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45"/>
  </p:notesMasterIdLst>
  <p:handoutMasterIdLst>
    <p:handoutMasterId r:id="rId46"/>
  </p:handoutMasterIdLst>
  <p:sldIdLst>
    <p:sldId id="256" r:id="rId2"/>
    <p:sldId id="316" r:id="rId3"/>
    <p:sldId id="317" r:id="rId4"/>
    <p:sldId id="318" r:id="rId5"/>
    <p:sldId id="319" r:id="rId6"/>
    <p:sldId id="320" r:id="rId7"/>
    <p:sldId id="321" r:id="rId8"/>
    <p:sldId id="322" r:id="rId9"/>
    <p:sldId id="282" r:id="rId10"/>
    <p:sldId id="283" r:id="rId11"/>
    <p:sldId id="284" r:id="rId12"/>
    <p:sldId id="285" r:id="rId13"/>
    <p:sldId id="286" r:id="rId14"/>
    <p:sldId id="287" r:id="rId15"/>
    <p:sldId id="288" r:id="rId16"/>
    <p:sldId id="257" r:id="rId17"/>
    <p:sldId id="258" r:id="rId18"/>
    <p:sldId id="266" r:id="rId19"/>
    <p:sldId id="270" r:id="rId20"/>
    <p:sldId id="264" r:id="rId21"/>
    <p:sldId id="267" r:id="rId22"/>
    <p:sldId id="271" r:id="rId23"/>
    <p:sldId id="272" r:id="rId24"/>
    <p:sldId id="307" r:id="rId25"/>
    <p:sldId id="308" r:id="rId26"/>
    <p:sldId id="309" r:id="rId27"/>
    <p:sldId id="310" r:id="rId28"/>
    <p:sldId id="311" r:id="rId29"/>
    <p:sldId id="312" r:id="rId30"/>
    <p:sldId id="313" r:id="rId31"/>
    <p:sldId id="314" r:id="rId32"/>
    <p:sldId id="315" r:id="rId33"/>
    <p:sldId id="289" r:id="rId34"/>
    <p:sldId id="290" r:id="rId35"/>
    <p:sldId id="291" r:id="rId36"/>
    <p:sldId id="292" r:id="rId37"/>
    <p:sldId id="293" r:id="rId38"/>
    <p:sldId id="294" r:id="rId39"/>
    <p:sldId id="295" r:id="rId40"/>
    <p:sldId id="296" r:id="rId41"/>
    <p:sldId id="297" r:id="rId42"/>
    <p:sldId id="298" r:id="rId43"/>
    <p:sldId id="263" r:id="rId44"/>
  </p:sldIdLst>
  <p:sldSz cx="9906000" cy="6858000" type="A4"/>
  <p:notesSz cx="6794500" cy="9931400"/>
  <p:embeddedFontLst>
    <p:embeddedFont>
      <p:font typeface="Calibri" panose="020F0502020204030204" pitchFamily="34" charset="0"/>
      <p:regular r:id="rId47"/>
      <p:bold r:id="rId48"/>
      <p:italic r:id="rId49"/>
      <p:boldItalic r:id="rId50"/>
    </p:embeddedFont>
  </p:embeddedFontLst>
  <p:defaultTextStyle>
    <a:defPPr>
      <a:defRPr lang="en-US"/>
    </a:defPPr>
    <a:lvl1pPr marL="0" algn="l" defTabSz="914190" rtl="0" eaLnBrk="1" latinLnBrk="0" hangingPunct="1">
      <a:defRPr sz="1799" kern="1200">
        <a:solidFill>
          <a:schemeClr val="tx1"/>
        </a:solidFill>
        <a:latin typeface="+mn-lt"/>
        <a:ea typeface="+mn-ea"/>
        <a:cs typeface="+mn-cs"/>
      </a:defRPr>
    </a:lvl1pPr>
    <a:lvl2pPr marL="457094" algn="l" defTabSz="914190" rtl="0" eaLnBrk="1" latinLnBrk="0" hangingPunct="1">
      <a:defRPr sz="1799" kern="1200">
        <a:solidFill>
          <a:schemeClr val="tx1"/>
        </a:solidFill>
        <a:latin typeface="+mn-lt"/>
        <a:ea typeface="+mn-ea"/>
        <a:cs typeface="+mn-cs"/>
      </a:defRPr>
    </a:lvl2pPr>
    <a:lvl3pPr marL="914190" algn="l" defTabSz="914190" rtl="0" eaLnBrk="1" latinLnBrk="0" hangingPunct="1">
      <a:defRPr sz="1799" kern="1200">
        <a:solidFill>
          <a:schemeClr val="tx1"/>
        </a:solidFill>
        <a:latin typeface="+mn-lt"/>
        <a:ea typeface="+mn-ea"/>
        <a:cs typeface="+mn-cs"/>
      </a:defRPr>
    </a:lvl3pPr>
    <a:lvl4pPr marL="1371284" algn="l" defTabSz="914190" rtl="0" eaLnBrk="1" latinLnBrk="0" hangingPunct="1">
      <a:defRPr sz="1799" kern="1200">
        <a:solidFill>
          <a:schemeClr val="tx1"/>
        </a:solidFill>
        <a:latin typeface="+mn-lt"/>
        <a:ea typeface="+mn-ea"/>
        <a:cs typeface="+mn-cs"/>
      </a:defRPr>
    </a:lvl4pPr>
    <a:lvl5pPr marL="1828379" algn="l" defTabSz="914190" rtl="0" eaLnBrk="1" latinLnBrk="0" hangingPunct="1">
      <a:defRPr sz="1799" kern="1200">
        <a:solidFill>
          <a:schemeClr val="tx1"/>
        </a:solidFill>
        <a:latin typeface="+mn-lt"/>
        <a:ea typeface="+mn-ea"/>
        <a:cs typeface="+mn-cs"/>
      </a:defRPr>
    </a:lvl5pPr>
    <a:lvl6pPr marL="2285474" algn="l" defTabSz="914190" rtl="0" eaLnBrk="1" latinLnBrk="0" hangingPunct="1">
      <a:defRPr sz="1799" kern="1200">
        <a:solidFill>
          <a:schemeClr val="tx1"/>
        </a:solidFill>
        <a:latin typeface="+mn-lt"/>
        <a:ea typeface="+mn-ea"/>
        <a:cs typeface="+mn-cs"/>
      </a:defRPr>
    </a:lvl6pPr>
    <a:lvl7pPr marL="2742568" algn="l" defTabSz="914190" rtl="0" eaLnBrk="1" latinLnBrk="0" hangingPunct="1">
      <a:defRPr sz="1799" kern="1200">
        <a:solidFill>
          <a:schemeClr val="tx1"/>
        </a:solidFill>
        <a:latin typeface="+mn-lt"/>
        <a:ea typeface="+mn-ea"/>
        <a:cs typeface="+mn-cs"/>
      </a:defRPr>
    </a:lvl7pPr>
    <a:lvl8pPr marL="3199664" algn="l" defTabSz="914190" rtl="0" eaLnBrk="1" latinLnBrk="0" hangingPunct="1">
      <a:defRPr sz="1799" kern="1200">
        <a:solidFill>
          <a:schemeClr val="tx1"/>
        </a:solidFill>
        <a:latin typeface="+mn-lt"/>
        <a:ea typeface="+mn-ea"/>
        <a:cs typeface="+mn-cs"/>
      </a:defRPr>
    </a:lvl8pPr>
    <a:lvl9pPr marL="3656758" algn="l" defTabSz="914190"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3D62"/>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122" d="100"/>
          <a:sy n="122" d="100"/>
        </p:scale>
        <p:origin x="972" y="90"/>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9" d="100"/>
          <a:sy n="129" d="100"/>
        </p:scale>
        <p:origin x="-2120" y="-112"/>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100" y="0"/>
            <a:ext cx="2944813" cy="498475"/>
          </a:xfrm>
          <a:prstGeom prst="rect">
            <a:avLst/>
          </a:prstGeom>
        </p:spPr>
        <p:txBody>
          <a:bodyPr vert="horz" lIns="91440" tIns="45720" rIns="91440" bIns="45720" rtlCol="0"/>
          <a:lstStyle>
            <a:lvl1pPr algn="r">
              <a:defRPr sz="1200"/>
            </a:lvl1pPr>
          </a:lstStyle>
          <a:p>
            <a:fld id="{61FEABE1-E2CA-41F4-86AC-8A822BC865CA}" type="datetimeFigureOut">
              <a:rPr lang="en-GB" smtClean="0"/>
              <a:pPr/>
              <a:t>12/05/2016</a:t>
            </a:fld>
            <a:endParaRPr lang="en-GB"/>
          </a:p>
        </p:txBody>
      </p:sp>
      <p:sp>
        <p:nvSpPr>
          <p:cNvPr id="4" name="Footer Placeholder 3"/>
          <p:cNvSpPr>
            <a:spLocks noGrp="1"/>
          </p:cNvSpPr>
          <p:nvPr>
            <p:ph type="ftr" sz="quarter" idx="2"/>
          </p:nvPr>
        </p:nvSpPr>
        <p:spPr>
          <a:xfrm>
            <a:off x="0" y="9432925"/>
            <a:ext cx="2944813"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100" y="9432925"/>
            <a:ext cx="2944813" cy="498475"/>
          </a:xfrm>
          <a:prstGeom prst="rect">
            <a:avLst/>
          </a:prstGeom>
        </p:spPr>
        <p:txBody>
          <a:bodyPr vert="horz" lIns="91440" tIns="45720" rIns="91440" bIns="45720" rtlCol="0" anchor="b"/>
          <a:lstStyle>
            <a:lvl1pPr algn="r">
              <a:defRPr sz="1200"/>
            </a:lvl1pPr>
          </a:lstStyle>
          <a:p>
            <a:fld id="{1138E480-72CF-4AC1-A880-EEE8EE774954}" type="slidenum">
              <a:rPr lang="en-GB" smtClean="0"/>
              <a:pPr/>
              <a:t>‹#›</a:t>
            </a:fld>
            <a:endParaRPr lang="en-GB"/>
          </a:p>
        </p:txBody>
      </p:sp>
    </p:spTree>
    <p:extLst>
      <p:ext uri="{BB962C8B-B14F-4D97-AF65-F5344CB8AC3E}">
        <p14:creationId xmlns:p14="http://schemas.microsoft.com/office/powerpoint/2010/main" val="4135792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21BE0C4D-16C0-4E54-9819-CA7AFAB56F5F}" type="datetimeFigureOut">
              <a:rPr lang="en-GB" smtClean="0"/>
              <a:pPr/>
              <a:t>12/05/2016</a:t>
            </a:fld>
            <a:endParaRPr lang="en-GB"/>
          </a:p>
        </p:txBody>
      </p:sp>
      <p:sp>
        <p:nvSpPr>
          <p:cNvPr id="4" name="Slide Image Placeholder 3"/>
          <p:cNvSpPr>
            <a:spLocks noGrp="1" noRot="1" noChangeAspect="1"/>
          </p:cNvSpPr>
          <p:nvPr>
            <p:ph type="sldImg" idx="2"/>
          </p:nvPr>
        </p:nvSpPr>
        <p:spPr>
          <a:xfrm>
            <a:off x="977900" y="1241425"/>
            <a:ext cx="4838700"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A57DA269-307A-468D-BE11-4F7CD1374003}" type="slidenum">
              <a:rPr lang="en-GB" smtClean="0"/>
              <a:pPr/>
              <a:t>‹#›</a:t>
            </a:fld>
            <a:endParaRPr lang="en-GB"/>
          </a:p>
        </p:txBody>
      </p:sp>
    </p:spTree>
    <p:extLst>
      <p:ext uri="{BB962C8B-B14F-4D97-AF65-F5344CB8AC3E}">
        <p14:creationId xmlns:p14="http://schemas.microsoft.com/office/powerpoint/2010/main" val="1207854865"/>
      </p:ext>
    </p:extLst>
  </p:cSld>
  <p:clrMap bg1="lt1" tx1="dk1" bg2="lt2" tx2="dk2" accent1="accent1" accent2="accent2" accent3="accent3" accent4="accent4" accent5="accent5" accent6="accent6" hlink="hlink" folHlink="folHlink"/>
  <p:notesStyle>
    <a:lvl1pPr marL="0" algn="l" defTabSz="914190" rtl="0" eaLnBrk="1" latinLnBrk="0" hangingPunct="1">
      <a:defRPr sz="1200" kern="1200">
        <a:solidFill>
          <a:schemeClr val="tx1"/>
        </a:solidFill>
        <a:latin typeface="+mn-lt"/>
        <a:ea typeface="+mn-ea"/>
        <a:cs typeface="+mn-cs"/>
      </a:defRPr>
    </a:lvl1pPr>
    <a:lvl2pPr marL="457094" algn="l" defTabSz="914190" rtl="0" eaLnBrk="1" latinLnBrk="0" hangingPunct="1">
      <a:defRPr sz="1200" kern="1200">
        <a:solidFill>
          <a:schemeClr val="tx1"/>
        </a:solidFill>
        <a:latin typeface="+mn-lt"/>
        <a:ea typeface="+mn-ea"/>
        <a:cs typeface="+mn-cs"/>
      </a:defRPr>
    </a:lvl2pPr>
    <a:lvl3pPr marL="914190" algn="l" defTabSz="914190" rtl="0" eaLnBrk="1" latinLnBrk="0" hangingPunct="1">
      <a:defRPr sz="1200" kern="1200">
        <a:solidFill>
          <a:schemeClr val="tx1"/>
        </a:solidFill>
        <a:latin typeface="+mn-lt"/>
        <a:ea typeface="+mn-ea"/>
        <a:cs typeface="+mn-cs"/>
      </a:defRPr>
    </a:lvl3pPr>
    <a:lvl4pPr marL="1371284" algn="l" defTabSz="914190" rtl="0" eaLnBrk="1" latinLnBrk="0" hangingPunct="1">
      <a:defRPr sz="1200" kern="1200">
        <a:solidFill>
          <a:schemeClr val="tx1"/>
        </a:solidFill>
        <a:latin typeface="+mn-lt"/>
        <a:ea typeface="+mn-ea"/>
        <a:cs typeface="+mn-cs"/>
      </a:defRPr>
    </a:lvl4pPr>
    <a:lvl5pPr marL="1828379" algn="l" defTabSz="914190" rtl="0" eaLnBrk="1" latinLnBrk="0" hangingPunct="1">
      <a:defRPr sz="1200" kern="1200">
        <a:solidFill>
          <a:schemeClr val="tx1"/>
        </a:solidFill>
        <a:latin typeface="+mn-lt"/>
        <a:ea typeface="+mn-ea"/>
        <a:cs typeface="+mn-cs"/>
      </a:defRPr>
    </a:lvl5pPr>
    <a:lvl6pPr marL="2285474" algn="l" defTabSz="914190" rtl="0" eaLnBrk="1" latinLnBrk="0" hangingPunct="1">
      <a:defRPr sz="1200" kern="1200">
        <a:solidFill>
          <a:schemeClr val="tx1"/>
        </a:solidFill>
        <a:latin typeface="+mn-lt"/>
        <a:ea typeface="+mn-ea"/>
        <a:cs typeface="+mn-cs"/>
      </a:defRPr>
    </a:lvl6pPr>
    <a:lvl7pPr marL="2742568" algn="l" defTabSz="914190" rtl="0" eaLnBrk="1" latinLnBrk="0" hangingPunct="1">
      <a:defRPr sz="1200" kern="1200">
        <a:solidFill>
          <a:schemeClr val="tx1"/>
        </a:solidFill>
        <a:latin typeface="+mn-lt"/>
        <a:ea typeface="+mn-ea"/>
        <a:cs typeface="+mn-cs"/>
      </a:defRPr>
    </a:lvl7pPr>
    <a:lvl8pPr marL="3199664" algn="l" defTabSz="914190" rtl="0" eaLnBrk="1" latinLnBrk="0" hangingPunct="1">
      <a:defRPr sz="1200" kern="1200">
        <a:solidFill>
          <a:schemeClr val="tx1"/>
        </a:solidFill>
        <a:latin typeface="+mn-lt"/>
        <a:ea typeface="+mn-ea"/>
        <a:cs typeface="+mn-cs"/>
      </a:defRPr>
    </a:lvl8pPr>
    <a:lvl9pPr marL="3656758" algn="l" defTabSz="91419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7DA269-307A-468D-BE11-4F7CD1374003}" type="slidenum">
              <a:rPr lang="en-GB" smtClean="0"/>
              <a:pPr/>
              <a:t>1</a:t>
            </a:fld>
            <a:endParaRPr lang="en-GB"/>
          </a:p>
        </p:txBody>
      </p:sp>
    </p:spTree>
    <p:extLst>
      <p:ext uri="{BB962C8B-B14F-4D97-AF65-F5344CB8AC3E}">
        <p14:creationId xmlns:p14="http://schemas.microsoft.com/office/powerpoint/2010/main" val="762602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57DA269-307A-468D-BE11-4F7CD1374003}" type="slidenum">
              <a:rPr lang="en-GB" smtClean="0"/>
              <a:pPr/>
              <a:t>43</a:t>
            </a:fld>
            <a:endParaRPr lang="en-GB"/>
          </a:p>
        </p:txBody>
      </p:sp>
    </p:spTree>
    <p:extLst>
      <p:ext uri="{BB962C8B-B14F-4D97-AF65-F5344CB8AC3E}">
        <p14:creationId xmlns:p14="http://schemas.microsoft.com/office/powerpoint/2010/main" val="3292183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7DA269-307A-468D-BE11-4F7CD1374003}" type="slidenum">
              <a:rPr lang="en-GB" smtClean="0"/>
              <a:pPr/>
              <a:t>16</a:t>
            </a:fld>
            <a:endParaRPr lang="en-GB"/>
          </a:p>
        </p:txBody>
      </p:sp>
    </p:spTree>
    <p:extLst>
      <p:ext uri="{BB962C8B-B14F-4D97-AF65-F5344CB8AC3E}">
        <p14:creationId xmlns:p14="http://schemas.microsoft.com/office/powerpoint/2010/main" val="3326396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mis-selling:</a:t>
            </a:r>
          </a:p>
          <a:p>
            <a:endParaRPr lang="en-US" dirty="0"/>
          </a:p>
          <a:p>
            <a:r>
              <a:rPr lang="en-US" dirty="0" smtClean="0"/>
              <a:t>In essence, mis-selling cases concern:</a:t>
            </a:r>
          </a:p>
          <a:p>
            <a:pPr marL="228600" indent="-228600">
              <a:buFont typeface="+mj-lt"/>
              <a:buAutoNum type="arabicPeriod"/>
            </a:pPr>
            <a:r>
              <a:rPr lang="en-US" dirty="0" smtClean="0"/>
              <a:t>Misrepresentation – deliberate and negligent untruths about the products being sold </a:t>
            </a:r>
          </a:p>
          <a:p>
            <a:pPr marL="228600" indent="-228600">
              <a:buFont typeface="+mj-lt"/>
              <a:buAutoNum type="arabicPeriod"/>
            </a:pPr>
            <a:r>
              <a:rPr lang="en-US" dirty="0" smtClean="0"/>
              <a:t>Unsuitable products – being sold a financial product that is not fit for purpose, that is superfluous to requirements or that is too complicated for the purchaser to understand </a:t>
            </a:r>
          </a:p>
          <a:p>
            <a:pPr marL="228600" indent="-228600">
              <a:buFont typeface="+mj-lt"/>
              <a:buAutoNum type="arabicPeriod"/>
            </a:pPr>
            <a:r>
              <a:rPr lang="en-US" dirty="0" smtClean="0"/>
              <a:t>Under-performance – typically mis-selling cases involve products that have under-performed: a lower return or more often, a significant loss-making position. </a:t>
            </a:r>
          </a:p>
          <a:p>
            <a:pPr marL="228600" indent="-228600">
              <a:buFont typeface="+mj-lt"/>
              <a:buAutoNum type="arabicPeriod"/>
            </a:pPr>
            <a:endParaRPr lang="en-US" dirty="0"/>
          </a:p>
          <a:p>
            <a:pPr marL="228600" indent="-228600">
              <a:buFont typeface="+mj-lt"/>
              <a:buAutoNum type="arabicPeriod"/>
            </a:pPr>
            <a:endParaRPr lang="en-US" dirty="0" smtClean="0"/>
          </a:p>
          <a:p>
            <a:pPr marL="228600" indent="-228600">
              <a:buFont typeface="+mj-lt"/>
              <a:buAutoNum type="arabicPeriod"/>
            </a:pPr>
            <a:r>
              <a:rPr lang="en-US" dirty="0" smtClean="0"/>
              <a:t>In short: you were told you were getting something that would solve  all of your problems and perform really well but you ended up with something that didn’t do what was expected, and ended up being expensive, and a huge liability. </a:t>
            </a:r>
          </a:p>
        </p:txBody>
      </p:sp>
      <p:sp>
        <p:nvSpPr>
          <p:cNvPr id="4" name="Slide Number Placeholder 3"/>
          <p:cNvSpPr>
            <a:spLocks noGrp="1"/>
          </p:cNvSpPr>
          <p:nvPr>
            <p:ph type="sldNum" sz="quarter" idx="10"/>
          </p:nvPr>
        </p:nvSpPr>
        <p:spPr/>
        <p:txBody>
          <a:bodyPr/>
          <a:lstStyle/>
          <a:p>
            <a:fld id="{A57DA269-307A-468D-BE11-4F7CD1374003}" type="slidenum">
              <a:rPr lang="en-GB" smtClean="0"/>
              <a:pPr/>
              <a:t>17</a:t>
            </a:fld>
            <a:endParaRPr lang="en-GB"/>
          </a:p>
        </p:txBody>
      </p:sp>
    </p:spTree>
    <p:extLst>
      <p:ext uri="{BB962C8B-B14F-4D97-AF65-F5344CB8AC3E}">
        <p14:creationId xmlns:p14="http://schemas.microsoft.com/office/powerpoint/2010/main" val="3156556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7DA269-307A-468D-BE11-4F7CD1374003}" type="slidenum">
              <a:rPr lang="en-GB" smtClean="0"/>
              <a:pPr/>
              <a:t>18</a:t>
            </a:fld>
            <a:endParaRPr lang="en-GB"/>
          </a:p>
        </p:txBody>
      </p:sp>
    </p:spTree>
    <p:extLst>
      <p:ext uri="{BB962C8B-B14F-4D97-AF65-F5344CB8AC3E}">
        <p14:creationId xmlns:p14="http://schemas.microsoft.com/office/powerpoint/2010/main" val="3270964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cases are important. </a:t>
            </a:r>
          </a:p>
          <a:p>
            <a:endParaRPr lang="en-US" dirty="0"/>
          </a:p>
          <a:p>
            <a:r>
              <a:rPr lang="en-US" dirty="0" smtClean="0"/>
              <a:t>For one thing, there are the real losses to customers caused by mis-selling</a:t>
            </a:r>
            <a:r>
              <a:rPr lang="en-US" dirty="0"/>
              <a:t>. </a:t>
            </a:r>
            <a:r>
              <a:rPr lang="en-US" dirty="0" smtClean="0"/>
              <a:t>The existence of financial malpractice exposes customers to </a:t>
            </a:r>
            <a:r>
              <a:rPr lang="en-US" dirty="0"/>
              <a:t>uncertainty and </a:t>
            </a:r>
            <a:r>
              <a:rPr lang="en-US" dirty="0" smtClean="0"/>
              <a:t>leads to significant financial costs.</a:t>
            </a:r>
          </a:p>
          <a:p>
            <a:endParaRPr lang="en-US" dirty="0"/>
          </a:p>
          <a:p>
            <a:r>
              <a:rPr lang="en-US" dirty="0" smtClean="0"/>
              <a:t>Many of these customers are consumers . The </a:t>
            </a:r>
            <a:r>
              <a:rPr lang="en-US" dirty="0"/>
              <a:t>purchase of many financial services can have life changing </a:t>
            </a:r>
            <a:r>
              <a:rPr lang="en-US" dirty="0" smtClean="0"/>
              <a:t>implications for individuals and small to medium sized businesses. </a:t>
            </a:r>
          </a:p>
          <a:p>
            <a:endParaRPr lang="en-US" dirty="0" smtClean="0"/>
          </a:p>
          <a:p>
            <a:r>
              <a:rPr lang="en-US" smtClean="0"/>
              <a:t>For </a:t>
            </a:r>
            <a:r>
              <a:rPr lang="en-US" dirty="0" smtClean="0"/>
              <a:t>the banks, mis-selling and even allegations of mis-selling damage their reputation. </a:t>
            </a:r>
          </a:p>
          <a:p>
            <a:endParaRPr lang="en-US" dirty="0"/>
          </a:p>
          <a:p>
            <a:r>
              <a:rPr lang="en-US" dirty="0" smtClean="0"/>
              <a:t>Patterns of mis-selling can lead to regulatory intervention and changes in the law</a:t>
            </a:r>
          </a:p>
          <a:p>
            <a:endParaRPr lang="en-US" dirty="0" smtClean="0"/>
          </a:p>
          <a:p>
            <a:r>
              <a:rPr lang="en-US" dirty="0" smtClean="0"/>
              <a:t>And very substantial fines are handed out – hurting the balance sheet and damaging reputation. </a:t>
            </a:r>
            <a:endParaRPr lang="en-US" dirty="0"/>
          </a:p>
        </p:txBody>
      </p:sp>
      <p:sp>
        <p:nvSpPr>
          <p:cNvPr id="4" name="Slide Number Placeholder 3"/>
          <p:cNvSpPr>
            <a:spLocks noGrp="1"/>
          </p:cNvSpPr>
          <p:nvPr>
            <p:ph type="sldNum" sz="quarter" idx="10"/>
          </p:nvPr>
        </p:nvSpPr>
        <p:spPr/>
        <p:txBody>
          <a:bodyPr/>
          <a:lstStyle/>
          <a:p>
            <a:fld id="{A57DA269-307A-468D-BE11-4F7CD1374003}" type="slidenum">
              <a:rPr lang="en-GB" smtClean="0"/>
              <a:pPr/>
              <a:t>19</a:t>
            </a:fld>
            <a:endParaRPr lang="en-GB"/>
          </a:p>
        </p:txBody>
      </p:sp>
    </p:spTree>
    <p:extLst>
      <p:ext uri="{BB962C8B-B14F-4D97-AF65-F5344CB8AC3E}">
        <p14:creationId xmlns:p14="http://schemas.microsoft.com/office/powerpoint/2010/main" val="2402338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don’t have time to go into all the history of the </a:t>
            </a:r>
            <a:r>
              <a:rPr lang="en-US" dirty="0" err="1" smtClean="0"/>
              <a:t>mis</a:t>
            </a:r>
            <a:r>
              <a:rPr lang="en-US" dirty="0" smtClean="0"/>
              <a:t>-selling cases: or to go back and discuss </a:t>
            </a:r>
            <a:r>
              <a:rPr lang="en-US" dirty="0" err="1" smtClean="0"/>
              <a:t>Springwell</a:t>
            </a:r>
            <a:r>
              <a:rPr lang="en-US" dirty="0" smtClean="0"/>
              <a:t> and some of the earlier decisions. </a:t>
            </a:r>
          </a:p>
          <a:p>
            <a:endParaRPr lang="en-US" dirty="0"/>
          </a:p>
          <a:p>
            <a:r>
              <a:rPr lang="en-US" dirty="0" smtClean="0"/>
              <a:t>But by way of broad overview, I think where we are has not changed  all that much since </a:t>
            </a:r>
            <a:r>
              <a:rPr lang="en-US" dirty="0" err="1" smtClean="0"/>
              <a:t>Springwell</a:t>
            </a:r>
            <a:r>
              <a:rPr lang="en-US" dirty="0" smtClean="0"/>
              <a:t> and the position remains bank friendly. </a:t>
            </a:r>
          </a:p>
          <a:p>
            <a:endParaRPr lang="en-US" dirty="0" smtClean="0"/>
          </a:p>
          <a:p>
            <a:r>
              <a:rPr lang="en-US" dirty="0" smtClean="0"/>
              <a:t>There are two routes for claimants:</a:t>
            </a:r>
          </a:p>
          <a:p>
            <a:pPr marL="228600" indent="-228600">
              <a:buAutoNum type="arabicPeriod"/>
            </a:pPr>
            <a:r>
              <a:rPr lang="en-US" dirty="0" smtClean="0"/>
              <a:t>Civil claims : alleging breach of contractual and </a:t>
            </a:r>
            <a:r>
              <a:rPr lang="en-US" dirty="0" err="1" smtClean="0"/>
              <a:t>tortious</a:t>
            </a:r>
            <a:r>
              <a:rPr lang="en-US" dirty="0" smtClean="0"/>
              <a:t> duties, seeking to set aside  transactions  for misrepresentation</a:t>
            </a:r>
          </a:p>
          <a:p>
            <a:pPr marL="228600" indent="-228600">
              <a:buAutoNum type="arabicPeriod"/>
            </a:pPr>
            <a:endParaRPr lang="en-US" dirty="0" smtClean="0"/>
          </a:p>
          <a:p>
            <a:pPr marL="228600" indent="-228600">
              <a:buAutoNum type="arabicPeriod"/>
            </a:pPr>
            <a:r>
              <a:rPr lang="en-US" dirty="0" smtClean="0"/>
              <a:t>For interest rate hedging products, the Financial Conduct Authority Review </a:t>
            </a:r>
          </a:p>
          <a:p>
            <a:pPr marL="228600" indent="-228600"/>
            <a:endParaRPr lang="en-US" dirty="0" smtClean="0"/>
          </a:p>
          <a:p>
            <a:pPr marL="228600" indent="-228600"/>
            <a:r>
              <a:rPr lang="en-GB" dirty="0" smtClean="0"/>
              <a:t>	This arises out of the </a:t>
            </a:r>
            <a:r>
              <a:rPr lang="en-GB" dirty="0" err="1" smtClean="0"/>
              <a:t>FCA</a:t>
            </a:r>
            <a:r>
              <a:rPr lang="en-GB" dirty="0" smtClean="0"/>
              <a:t> identifying in 2012 failings in the way that some banks sold structured collars, swaps, simple collars and cap products. </a:t>
            </a:r>
          </a:p>
          <a:p>
            <a:pPr marL="228600" indent="-228600"/>
            <a:r>
              <a:rPr lang="en-GB" dirty="0" smtClean="0"/>
              <a:t>	</a:t>
            </a:r>
          </a:p>
          <a:p>
            <a:pPr marL="228600" indent="-228600"/>
            <a:r>
              <a:rPr lang="en-GB" dirty="0" smtClean="0"/>
              <a:t>	The banks involved agreed to review their sales of </a:t>
            </a:r>
            <a:r>
              <a:rPr lang="en-GB" dirty="0" err="1" smtClean="0"/>
              <a:t>IRHPs</a:t>
            </a:r>
            <a:r>
              <a:rPr lang="en-GB" dirty="0" smtClean="0"/>
              <a:t> made to unsophisticated customers since 2001. The full review started in May 2013. The  nine participating banks have nearly completed their reviews, having sent a redress determination letter to 18,100 businesses and paid £2.2 billion in redress, including around £500 million to deal with consequential losses.</a:t>
            </a:r>
          </a:p>
        </p:txBody>
      </p:sp>
      <p:sp>
        <p:nvSpPr>
          <p:cNvPr id="4" name="Slide Number Placeholder 3"/>
          <p:cNvSpPr>
            <a:spLocks noGrp="1"/>
          </p:cNvSpPr>
          <p:nvPr>
            <p:ph type="sldNum" sz="quarter" idx="10"/>
          </p:nvPr>
        </p:nvSpPr>
        <p:spPr/>
        <p:txBody>
          <a:bodyPr/>
          <a:lstStyle/>
          <a:p>
            <a:fld id="{A57DA269-307A-468D-BE11-4F7CD1374003}" type="slidenum">
              <a:rPr lang="en-GB" smtClean="0"/>
              <a:pPr/>
              <a:t>20</a:t>
            </a:fld>
            <a:endParaRPr lang="en-GB"/>
          </a:p>
        </p:txBody>
      </p:sp>
    </p:spTree>
    <p:extLst>
      <p:ext uri="{BB962C8B-B14F-4D97-AF65-F5344CB8AC3E}">
        <p14:creationId xmlns:p14="http://schemas.microsoft.com/office/powerpoint/2010/main" val="2428377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Crestsign</a:t>
            </a:r>
            <a:r>
              <a:rPr lang="en-GB" dirty="0" smtClean="0"/>
              <a:t> was a family business operated by a Mr and Mrs Parker. It was an investment company for property. It financed its property acquisitions via interest only loans </a:t>
            </a:r>
          </a:p>
          <a:p>
            <a:endParaRPr lang="en-GB" dirty="0" smtClean="0"/>
          </a:p>
          <a:p>
            <a:r>
              <a:rPr lang="en-GB" dirty="0" smtClean="0"/>
              <a:t>Looked to switch its lending from Northern Rock (remember that) </a:t>
            </a:r>
          </a:p>
          <a:p>
            <a:endParaRPr lang="en-GB" dirty="0" smtClean="0"/>
          </a:p>
          <a:p>
            <a:r>
              <a:rPr lang="en-GB" dirty="0" smtClean="0"/>
              <a:t>The Parkers began to speak to other lenders, seeking a £</a:t>
            </a:r>
            <a:r>
              <a:rPr lang="en-GB" dirty="0" err="1" smtClean="0"/>
              <a:t>3.3m</a:t>
            </a:r>
            <a:r>
              <a:rPr lang="en-GB" dirty="0" smtClean="0"/>
              <a:t> facility to refinance their facility with Northern Rock, with a term of 10 years.</a:t>
            </a:r>
          </a:p>
          <a:p>
            <a:endParaRPr lang="en-GB" dirty="0" smtClean="0"/>
          </a:p>
          <a:p>
            <a:r>
              <a:rPr lang="en-GB" dirty="0" smtClean="0"/>
              <a:t>Entered discussions with NatWest </a:t>
            </a:r>
          </a:p>
          <a:p>
            <a:endParaRPr lang="en-GB" dirty="0" smtClean="0"/>
          </a:p>
          <a:p>
            <a:r>
              <a:rPr lang="en-GB" dirty="0" smtClean="0"/>
              <a:t>he Bank recommended a five year loan term and suggested that an interest rate management product be taken out. This later became a condition of the loan finance.</a:t>
            </a:r>
          </a:p>
        </p:txBody>
      </p:sp>
      <p:sp>
        <p:nvSpPr>
          <p:cNvPr id="4" name="Slide Number Placeholder 3"/>
          <p:cNvSpPr>
            <a:spLocks noGrp="1"/>
          </p:cNvSpPr>
          <p:nvPr>
            <p:ph type="sldNum" sz="quarter" idx="10"/>
          </p:nvPr>
        </p:nvSpPr>
        <p:spPr/>
        <p:txBody>
          <a:bodyPr/>
          <a:lstStyle/>
          <a:p>
            <a:fld id="{A57DA269-307A-468D-BE11-4F7CD1374003}" type="slidenum">
              <a:rPr lang="en-GB" smtClean="0"/>
              <a:pPr/>
              <a:t>21</a:t>
            </a:fld>
            <a:endParaRPr lang="en-GB"/>
          </a:p>
        </p:txBody>
      </p:sp>
    </p:spTree>
    <p:extLst>
      <p:ext uri="{BB962C8B-B14F-4D97-AF65-F5344CB8AC3E}">
        <p14:creationId xmlns:p14="http://schemas.microsoft.com/office/powerpoint/2010/main" val="3208539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dirty="0" smtClean="0"/>
              <a:t>There was then the sales pitch: a meeting between the relationship manager Mr Flack and an </a:t>
            </a:r>
            <a:r>
              <a:rPr lang="en-GB" dirty="0" err="1" smtClean="0"/>
              <a:t>RBS</a:t>
            </a:r>
            <a:r>
              <a:rPr lang="en-GB" dirty="0" smtClean="0"/>
              <a:t> Treasury Specialist, Mr Gillard. </a:t>
            </a:r>
          </a:p>
          <a:p>
            <a:endParaRPr lang="en-GB" dirty="0" smtClean="0"/>
          </a:p>
          <a:p>
            <a:r>
              <a:rPr lang="en-GB" dirty="0" smtClean="0"/>
              <a:t>This took place in May 2008. </a:t>
            </a:r>
          </a:p>
          <a:p>
            <a:endParaRPr lang="en-GB" dirty="0" smtClean="0"/>
          </a:p>
          <a:p>
            <a:r>
              <a:rPr lang="en-GB" dirty="0" smtClean="0"/>
              <a:t>Hugely differing account of the meeting.  The Bank contended that it made clear it wasn’t giving any advice or recommendations and that its simply ran the Parkers through the options, which were understood.</a:t>
            </a:r>
          </a:p>
          <a:p>
            <a:endParaRPr lang="en-GB" dirty="0" smtClean="0"/>
          </a:p>
          <a:p>
            <a:r>
              <a:rPr lang="en-GB" dirty="0" smtClean="0"/>
              <a:t>The Judge disagreed.</a:t>
            </a:r>
          </a:p>
          <a:p>
            <a:r>
              <a:rPr lang="en-GB" dirty="0" smtClean="0"/>
              <a:t>Mr Gillard was a “salesman to the bones”. </a:t>
            </a:r>
          </a:p>
          <a:p>
            <a:r>
              <a:rPr lang="en-GB" dirty="0" smtClean="0"/>
              <a:t>The judge found a recommendation was made.</a:t>
            </a:r>
          </a:p>
          <a:p>
            <a:endParaRPr lang="en-GB" dirty="0" smtClean="0"/>
          </a:p>
          <a:p>
            <a:r>
              <a:rPr lang="en-GB" dirty="0" smtClean="0"/>
              <a:t>What you usually then get in these cases is what I sometimes call the ‘dance of the idiot’.</a:t>
            </a:r>
          </a:p>
          <a:p>
            <a:endParaRPr lang="en-GB" dirty="0" smtClean="0"/>
          </a:p>
          <a:p>
            <a:r>
              <a:rPr lang="en-GB" dirty="0" smtClean="0"/>
              <a:t>The customers thinks he’s a genius, getting a great deal from the bank and playing them at their own game, but when he comes to court he pretends to be an idiot and plays down his sophistication.</a:t>
            </a:r>
          </a:p>
          <a:p>
            <a:endParaRPr lang="en-GB" dirty="0" smtClean="0"/>
          </a:p>
          <a:p>
            <a:r>
              <a:rPr lang="en-GB" dirty="0" smtClean="0"/>
              <a:t>Meanwhile the bank, which has always privately thought the customer was an idiot,  pretends that he’s very sophisticated an a financial whiz z. </a:t>
            </a:r>
          </a:p>
          <a:p>
            <a:endParaRPr lang="en-GB" dirty="0" smtClean="0"/>
          </a:p>
          <a:p>
            <a:r>
              <a:rPr lang="en-GB" dirty="0" smtClean="0"/>
              <a:t>One man’s idiot is very much another man’s genius for these purposes.</a:t>
            </a:r>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A57DA269-307A-468D-BE11-4F7CD1374003}" type="slidenum">
              <a:rPr lang="en-GB" smtClean="0"/>
              <a:pPr/>
              <a:t>22</a:t>
            </a:fld>
            <a:endParaRPr lang="en-GB"/>
          </a:p>
        </p:txBody>
      </p:sp>
    </p:spTree>
    <p:extLst>
      <p:ext uri="{BB962C8B-B14F-4D97-AF65-F5344CB8AC3E}">
        <p14:creationId xmlns:p14="http://schemas.microsoft.com/office/powerpoint/2010/main" val="3087356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r>
              <a:rPr lang="en-GB" dirty="0" smtClean="0"/>
              <a:t>.</a:t>
            </a:r>
          </a:p>
          <a:p>
            <a:endParaRPr lang="en-GB" dirty="0" smtClean="0"/>
          </a:p>
        </p:txBody>
      </p:sp>
      <p:sp>
        <p:nvSpPr>
          <p:cNvPr id="4" name="Slide Number Placeholder 3"/>
          <p:cNvSpPr>
            <a:spLocks noGrp="1"/>
          </p:cNvSpPr>
          <p:nvPr>
            <p:ph type="sldNum" sz="quarter" idx="10"/>
          </p:nvPr>
        </p:nvSpPr>
        <p:spPr/>
        <p:txBody>
          <a:bodyPr/>
          <a:lstStyle/>
          <a:p>
            <a:fld id="{A57DA269-307A-468D-BE11-4F7CD1374003}" type="slidenum">
              <a:rPr lang="en-GB" smtClean="0"/>
              <a:pPr/>
              <a:t>23</a:t>
            </a:fld>
            <a:endParaRPr lang="en-GB"/>
          </a:p>
        </p:txBody>
      </p:sp>
    </p:spTree>
    <p:extLst>
      <p:ext uri="{BB962C8B-B14F-4D97-AF65-F5344CB8AC3E}">
        <p14:creationId xmlns:p14="http://schemas.microsoft.com/office/powerpoint/2010/main" val="3260836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143D62"/>
        </a:solidFill>
        <a:effectLst/>
      </p:bgPr>
    </p:bg>
    <p:spTree>
      <p:nvGrpSpPr>
        <p:cNvPr id="1" name=""/>
        <p:cNvGrpSpPr/>
        <p:nvPr/>
      </p:nvGrpSpPr>
      <p:grpSpPr>
        <a:xfrm>
          <a:off x="0" y="0"/>
          <a:ext cx="0" cy="0"/>
          <a:chOff x="0" y="0"/>
          <a:chExt cx="0" cy="0"/>
        </a:xfrm>
      </p:grpSpPr>
      <p:sp>
        <p:nvSpPr>
          <p:cNvPr id="17" name="Title 16"/>
          <p:cNvSpPr>
            <a:spLocks noGrp="1"/>
          </p:cNvSpPr>
          <p:nvPr>
            <p:ph type="title" hasCustomPrompt="1"/>
          </p:nvPr>
        </p:nvSpPr>
        <p:spPr>
          <a:xfrm>
            <a:off x="742800" y="1724025"/>
            <a:ext cx="8420400" cy="637425"/>
          </a:xfrm>
          <a:prstGeom prst="rect">
            <a:avLst/>
          </a:prstGeom>
          <a:noFill/>
        </p:spPr>
        <p:txBody>
          <a:bodyPr/>
          <a:lstStyle>
            <a:lvl1pPr algn="ctr">
              <a:defRPr>
                <a:solidFill>
                  <a:srgbClr val="F2F2F2"/>
                </a:solidFill>
              </a:defRPr>
            </a:lvl1pPr>
          </a:lstStyle>
          <a:p>
            <a:r>
              <a:rPr lang="en-US" dirty="0" smtClean="0"/>
              <a:t>Click to edit Presentation title</a:t>
            </a:r>
            <a:endParaRPr lang="en-GB" dirty="0"/>
          </a:p>
        </p:txBody>
      </p:sp>
      <p:sp>
        <p:nvSpPr>
          <p:cNvPr id="21" name="Text Placeholder 20"/>
          <p:cNvSpPr>
            <a:spLocks noGrp="1"/>
          </p:cNvSpPr>
          <p:nvPr>
            <p:ph type="body" sz="quarter" idx="11" hasCustomPrompt="1"/>
          </p:nvPr>
        </p:nvSpPr>
        <p:spPr>
          <a:xfrm>
            <a:off x="732905" y="2457449"/>
            <a:ext cx="8429095" cy="495301"/>
          </a:xfrm>
          <a:prstGeom prst="rect">
            <a:avLst/>
          </a:prstGeom>
        </p:spPr>
        <p:txBody>
          <a:bodyPr/>
          <a:lstStyle>
            <a:lvl1pPr marL="0" indent="0" algn="ctr">
              <a:lnSpc>
                <a:spcPct val="150000"/>
              </a:lnSpc>
              <a:buFontTx/>
              <a:buNone/>
              <a:defRPr>
                <a:solidFill>
                  <a:schemeClr val="bg1"/>
                </a:solidFill>
              </a:defRPr>
            </a:lvl1pPr>
          </a:lstStyle>
          <a:p>
            <a:pPr lvl="0"/>
            <a:r>
              <a:rPr lang="en-US" dirty="0" smtClean="0"/>
              <a:t>Click to edit Barrister name</a:t>
            </a:r>
          </a:p>
        </p:txBody>
      </p:sp>
      <p:sp>
        <p:nvSpPr>
          <p:cNvPr id="22" name="Text Placeholder 20"/>
          <p:cNvSpPr>
            <a:spLocks noGrp="1"/>
          </p:cNvSpPr>
          <p:nvPr>
            <p:ph type="body" sz="quarter" idx="12" hasCustomPrompt="1"/>
          </p:nvPr>
        </p:nvSpPr>
        <p:spPr>
          <a:xfrm>
            <a:off x="732905" y="3736766"/>
            <a:ext cx="8429095" cy="495301"/>
          </a:xfrm>
          <a:prstGeom prst="rect">
            <a:avLst/>
          </a:prstGeom>
        </p:spPr>
        <p:txBody>
          <a:bodyPr/>
          <a:lstStyle>
            <a:lvl1pPr marL="0" indent="0" algn="ctr">
              <a:lnSpc>
                <a:spcPct val="150000"/>
              </a:lnSpc>
              <a:buFontTx/>
              <a:buNone/>
              <a:defRPr baseline="0">
                <a:solidFill>
                  <a:schemeClr val="bg1"/>
                </a:solidFill>
              </a:defRPr>
            </a:lvl1pPr>
          </a:lstStyle>
          <a:p>
            <a:pPr lvl="0"/>
            <a:r>
              <a:rPr lang="en-US" dirty="0" smtClean="0"/>
              <a:t>Click to edit Date</a:t>
            </a:r>
          </a:p>
        </p:txBody>
      </p:sp>
      <p:sp>
        <p:nvSpPr>
          <p:cNvPr id="7"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
        <p:nvSpPr>
          <p:cNvPr id="8" name="Text Placeholder 20"/>
          <p:cNvSpPr>
            <a:spLocks noGrp="1"/>
          </p:cNvSpPr>
          <p:nvPr>
            <p:ph type="body" sz="quarter" idx="13" hasCustomPrompt="1"/>
          </p:nvPr>
        </p:nvSpPr>
        <p:spPr>
          <a:xfrm>
            <a:off x="732904" y="3095819"/>
            <a:ext cx="8429096" cy="495301"/>
          </a:xfrm>
          <a:prstGeom prst="rect">
            <a:avLst/>
          </a:prstGeom>
        </p:spPr>
        <p:txBody>
          <a:bodyPr/>
          <a:lstStyle>
            <a:lvl1pPr marL="0" indent="0" algn="ctr">
              <a:lnSpc>
                <a:spcPct val="150000"/>
              </a:lnSpc>
              <a:buFontTx/>
              <a:buNone/>
              <a:defRPr baseline="0">
                <a:solidFill>
                  <a:schemeClr val="bg1"/>
                </a:solidFill>
              </a:defRPr>
            </a:lvl1pPr>
          </a:lstStyle>
          <a:p>
            <a:pPr lvl="0"/>
            <a:r>
              <a:rPr lang="en-US" dirty="0" smtClean="0"/>
              <a:t>“Brick Court Chambers” can be typed here</a:t>
            </a:r>
          </a:p>
        </p:txBody>
      </p:sp>
    </p:spTree>
    <p:extLst>
      <p:ext uri="{BB962C8B-B14F-4D97-AF65-F5344CB8AC3E}">
        <p14:creationId xmlns:p14="http://schemas.microsoft.com/office/powerpoint/2010/main" val="44694296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slide">
    <p:bg>
      <p:bgPr>
        <a:solidFill>
          <a:srgbClr val="143D62"/>
        </a:solidFill>
        <a:effectLst/>
      </p:bgPr>
    </p:bg>
    <p:spTree>
      <p:nvGrpSpPr>
        <p:cNvPr id="1" name=""/>
        <p:cNvGrpSpPr/>
        <p:nvPr/>
      </p:nvGrpSpPr>
      <p:grpSpPr>
        <a:xfrm>
          <a:off x="0" y="0"/>
          <a:ext cx="0" cy="0"/>
          <a:chOff x="0" y="0"/>
          <a:chExt cx="0" cy="0"/>
        </a:xfrm>
      </p:grpSpPr>
      <p:sp>
        <p:nvSpPr>
          <p:cNvPr id="17" name="Title 16"/>
          <p:cNvSpPr>
            <a:spLocks noGrp="1"/>
          </p:cNvSpPr>
          <p:nvPr>
            <p:ph type="title" hasCustomPrompt="1"/>
          </p:nvPr>
        </p:nvSpPr>
        <p:spPr>
          <a:xfrm>
            <a:off x="742800" y="2694039"/>
            <a:ext cx="8420400" cy="637425"/>
          </a:xfrm>
          <a:prstGeom prst="rect">
            <a:avLst/>
          </a:prstGeom>
          <a:noFill/>
        </p:spPr>
        <p:txBody>
          <a:bodyPr/>
          <a:lstStyle>
            <a:lvl1pPr algn="ctr">
              <a:defRPr sz="4000" baseline="0">
                <a:solidFill>
                  <a:srgbClr val="F2F2F2"/>
                </a:solidFill>
              </a:defRPr>
            </a:lvl1pPr>
          </a:lstStyle>
          <a:p>
            <a:r>
              <a:rPr lang="en-US" dirty="0" smtClean="0"/>
              <a:t>Click to edit Section header title</a:t>
            </a:r>
            <a:endParaRPr lang="en-GB" dirty="0"/>
          </a:p>
        </p:txBody>
      </p:sp>
      <p:sp>
        <p:nvSpPr>
          <p:cNvPr id="24"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Tree>
    <p:extLst>
      <p:ext uri="{BB962C8B-B14F-4D97-AF65-F5344CB8AC3E}">
        <p14:creationId xmlns:p14="http://schemas.microsoft.com/office/powerpoint/2010/main" val="1206650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Bullet Slid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
        <p:nvSpPr>
          <p:cNvPr id="3" name="Title 2"/>
          <p:cNvSpPr>
            <a:spLocks noGrp="1"/>
          </p:cNvSpPr>
          <p:nvPr>
            <p:ph type="title" hasCustomPrompt="1"/>
          </p:nvPr>
        </p:nvSpPr>
        <p:spPr>
          <a:xfrm>
            <a:off x="732905" y="381600"/>
            <a:ext cx="8668271" cy="860400"/>
          </a:xfrm>
          <a:prstGeom prst="rect">
            <a:avLst/>
          </a:prstGeom>
        </p:spPr>
        <p:txBody>
          <a:bodyPr wrap="none" anchor="b"/>
          <a:lstStyle>
            <a:lvl1pPr>
              <a:lnSpc>
                <a:spcPct val="150000"/>
              </a:lnSpc>
              <a:defRPr sz="3600" baseline="0">
                <a:solidFill>
                  <a:srgbClr val="143D62"/>
                </a:solidFill>
              </a:defRPr>
            </a:lvl1pPr>
          </a:lstStyle>
          <a:p>
            <a:r>
              <a:rPr lang="en-US" dirty="0" smtClean="0"/>
              <a:t>Click to edit Slide title</a:t>
            </a:r>
            <a:endParaRPr lang="en-GB" dirty="0"/>
          </a:p>
        </p:txBody>
      </p:sp>
      <p:sp>
        <p:nvSpPr>
          <p:cNvPr id="5" name="Text Placeholder 4"/>
          <p:cNvSpPr>
            <a:spLocks noGrp="1"/>
          </p:cNvSpPr>
          <p:nvPr>
            <p:ph type="body" sz="quarter" idx="10" hasCustomPrompt="1"/>
          </p:nvPr>
        </p:nvSpPr>
        <p:spPr>
          <a:xfrm>
            <a:off x="732906" y="1483200"/>
            <a:ext cx="8668270" cy="3917475"/>
          </a:xfrm>
          <a:prstGeom prst="rect">
            <a:avLst/>
          </a:prstGeom>
        </p:spPr>
        <p:txBody>
          <a:bodyPr lIns="68400" tIns="36000" rIns="68400" bIns="36000"/>
          <a:lstStyle>
            <a:lvl1pPr marL="228599" indent="-228599" algn="just">
              <a:lnSpc>
                <a:spcPct val="150000"/>
              </a:lnSpc>
              <a:buClr>
                <a:srgbClr val="143D62"/>
              </a:buClr>
              <a:buFont typeface="Wingdings" panose="05000000000000000000" pitchFamily="2" charset="2"/>
              <a:buChar char="§"/>
              <a:defRPr sz="2000" baseline="0">
                <a:solidFill>
                  <a:srgbClr val="143D62"/>
                </a:solidFill>
              </a:defRPr>
            </a:lvl1pPr>
          </a:lstStyle>
          <a:p>
            <a:pPr lvl="0"/>
            <a:r>
              <a:rPr lang="en-US" dirty="0" smtClean="0"/>
              <a:t>Click to edit Bullet point list</a:t>
            </a:r>
          </a:p>
        </p:txBody>
      </p:sp>
    </p:spTree>
    <p:extLst>
      <p:ext uri="{BB962C8B-B14F-4D97-AF65-F5344CB8AC3E}">
        <p14:creationId xmlns:p14="http://schemas.microsoft.com/office/powerpoint/2010/main" val="5924645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Text box">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
        <p:nvSpPr>
          <p:cNvPr id="3" name="Title 2"/>
          <p:cNvSpPr>
            <a:spLocks noGrp="1"/>
          </p:cNvSpPr>
          <p:nvPr>
            <p:ph type="title" hasCustomPrompt="1"/>
          </p:nvPr>
        </p:nvSpPr>
        <p:spPr>
          <a:xfrm>
            <a:off x="732905" y="381600"/>
            <a:ext cx="8668271" cy="860400"/>
          </a:xfrm>
          <a:prstGeom prst="rect">
            <a:avLst/>
          </a:prstGeom>
        </p:spPr>
        <p:txBody>
          <a:bodyPr wrap="none" anchor="b"/>
          <a:lstStyle>
            <a:lvl1pPr>
              <a:lnSpc>
                <a:spcPct val="150000"/>
              </a:lnSpc>
              <a:defRPr sz="3600" baseline="0">
                <a:solidFill>
                  <a:srgbClr val="143D62"/>
                </a:solidFill>
              </a:defRPr>
            </a:lvl1pPr>
          </a:lstStyle>
          <a:p>
            <a:r>
              <a:rPr lang="en-US" dirty="0" smtClean="0"/>
              <a:t>Click to edit Slide title</a:t>
            </a:r>
            <a:endParaRPr lang="en-GB" dirty="0"/>
          </a:p>
        </p:txBody>
      </p:sp>
      <p:sp>
        <p:nvSpPr>
          <p:cNvPr id="5" name="Text Placeholder 4"/>
          <p:cNvSpPr>
            <a:spLocks noGrp="1"/>
          </p:cNvSpPr>
          <p:nvPr>
            <p:ph type="body" sz="quarter" idx="10" hasCustomPrompt="1"/>
          </p:nvPr>
        </p:nvSpPr>
        <p:spPr>
          <a:xfrm>
            <a:off x="732906" y="1483200"/>
            <a:ext cx="8668270" cy="3917475"/>
          </a:xfrm>
          <a:prstGeom prst="rect">
            <a:avLst/>
          </a:prstGeom>
        </p:spPr>
        <p:txBody>
          <a:bodyPr lIns="68400" tIns="36000" rIns="68400" bIns="36000"/>
          <a:lstStyle>
            <a:lvl1pPr marL="0" indent="0" algn="just">
              <a:lnSpc>
                <a:spcPct val="150000"/>
              </a:lnSpc>
              <a:buClr>
                <a:srgbClr val="143D62"/>
              </a:buClr>
              <a:buFont typeface="Wingdings" panose="05000000000000000000" pitchFamily="2" charset="2"/>
              <a:buNone/>
              <a:defRPr sz="2000" baseline="0">
                <a:solidFill>
                  <a:srgbClr val="143D62"/>
                </a:solidFill>
              </a:defRPr>
            </a:lvl1pPr>
          </a:lstStyle>
          <a:p>
            <a:pPr lvl="0"/>
            <a:r>
              <a:rPr lang="en-US" dirty="0" smtClean="0"/>
              <a:t>Click to edit Text box</a:t>
            </a:r>
          </a:p>
        </p:txBody>
      </p:sp>
    </p:spTree>
    <p:extLst>
      <p:ext uri="{BB962C8B-B14F-4D97-AF65-F5344CB8AC3E}">
        <p14:creationId xmlns:p14="http://schemas.microsoft.com/office/powerpoint/2010/main" val="18918944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box + Pictur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
        <p:nvSpPr>
          <p:cNvPr id="3" name="Title 2"/>
          <p:cNvSpPr>
            <a:spLocks noGrp="1"/>
          </p:cNvSpPr>
          <p:nvPr>
            <p:ph type="title" hasCustomPrompt="1"/>
          </p:nvPr>
        </p:nvSpPr>
        <p:spPr>
          <a:xfrm>
            <a:off x="732905" y="381600"/>
            <a:ext cx="8668271" cy="860400"/>
          </a:xfrm>
          <a:prstGeom prst="rect">
            <a:avLst/>
          </a:prstGeom>
        </p:spPr>
        <p:txBody>
          <a:bodyPr wrap="none" anchor="b"/>
          <a:lstStyle>
            <a:lvl1pPr>
              <a:lnSpc>
                <a:spcPct val="150000"/>
              </a:lnSpc>
              <a:defRPr sz="3600" baseline="0">
                <a:solidFill>
                  <a:srgbClr val="143D62"/>
                </a:solidFill>
              </a:defRPr>
            </a:lvl1pPr>
          </a:lstStyle>
          <a:p>
            <a:r>
              <a:rPr lang="en-US" dirty="0" smtClean="0"/>
              <a:t>Click to edit Slide title</a:t>
            </a:r>
            <a:endParaRPr lang="en-GB" dirty="0"/>
          </a:p>
        </p:txBody>
      </p:sp>
      <p:sp>
        <p:nvSpPr>
          <p:cNvPr id="6" name="Picture Placeholder 5"/>
          <p:cNvSpPr>
            <a:spLocks noGrp="1"/>
          </p:cNvSpPr>
          <p:nvPr>
            <p:ph type="pic" sz="quarter" idx="11"/>
          </p:nvPr>
        </p:nvSpPr>
        <p:spPr>
          <a:xfrm>
            <a:off x="732904" y="2340863"/>
            <a:ext cx="8668271" cy="3059811"/>
          </a:xfrm>
          <a:prstGeom prst="rect">
            <a:avLst/>
          </a:prstGeom>
        </p:spPr>
        <p:txBody>
          <a:bodyPr/>
          <a:lstStyle>
            <a:lvl1pPr marL="0" indent="0">
              <a:buNone/>
              <a:defRPr>
                <a:solidFill>
                  <a:srgbClr val="143D62"/>
                </a:solidFill>
              </a:defRPr>
            </a:lvl1pPr>
          </a:lstStyle>
          <a:p>
            <a:endParaRPr lang="en-GB" dirty="0"/>
          </a:p>
        </p:txBody>
      </p:sp>
      <p:sp>
        <p:nvSpPr>
          <p:cNvPr id="8" name="Text Placeholder 7"/>
          <p:cNvSpPr>
            <a:spLocks noGrp="1"/>
          </p:cNvSpPr>
          <p:nvPr>
            <p:ph type="body" sz="quarter" idx="12" hasCustomPrompt="1"/>
          </p:nvPr>
        </p:nvSpPr>
        <p:spPr>
          <a:xfrm>
            <a:off x="733425" y="1438275"/>
            <a:ext cx="8667750" cy="679450"/>
          </a:xfrm>
          <a:prstGeom prst="rect">
            <a:avLst/>
          </a:prstGeom>
        </p:spPr>
        <p:txBody>
          <a:bodyPr/>
          <a:lstStyle>
            <a:lvl1pPr marL="0" indent="0">
              <a:lnSpc>
                <a:spcPct val="100000"/>
              </a:lnSpc>
              <a:buFontTx/>
              <a:buNone/>
              <a:defRPr sz="2000">
                <a:solidFill>
                  <a:srgbClr val="143D62"/>
                </a:solidFill>
              </a:defRPr>
            </a:lvl1pPr>
            <a:lvl2pPr marL="457197" indent="0" algn="l">
              <a:buFontTx/>
              <a:buNone/>
              <a:defRPr/>
            </a:lvl2pPr>
          </a:lstStyle>
          <a:p>
            <a:pPr lvl="0"/>
            <a:r>
              <a:rPr lang="en-GB" dirty="0" smtClean="0"/>
              <a:t>Click to edit text box</a:t>
            </a:r>
            <a:endParaRPr lang="en-GB" dirty="0"/>
          </a:p>
        </p:txBody>
      </p:sp>
    </p:spTree>
    <p:extLst>
      <p:ext uri="{BB962C8B-B14F-4D97-AF65-F5344CB8AC3E}">
        <p14:creationId xmlns:p14="http://schemas.microsoft.com/office/powerpoint/2010/main" val="41259985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2 columns">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
        <p:nvSpPr>
          <p:cNvPr id="3" name="Title 2"/>
          <p:cNvSpPr>
            <a:spLocks noGrp="1"/>
          </p:cNvSpPr>
          <p:nvPr>
            <p:ph type="title" hasCustomPrompt="1"/>
          </p:nvPr>
        </p:nvSpPr>
        <p:spPr>
          <a:xfrm>
            <a:off x="732905" y="381600"/>
            <a:ext cx="8668271" cy="860400"/>
          </a:xfrm>
          <a:prstGeom prst="rect">
            <a:avLst/>
          </a:prstGeom>
        </p:spPr>
        <p:txBody>
          <a:bodyPr wrap="none" anchor="b"/>
          <a:lstStyle>
            <a:lvl1pPr>
              <a:lnSpc>
                <a:spcPct val="150000"/>
              </a:lnSpc>
              <a:defRPr sz="3600" baseline="0">
                <a:solidFill>
                  <a:srgbClr val="143D62"/>
                </a:solidFill>
              </a:defRPr>
            </a:lvl1pPr>
          </a:lstStyle>
          <a:p>
            <a:r>
              <a:rPr lang="en-US" dirty="0" smtClean="0"/>
              <a:t>Click to edit Slide title</a:t>
            </a:r>
            <a:endParaRPr lang="en-GB" dirty="0"/>
          </a:p>
        </p:txBody>
      </p:sp>
      <p:sp>
        <p:nvSpPr>
          <p:cNvPr id="7" name="Text Placeholder 4"/>
          <p:cNvSpPr>
            <a:spLocks noGrp="1"/>
          </p:cNvSpPr>
          <p:nvPr>
            <p:ph type="body" sz="quarter" idx="12" hasCustomPrompt="1"/>
          </p:nvPr>
        </p:nvSpPr>
        <p:spPr>
          <a:xfrm>
            <a:off x="732905" y="1483200"/>
            <a:ext cx="4143895" cy="3917475"/>
          </a:xfrm>
          <a:prstGeom prst="rect">
            <a:avLst/>
          </a:prstGeom>
        </p:spPr>
        <p:txBody>
          <a:bodyPr lIns="68400" tIns="36000" rIns="68400" bIns="36000"/>
          <a:lstStyle>
            <a:lvl1pPr marL="0" indent="0" algn="just">
              <a:lnSpc>
                <a:spcPct val="150000"/>
              </a:lnSpc>
              <a:buClr>
                <a:srgbClr val="143D62"/>
              </a:buClr>
              <a:buFont typeface="Wingdings" panose="05000000000000000000" pitchFamily="2" charset="2"/>
              <a:buNone/>
              <a:defRPr sz="2000" baseline="0">
                <a:solidFill>
                  <a:srgbClr val="143D62"/>
                </a:solidFill>
              </a:defRPr>
            </a:lvl1pPr>
          </a:lstStyle>
          <a:p>
            <a:pPr lvl="0"/>
            <a:r>
              <a:rPr lang="en-US" dirty="0" smtClean="0"/>
              <a:t>Click to edit Text box</a:t>
            </a:r>
          </a:p>
        </p:txBody>
      </p:sp>
      <p:sp>
        <p:nvSpPr>
          <p:cNvPr id="8" name="Text Placeholder 4"/>
          <p:cNvSpPr>
            <a:spLocks noGrp="1"/>
          </p:cNvSpPr>
          <p:nvPr>
            <p:ph type="body" sz="quarter" idx="13" hasCustomPrompt="1"/>
          </p:nvPr>
        </p:nvSpPr>
        <p:spPr>
          <a:xfrm>
            <a:off x="5257281" y="1483200"/>
            <a:ext cx="4143895" cy="3917475"/>
          </a:xfrm>
          <a:prstGeom prst="rect">
            <a:avLst/>
          </a:prstGeom>
        </p:spPr>
        <p:txBody>
          <a:bodyPr lIns="68400" tIns="36000" rIns="68400" bIns="36000"/>
          <a:lstStyle>
            <a:lvl1pPr marL="0" indent="0" algn="just">
              <a:lnSpc>
                <a:spcPct val="150000"/>
              </a:lnSpc>
              <a:buClr>
                <a:srgbClr val="143D62"/>
              </a:buClr>
              <a:buFont typeface="Wingdings" panose="05000000000000000000" pitchFamily="2" charset="2"/>
              <a:buNone/>
              <a:defRPr sz="2000" baseline="0">
                <a:solidFill>
                  <a:srgbClr val="143D62"/>
                </a:solidFill>
              </a:defRPr>
            </a:lvl1pPr>
          </a:lstStyle>
          <a:p>
            <a:pPr lvl="0"/>
            <a:r>
              <a:rPr lang="en-US" dirty="0" smtClean="0"/>
              <a:t>Click to edit Text box</a:t>
            </a:r>
          </a:p>
        </p:txBody>
      </p:sp>
    </p:spTree>
    <p:extLst>
      <p:ext uri="{BB962C8B-B14F-4D97-AF65-F5344CB8AC3E}">
        <p14:creationId xmlns:p14="http://schemas.microsoft.com/office/powerpoint/2010/main" val="30913386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Tree>
    <p:extLst>
      <p:ext uri="{BB962C8B-B14F-4D97-AF65-F5344CB8AC3E}">
        <p14:creationId xmlns:p14="http://schemas.microsoft.com/office/powerpoint/2010/main" val="12945617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143D62"/>
        </a:solidFill>
        <a:effectLst/>
      </p:bgPr>
    </p:bg>
    <p:spTree>
      <p:nvGrpSpPr>
        <p:cNvPr id="1" name=""/>
        <p:cNvGrpSpPr/>
        <p:nvPr/>
      </p:nvGrpSpPr>
      <p:grpSpPr>
        <a:xfrm>
          <a:off x="0" y="0"/>
          <a:ext cx="0" cy="0"/>
          <a:chOff x="0" y="0"/>
          <a:chExt cx="0" cy="0"/>
        </a:xfrm>
      </p:grpSpPr>
      <p:sp>
        <p:nvSpPr>
          <p:cNvPr id="10"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
        <p:nvSpPr>
          <p:cNvPr id="14" name="Text Placeholder 13"/>
          <p:cNvSpPr>
            <a:spLocks noGrp="1"/>
          </p:cNvSpPr>
          <p:nvPr>
            <p:ph type="body" sz="quarter" idx="10" hasCustomPrompt="1"/>
          </p:nvPr>
        </p:nvSpPr>
        <p:spPr>
          <a:xfrm>
            <a:off x="732905" y="3184031"/>
            <a:ext cx="8415857" cy="361950"/>
          </a:xfrm>
          <a:prstGeom prst="rect">
            <a:avLst/>
          </a:prstGeom>
        </p:spPr>
        <p:txBody>
          <a:bodyPr/>
          <a:lstStyle>
            <a:lvl1pPr marL="0" indent="0" algn="ctr">
              <a:buNone/>
              <a:defRPr sz="2400" baseline="0">
                <a:solidFill>
                  <a:schemeClr val="bg1"/>
                </a:solidFill>
              </a:defRPr>
            </a:lvl1pPr>
          </a:lstStyle>
          <a:p>
            <a:pPr lvl="0"/>
            <a:r>
              <a:rPr lang="en-GB" dirty="0" smtClean="0"/>
              <a:t>Click to edit Barrister name</a:t>
            </a:r>
            <a:endParaRPr lang="en-GB" dirty="0"/>
          </a:p>
        </p:txBody>
      </p:sp>
      <p:sp>
        <p:nvSpPr>
          <p:cNvPr id="5" name="Text Placeholder 13"/>
          <p:cNvSpPr>
            <a:spLocks noGrp="1"/>
          </p:cNvSpPr>
          <p:nvPr>
            <p:ph type="body" sz="quarter" idx="11" hasCustomPrompt="1"/>
          </p:nvPr>
        </p:nvSpPr>
        <p:spPr>
          <a:xfrm>
            <a:off x="732905" y="2309446"/>
            <a:ext cx="8415857" cy="609600"/>
          </a:xfrm>
          <a:prstGeom prst="rect">
            <a:avLst/>
          </a:prstGeom>
        </p:spPr>
        <p:txBody>
          <a:bodyPr/>
          <a:lstStyle>
            <a:lvl1pPr marL="0" indent="0" algn="ctr">
              <a:buNone/>
              <a:defRPr sz="3600" baseline="0">
                <a:solidFill>
                  <a:schemeClr val="bg1"/>
                </a:solidFill>
              </a:defRPr>
            </a:lvl1pPr>
          </a:lstStyle>
          <a:p>
            <a:pPr lvl="0"/>
            <a:r>
              <a:rPr lang="en-GB" dirty="0" smtClean="0"/>
              <a:t>Thank you message can be typed here</a:t>
            </a:r>
            <a:endParaRPr lang="en-GB" dirty="0"/>
          </a:p>
        </p:txBody>
      </p:sp>
    </p:spTree>
    <p:extLst>
      <p:ext uri="{BB962C8B-B14F-4D97-AF65-F5344CB8AC3E}">
        <p14:creationId xmlns:p14="http://schemas.microsoft.com/office/powerpoint/2010/main" val="38638773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 name="Rectangle 42"/>
          <p:cNvSpPr>
            <a:spLocks noChangeAspect="1"/>
          </p:cNvSpPr>
          <p:nvPr userDrawn="1"/>
        </p:nvSpPr>
        <p:spPr>
          <a:xfrm>
            <a:off x="0" y="5814000"/>
            <a:ext cx="9905999" cy="1044000"/>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a:r>
              <a:rPr lang="en-GB" sz="1350" dirty="0" smtClean="0"/>
              <a:t>                       </a:t>
            </a:r>
            <a:endParaRPr lang="en-GB" sz="1350" dirty="0"/>
          </a:p>
        </p:txBody>
      </p:sp>
      <p:grpSp>
        <p:nvGrpSpPr>
          <p:cNvPr id="13" name="Group 12"/>
          <p:cNvGrpSpPr/>
          <p:nvPr userDrawn="1"/>
        </p:nvGrpSpPr>
        <p:grpSpPr>
          <a:xfrm>
            <a:off x="8022167" y="6091242"/>
            <a:ext cx="1384300" cy="561975"/>
            <a:chOff x="5718175" y="6094413"/>
            <a:chExt cx="1384300" cy="561975"/>
          </a:xfrm>
        </p:grpSpPr>
        <p:sp>
          <p:nvSpPr>
            <p:cNvPr id="14" name="Freeform 39"/>
            <p:cNvSpPr>
              <a:spLocks noEditPoints="1"/>
            </p:cNvSpPr>
            <p:nvPr/>
          </p:nvSpPr>
          <p:spPr bwMode="auto">
            <a:xfrm>
              <a:off x="5718175" y="6099175"/>
              <a:ext cx="114300" cy="144463"/>
            </a:xfrm>
            <a:custGeom>
              <a:avLst/>
              <a:gdLst>
                <a:gd name="T0" fmla="*/ 74 w 216"/>
                <a:gd name="T1" fmla="*/ 219 h 271"/>
                <a:gd name="T2" fmla="*/ 79 w 216"/>
                <a:gd name="T3" fmla="*/ 244 h 271"/>
                <a:gd name="T4" fmla="*/ 96 w 216"/>
                <a:gd name="T5" fmla="*/ 254 h 271"/>
                <a:gd name="T6" fmla="*/ 124 w 216"/>
                <a:gd name="T7" fmla="*/ 254 h 271"/>
                <a:gd name="T8" fmla="*/ 149 w 216"/>
                <a:gd name="T9" fmla="*/ 245 h 271"/>
                <a:gd name="T10" fmla="*/ 167 w 216"/>
                <a:gd name="T11" fmla="*/ 226 h 271"/>
                <a:gd name="T12" fmla="*/ 174 w 216"/>
                <a:gd name="T13" fmla="*/ 195 h 271"/>
                <a:gd name="T14" fmla="*/ 167 w 216"/>
                <a:gd name="T15" fmla="*/ 164 h 271"/>
                <a:gd name="T16" fmla="*/ 147 w 216"/>
                <a:gd name="T17" fmla="*/ 145 h 271"/>
                <a:gd name="T18" fmla="*/ 114 w 216"/>
                <a:gd name="T19" fmla="*/ 136 h 271"/>
                <a:gd name="T20" fmla="*/ 74 w 216"/>
                <a:gd name="T21" fmla="*/ 135 h 271"/>
                <a:gd name="T22" fmla="*/ 93 w 216"/>
                <a:gd name="T23" fmla="*/ 16 h 271"/>
                <a:gd name="T24" fmla="*/ 80 w 216"/>
                <a:gd name="T25" fmla="*/ 19 h 271"/>
                <a:gd name="T26" fmla="*/ 75 w 216"/>
                <a:gd name="T27" fmla="*/ 30 h 271"/>
                <a:gd name="T28" fmla="*/ 74 w 216"/>
                <a:gd name="T29" fmla="*/ 120 h 271"/>
                <a:gd name="T30" fmla="*/ 115 w 216"/>
                <a:gd name="T31" fmla="*/ 117 h 271"/>
                <a:gd name="T32" fmla="*/ 144 w 216"/>
                <a:gd name="T33" fmla="*/ 106 h 271"/>
                <a:gd name="T34" fmla="*/ 157 w 216"/>
                <a:gd name="T35" fmla="*/ 83 h 271"/>
                <a:gd name="T36" fmla="*/ 158 w 216"/>
                <a:gd name="T37" fmla="*/ 54 h 271"/>
                <a:gd name="T38" fmla="*/ 147 w 216"/>
                <a:gd name="T39" fmla="*/ 31 h 271"/>
                <a:gd name="T40" fmla="*/ 122 w 216"/>
                <a:gd name="T41" fmla="*/ 17 h 271"/>
                <a:gd name="T42" fmla="*/ 2 w 216"/>
                <a:gd name="T43" fmla="*/ 0 h 271"/>
                <a:gd name="T44" fmla="*/ 133 w 216"/>
                <a:gd name="T45" fmla="*/ 1 h 271"/>
                <a:gd name="T46" fmla="*/ 164 w 216"/>
                <a:gd name="T47" fmla="*/ 8 h 271"/>
                <a:gd name="T48" fmla="*/ 184 w 216"/>
                <a:gd name="T49" fmla="*/ 23 h 271"/>
                <a:gd name="T50" fmla="*/ 197 w 216"/>
                <a:gd name="T51" fmla="*/ 48 h 271"/>
                <a:gd name="T52" fmla="*/ 197 w 216"/>
                <a:gd name="T53" fmla="*/ 77 h 271"/>
                <a:gd name="T54" fmla="*/ 183 w 216"/>
                <a:gd name="T55" fmla="*/ 100 h 271"/>
                <a:gd name="T56" fmla="*/ 164 w 216"/>
                <a:gd name="T57" fmla="*/ 115 h 271"/>
                <a:gd name="T58" fmla="*/ 144 w 216"/>
                <a:gd name="T59" fmla="*/ 124 h 271"/>
                <a:gd name="T60" fmla="*/ 161 w 216"/>
                <a:gd name="T61" fmla="*/ 128 h 271"/>
                <a:gd name="T62" fmla="*/ 189 w 216"/>
                <a:gd name="T63" fmla="*/ 140 h 271"/>
                <a:gd name="T64" fmla="*/ 210 w 216"/>
                <a:gd name="T65" fmla="*/ 161 h 271"/>
                <a:gd name="T66" fmla="*/ 216 w 216"/>
                <a:gd name="T67" fmla="*/ 192 h 271"/>
                <a:gd name="T68" fmla="*/ 206 w 216"/>
                <a:gd name="T69" fmla="*/ 228 h 271"/>
                <a:gd name="T70" fmla="*/ 177 w 216"/>
                <a:gd name="T71" fmla="*/ 254 h 271"/>
                <a:gd name="T72" fmla="*/ 124 w 216"/>
                <a:gd name="T73" fmla="*/ 270 h 271"/>
                <a:gd name="T74" fmla="*/ 0 w 216"/>
                <a:gd name="T75" fmla="*/ 271 h 271"/>
                <a:gd name="T76" fmla="*/ 17 w 216"/>
                <a:gd name="T77" fmla="*/ 255 h 271"/>
                <a:gd name="T78" fmla="*/ 35 w 216"/>
                <a:gd name="T79" fmla="*/ 246 h 271"/>
                <a:gd name="T80" fmla="*/ 39 w 216"/>
                <a:gd name="T81" fmla="*/ 219 h 271"/>
                <a:gd name="T82" fmla="*/ 38 w 216"/>
                <a:gd name="T83" fmla="*/ 36 h 271"/>
                <a:gd name="T84" fmla="*/ 30 w 216"/>
                <a:gd name="T85" fmla="*/ 18 h 271"/>
                <a:gd name="T86" fmla="*/ 2 w 216"/>
                <a:gd name="T87" fmla="*/ 14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6" h="271">
                  <a:moveTo>
                    <a:pt x="74" y="135"/>
                  </a:moveTo>
                  <a:lnTo>
                    <a:pt x="74" y="219"/>
                  </a:lnTo>
                  <a:lnTo>
                    <a:pt x="75" y="234"/>
                  </a:lnTo>
                  <a:lnTo>
                    <a:pt x="79" y="244"/>
                  </a:lnTo>
                  <a:lnTo>
                    <a:pt x="85" y="251"/>
                  </a:lnTo>
                  <a:lnTo>
                    <a:pt x="96" y="254"/>
                  </a:lnTo>
                  <a:lnTo>
                    <a:pt x="109" y="255"/>
                  </a:lnTo>
                  <a:lnTo>
                    <a:pt x="124" y="254"/>
                  </a:lnTo>
                  <a:lnTo>
                    <a:pt x="137" y="251"/>
                  </a:lnTo>
                  <a:lnTo>
                    <a:pt x="149" y="245"/>
                  </a:lnTo>
                  <a:lnTo>
                    <a:pt x="159" y="237"/>
                  </a:lnTo>
                  <a:lnTo>
                    <a:pt x="167" y="226"/>
                  </a:lnTo>
                  <a:lnTo>
                    <a:pt x="173" y="212"/>
                  </a:lnTo>
                  <a:lnTo>
                    <a:pt x="174" y="195"/>
                  </a:lnTo>
                  <a:lnTo>
                    <a:pt x="173" y="178"/>
                  </a:lnTo>
                  <a:lnTo>
                    <a:pt x="167" y="164"/>
                  </a:lnTo>
                  <a:lnTo>
                    <a:pt x="158" y="154"/>
                  </a:lnTo>
                  <a:lnTo>
                    <a:pt x="147" y="145"/>
                  </a:lnTo>
                  <a:lnTo>
                    <a:pt x="132" y="139"/>
                  </a:lnTo>
                  <a:lnTo>
                    <a:pt x="114" y="136"/>
                  </a:lnTo>
                  <a:lnTo>
                    <a:pt x="95" y="135"/>
                  </a:lnTo>
                  <a:lnTo>
                    <a:pt x="74" y="135"/>
                  </a:lnTo>
                  <a:close/>
                  <a:moveTo>
                    <a:pt x="104" y="15"/>
                  </a:moveTo>
                  <a:lnTo>
                    <a:pt x="93" y="16"/>
                  </a:lnTo>
                  <a:lnTo>
                    <a:pt x="85" y="17"/>
                  </a:lnTo>
                  <a:lnTo>
                    <a:pt x="80" y="19"/>
                  </a:lnTo>
                  <a:lnTo>
                    <a:pt x="76" y="23"/>
                  </a:lnTo>
                  <a:lnTo>
                    <a:pt x="75" y="30"/>
                  </a:lnTo>
                  <a:lnTo>
                    <a:pt x="74" y="40"/>
                  </a:lnTo>
                  <a:lnTo>
                    <a:pt x="74" y="120"/>
                  </a:lnTo>
                  <a:lnTo>
                    <a:pt x="95" y="120"/>
                  </a:lnTo>
                  <a:lnTo>
                    <a:pt x="115" y="117"/>
                  </a:lnTo>
                  <a:lnTo>
                    <a:pt x="131" y="113"/>
                  </a:lnTo>
                  <a:lnTo>
                    <a:pt x="144" y="106"/>
                  </a:lnTo>
                  <a:lnTo>
                    <a:pt x="153" y="96"/>
                  </a:lnTo>
                  <a:lnTo>
                    <a:pt x="157" y="83"/>
                  </a:lnTo>
                  <a:lnTo>
                    <a:pt x="159" y="67"/>
                  </a:lnTo>
                  <a:lnTo>
                    <a:pt x="158" y="54"/>
                  </a:lnTo>
                  <a:lnTo>
                    <a:pt x="154" y="41"/>
                  </a:lnTo>
                  <a:lnTo>
                    <a:pt x="147" y="31"/>
                  </a:lnTo>
                  <a:lnTo>
                    <a:pt x="136" y="22"/>
                  </a:lnTo>
                  <a:lnTo>
                    <a:pt x="122" y="17"/>
                  </a:lnTo>
                  <a:lnTo>
                    <a:pt x="104" y="15"/>
                  </a:lnTo>
                  <a:close/>
                  <a:moveTo>
                    <a:pt x="2" y="0"/>
                  </a:moveTo>
                  <a:lnTo>
                    <a:pt x="113" y="0"/>
                  </a:lnTo>
                  <a:lnTo>
                    <a:pt x="133" y="1"/>
                  </a:lnTo>
                  <a:lnTo>
                    <a:pt x="150" y="3"/>
                  </a:lnTo>
                  <a:lnTo>
                    <a:pt x="164" y="8"/>
                  </a:lnTo>
                  <a:lnTo>
                    <a:pt x="175" y="14"/>
                  </a:lnTo>
                  <a:lnTo>
                    <a:pt x="184" y="23"/>
                  </a:lnTo>
                  <a:lnTo>
                    <a:pt x="192" y="34"/>
                  </a:lnTo>
                  <a:lnTo>
                    <a:pt x="197" y="48"/>
                  </a:lnTo>
                  <a:lnTo>
                    <a:pt x="198" y="62"/>
                  </a:lnTo>
                  <a:lnTo>
                    <a:pt x="197" y="77"/>
                  </a:lnTo>
                  <a:lnTo>
                    <a:pt x="191" y="90"/>
                  </a:lnTo>
                  <a:lnTo>
                    <a:pt x="183" y="100"/>
                  </a:lnTo>
                  <a:lnTo>
                    <a:pt x="174" y="109"/>
                  </a:lnTo>
                  <a:lnTo>
                    <a:pt x="164" y="115"/>
                  </a:lnTo>
                  <a:lnTo>
                    <a:pt x="154" y="121"/>
                  </a:lnTo>
                  <a:lnTo>
                    <a:pt x="144" y="124"/>
                  </a:lnTo>
                  <a:lnTo>
                    <a:pt x="144" y="124"/>
                  </a:lnTo>
                  <a:lnTo>
                    <a:pt x="161" y="128"/>
                  </a:lnTo>
                  <a:lnTo>
                    <a:pt x="177" y="133"/>
                  </a:lnTo>
                  <a:lnTo>
                    <a:pt x="189" y="140"/>
                  </a:lnTo>
                  <a:lnTo>
                    <a:pt x="200" y="149"/>
                  </a:lnTo>
                  <a:lnTo>
                    <a:pt x="210" y="161"/>
                  </a:lnTo>
                  <a:lnTo>
                    <a:pt x="214" y="174"/>
                  </a:lnTo>
                  <a:lnTo>
                    <a:pt x="216" y="192"/>
                  </a:lnTo>
                  <a:lnTo>
                    <a:pt x="214" y="211"/>
                  </a:lnTo>
                  <a:lnTo>
                    <a:pt x="206" y="228"/>
                  </a:lnTo>
                  <a:lnTo>
                    <a:pt x="192" y="243"/>
                  </a:lnTo>
                  <a:lnTo>
                    <a:pt x="177" y="254"/>
                  </a:lnTo>
                  <a:lnTo>
                    <a:pt x="153" y="264"/>
                  </a:lnTo>
                  <a:lnTo>
                    <a:pt x="124" y="270"/>
                  </a:lnTo>
                  <a:lnTo>
                    <a:pt x="93" y="271"/>
                  </a:lnTo>
                  <a:lnTo>
                    <a:pt x="0" y="271"/>
                  </a:lnTo>
                  <a:lnTo>
                    <a:pt x="0" y="258"/>
                  </a:lnTo>
                  <a:lnTo>
                    <a:pt x="17" y="255"/>
                  </a:lnTo>
                  <a:lnTo>
                    <a:pt x="29" y="253"/>
                  </a:lnTo>
                  <a:lnTo>
                    <a:pt x="35" y="246"/>
                  </a:lnTo>
                  <a:lnTo>
                    <a:pt x="38" y="235"/>
                  </a:lnTo>
                  <a:lnTo>
                    <a:pt x="39" y="219"/>
                  </a:lnTo>
                  <a:lnTo>
                    <a:pt x="39" y="52"/>
                  </a:lnTo>
                  <a:lnTo>
                    <a:pt x="38" y="36"/>
                  </a:lnTo>
                  <a:lnTo>
                    <a:pt x="35" y="25"/>
                  </a:lnTo>
                  <a:lnTo>
                    <a:pt x="30" y="18"/>
                  </a:lnTo>
                  <a:lnTo>
                    <a:pt x="19" y="16"/>
                  </a:lnTo>
                  <a:lnTo>
                    <a:pt x="2" y="14"/>
                  </a:lnTo>
                  <a:lnTo>
                    <a:pt x="2"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40"/>
            <p:cNvSpPr>
              <a:spLocks noEditPoints="1"/>
            </p:cNvSpPr>
            <p:nvPr/>
          </p:nvSpPr>
          <p:spPr bwMode="auto">
            <a:xfrm>
              <a:off x="5840413" y="6099175"/>
              <a:ext cx="131763" cy="146050"/>
            </a:xfrm>
            <a:custGeom>
              <a:avLst/>
              <a:gdLst>
                <a:gd name="T0" fmla="*/ 90 w 251"/>
                <a:gd name="T1" fmla="*/ 16 h 275"/>
                <a:gd name="T2" fmla="*/ 79 w 251"/>
                <a:gd name="T3" fmla="*/ 20 h 275"/>
                <a:gd name="T4" fmla="*/ 74 w 251"/>
                <a:gd name="T5" fmla="*/ 30 h 275"/>
                <a:gd name="T6" fmla="*/ 74 w 251"/>
                <a:gd name="T7" fmla="*/ 138 h 275"/>
                <a:gd name="T8" fmla="*/ 113 w 251"/>
                <a:gd name="T9" fmla="*/ 137 h 275"/>
                <a:gd name="T10" fmla="*/ 140 w 251"/>
                <a:gd name="T11" fmla="*/ 127 h 275"/>
                <a:gd name="T12" fmla="*/ 161 w 251"/>
                <a:gd name="T13" fmla="*/ 96 h 275"/>
                <a:gd name="T14" fmla="*/ 161 w 251"/>
                <a:gd name="T15" fmla="*/ 58 h 275"/>
                <a:gd name="T16" fmla="*/ 148 w 251"/>
                <a:gd name="T17" fmla="*/ 34 h 275"/>
                <a:gd name="T18" fmla="*/ 126 w 251"/>
                <a:gd name="T19" fmla="*/ 20 h 275"/>
                <a:gd name="T20" fmla="*/ 101 w 251"/>
                <a:gd name="T21" fmla="*/ 16 h 275"/>
                <a:gd name="T22" fmla="*/ 107 w 251"/>
                <a:gd name="T23" fmla="*/ 0 h 275"/>
                <a:gd name="T24" fmla="*/ 146 w 251"/>
                <a:gd name="T25" fmla="*/ 3 h 275"/>
                <a:gd name="T26" fmla="*/ 174 w 251"/>
                <a:gd name="T27" fmla="*/ 15 h 275"/>
                <a:gd name="T28" fmla="*/ 195 w 251"/>
                <a:gd name="T29" fmla="*/ 36 h 275"/>
                <a:gd name="T30" fmla="*/ 203 w 251"/>
                <a:gd name="T31" fmla="*/ 70 h 275"/>
                <a:gd name="T32" fmla="*/ 192 w 251"/>
                <a:gd name="T33" fmla="*/ 106 h 275"/>
                <a:gd name="T34" fmla="*/ 166 w 251"/>
                <a:gd name="T35" fmla="*/ 131 h 275"/>
                <a:gd name="T36" fmla="*/ 156 w 251"/>
                <a:gd name="T37" fmla="*/ 153 h 275"/>
                <a:gd name="T38" fmla="*/ 177 w 251"/>
                <a:gd name="T39" fmla="*/ 185 h 275"/>
                <a:gd name="T40" fmla="*/ 197 w 251"/>
                <a:gd name="T41" fmla="*/ 215 h 275"/>
                <a:gd name="T42" fmla="*/ 212 w 251"/>
                <a:gd name="T43" fmla="*/ 235 h 275"/>
                <a:gd name="T44" fmla="*/ 230 w 251"/>
                <a:gd name="T45" fmla="*/ 253 h 275"/>
                <a:gd name="T46" fmla="*/ 251 w 251"/>
                <a:gd name="T47" fmla="*/ 262 h 275"/>
                <a:gd name="T48" fmla="*/ 240 w 251"/>
                <a:gd name="T49" fmla="*/ 275 h 275"/>
                <a:gd name="T50" fmla="*/ 212 w 251"/>
                <a:gd name="T51" fmla="*/ 271 h 275"/>
                <a:gd name="T52" fmla="*/ 180 w 251"/>
                <a:gd name="T53" fmla="*/ 254 h 275"/>
                <a:gd name="T54" fmla="*/ 152 w 251"/>
                <a:gd name="T55" fmla="*/ 214 h 275"/>
                <a:gd name="T56" fmla="*/ 124 w 251"/>
                <a:gd name="T57" fmla="*/ 170 h 275"/>
                <a:gd name="T58" fmla="*/ 112 w 251"/>
                <a:gd name="T59" fmla="*/ 157 h 275"/>
                <a:gd name="T60" fmla="*/ 88 w 251"/>
                <a:gd name="T61" fmla="*/ 154 h 275"/>
                <a:gd name="T62" fmla="*/ 74 w 251"/>
                <a:gd name="T63" fmla="*/ 218 h 275"/>
                <a:gd name="T64" fmla="*/ 78 w 251"/>
                <a:gd name="T65" fmla="*/ 246 h 275"/>
                <a:gd name="T66" fmla="*/ 95 w 251"/>
                <a:gd name="T67" fmla="*/ 255 h 275"/>
                <a:gd name="T68" fmla="*/ 112 w 251"/>
                <a:gd name="T69" fmla="*/ 271 h 275"/>
                <a:gd name="T70" fmla="*/ 0 w 251"/>
                <a:gd name="T71" fmla="*/ 258 h 275"/>
                <a:gd name="T72" fmla="*/ 29 w 251"/>
                <a:gd name="T73" fmla="*/ 253 h 275"/>
                <a:gd name="T74" fmla="*/ 38 w 251"/>
                <a:gd name="T75" fmla="*/ 235 h 275"/>
                <a:gd name="T76" fmla="*/ 39 w 251"/>
                <a:gd name="T77" fmla="*/ 54 h 275"/>
                <a:gd name="T78" fmla="*/ 35 w 251"/>
                <a:gd name="T79" fmla="*/ 25 h 275"/>
                <a:gd name="T80" fmla="*/ 18 w 251"/>
                <a:gd name="T81" fmla="*/ 16 h 275"/>
                <a:gd name="T82" fmla="*/ 2 w 251"/>
                <a:gd name="T83"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275">
                  <a:moveTo>
                    <a:pt x="101" y="16"/>
                  </a:moveTo>
                  <a:lnTo>
                    <a:pt x="90" y="16"/>
                  </a:lnTo>
                  <a:lnTo>
                    <a:pt x="83" y="18"/>
                  </a:lnTo>
                  <a:lnTo>
                    <a:pt x="79" y="20"/>
                  </a:lnTo>
                  <a:lnTo>
                    <a:pt x="76" y="24"/>
                  </a:lnTo>
                  <a:lnTo>
                    <a:pt x="74" y="30"/>
                  </a:lnTo>
                  <a:lnTo>
                    <a:pt x="74" y="39"/>
                  </a:lnTo>
                  <a:lnTo>
                    <a:pt x="74" y="138"/>
                  </a:lnTo>
                  <a:lnTo>
                    <a:pt x="95" y="138"/>
                  </a:lnTo>
                  <a:lnTo>
                    <a:pt x="113" y="137"/>
                  </a:lnTo>
                  <a:lnTo>
                    <a:pt x="128" y="133"/>
                  </a:lnTo>
                  <a:lnTo>
                    <a:pt x="140" y="127"/>
                  </a:lnTo>
                  <a:lnTo>
                    <a:pt x="153" y="113"/>
                  </a:lnTo>
                  <a:lnTo>
                    <a:pt x="161" y="96"/>
                  </a:lnTo>
                  <a:lnTo>
                    <a:pt x="163" y="76"/>
                  </a:lnTo>
                  <a:lnTo>
                    <a:pt x="161" y="58"/>
                  </a:lnTo>
                  <a:lnTo>
                    <a:pt x="156" y="44"/>
                  </a:lnTo>
                  <a:lnTo>
                    <a:pt x="148" y="34"/>
                  </a:lnTo>
                  <a:lnTo>
                    <a:pt x="139" y="25"/>
                  </a:lnTo>
                  <a:lnTo>
                    <a:pt x="126" y="20"/>
                  </a:lnTo>
                  <a:lnTo>
                    <a:pt x="114" y="17"/>
                  </a:lnTo>
                  <a:lnTo>
                    <a:pt x="101" y="16"/>
                  </a:lnTo>
                  <a:close/>
                  <a:moveTo>
                    <a:pt x="2" y="0"/>
                  </a:moveTo>
                  <a:lnTo>
                    <a:pt x="107" y="0"/>
                  </a:lnTo>
                  <a:lnTo>
                    <a:pt x="129" y="1"/>
                  </a:lnTo>
                  <a:lnTo>
                    <a:pt x="146" y="3"/>
                  </a:lnTo>
                  <a:lnTo>
                    <a:pt x="161" y="8"/>
                  </a:lnTo>
                  <a:lnTo>
                    <a:pt x="174" y="15"/>
                  </a:lnTo>
                  <a:lnTo>
                    <a:pt x="186" y="24"/>
                  </a:lnTo>
                  <a:lnTo>
                    <a:pt x="195" y="36"/>
                  </a:lnTo>
                  <a:lnTo>
                    <a:pt x="200" y="51"/>
                  </a:lnTo>
                  <a:lnTo>
                    <a:pt x="203" y="70"/>
                  </a:lnTo>
                  <a:lnTo>
                    <a:pt x="199" y="89"/>
                  </a:lnTo>
                  <a:lnTo>
                    <a:pt x="192" y="106"/>
                  </a:lnTo>
                  <a:lnTo>
                    <a:pt x="181" y="120"/>
                  </a:lnTo>
                  <a:lnTo>
                    <a:pt x="166" y="131"/>
                  </a:lnTo>
                  <a:lnTo>
                    <a:pt x="149" y="140"/>
                  </a:lnTo>
                  <a:lnTo>
                    <a:pt x="156" y="153"/>
                  </a:lnTo>
                  <a:lnTo>
                    <a:pt x="166" y="169"/>
                  </a:lnTo>
                  <a:lnTo>
                    <a:pt x="177" y="185"/>
                  </a:lnTo>
                  <a:lnTo>
                    <a:pt x="187" y="201"/>
                  </a:lnTo>
                  <a:lnTo>
                    <a:pt x="197" y="215"/>
                  </a:lnTo>
                  <a:lnTo>
                    <a:pt x="205" y="227"/>
                  </a:lnTo>
                  <a:lnTo>
                    <a:pt x="212" y="235"/>
                  </a:lnTo>
                  <a:lnTo>
                    <a:pt x="220" y="244"/>
                  </a:lnTo>
                  <a:lnTo>
                    <a:pt x="230" y="253"/>
                  </a:lnTo>
                  <a:lnTo>
                    <a:pt x="240" y="259"/>
                  </a:lnTo>
                  <a:lnTo>
                    <a:pt x="251" y="262"/>
                  </a:lnTo>
                  <a:lnTo>
                    <a:pt x="248" y="275"/>
                  </a:lnTo>
                  <a:lnTo>
                    <a:pt x="240" y="275"/>
                  </a:lnTo>
                  <a:lnTo>
                    <a:pt x="232" y="275"/>
                  </a:lnTo>
                  <a:lnTo>
                    <a:pt x="212" y="271"/>
                  </a:lnTo>
                  <a:lnTo>
                    <a:pt x="195" y="266"/>
                  </a:lnTo>
                  <a:lnTo>
                    <a:pt x="180" y="254"/>
                  </a:lnTo>
                  <a:lnTo>
                    <a:pt x="165" y="236"/>
                  </a:lnTo>
                  <a:lnTo>
                    <a:pt x="152" y="214"/>
                  </a:lnTo>
                  <a:lnTo>
                    <a:pt x="137" y="192"/>
                  </a:lnTo>
                  <a:lnTo>
                    <a:pt x="124" y="170"/>
                  </a:lnTo>
                  <a:lnTo>
                    <a:pt x="119" y="163"/>
                  </a:lnTo>
                  <a:lnTo>
                    <a:pt x="112" y="157"/>
                  </a:lnTo>
                  <a:lnTo>
                    <a:pt x="101" y="155"/>
                  </a:lnTo>
                  <a:lnTo>
                    <a:pt x="88" y="154"/>
                  </a:lnTo>
                  <a:lnTo>
                    <a:pt x="74" y="154"/>
                  </a:lnTo>
                  <a:lnTo>
                    <a:pt x="74" y="218"/>
                  </a:lnTo>
                  <a:lnTo>
                    <a:pt x="75" y="235"/>
                  </a:lnTo>
                  <a:lnTo>
                    <a:pt x="78" y="246"/>
                  </a:lnTo>
                  <a:lnTo>
                    <a:pt x="83" y="253"/>
                  </a:lnTo>
                  <a:lnTo>
                    <a:pt x="95" y="255"/>
                  </a:lnTo>
                  <a:lnTo>
                    <a:pt x="112" y="258"/>
                  </a:lnTo>
                  <a:lnTo>
                    <a:pt x="112" y="271"/>
                  </a:lnTo>
                  <a:lnTo>
                    <a:pt x="0" y="271"/>
                  </a:lnTo>
                  <a:lnTo>
                    <a:pt x="0" y="258"/>
                  </a:lnTo>
                  <a:lnTo>
                    <a:pt x="17" y="255"/>
                  </a:lnTo>
                  <a:lnTo>
                    <a:pt x="29" y="253"/>
                  </a:lnTo>
                  <a:lnTo>
                    <a:pt x="35" y="246"/>
                  </a:lnTo>
                  <a:lnTo>
                    <a:pt x="38" y="235"/>
                  </a:lnTo>
                  <a:lnTo>
                    <a:pt x="39" y="218"/>
                  </a:lnTo>
                  <a:lnTo>
                    <a:pt x="39" y="54"/>
                  </a:lnTo>
                  <a:lnTo>
                    <a:pt x="38" y="35"/>
                  </a:lnTo>
                  <a:lnTo>
                    <a:pt x="35" y="25"/>
                  </a:lnTo>
                  <a:lnTo>
                    <a:pt x="29" y="18"/>
                  </a:lnTo>
                  <a:lnTo>
                    <a:pt x="18" y="16"/>
                  </a:lnTo>
                  <a:lnTo>
                    <a:pt x="2" y="14"/>
                  </a:lnTo>
                  <a:lnTo>
                    <a:pt x="2"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41"/>
            <p:cNvSpPr>
              <a:spLocks/>
            </p:cNvSpPr>
            <p:nvPr/>
          </p:nvSpPr>
          <p:spPr bwMode="auto">
            <a:xfrm>
              <a:off x="5981700" y="6099175"/>
              <a:ext cx="58738" cy="144463"/>
            </a:xfrm>
            <a:custGeom>
              <a:avLst/>
              <a:gdLst>
                <a:gd name="T0" fmla="*/ 0 w 111"/>
                <a:gd name="T1" fmla="*/ 0 h 271"/>
                <a:gd name="T2" fmla="*/ 111 w 111"/>
                <a:gd name="T3" fmla="*/ 0 h 271"/>
                <a:gd name="T4" fmla="*/ 111 w 111"/>
                <a:gd name="T5" fmla="*/ 14 h 271"/>
                <a:gd name="T6" fmla="*/ 94 w 111"/>
                <a:gd name="T7" fmla="*/ 16 h 271"/>
                <a:gd name="T8" fmla="*/ 84 w 111"/>
                <a:gd name="T9" fmla="*/ 19 h 271"/>
                <a:gd name="T10" fmla="*/ 77 w 111"/>
                <a:gd name="T11" fmla="*/ 25 h 271"/>
                <a:gd name="T12" fmla="*/ 75 w 111"/>
                <a:gd name="T13" fmla="*/ 36 h 271"/>
                <a:gd name="T14" fmla="*/ 74 w 111"/>
                <a:gd name="T15" fmla="*/ 54 h 271"/>
                <a:gd name="T16" fmla="*/ 74 w 111"/>
                <a:gd name="T17" fmla="*/ 218 h 271"/>
                <a:gd name="T18" fmla="*/ 75 w 111"/>
                <a:gd name="T19" fmla="*/ 236 h 271"/>
                <a:gd name="T20" fmla="*/ 77 w 111"/>
                <a:gd name="T21" fmla="*/ 246 h 271"/>
                <a:gd name="T22" fmla="*/ 84 w 111"/>
                <a:gd name="T23" fmla="*/ 253 h 271"/>
                <a:gd name="T24" fmla="*/ 94 w 111"/>
                <a:gd name="T25" fmla="*/ 257 h 271"/>
                <a:gd name="T26" fmla="*/ 111 w 111"/>
                <a:gd name="T27" fmla="*/ 258 h 271"/>
                <a:gd name="T28" fmla="*/ 111 w 111"/>
                <a:gd name="T29" fmla="*/ 271 h 271"/>
                <a:gd name="T30" fmla="*/ 0 w 111"/>
                <a:gd name="T31" fmla="*/ 271 h 271"/>
                <a:gd name="T32" fmla="*/ 0 w 111"/>
                <a:gd name="T33" fmla="*/ 258 h 271"/>
                <a:gd name="T34" fmla="*/ 17 w 111"/>
                <a:gd name="T35" fmla="*/ 255 h 271"/>
                <a:gd name="T36" fmla="*/ 28 w 111"/>
                <a:gd name="T37" fmla="*/ 253 h 271"/>
                <a:gd name="T38" fmla="*/ 34 w 111"/>
                <a:gd name="T39" fmla="*/ 246 h 271"/>
                <a:gd name="T40" fmla="*/ 37 w 111"/>
                <a:gd name="T41" fmla="*/ 235 h 271"/>
                <a:gd name="T42" fmla="*/ 37 w 111"/>
                <a:gd name="T43" fmla="*/ 218 h 271"/>
                <a:gd name="T44" fmla="*/ 37 w 111"/>
                <a:gd name="T45" fmla="*/ 54 h 271"/>
                <a:gd name="T46" fmla="*/ 37 w 111"/>
                <a:gd name="T47" fmla="*/ 36 h 271"/>
                <a:gd name="T48" fmla="*/ 34 w 111"/>
                <a:gd name="T49" fmla="*/ 25 h 271"/>
                <a:gd name="T50" fmla="*/ 28 w 111"/>
                <a:gd name="T51" fmla="*/ 19 h 271"/>
                <a:gd name="T52" fmla="*/ 17 w 111"/>
                <a:gd name="T53" fmla="*/ 16 h 271"/>
                <a:gd name="T54" fmla="*/ 0 w 111"/>
                <a:gd name="T55" fmla="*/ 14 h 271"/>
                <a:gd name="T56" fmla="*/ 0 w 111"/>
                <a:gd name="T57"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1" h="271">
                  <a:moveTo>
                    <a:pt x="0" y="0"/>
                  </a:moveTo>
                  <a:lnTo>
                    <a:pt x="111" y="0"/>
                  </a:lnTo>
                  <a:lnTo>
                    <a:pt x="111" y="14"/>
                  </a:lnTo>
                  <a:lnTo>
                    <a:pt x="94" y="16"/>
                  </a:lnTo>
                  <a:lnTo>
                    <a:pt x="84" y="19"/>
                  </a:lnTo>
                  <a:lnTo>
                    <a:pt x="77" y="25"/>
                  </a:lnTo>
                  <a:lnTo>
                    <a:pt x="75" y="36"/>
                  </a:lnTo>
                  <a:lnTo>
                    <a:pt x="74" y="54"/>
                  </a:lnTo>
                  <a:lnTo>
                    <a:pt x="74" y="218"/>
                  </a:lnTo>
                  <a:lnTo>
                    <a:pt x="75" y="236"/>
                  </a:lnTo>
                  <a:lnTo>
                    <a:pt x="77" y="246"/>
                  </a:lnTo>
                  <a:lnTo>
                    <a:pt x="84" y="253"/>
                  </a:lnTo>
                  <a:lnTo>
                    <a:pt x="94" y="257"/>
                  </a:lnTo>
                  <a:lnTo>
                    <a:pt x="111" y="258"/>
                  </a:lnTo>
                  <a:lnTo>
                    <a:pt x="111" y="271"/>
                  </a:lnTo>
                  <a:lnTo>
                    <a:pt x="0" y="271"/>
                  </a:lnTo>
                  <a:lnTo>
                    <a:pt x="0" y="258"/>
                  </a:lnTo>
                  <a:lnTo>
                    <a:pt x="17" y="255"/>
                  </a:lnTo>
                  <a:lnTo>
                    <a:pt x="28" y="253"/>
                  </a:lnTo>
                  <a:lnTo>
                    <a:pt x="34" y="246"/>
                  </a:lnTo>
                  <a:lnTo>
                    <a:pt x="37" y="235"/>
                  </a:lnTo>
                  <a:lnTo>
                    <a:pt x="37" y="218"/>
                  </a:lnTo>
                  <a:lnTo>
                    <a:pt x="37" y="54"/>
                  </a:lnTo>
                  <a:lnTo>
                    <a:pt x="37" y="36"/>
                  </a:lnTo>
                  <a:lnTo>
                    <a:pt x="34" y="25"/>
                  </a:lnTo>
                  <a:lnTo>
                    <a:pt x="28" y="19"/>
                  </a:lnTo>
                  <a:lnTo>
                    <a:pt x="17" y="16"/>
                  </a:lnTo>
                  <a:lnTo>
                    <a:pt x="0" y="14"/>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42"/>
            <p:cNvSpPr>
              <a:spLocks/>
            </p:cNvSpPr>
            <p:nvPr/>
          </p:nvSpPr>
          <p:spPr bwMode="auto">
            <a:xfrm>
              <a:off x="6056313" y="6096000"/>
              <a:ext cx="131763" cy="150813"/>
            </a:xfrm>
            <a:custGeom>
              <a:avLst/>
              <a:gdLst>
                <a:gd name="T0" fmla="*/ 186 w 251"/>
                <a:gd name="T1" fmla="*/ 1 h 284"/>
                <a:gd name="T2" fmla="*/ 224 w 251"/>
                <a:gd name="T3" fmla="*/ 8 h 284"/>
                <a:gd name="T4" fmla="*/ 239 w 251"/>
                <a:gd name="T5" fmla="*/ 33 h 284"/>
                <a:gd name="T6" fmla="*/ 244 w 251"/>
                <a:gd name="T7" fmla="*/ 76 h 284"/>
                <a:gd name="T8" fmla="*/ 224 w 251"/>
                <a:gd name="T9" fmla="*/ 60 h 284"/>
                <a:gd name="T10" fmla="*/ 202 w 251"/>
                <a:gd name="T11" fmla="*/ 31 h 284"/>
                <a:gd name="T12" fmla="*/ 170 w 251"/>
                <a:gd name="T13" fmla="*/ 19 h 284"/>
                <a:gd name="T14" fmla="*/ 125 w 251"/>
                <a:gd name="T15" fmla="*/ 20 h 284"/>
                <a:gd name="T16" fmla="*/ 85 w 251"/>
                <a:gd name="T17" fmla="*/ 38 h 284"/>
                <a:gd name="T18" fmla="*/ 59 w 251"/>
                <a:gd name="T19" fmla="*/ 72 h 284"/>
                <a:gd name="T20" fmla="*/ 45 w 251"/>
                <a:gd name="T21" fmla="*/ 114 h 284"/>
                <a:gd name="T22" fmla="*/ 46 w 251"/>
                <a:gd name="T23" fmla="*/ 169 h 284"/>
                <a:gd name="T24" fmla="*/ 67 w 251"/>
                <a:gd name="T25" fmla="*/ 220 h 284"/>
                <a:gd name="T26" fmla="*/ 103 w 251"/>
                <a:gd name="T27" fmla="*/ 255 h 284"/>
                <a:gd name="T28" fmla="*/ 152 w 251"/>
                <a:gd name="T29" fmla="*/ 267 h 284"/>
                <a:gd name="T30" fmla="*/ 189 w 251"/>
                <a:gd name="T31" fmla="*/ 259 h 284"/>
                <a:gd name="T32" fmla="*/ 215 w 251"/>
                <a:gd name="T33" fmla="*/ 237 h 284"/>
                <a:gd name="T34" fmla="*/ 237 w 251"/>
                <a:gd name="T35" fmla="*/ 202 h 284"/>
                <a:gd name="T36" fmla="*/ 247 w 251"/>
                <a:gd name="T37" fmla="*/ 224 h 284"/>
                <a:gd name="T38" fmla="*/ 234 w 251"/>
                <a:gd name="T39" fmla="*/ 259 h 284"/>
                <a:gd name="T40" fmla="*/ 218 w 251"/>
                <a:gd name="T41" fmla="*/ 275 h 284"/>
                <a:gd name="T42" fmla="*/ 186 w 251"/>
                <a:gd name="T43" fmla="*/ 281 h 284"/>
                <a:gd name="T44" fmla="*/ 150 w 251"/>
                <a:gd name="T45" fmla="*/ 284 h 284"/>
                <a:gd name="T46" fmla="*/ 94 w 251"/>
                <a:gd name="T47" fmla="*/ 275 h 284"/>
                <a:gd name="T48" fmla="*/ 52 w 251"/>
                <a:gd name="T49" fmla="*/ 255 h 284"/>
                <a:gd name="T50" fmla="*/ 22 w 251"/>
                <a:gd name="T51" fmla="*/ 223 h 284"/>
                <a:gd name="T52" fmla="*/ 5 w 251"/>
                <a:gd name="T53" fmla="*/ 185 h 284"/>
                <a:gd name="T54" fmla="*/ 0 w 251"/>
                <a:gd name="T55" fmla="*/ 146 h 284"/>
                <a:gd name="T56" fmla="*/ 9 w 251"/>
                <a:gd name="T57" fmla="*/ 91 h 284"/>
                <a:gd name="T58" fmla="*/ 36 w 251"/>
                <a:gd name="T59" fmla="*/ 49 h 284"/>
                <a:gd name="T60" fmla="*/ 78 w 251"/>
                <a:gd name="T61" fmla="*/ 19 h 284"/>
                <a:gd name="T62" fmla="*/ 132 w 251"/>
                <a:gd name="T63" fmla="*/ 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1" h="284">
                  <a:moveTo>
                    <a:pt x="161" y="0"/>
                  </a:moveTo>
                  <a:lnTo>
                    <a:pt x="186" y="1"/>
                  </a:lnTo>
                  <a:lnTo>
                    <a:pt x="207" y="5"/>
                  </a:lnTo>
                  <a:lnTo>
                    <a:pt x="224" y="8"/>
                  </a:lnTo>
                  <a:lnTo>
                    <a:pt x="235" y="12"/>
                  </a:lnTo>
                  <a:lnTo>
                    <a:pt x="239" y="33"/>
                  </a:lnTo>
                  <a:lnTo>
                    <a:pt x="242" y="54"/>
                  </a:lnTo>
                  <a:lnTo>
                    <a:pt x="244" y="76"/>
                  </a:lnTo>
                  <a:lnTo>
                    <a:pt x="231" y="79"/>
                  </a:lnTo>
                  <a:lnTo>
                    <a:pt x="224" y="60"/>
                  </a:lnTo>
                  <a:lnTo>
                    <a:pt x="215" y="44"/>
                  </a:lnTo>
                  <a:lnTo>
                    <a:pt x="202" y="31"/>
                  </a:lnTo>
                  <a:lnTo>
                    <a:pt x="189" y="23"/>
                  </a:lnTo>
                  <a:lnTo>
                    <a:pt x="170" y="19"/>
                  </a:lnTo>
                  <a:lnTo>
                    <a:pt x="150" y="16"/>
                  </a:lnTo>
                  <a:lnTo>
                    <a:pt x="125" y="20"/>
                  </a:lnTo>
                  <a:lnTo>
                    <a:pt x="104" y="26"/>
                  </a:lnTo>
                  <a:lnTo>
                    <a:pt x="85" y="38"/>
                  </a:lnTo>
                  <a:lnTo>
                    <a:pt x="70" y="54"/>
                  </a:lnTo>
                  <a:lnTo>
                    <a:pt x="59" y="72"/>
                  </a:lnTo>
                  <a:lnTo>
                    <a:pt x="50" y="91"/>
                  </a:lnTo>
                  <a:lnTo>
                    <a:pt x="45" y="114"/>
                  </a:lnTo>
                  <a:lnTo>
                    <a:pt x="43" y="137"/>
                  </a:lnTo>
                  <a:lnTo>
                    <a:pt x="46" y="169"/>
                  </a:lnTo>
                  <a:lnTo>
                    <a:pt x="54" y="196"/>
                  </a:lnTo>
                  <a:lnTo>
                    <a:pt x="67" y="220"/>
                  </a:lnTo>
                  <a:lnTo>
                    <a:pt x="84" y="240"/>
                  </a:lnTo>
                  <a:lnTo>
                    <a:pt x="103" y="255"/>
                  </a:lnTo>
                  <a:lnTo>
                    <a:pt x="127" y="264"/>
                  </a:lnTo>
                  <a:lnTo>
                    <a:pt x="152" y="267"/>
                  </a:lnTo>
                  <a:lnTo>
                    <a:pt x="171" y="265"/>
                  </a:lnTo>
                  <a:lnTo>
                    <a:pt x="189" y="259"/>
                  </a:lnTo>
                  <a:lnTo>
                    <a:pt x="202" y="250"/>
                  </a:lnTo>
                  <a:lnTo>
                    <a:pt x="215" y="237"/>
                  </a:lnTo>
                  <a:lnTo>
                    <a:pt x="226" y="221"/>
                  </a:lnTo>
                  <a:lnTo>
                    <a:pt x="237" y="202"/>
                  </a:lnTo>
                  <a:lnTo>
                    <a:pt x="251" y="208"/>
                  </a:lnTo>
                  <a:lnTo>
                    <a:pt x="247" y="224"/>
                  </a:lnTo>
                  <a:lnTo>
                    <a:pt x="240" y="242"/>
                  </a:lnTo>
                  <a:lnTo>
                    <a:pt x="234" y="259"/>
                  </a:lnTo>
                  <a:lnTo>
                    <a:pt x="227" y="273"/>
                  </a:lnTo>
                  <a:lnTo>
                    <a:pt x="218" y="275"/>
                  </a:lnTo>
                  <a:lnTo>
                    <a:pt x="203" y="277"/>
                  </a:lnTo>
                  <a:lnTo>
                    <a:pt x="186" y="281"/>
                  </a:lnTo>
                  <a:lnTo>
                    <a:pt x="168" y="283"/>
                  </a:lnTo>
                  <a:lnTo>
                    <a:pt x="150" y="284"/>
                  </a:lnTo>
                  <a:lnTo>
                    <a:pt x="120" y="282"/>
                  </a:lnTo>
                  <a:lnTo>
                    <a:pt x="94" y="275"/>
                  </a:lnTo>
                  <a:lnTo>
                    <a:pt x="71" y="266"/>
                  </a:lnTo>
                  <a:lnTo>
                    <a:pt x="52" y="255"/>
                  </a:lnTo>
                  <a:lnTo>
                    <a:pt x="36" y="240"/>
                  </a:lnTo>
                  <a:lnTo>
                    <a:pt x="22" y="223"/>
                  </a:lnTo>
                  <a:lnTo>
                    <a:pt x="12" y="204"/>
                  </a:lnTo>
                  <a:lnTo>
                    <a:pt x="5" y="185"/>
                  </a:lnTo>
                  <a:lnTo>
                    <a:pt x="1" y="166"/>
                  </a:lnTo>
                  <a:lnTo>
                    <a:pt x="0" y="146"/>
                  </a:lnTo>
                  <a:lnTo>
                    <a:pt x="2" y="118"/>
                  </a:lnTo>
                  <a:lnTo>
                    <a:pt x="9" y="91"/>
                  </a:lnTo>
                  <a:lnTo>
                    <a:pt x="21" y="69"/>
                  </a:lnTo>
                  <a:lnTo>
                    <a:pt x="36" y="49"/>
                  </a:lnTo>
                  <a:lnTo>
                    <a:pt x="55" y="32"/>
                  </a:lnTo>
                  <a:lnTo>
                    <a:pt x="78" y="19"/>
                  </a:lnTo>
                  <a:lnTo>
                    <a:pt x="103" y="8"/>
                  </a:lnTo>
                  <a:lnTo>
                    <a:pt x="132" y="3"/>
                  </a:lnTo>
                  <a:lnTo>
                    <a:pt x="161"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43"/>
            <p:cNvSpPr>
              <a:spLocks/>
            </p:cNvSpPr>
            <p:nvPr/>
          </p:nvSpPr>
          <p:spPr bwMode="auto">
            <a:xfrm>
              <a:off x="6202363" y="6099175"/>
              <a:ext cx="139700" cy="144463"/>
            </a:xfrm>
            <a:custGeom>
              <a:avLst/>
              <a:gdLst>
                <a:gd name="T0" fmla="*/ 111 w 264"/>
                <a:gd name="T1" fmla="*/ 0 h 271"/>
                <a:gd name="T2" fmla="*/ 94 w 264"/>
                <a:gd name="T3" fmla="*/ 16 h 271"/>
                <a:gd name="T4" fmla="*/ 77 w 264"/>
                <a:gd name="T5" fmla="*/ 26 h 271"/>
                <a:gd name="T6" fmla="*/ 73 w 264"/>
                <a:gd name="T7" fmla="*/ 56 h 271"/>
                <a:gd name="T8" fmla="*/ 82 w 264"/>
                <a:gd name="T9" fmla="*/ 123 h 271"/>
                <a:gd name="T10" fmla="*/ 104 w 264"/>
                <a:gd name="T11" fmla="*/ 107 h 271"/>
                <a:gd name="T12" fmla="*/ 151 w 264"/>
                <a:gd name="T13" fmla="*/ 59 h 271"/>
                <a:gd name="T14" fmla="*/ 178 w 264"/>
                <a:gd name="T15" fmla="*/ 26 h 271"/>
                <a:gd name="T16" fmla="*/ 176 w 264"/>
                <a:gd name="T17" fmla="*/ 17 h 271"/>
                <a:gd name="T18" fmla="*/ 155 w 264"/>
                <a:gd name="T19" fmla="*/ 14 h 271"/>
                <a:gd name="T20" fmla="*/ 259 w 264"/>
                <a:gd name="T21" fmla="*/ 0 h 271"/>
                <a:gd name="T22" fmla="*/ 242 w 264"/>
                <a:gd name="T23" fmla="*/ 16 h 271"/>
                <a:gd name="T24" fmla="*/ 215 w 264"/>
                <a:gd name="T25" fmla="*/ 25 h 271"/>
                <a:gd name="T26" fmla="*/ 189 w 264"/>
                <a:gd name="T27" fmla="*/ 44 h 271"/>
                <a:gd name="T28" fmla="*/ 165 w 264"/>
                <a:gd name="T29" fmla="*/ 68 h 271"/>
                <a:gd name="T30" fmla="*/ 133 w 264"/>
                <a:gd name="T31" fmla="*/ 99 h 271"/>
                <a:gd name="T32" fmla="*/ 133 w 264"/>
                <a:gd name="T33" fmla="*/ 137 h 271"/>
                <a:gd name="T34" fmla="*/ 170 w 264"/>
                <a:gd name="T35" fmla="*/ 179 h 271"/>
                <a:gd name="T36" fmla="*/ 202 w 264"/>
                <a:gd name="T37" fmla="*/ 215 h 271"/>
                <a:gd name="T38" fmla="*/ 226 w 264"/>
                <a:gd name="T39" fmla="*/ 241 h 271"/>
                <a:gd name="T40" fmla="*/ 245 w 264"/>
                <a:gd name="T41" fmla="*/ 253 h 271"/>
                <a:gd name="T42" fmla="*/ 264 w 264"/>
                <a:gd name="T43" fmla="*/ 258 h 271"/>
                <a:gd name="T44" fmla="*/ 200 w 264"/>
                <a:gd name="T45" fmla="*/ 271 h 271"/>
                <a:gd name="T46" fmla="*/ 135 w 264"/>
                <a:gd name="T47" fmla="*/ 194 h 271"/>
                <a:gd name="T48" fmla="*/ 90 w 264"/>
                <a:gd name="T49" fmla="*/ 144 h 271"/>
                <a:gd name="T50" fmla="*/ 79 w 264"/>
                <a:gd name="T51" fmla="*/ 138 h 271"/>
                <a:gd name="T52" fmla="*/ 73 w 264"/>
                <a:gd name="T53" fmla="*/ 217 h 271"/>
                <a:gd name="T54" fmla="*/ 77 w 264"/>
                <a:gd name="T55" fmla="*/ 246 h 271"/>
                <a:gd name="T56" fmla="*/ 95 w 264"/>
                <a:gd name="T57" fmla="*/ 255 h 271"/>
                <a:gd name="T58" fmla="*/ 113 w 264"/>
                <a:gd name="T59" fmla="*/ 271 h 271"/>
                <a:gd name="T60" fmla="*/ 1 w 264"/>
                <a:gd name="T61" fmla="*/ 258 h 271"/>
                <a:gd name="T62" fmla="*/ 29 w 264"/>
                <a:gd name="T63" fmla="*/ 252 h 271"/>
                <a:gd name="T64" fmla="*/ 37 w 264"/>
                <a:gd name="T65" fmla="*/ 235 h 271"/>
                <a:gd name="T66" fmla="*/ 38 w 264"/>
                <a:gd name="T67" fmla="*/ 56 h 271"/>
                <a:gd name="T68" fmla="*/ 34 w 264"/>
                <a:gd name="T69" fmla="*/ 26 h 271"/>
                <a:gd name="T70" fmla="*/ 17 w 264"/>
                <a:gd name="T71" fmla="*/ 16 h 271"/>
                <a:gd name="T72" fmla="*/ 0 w 264"/>
                <a:gd name="T73"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4" h="271">
                  <a:moveTo>
                    <a:pt x="0" y="0"/>
                  </a:moveTo>
                  <a:lnTo>
                    <a:pt x="111" y="0"/>
                  </a:lnTo>
                  <a:lnTo>
                    <a:pt x="111" y="14"/>
                  </a:lnTo>
                  <a:lnTo>
                    <a:pt x="94" y="16"/>
                  </a:lnTo>
                  <a:lnTo>
                    <a:pt x="83" y="19"/>
                  </a:lnTo>
                  <a:lnTo>
                    <a:pt x="77" y="26"/>
                  </a:lnTo>
                  <a:lnTo>
                    <a:pt x="74" y="38"/>
                  </a:lnTo>
                  <a:lnTo>
                    <a:pt x="73" y="56"/>
                  </a:lnTo>
                  <a:lnTo>
                    <a:pt x="73" y="127"/>
                  </a:lnTo>
                  <a:lnTo>
                    <a:pt x="82" y="123"/>
                  </a:lnTo>
                  <a:lnTo>
                    <a:pt x="93" y="116"/>
                  </a:lnTo>
                  <a:lnTo>
                    <a:pt x="104" y="107"/>
                  </a:lnTo>
                  <a:lnTo>
                    <a:pt x="128" y="84"/>
                  </a:lnTo>
                  <a:lnTo>
                    <a:pt x="151" y="59"/>
                  </a:lnTo>
                  <a:lnTo>
                    <a:pt x="172" y="35"/>
                  </a:lnTo>
                  <a:lnTo>
                    <a:pt x="178" y="26"/>
                  </a:lnTo>
                  <a:lnTo>
                    <a:pt x="179" y="20"/>
                  </a:lnTo>
                  <a:lnTo>
                    <a:pt x="176" y="17"/>
                  </a:lnTo>
                  <a:lnTo>
                    <a:pt x="165" y="15"/>
                  </a:lnTo>
                  <a:lnTo>
                    <a:pt x="155" y="14"/>
                  </a:lnTo>
                  <a:lnTo>
                    <a:pt x="155" y="0"/>
                  </a:lnTo>
                  <a:lnTo>
                    <a:pt x="259" y="0"/>
                  </a:lnTo>
                  <a:lnTo>
                    <a:pt x="259" y="14"/>
                  </a:lnTo>
                  <a:lnTo>
                    <a:pt x="242" y="16"/>
                  </a:lnTo>
                  <a:lnTo>
                    <a:pt x="228" y="19"/>
                  </a:lnTo>
                  <a:lnTo>
                    <a:pt x="215" y="25"/>
                  </a:lnTo>
                  <a:lnTo>
                    <a:pt x="203" y="33"/>
                  </a:lnTo>
                  <a:lnTo>
                    <a:pt x="189" y="44"/>
                  </a:lnTo>
                  <a:lnTo>
                    <a:pt x="179" y="55"/>
                  </a:lnTo>
                  <a:lnTo>
                    <a:pt x="165" y="68"/>
                  </a:lnTo>
                  <a:lnTo>
                    <a:pt x="149" y="83"/>
                  </a:lnTo>
                  <a:lnTo>
                    <a:pt x="133" y="99"/>
                  </a:lnTo>
                  <a:lnTo>
                    <a:pt x="118" y="116"/>
                  </a:lnTo>
                  <a:lnTo>
                    <a:pt x="133" y="137"/>
                  </a:lnTo>
                  <a:lnTo>
                    <a:pt x="152" y="157"/>
                  </a:lnTo>
                  <a:lnTo>
                    <a:pt x="170" y="179"/>
                  </a:lnTo>
                  <a:lnTo>
                    <a:pt x="187" y="198"/>
                  </a:lnTo>
                  <a:lnTo>
                    <a:pt x="202" y="215"/>
                  </a:lnTo>
                  <a:lnTo>
                    <a:pt x="214" y="229"/>
                  </a:lnTo>
                  <a:lnTo>
                    <a:pt x="226" y="241"/>
                  </a:lnTo>
                  <a:lnTo>
                    <a:pt x="236" y="249"/>
                  </a:lnTo>
                  <a:lnTo>
                    <a:pt x="245" y="253"/>
                  </a:lnTo>
                  <a:lnTo>
                    <a:pt x="254" y="257"/>
                  </a:lnTo>
                  <a:lnTo>
                    <a:pt x="264" y="258"/>
                  </a:lnTo>
                  <a:lnTo>
                    <a:pt x="264" y="271"/>
                  </a:lnTo>
                  <a:lnTo>
                    <a:pt x="200" y="271"/>
                  </a:lnTo>
                  <a:lnTo>
                    <a:pt x="168" y="235"/>
                  </a:lnTo>
                  <a:lnTo>
                    <a:pt x="135" y="194"/>
                  </a:lnTo>
                  <a:lnTo>
                    <a:pt x="97" y="150"/>
                  </a:lnTo>
                  <a:lnTo>
                    <a:pt x="90" y="144"/>
                  </a:lnTo>
                  <a:lnTo>
                    <a:pt x="85" y="139"/>
                  </a:lnTo>
                  <a:lnTo>
                    <a:pt x="79" y="138"/>
                  </a:lnTo>
                  <a:lnTo>
                    <a:pt x="73" y="139"/>
                  </a:lnTo>
                  <a:lnTo>
                    <a:pt x="73" y="217"/>
                  </a:lnTo>
                  <a:lnTo>
                    <a:pt x="74" y="235"/>
                  </a:lnTo>
                  <a:lnTo>
                    <a:pt x="77" y="246"/>
                  </a:lnTo>
                  <a:lnTo>
                    <a:pt x="83" y="252"/>
                  </a:lnTo>
                  <a:lnTo>
                    <a:pt x="95" y="255"/>
                  </a:lnTo>
                  <a:lnTo>
                    <a:pt x="113" y="258"/>
                  </a:lnTo>
                  <a:lnTo>
                    <a:pt x="113" y="271"/>
                  </a:lnTo>
                  <a:lnTo>
                    <a:pt x="1" y="271"/>
                  </a:lnTo>
                  <a:lnTo>
                    <a:pt x="1" y="258"/>
                  </a:lnTo>
                  <a:lnTo>
                    <a:pt x="19" y="255"/>
                  </a:lnTo>
                  <a:lnTo>
                    <a:pt x="29" y="252"/>
                  </a:lnTo>
                  <a:lnTo>
                    <a:pt x="34" y="246"/>
                  </a:lnTo>
                  <a:lnTo>
                    <a:pt x="37" y="235"/>
                  </a:lnTo>
                  <a:lnTo>
                    <a:pt x="38" y="217"/>
                  </a:lnTo>
                  <a:lnTo>
                    <a:pt x="38" y="56"/>
                  </a:lnTo>
                  <a:lnTo>
                    <a:pt x="37" y="38"/>
                  </a:lnTo>
                  <a:lnTo>
                    <a:pt x="34" y="26"/>
                  </a:lnTo>
                  <a:lnTo>
                    <a:pt x="28" y="19"/>
                  </a:lnTo>
                  <a:lnTo>
                    <a:pt x="17" y="16"/>
                  </a:lnTo>
                  <a:lnTo>
                    <a:pt x="0" y="14"/>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44"/>
            <p:cNvSpPr>
              <a:spLocks/>
            </p:cNvSpPr>
            <p:nvPr/>
          </p:nvSpPr>
          <p:spPr bwMode="auto">
            <a:xfrm>
              <a:off x="6388100" y="6096000"/>
              <a:ext cx="133350" cy="150813"/>
            </a:xfrm>
            <a:custGeom>
              <a:avLst/>
              <a:gdLst>
                <a:gd name="T0" fmla="*/ 185 w 251"/>
                <a:gd name="T1" fmla="*/ 1 h 284"/>
                <a:gd name="T2" fmla="*/ 224 w 251"/>
                <a:gd name="T3" fmla="*/ 8 h 284"/>
                <a:gd name="T4" fmla="*/ 239 w 251"/>
                <a:gd name="T5" fmla="*/ 33 h 284"/>
                <a:gd name="T6" fmla="*/ 245 w 251"/>
                <a:gd name="T7" fmla="*/ 76 h 284"/>
                <a:gd name="T8" fmla="*/ 223 w 251"/>
                <a:gd name="T9" fmla="*/ 60 h 284"/>
                <a:gd name="T10" fmla="*/ 202 w 251"/>
                <a:gd name="T11" fmla="*/ 31 h 284"/>
                <a:gd name="T12" fmla="*/ 171 w 251"/>
                <a:gd name="T13" fmla="*/ 19 h 284"/>
                <a:gd name="T14" fmla="*/ 125 w 251"/>
                <a:gd name="T15" fmla="*/ 20 h 284"/>
                <a:gd name="T16" fmla="*/ 85 w 251"/>
                <a:gd name="T17" fmla="*/ 38 h 284"/>
                <a:gd name="T18" fmla="*/ 59 w 251"/>
                <a:gd name="T19" fmla="*/ 72 h 284"/>
                <a:gd name="T20" fmla="*/ 45 w 251"/>
                <a:gd name="T21" fmla="*/ 114 h 284"/>
                <a:gd name="T22" fmla="*/ 47 w 251"/>
                <a:gd name="T23" fmla="*/ 169 h 284"/>
                <a:gd name="T24" fmla="*/ 67 w 251"/>
                <a:gd name="T25" fmla="*/ 220 h 284"/>
                <a:gd name="T26" fmla="*/ 103 w 251"/>
                <a:gd name="T27" fmla="*/ 255 h 284"/>
                <a:gd name="T28" fmla="*/ 152 w 251"/>
                <a:gd name="T29" fmla="*/ 267 h 284"/>
                <a:gd name="T30" fmla="*/ 189 w 251"/>
                <a:gd name="T31" fmla="*/ 259 h 284"/>
                <a:gd name="T32" fmla="*/ 215 w 251"/>
                <a:gd name="T33" fmla="*/ 237 h 284"/>
                <a:gd name="T34" fmla="*/ 238 w 251"/>
                <a:gd name="T35" fmla="*/ 202 h 284"/>
                <a:gd name="T36" fmla="*/ 247 w 251"/>
                <a:gd name="T37" fmla="*/ 224 h 284"/>
                <a:gd name="T38" fmla="*/ 234 w 251"/>
                <a:gd name="T39" fmla="*/ 259 h 284"/>
                <a:gd name="T40" fmla="*/ 218 w 251"/>
                <a:gd name="T41" fmla="*/ 275 h 284"/>
                <a:gd name="T42" fmla="*/ 187 w 251"/>
                <a:gd name="T43" fmla="*/ 281 h 284"/>
                <a:gd name="T44" fmla="*/ 149 w 251"/>
                <a:gd name="T45" fmla="*/ 284 h 284"/>
                <a:gd name="T46" fmla="*/ 94 w 251"/>
                <a:gd name="T47" fmla="*/ 275 h 284"/>
                <a:gd name="T48" fmla="*/ 52 w 251"/>
                <a:gd name="T49" fmla="*/ 255 h 284"/>
                <a:gd name="T50" fmla="*/ 23 w 251"/>
                <a:gd name="T51" fmla="*/ 223 h 284"/>
                <a:gd name="T52" fmla="*/ 6 w 251"/>
                <a:gd name="T53" fmla="*/ 185 h 284"/>
                <a:gd name="T54" fmla="*/ 0 w 251"/>
                <a:gd name="T55" fmla="*/ 146 h 284"/>
                <a:gd name="T56" fmla="*/ 9 w 251"/>
                <a:gd name="T57" fmla="*/ 91 h 284"/>
                <a:gd name="T58" fmla="*/ 36 w 251"/>
                <a:gd name="T59" fmla="*/ 49 h 284"/>
                <a:gd name="T60" fmla="*/ 78 w 251"/>
                <a:gd name="T61" fmla="*/ 19 h 284"/>
                <a:gd name="T62" fmla="*/ 132 w 251"/>
                <a:gd name="T63" fmla="*/ 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1" h="284">
                  <a:moveTo>
                    <a:pt x="162" y="0"/>
                  </a:moveTo>
                  <a:lnTo>
                    <a:pt x="185" y="1"/>
                  </a:lnTo>
                  <a:lnTo>
                    <a:pt x="207" y="5"/>
                  </a:lnTo>
                  <a:lnTo>
                    <a:pt x="224" y="8"/>
                  </a:lnTo>
                  <a:lnTo>
                    <a:pt x="235" y="12"/>
                  </a:lnTo>
                  <a:lnTo>
                    <a:pt x="239" y="33"/>
                  </a:lnTo>
                  <a:lnTo>
                    <a:pt x="242" y="54"/>
                  </a:lnTo>
                  <a:lnTo>
                    <a:pt x="245" y="76"/>
                  </a:lnTo>
                  <a:lnTo>
                    <a:pt x="230" y="79"/>
                  </a:lnTo>
                  <a:lnTo>
                    <a:pt x="223" y="60"/>
                  </a:lnTo>
                  <a:lnTo>
                    <a:pt x="215" y="44"/>
                  </a:lnTo>
                  <a:lnTo>
                    <a:pt x="202" y="31"/>
                  </a:lnTo>
                  <a:lnTo>
                    <a:pt x="189" y="23"/>
                  </a:lnTo>
                  <a:lnTo>
                    <a:pt x="171" y="19"/>
                  </a:lnTo>
                  <a:lnTo>
                    <a:pt x="150" y="16"/>
                  </a:lnTo>
                  <a:lnTo>
                    <a:pt x="125" y="20"/>
                  </a:lnTo>
                  <a:lnTo>
                    <a:pt x="103" y="26"/>
                  </a:lnTo>
                  <a:lnTo>
                    <a:pt x="85" y="38"/>
                  </a:lnTo>
                  <a:lnTo>
                    <a:pt x="70" y="54"/>
                  </a:lnTo>
                  <a:lnTo>
                    <a:pt x="59" y="72"/>
                  </a:lnTo>
                  <a:lnTo>
                    <a:pt x="50" y="91"/>
                  </a:lnTo>
                  <a:lnTo>
                    <a:pt x="45" y="114"/>
                  </a:lnTo>
                  <a:lnTo>
                    <a:pt x="43" y="137"/>
                  </a:lnTo>
                  <a:lnTo>
                    <a:pt x="47" y="169"/>
                  </a:lnTo>
                  <a:lnTo>
                    <a:pt x="55" y="196"/>
                  </a:lnTo>
                  <a:lnTo>
                    <a:pt x="67" y="220"/>
                  </a:lnTo>
                  <a:lnTo>
                    <a:pt x="83" y="240"/>
                  </a:lnTo>
                  <a:lnTo>
                    <a:pt x="103" y="255"/>
                  </a:lnTo>
                  <a:lnTo>
                    <a:pt x="127" y="264"/>
                  </a:lnTo>
                  <a:lnTo>
                    <a:pt x="152" y="267"/>
                  </a:lnTo>
                  <a:lnTo>
                    <a:pt x="172" y="265"/>
                  </a:lnTo>
                  <a:lnTo>
                    <a:pt x="189" y="259"/>
                  </a:lnTo>
                  <a:lnTo>
                    <a:pt x="202" y="250"/>
                  </a:lnTo>
                  <a:lnTo>
                    <a:pt x="215" y="237"/>
                  </a:lnTo>
                  <a:lnTo>
                    <a:pt x="226" y="221"/>
                  </a:lnTo>
                  <a:lnTo>
                    <a:pt x="238" y="202"/>
                  </a:lnTo>
                  <a:lnTo>
                    <a:pt x="251" y="208"/>
                  </a:lnTo>
                  <a:lnTo>
                    <a:pt x="247" y="224"/>
                  </a:lnTo>
                  <a:lnTo>
                    <a:pt x="240" y="242"/>
                  </a:lnTo>
                  <a:lnTo>
                    <a:pt x="234" y="259"/>
                  </a:lnTo>
                  <a:lnTo>
                    <a:pt x="228" y="273"/>
                  </a:lnTo>
                  <a:lnTo>
                    <a:pt x="218" y="275"/>
                  </a:lnTo>
                  <a:lnTo>
                    <a:pt x="204" y="277"/>
                  </a:lnTo>
                  <a:lnTo>
                    <a:pt x="187" y="281"/>
                  </a:lnTo>
                  <a:lnTo>
                    <a:pt x="168" y="283"/>
                  </a:lnTo>
                  <a:lnTo>
                    <a:pt x="149" y="284"/>
                  </a:lnTo>
                  <a:lnTo>
                    <a:pt x="121" y="282"/>
                  </a:lnTo>
                  <a:lnTo>
                    <a:pt x="94" y="275"/>
                  </a:lnTo>
                  <a:lnTo>
                    <a:pt x="72" y="266"/>
                  </a:lnTo>
                  <a:lnTo>
                    <a:pt x="52" y="255"/>
                  </a:lnTo>
                  <a:lnTo>
                    <a:pt x="35" y="240"/>
                  </a:lnTo>
                  <a:lnTo>
                    <a:pt x="23" y="223"/>
                  </a:lnTo>
                  <a:lnTo>
                    <a:pt x="12" y="204"/>
                  </a:lnTo>
                  <a:lnTo>
                    <a:pt x="6" y="185"/>
                  </a:lnTo>
                  <a:lnTo>
                    <a:pt x="1" y="166"/>
                  </a:lnTo>
                  <a:lnTo>
                    <a:pt x="0" y="146"/>
                  </a:lnTo>
                  <a:lnTo>
                    <a:pt x="2" y="118"/>
                  </a:lnTo>
                  <a:lnTo>
                    <a:pt x="9" y="91"/>
                  </a:lnTo>
                  <a:lnTo>
                    <a:pt x="20" y="69"/>
                  </a:lnTo>
                  <a:lnTo>
                    <a:pt x="36" y="49"/>
                  </a:lnTo>
                  <a:lnTo>
                    <a:pt x="56" y="32"/>
                  </a:lnTo>
                  <a:lnTo>
                    <a:pt x="78" y="19"/>
                  </a:lnTo>
                  <a:lnTo>
                    <a:pt x="103" y="8"/>
                  </a:lnTo>
                  <a:lnTo>
                    <a:pt x="132" y="3"/>
                  </a:lnTo>
                  <a:lnTo>
                    <a:pt x="162"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45"/>
            <p:cNvSpPr>
              <a:spLocks noEditPoints="1"/>
            </p:cNvSpPr>
            <p:nvPr/>
          </p:nvSpPr>
          <p:spPr bwMode="auto">
            <a:xfrm>
              <a:off x="6532563" y="6096000"/>
              <a:ext cx="146050" cy="150813"/>
            </a:xfrm>
            <a:custGeom>
              <a:avLst/>
              <a:gdLst>
                <a:gd name="T0" fmla="*/ 115 w 276"/>
                <a:gd name="T1" fmla="*/ 19 h 284"/>
                <a:gd name="T2" fmla="*/ 84 w 276"/>
                <a:gd name="T3" fmla="*/ 33 h 284"/>
                <a:gd name="T4" fmla="*/ 59 w 276"/>
                <a:gd name="T5" fmla="*/ 62 h 284"/>
                <a:gd name="T6" fmla="*/ 45 w 276"/>
                <a:gd name="T7" fmla="*/ 106 h 284"/>
                <a:gd name="T8" fmla="*/ 45 w 276"/>
                <a:gd name="T9" fmla="*/ 164 h 284"/>
                <a:gd name="T10" fmla="*/ 65 w 276"/>
                <a:gd name="T11" fmla="*/ 218 h 284"/>
                <a:gd name="T12" fmla="*/ 99 w 276"/>
                <a:gd name="T13" fmla="*/ 253 h 284"/>
                <a:gd name="T14" fmla="*/ 146 w 276"/>
                <a:gd name="T15" fmla="*/ 267 h 284"/>
                <a:gd name="T16" fmla="*/ 179 w 276"/>
                <a:gd name="T17" fmla="*/ 260 h 284"/>
                <a:gd name="T18" fmla="*/ 206 w 276"/>
                <a:gd name="T19" fmla="*/ 239 h 284"/>
                <a:gd name="T20" fmla="*/ 225 w 276"/>
                <a:gd name="T21" fmla="*/ 202 h 284"/>
                <a:gd name="T22" fmla="*/ 233 w 276"/>
                <a:gd name="T23" fmla="*/ 150 h 284"/>
                <a:gd name="T24" fmla="*/ 225 w 276"/>
                <a:gd name="T25" fmla="*/ 91 h 284"/>
                <a:gd name="T26" fmla="*/ 203 w 276"/>
                <a:gd name="T27" fmla="*/ 50 h 284"/>
                <a:gd name="T28" fmla="*/ 171 w 276"/>
                <a:gd name="T29" fmla="*/ 25 h 284"/>
                <a:gd name="T30" fmla="*/ 132 w 276"/>
                <a:gd name="T31" fmla="*/ 16 h 284"/>
                <a:gd name="T32" fmla="*/ 141 w 276"/>
                <a:gd name="T33" fmla="*/ 0 h 284"/>
                <a:gd name="T34" fmla="*/ 167 w 276"/>
                <a:gd name="T35" fmla="*/ 3 h 284"/>
                <a:gd name="T36" fmla="*/ 215 w 276"/>
                <a:gd name="T37" fmla="*/ 22 h 284"/>
                <a:gd name="T38" fmla="*/ 253 w 276"/>
                <a:gd name="T39" fmla="*/ 58 h 284"/>
                <a:gd name="T40" fmla="*/ 274 w 276"/>
                <a:gd name="T41" fmla="*/ 109 h 284"/>
                <a:gd name="T42" fmla="*/ 274 w 276"/>
                <a:gd name="T43" fmla="*/ 168 h 284"/>
                <a:gd name="T44" fmla="*/ 257 w 276"/>
                <a:gd name="T45" fmla="*/ 217 h 284"/>
                <a:gd name="T46" fmla="*/ 226 w 276"/>
                <a:gd name="T47" fmla="*/ 253 h 284"/>
                <a:gd name="T48" fmla="*/ 184 w 276"/>
                <a:gd name="T49" fmla="*/ 276 h 284"/>
                <a:gd name="T50" fmla="*/ 136 w 276"/>
                <a:gd name="T51" fmla="*/ 284 h 284"/>
                <a:gd name="T52" fmla="*/ 83 w 276"/>
                <a:gd name="T53" fmla="*/ 273 h 284"/>
                <a:gd name="T54" fmla="*/ 40 w 276"/>
                <a:gd name="T55" fmla="*/ 244 h 284"/>
                <a:gd name="T56" fmla="*/ 10 w 276"/>
                <a:gd name="T57" fmla="*/ 201 h 284"/>
                <a:gd name="T58" fmla="*/ 0 w 276"/>
                <a:gd name="T59" fmla="*/ 145 h 284"/>
                <a:gd name="T60" fmla="*/ 7 w 276"/>
                <a:gd name="T61" fmla="*/ 96 h 284"/>
                <a:gd name="T62" fmla="*/ 30 w 276"/>
                <a:gd name="T63" fmla="*/ 54 h 284"/>
                <a:gd name="T64" fmla="*/ 65 w 276"/>
                <a:gd name="T65" fmla="*/ 21 h 284"/>
                <a:gd name="T66" fmla="*/ 113 w 276"/>
                <a:gd name="T67" fmla="*/ 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 h="284">
                  <a:moveTo>
                    <a:pt x="132" y="16"/>
                  </a:moveTo>
                  <a:lnTo>
                    <a:pt x="115" y="19"/>
                  </a:lnTo>
                  <a:lnTo>
                    <a:pt x="99" y="24"/>
                  </a:lnTo>
                  <a:lnTo>
                    <a:pt x="84" y="33"/>
                  </a:lnTo>
                  <a:lnTo>
                    <a:pt x="70" y="46"/>
                  </a:lnTo>
                  <a:lnTo>
                    <a:pt x="59" y="62"/>
                  </a:lnTo>
                  <a:lnTo>
                    <a:pt x="51" y="82"/>
                  </a:lnTo>
                  <a:lnTo>
                    <a:pt x="45" y="106"/>
                  </a:lnTo>
                  <a:lnTo>
                    <a:pt x="43" y="133"/>
                  </a:lnTo>
                  <a:lnTo>
                    <a:pt x="45" y="164"/>
                  </a:lnTo>
                  <a:lnTo>
                    <a:pt x="53" y="193"/>
                  </a:lnTo>
                  <a:lnTo>
                    <a:pt x="65" y="218"/>
                  </a:lnTo>
                  <a:lnTo>
                    <a:pt x="81" y="239"/>
                  </a:lnTo>
                  <a:lnTo>
                    <a:pt x="99" y="253"/>
                  </a:lnTo>
                  <a:lnTo>
                    <a:pt x="122" y="264"/>
                  </a:lnTo>
                  <a:lnTo>
                    <a:pt x="146" y="267"/>
                  </a:lnTo>
                  <a:lnTo>
                    <a:pt x="162" y="265"/>
                  </a:lnTo>
                  <a:lnTo>
                    <a:pt x="179" y="260"/>
                  </a:lnTo>
                  <a:lnTo>
                    <a:pt x="193" y="251"/>
                  </a:lnTo>
                  <a:lnTo>
                    <a:pt x="206" y="239"/>
                  </a:lnTo>
                  <a:lnTo>
                    <a:pt x="217" y="221"/>
                  </a:lnTo>
                  <a:lnTo>
                    <a:pt x="225" y="202"/>
                  </a:lnTo>
                  <a:lnTo>
                    <a:pt x="231" y="178"/>
                  </a:lnTo>
                  <a:lnTo>
                    <a:pt x="233" y="150"/>
                  </a:lnTo>
                  <a:lnTo>
                    <a:pt x="231" y="119"/>
                  </a:lnTo>
                  <a:lnTo>
                    <a:pt x="225" y="91"/>
                  </a:lnTo>
                  <a:lnTo>
                    <a:pt x="215" y="69"/>
                  </a:lnTo>
                  <a:lnTo>
                    <a:pt x="203" y="50"/>
                  </a:lnTo>
                  <a:lnTo>
                    <a:pt x="188" y="36"/>
                  </a:lnTo>
                  <a:lnTo>
                    <a:pt x="171" y="25"/>
                  </a:lnTo>
                  <a:lnTo>
                    <a:pt x="152" y="19"/>
                  </a:lnTo>
                  <a:lnTo>
                    <a:pt x="132" y="16"/>
                  </a:lnTo>
                  <a:lnTo>
                    <a:pt x="132" y="16"/>
                  </a:lnTo>
                  <a:close/>
                  <a:moveTo>
                    <a:pt x="141" y="0"/>
                  </a:moveTo>
                  <a:lnTo>
                    <a:pt x="141" y="0"/>
                  </a:lnTo>
                  <a:lnTo>
                    <a:pt x="167" y="3"/>
                  </a:lnTo>
                  <a:lnTo>
                    <a:pt x="192" y="9"/>
                  </a:lnTo>
                  <a:lnTo>
                    <a:pt x="215" y="22"/>
                  </a:lnTo>
                  <a:lnTo>
                    <a:pt x="236" y="38"/>
                  </a:lnTo>
                  <a:lnTo>
                    <a:pt x="253" y="58"/>
                  </a:lnTo>
                  <a:lnTo>
                    <a:pt x="265" y="81"/>
                  </a:lnTo>
                  <a:lnTo>
                    <a:pt x="274" y="109"/>
                  </a:lnTo>
                  <a:lnTo>
                    <a:pt x="276" y="138"/>
                  </a:lnTo>
                  <a:lnTo>
                    <a:pt x="274" y="168"/>
                  </a:lnTo>
                  <a:lnTo>
                    <a:pt x="267" y="193"/>
                  </a:lnTo>
                  <a:lnTo>
                    <a:pt x="257" y="217"/>
                  </a:lnTo>
                  <a:lnTo>
                    <a:pt x="243" y="236"/>
                  </a:lnTo>
                  <a:lnTo>
                    <a:pt x="226" y="253"/>
                  </a:lnTo>
                  <a:lnTo>
                    <a:pt x="207" y="266"/>
                  </a:lnTo>
                  <a:lnTo>
                    <a:pt x="184" y="276"/>
                  </a:lnTo>
                  <a:lnTo>
                    <a:pt x="162" y="282"/>
                  </a:lnTo>
                  <a:lnTo>
                    <a:pt x="136" y="284"/>
                  </a:lnTo>
                  <a:lnTo>
                    <a:pt x="108" y="281"/>
                  </a:lnTo>
                  <a:lnTo>
                    <a:pt x="83" y="273"/>
                  </a:lnTo>
                  <a:lnTo>
                    <a:pt x="60" y="261"/>
                  </a:lnTo>
                  <a:lnTo>
                    <a:pt x="40" y="244"/>
                  </a:lnTo>
                  <a:lnTo>
                    <a:pt x="23" y="224"/>
                  </a:lnTo>
                  <a:lnTo>
                    <a:pt x="10" y="201"/>
                  </a:lnTo>
                  <a:lnTo>
                    <a:pt x="2" y="174"/>
                  </a:lnTo>
                  <a:lnTo>
                    <a:pt x="0" y="145"/>
                  </a:lnTo>
                  <a:lnTo>
                    <a:pt x="1" y="120"/>
                  </a:lnTo>
                  <a:lnTo>
                    <a:pt x="7" y="96"/>
                  </a:lnTo>
                  <a:lnTo>
                    <a:pt x="17" y="73"/>
                  </a:lnTo>
                  <a:lnTo>
                    <a:pt x="30" y="54"/>
                  </a:lnTo>
                  <a:lnTo>
                    <a:pt x="45" y="36"/>
                  </a:lnTo>
                  <a:lnTo>
                    <a:pt x="65" y="21"/>
                  </a:lnTo>
                  <a:lnTo>
                    <a:pt x="88" y="9"/>
                  </a:lnTo>
                  <a:lnTo>
                    <a:pt x="113" y="3"/>
                  </a:lnTo>
                  <a:lnTo>
                    <a:pt x="141"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46"/>
            <p:cNvSpPr>
              <a:spLocks/>
            </p:cNvSpPr>
            <p:nvPr/>
          </p:nvSpPr>
          <p:spPr bwMode="auto">
            <a:xfrm>
              <a:off x="6684963" y="6099175"/>
              <a:ext cx="152400" cy="147638"/>
            </a:xfrm>
            <a:custGeom>
              <a:avLst/>
              <a:gdLst>
                <a:gd name="T0" fmla="*/ 110 w 289"/>
                <a:gd name="T1" fmla="*/ 0 h 277"/>
                <a:gd name="T2" fmla="*/ 94 w 289"/>
                <a:gd name="T3" fmla="*/ 16 h 277"/>
                <a:gd name="T4" fmla="*/ 77 w 289"/>
                <a:gd name="T5" fmla="*/ 25 h 277"/>
                <a:gd name="T6" fmla="*/ 74 w 289"/>
                <a:gd name="T7" fmla="*/ 55 h 277"/>
                <a:gd name="T8" fmla="*/ 76 w 289"/>
                <a:gd name="T9" fmla="*/ 177 h 277"/>
                <a:gd name="T10" fmla="*/ 90 w 289"/>
                <a:gd name="T11" fmla="*/ 219 h 277"/>
                <a:gd name="T12" fmla="*/ 116 w 289"/>
                <a:gd name="T13" fmla="*/ 245 h 277"/>
                <a:gd name="T14" fmla="*/ 152 w 289"/>
                <a:gd name="T15" fmla="*/ 253 h 277"/>
                <a:gd name="T16" fmla="*/ 189 w 289"/>
                <a:gd name="T17" fmla="*/ 245 h 277"/>
                <a:gd name="T18" fmla="*/ 213 w 289"/>
                <a:gd name="T19" fmla="*/ 221 h 277"/>
                <a:gd name="T20" fmla="*/ 226 w 289"/>
                <a:gd name="T21" fmla="*/ 185 h 277"/>
                <a:gd name="T22" fmla="*/ 231 w 289"/>
                <a:gd name="T23" fmla="*/ 136 h 277"/>
                <a:gd name="T24" fmla="*/ 231 w 289"/>
                <a:gd name="T25" fmla="*/ 80 h 277"/>
                <a:gd name="T26" fmla="*/ 229 w 289"/>
                <a:gd name="T27" fmla="*/ 48 h 277"/>
                <a:gd name="T28" fmla="*/ 225 w 289"/>
                <a:gd name="T29" fmla="*/ 27 h 277"/>
                <a:gd name="T30" fmla="*/ 205 w 289"/>
                <a:gd name="T31" fmla="*/ 16 h 277"/>
                <a:gd name="T32" fmla="*/ 187 w 289"/>
                <a:gd name="T33" fmla="*/ 0 h 277"/>
                <a:gd name="T34" fmla="*/ 289 w 289"/>
                <a:gd name="T35" fmla="*/ 14 h 277"/>
                <a:gd name="T36" fmla="*/ 263 w 289"/>
                <a:gd name="T37" fmla="*/ 20 h 277"/>
                <a:gd name="T38" fmla="*/ 253 w 289"/>
                <a:gd name="T39" fmla="*/ 38 h 277"/>
                <a:gd name="T40" fmla="*/ 250 w 289"/>
                <a:gd name="T41" fmla="*/ 62 h 277"/>
                <a:gd name="T42" fmla="*/ 250 w 289"/>
                <a:gd name="T43" fmla="*/ 106 h 277"/>
                <a:gd name="T44" fmla="*/ 249 w 289"/>
                <a:gd name="T45" fmla="*/ 165 h 277"/>
                <a:gd name="T46" fmla="*/ 240 w 289"/>
                <a:gd name="T47" fmla="*/ 213 h 277"/>
                <a:gd name="T48" fmla="*/ 218 w 289"/>
                <a:gd name="T49" fmla="*/ 249 h 277"/>
                <a:gd name="T50" fmla="*/ 183 w 289"/>
                <a:gd name="T51" fmla="*/ 270 h 277"/>
                <a:gd name="T52" fmla="*/ 142 w 289"/>
                <a:gd name="T53" fmla="*/ 277 h 277"/>
                <a:gd name="T54" fmla="*/ 95 w 289"/>
                <a:gd name="T55" fmla="*/ 269 h 277"/>
                <a:gd name="T56" fmla="*/ 61 w 289"/>
                <a:gd name="T57" fmla="*/ 244 h 277"/>
                <a:gd name="T58" fmla="*/ 43 w 289"/>
                <a:gd name="T59" fmla="*/ 209 h 277"/>
                <a:gd name="T60" fmla="*/ 37 w 289"/>
                <a:gd name="T61" fmla="*/ 157 h 277"/>
                <a:gd name="T62" fmla="*/ 37 w 289"/>
                <a:gd name="T63" fmla="*/ 40 h 277"/>
                <a:gd name="T64" fmla="*/ 32 w 289"/>
                <a:gd name="T65" fmla="*/ 22 h 277"/>
                <a:gd name="T66" fmla="*/ 15 w 289"/>
                <a:gd name="T67" fmla="*/ 16 h 277"/>
                <a:gd name="T68" fmla="*/ 0 w 289"/>
                <a:gd name="T6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9" h="277">
                  <a:moveTo>
                    <a:pt x="0" y="0"/>
                  </a:moveTo>
                  <a:lnTo>
                    <a:pt x="110" y="0"/>
                  </a:lnTo>
                  <a:lnTo>
                    <a:pt x="110" y="14"/>
                  </a:lnTo>
                  <a:lnTo>
                    <a:pt x="94" y="16"/>
                  </a:lnTo>
                  <a:lnTo>
                    <a:pt x="83" y="19"/>
                  </a:lnTo>
                  <a:lnTo>
                    <a:pt x="77" y="25"/>
                  </a:lnTo>
                  <a:lnTo>
                    <a:pt x="75" y="36"/>
                  </a:lnTo>
                  <a:lnTo>
                    <a:pt x="74" y="55"/>
                  </a:lnTo>
                  <a:lnTo>
                    <a:pt x="74" y="148"/>
                  </a:lnTo>
                  <a:lnTo>
                    <a:pt x="76" y="177"/>
                  </a:lnTo>
                  <a:lnTo>
                    <a:pt x="81" y="201"/>
                  </a:lnTo>
                  <a:lnTo>
                    <a:pt x="90" y="219"/>
                  </a:lnTo>
                  <a:lnTo>
                    <a:pt x="101" y="234"/>
                  </a:lnTo>
                  <a:lnTo>
                    <a:pt x="116" y="245"/>
                  </a:lnTo>
                  <a:lnTo>
                    <a:pt x="133" y="251"/>
                  </a:lnTo>
                  <a:lnTo>
                    <a:pt x="152" y="253"/>
                  </a:lnTo>
                  <a:lnTo>
                    <a:pt x="172" y="251"/>
                  </a:lnTo>
                  <a:lnTo>
                    <a:pt x="189" y="245"/>
                  </a:lnTo>
                  <a:lnTo>
                    <a:pt x="202" y="235"/>
                  </a:lnTo>
                  <a:lnTo>
                    <a:pt x="213" y="221"/>
                  </a:lnTo>
                  <a:lnTo>
                    <a:pt x="221" y="204"/>
                  </a:lnTo>
                  <a:lnTo>
                    <a:pt x="226" y="185"/>
                  </a:lnTo>
                  <a:lnTo>
                    <a:pt x="230" y="161"/>
                  </a:lnTo>
                  <a:lnTo>
                    <a:pt x="231" y="136"/>
                  </a:lnTo>
                  <a:lnTo>
                    <a:pt x="231" y="105"/>
                  </a:lnTo>
                  <a:lnTo>
                    <a:pt x="231" y="80"/>
                  </a:lnTo>
                  <a:lnTo>
                    <a:pt x="230" y="62"/>
                  </a:lnTo>
                  <a:lnTo>
                    <a:pt x="229" y="48"/>
                  </a:lnTo>
                  <a:lnTo>
                    <a:pt x="228" y="36"/>
                  </a:lnTo>
                  <a:lnTo>
                    <a:pt x="225" y="27"/>
                  </a:lnTo>
                  <a:lnTo>
                    <a:pt x="217" y="20"/>
                  </a:lnTo>
                  <a:lnTo>
                    <a:pt x="205" y="16"/>
                  </a:lnTo>
                  <a:lnTo>
                    <a:pt x="187" y="14"/>
                  </a:lnTo>
                  <a:lnTo>
                    <a:pt x="187" y="0"/>
                  </a:lnTo>
                  <a:lnTo>
                    <a:pt x="289" y="0"/>
                  </a:lnTo>
                  <a:lnTo>
                    <a:pt x="289" y="14"/>
                  </a:lnTo>
                  <a:lnTo>
                    <a:pt x="273" y="16"/>
                  </a:lnTo>
                  <a:lnTo>
                    <a:pt x="263" y="20"/>
                  </a:lnTo>
                  <a:lnTo>
                    <a:pt x="256" y="27"/>
                  </a:lnTo>
                  <a:lnTo>
                    <a:pt x="253" y="38"/>
                  </a:lnTo>
                  <a:lnTo>
                    <a:pt x="251" y="48"/>
                  </a:lnTo>
                  <a:lnTo>
                    <a:pt x="250" y="62"/>
                  </a:lnTo>
                  <a:lnTo>
                    <a:pt x="250" y="80"/>
                  </a:lnTo>
                  <a:lnTo>
                    <a:pt x="250" y="106"/>
                  </a:lnTo>
                  <a:lnTo>
                    <a:pt x="250" y="137"/>
                  </a:lnTo>
                  <a:lnTo>
                    <a:pt x="249" y="165"/>
                  </a:lnTo>
                  <a:lnTo>
                    <a:pt x="246" y="190"/>
                  </a:lnTo>
                  <a:lnTo>
                    <a:pt x="240" y="213"/>
                  </a:lnTo>
                  <a:lnTo>
                    <a:pt x="231" y="231"/>
                  </a:lnTo>
                  <a:lnTo>
                    <a:pt x="218" y="249"/>
                  </a:lnTo>
                  <a:lnTo>
                    <a:pt x="201" y="261"/>
                  </a:lnTo>
                  <a:lnTo>
                    <a:pt x="183" y="270"/>
                  </a:lnTo>
                  <a:lnTo>
                    <a:pt x="163" y="276"/>
                  </a:lnTo>
                  <a:lnTo>
                    <a:pt x="142" y="277"/>
                  </a:lnTo>
                  <a:lnTo>
                    <a:pt x="118" y="275"/>
                  </a:lnTo>
                  <a:lnTo>
                    <a:pt x="95" y="269"/>
                  </a:lnTo>
                  <a:lnTo>
                    <a:pt x="74" y="258"/>
                  </a:lnTo>
                  <a:lnTo>
                    <a:pt x="61" y="244"/>
                  </a:lnTo>
                  <a:lnTo>
                    <a:pt x="51" y="228"/>
                  </a:lnTo>
                  <a:lnTo>
                    <a:pt x="43" y="209"/>
                  </a:lnTo>
                  <a:lnTo>
                    <a:pt x="40" y="185"/>
                  </a:lnTo>
                  <a:lnTo>
                    <a:pt x="37" y="157"/>
                  </a:lnTo>
                  <a:lnTo>
                    <a:pt x="37" y="55"/>
                  </a:lnTo>
                  <a:lnTo>
                    <a:pt x="37" y="40"/>
                  </a:lnTo>
                  <a:lnTo>
                    <a:pt x="35" y="28"/>
                  </a:lnTo>
                  <a:lnTo>
                    <a:pt x="32" y="22"/>
                  </a:lnTo>
                  <a:lnTo>
                    <a:pt x="25" y="18"/>
                  </a:lnTo>
                  <a:lnTo>
                    <a:pt x="15" y="16"/>
                  </a:lnTo>
                  <a:lnTo>
                    <a:pt x="0" y="14"/>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47"/>
            <p:cNvSpPr>
              <a:spLocks noEditPoints="1"/>
            </p:cNvSpPr>
            <p:nvPr/>
          </p:nvSpPr>
          <p:spPr bwMode="auto">
            <a:xfrm>
              <a:off x="6850063" y="6099175"/>
              <a:ext cx="131763" cy="146050"/>
            </a:xfrm>
            <a:custGeom>
              <a:avLst/>
              <a:gdLst>
                <a:gd name="T0" fmla="*/ 91 w 250"/>
                <a:gd name="T1" fmla="*/ 16 h 275"/>
                <a:gd name="T2" fmla="*/ 80 w 250"/>
                <a:gd name="T3" fmla="*/ 20 h 275"/>
                <a:gd name="T4" fmla="*/ 75 w 250"/>
                <a:gd name="T5" fmla="*/ 30 h 275"/>
                <a:gd name="T6" fmla="*/ 75 w 250"/>
                <a:gd name="T7" fmla="*/ 138 h 275"/>
                <a:gd name="T8" fmla="*/ 114 w 250"/>
                <a:gd name="T9" fmla="*/ 137 h 275"/>
                <a:gd name="T10" fmla="*/ 140 w 250"/>
                <a:gd name="T11" fmla="*/ 127 h 275"/>
                <a:gd name="T12" fmla="*/ 160 w 250"/>
                <a:gd name="T13" fmla="*/ 96 h 275"/>
                <a:gd name="T14" fmla="*/ 161 w 250"/>
                <a:gd name="T15" fmla="*/ 58 h 275"/>
                <a:gd name="T16" fmla="*/ 149 w 250"/>
                <a:gd name="T17" fmla="*/ 34 h 275"/>
                <a:gd name="T18" fmla="*/ 127 w 250"/>
                <a:gd name="T19" fmla="*/ 20 h 275"/>
                <a:gd name="T20" fmla="*/ 101 w 250"/>
                <a:gd name="T21" fmla="*/ 16 h 275"/>
                <a:gd name="T22" fmla="*/ 108 w 250"/>
                <a:gd name="T23" fmla="*/ 0 h 275"/>
                <a:gd name="T24" fmla="*/ 147 w 250"/>
                <a:gd name="T25" fmla="*/ 3 h 275"/>
                <a:gd name="T26" fmla="*/ 174 w 250"/>
                <a:gd name="T27" fmla="*/ 15 h 275"/>
                <a:gd name="T28" fmla="*/ 195 w 250"/>
                <a:gd name="T29" fmla="*/ 36 h 275"/>
                <a:gd name="T30" fmla="*/ 202 w 250"/>
                <a:gd name="T31" fmla="*/ 70 h 275"/>
                <a:gd name="T32" fmla="*/ 193 w 250"/>
                <a:gd name="T33" fmla="*/ 106 h 275"/>
                <a:gd name="T34" fmla="*/ 167 w 250"/>
                <a:gd name="T35" fmla="*/ 131 h 275"/>
                <a:gd name="T36" fmla="*/ 157 w 250"/>
                <a:gd name="T37" fmla="*/ 153 h 275"/>
                <a:gd name="T38" fmla="*/ 176 w 250"/>
                <a:gd name="T39" fmla="*/ 185 h 275"/>
                <a:gd name="T40" fmla="*/ 197 w 250"/>
                <a:gd name="T41" fmla="*/ 215 h 275"/>
                <a:gd name="T42" fmla="*/ 213 w 250"/>
                <a:gd name="T43" fmla="*/ 235 h 275"/>
                <a:gd name="T44" fmla="*/ 231 w 250"/>
                <a:gd name="T45" fmla="*/ 253 h 275"/>
                <a:gd name="T46" fmla="*/ 250 w 250"/>
                <a:gd name="T47" fmla="*/ 262 h 275"/>
                <a:gd name="T48" fmla="*/ 241 w 250"/>
                <a:gd name="T49" fmla="*/ 275 h 275"/>
                <a:gd name="T50" fmla="*/ 213 w 250"/>
                <a:gd name="T51" fmla="*/ 271 h 275"/>
                <a:gd name="T52" fmla="*/ 181 w 250"/>
                <a:gd name="T53" fmla="*/ 254 h 275"/>
                <a:gd name="T54" fmla="*/ 151 w 250"/>
                <a:gd name="T55" fmla="*/ 214 h 275"/>
                <a:gd name="T56" fmla="*/ 124 w 250"/>
                <a:gd name="T57" fmla="*/ 170 h 275"/>
                <a:gd name="T58" fmla="*/ 111 w 250"/>
                <a:gd name="T59" fmla="*/ 157 h 275"/>
                <a:gd name="T60" fmla="*/ 89 w 250"/>
                <a:gd name="T61" fmla="*/ 154 h 275"/>
                <a:gd name="T62" fmla="*/ 75 w 250"/>
                <a:gd name="T63" fmla="*/ 218 h 275"/>
                <a:gd name="T64" fmla="*/ 78 w 250"/>
                <a:gd name="T65" fmla="*/ 246 h 275"/>
                <a:gd name="T66" fmla="*/ 95 w 250"/>
                <a:gd name="T67" fmla="*/ 255 h 275"/>
                <a:gd name="T68" fmla="*/ 111 w 250"/>
                <a:gd name="T69" fmla="*/ 271 h 275"/>
                <a:gd name="T70" fmla="*/ 0 w 250"/>
                <a:gd name="T71" fmla="*/ 258 h 275"/>
                <a:gd name="T72" fmla="*/ 29 w 250"/>
                <a:gd name="T73" fmla="*/ 253 h 275"/>
                <a:gd name="T74" fmla="*/ 39 w 250"/>
                <a:gd name="T75" fmla="*/ 235 h 275"/>
                <a:gd name="T76" fmla="*/ 39 w 250"/>
                <a:gd name="T77" fmla="*/ 54 h 275"/>
                <a:gd name="T78" fmla="*/ 35 w 250"/>
                <a:gd name="T79" fmla="*/ 25 h 275"/>
                <a:gd name="T80" fmla="*/ 19 w 250"/>
                <a:gd name="T81" fmla="*/ 16 h 275"/>
                <a:gd name="T82" fmla="*/ 2 w 250"/>
                <a:gd name="T83"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0" h="275">
                  <a:moveTo>
                    <a:pt x="101" y="16"/>
                  </a:moveTo>
                  <a:lnTo>
                    <a:pt x="91" y="16"/>
                  </a:lnTo>
                  <a:lnTo>
                    <a:pt x="84" y="18"/>
                  </a:lnTo>
                  <a:lnTo>
                    <a:pt x="80" y="20"/>
                  </a:lnTo>
                  <a:lnTo>
                    <a:pt x="76" y="24"/>
                  </a:lnTo>
                  <a:lnTo>
                    <a:pt x="75" y="30"/>
                  </a:lnTo>
                  <a:lnTo>
                    <a:pt x="75" y="39"/>
                  </a:lnTo>
                  <a:lnTo>
                    <a:pt x="75" y="138"/>
                  </a:lnTo>
                  <a:lnTo>
                    <a:pt x="94" y="138"/>
                  </a:lnTo>
                  <a:lnTo>
                    <a:pt x="114" y="137"/>
                  </a:lnTo>
                  <a:lnTo>
                    <a:pt x="128" y="133"/>
                  </a:lnTo>
                  <a:lnTo>
                    <a:pt x="140" y="127"/>
                  </a:lnTo>
                  <a:lnTo>
                    <a:pt x="154" y="113"/>
                  </a:lnTo>
                  <a:lnTo>
                    <a:pt x="160" y="96"/>
                  </a:lnTo>
                  <a:lnTo>
                    <a:pt x="163" y="76"/>
                  </a:lnTo>
                  <a:lnTo>
                    <a:pt x="161" y="58"/>
                  </a:lnTo>
                  <a:lnTo>
                    <a:pt x="156" y="44"/>
                  </a:lnTo>
                  <a:lnTo>
                    <a:pt x="149" y="34"/>
                  </a:lnTo>
                  <a:lnTo>
                    <a:pt x="139" y="25"/>
                  </a:lnTo>
                  <a:lnTo>
                    <a:pt x="127" y="20"/>
                  </a:lnTo>
                  <a:lnTo>
                    <a:pt x="115" y="17"/>
                  </a:lnTo>
                  <a:lnTo>
                    <a:pt x="101" y="16"/>
                  </a:lnTo>
                  <a:close/>
                  <a:moveTo>
                    <a:pt x="2" y="0"/>
                  </a:moveTo>
                  <a:lnTo>
                    <a:pt x="108" y="0"/>
                  </a:lnTo>
                  <a:lnTo>
                    <a:pt x="128" y="1"/>
                  </a:lnTo>
                  <a:lnTo>
                    <a:pt x="147" y="3"/>
                  </a:lnTo>
                  <a:lnTo>
                    <a:pt x="161" y="8"/>
                  </a:lnTo>
                  <a:lnTo>
                    <a:pt x="174" y="15"/>
                  </a:lnTo>
                  <a:lnTo>
                    <a:pt x="187" y="24"/>
                  </a:lnTo>
                  <a:lnTo>
                    <a:pt x="195" y="36"/>
                  </a:lnTo>
                  <a:lnTo>
                    <a:pt x="200" y="51"/>
                  </a:lnTo>
                  <a:lnTo>
                    <a:pt x="202" y="70"/>
                  </a:lnTo>
                  <a:lnTo>
                    <a:pt x="200" y="89"/>
                  </a:lnTo>
                  <a:lnTo>
                    <a:pt x="193" y="106"/>
                  </a:lnTo>
                  <a:lnTo>
                    <a:pt x="182" y="120"/>
                  </a:lnTo>
                  <a:lnTo>
                    <a:pt x="167" y="131"/>
                  </a:lnTo>
                  <a:lnTo>
                    <a:pt x="150" y="140"/>
                  </a:lnTo>
                  <a:lnTo>
                    <a:pt x="157" y="153"/>
                  </a:lnTo>
                  <a:lnTo>
                    <a:pt x="166" y="169"/>
                  </a:lnTo>
                  <a:lnTo>
                    <a:pt x="176" y="185"/>
                  </a:lnTo>
                  <a:lnTo>
                    <a:pt x="187" y="201"/>
                  </a:lnTo>
                  <a:lnTo>
                    <a:pt x="197" y="215"/>
                  </a:lnTo>
                  <a:lnTo>
                    <a:pt x="206" y="227"/>
                  </a:lnTo>
                  <a:lnTo>
                    <a:pt x="213" y="235"/>
                  </a:lnTo>
                  <a:lnTo>
                    <a:pt x="221" y="244"/>
                  </a:lnTo>
                  <a:lnTo>
                    <a:pt x="231" y="253"/>
                  </a:lnTo>
                  <a:lnTo>
                    <a:pt x="241" y="259"/>
                  </a:lnTo>
                  <a:lnTo>
                    <a:pt x="250" y="262"/>
                  </a:lnTo>
                  <a:lnTo>
                    <a:pt x="249" y="275"/>
                  </a:lnTo>
                  <a:lnTo>
                    <a:pt x="241" y="275"/>
                  </a:lnTo>
                  <a:lnTo>
                    <a:pt x="233" y="275"/>
                  </a:lnTo>
                  <a:lnTo>
                    <a:pt x="213" y="271"/>
                  </a:lnTo>
                  <a:lnTo>
                    <a:pt x="196" y="266"/>
                  </a:lnTo>
                  <a:lnTo>
                    <a:pt x="181" y="254"/>
                  </a:lnTo>
                  <a:lnTo>
                    <a:pt x="166" y="236"/>
                  </a:lnTo>
                  <a:lnTo>
                    <a:pt x="151" y="214"/>
                  </a:lnTo>
                  <a:lnTo>
                    <a:pt x="138" y="192"/>
                  </a:lnTo>
                  <a:lnTo>
                    <a:pt x="124" y="170"/>
                  </a:lnTo>
                  <a:lnTo>
                    <a:pt x="119" y="163"/>
                  </a:lnTo>
                  <a:lnTo>
                    <a:pt x="111" y="157"/>
                  </a:lnTo>
                  <a:lnTo>
                    <a:pt x="102" y="155"/>
                  </a:lnTo>
                  <a:lnTo>
                    <a:pt x="89" y="154"/>
                  </a:lnTo>
                  <a:lnTo>
                    <a:pt x="75" y="154"/>
                  </a:lnTo>
                  <a:lnTo>
                    <a:pt x="75" y="218"/>
                  </a:lnTo>
                  <a:lnTo>
                    <a:pt x="75" y="235"/>
                  </a:lnTo>
                  <a:lnTo>
                    <a:pt x="78" y="246"/>
                  </a:lnTo>
                  <a:lnTo>
                    <a:pt x="84" y="253"/>
                  </a:lnTo>
                  <a:lnTo>
                    <a:pt x="95" y="255"/>
                  </a:lnTo>
                  <a:lnTo>
                    <a:pt x="111" y="258"/>
                  </a:lnTo>
                  <a:lnTo>
                    <a:pt x="111" y="271"/>
                  </a:lnTo>
                  <a:lnTo>
                    <a:pt x="0" y="271"/>
                  </a:lnTo>
                  <a:lnTo>
                    <a:pt x="0" y="258"/>
                  </a:lnTo>
                  <a:lnTo>
                    <a:pt x="18" y="255"/>
                  </a:lnTo>
                  <a:lnTo>
                    <a:pt x="29" y="253"/>
                  </a:lnTo>
                  <a:lnTo>
                    <a:pt x="35" y="246"/>
                  </a:lnTo>
                  <a:lnTo>
                    <a:pt x="39" y="235"/>
                  </a:lnTo>
                  <a:lnTo>
                    <a:pt x="39" y="218"/>
                  </a:lnTo>
                  <a:lnTo>
                    <a:pt x="39" y="54"/>
                  </a:lnTo>
                  <a:lnTo>
                    <a:pt x="39" y="35"/>
                  </a:lnTo>
                  <a:lnTo>
                    <a:pt x="35" y="25"/>
                  </a:lnTo>
                  <a:lnTo>
                    <a:pt x="29" y="18"/>
                  </a:lnTo>
                  <a:lnTo>
                    <a:pt x="19" y="16"/>
                  </a:lnTo>
                  <a:lnTo>
                    <a:pt x="2" y="14"/>
                  </a:lnTo>
                  <a:lnTo>
                    <a:pt x="2"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48"/>
            <p:cNvSpPr>
              <a:spLocks/>
            </p:cNvSpPr>
            <p:nvPr/>
          </p:nvSpPr>
          <p:spPr bwMode="auto">
            <a:xfrm>
              <a:off x="6975475" y="6094413"/>
              <a:ext cx="127000" cy="149225"/>
            </a:xfrm>
            <a:custGeom>
              <a:avLst/>
              <a:gdLst>
                <a:gd name="T0" fmla="*/ 4 w 238"/>
                <a:gd name="T1" fmla="*/ 0 h 281"/>
                <a:gd name="T2" fmla="*/ 13 w 238"/>
                <a:gd name="T3" fmla="*/ 0 h 281"/>
                <a:gd name="T4" fmla="*/ 20 w 238"/>
                <a:gd name="T5" fmla="*/ 7 h 281"/>
                <a:gd name="T6" fmla="*/ 27 w 238"/>
                <a:gd name="T7" fmla="*/ 10 h 281"/>
                <a:gd name="T8" fmla="*/ 37 w 238"/>
                <a:gd name="T9" fmla="*/ 10 h 281"/>
                <a:gd name="T10" fmla="*/ 202 w 238"/>
                <a:gd name="T11" fmla="*/ 10 h 281"/>
                <a:gd name="T12" fmla="*/ 211 w 238"/>
                <a:gd name="T13" fmla="*/ 9 h 281"/>
                <a:gd name="T14" fmla="*/ 217 w 238"/>
                <a:gd name="T15" fmla="*/ 7 h 281"/>
                <a:gd name="T16" fmla="*/ 223 w 238"/>
                <a:gd name="T17" fmla="*/ 0 h 281"/>
                <a:gd name="T18" fmla="*/ 233 w 238"/>
                <a:gd name="T19" fmla="*/ 0 h 281"/>
                <a:gd name="T20" fmla="*/ 234 w 238"/>
                <a:gd name="T21" fmla="*/ 23 h 281"/>
                <a:gd name="T22" fmla="*/ 235 w 238"/>
                <a:gd name="T23" fmla="*/ 49 h 281"/>
                <a:gd name="T24" fmla="*/ 238 w 238"/>
                <a:gd name="T25" fmla="*/ 75 h 281"/>
                <a:gd name="T26" fmla="*/ 223 w 238"/>
                <a:gd name="T27" fmla="*/ 76 h 281"/>
                <a:gd name="T28" fmla="*/ 219 w 238"/>
                <a:gd name="T29" fmla="*/ 59 h 281"/>
                <a:gd name="T30" fmla="*/ 215 w 238"/>
                <a:gd name="T31" fmla="*/ 46 h 281"/>
                <a:gd name="T32" fmla="*/ 210 w 238"/>
                <a:gd name="T33" fmla="*/ 38 h 281"/>
                <a:gd name="T34" fmla="*/ 206 w 238"/>
                <a:gd name="T35" fmla="*/ 34 h 281"/>
                <a:gd name="T36" fmla="*/ 200 w 238"/>
                <a:gd name="T37" fmla="*/ 30 h 281"/>
                <a:gd name="T38" fmla="*/ 192 w 238"/>
                <a:gd name="T39" fmla="*/ 28 h 281"/>
                <a:gd name="T40" fmla="*/ 182 w 238"/>
                <a:gd name="T41" fmla="*/ 27 h 281"/>
                <a:gd name="T42" fmla="*/ 166 w 238"/>
                <a:gd name="T43" fmla="*/ 26 h 281"/>
                <a:gd name="T44" fmla="*/ 136 w 238"/>
                <a:gd name="T45" fmla="*/ 26 h 281"/>
                <a:gd name="T46" fmla="*/ 136 w 238"/>
                <a:gd name="T47" fmla="*/ 229 h 281"/>
                <a:gd name="T48" fmla="*/ 137 w 238"/>
                <a:gd name="T49" fmla="*/ 243 h 281"/>
                <a:gd name="T50" fmla="*/ 139 w 238"/>
                <a:gd name="T51" fmla="*/ 253 h 281"/>
                <a:gd name="T52" fmla="*/ 143 w 238"/>
                <a:gd name="T53" fmla="*/ 260 h 281"/>
                <a:gd name="T54" fmla="*/ 151 w 238"/>
                <a:gd name="T55" fmla="*/ 264 h 281"/>
                <a:gd name="T56" fmla="*/ 163 w 238"/>
                <a:gd name="T57" fmla="*/ 267 h 281"/>
                <a:gd name="T58" fmla="*/ 181 w 238"/>
                <a:gd name="T59" fmla="*/ 268 h 281"/>
                <a:gd name="T60" fmla="*/ 181 w 238"/>
                <a:gd name="T61" fmla="*/ 281 h 281"/>
                <a:gd name="T62" fmla="*/ 58 w 238"/>
                <a:gd name="T63" fmla="*/ 281 h 281"/>
                <a:gd name="T64" fmla="*/ 58 w 238"/>
                <a:gd name="T65" fmla="*/ 268 h 281"/>
                <a:gd name="T66" fmla="*/ 77 w 238"/>
                <a:gd name="T67" fmla="*/ 265 h 281"/>
                <a:gd name="T68" fmla="*/ 90 w 238"/>
                <a:gd name="T69" fmla="*/ 262 h 281"/>
                <a:gd name="T70" fmla="*/ 96 w 238"/>
                <a:gd name="T71" fmla="*/ 256 h 281"/>
                <a:gd name="T72" fmla="*/ 100 w 238"/>
                <a:gd name="T73" fmla="*/ 245 h 281"/>
                <a:gd name="T74" fmla="*/ 100 w 238"/>
                <a:gd name="T75" fmla="*/ 229 h 281"/>
                <a:gd name="T76" fmla="*/ 100 w 238"/>
                <a:gd name="T77" fmla="*/ 26 h 281"/>
                <a:gd name="T78" fmla="*/ 74 w 238"/>
                <a:gd name="T79" fmla="*/ 26 h 281"/>
                <a:gd name="T80" fmla="*/ 57 w 238"/>
                <a:gd name="T81" fmla="*/ 27 h 281"/>
                <a:gd name="T82" fmla="*/ 44 w 238"/>
                <a:gd name="T83" fmla="*/ 28 h 281"/>
                <a:gd name="T84" fmla="*/ 36 w 238"/>
                <a:gd name="T85" fmla="*/ 30 h 281"/>
                <a:gd name="T86" fmla="*/ 30 w 238"/>
                <a:gd name="T87" fmla="*/ 34 h 281"/>
                <a:gd name="T88" fmla="*/ 27 w 238"/>
                <a:gd name="T89" fmla="*/ 38 h 281"/>
                <a:gd name="T90" fmla="*/ 23 w 238"/>
                <a:gd name="T91" fmla="*/ 48 h 281"/>
                <a:gd name="T92" fmla="*/ 18 w 238"/>
                <a:gd name="T93" fmla="*/ 60 h 281"/>
                <a:gd name="T94" fmla="*/ 13 w 238"/>
                <a:gd name="T95" fmla="*/ 76 h 281"/>
                <a:gd name="T96" fmla="*/ 0 w 238"/>
                <a:gd name="T97" fmla="*/ 76 h 281"/>
                <a:gd name="T98" fmla="*/ 2 w 238"/>
                <a:gd name="T99" fmla="*/ 37 h 281"/>
                <a:gd name="T100" fmla="*/ 4 w 238"/>
                <a:gd name="T101"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8" h="281">
                  <a:moveTo>
                    <a:pt x="4" y="0"/>
                  </a:moveTo>
                  <a:lnTo>
                    <a:pt x="13" y="0"/>
                  </a:lnTo>
                  <a:lnTo>
                    <a:pt x="20" y="7"/>
                  </a:lnTo>
                  <a:lnTo>
                    <a:pt x="27" y="10"/>
                  </a:lnTo>
                  <a:lnTo>
                    <a:pt x="37" y="10"/>
                  </a:lnTo>
                  <a:lnTo>
                    <a:pt x="202" y="10"/>
                  </a:lnTo>
                  <a:lnTo>
                    <a:pt x="211" y="9"/>
                  </a:lnTo>
                  <a:lnTo>
                    <a:pt x="217" y="7"/>
                  </a:lnTo>
                  <a:lnTo>
                    <a:pt x="223" y="0"/>
                  </a:lnTo>
                  <a:lnTo>
                    <a:pt x="233" y="0"/>
                  </a:lnTo>
                  <a:lnTo>
                    <a:pt x="234" y="23"/>
                  </a:lnTo>
                  <a:lnTo>
                    <a:pt x="235" y="49"/>
                  </a:lnTo>
                  <a:lnTo>
                    <a:pt x="238" y="75"/>
                  </a:lnTo>
                  <a:lnTo>
                    <a:pt x="223" y="76"/>
                  </a:lnTo>
                  <a:lnTo>
                    <a:pt x="219" y="59"/>
                  </a:lnTo>
                  <a:lnTo>
                    <a:pt x="215" y="46"/>
                  </a:lnTo>
                  <a:lnTo>
                    <a:pt x="210" y="38"/>
                  </a:lnTo>
                  <a:lnTo>
                    <a:pt x="206" y="34"/>
                  </a:lnTo>
                  <a:lnTo>
                    <a:pt x="200" y="30"/>
                  </a:lnTo>
                  <a:lnTo>
                    <a:pt x="192" y="28"/>
                  </a:lnTo>
                  <a:lnTo>
                    <a:pt x="182" y="27"/>
                  </a:lnTo>
                  <a:lnTo>
                    <a:pt x="166" y="26"/>
                  </a:lnTo>
                  <a:lnTo>
                    <a:pt x="136" y="26"/>
                  </a:lnTo>
                  <a:lnTo>
                    <a:pt x="136" y="229"/>
                  </a:lnTo>
                  <a:lnTo>
                    <a:pt x="137" y="243"/>
                  </a:lnTo>
                  <a:lnTo>
                    <a:pt x="139" y="253"/>
                  </a:lnTo>
                  <a:lnTo>
                    <a:pt x="143" y="260"/>
                  </a:lnTo>
                  <a:lnTo>
                    <a:pt x="151" y="264"/>
                  </a:lnTo>
                  <a:lnTo>
                    <a:pt x="163" y="267"/>
                  </a:lnTo>
                  <a:lnTo>
                    <a:pt x="181" y="268"/>
                  </a:lnTo>
                  <a:lnTo>
                    <a:pt x="181" y="281"/>
                  </a:lnTo>
                  <a:lnTo>
                    <a:pt x="58" y="281"/>
                  </a:lnTo>
                  <a:lnTo>
                    <a:pt x="58" y="268"/>
                  </a:lnTo>
                  <a:lnTo>
                    <a:pt x="77" y="265"/>
                  </a:lnTo>
                  <a:lnTo>
                    <a:pt x="90" y="262"/>
                  </a:lnTo>
                  <a:lnTo>
                    <a:pt x="96" y="256"/>
                  </a:lnTo>
                  <a:lnTo>
                    <a:pt x="100" y="245"/>
                  </a:lnTo>
                  <a:lnTo>
                    <a:pt x="100" y="229"/>
                  </a:lnTo>
                  <a:lnTo>
                    <a:pt x="100" y="26"/>
                  </a:lnTo>
                  <a:lnTo>
                    <a:pt x="74" y="26"/>
                  </a:lnTo>
                  <a:lnTo>
                    <a:pt x="57" y="27"/>
                  </a:lnTo>
                  <a:lnTo>
                    <a:pt x="44" y="28"/>
                  </a:lnTo>
                  <a:lnTo>
                    <a:pt x="36" y="30"/>
                  </a:lnTo>
                  <a:lnTo>
                    <a:pt x="30" y="34"/>
                  </a:lnTo>
                  <a:lnTo>
                    <a:pt x="27" y="38"/>
                  </a:lnTo>
                  <a:lnTo>
                    <a:pt x="23" y="48"/>
                  </a:lnTo>
                  <a:lnTo>
                    <a:pt x="18" y="60"/>
                  </a:lnTo>
                  <a:lnTo>
                    <a:pt x="13" y="76"/>
                  </a:lnTo>
                  <a:lnTo>
                    <a:pt x="0" y="76"/>
                  </a:lnTo>
                  <a:lnTo>
                    <a:pt x="2" y="37"/>
                  </a:lnTo>
                  <a:lnTo>
                    <a:pt x="4"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49"/>
            <p:cNvSpPr>
              <a:spLocks/>
            </p:cNvSpPr>
            <p:nvPr/>
          </p:nvSpPr>
          <p:spPr bwMode="auto">
            <a:xfrm>
              <a:off x="5721350" y="6303963"/>
              <a:ext cx="133350" cy="150813"/>
            </a:xfrm>
            <a:custGeom>
              <a:avLst/>
              <a:gdLst>
                <a:gd name="T0" fmla="*/ 187 w 253"/>
                <a:gd name="T1" fmla="*/ 2 h 284"/>
                <a:gd name="T2" fmla="*/ 225 w 253"/>
                <a:gd name="T3" fmla="*/ 10 h 284"/>
                <a:gd name="T4" fmla="*/ 240 w 253"/>
                <a:gd name="T5" fmla="*/ 34 h 284"/>
                <a:gd name="T6" fmla="*/ 246 w 253"/>
                <a:gd name="T7" fmla="*/ 77 h 284"/>
                <a:gd name="T8" fmla="*/ 224 w 253"/>
                <a:gd name="T9" fmla="*/ 60 h 284"/>
                <a:gd name="T10" fmla="*/ 204 w 253"/>
                <a:gd name="T11" fmla="*/ 32 h 284"/>
                <a:gd name="T12" fmla="*/ 172 w 253"/>
                <a:gd name="T13" fmla="*/ 19 h 284"/>
                <a:gd name="T14" fmla="*/ 126 w 253"/>
                <a:gd name="T15" fmla="*/ 20 h 284"/>
                <a:gd name="T16" fmla="*/ 86 w 253"/>
                <a:gd name="T17" fmla="*/ 39 h 284"/>
                <a:gd name="T18" fmla="*/ 59 w 253"/>
                <a:gd name="T19" fmla="*/ 72 h 284"/>
                <a:gd name="T20" fmla="*/ 45 w 253"/>
                <a:gd name="T21" fmla="*/ 115 h 284"/>
                <a:gd name="T22" fmla="*/ 47 w 253"/>
                <a:gd name="T23" fmla="*/ 169 h 284"/>
                <a:gd name="T24" fmla="*/ 67 w 253"/>
                <a:gd name="T25" fmla="*/ 222 h 284"/>
                <a:gd name="T26" fmla="*/ 105 w 253"/>
                <a:gd name="T27" fmla="*/ 255 h 284"/>
                <a:gd name="T28" fmla="*/ 154 w 253"/>
                <a:gd name="T29" fmla="*/ 267 h 284"/>
                <a:gd name="T30" fmla="*/ 189 w 253"/>
                <a:gd name="T31" fmla="*/ 260 h 284"/>
                <a:gd name="T32" fmla="*/ 216 w 253"/>
                <a:gd name="T33" fmla="*/ 239 h 284"/>
                <a:gd name="T34" fmla="*/ 239 w 253"/>
                <a:gd name="T35" fmla="*/ 202 h 284"/>
                <a:gd name="T36" fmla="*/ 247 w 253"/>
                <a:gd name="T37" fmla="*/ 225 h 284"/>
                <a:gd name="T38" fmla="*/ 234 w 253"/>
                <a:gd name="T39" fmla="*/ 260 h 284"/>
                <a:gd name="T40" fmla="*/ 218 w 253"/>
                <a:gd name="T41" fmla="*/ 275 h 284"/>
                <a:gd name="T42" fmla="*/ 188 w 253"/>
                <a:gd name="T43" fmla="*/ 281 h 284"/>
                <a:gd name="T44" fmla="*/ 150 w 253"/>
                <a:gd name="T45" fmla="*/ 284 h 284"/>
                <a:gd name="T46" fmla="*/ 94 w 253"/>
                <a:gd name="T47" fmla="*/ 276 h 284"/>
                <a:gd name="T48" fmla="*/ 52 w 253"/>
                <a:gd name="T49" fmla="*/ 255 h 284"/>
                <a:gd name="T50" fmla="*/ 24 w 253"/>
                <a:gd name="T51" fmla="*/ 223 h 284"/>
                <a:gd name="T52" fmla="*/ 6 w 253"/>
                <a:gd name="T53" fmla="*/ 186 h 284"/>
                <a:gd name="T54" fmla="*/ 0 w 253"/>
                <a:gd name="T55" fmla="*/ 146 h 284"/>
                <a:gd name="T56" fmla="*/ 10 w 253"/>
                <a:gd name="T57" fmla="*/ 93 h 284"/>
                <a:gd name="T58" fmla="*/ 37 w 253"/>
                <a:gd name="T59" fmla="*/ 50 h 284"/>
                <a:gd name="T60" fmla="*/ 78 w 253"/>
                <a:gd name="T61" fmla="*/ 19 h 284"/>
                <a:gd name="T62" fmla="*/ 132 w 253"/>
                <a:gd name="T63" fmla="*/ 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3" h="284">
                  <a:moveTo>
                    <a:pt x="163" y="0"/>
                  </a:moveTo>
                  <a:lnTo>
                    <a:pt x="187" y="2"/>
                  </a:lnTo>
                  <a:lnTo>
                    <a:pt x="208" y="5"/>
                  </a:lnTo>
                  <a:lnTo>
                    <a:pt x="225" y="10"/>
                  </a:lnTo>
                  <a:lnTo>
                    <a:pt x="237" y="12"/>
                  </a:lnTo>
                  <a:lnTo>
                    <a:pt x="240" y="34"/>
                  </a:lnTo>
                  <a:lnTo>
                    <a:pt x="242" y="54"/>
                  </a:lnTo>
                  <a:lnTo>
                    <a:pt x="246" y="77"/>
                  </a:lnTo>
                  <a:lnTo>
                    <a:pt x="231" y="80"/>
                  </a:lnTo>
                  <a:lnTo>
                    <a:pt x="224" y="60"/>
                  </a:lnTo>
                  <a:lnTo>
                    <a:pt x="215" y="44"/>
                  </a:lnTo>
                  <a:lnTo>
                    <a:pt x="204" y="32"/>
                  </a:lnTo>
                  <a:lnTo>
                    <a:pt x="189" y="23"/>
                  </a:lnTo>
                  <a:lnTo>
                    <a:pt x="172" y="19"/>
                  </a:lnTo>
                  <a:lnTo>
                    <a:pt x="150" y="18"/>
                  </a:lnTo>
                  <a:lnTo>
                    <a:pt x="126" y="20"/>
                  </a:lnTo>
                  <a:lnTo>
                    <a:pt x="105" y="27"/>
                  </a:lnTo>
                  <a:lnTo>
                    <a:pt x="86" y="39"/>
                  </a:lnTo>
                  <a:lnTo>
                    <a:pt x="72" y="54"/>
                  </a:lnTo>
                  <a:lnTo>
                    <a:pt x="59" y="72"/>
                  </a:lnTo>
                  <a:lnTo>
                    <a:pt x="51" y="93"/>
                  </a:lnTo>
                  <a:lnTo>
                    <a:pt x="45" y="115"/>
                  </a:lnTo>
                  <a:lnTo>
                    <a:pt x="44" y="137"/>
                  </a:lnTo>
                  <a:lnTo>
                    <a:pt x="47" y="169"/>
                  </a:lnTo>
                  <a:lnTo>
                    <a:pt x="55" y="198"/>
                  </a:lnTo>
                  <a:lnTo>
                    <a:pt x="67" y="222"/>
                  </a:lnTo>
                  <a:lnTo>
                    <a:pt x="84" y="241"/>
                  </a:lnTo>
                  <a:lnTo>
                    <a:pt x="105" y="255"/>
                  </a:lnTo>
                  <a:lnTo>
                    <a:pt x="127" y="264"/>
                  </a:lnTo>
                  <a:lnTo>
                    <a:pt x="154" y="267"/>
                  </a:lnTo>
                  <a:lnTo>
                    <a:pt x="173" y="265"/>
                  </a:lnTo>
                  <a:lnTo>
                    <a:pt x="189" y="260"/>
                  </a:lnTo>
                  <a:lnTo>
                    <a:pt x="204" y="251"/>
                  </a:lnTo>
                  <a:lnTo>
                    <a:pt x="216" y="239"/>
                  </a:lnTo>
                  <a:lnTo>
                    <a:pt x="228" y="222"/>
                  </a:lnTo>
                  <a:lnTo>
                    <a:pt x="239" y="202"/>
                  </a:lnTo>
                  <a:lnTo>
                    <a:pt x="253" y="208"/>
                  </a:lnTo>
                  <a:lnTo>
                    <a:pt x="247" y="225"/>
                  </a:lnTo>
                  <a:lnTo>
                    <a:pt x="241" y="243"/>
                  </a:lnTo>
                  <a:lnTo>
                    <a:pt x="234" y="260"/>
                  </a:lnTo>
                  <a:lnTo>
                    <a:pt x="229" y="273"/>
                  </a:lnTo>
                  <a:lnTo>
                    <a:pt x="218" y="275"/>
                  </a:lnTo>
                  <a:lnTo>
                    <a:pt x="205" y="278"/>
                  </a:lnTo>
                  <a:lnTo>
                    <a:pt x="188" y="281"/>
                  </a:lnTo>
                  <a:lnTo>
                    <a:pt x="170" y="283"/>
                  </a:lnTo>
                  <a:lnTo>
                    <a:pt x="150" y="284"/>
                  </a:lnTo>
                  <a:lnTo>
                    <a:pt x="121" y="282"/>
                  </a:lnTo>
                  <a:lnTo>
                    <a:pt x="94" y="276"/>
                  </a:lnTo>
                  <a:lnTo>
                    <a:pt x="73" y="267"/>
                  </a:lnTo>
                  <a:lnTo>
                    <a:pt x="52" y="255"/>
                  </a:lnTo>
                  <a:lnTo>
                    <a:pt x="36" y="240"/>
                  </a:lnTo>
                  <a:lnTo>
                    <a:pt x="24" y="223"/>
                  </a:lnTo>
                  <a:lnTo>
                    <a:pt x="14" y="205"/>
                  </a:lnTo>
                  <a:lnTo>
                    <a:pt x="6" y="186"/>
                  </a:lnTo>
                  <a:lnTo>
                    <a:pt x="2" y="166"/>
                  </a:lnTo>
                  <a:lnTo>
                    <a:pt x="0" y="146"/>
                  </a:lnTo>
                  <a:lnTo>
                    <a:pt x="3" y="118"/>
                  </a:lnTo>
                  <a:lnTo>
                    <a:pt x="10" y="93"/>
                  </a:lnTo>
                  <a:lnTo>
                    <a:pt x="22" y="69"/>
                  </a:lnTo>
                  <a:lnTo>
                    <a:pt x="37" y="50"/>
                  </a:lnTo>
                  <a:lnTo>
                    <a:pt x="57" y="32"/>
                  </a:lnTo>
                  <a:lnTo>
                    <a:pt x="78" y="19"/>
                  </a:lnTo>
                  <a:lnTo>
                    <a:pt x="105" y="8"/>
                  </a:lnTo>
                  <a:lnTo>
                    <a:pt x="132" y="3"/>
                  </a:lnTo>
                  <a:lnTo>
                    <a:pt x="163"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50"/>
            <p:cNvSpPr>
              <a:spLocks/>
            </p:cNvSpPr>
            <p:nvPr/>
          </p:nvSpPr>
          <p:spPr bwMode="auto">
            <a:xfrm>
              <a:off x="5868988" y="6307138"/>
              <a:ext cx="153988" cy="144463"/>
            </a:xfrm>
            <a:custGeom>
              <a:avLst/>
              <a:gdLst>
                <a:gd name="T0" fmla="*/ 0 w 291"/>
                <a:gd name="T1" fmla="*/ 0 h 271"/>
                <a:gd name="T2" fmla="*/ 110 w 291"/>
                <a:gd name="T3" fmla="*/ 0 h 271"/>
                <a:gd name="T4" fmla="*/ 110 w 291"/>
                <a:gd name="T5" fmla="*/ 14 h 271"/>
                <a:gd name="T6" fmla="*/ 94 w 291"/>
                <a:gd name="T7" fmla="*/ 15 h 271"/>
                <a:gd name="T8" fmla="*/ 84 w 291"/>
                <a:gd name="T9" fmla="*/ 19 h 271"/>
                <a:gd name="T10" fmla="*/ 77 w 291"/>
                <a:gd name="T11" fmla="*/ 24 h 271"/>
                <a:gd name="T12" fmla="*/ 75 w 291"/>
                <a:gd name="T13" fmla="*/ 36 h 271"/>
                <a:gd name="T14" fmla="*/ 75 w 291"/>
                <a:gd name="T15" fmla="*/ 53 h 271"/>
                <a:gd name="T16" fmla="*/ 75 w 291"/>
                <a:gd name="T17" fmla="*/ 118 h 271"/>
                <a:gd name="T18" fmla="*/ 216 w 291"/>
                <a:gd name="T19" fmla="*/ 118 h 271"/>
                <a:gd name="T20" fmla="*/ 216 w 291"/>
                <a:gd name="T21" fmla="*/ 53 h 271"/>
                <a:gd name="T22" fmla="*/ 216 w 291"/>
                <a:gd name="T23" fmla="*/ 36 h 271"/>
                <a:gd name="T24" fmla="*/ 212 w 291"/>
                <a:gd name="T25" fmla="*/ 24 h 271"/>
                <a:gd name="T26" fmla="*/ 207 w 291"/>
                <a:gd name="T27" fmla="*/ 19 h 271"/>
                <a:gd name="T28" fmla="*/ 197 w 291"/>
                <a:gd name="T29" fmla="*/ 15 h 271"/>
                <a:gd name="T30" fmla="*/ 179 w 291"/>
                <a:gd name="T31" fmla="*/ 14 h 271"/>
                <a:gd name="T32" fmla="*/ 179 w 291"/>
                <a:gd name="T33" fmla="*/ 0 h 271"/>
                <a:gd name="T34" fmla="*/ 291 w 291"/>
                <a:gd name="T35" fmla="*/ 0 h 271"/>
                <a:gd name="T36" fmla="*/ 291 w 291"/>
                <a:gd name="T37" fmla="*/ 14 h 271"/>
                <a:gd name="T38" fmla="*/ 273 w 291"/>
                <a:gd name="T39" fmla="*/ 15 h 271"/>
                <a:gd name="T40" fmla="*/ 263 w 291"/>
                <a:gd name="T41" fmla="*/ 19 h 271"/>
                <a:gd name="T42" fmla="*/ 256 w 291"/>
                <a:gd name="T43" fmla="*/ 24 h 271"/>
                <a:gd name="T44" fmla="*/ 253 w 291"/>
                <a:gd name="T45" fmla="*/ 36 h 271"/>
                <a:gd name="T46" fmla="*/ 252 w 291"/>
                <a:gd name="T47" fmla="*/ 53 h 271"/>
                <a:gd name="T48" fmla="*/ 252 w 291"/>
                <a:gd name="T49" fmla="*/ 218 h 271"/>
                <a:gd name="T50" fmla="*/ 253 w 291"/>
                <a:gd name="T51" fmla="*/ 235 h 271"/>
                <a:gd name="T52" fmla="*/ 256 w 291"/>
                <a:gd name="T53" fmla="*/ 247 h 271"/>
                <a:gd name="T54" fmla="*/ 261 w 291"/>
                <a:gd name="T55" fmla="*/ 252 h 271"/>
                <a:gd name="T56" fmla="*/ 273 w 291"/>
                <a:gd name="T57" fmla="*/ 256 h 271"/>
                <a:gd name="T58" fmla="*/ 290 w 291"/>
                <a:gd name="T59" fmla="*/ 257 h 271"/>
                <a:gd name="T60" fmla="*/ 290 w 291"/>
                <a:gd name="T61" fmla="*/ 271 h 271"/>
                <a:gd name="T62" fmla="*/ 176 w 291"/>
                <a:gd name="T63" fmla="*/ 271 h 271"/>
                <a:gd name="T64" fmla="*/ 176 w 291"/>
                <a:gd name="T65" fmla="*/ 257 h 271"/>
                <a:gd name="T66" fmla="*/ 194 w 291"/>
                <a:gd name="T67" fmla="*/ 256 h 271"/>
                <a:gd name="T68" fmla="*/ 206 w 291"/>
                <a:gd name="T69" fmla="*/ 252 h 271"/>
                <a:gd name="T70" fmla="*/ 212 w 291"/>
                <a:gd name="T71" fmla="*/ 247 h 271"/>
                <a:gd name="T72" fmla="*/ 216 w 291"/>
                <a:gd name="T73" fmla="*/ 235 h 271"/>
                <a:gd name="T74" fmla="*/ 216 w 291"/>
                <a:gd name="T75" fmla="*/ 218 h 271"/>
                <a:gd name="T76" fmla="*/ 216 w 291"/>
                <a:gd name="T77" fmla="*/ 137 h 271"/>
                <a:gd name="T78" fmla="*/ 75 w 291"/>
                <a:gd name="T79" fmla="*/ 137 h 271"/>
                <a:gd name="T80" fmla="*/ 75 w 291"/>
                <a:gd name="T81" fmla="*/ 218 h 271"/>
                <a:gd name="T82" fmla="*/ 75 w 291"/>
                <a:gd name="T83" fmla="*/ 235 h 271"/>
                <a:gd name="T84" fmla="*/ 78 w 291"/>
                <a:gd name="T85" fmla="*/ 245 h 271"/>
                <a:gd name="T86" fmla="*/ 84 w 291"/>
                <a:gd name="T87" fmla="*/ 252 h 271"/>
                <a:gd name="T88" fmla="*/ 95 w 291"/>
                <a:gd name="T89" fmla="*/ 256 h 271"/>
                <a:gd name="T90" fmla="*/ 112 w 291"/>
                <a:gd name="T91" fmla="*/ 257 h 271"/>
                <a:gd name="T92" fmla="*/ 112 w 291"/>
                <a:gd name="T93" fmla="*/ 271 h 271"/>
                <a:gd name="T94" fmla="*/ 1 w 291"/>
                <a:gd name="T95" fmla="*/ 271 h 271"/>
                <a:gd name="T96" fmla="*/ 1 w 291"/>
                <a:gd name="T97" fmla="*/ 257 h 271"/>
                <a:gd name="T98" fmla="*/ 18 w 291"/>
                <a:gd name="T99" fmla="*/ 256 h 271"/>
                <a:gd name="T100" fmla="*/ 28 w 291"/>
                <a:gd name="T101" fmla="*/ 252 h 271"/>
                <a:gd name="T102" fmla="*/ 35 w 291"/>
                <a:gd name="T103" fmla="*/ 247 h 271"/>
                <a:gd name="T104" fmla="*/ 37 w 291"/>
                <a:gd name="T105" fmla="*/ 235 h 271"/>
                <a:gd name="T106" fmla="*/ 38 w 291"/>
                <a:gd name="T107" fmla="*/ 218 h 271"/>
                <a:gd name="T108" fmla="*/ 38 w 291"/>
                <a:gd name="T109" fmla="*/ 53 h 271"/>
                <a:gd name="T110" fmla="*/ 37 w 291"/>
                <a:gd name="T111" fmla="*/ 36 h 271"/>
                <a:gd name="T112" fmla="*/ 35 w 291"/>
                <a:gd name="T113" fmla="*/ 24 h 271"/>
                <a:gd name="T114" fmla="*/ 28 w 291"/>
                <a:gd name="T115" fmla="*/ 19 h 271"/>
                <a:gd name="T116" fmla="*/ 17 w 291"/>
                <a:gd name="T117" fmla="*/ 15 h 271"/>
                <a:gd name="T118" fmla="*/ 0 w 291"/>
                <a:gd name="T119" fmla="*/ 14 h 271"/>
                <a:gd name="T120" fmla="*/ 0 w 291"/>
                <a:gd name="T1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271">
                  <a:moveTo>
                    <a:pt x="0" y="0"/>
                  </a:moveTo>
                  <a:lnTo>
                    <a:pt x="110" y="0"/>
                  </a:lnTo>
                  <a:lnTo>
                    <a:pt x="110" y="14"/>
                  </a:lnTo>
                  <a:lnTo>
                    <a:pt x="94" y="15"/>
                  </a:lnTo>
                  <a:lnTo>
                    <a:pt x="84" y="19"/>
                  </a:lnTo>
                  <a:lnTo>
                    <a:pt x="77" y="24"/>
                  </a:lnTo>
                  <a:lnTo>
                    <a:pt x="75" y="36"/>
                  </a:lnTo>
                  <a:lnTo>
                    <a:pt x="75" y="53"/>
                  </a:lnTo>
                  <a:lnTo>
                    <a:pt x="75" y="118"/>
                  </a:lnTo>
                  <a:lnTo>
                    <a:pt x="216" y="118"/>
                  </a:lnTo>
                  <a:lnTo>
                    <a:pt x="216" y="53"/>
                  </a:lnTo>
                  <a:lnTo>
                    <a:pt x="216" y="36"/>
                  </a:lnTo>
                  <a:lnTo>
                    <a:pt x="212" y="24"/>
                  </a:lnTo>
                  <a:lnTo>
                    <a:pt x="207" y="19"/>
                  </a:lnTo>
                  <a:lnTo>
                    <a:pt x="197" y="15"/>
                  </a:lnTo>
                  <a:lnTo>
                    <a:pt x="179" y="14"/>
                  </a:lnTo>
                  <a:lnTo>
                    <a:pt x="179" y="0"/>
                  </a:lnTo>
                  <a:lnTo>
                    <a:pt x="291" y="0"/>
                  </a:lnTo>
                  <a:lnTo>
                    <a:pt x="291" y="14"/>
                  </a:lnTo>
                  <a:lnTo>
                    <a:pt x="273" y="15"/>
                  </a:lnTo>
                  <a:lnTo>
                    <a:pt x="263" y="19"/>
                  </a:lnTo>
                  <a:lnTo>
                    <a:pt x="256" y="24"/>
                  </a:lnTo>
                  <a:lnTo>
                    <a:pt x="253" y="36"/>
                  </a:lnTo>
                  <a:lnTo>
                    <a:pt x="252" y="53"/>
                  </a:lnTo>
                  <a:lnTo>
                    <a:pt x="252" y="218"/>
                  </a:lnTo>
                  <a:lnTo>
                    <a:pt x="253" y="235"/>
                  </a:lnTo>
                  <a:lnTo>
                    <a:pt x="256" y="247"/>
                  </a:lnTo>
                  <a:lnTo>
                    <a:pt x="261" y="252"/>
                  </a:lnTo>
                  <a:lnTo>
                    <a:pt x="273" y="256"/>
                  </a:lnTo>
                  <a:lnTo>
                    <a:pt x="290" y="257"/>
                  </a:lnTo>
                  <a:lnTo>
                    <a:pt x="290" y="271"/>
                  </a:lnTo>
                  <a:lnTo>
                    <a:pt x="176" y="271"/>
                  </a:lnTo>
                  <a:lnTo>
                    <a:pt x="176" y="257"/>
                  </a:lnTo>
                  <a:lnTo>
                    <a:pt x="194" y="256"/>
                  </a:lnTo>
                  <a:lnTo>
                    <a:pt x="206" y="252"/>
                  </a:lnTo>
                  <a:lnTo>
                    <a:pt x="212" y="247"/>
                  </a:lnTo>
                  <a:lnTo>
                    <a:pt x="216" y="235"/>
                  </a:lnTo>
                  <a:lnTo>
                    <a:pt x="216" y="218"/>
                  </a:lnTo>
                  <a:lnTo>
                    <a:pt x="216" y="137"/>
                  </a:lnTo>
                  <a:lnTo>
                    <a:pt x="75" y="137"/>
                  </a:lnTo>
                  <a:lnTo>
                    <a:pt x="75" y="218"/>
                  </a:lnTo>
                  <a:lnTo>
                    <a:pt x="75" y="235"/>
                  </a:lnTo>
                  <a:lnTo>
                    <a:pt x="78" y="245"/>
                  </a:lnTo>
                  <a:lnTo>
                    <a:pt x="84" y="252"/>
                  </a:lnTo>
                  <a:lnTo>
                    <a:pt x="95" y="256"/>
                  </a:lnTo>
                  <a:lnTo>
                    <a:pt x="112" y="257"/>
                  </a:lnTo>
                  <a:lnTo>
                    <a:pt x="112" y="271"/>
                  </a:lnTo>
                  <a:lnTo>
                    <a:pt x="1" y="271"/>
                  </a:lnTo>
                  <a:lnTo>
                    <a:pt x="1" y="257"/>
                  </a:lnTo>
                  <a:lnTo>
                    <a:pt x="18" y="256"/>
                  </a:lnTo>
                  <a:lnTo>
                    <a:pt x="28" y="252"/>
                  </a:lnTo>
                  <a:lnTo>
                    <a:pt x="35" y="247"/>
                  </a:lnTo>
                  <a:lnTo>
                    <a:pt x="37" y="235"/>
                  </a:lnTo>
                  <a:lnTo>
                    <a:pt x="38" y="218"/>
                  </a:lnTo>
                  <a:lnTo>
                    <a:pt x="38" y="53"/>
                  </a:lnTo>
                  <a:lnTo>
                    <a:pt x="37" y="36"/>
                  </a:lnTo>
                  <a:lnTo>
                    <a:pt x="35" y="24"/>
                  </a:lnTo>
                  <a:lnTo>
                    <a:pt x="28" y="19"/>
                  </a:lnTo>
                  <a:lnTo>
                    <a:pt x="17" y="15"/>
                  </a:lnTo>
                  <a:lnTo>
                    <a:pt x="0" y="14"/>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51"/>
            <p:cNvSpPr>
              <a:spLocks noEditPoints="1"/>
            </p:cNvSpPr>
            <p:nvPr/>
          </p:nvSpPr>
          <p:spPr bwMode="auto">
            <a:xfrm>
              <a:off x="6030913" y="6303963"/>
              <a:ext cx="146050" cy="147638"/>
            </a:xfrm>
            <a:custGeom>
              <a:avLst/>
              <a:gdLst>
                <a:gd name="T0" fmla="*/ 131 w 276"/>
                <a:gd name="T1" fmla="*/ 55 h 278"/>
                <a:gd name="T2" fmla="*/ 112 w 276"/>
                <a:gd name="T3" fmla="*/ 109 h 278"/>
                <a:gd name="T4" fmla="*/ 92 w 276"/>
                <a:gd name="T5" fmla="*/ 161 h 278"/>
                <a:gd name="T6" fmla="*/ 169 w 276"/>
                <a:gd name="T7" fmla="*/ 161 h 278"/>
                <a:gd name="T8" fmla="*/ 132 w 276"/>
                <a:gd name="T9" fmla="*/ 55 h 278"/>
                <a:gd name="T10" fmla="*/ 131 w 276"/>
                <a:gd name="T11" fmla="*/ 55 h 278"/>
                <a:gd name="T12" fmla="*/ 149 w 276"/>
                <a:gd name="T13" fmla="*/ 0 h 278"/>
                <a:gd name="T14" fmla="*/ 175 w 276"/>
                <a:gd name="T15" fmla="*/ 73 h 278"/>
                <a:gd name="T16" fmla="*/ 203 w 276"/>
                <a:gd name="T17" fmla="*/ 149 h 278"/>
                <a:gd name="T18" fmla="*/ 229 w 276"/>
                <a:gd name="T19" fmla="*/ 222 h 278"/>
                <a:gd name="T20" fmla="*/ 235 w 276"/>
                <a:gd name="T21" fmla="*/ 238 h 278"/>
                <a:gd name="T22" fmla="*/ 240 w 276"/>
                <a:gd name="T23" fmla="*/ 248 h 278"/>
                <a:gd name="T24" fmla="*/ 247 w 276"/>
                <a:gd name="T25" fmla="*/ 255 h 278"/>
                <a:gd name="T26" fmla="*/ 254 w 276"/>
                <a:gd name="T27" fmla="*/ 259 h 278"/>
                <a:gd name="T28" fmla="*/ 263 w 276"/>
                <a:gd name="T29" fmla="*/ 263 h 278"/>
                <a:gd name="T30" fmla="*/ 276 w 276"/>
                <a:gd name="T31" fmla="*/ 264 h 278"/>
                <a:gd name="T32" fmla="*/ 276 w 276"/>
                <a:gd name="T33" fmla="*/ 278 h 278"/>
                <a:gd name="T34" fmla="*/ 172 w 276"/>
                <a:gd name="T35" fmla="*/ 278 h 278"/>
                <a:gd name="T36" fmla="*/ 172 w 276"/>
                <a:gd name="T37" fmla="*/ 264 h 278"/>
                <a:gd name="T38" fmla="*/ 188 w 276"/>
                <a:gd name="T39" fmla="*/ 262 h 278"/>
                <a:gd name="T40" fmla="*/ 196 w 276"/>
                <a:gd name="T41" fmla="*/ 257 h 278"/>
                <a:gd name="T42" fmla="*/ 198 w 276"/>
                <a:gd name="T43" fmla="*/ 251 h 278"/>
                <a:gd name="T44" fmla="*/ 197 w 276"/>
                <a:gd name="T45" fmla="*/ 241 h 278"/>
                <a:gd name="T46" fmla="*/ 190 w 276"/>
                <a:gd name="T47" fmla="*/ 224 h 278"/>
                <a:gd name="T48" fmla="*/ 183 w 276"/>
                <a:gd name="T49" fmla="*/ 203 h 278"/>
                <a:gd name="T50" fmla="*/ 175 w 276"/>
                <a:gd name="T51" fmla="*/ 181 h 278"/>
                <a:gd name="T52" fmla="*/ 84 w 276"/>
                <a:gd name="T53" fmla="*/ 181 h 278"/>
                <a:gd name="T54" fmla="*/ 67 w 276"/>
                <a:gd name="T55" fmla="*/ 231 h 278"/>
                <a:gd name="T56" fmla="*/ 64 w 276"/>
                <a:gd name="T57" fmla="*/ 245 h 278"/>
                <a:gd name="T58" fmla="*/ 64 w 276"/>
                <a:gd name="T59" fmla="*/ 252 h 278"/>
                <a:gd name="T60" fmla="*/ 68 w 276"/>
                <a:gd name="T61" fmla="*/ 258 h 278"/>
                <a:gd name="T62" fmla="*/ 79 w 276"/>
                <a:gd name="T63" fmla="*/ 262 h 278"/>
                <a:gd name="T64" fmla="*/ 93 w 276"/>
                <a:gd name="T65" fmla="*/ 264 h 278"/>
                <a:gd name="T66" fmla="*/ 93 w 276"/>
                <a:gd name="T67" fmla="*/ 278 h 278"/>
                <a:gd name="T68" fmla="*/ 0 w 276"/>
                <a:gd name="T69" fmla="*/ 278 h 278"/>
                <a:gd name="T70" fmla="*/ 0 w 276"/>
                <a:gd name="T71" fmla="*/ 264 h 278"/>
                <a:gd name="T72" fmla="*/ 13 w 276"/>
                <a:gd name="T73" fmla="*/ 263 h 278"/>
                <a:gd name="T74" fmla="*/ 22 w 276"/>
                <a:gd name="T75" fmla="*/ 259 h 278"/>
                <a:gd name="T76" fmla="*/ 29 w 276"/>
                <a:gd name="T77" fmla="*/ 255 h 278"/>
                <a:gd name="T78" fmla="*/ 35 w 276"/>
                <a:gd name="T79" fmla="*/ 248 h 278"/>
                <a:gd name="T80" fmla="*/ 41 w 276"/>
                <a:gd name="T81" fmla="*/ 237 h 278"/>
                <a:gd name="T82" fmla="*/ 48 w 276"/>
                <a:gd name="T83" fmla="*/ 222 h 278"/>
                <a:gd name="T84" fmla="*/ 134 w 276"/>
                <a:gd name="T85" fmla="*/ 5 h 278"/>
                <a:gd name="T86" fmla="*/ 149 w 276"/>
                <a:gd name="T87"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6" h="278">
                  <a:moveTo>
                    <a:pt x="131" y="55"/>
                  </a:moveTo>
                  <a:lnTo>
                    <a:pt x="112" y="109"/>
                  </a:lnTo>
                  <a:lnTo>
                    <a:pt x="92" y="161"/>
                  </a:lnTo>
                  <a:lnTo>
                    <a:pt x="169" y="161"/>
                  </a:lnTo>
                  <a:lnTo>
                    <a:pt x="132" y="55"/>
                  </a:lnTo>
                  <a:lnTo>
                    <a:pt x="131" y="55"/>
                  </a:lnTo>
                  <a:close/>
                  <a:moveTo>
                    <a:pt x="149" y="0"/>
                  </a:moveTo>
                  <a:lnTo>
                    <a:pt x="175" y="73"/>
                  </a:lnTo>
                  <a:lnTo>
                    <a:pt x="203" y="149"/>
                  </a:lnTo>
                  <a:lnTo>
                    <a:pt x="229" y="222"/>
                  </a:lnTo>
                  <a:lnTo>
                    <a:pt x="235" y="238"/>
                  </a:lnTo>
                  <a:lnTo>
                    <a:pt x="240" y="248"/>
                  </a:lnTo>
                  <a:lnTo>
                    <a:pt x="247" y="255"/>
                  </a:lnTo>
                  <a:lnTo>
                    <a:pt x="254" y="259"/>
                  </a:lnTo>
                  <a:lnTo>
                    <a:pt x="263" y="263"/>
                  </a:lnTo>
                  <a:lnTo>
                    <a:pt x="276" y="264"/>
                  </a:lnTo>
                  <a:lnTo>
                    <a:pt x="276" y="278"/>
                  </a:lnTo>
                  <a:lnTo>
                    <a:pt x="172" y="278"/>
                  </a:lnTo>
                  <a:lnTo>
                    <a:pt x="172" y="264"/>
                  </a:lnTo>
                  <a:lnTo>
                    <a:pt x="188" y="262"/>
                  </a:lnTo>
                  <a:lnTo>
                    <a:pt x="196" y="257"/>
                  </a:lnTo>
                  <a:lnTo>
                    <a:pt x="198" y="251"/>
                  </a:lnTo>
                  <a:lnTo>
                    <a:pt x="197" y="241"/>
                  </a:lnTo>
                  <a:lnTo>
                    <a:pt x="190" y="224"/>
                  </a:lnTo>
                  <a:lnTo>
                    <a:pt x="183" y="203"/>
                  </a:lnTo>
                  <a:lnTo>
                    <a:pt x="175" y="181"/>
                  </a:lnTo>
                  <a:lnTo>
                    <a:pt x="84" y="181"/>
                  </a:lnTo>
                  <a:lnTo>
                    <a:pt x="67" y="231"/>
                  </a:lnTo>
                  <a:lnTo>
                    <a:pt x="64" y="245"/>
                  </a:lnTo>
                  <a:lnTo>
                    <a:pt x="64" y="252"/>
                  </a:lnTo>
                  <a:lnTo>
                    <a:pt x="68" y="258"/>
                  </a:lnTo>
                  <a:lnTo>
                    <a:pt x="79" y="262"/>
                  </a:lnTo>
                  <a:lnTo>
                    <a:pt x="93" y="264"/>
                  </a:lnTo>
                  <a:lnTo>
                    <a:pt x="93" y="278"/>
                  </a:lnTo>
                  <a:lnTo>
                    <a:pt x="0" y="278"/>
                  </a:lnTo>
                  <a:lnTo>
                    <a:pt x="0" y="264"/>
                  </a:lnTo>
                  <a:lnTo>
                    <a:pt x="13" y="263"/>
                  </a:lnTo>
                  <a:lnTo>
                    <a:pt x="22" y="259"/>
                  </a:lnTo>
                  <a:lnTo>
                    <a:pt x="29" y="255"/>
                  </a:lnTo>
                  <a:lnTo>
                    <a:pt x="35" y="248"/>
                  </a:lnTo>
                  <a:lnTo>
                    <a:pt x="41" y="237"/>
                  </a:lnTo>
                  <a:lnTo>
                    <a:pt x="48" y="222"/>
                  </a:lnTo>
                  <a:lnTo>
                    <a:pt x="134" y="5"/>
                  </a:lnTo>
                  <a:lnTo>
                    <a:pt x="149"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52"/>
            <p:cNvSpPr>
              <a:spLocks/>
            </p:cNvSpPr>
            <p:nvPr/>
          </p:nvSpPr>
          <p:spPr bwMode="auto">
            <a:xfrm>
              <a:off x="6189663" y="6307138"/>
              <a:ext cx="185738" cy="144463"/>
            </a:xfrm>
            <a:custGeom>
              <a:avLst/>
              <a:gdLst>
                <a:gd name="T0" fmla="*/ 85 w 352"/>
                <a:gd name="T1" fmla="*/ 0 h 271"/>
                <a:gd name="T2" fmla="*/ 274 w 352"/>
                <a:gd name="T3" fmla="*/ 0 h 271"/>
                <a:gd name="T4" fmla="*/ 348 w 352"/>
                <a:gd name="T5" fmla="*/ 14 h 271"/>
                <a:gd name="T6" fmla="*/ 320 w 352"/>
                <a:gd name="T7" fmla="*/ 17 h 271"/>
                <a:gd name="T8" fmla="*/ 310 w 352"/>
                <a:gd name="T9" fmla="*/ 30 h 271"/>
                <a:gd name="T10" fmla="*/ 309 w 352"/>
                <a:gd name="T11" fmla="*/ 61 h 271"/>
                <a:gd name="T12" fmla="*/ 313 w 352"/>
                <a:gd name="T13" fmla="*/ 226 h 271"/>
                <a:gd name="T14" fmla="*/ 319 w 352"/>
                <a:gd name="T15" fmla="*/ 248 h 271"/>
                <a:gd name="T16" fmla="*/ 336 w 352"/>
                <a:gd name="T17" fmla="*/ 256 h 271"/>
                <a:gd name="T18" fmla="*/ 352 w 352"/>
                <a:gd name="T19" fmla="*/ 271 h 271"/>
                <a:gd name="T20" fmla="*/ 241 w 352"/>
                <a:gd name="T21" fmla="*/ 257 h 271"/>
                <a:gd name="T22" fmla="*/ 266 w 352"/>
                <a:gd name="T23" fmla="*/ 252 h 271"/>
                <a:gd name="T24" fmla="*/ 275 w 352"/>
                <a:gd name="T25" fmla="*/ 240 h 271"/>
                <a:gd name="T26" fmla="*/ 276 w 352"/>
                <a:gd name="T27" fmla="*/ 208 h 271"/>
                <a:gd name="T28" fmla="*/ 274 w 352"/>
                <a:gd name="T29" fmla="*/ 40 h 271"/>
                <a:gd name="T30" fmla="*/ 162 w 352"/>
                <a:gd name="T31" fmla="*/ 267 h 271"/>
                <a:gd name="T32" fmla="*/ 69 w 352"/>
                <a:gd name="T33" fmla="*/ 46 h 271"/>
                <a:gd name="T34" fmla="*/ 62 w 352"/>
                <a:gd name="T35" fmla="*/ 187 h 271"/>
                <a:gd name="T36" fmla="*/ 61 w 352"/>
                <a:gd name="T37" fmla="*/ 219 h 271"/>
                <a:gd name="T38" fmla="*/ 63 w 352"/>
                <a:gd name="T39" fmla="*/ 242 h 271"/>
                <a:gd name="T40" fmla="*/ 74 w 352"/>
                <a:gd name="T41" fmla="*/ 252 h 271"/>
                <a:gd name="T42" fmla="*/ 101 w 352"/>
                <a:gd name="T43" fmla="*/ 257 h 271"/>
                <a:gd name="T44" fmla="*/ 0 w 352"/>
                <a:gd name="T45" fmla="*/ 271 h 271"/>
                <a:gd name="T46" fmla="*/ 15 w 352"/>
                <a:gd name="T47" fmla="*/ 255 h 271"/>
                <a:gd name="T48" fmla="*/ 32 w 352"/>
                <a:gd name="T49" fmla="*/ 243 h 271"/>
                <a:gd name="T50" fmla="*/ 37 w 352"/>
                <a:gd name="T51" fmla="*/ 223 h 271"/>
                <a:gd name="T52" fmla="*/ 40 w 352"/>
                <a:gd name="T53" fmla="*/ 198 h 271"/>
                <a:gd name="T54" fmla="*/ 44 w 352"/>
                <a:gd name="T55" fmla="*/ 157 h 271"/>
                <a:gd name="T56" fmla="*/ 52 w 352"/>
                <a:gd name="T57" fmla="*/ 51 h 271"/>
                <a:gd name="T58" fmla="*/ 49 w 352"/>
                <a:gd name="T59" fmla="*/ 28 h 271"/>
                <a:gd name="T60" fmla="*/ 38 w 352"/>
                <a:gd name="T61" fmla="*/ 17 h 271"/>
                <a:gd name="T62" fmla="*/ 14 w 352"/>
                <a:gd name="T63" fmla="*/ 14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2" h="271">
                  <a:moveTo>
                    <a:pt x="14" y="0"/>
                  </a:moveTo>
                  <a:lnTo>
                    <a:pt x="85" y="0"/>
                  </a:lnTo>
                  <a:lnTo>
                    <a:pt x="178" y="206"/>
                  </a:lnTo>
                  <a:lnTo>
                    <a:pt x="274" y="0"/>
                  </a:lnTo>
                  <a:lnTo>
                    <a:pt x="348" y="0"/>
                  </a:lnTo>
                  <a:lnTo>
                    <a:pt x="348" y="14"/>
                  </a:lnTo>
                  <a:lnTo>
                    <a:pt x="332" y="15"/>
                  </a:lnTo>
                  <a:lnTo>
                    <a:pt x="320" y="17"/>
                  </a:lnTo>
                  <a:lnTo>
                    <a:pt x="313" y="22"/>
                  </a:lnTo>
                  <a:lnTo>
                    <a:pt x="310" y="30"/>
                  </a:lnTo>
                  <a:lnTo>
                    <a:pt x="309" y="43"/>
                  </a:lnTo>
                  <a:lnTo>
                    <a:pt x="309" y="61"/>
                  </a:lnTo>
                  <a:lnTo>
                    <a:pt x="313" y="208"/>
                  </a:lnTo>
                  <a:lnTo>
                    <a:pt x="313" y="226"/>
                  </a:lnTo>
                  <a:lnTo>
                    <a:pt x="316" y="240"/>
                  </a:lnTo>
                  <a:lnTo>
                    <a:pt x="319" y="248"/>
                  </a:lnTo>
                  <a:lnTo>
                    <a:pt x="326" y="252"/>
                  </a:lnTo>
                  <a:lnTo>
                    <a:pt x="336" y="256"/>
                  </a:lnTo>
                  <a:lnTo>
                    <a:pt x="352" y="257"/>
                  </a:lnTo>
                  <a:lnTo>
                    <a:pt x="352" y="271"/>
                  </a:lnTo>
                  <a:lnTo>
                    <a:pt x="241" y="271"/>
                  </a:lnTo>
                  <a:lnTo>
                    <a:pt x="241" y="257"/>
                  </a:lnTo>
                  <a:lnTo>
                    <a:pt x="255" y="256"/>
                  </a:lnTo>
                  <a:lnTo>
                    <a:pt x="266" y="252"/>
                  </a:lnTo>
                  <a:lnTo>
                    <a:pt x="271" y="248"/>
                  </a:lnTo>
                  <a:lnTo>
                    <a:pt x="275" y="240"/>
                  </a:lnTo>
                  <a:lnTo>
                    <a:pt x="276" y="226"/>
                  </a:lnTo>
                  <a:lnTo>
                    <a:pt x="276" y="208"/>
                  </a:lnTo>
                  <a:lnTo>
                    <a:pt x="275" y="40"/>
                  </a:lnTo>
                  <a:lnTo>
                    <a:pt x="274" y="40"/>
                  </a:lnTo>
                  <a:lnTo>
                    <a:pt x="171" y="267"/>
                  </a:lnTo>
                  <a:lnTo>
                    <a:pt x="162" y="267"/>
                  </a:lnTo>
                  <a:lnTo>
                    <a:pt x="70" y="46"/>
                  </a:lnTo>
                  <a:lnTo>
                    <a:pt x="69" y="46"/>
                  </a:lnTo>
                  <a:lnTo>
                    <a:pt x="62" y="165"/>
                  </a:lnTo>
                  <a:lnTo>
                    <a:pt x="62" y="187"/>
                  </a:lnTo>
                  <a:lnTo>
                    <a:pt x="61" y="206"/>
                  </a:lnTo>
                  <a:lnTo>
                    <a:pt x="61" y="219"/>
                  </a:lnTo>
                  <a:lnTo>
                    <a:pt x="61" y="232"/>
                  </a:lnTo>
                  <a:lnTo>
                    <a:pt x="63" y="242"/>
                  </a:lnTo>
                  <a:lnTo>
                    <a:pt x="68" y="248"/>
                  </a:lnTo>
                  <a:lnTo>
                    <a:pt x="74" y="252"/>
                  </a:lnTo>
                  <a:lnTo>
                    <a:pt x="86" y="255"/>
                  </a:lnTo>
                  <a:lnTo>
                    <a:pt x="101" y="257"/>
                  </a:lnTo>
                  <a:lnTo>
                    <a:pt x="101" y="271"/>
                  </a:lnTo>
                  <a:lnTo>
                    <a:pt x="0" y="271"/>
                  </a:lnTo>
                  <a:lnTo>
                    <a:pt x="0" y="257"/>
                  </a:lnTo>
                  <a:lnTo>
                    <a:pt x="15" y="255"/>
                  </a:lnTo>
                  <a:lnTo>
                    <a:pt x="27" y="250"/>
                  </a:lnTo>
                  <a:lnTo>
                    <a:pt x="32" y="243"/>
                  </a:lnTo>
                  <a:lnTo>
                    <a:pt x="36" y="232"/>
                  </a:lnTo>
                  <a:lnTo>
                    <a:pt x="37" y="223"/>
                  </a:lnTo>
                  <a:lnTo>
                    <a:pt x="39" y="212"/>
                  </a:lnTo>
                  <a:lnTo>
                    <a:pt x="40" y="198"/>
                  </a:lnTo>
                  <a:lnTo>
                    <a:pt x="43" y="179"/>
                  </a:lnTo>
                  <a:lnTo>
                    <a:pt x="44" y="157"/>
                  </a:lnTo>
                  <a:lnTo>
                    <a:pt x="51" y="70"/>
                  </a:lnTo>
                  <a:lnTo>
                    <a:pt x="52" y="51"/>
                  </a:lnTo>
                  <a:lnTo>
                    <a:pt x="51" y="37"/>
                  </a:lnTo>
                  <a:lnTo>
                    <a:pt x="49" y="28"/>
                  </a:lnTo>
                  <a:lnTo>
                    <a:pt x="45" y="21"/>
                  </a:lnTo>
                  <a:lnTo>
                    <a:pt x="38" y="17"/>
                  </a:lnTo>
                  <a:lnTo>
                    <a:pt x="28" y="15"/>
                  </a:lnTo>
                  <a:lnTo>
                    <a:pt x="14" y="14"/>
                  </a:lnTo>
                  <a:lnTo>
                    <a:pt x="14"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EditPoints="1"/>
            </p:cNvSpPr>
            <p:nvPr/>
          </p:nvSpPr>
          <p:spPr bwMode="auto">
            <a:xfrm>
              <a:off x="6391275" y="6307138"/>
              <a:ext cx="114300" cy="144463"/>
            </a:xfrm>
            <a:custGeom>
              <a:avLst/>
              <a:gdLst>
                <a:gd name="T0" fmla="*/ 74 w 216"/>
                <a:gd name="T1" fmla="*/ 218 h 271"/>
                <a:gd name="T2" fmla="*/ 78 w 216"/>
                <a:gd name="T3" fmla="*/ 244 h 271"/>
                <a:gd name="T4" fmla="*/ 95 w 216"/>
                <a:gd name="T5" fmla="*/ 255 h 271"/>
                <a:gd name="T6" fmla="*/ 124 w 216"/>
                <a:gd name="T7" fmla="*/ 253 h 271"/>
                <a:gd name="T8" fmla="*/ 149 w 216"/>
                <a:gd name="T9" fmla="*/ 244 h 271"/>
                <a:gd name="T10" fmla="*/ 167 w 216"/>
                <a:gd name="T11" fmla="*/ 225 h 271"/>
                <a:gd name="T12" fmla="*/ 174 w 216"/>
                <a:gd name="T13" fmla="*/ 194 h 271"/>
                <a:gd name="T14" fmla="*/ 167 w 216"/>
                <a:gd name="T15" fmla="*/ 165 h 271"/>
                <a:gd name="T16" fmla="*/ 146 w 216"/>
                <a:gd name="T17" fmla="*/ 145 h 271"/>
                <a:gd name="T18" fmla="*/ 113 w 216"/>
                <a:gd name="T19" fmla="*/ 136 h 271"/>
                <a:gd name="T20" fmla="*/ 74 w 216"/>
                <a:gd name="T21" fmla="*/ 135 h 271"/>
                <a:gd name="T22" fmla="*/ 93 w 216"/>
                <a:gd name="T23" fmla="*/ 15 h 271"/>
                <a:gd name="T24" fmla="*/ 79 w 216"/>
                <a:gd name="T25" fmla="*/ 19 h 271"/>
                <a:gd name="T26" fmla="*/ 75 w 216"/>
                <a:gd name="T27" fmla="*/ 29 h 271"/>
                <a:gd name="T28" fmla="*/ 74 w 216"/>
                <a:gd name="T29" fmla="*/ 119 h 271"/>
                <a:gd name="T30" fmla="*/ 115 w 216"/>
                <a:gd name="T31" fmla="*/ 118 h 271"/>
                <a:gd name="T32" fmla="*/ 143 w 216"/>
                <a:gd name="T33" fmla="*/ 105 h 271"/>
                <a:gd name="T34" fmla="*/ 157 w 216"/>
                <a:gd name="T35" fmla="*/ 82 h 271"/>
                <a:gd name="T36" fmla="*/ 158 w 216"/>
                <a:gd name="T37" fmla="*/ 53 h 271"/>
                <a:gd name="T38" fmla="*/ 146 w 216"/>
                <a:gd name="T39" fmla="*/ 30 h 271"/>
                <a:gd name="T40" fmla="*/ 121 w 216"/>
                <a:gd name="T41" fmla="*/ 16 h 271"/>
                <a:gd name="T42" fmla="*/ 2 w 216"/>
                <a:gd name="T43" fmla="*/ 0 h 271"/>
                <a:gd name="T44" fmla="*/ 133 w 216"/>
                <a:gd name="T45" fmla="*/ 0 h 271"/>
                <a:gd name="T46" fmla="*/ 163 w 216"/>
                <a:gd name="T47" fmla="*/ 7 h 271"/>
                <a:gd name="T48" fmla="*/ 184 w 216"/>
                <a:gd name="T49" fmla="*/ 23 h 271"/>
                <a:gd name="T50" fmla="*/ 196 w 216"/>
                <a:gd name="T51" fmla="*/ 47 h 271"/>
                <a:gd name="T52" fmla="*/ 196 w 216"/>
                <a:gd name="T53" fmla="*/ 77 h 271"/>
                <a:gd name="T54" fmla="*/ 183 w 216"/>
                <a:gd name="T55" fmla="*/ 101 h 271"/>
                <a:gd name="T56" fmla="*/ 163 w 216"/>
                <a:gd name="T57" fmla="*/ 116 h 271"/>
                <a:gd name="T58" fmla="*/ 143 w 216"/>
                <a:gd name="T59" fmla="*/ 123 h 271"/>
                <a:gd name="T60" fmla="*/ 160 w 216"/>
                <a:gd name="T61" fmla="*/ 128 h 271"/>
                <a:gd name="T62" fmla="*/ 189 w 216"/>
                <a:gd name="T63" fmla="*/ 139 h 271"/>
                <a:gd name="T64" fmla="*/ 209 w 216"/>
                <a:gd name="T65" fmla="*/ 160 h 271"/>
                <a:gd name="T66" fmla="*/ 216 w 216"/>
                <a:gd name="T67" fmla="*/ 191 h 271"/>
                <a:gd name="T68" fmla="*/ 206 w 216"/>
                <a:gd name="T69" fmla="*/ 228 h 271"/>
                <a:gd name="T70" fmla="*/ 176 w 216"/>
                <a:gd name="T71" fmla="*/ 255 h 271"/>
                <a:gd name="T72" fmla="*/ 124 w 216"/>
                <a:gd name="T73" fmla="*/ 269 h 271"/>
                <a:gd name="T74" fmla="*/ 0 w 216"/>
                <a:gd name="T75" fmla="*/ 271 h 271"/>
                <a:gd name="T76" fmla="*/ 17 w 216"/>
                <a:gd name="T77" fmla="*/ 256 h 271"/>
                <a:gd name="T78" fmla="*/ 35 w 216"/>
                <a:gd name="T79" fmla="*/ 245 h 271"/>
                <a:gd name="T80" fmla="*/ 38 w 216"/>
                <a:gd name="T81" fmla="*/ 218 h 271"/>
                <a:gd name="T82" fmla="*/ 37 w 216"/>
                <a:gd name="T83" fmla="*/ 36 h 271"/>
                <a:gd name="T84" fmla="*/ 29 w 216"/>
                <a:gd name="T85" fmla="*/ 19 h 271"/>
                <a:gd name="T86" fmla="*/ 2 w 216"/>
                <a:gd name="T87" fmla="*/ 1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6" h="271">
                  <a:moveTo>
                    <a:pt x="74" y="135"/>
                  </a:moveTo>
                  <a:lnTo>
                    <a:pt x="74" y="218"/>
                  </a:lnTo>
                  <a:lnTo>
                    <a:pt x="75" y="233"/>
                  </a:lnTo>
                  <a:lnTo>
                    <a:pt x="78" y="244"/>
                  </a:lnTo>
                  <a:lnTo>
                    <a:pt x="85" y="251"/>
                  </a:lnTo>
                  <a:lnTo>
                    <a:pt x="95" y="255"/>
                  </a:lnTo>
                  <a:lnTo>
                    <a:pt x="109" y="255"/>
                  </a:lnTo>
                  <a:lnTo>
                    <a:pt x="124" y="253"/>
                  </a:lnTo>
                  <a:lnTo>
                    <a:pt x="137" y="250"/>
                  </a:lnTo>
                  <a:lnTo>
                    <a:pt x="149" y="244"/>
                  </a:lnTo>
                  <a:lnTo>
                    <a:pt x="159" y="236"/>
                  </a:lnTo>
                  <a:lnTo>
                    <a:pt x="167" y="225"/>
                  </a:lnTo>
                  <a:lnTo>
                    <a:pt x="173" y="211"/>
                  </a:lnTo>
                  <a:lnTo>
                    <a:pt x="174" y="194"/>
                  </a:lnTo>
                  <a:lnTo>
                    <a:pt x="173" y="178"/>
                  </a:lnTo>
                  <a:lnTo>
                    <a:pt x="167" y="165"/>
                  </a:lnTo>
                  <a:lnTo>
                    <a:pt x="158" y="153"/>
                  </a:lnTo>
                  <a:lnTo>
                    <a:pt x="146" y="145"/>
                  </a:lnTo>
                  <a:lnTo>
                    <a:pt x="132" y="139"/>
                  </a:lnTo>
                  <a:lnTo>
                    <a:pt x="113" y="136"/>
                  </a:lnTo>
                  <a:lnTo>
                    <a:pt x="94" y="135"/>
                  </a:lnTo>
                  <a:lnTo>
                    <a:pt x="74" y="135"/>
                  </a:lnTo>
                  <a:close/>
                  <a:moveTo>
                    <a:pt x="103" y="14"/>
                  </a:moveTo>
                  <a:lnTo>
                    <a:pt x="93" y="15"/>
                  </a:lnTo>
                  <a:lnTo>
                    <a:pt x="85" y="16"/>
                  </a:lnTo>
                  <a:lnTo>
                    <a:pt x="79" y="19"/>
                  </a:lnTo>
                  <a:lnTo>
                    <a:pt x="76" y="22"/>
                  </a:lnTo>
                  <a:lnTo>
                    <a:pt x="75" y="29"/>
                  </a:lnTo>
                  <a:lnTo>
                    <a:pt x="74" y="39"/>
                  </a:lnTo>
                  <a:lnTo>
                    <a:pt x="74" y="119"/>
                  </a:lnTo>
                  <a:lnTo>
                    <a:pt x="94" y="119"/>
                  </a:lnTo>
                  <a:lnTo>
                    <a:pt x="115" y="118"/>
                  </a:lnTo>
                  <a:lnTo>
                    <a:pt x="130" y="113"/>
                  </a:lnTo>
                  <a:lnTo>
                    <a:pt x="143" y="105"/>
                  </a:lnTo>
                  <a:lnTo>
                    <a:pt x="152" y="95"/>
                  </a:lnTo>
                  <a:lnTo>
                    <a:pt x="157" y="82"/>
                  </a:lnTo>
                  <a:lnTo>
                    <a:pt x="159" y="66"/>
                  </a:lnTo>
                  <a:lnTo>
                    <a:pt x="158" y="53"/>
                  </a:lnTo>
                  <a:lnTo>
                    <a:pt x="153" y="40"/>
                  </a:lnTo>
                  <a:lnTo>
                    <a:pt x="146" y="30"/>
                  </a:lnTo>
                  <a:lnTo>
                    <a:pt x="135" y="22"/>
                  </a:lnTo>
                  <a:lnTo>
                    <a:pt x="121" y="16"/>
                  </a:lnTo>
                  <a:lnTo>
                    <a:pt x="103" y="14"/>
                  </a:lnTo>
                  <a:close/>
                  <a:moveTo>
                    <a:pt x="2" y="0"/>
                  </a:moveTo>
                  <a:lnTo>
                    <a:pt x="112" y="0"/>
                  </a:lnTo>
                  <a:lnTo>
                    <a:pt x="133" y="0"/>
                  </a:lnTo>
                  <a:lnTo>
                    <a:pt x="150" y="4"/>
                  </a:lnTo>
                  <a:lnTo>
                    <a:pt x="163" y="7"/>
                  </a:lnTo>
                  <a:lnTo>
                    <a:pt x="175" y="14"/>
                  </a:lnTo>
                  <a:lnTo>
                    <a:pt x="184" y="23"/>
                  </a:lnTo>
                  <a:lnTo>
                    <a:pt x="192" y="35"/>
                  </a:lnTo>
                  <a:lnTo>
                    <a:pt x="196" y="47"/>
                  </a:lnTo>
                  <a:lnTo>
                    <a:pt x="198" y="62"/>
                  </a:lnTo>
                  <a:lnTo>
                    <a:pt x="196" y="77"/>
                  </a:lnTo>
                  <a:lnTo>
                    <a:pt x="191" y="89"/>
                  </a:lnTo>
                  <a:lnTo>
                    <a:pt x="183" y="101"/>
                  </a:lnTo>
                  <a:lnTo>
                    <a:pt x="174" y="109"/>
                  </a:lnTo>
                  <a:lnTo>
                    <a:pt x="163" y="116"/>
                  </a:lnTo>
                  <a:lnTo>
                    <a:pt x="153" y="120"/>
                  </a:lnTo>
                  <a:lnTo>
                    <a:pt x="143" y="123"/>
                  </a:lnTo>
                  <a:lnTo>
                    <a:pt x="143" y="125"/>
                  </a:lnTo>
                  <a:lnTo>
                    <a:pt x="160" y="128"/>
                  </a:lnTo>
                  <a:lnTo>
                    <a:pt x="176" y="133"/>
                  </a:lnTo>
                  <a:lnTo>
                    <a:pt x="189" y="139"/>
                  </a:lnTo>
                  <a:lnTo>
                    <a:pt x="200" y="149"/>
                  </a:lnTo>
                  <a:lnTo>
                    <a:pt x="209" y="160"/>
                  </a:lnTo>
                  <a:lnTo>
                    <a:pt x="214" y="174"/>
                  </a:lnTo>
                  <a:lnTo>
                    <a:pt x="216" y="191"/>
                  </a:lnTo>
                  <a:lnTo>
                    <a:pt x="214" y="210"/>
                  </a:lnTo>
                  <a:lnTo>
                    <a:pt x="206" y="228"/>
                  </a:lnTo>
                  <a:lnTo>
                    <a:pt x="192" y="242"/>
                  </a:lnTo>
                  <a:lnTo>
                    <a:pt x="176" y="255"/>
                  </a:lnTo>
                  <a:lnTo>
                    <a:pt x="152" y="264"/>
                  </a:lnTo>
                  <a:lnTo>
                    <a:pt x="124" y="269"/>
                  </a:lnTo>
                  <a:lnTo>
                    <a:pt x="93" y="271"/>
                  </a:lnTo>
                  <a:lnTo>
                    <a:pt x="0" y="271"/>
                  </a:lnTo>
                  <a:lnTo>
                    <a:pt x="0" y="257"/>
                  </a:lnTo>
                  <a:lnTo>
                    <a:pt x="17" y="256"/>
                  </a:lnTo>
                  <a:lnTo>
                    <a:pt x="28" y="252"/>
                  </a:lnTo>
                  <a:lnTo>
                    <a:pt x="35" y="245"/>
                  </a:lnTo>
                  <a:lnTo>
                    <a:pt x="37" y="235"/>
                  </a:lnTo>
                  <a:lnTo>
                    <a:pt x="38" y="218"/>
                  </a:lnTo>
                  <a:lnTo>
                    <a:pt x="38" y="53"/>
                  </a:lnTo>
                  <a:lnTo>
                    <a:pt x="37" y="36"/>
                  </a:lnTo>
                  <a:lnTo>
                    <a:pt x="35" y="24"/>
                  </a:lnTo>
                  <a:lnTo>
                    <a:pt x="29" y="19"/>
                  </a:lnTo>
                  <a:lnTo>
                    <a:pt x="19" y="15"/>
                  </a:lnTo>
                  <a:lnTo>
                    <a:pt x="2" y="13"/>
                  </a:lnTo>
                  <a:lnTo>
                    <a:pt x="2"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54"/>
            <p:cNvSpPr>
              <a:spLocks/>
            </p:cNvSpPr>
            <p:nvPr/>
          </p:nvSpPr>
          <p:spPr bwMode="auto">
            <a:xfrm>
              <a:off x="6518275" y="6307138"/>
              <a:ext cx="115888" cy="144463"/>
            </a:xfrm>
            <a:custGeom>
              <a:avLst/>
              <a:gdLst>
                <a:gd name="T0" fmla="*/ 194 w 219"/>
                <a:gd name="T1" fmla="*/ 0 h 271"/>
                <a:gd name="T2" fmla="*/ 196 w 219"/>
                <a:gd name="T3" fmla="*/ 25 h 271"/>
                <a:gd name="T4" fmla="*/ 198 w 219"/>
                <a:gd name="T5" fmla="*/ 62 h 271"/>
                <a:gd name="T6" fmla="*/ 180 w 219"/>
                <a:gd name="T7" fmla="*/ 48 h 271"/>
                <a:gd name="T8" fmla="*/ 170 w 219"/>
                <a:gd name="T9" fmla="*/ 28 h 271"/>
                <a:gd name="T10" fmla="*/ 157 w 219"/>
                <a:gd name="T11" fmla="*/ 19 h 271"/>
                <a:gd name="T12" fmla="*/ 125 w 219"/>
                <a:gd name="T13" fmla="*/ 15 h 271"/>
                <a:gd name="T14" fmla="*/ 86 w 219"/>
                <a:gd name="T15" fmla="*/ 16 h 271"/>
                <a:gd name="T16" fmla="*/ 79 w 219"/>
                <a:gd name="T17" fmla="*/ 17 h 271"/>
                <a:gd name="T18" fmla="*/ 77 w 219"/>
                <a:gd name="T19" fmla="*/ 23 h 271"/>
                <a:gd name="T20" fmla="*/ 77 w 219"/>
                <a:gd name="T21" fmla="*/ 121 h 271"/>
                <a:gd name="T22" fmla="*/ 133 w 219"/>
                <a:gd name="T23" fmla="*/ 121 h 271"/>
                <a:gd name="T24" fmla="*/ 151 w 219"/>
                <a:gd name="T25" fmla="*/ 117 h 271"/>
                <a:gd name="T26" fmla="*/ 159 w 219"/>
                <a:gd name="T27" fmla="*/ 103 h 271"/>
                <a:gd name="T28" fmla="*/ 176 w 219"/>
                <a:gd name="T29" fmla="*/ 90 h 271"/>
                <a:gd name="T30" fmla="*/ 161 w 219"/>
                <a:gd name="T31" fmla="*/ 171 h 271"/>
                <a:gd name="T32" fmla="*/ 153 w 219"/>
                <a:gd name="T33" fmla="*/ 147 h 271"/>
                <a:gd name="T34" fmla="*/ 135 w 219"/>
                <a:gd name="T35" fmla="*/ 139 h 271"/>
                <a:gd name="T36" fmla="*/ 77 w 219"/>
                <a:gd name="T37" fmla="*/ 139 h 271"/>
                <a:gd name="T38" fmla="*/ 78 w 219"/>
                <a:gd name="T39" fmla="*/ 232 h 271"/>
                <a:gd name="T40" fmla="*/ 87 w 219"/>
                <a:gd name="T41" fmla="*/ 250 h 271"/>
                <a:gd name="T42" fmla="*/ 112 w 219"/>
                <a:gd name="T43" fmla="*/ 255 h 271"/>
                <a:gd name="T44" fmla="*/ 151 w 219"/>
                <a:gd name="T45" fmla="*/ 255 h 271"/>
                <a:gd name="T46" fmla="*/ 176 w 219"/>
                <a:gd name="T47" fmla="*/ 248 h 271"/>
                <a:gd name="T48" fmla="*/ 191 w 219"/>
                <a:gd name="T49" fmla="*/ 232 h 271"/>
                <a:gd name="T50" fmla="*/ 205 w 219"/>
                <a:gd name="T51" fmla="*/ 202 h 271"/>
                <a:gd name="T52" fmla="*/ 217 w 219"/>
                <a:gd name="T53" fmla="*/ 215 h 271"/>
                <a:gd name="T54" fmla="*/ 210 w 219"/>
                <a:gd name="T55" fmla="*/ 245 h 271"/>
                <a:gd name="T56" fmla="*/ 203 w 219"/>
                <a:gd name="T57" fmla="*/ 271 h 271"/>
                <a:gd name="T58" fmla="*/ 0 w 219"/>
                <a:gd name="T59" fmla="*/ 258 h 271"/>
                <a:gd name="T60" fmla="*/ 30 w 219"/>
                <a:gd name="T61" fmla="*/ 252 h 271"/>
                <a:gd name="T62" fmla="*/ 41 w 219"/>
                <a:gd name="T63" fmla="*/ 234 h 271"/>
                <a:gd name="T64" fmla="*/ 41 w 219"/>
                <a:gd name="T65" fmla="*/ 54 h 271"/>
                <a:gd name="T66" fmla="*/ 40 w 219"/>
                <a:gd name="T67" fmla="*/ 28 h 271"/>
                <a:gd name="T68" fmla="*/ 29 w 219"/>
                <a:gd name="T69" fmla="*/ 16 h 271"/>
                <a:gd name="T70" fmla="*/ 5 w 219"/>
                <a:gd name="T71" fmla="*/ 1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9" h="271">
                  <a:moveTo>
                    <a:pt x="5" y="0"/>
                  </a:moveTo>
                  <a:lnTo>
                    <a:pt x="194" y="0"/>
                  </a:lnTo>
                  <a:lnTo>
                    <a:pt x="194" y="9"/>
                  </a:lnTo>
                  <a:lnTo>
                    <a:pt x="196" y="25"/>
                  </a:lnTo>
                  <a:lnTo>
                    <a:pt x="197" y="44"/>
                  </a:lnTo>
                  <a:lnTo>
                    <a:pt x="198" y="62"/>
                  </a:lnTo>
                  <a:lnTo>
                    <a:pt x="184" y="63"/>
                  </a:lnTo>
                  <a:lnTo>
                    <a:pt x="180" y="48"/>
                  </a:lnTo>
                  <a:lnTo>
                    <a:pt x="175" y="37"/>
                  </a:lnTo>
                  <a:lnTo>
                    <a:pt x="170" y="28"/>
                  </a:lnTo>
                  <a:lnTo>
                    <a:pt x="165" y="22"/>
                  </a:lnTo>
                  <a:lnTo>
                    <a:pt x="157" y="19"/>
                  </a:lnTo>
                  <a:lnTo>
                    <a:pt x="143" y="16"/>
                  </a:lnTo>
                  <a:lnTo>
                    <a:pt x="125" y="15"/>
                  </a:lnTo>
                  <a:lnTo>
                    <a:pt x="92" y="15"/>
                  </a:lnTo>
                  <a:lnTo>
                    <a:pt x="86" y="16"/>
                  </a:lnTo>
                  <a:lnTo>
                    <a:pt x="82" y="16"/>
                  </a:lnTo>
                  <a:lnTo>
                    <a:pt x="79" y="17"/>
                  </a:lnTo>
                  <a:lnTo>
                    <a:pt x="78" y="20"/>
                  </a:lnTo>
                  <a:lnTo>
                    <a:pt x="77" y="23"/>
                  </a:lnTo>
                  <a:lnTo>
                    <a:pt x="77" y="29"/>
                  </a:lnTo>
                  <a:lnTo>
                    <a:pt x="77" y="121"/>
                  </a:lnTo>
                  <a:lnTo>
                    <a:pt x="117" y="121"/>
                  </a:lnTo>
                  <a:lnTo>
                    <a:pt x="133" y="121"/>
                  </a:lnTo>
                  <a:lnTo>
                    <a:pt x="143" y="120"/>
                  </a:lnTo>
                  <a:lnTo>
                    <a:pt x="151" y="117"/>
                  </a:lnTo>
                  <a:lnTo>
                    <a:pt x="156" y="111"/>
                  </a:lnTo>
                  <a:lnTo>
                    <a:pt x="159" y="103"/>
                  </a:lnTo>
                  <a:lnTo>
                    <a:pt x="161" y="90"/>
                  </a:lnTo>
                  <a:lnTo>
                    <a:pt x="176" y="90"/>
                  </a:lnTo>
                  <a:lnTo>
                    <a:pt x="176" y="171"/>
                  </a:lnTo>
                  <a:lnTo>
                    <a:pt x="161" y="171"/>
                  </a:lnTo>
                  <a:lnTo>
                    <a:pt x="158" y="157"/>
                  </a:lnTo>
                  <a:lnTo>
                    <a:pt x="153" y="147"/>
                  </a:lnTo>
                  <a:lnTo>
                    <a:pt x="147" y="142"/>
                  </a:lnTo>
                  <a:lnTo>
                    <a:pt x="135" y="139"/>
                  </a:lnTo>
                  <a:lnTo>
                    <a:pt x="117" y="139"/>
                  </a:lnTo>
                  <a:lnTo>
                    <a:pt x="77" y="139"/>
                  </a:lnTo>
                  <a:lnTo>
                    <a:pt x="77" y="216"/>
                  </a:lnTo>
                  <a:lnTo>
                    <a:pt x="78" y="232"/>
                  </a:lnTo>
                  <a:lnTo>
                    <a:pt x="82" y="243"/>
                  </a:lnTo>
                  <a:lnTo>
                    <a:pt x="87" y="250"/>
                  </a:lnTo>
                  <a:lnTo>
                    <a:pt x="98" y="253"/>
                  </a:lnTo>
                  <a:lnTo>
                    <a:pt x="112" y="255"/>
                  </a:lnTo>
                  <a:lnTo>
                    <a:pt x="132" y="255"/>
                  </a:lnTo>
                  <a:lnTo>
                    <a:pt x="151" y="255"/>
                  </a:lnTo>
                  <a:lnTo>
                    <a:pt x="165" y="252"/>
                  </a:lnTo>
                  <a:lnTo>
                    <a:pt x="176" y="248"/>
                  </a:lnTo>
                  <a:lnTo>
                    <a:pt x="184" y="241"/>
                  </a:lnTo>
                  <a:lnTo>
                    <a:pt x="191" y="232"/>
                  </a:lnTo>
                  <a:lnTo>
                    <a:pt x="198" y="218"/>
                  </a:lnTo>
                  <a:lnTo>
                    <a:pt x="205" y="202"/>
                  </a:lnTo>
                  <a:lnTo>
                    <a:pt x="219" y="203"/>
                  </a:lnTo>
                  <a:lnTo>
                    <a:pt x="217" y="215"/>
                  </a:lnTo>
                  <a:lnTo>
                    <a:pt x="214" y="230"/>
                  </a:lnTo>
                  <a:lnTo>
                    <a:pt x="210" y="245"/>
                  </a:lnTo>
                  <a:lnTo>
                    <a:pt x="207" y="260"/>
                  </a:lnTo>
                  <a:lnTo>
                    <a:pt x="203" y="271"/>
                  </a:lnTo>
                  <a:lnTo>
                    <a:pt x="0" y="271"/>
                  </a:lnTo>
                  <a:lnTo>
                    <a:pt x="0" y="258"/>
                  </a:lnTo>
                  <a:lnTo>
                    <a:pt x="19" y="256"/>
                  </a:lnTo>
                  <a:lnTo>
                    <a:pt x="30" y="252"/>
                  </a:lnTo>
                  <a:lnTo>
                    <a:pt x="37" y="245"/>
                  </a:lnTo>
                  <a:lnTo>
                    <a:pt x="41" y="234"/>
                  </a:lnTo>
                  <a:lnTo>
                    <a:pt x="41" y="217"/>
                  </a:lnTo>
                  <a:lnTo>
                    <a:pt x="41" y="54"/>
                  </a:lnTo>
                  <a:lnTo>
                    <a:pt x="41" y="38"/>
                  </a:lnTo>
                  <a:lnTo>
                    <a:pt x="40" y="28"/>
                  </a:lnTo>
                  <a:lnTo>
                    <a:pt x="35" y="21"/>
                  </a:lnTo>
                  <a:lnTo>
                    <a:pt x="29" y="16"/>
                  </a:lnTo>
                  <a:lnTo>
                    <a:pt x="19" y="14"/>
                  </a:lnTo>
                  <a:lnTo>
                    <a:pt x="5" y="13"/>
                  </a:lnTo>
                  <a:lnTo>
                    <a:pt x="5"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55"/>
            <p:cNvSpPr>
              <a:spLocks noEditPoints="1"/>
            </p:cNvSpPr>
            <p:nvPr/>
          </p:nvSpPr>
          <p:spPr bwMode="auto">
            <a:xfrm>
              <a:off x="6646863" y="6307138"/>
              <a:ext cx="133350" cy="146050"/>
            </a:xfrm>
            <a:custGeom>
              <a:avLst/>
              <a:gdLst>
                <a:gd name="T0" fmla="*/ 90 w 251"/>
                <a:gd name="T1" fmla="*/ 16 h 275"/>
                <a:gd name="T2" fmla="*/ 79 w 251"/>
                <a:gd name="T3" fmla="*/ 20 h 275"/>
                <a:gd name="T4" fmla="*/ 74 w 251"/>
                <a:gd name="T5" fmla="*/ 29 h 275"/>
                <a:gd name="T6" fmla="*/ 74 w 251"/>
                <a:gd name="T7" fmla="*/ 138 h 275"/>
                <a:gd name="T8" fmla="*/ 114 w 251"/>
                <a:gd name="T9" fmla="*/ 137 h 275"/>
                <a:gd name="T10" fmla="*/ 140 w 251"/>
                <a:gd name="T11" fmla="*/ 126 h 275"/>
                <a:gd name="T12" fmla="*/ 161 w 251"/>
                <a:gd name="T13" fmla="*/ 95 h 275"/>
                <a:gd name="T14" fmla="*/ 161 w 251"/>
                <a:gd name="T15" fmla="*/ 58 h 275"/>
                <a:gd name="T16" fmla="*/ 148 w 251"/>
                <a:gd name="T17" fmla="*/ 33 h 275"/>
                <a:gd name="T18" fmla="*/ 128 w 251"/>
                <a:gd name="T19" fmla="*/ 20 h 275"/>
                <a:gd name="T20" fmla="*/ 102 w 251"/>
                <a:gd name="T21" fmla="*/ 15 h 275"/>
                <a:gd name="T22" fmla="*/ 107 w 251"/>
                <a:gd name="T23" fmla="*/ 0 h 275"/>
                <a:gd name="T24" fmla="*/ 146 w 251"/>
                <a:gd name="T25" fmla="*/ 3 h 275"/>
                <a:gd name="T26" fmla="*/ 175 w 251"/>
                <a:gd name="T27" fmla="*/ 14 h 275"/>
                <a:gd name="T28" fmla="*/ 195 w 251"/>
                <a:gd name="T29" fmla="*/ 36 h 275"/>
                <a:gd name="T30" fmla="*/ 203 w 251"/>
                <a:gd name="T31" fmla="*/ 69 h 275"/>
                <a:gd name="T32" fmla="*/ 193 w 251"/>
                <a:gd name="T33" fmla="*/ 105 h 275"/>
                <a:gd name="T34" fmla="*/ 167 w 251"/>
                <a:gd name="T35" fmla="*/ 130 h 275"/>
                <a:gd name="T36" fmla="*/ 158 w 251"/>
                <a:gd name="T37" fmla="*/ 152 h 275"/>
                <a:gd name="T38" fmla="*/ 177 w 251"/>
                <a:gd name="T39" fmla="*/ 185 h 275"/>
                <a:gd name="T40" fmla="*/ 197 w 251"/>
                <a:gd name="T41" fmla="*/ 215 h 275"/>
                <a:gd name="T42" fmla="*/ 213 w 251"/>
                <a:gd name="T43" fmla="*/ 235 h 275"/>
                <a:gd name="T44" fmla="*/ 230 w 251"/>
                <a:gd name="T45" fmla="*/ 252 h 275"/>
                <a:gd name="T46" fmla="*/ 251 w 251"/>
                <a:gd name="T47" fmla="*/ 263 h 275"/>
                <a:gd name="T48" fmla="*/ 241 w 251"/>
                <a:gd name="T49" fmla="*/ 275 h 275"/>
                <a:gd name="T50" fmla="*/ 213 w 251"/>
                <a:gd name="T51" fmla="*/ 272 h 275"/>
                <a:gd name="T52" fmla="*/ 180 w 251"/>
                <a:gd name="T53" fmla="*/ 253 h 275"/>
                <a:gd name="T54" fmla="*/ 152 w 251"/>
                <a:gd name="T55" fmla="*/ 215 h 275"/>
                <a:gd name="T56" fmla="*/ 125 w 251"/>
                <a:gd name="T57" fmla="*/ 169 h 275"/>
                <a:gd name="T58" fmla="*/ 112 w 251"/>
                <a:gd name="T59" fmla="*/ 158 h 275"/>
                <a:gd name="T60" fmla="*/ 88 w 251"/>
                <a:gd name="T61" fmla="*/ 153 h 275"/>
                <a:gd name="T62" fmla="*/ 74 w 251"/>
                <a:gd name="T63" fmla="*/ 217 h 275"/>
                <a:gd name="T64" fmla="*/ 78 w 251"/>
                <a:gd name="T65" fmla="*/ 245 h 275"/>
                <a:gd name="T66" fmla="*/ 95 w 251"/>
                <a:gd name="T67" fmla="*/ 256 h 275"/>
                <a:gd name="T68" fmla="*/ 112 w 251"/>
                <a:gd name="T69" fmla="*/ 271 h 275"/>
                <a:gd name="T70" fmla="*/ 0 w 251"/>
                <a:gd name="T71" fmla="*/ 257 h 275"/>
                <a:gd name="T72" fmla="*/ 29 w 251"/>
                <a:gd name="T73" fmla="*/ 252 h 275"/>
                <a:gd name="T74" fmla="*/ 38 w 251"/>
                <a:gd name="T75" fmla="*/ 234 h 275"/>
                <a:gd name="T76" fmla="*/ 39 w 251"/>
                <a:gd name="T77" fmla="*/ 53 h 275"/>
                <a:gd name="T78" fmla="*/ 36 w 251"/>
                <a:gd name="T79" fmla="*/ 24 h 275"/>
                <a:gd name="T80" fmla="*/ 19 w 251"/>
                <a:gd name="T81" fmla="*/ 15 h 275"/>
                <a:gd name="T82" fmla="*/ 3 w 251"/>
                <a:gd name="T83"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275">
                  <a:moveTo>
                    <a:pt x="102" y="15"/>
                  </a:moveTo>
                  <a:lnTo>
                    <a:pt x="90" y="16"/>
                  </a:lnTo>
                  <a:lnTo>
                    <a:pt x="84" y="17"/>
                  </a:lnTo>
                  <a:lnTo>
                    <a:pt x="79" y="20"/>
                  </a:lnTo>
                  <a:lnTo>
                    <a:pt x="77" y="23"/>
                  </a:lnTo>
                  <a:lnTo>
                    <a:pt x="74" y="29"/>
                  </a:lnTo>
                  <a:lnTo>
                    <a:pt x="74" y="38"/>
                  </a:lnTo>
                  <a:lnTo>
                    <a:pt x="74" y="138"/>
                  </a:lnTo>
                  <a:lnTo>
                    <a:pt x="95" y="138"/>
                  </a:lnTo>
                  <a:lnTo>
                    <a:pt x="114" y="137"/>
                  </a:lnTo>
                  <a:lnTo>
                    <a:pt x="129" y="133"/>
                  </a:lnTo>
                  <a:lnTo>
                    <a:pt x="140" y="126"/>
                  </a:lnTo>
                  <a:lnTo>
                    <a:pt x="153" y="112"/>
                  </a:lnTo>
                  <a:lnTo>
                    <a:pt x="161" y="95"/>
                  </a:lnTo>
                  <a:lnTo>
                    <a:pt x="163" y="76"/>
                  </a:lnTo>
                  <a:lnTo>
                    <a:pt x="161" y="58"/>
                  </a:lnTo>
                  <a:lnTo>
                    <a:pt x="156" y="44"/>
                  </a:lnTo>
                  <a:lnTo>
                    <a:pt x="148" y="33"/>
                  </a:lnTo>
                  <a:lnTo>
                    <a:pt x="139" y="25"/>
                  </a:lnTo>
                  <a:lnTo>
                    <a:pt x="128" y="20"/>
                  </a:lnTo>
                  <a:lnTo>
                    <a:pt x="114" y="16"/>
                  </a:lnTo>
                  <a:lnTo>
                    <a:pt x="102" y="15"/>
                  </a:lnTo>
                  <a:close/>
                  <a:moveTo>
                    <a:pt x="3" y="0"/>
                  </a:moveTo>
                  <a:lnTo>
                    <a:pt x="107" y="0"/>
                  </a:lnTo>
                  <a:lnTo>
                    <a:pt x="129" y="0"/>
                  </a:lnTo>
                  <a:lnTo>
                    <a:pt x="146" y="3"/>
                  </a:lnTo>
                  <a:lnTo>
                    <a:pt x="162" y="7"/>
                  </a:lnTo>
                  <a:lnTo>
                    <a:pt x="175" y="14"/>
                  </a:lnTo>
                  <a:lnTo>
                    <a:pt x="186" y="23"/>
                  </a:lnTo>
                  <a:lnTo>
                    <a:pt x="195" y="36"/>
                  </a:lnTo>
                  <a:lnTo>
                    <a:pt x="201" y="51"/>
                  </a:lnTo>
                  <a:lnTo>
                    <a:pt x="203" y="69"/>
                  </a:lnTo>
                  <a:lnTo>
                    <a:pt x="200" y="88"/>
                  </a:lnTo>
                  <a:lnTo>
                    <a:pt x="193" y="105"/>
                  </a:lnTo>
                  <a:lnTo>
                    <a:pt x="181" y="119"/>
                  </a:lnTo>
                  <a:lnTo>
                    <a:pt x="167" y="130"/>
                  </a:lnTo>
                  <a:lnTo>
                    <a:pt x="150" y="139"/>
                  </a:lnTo>
                  <a:lnTo>
                    <a:pt x="158" y="152"/>
                  </a:lnTo>
                  <a:lnTo>
                    <a:pt x="167" y="168"/>
                  </a:lnTo>
                  <a:lnTo>
                    <a:pt x="177" y="185"/>
                  </a:lnTo>
                  <a:lnTo>
                    <a:pt x="187" y="200"/>
                  </a:lnTo>
                  <a:lnTo>
                    <a:pt x="197" y="215"/>
                  </a:lnTo>
                  <a:lnTo>
                    <a:pt x="205" y="226"/>
                  </a:lnTo>
                  <a:lnTo>
                    <a:pt x="213" y="235"/>
                  </a:lnTo>
                  <a:lnTo>
                    <a:pt x="220" y="243"/>
                  </a:lnTo>
                  <a:lnTo>
                    <a:pt x="230" y="252"/>
                  </a:lnTo>
                  <a:lnTo>
                    <a:pt x="241" y="259"/>
                  </a:lnTo>
                  <a:lnTo>
                    <a:pt x="251" y="263"/>
                  </a:lnTo>
                  <a:lnTo>
                    <a:pt x="249" y="275"/>
                  </a:lnTo>
                  <a:lnTo>
                    <a:pt x="241" y="275"/>
                  </a:lnTo>
                  <a:lnTo>
                    <a:pt x="233" y="274"/>
                  </a:lnTo>
                  <a:lnTo>
                    <a:pt x="213" y="272"/>
                  </a:lnTo>
                  <a:lnTo>
                    <a:pt x="196" y="265"/>
                  </a:lnTo>
                  <a:lnTo>
                    <a:pt x="180" y="253"/>
                  </a:lnTo>
                  <a:lnTo>
                    <a:pt x="167" y="236"/>
                  </a:lnTo>
                  <a:lnTo>
                    <a:pt x="152" y="215"/>
                  </a:lnTo>
                  <a:lnTo>
                    <a:pt x="137" y="191"/>
                  </a:lnTo>
                  <a:lnTo>
                    <a:pt x="125" y="169"/>
                  </a:lnTo>
                  <a:lnTo>
                    <a:pt x="119" y="162"/>
                  </a:lnTo>
                  <a:lnTo>
                    <a:pt x="112" y="158"/>
                  </a:lnTo>
                  <a:lnTo>
                    <a:pt x="102" y="154"/>
                  </a:lnTo>
                  <a:lnTo>
                    <a:pt x="88" y="153"/>
                  </a:lnTo>
                  <a:lnTo>
                    <a:pt x="74" y="153"/>
                  </a:lnTo>
                  <a:lnTo>
                    <a:pt x="74" y="217"/>
                  </a:lnTo>
                  <a:lnTo>
                    <a:pt x="76" y="234"/>
                  </a:lnTo>
                  <a:lnTo>
                    <a:pt x="78" y="245"/>
                  </a:lnTo>
                  <a:lnTo>
                    <a:pt x="85" y="252"/>
                  </a:lnTo>
                  <a:lnTo>
                    <a:pt x="95" y="256"/>
                  </a:lnTo>
                  <a:lnTo>
                    <a:pt x="112" y="257"/>
                  </a:lnTo>
                  <a:lnTo>
                    <a:pt x="112" y="271"/>
                  </a:lnTo>
                  <a:lnTo>
                    <a:pt x="0" y="271"/>
                  </a:lnTo>
                  <a:lnTo>
                    <a:pt x="0" y="257"/>
                  </a:lnTo>
                  <a:lnTo>
                    <a:pt x="18" y="256"/>
                  </a:lnTo>
                  <a:lnTo>
                    <a:pt x="29" y="252"/>
                  </a:lnTo>
                  <a:lnTo>
                    <a:pt x="36" y="245"/>
                  </a:lnTo>
                  <a:lnTo>
                    <a:pt x="38" y="234"/>
                  </a:lnTo>
                  <a:lnTo>
                    <a:pt x="39" y="217"/>
                  </a:lnTo>
                  <a:lnTo>
                    <a:pt x="39" y="53"/>
                  </a:lnTo>
                  <a:lnTo>
                    <a:pt x="38" y="36"/>
                  </a:lnTo>
                  <a:lnTo>
                    <a:pt x="36" y="24"/>
                  </a:lnTo>
                  <a:lnTo>
                    <a:pt x="29" y="19"/>
                  </a:lnTo>
                  <a:lnTo>
                    <a:pt x="19" y="15"/>
                  </a:lnTo>
                  <a:lnTo>
                    <a:pt x="3" y="14"/>
                  </a:lnTo>
                  <a:lnTo>
                    <a:pt x="3"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56"/>
            <p:cNvSpPr>
              <a:spLocks/>
            </p:cNvSpPr>
            <p:nvPr/>
          </p:nvSpPr>
          <p:spPr bwMode="auto">
            <a:xfrm>
              <a:off x="6789738" y="6303963"/>
              <a:ext cx="88900" cy="150813"/>
            </a:xfrm>
            <a:custGeom>
              <a:avLst/>
              <a:gdLst>
                <a:gd name="T0" fmla="*/ 122 w 168"/>
                <a:gd name="T1" fmla="*/ 4 h 284"/>
                <a:gd name="T2" fmla="*/ 149 w 168"/>
                <a:gd name="T3" fmla="*/ 26 h 284"/>
                <a:gd name="T4" fmla="*/ 155 w 168"/>
                <a:gd name="T5" fmla="*/ 69 h 284"/>
                <a:gd name="T6" fmla="*/ 138 w 168"/>
                <a:gd name="T7" fmla="*/ 60 h 284"/>
                <a:gd name="T8" fmla="*/ 129 w 168"/>
                <a:gd name="T9" fmla="*/ 39 h 284"/>
                <a:gd name="T10" fmla="*/ 113 w 168"/>
                <a:gd name="T11" fmla="*/ 23 h 284"/>
                <a:gd name="T12" fmla="*/ 87 w 168"/>
                <a:gd name="T13" fmla="*/ 16 h 284"/>
                <a:gd name="T14" fmla="*/ 61 w 168"/>
                <a:gd name="T15" fmla="*/ 23 h 284"/>
                <a:gd name="T16" fmla="*/ 46 w 168"/>
                <a:gd name="T17" fmla="*/ 40 h 284"/>
                <a:gd name="T18" fmla="*/ 41 w 168"/>
                <a:gd name="T19" fmla="*/ 61 h 284"/>
                <a:gd name="T20" fmla="*/ 50 w 168"/>
                <a:gd name="T21" fmla="*/ 91 h 284"/>
                <a:gd name="T22" fmla="*/ 76 w 168"/>
                <a:gd name="T23" fmla="*/ 112 h 284"/>
                <a:gd name="T24" fmla="*/ 108 w 168"/>
                <a:gd name="T25" fmla="*/ 128 h 284"/>
                <a:gd name="T26" fmla="*/ 137 w 168"/>
                <a:gd name="T27" fmla="*/ 146 h 284"/>
                <a:gd name="T28" fmla="*/ 158 w 168"/>
                <a:gd name="T29" fmla="*/ 170 h 284"/>
                <a:gd name="T30" fmla="*/ 168 w 168"/>
                <a:gd name="T31" fmla="*/ 205 h 284"/>
                <a:gd name="T32" fmla="*/ 155 w 168"/>
                <a:gd name="T33" fmla="*/ 246 h 284"/>
                <a:gd name="T34" fmla="*/ 122 w 168"/>
                <a:gd name="T35" fmla="*/ 273 h 284"/>
                <a:gd name="T36" fmla="*/ 73 w 168"/>
                <a:gd name="T37" fmla="*/ 284 h 284"/>
                <a:gd name="T38" fmla="*/ 43 w 168"/>
                <a:gd name="T39" fmla="*/ 281 h 284"/>
                <a:gd name="T40" fmla="*/ 20 w 168"/>
                <a:gd name="T41" fmla="*/ 273 h 284"/>
                <a:gd name="T42" fmla="*/ 9 w 168"/>
                <a:gd name="T43" fmla="*/ 260 h 284"/>
                <a:gd name="T44" fmla="*/ 5 w 168"/>
                <a:gd name="T45" fmla="*/ 233 h 284"/>
                <a:gd name="T46" fmla="*/ 0 w 168"/>
                <a:gd name="T47" fmla="*/ 203 h 284"/>
                <a:gd name="T48" fmla="*/ 18 w 168"/>
                <a:gd name="T49" fmla="*/ 213 h 284"/>
                <a:gd name="T50" fmla="*/ 30 w 168"/>
                <a:gd name="T51" fmla="*/ 238 h 284"/>
                <a:gd name="T52" fmla="*/ 51 w 168"/>
                <a:gd name="T53" fmla="*/ 258 h 284"/>
                <a:gd name="T54" fmla="*/ 82 w 168"/>
                <a:gd name="T55" fmla="*/ 267 h 284"/>
                <a:gd name="T56" fmla="*/ 113 w 168"/>
                <a:gd name="T57" fmla="*/ 259 h 284"/>
                <a:gd name="T58" fmla="*/ 129 w 168"/>
                <a:gd name="T59" fmla="*/ 235 h 284"/>
                <a:gd name="T60" fmla="*/ 130 w 168"/>
                <a:gd name="T61" fmla="*/ 205 h 284"/>
                <a:gd name="T62" fmla="*/ 116 w 168"/>
                <a:gd name="T63" fmla="*/ 182 h 284"/>
                <a:gd name="T64" fmla="*/ 92 w 168"/>
                <a:gd name="T65" fmla="*/ 165 h 284"/>
                <a:gd name="T66" fmla="*/ 65 w 168"/>
                <a:gd name="T67" fmla="*/ 150 h 284"/>
                <a:gd name="T68" fmla="*/ 38 w 168"/>
                <a:gd name="T69" fmla="*/ 134 h 284"/>
                <a:gd name="T70" fmla="*/ 17 w 168"/>
                <a:gd name="T71" fmla="*/ 110 h 284"/>
                <a:gd name="T72" fmla="*/ 8 w 168"/>
                <a:gd name="T73" fmla="*/ 76 h 284"/>
                <a:gd name="T74" fmla="*/ 16 w 168"/>
                <a:gd name="T75" fmla="*/ 43 h 284"/>
                <a:gd name="T76" fmla="*/ 38 w 168"/>
                <a:gd name="T77" fmla="*/ 18 h 284"/>
                <a:gd name="T78" fmla="*/ 73 w 168"/>
                <a:gd name="T79" fmla="*/ 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8" h="284">
                  <a:moveTo>
                    <a:pt x="95" y="0"/>
                  </a:moveTo>
                  <a:lnTo>
                    <a:pt x="122" y="4"/>
                  </a:lnTo>
                  <a:lnTo>
                    <a:pt x="148" y="11"/>
                  </a:lnTo>
                  <a:lnTo>
                    <a:pt x="149" y="26"/>
                  </a:lnTo>
                  <a:lnTo>
                    <a:pt x="152" y="45"/>
                  </a:lnTo>
                  <a:lnTo>
                    <a:pt x="155" y="69"/>
                  </a:lnTo>
                  <a:lnTo>
                    <a:pt x="141" y="71"/>
                  </a:lnTo>
                  <a:lnTo>
                    <a:pt x="138" y="60"/>
                  </a:lnTo>
                  <a:lnTo>
                    <a:pt x="133" y="50"/>
                  </a:lnTo>
                  <a:lnTo>
                    <a:pt x="129" y="39"/>
                  </a:lnTo>
                  <a:lnTo>
                    <a:pt x="122" y="30"/>
                  </a:lnTo>
                  <a:lnTo>
                    <a:pt x="113" y="23"/>
                  </a:lnTo>
                  <a:lnTo>
                    <a:pt x="101" y="18"/>
                  </a:lnTo>
                  <a:lnTo>
                    <a:pt x="87" y="16"/>
                  </a:lnTo>
                  <a:lnTo>
                    <a:pt x="73" y="19"/>
                  </a:lnTo>
                  <a:lnTo>
                    <a:pt x="61" y="23"/>
                  </a:lnTo>
                  <a:lnTo>
                    <a:pt x="53" y="31"/>
                  </a:lnTo>
                  <a:lnTo>
                    <a:pt x="46" y="40"/>
                  </a:lnTo>
                  <a:lnTo>
                    <a:pt x="42" y="51"/>
                  </a:lnTo>
                  <a:lnTo>
                    <a:pt x="41" y="61"/>
                  </a:lnTo>
                  <a:lnTo>
                    <a:pt x="43" y="77"/>
                  </a:lnTo>
                  <a:lnTo>
                    <a:pt x="50" y="91"/>
                  </a:lnTo>
                  <a:lnTo>
                    <a:pt x="62" y="102"/>
                  </a:lnTo>
                  <a:lnTo>
                    <a:pt x="76" y="112"/>
                  </a:lnTo>
                  <a:lnTo>
                    <a:pt x="95" y="121"/>
                  </a:lnTo>
                  <a:lnTo>
                    <a:pt x="108" y="128"/>
                  </a:lnTo>
                  <a:lnTo>
                    <a:pt x="123" y="137"/>
                  </a:lnTo>
                  <a:lnTo>
                    <a:pt x="137" y="146"/>
                  </a:lnTo>
                  <a:lnTo>
                    <a:pt x="149" y="157"/>
                  </a:lnTo>
                  <a:lnTo>
                    <a:pt x="158" y="170"/>
                  </a:lnTo>
                  <a:lnTo>
                    <a:pt x="165" y="186"/>
                  </a:lnTo>
                  <a:lnTo>
                    <a:pt x="168" y="205"/>
                  </a:lnTo>
                  <a:lnTo>
                    <a:pt x="164" y="226"/>
                  </a:lnTo>
                  <a:lnTo>
                    <a:pt x="155" y="246"/>
                  </a:lnTo>
                  <a:lnTo>
                    <a:pt x="141" y="262"/>
                  </a:lnTo>
                  <a:lnTo>
                    <a:pt x="122" y="273"/>
                  </a:lnTo>
                  <a:lnTo>
                    <a:pt x="99" y="281"/>
                  </a:lnTo>
                  <a:lnTo>
                    <a:pt x="73" y="284"/>
                  </a:lnTo>
                  <a:lnTo>
                    <a:pt x="57" y="283"/>
                  </a:lnTo>
                  <a:lnTo>
                    <a:pt x="43" y="281"/>
                  </a:lnTo>
                  <a:lnTo>
                    <a:pt x="32" y="278"/>
                  </a:lnTo>
                  <a:lnTo>
                    <a:pt x="20" y="273"/>
                  </a:lnTo>
                  <a:lnTo>
                    <a:pt x="12" y="270"/>
                  </a:lnTo>
                  <a:lnTo>
                    <a:pt x="9" y="260"/>
                  </a:lnTo>
                  <a:lnTo>
                    <a:pt x="7" y="248"/>
                  </a:lnTo>
                  <a:lnTo>
                    <a:pt x="5" y="233"/>
                  </a:lnTo>
                  <a:lnTo>
                    <a:pt x="2" y="218"/>
                  </a:lnTo>
                  <a:lnTo>
                    <a:pt x="0" y="203"/>
                  </a:lnTo>
                  <a:lnTo>
                    <a:pt x="14" y="200"/>
                  </a:lnTo>
                  <a:lnTo>
                    <a:pt x="18" y="213"/>
                  </a:lnTo>
                  <a:lnTo>
                    <a:pt x="23" y="225"/>
                  </a:lnTo>
                  <a:lnTo>
                    <a:pt x="30" y="238"/>
                  </a:lnTo>
                  <a:lnTo>
                    <a:pt x="39" y="249"/>
                  </a:lnTo>
                  <a:lnTo>
                    <a:pt x="51" y="258"/>
                  </a:lnTo>
                  <a:lnTo>
                    <a:pt x="65" y="265"/>
                  </a:lnTo>
                  <a:lnTo>
                    <a:pt x="82" y="267"/>
                  </a:lnTo>
                  <a:lnTo>
                    <a:pt x="99" y="265"/>
                  </a:lnTo>
                  <a:lnTo>
                    <a:pt x="113" y="259"/>
                  </a:lnTo>
                  <a:lnTo>
                    <a:pt x="123" y="249"/>
                  </a:lnTo>
                  <a:lnTo>
                    <a:pt x="129" y="235"/>
                  </a:lnTo>
                  <a:lnTo>
                    <a:pt x="131" y="218"/>
                  </a:lnTo>
                  <a:lnTo>
                    <a:pt x="130" y="205"/>
                  </a:lnTo>
                  <a:lnTo>
                    <a:pt x="124" y="192"/>
                  </a:lnTo>
                  <a:lnTo>
                    <a:pt x="116" y="182"/>
                  </a:lnTo>
                  <a:lnTo>
                    <a:pt x="105" y="174"/>
                  </a:lnTo>
                  <a:lnTo>
                    <a:pt x="92" y="165"/>
                  </a:lnTo>
                  <a:lnTo>
                    <a:pt x="78" y="157"/>
                  </a:lnTo>
                  <a:lnTo>
                    <a:pt x="65" y="150"/>
                  </a:lnTo>
                  <a:lnTo>
                    <a:pt x="51" y="143"/>
                  </a:lnTo>
                  <a:lnTo>
                    <a:pt x="38" y="134"/>
                  </a:lnTo>
                  <a:lnTo>
                    <a:pt x="26" y="123"/>
                  </a:lnTo>
                  <a:lnTo>
                    <a:pt x="17" y="110"/>
                  </a:lnTo>
                  <a:lnTo>
                    <a:pt x="10" y="94"/>
                  </a:lnTo>
                  <a:lnTo>
                    <a:pt x="8" y="76"/>
                  </a:lnTo>
                  <a:lnTo>
                    <a:pt x="10" y="59"/>
                  </a:lnTo>
                  <a:lnTo>
                    <a:pt x="16" y="43"/>
                  </a:lnTo>
                  <a:lnTo>
                    <a:pt x="25" y="29"/>
                  </a:lnTo>
                  <a:lnTo>
                    <a:pt x="38" y="18"/>
                  </a:lnTo>
                  <a:lnTo>
                    <a:pt x="54" y="8"/>
                  </a:lnTo>
                  <a:lnTo>
                    <a:pt x="73" y="3"/>
                  </a:lnTo>
                  <a:lnTo>
                    <a:pt x="95"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57"/>
            <p:cNvSpPr>
              <a:spLocks noEditPoints="1"/>
            </p:cNvSpPr>
            <p:nvPr/>
          </p:nvSpPr>
          <p:spPr bwMode="auto">
            <a:xfrm>
              <a:off x="5729288" y="6581775"/>
              <a:ext cx="52388" cy="73025"/>
            </a:xfrm>
            <a:custGeom>
              <a:avLst/>
              <a:gdLst>
                <a:gd name="T0" fmla="*/ 17 w 99"/>
                <a:gd name="T1" fmla="*/ 72 h 137"/>
                <a:gd name="T2" fmla="*/ 17 w 99"/>
                <a:gd name="T3" fmla="*/ 122 h 137"/>
                <a:gd name="T4" fmla="*/ 51 w 99"/>
                <a:gd name="T5" fmla="*/ 122 h 137"/>
                <a:gd name="T6" fmla="*/ 58 w 99"/>
                <a:gd name="T7" fmla="*/ 122 h 137"/>
                <a:gd name="T8" fmla="*/ 66 w 99"/>
                <a:gd name="T9" fmla="*/ 120 h 137"/>
                <a:gd name="T10" fmla="*/ 73 w 99"/>
                <a:gd name="T11" fmla="*/ 116 h 137"/>
                <a:gd name="T12" fmla="*/ 79 w 99"/>
                <a:gd name="T13" fmla="*/ 108 h 137"/>
                <a:gd name="T14" fmla="*/ 82 w 99"/>
                <a:gd name="T15" fmla="*/ 98 h 137"/>
                <a:gd name="T16" fmla="*/ 78 w 99"/>
                <a:gd name="T17" fmla="*/ 87 h 137"/>
                <a:gd name="T18" fmla="*/ 71 w 99"/>
                <a:gd name="T19" fmla="*/ 77 h 137"/>
                <a:gd name="T20" fmla="*/ 63 w 99"/>
                <a:gd name="T21" fmla="*/ 73 h 137"/>
                <a:gd name="T22" fmla="*/ 57 w 99"/>
                <a:gd name="T23" fmla="*/ 72 h 137"/>
                <a:gd name="T24" fmla="*/ 49 w 99"/>
                <a:gd name="T25" fmla="*/ 72 h 137"/>
                <a:gd name="T26" fmla="*/ 17 w 99"/>
                <a:gd name="T27" fmla="*/ 72 h 137"/>
                <a:gd name="T28" fmla="*/ 17 w 99"/>
                <a:gd name="T29" fmla="*/ 14 h 137"/>
                <a:gd name="T30" fmla="*/ 17 w 99"/>
                <a:gd name="T31" fmla="*/ 58 h 137"/>
                <a:gd name="T32" fmla="*/ 44 w 99"/>
                <a:gd name="T33" fmla="*/ 58 h 137"/>
                <a:gd name="T34" fmla="*/ 52 w 99"/>
                <a:gd name="T35" fmla="*/ 58 h 137"/>
                <a:gd name="T36" fmla="*/ 61 w 99"/>
                <a:gd name="T37" fmla="*/ 57 h 137"/>
                <a:gd name="T38" fmla="*/ 68 w 99"/>
                <a:gd name="T39" fmla="*/ 54 h 137"/>
                <a:gd name="T40" fmla="*/ 73 w 99"/>
                <a:gd name="T41" fmla="*/ 49 h 137"/>
                <a:gd name="T42" fmla="*/ 75 w 99"/>
                <a:gd name="T43" fmla="*/ 46 h 137"/>
                <a:gd name="T44" fmla="*/ 77 w 99"/>
                <a:gd name="T45" fmla="*/ 40 h 137"/>
                <a:gd name="T46" fmla="*/ 77 w 99"/>
                <a:gd name="T47" fmla="*/ 35 h 137"/>
                <a:gd name="T48" fmla="*/ 76 w 99"/>
                <a:gd name="T49" fmla="*/ 30 h 137"/>
                <a:gd name="T50" fmla="*/ 75 w 99"/>
                <a:gd name="T51" fmla="*/ 25 h 137"/>
                <a:gd name="T52" fmla="*/ 71 w 99"/>
                <a:gd name="T53" fmla="*/ 21 h 137"/>
                <a:gd name="T54" fmla="*/ 67 w 99"/>
                <a:gd name="T55" fmla="*/ 17 h 137"/>
                <a:gd name="T56" fmla="*/ 58 w 99"/>
                <a:gd name="T57" fmla="*/ 14 h 137"/>
                <a:gd name="T58" fmla="*/ 48 w 99"/>
                <a:gd name="T59" fmla="*/ 14 h 137"/>
                <a:gd name="T60" fmla="*/ 17 w 99"/>
                <a:gd name="T61" fmla="*/ 14 h 137"/>
                <a:gd name="T62" fmla="*/ 0 w 99"/>
                <a:gd name="T63" fmla="*/ 0 h 137"/>
                <a:gd name="T64" fmla="*/ 52 w 99"/>
                <a:gd name="T65" fmla="*/ 0 h 137"/>
                <a:gd name="T66" fmla="*/ 61 w 99"/>
                <a:gd name="T67" fmla="*/ 0 h 137"/>
                <a:gd name="T68" fmla="*/ 70 w 99"/>
                <a:gd name="T69" fmla="*/ 1 h 137"/>
                <a:gd name="T70" fmla="*/ 79 w 99"/>
                <a:gd name="T71" fmla="*/ 6 h 137"/>
                <a:gd name="T72" fmla="*/ 87 w 99"/>
                <a:gd name="T73" fmla="*/ 14 h 137"/>
                <a:gd name="T74" fmla="*/ 92 w 99"/>
                <a:gd name="T75" fmla="*/ 23 h 137"/>
                <a:gd name="T76" fmla="*/ 94 w 99"/>
                <a:gd name="T77" fmla="*/ 33 h 137"/>
                <a:gd name="T78" fmla="*/ 92 w 99"/>
                <a:gd name="T79" fmla="*/ 43 h 137"/>
                <a:gd name="T80" fmla="*/ 87 w 99"/>
                <a:gd name="T81" fmla="*/ 53 h 137"/>
                <a:gd name="T82" fmla="*/ 81 w 99"/>
                <a:gd name="T83" fmla="*/ 59 h 137"/>
                <a:gd name="T84" fmla="*/ 70 w 99"/>
                <a:gd name="T85" fmla="*/ 64 h 137"/>
                <a:gd name="T86" fmla="*/ 70 w 99"/>
                <a:gd name="T87" fmla="*/ 64 h 137"/>
                <a:gd name="T88" fmla="*/ 82 w 99"/>
                <a:gd name="T89" fmla="*/ 69 h 137"/>
                <a:gd name="T90" fmla="*/ 91 w 99"/>
                <a:gd name="T91" fmla="*/ 77 h 137"/>
                <a:gd name="T92" fmla="*/ 96 w 99"/>
                <a:gd name="T93" fmla="*/ 87 h 137"/>
                <a:gd name="T94" fmla="*/ 99 w 99"/>
                <a:gd name="T95" fmla="*/ 99 h 137"/>
                <a:gd name="T96" fmla="*/ 96 w 99"/>
                <a:gd name="T97" fmla="*/ 111 h 137"/>
                <a:gd name="T98" fmla="*/ 93 w 99"/>
                <a:gd name="T99" fmla="*/ 120 h 137"/>
                <a:gd name="T100" fmla="*/ 85 w 99"/>
                <a:gd name="T101" fmla="*/ 128 h 137"/>
                <a:gd name="T102" fmla="*/ 75 w 99"/>
                <a:gd name="T103" fmla="*/ 134 h 137"/>
                <a:gd name="T104" fmla="*/ 63 w 99"/>
                <a:gd name="T105" fmla="*/ 137 h 137"/>
                <a:gd name="T106" fmla="*/ 51 w 99"/>
                <a:gd name="T107" fmla="*/ 137 h 137"/>
                <a:gd name="T108" fmla="*/ 0 w 99"/>
                <a:gd name="T109" fmla="*/ 137 h 137"/>
                <a:gd name="T110" fmla="*/ 0 w 99"/>
                <a:gd name="T11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9" h="137">
                  <a:moveTo>
                    <a:pt x="17" y="72"/>
                  </a:moveTo>
                  <a:lnTo>
                    <a:pt x="17" y="122"/>
                  </a:lnTo>
                  <a:lnTo>
                    <a:pt x="51" y="122"/>
                  </a:lnTo>
                  <a:lnTo>
                    <a:pt x="58" y="122"/>
                  </a:lnTo>
                  <a:lnTo>
                    <a:pt x="66" y="120"/>
                  </a:lnTo>
                  <a:lnTo>
                    <a:pt x="73" y="116"/>
                  </a:lnTo>
                  <a:lnTo>
                    <a:pt x="79" y="108"/>
                  </a:lnTo>
                  <a:lnTo>
                    <a:pt x="82" y="98"/>
                  </a:lnTo>
                  <a:lnTo>
                    <a:pt x="78" y="87"/>
                  </a:lnTo>
                  <a:lnTo>
                    <a:pt x="71" y="77"/>
                  </a:lnTo>
                  <a:lnTo>
                    <a:pt x="63" y="73"/>
                  </a:lnTo>
                  <a:lnTo>
                    <a:pt x="57" y="72"/>
                  </a:lnTo>
                  <a:lnTo>
                    <a:pt x="49" y="72"/>
                  </a:lnTo>
                  <a:lnTo>
                    <a:pt x="17" y="72"/>
                  </a:lnTo>
                  <a:close/>
                  <a:moveTo>
                    <a:pt x="17" y="14"/>
                  </a:moveTo>
                  <a:lnTo>
                    <a:pt x="17" y="58"/>
                  </a:lnTo>
                  <a:lnTo>
                    <a:pt x="44" y="58"/>
                  </a:lnTo>
                  <a:lnTo>
                    <a:pt x="52" y="58"/>
                  </a:lnTo>
                  <a:lnTo>
                    <a:pt x="61" y="57"/>
                  </a:lnTo>
                  <a:lnTo>
                    <a:pt x="68" y="54"/>
                  </a:lnTo>
                  <a:lnTo>
                    <a:pt x="73" y="49"/>
                  </a:lnTo>
                  <a:lnTo>
                    <a:pt x="75" y="46"/>
                  </a:lnTo>
                  <a:lnTo>
                    <a:pt x="77" y="40"/>
                  </a:lnTo>
                  <a:lnTo>
                    <a:pt x="77" y="35"/>
                  </a:lnTo>
                  <a:lnTo>
                    <a:pt x="76" y="30"/>
                  </a:lnTo>
                  <a:lnTo>
                    <a:pt x="75" y="25"/>
                  </a:lnTo>
                  <a:lnTo>
                    <a:pt x="71" y="21"/>
                  </a:lnTo>
                  <a:lnTo>
                    <a:pt x="67" y="17"/>
                  </a:lnTo>
                  <a:lnTo>
                    <a:pt x="58" y="14"/>
                  </a:lnTo>
                  <a:lnTo>
                    <a:pt x="48" y="14"/>
                  </a:lnTo>
                  <a:lnTo>
                    <a:pt x="17" y="14"/>
                  </a:lnTo>
                  <a:close/>
                  <a:moveTo>
                    <a:pt x="0" y="0"/>
                  </a:moveTo>
                  <a:lnTo>
                    <a:pt x="52" y="0"/>
                  </a:lnTo>
                  <a:lnTo>
                    <a:pt x="61" y="0"/>
                  </a:lnTo>
                  <a:lnTo>
                    <a:pt x="70" y="1"/>
                  </a:lnTo>
                  <a:lnTo>
                    <a:pt x="79" y="6"/>
                  </a:lnTo>
                  <a:lnTo>
                    <a:pt x="87" y="14"/>
                  </a:lnTo>
                  <a:lnTo>
                    <a:pt x="92" y="23"/>
                  </a:lnTo>
                  <a:lnTo>
                    <a:pt x="94" y="33"/>
                  </a:lnTo>
                  <a:lnTo>
                    <a:pt x="92" y="43"/>
                  </a:lnTo>
                  <a:lnTo>
                    <a:pt x="87" y="53"/>
                  </a:lnTo>
                  <a:lnTo>
                    <a:pt x="81" y="59"/>
                  </a:lnTo>
                  <a:lnTo>
                    <a:pt x="70" y="64"/>
                  </a:lnTo>
                  <a:lnTo>
                    <a:pt x="70" y="64"/>
                  </a:lnTo>
                  <a:lnTo>
                    <a:pt x="82" y="69"/>
                  </a:lnTo>
                  <a:lnTo>
                    <a:pt x="91" y="77"/>
                  </a:lnTo>
                  <a:lnTo>
                    <a:pt x="96" y="87"/>
                  </a:lnTo>
                  <a:lnTo>
                    <a:pt x="99" y="99"/>
                  </a:lnTo>
                  <a:lnTo>
                    <a:pt x="96" y="111"/>
                  </a:lnTo>
                  <a:lnTo>
                    <a:pt x="93" y="120"/>
                  </a:lnTo>
                  <a:lnTo>
                    <a:pt x="85" y="128"/>
                  </a:lnTo>
                  <a:lnTo>
                    <a:pt x="75" y="134"/>
                  </a:lnTo>
                  <a:lnTo>
                    <a:pt x="63" y="137"/>
                  </a:lnTo>
                  <a:lnTo>
                    <a:pt x="51" y="137"/>
                  </a:lnTo>
                  <a:lnTo>
                    <a:pt x="0" y="137"/>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58"/>
            <p:cNvSpPr>
              <a:spLocks noEditPoints="1"/>
            </p:cNvSpPr>
            <p:nvPr/>
          </p:nvSpPr>
          <p:spPr bwMode="auto">
            <a:xfrm>
              <a:off x="5800725" y="6581775"/>
              <a:ext cx="57150" cy="73025"/>
            </a:xfrm>
            <a:custGeom>
              <a:avLst/>
              <a:gdLst>
                <a:gd name="T0" fmla="*/ 53 w 109"/>
                <a:gd name="T1" fmla="*/ 18 h 137"/>
                <a:gd name="T2" fmla="*/ 32 w 109"/>
                <a:gd name="T3" fmla="*/ 83 h 137"/>
                <a:gd name="T4" fmla="*/ 74 w 109"/>
                <a:gd name="T5" fmla="*/ 83 h 137"/>
                <a:gd name="T6" fmla="*/ 53 w 109"/>
                <a:gd name="T7" fmla="*/ 18 h 137"/>
                <a:gd name="T8" fmla="*/ 45 w 109"/>
                <a:gd name="T9" fmla="*/ 0 h 137"/>
                <a:gd name="T10" fmla="*/ 64 w 109"/>
                <a:gd name="T11" fmla="*/ 0 h 137"/>
                <a:gd name="T12" fmla="*/ 109 w 109"/>
                <a:gd name="T13" fmla="*/ 137 h 137"/>
                <a:gd name="T14" fmla="*/ 91 w 109"/>
                <a:gd name="T15" fmla="*/ 137 h 137"/>
                <a:gd name="T16" fmla="*/ 78 w 109"/>
                <a:gd name="T17" fmla="*/ 97 h 137"/>
                <a:gd name="T18" fmla="*/ 26 w 109"/>
                <a:gd name="T19" fmla="*/ 97 h 137"/>
                <a:gd name="T20" fmla="*/ 15 w 109"/>
                <a:gd name="T21" fmla="*/ 137 h 137"/>
                <a:gd name="T22" fmla="*/ 0 w 109"/>
                <a:gd name="T23" fmla="*/ 137 h 137"/>
                <a:gd name="T24" fmla="*/ 45 w 109"/>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37">
                  <a:moveTo>
                    <a:pt x="53" y="18"/>
                  </a:moveTo>
                  <a:lnTo>
                    <a:pt x="32" y="83"/>
                  </a:lnTo>
                  <a:lnTo>
                    <a:pt x="74" y="83"/>
                  </a:lnTo>
                  <a:lnTo>
                    <a:pt x="53" y="18"/>
                  </a:lnTo>
                  <a:close/>
                  <a:moveTo>
                    <a:pt x="45" y="0"/>
                  </a:moveTo>
                  <a:lnTo>
                    <a:pt x="64" y="0"/>
                  </a:lnTo>
                  <a:lnTo>
                    <a:pt x="109" y="137"/>
                  </a:lnTo>
                  <a:lnTo>
                    <a:pt x="91" y="137"/>
                  </a:lnTo>
                  <a:lnTo>
                    <a:pt x="78" y="97"/>
                  </a:lnTo>
                  <a:lnTo>
                    <a:pt x="26" y="97"/>
                  </a:lnTo>
                  <a:lnTo>
                    <a:pt x="15" y="137"/>
                  </a:lnTo>
                  <a:lnTo>
                    <a:pt x="0" y="137"/>
                  </a:lnTo>
                  <a:lnTo>
                    <a:pt x="45"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59"/>
            <p:cNvSpPr>
              <a:spLocks noEditPoints="1"/>
            </p:cNvSpPr>
            <p:nvPr/>
          </p:nvSpPr>
          <p:spPr bwMode="auto">
            <a:xfrm>
              <a:off x="5881688" y="6581775"/>
              <a:ext cx="52388" cy="73025"/>
            </a:xfrm>
            <a:custGeom>
              <a:avLst/>
              <a:gdLst>
                <a:gd name="T0" fmla="*/ 17 w 99"/>
                <a:gd name="T1" fmla="*/ 15 h 137"/>
                <a:gd name="T2" fmla="*/ 17 w 99"/>
                <a:gd name="T3" fmla="*/ 64 h 137"/>
                <a:gd name="T4" fmla="*/ 50 w 99"/>
                <a:gd name="T5" fmla="*/ 64 h 137"/>
                <a:gd name="T6" fmla="*/ 58 w 99"/>
                <a:gd name="T7" fmla="*/ 63 h 137"/>
                <a:gd name="T8" fmla="*/ 66 w 99"/>
                <a:gd name="T9" fmla="*/ 61 h 137"/>
                <a:gd name="T10" fmla="*/ 73 w 99"/>
                <a:gd name="T11" fmla="*/ 56 h 137"/>
                <a:gd name="T12" fmla="*/ 76 w 99"/>
                <a:gd name="T13" fmla="*/ 51 h 137"/>
                <a:gd name="T14" fmla="*/ 78 w 99"/>
                <a:gd name="T15" fmla="*/ 48 h 137"/>
                <a:gd name="T16" fmla="*/ 79 w 99"/>
                <a:gd name="T17" fmla="*/ 42 h 137"/>
                <a:gd name="T18" fmla="*/ 79 w 99"/>
                <a:gd name="T19" fmla="*/ 38 h 137"/>
                <a:gd name="T20" fmla="*/ 77 w 99"/>
                <a:gd name="T21" fmla="*/ 28 h 137"/>
                <a:gd name="T22" fmla="*/ 70 w 99"/>
                <a:gd name="T23" fmla="*/ 18 h 137"/>
                <a:gd name="T24" fmla="*/ 61 w 99"/>
                <a:gd name="T25" fmla="*/ 15 h 137"/>
                <a:gd name="T26" fmla="*/ 51 w 99"/>
                <a:gd name="T27" fmla="*/ 15 h 137"/>
                <a:gd name="T28" fmla="*/ 17 w 99"/>
                <a:gd name="T29" fmla="*/ 15 h 137"/>
                <a:gd name="T30" fmla="*/ 0 w 99"/>
                <a:gd name="T31" fmla="*/ 0 h 137"/>
                <a:gd name="T32" fmla="*/ 51 w 99"/>
                <a:gd name="T33" fmla="*/ 0 h 137"/>
                <a:gd name="T34" fmla="*/ 62 w 99"/>
                <a:gd name="T35" fmla="*/ 0 h 137"/>
                <a:gd name="T36" fmla="*/ 73 w 99"/>
                <a:gd name="T37" fmla="*/ 2 h 137"/>
                <a:gd name="T38" fmla="*/ 83 w 99"/>
                <a:gd name="T39" fmla="*/ 8 h 137"/>
                <a:gd name="T40" fmla="*/ 91 w 99"/>
                <a:gd name="T41" fmla="*/ 16 h 137"/>
                <a:gd name="T42" fmla="*/ 95 w 99"/>
                <a:gd name="T43" fmla="*/ 26 h 137"/>
                <a:gd name="T44" fmla="*/ 98 w 99"/>
                <a:gd name="T45" fmla="*/ 38 h 137"/>
                <a:gd name="T46" fmla="*/ 95 w 99"/>
                <a:gd name="T47" fmla="*/ 50 h 137"/>
                <a:gd name="T48" fmla="*/ 91 w 99"/>
                <a:gd name="T49" fmla="*/ 61 h 137"/>
                <a:gd name="T50" fmla="*/ 83 w 99"/>
                <a:gd name="T51" fmla="*/ 69 h 137"/>
                <a:gd name="T52" fmla="*/ 71 w 99"/>
                <a:gd name="T53" fmla="*/ 73 h 137"/>
                <a:gd name="T54" fmla="*/ 99 w 99"/>
                <a:gd name="T55" fmla="*/ 137 h 137"/>
                <a:gd name="T56" fmla="*/ 80 w 99"/>
                <a:gd name="T57" fmla="*/ 137 h 137"/>
                <a:gd name="T58" fmla="*/ 55 w 99"/>
                <a:gd name="T59" fmla="*/ 78 h 137"/>
                <a:gd name="T60" fmla="*/ 17 w 99"/>
                <a:gd name="T61" fmla="*/ 78 h 137"/>
                <a:gd name="T62" fmla="*/ 17 w 99"/>
                <a:gd name="T63" fmla="*/ 137 h 137"/>
                <a:gd name="T64" fmla="*/ 0 w 99"/>
                <a:gd name="T65" fmla="*/ 137 h 137"/>
                <a:gd name="T66" fmla="*/ 0 w 99"/>
                <a:gd name="T6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 h="137">
                  <a:moveTo>
                    <a:pt x="17" y="15"/>
                  </a:moveTo>
                  <a:lnTo>
                    <a:pt x="17" y="64"/>
                  </a:lnTo>
                  <a:lnTo>
                    <a:pt x="50" y="64"/>
                  </a:lnTo>
                  <a:lnTo>
                    <a:pt x="58" y="63"/>
                  </a:lnTo>
                  <a:lnTo>
                    <a:pt x="66" y="61"/>
                  </a:lnTo>
                  <a:lnTo>
                    <a:pt x="73" y="56"/>
                  </a:lnTo>
                  <a:lnTo>
                    <a:pt x="76" y="51"/>
                  </a:lnTo>
                  <a:lnTo>
                    <a:pt x="78" y="48"/>
                  </a:lnTo>
                  <a:lnTo>
                    <a:pt x="79" y="42"/>
                  </a:lnTo>
                  <a:lnTo>
                    <a:pt x="79" y="38"/>
                  </a:lnTo>
                  <a:lnTo>
                    <a:pt x="77" y="28"/>
                  </a:lnTo>
                  <a:lnTo>
                    <a:pt x="70" y="18"/>
                  </a:lnTo>
                  <a:lnTo>
                    <a:pt x="61" y="15"/>
                  </a:lnTo>
                  <a:lnTo>
                    <a:pt x="51" y="15"/>
                  </a:lnTo>
                  <a:lnTo>
                    <a:pt x="17" y="15"/>
                  </a:lnTo>
                  <a:close/>
                  <a:moveTo>
                    <a:pt x="0" y="0"/>
                  </a:moveTo>
                  <a:lnTo>
                    <a:pt x="51" y="0"/>
                  </a:lnTo>
                  <a:lnTo>
                    <a:pt x="62" y="0"/>
                  </a:lnTo>
                  <a:lnTo>
                    <a:pt x="73" y="2"/>
                  </a:lnTo>
                  <a:lnTo>
                    <a:pt x="83" y="8"/>
                  </a:lnTo>
                  <a:lnTo>
                    <a:pt x="91" y="16"/>
                  </a:lnTo>
                  <a:lnTo>
                    <a:pt x="95" y="26"/>
                  </a:lnTo>
                  <a:lnTo>
                    <a:pt x="98" y="38"/>
                  </a:lnTo>
                  <a:lnTo>
                    <a:pt x="95" y="50"/>
                  </a:lnTo>
                  <a:lnTo>
                    <a:pt x="91" y="61"/>
                  </a:lnTo>
                  <a:lnTo>
                    <a:pt x="83" y="69"/>
                  </a:lnTo>
                  <a:lnTo>
                    <a:pt x="71" y="73"/>
                  </a:lnTo>
                  <a:lnTo>
                    <a:pt x="99" y="137"/>
                  </a:lnTo>
                  <a:lnTo>
                    <a:pt x="80" y="137"/>
                  </a:lnTo>
                  <a:lnTo>
                    <a:pt x="55" y="78"/>
                  </a:lnTo>
                  <a:lnTo>
                    <a:pt x="17" y="78"/>
                  </a:lnTo>
                  <a:lnTo>
                    <a:pt x="17" y="137"/>
                  </a:lnTo>
                  <a:lnTo>
                    <a:pt x="0" y="137"/>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60"/>
            <p:cNvSpPr>
              <a:spLocks noEditPoints="1"/>
            </p:cNvSpPr>
            <p:nvPr/>
          </p:nvSpPr>
          <p:spPr bwMode="auto">
            <a:xfrm>
              <a:off x="5961063" y="6581775"/>
              <a:ext cx="52388" cy="73025"/>
            </a:xfrm>
            <a:custGeom>
              <a:avLst/>
              <a:gdLst>
                <a:gd name="T0" fmla="*/ 17 w 99"/>
                <a:gd name="T1" fmla="*/ 15 h 137"/>
                <a:gd name="T2" fmla="*/ 17 w 99"/>
                <a:gd name="T3" fmla="*/ 64 h 137"/>
                <a:gd name="T4" fmla="*/ 50 w 99"/>
                <a:gd name="T5" fmla="*/ 64 h 137"/>
                <a:gd name="T6" fmla="*/ 58 w 99"/>
                <a:gd name="T7" fmla="*/ 63 h 137"/>
                <a:gd name="T8" fmla="*/ 66 w 99"/>
                <a:gd name="T9" fmla="*/ 61 h 137"/>
                <a:gd name="T10" fmla="*/ 73 w 99"/>
                <a:gd name="T11" fmla="*/ 56 h 137"/>
                <a:gd name="T12" fmla="*/ 76 w 99"/>
                <a:gd name="T13" fmla="*/ 51 h 137"/>
                <a:gd name="T14" fmla="*/ 78 w 99"/>
                <a:gd name="T15" fmla="*/ 48 h 137"/>
                <a:gd name="T16" fmla="*/ 79 w 99"/>
                <a:gd name="T17" fmla="*/ 42 h 137"/>
                <a:gd name="T18" fmla="*/ 79 w 99"/>
                <a:gd name="T19" fmla="*/ 38 h 137"/>
                <a:gd name="T20" fmla="*/ 77 w 99"/>
                <a:gd name="T21" fmla="*/ 28 h 137"/>
                <a:gd name="T22" fmla="*/ 70 w 99"/>
                <a:gd name="T23" fmla="*/ 18 h 137"/>
                <a:gd name="T24" fmla="*/ 61 w 99"/>
                <a:gd name="T25" fmla="*/ 15 h 137"/>
                <a:gd name="T26" fmla="*/ 51 w 99"/>
                <a:gd name="T27" fmla="*/ 15 h 137"/>
                <a:gd name="T28" fmla="*/ 17 w 99"/>
                <a:gd name="T29" fmla="*/ 15 h 137"/>
                <a:gd name="T30" fmla="*/ 0 w 99"/>
                <a:gd name="T31" fmla="*/ 0 h 137"/>
                <a:gd name="T32" fmla="*/ 51 w 99"/>
                <a:gd name="T33" fmla="*/ 0 h 137"/>
                <a:gd name="T34" fmla="*/ 62 w 99"/>
                <a:gd name="T35" fmla="*/ 0 h 137"/>
                <a:gd name="T36" fmla="*/ 73 w 99"/>
                <a:gd name="T37" fmla="*/ 2 h 137"/>
                <a:gd name="T38" fmla="*/ 83 w 99"/>
                <a:gd name="T39" fmla="*/ 8 h 137"/>
                <a:gd name="T40" fmla="*/ 91 w 99"/>
                <a:gd name="T41" fmla="*/ 16 h 137"/>
                <a:gd name="T42" fmla="*/ 95 w 99"/>
                <a:gd name="T43" fmla="*/ 26 h 137"/>
                <a:gd name="T44" fmla="*/ 98 w 99"/>
                <a:gd name="T45" fmla="*/ 38 h 137"/>
                <a:gd name="T46" fmla="*/ 95 w 99"/>
                <a:gd name="T47" fmla="*/ 50 h 137"/>
                <a:gd name="T48" fmla="*/ 91 w 99"/>
                <a:gd name="T49" fmla="*/ 61 h 137"/>
                <a:gd name="T50" fmla="*/ 82 w 99"/>
                <a:gd name="T51" fmla="*/ 69 h 137"/>
                <a:gd name="T52" fmla="*/ 71 w 99"/>
                <a:gd name="T53" fmla="*/ 73 h 137"/>
                <a:gd name="T54" fmla="*/ 99 w 99"/>
                <a:gd name="T55" fmla="*/ 137 h 137"/>
                <a:gd name="T56" fmla="*/ 81 w 99"/>
                <a:gd name="T57" fmla="*/ 137 h 137"/>
                <a:gd name="T58" fmla="*/ 56 w 99"/>
                <a:gd name="T59" fmla="*/ 78 h 137"/>
                <a:gd name="T60" fmla="*/ 17 w 99"/>
                <a:gd name="T61" fmla="*/ 78 h 137"/>
                <a:gd name="T62" fmla="*/ 17 w 99"/>
                <a:gd name="T63" fmla="*/ 137 h 137"/>
                <a:gd name="T64" fmla="*/ 0 w 99"/>
                <a:gd name="T65" fmla="*/ 137 h 137"/>
                <a:gd name="T66" fmla="*/ 0 w 99"/>
                <a:gd name="T6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 h="137">
                  <a:moveTo>
                    <a:pt x="17" y="15"/>
                  </a:moveTo>
                  <a:lnTo>
                    <a:pt x="17" y="64"/>
                  </a:lnTo>
                  <a:lnTo>
                    <a:pt x="50" y="64"/>
                  </a:lnTo>
                  <a:lnTo>
                    <a:pt x="58" y="63"/>
                  </a:lnTo>
                  <a:lnTo>
                    <a:pt x="66" y="61"/>
                  </a:lnTo>
                  <a:lnTo>
                    <a:pt x="73" y="56"/>
                  </a:lnTo>
                  <a:lnTo>
                    <a:pt x="76" y="51"/>
                  </a:lnTo>
                  <a:lnTo>
                    <a:pt x="78" y="48"/>
                  </a:lnTo>
                  <a:lnTo>
                    <a:pt x="79" y="42"/>
                  </a:lnTo>
                  <a:lnTo>
                    <a:pt x="79" y="38"/>
                  </a:lnTo>
                  <a:lnTo>
                    <a:pt x="77" y="28"/>
                  </a:lnTo>
                  <a:lnTo>
                    <a:pt x="70" y="18"/>
                  </a:lnTo>
                  <a:lnTo>
                    <a:pt x="61" y="15"/>
                  </a:lnTo>
                  <a:lnTo>
                    <a:pt x="51" y="15"/>
                  </a:lnTo>
                  <a:lnTo>
                    <a:pt x="17" y="15"/>
                  </a:lnTo>
                  <a:close/>
                  <a:moveTo>
                    <a:pt x="0" y="0"/>
                  </a:moveTo>
                  <a:lnTo>
                    <a:pt x="51" y="0"/>
                  </a:lnTo>
                  <a:lnTo>
                    <a:pt x="62" y="0"/>
                  </a:lnTo>
                  <a:lnTo>
                    <a:pt x="73" y="2"/>
                  </a:lnTo>
                  <a:lnTo>
                    <a:pt x="83" y="8"/>
                  </a:lnTo>
                  <a:lnTo>
                    <a:pt x="91" y="16"/>
                  </a:lnTo>
                  <a:lnTo>
                    <a:pt x="95" y="26"/>
                  </a:lnTo>
                  <a:lnTo>
                    <a:pt x="98" y="38"/>
                  </a:lnTo>
                  <a:lnTo>
                    <a:pt x="95" y="50"/>
                  </a:lnTo>
                  <a:lnTo>
                    <a:pt x="91" y="61"/>
                  </a:lnTo>
                  <a:lnTo>
                    <a:pt x="82" y="69"/>
                  </a:lnTo>
                  <a:lnTo>
                    <a:pt x="71" y="73"/>
                  </a:lnTo>
                  <a:lnTo>
                    <a:pt x="99" y="137"/>
                  </a:lnTo>
                  <a:lnTo>
                    <a:pt x="81" y="137"/>
                  </a:lnTo>
                  <a:lnTo>
                    <a:pt x="56" y="78"/>
                  </a:lnTo>
                  <a:lnTo>
                    <a:pt x="17" y="78"/>
                  </a:lnTo>
                  <a:lnTo>
                    <a:pt x="17" y="137"/>
                  </a:lnTo>
                  <a:lnTo>
                    <a:pt x="0" y="137"/>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Rectangle 61"/>
            <p:cNvSpPr>
              <a:spLocks noChangeArrowheads="1"/>
            </p:cNvSpPr>
            <p:nvPr/>
          </p:nvSpPr>
          <p:spPr bwMode="auto">
            <a:xfrm>
              <a:off x="6038850" y="6581775"/>
              <a:ext cx="9525" cy="73025"/>
            </a:xfrm>
            <a:prstGeom prst="rect">
              <a:avLst/>
            </a:prstGeom>
            <a:solidFill>
              <a:srgbClr val="143D6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62"/>
            <p:cNvSpPr>
              <a:spLocks/>
            </p:cNvSpPr>
            <p:nvPr/>
          </p:nvSpPr>
          <p:spPr bwMode="auto">
            <a:xfrm>
              <a:off x="6075363" y="6581775"/>
              <a:ext cx="55563" cy="74613"/>
            </a:xfrm>
            <a:custGeom>
              <a:avLst/>
              <a:gdLst>
                <a:gd name="T0" fmla="*/ 54 w 106"/>
                <a:gd name="T1" fmla="*/ 0 h 141"/>
                <a:gd name="T2" fmla="*/ 69 w 106"/>
                <a:gd name="T3" fmla="*/ 2 h 141"/>
                <a:gd name="T4" fmla="*/ 83 w 106"/>
                <a:gd name="T5" fmla="*/ 8 h 141"/>
                <a:gd name="T6" fmla="*/ 95 w 106"/>
                <a:gd name="T7" fmla="*/ 18 h 141"/>
                <a:gd name="T8" fmla="*/ 101 w 106"/>
                <a:gd name="T9" fmla="*/ 33 h 141"/>
                <a:gd name="T10" fmla="*/ 87 w 106"/>
                <a:gd name="T11" fmla="*/ 37 h 141"/>
                <a:gd name="T12" fmla="*/ 82 w 106"/>
                <a:gd name="T13" fmla="*/ 27 h 141"/>
                <a:gd name="T14" fmla="*/ 74 w 106"/>
                <a:gd name="T15" fmla="*/ 19 h 141"/>
                <a:gd name="T16" fmla="*/ 64 w 106"/>
                <a:gd name="T17" fmla="*/ 15 h 141"/>
                <a:gd name="T18" fmla="*/ 52 w 106"/>
                <a:gd name="T19" fmla="*/ 14 h 141"/>
                <a:gd name="T20" fmla="*/ 44 w 106"/>
                <a:gd name="T21" fmla="*/ 14 h 141"/>
                <a:gd name="T22" fmla="*/ 36 w 106"/>
                <a:gd name="T23" fmla="*/ 17 h 141"/>
                <a:gd name="T24" fmla="*/ 30 w 106"/>
                <a:gd name="T25" fmla="*/ 20 h 141"/>
                <a:gd name="T26" fmla="*/ 25 w 106"/>
                <a:gd name="T27" fmla="*/ 27 h 141"/>
                <a:gd name="T28" fmla="*/ 23 w 106"/>
                <a:gd name="T29" fmla="*/ 35 h 141"/>
                <a:gd name="T30" fmla="*/ 25 w 106"/>
                <a:gd name="T31" fmla="*/ 44 h 141"/>
                <a:gd name="T32" fmla="*/ 31 w 106"/>
                <a:gd name="T33" fmla="*/ 51 h 141"/>
                <a:gd name="T34" fmla="*/ 39 w 106"/>
                <a:gd name="T35" fmla="*/ 55 h 141"/>
                <a:gd name="T36" fmla="*/ 48 w 106"/>
                <a:gd name="T37" fmla="*/ 57 h 141"/>
                <a:gd name="T38" fmla="*/ 68 w 106"/>
                <a:gd name="T39" fmla="*/ 61 h 141"/>
                <a:gd name="T40" fmla="*/ 82 w 106"/>
                <a:gd name="T41" fmla="*/ 66 h 141"/>
                <a:gd name="T42" fmla="*/ 93 w 106"/>
                <a:gd name="T43" fmla="*/ 73 h 141"/>
                <a:gd name="T44" fmla="*/ 101 w 106"/>
                <a:gd name="T45" fmla="*/ 81 h 141"/>
                <a:gd name="T46" fmla="*/ 105 w 106"/>
                <a:gd name="T47" fmla="*/ 90 h 141"/>
                <a:gd name="T48" fmla="*/ 106 w 106"/>
                <a:gd name="T49" fmla="*/ 100 h 141"/>
                <a:gd name="T50" fmla="*/ 105 w 106"/>
                <a:gd name="T51" fmla="*/ 112 h 141"/>
                <a:gd name="T52" fmla="*/ 99 w 106"/>
                <a:gd name="T53" fmla="*/ 122 h 141"/>
                <a:gd name="T54" fmla="*/ 91 w 106"/>
                <a:gd name="T55" fmla="*/ 131 h 141"/>
                <a:gd name="T56" fmla="*/ 80 w 106"/>
                <a:gd name="T57" fmla="*/ 137 h 141"/>
                <a:gd name="T58" fmla="*/ 68 w 106"/>
                <a:gd name="T59" fmla="*/ 140 h 141"/>
                <a:gd name="T60" fmla="*/ 56 w 106"/>
                <a:gd name="T61" fmla="*/ 141 h 141"/>
                <a:gd name="T62" fmla="*/ 36 w 106"/>
                <a:gd name="T63" fmla="*/ 139 h 141"/>
                <a:gd name="T64" fmla="*/ 21 w 106"/>
                <a:gd name="T65" fmla="*/ 131 h 141"/>
                <a:gd name="T66" fmla="*/ 8 w 106"/>
                <a:gd name="T67" fmla="*/ 120 h 141"/>
                <a:gd name="T68" fmla="*/ 0 w 106"/>
                <a:gd name="T69" fmla="*/ 102 h 141"/>
                <a:gd name="T70" fmla="*/ 15 w 106"/>
                <a:gd name="T71" fmla="*/ 99 h 141"/>
                <a:gd name="T72" fmla="*/ 22 w 106"/>
                <a:gd name="T73" fmla="*/ 110 h 141"/>
                <a:gd name="T74" fmla="*/ 31 w 106"/>
                <a:gd name="T75" fmla="*/ 120 h 141"/>
                <a:gd name="T76" fmla="*/ 42 w 106"/>
                <a:gd name="T77" fmla="*/ 124 h 141"/>
                <a:gd name="T78" fmla="*/ 56 w 106"/>
                <a:gd name="T79" fmla="*/ 126 h 141"/>
                <a:gd name="T80" fmla="*/ 64 w 106"/>
                <a:gd name="T81" fmla="*/ 125 h 141"/>
                <a:gd name="T82" fmla="*/ 73 w 106"/>
                <a:gd name="T83" fmla="*/ 123 h 141"/>
                <a:gd name="T84" fmla="*/ 80 w 106"/>
                <a:gd name="T85" fmla="*/ 120 h 141"/>
                <a:gd name="T86" fmla="*/ 84 w 106"/>
                <a:gd name="T87" fmla="*/ 116 h 141"/>
                <a:gd name="T88" fmla="*/ 87 w 106"/>
                <a:gd name="T89" fmla="*/ 112 h 141"/>
                <a:gd name="T90" fmla="*/ 88 w 106"/>
                <a:gd name="T91" fmla="*/ 107 h 141"/>
                <a:gd name="T92" fmla="*/ 89 w 106"/>
                <a:gd name="T93" fmla="*/ 102 h 141"/>
                <a:gd name="T94" fmla="*/ 87 w 106"/>
                <a:gd name="T95" fmla="*/ 93 h 141"/>
                <a:gd name="T96" fmla="*/ 82 w 106"/>
                <a:gd name="T97" fmla="*/ 87 h 141"/>
                <a:gd name="T98" fmla="*/ 74 w 106"/>
                <a:gd name="T99" fmla="*/ 82 h 141"/>
                <a:gd name="T100" fmla="*/ 65 w 106"/>
                <a:gd name="T101" fmla="*/ 80 h 141"/>
                <a:gd name="T102" fmla="*/ 42 w 106"/>
                <a:gd name="T103" fmla="*/ 74 h 141"/>
                <a:gd name="T104" fmla="*/ 30 w 106"/>
                <a:gd name="T105" fmla="*/ 71 h 141"/>
                <a:gd name="T106" fmla="*/ 18 w 106"/>
                <a:gd name="T107" fmla="*/ 63 h 141"/>
                <a:gd name="T108" fmla="*/ 11 w 106"/>
                <a:gd name="T109" fmla="*/ 56 h 141"/>
                <a:gd name="T110" fmla="*/ 8 w 106"/>
                <a:gd name="T111" fmla="*/ 47 h 141"/>
                <a:gd name="T112" fmla="*/ 7 w 106"/>
                <a:gd name="T113" fmla="*/ 37 h 141"/>
                <a:gd name="T114" fmla="*/ 9 w 106"/>
                <a:gd name="T115" fmla="*/ 24 h 141"/>
                <a:gd name="T116" fmla="*/ 16 w 106"/>
                <a:gd name="T117" fmla="*/ 12 h 141"/>
                <a:gd name="T118" fmla="*/ 26 w 106"/>
                <a:gd name="T119" fmla="*/ 6 h 141"/>
                <a:gd name="T120" fmla="*/ 39 w 106"/>
                <a:gd name="T121" fmla="*/ 1 h 141"/>
                <a:gd name="T122" fmla="*/ 54 w 106"/>
                <a:gd name="T12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6" h="141">
                  <a:moveTo>
                    <a:pt x="54" y="0"/>
                  </a:moveTo>
                  <a:lnTo>
                    <a:pt x="69" y="2"/>
                  </a:lnTo>
                  <a:lnTo>
                    <a:pt x="83" y="8"/>
                  </a:lnTo>
                  <a:lnTo>
                    <a:pt x="95" y="18"/>
                  </a:lnTo>
                  <a:lnTo>
                    <a:pt x="101" y="33"/>
                  </a:lnTo>
                  <a:lnTo>
                    <a:pt x="87" y="37"/>
                  </a:lnTo>
                  <a:lnTo>
                    <a:pt x="82" y="27"/>
                  </a:lnTo>
                  <a:lnTo>
                    <a:pt x="74" y="19"/>
                  </a:lnTo>
                  <a:lnTo>
                    <a:pt x="64" y="15"/>
                  </a:lnTo>
                  <a:lnTo>
                    <a:pt x="52" y="14"/>
                  </a:lnTo>
                  <a:lnTo>
                    <a:pt x="44" y="14"/>
                  </a:lnTo>
                  <a:lnTo>
                    <a:pt x="36" y="17"/>
                  </a:lnTo>
                  <a:lnTo>
                    <a:pt x="30" y="20"/>
                  </a:lnTo>
                  <a:lnTo>
                    <a:pt x="25" y="27"/>
                  </a:lnTo>
                  <a:lnTo>
                    <a:pt x="23" y="35"/>
                  </a:lnTo>
                  <a:lnTo>
                    <a:pt x="25" y="44"/>
                  </a:lnTo>
                  <a:lnTo>
                    <a:pt x="31" y="51"/>
                  </a:lnTo>
                  <a:lnTo>
                    <a:pt x="39" y="55"/>
                  </a:lnTo>
                  <a:lnTo>
                    <a:pt x="48" y="57"/>
                  </a:lnTo>
                  <a:lnTo>
                    <a:pt x="68" y="61"/>
                  </a:lnTo>
                  <a:lnTo>
                    <a:pt x="82" y="66"/>
                  </a:lnTo>
                  <a:lnTo>
                    <a:pt x="93" y="73"/>
                  </a:lnTo>
                  <a:lnTo>
                    <a:pt x="101" y="81"/>
                  </a:lnTo>
                  <a:lnTo>
                    <a:pt x="105" y="90"/>
                  </a:lnTo>
                  <a:lnTo>
                    <a:pt x="106" y="100"/>
                  </a:lnTo>
                  <a:lnTo>
                    <a:pt x="105" y="112"/>
                  </a:lnTo>
                  <a:lnTo>
                    <a:pt x="99" y="122"/>
                  </a:lnTo>
                  <a:lnTo>
                    <a:pt x="91" y="131"/>
                  </a:lnTo>
                  <a:lnTo>
                    <a:pt x="80" y="137"/>
                  </a:lnTo>
                  <a:lnTo>
                    <a:pt x="68" y="140"/>
                  </a:lnTo>
                  <a:lnTo>
                    <a:pt x="56" y="141"/>
                  </a:lnTo>
                  <a:lnTo>
                    <a:pt x="36" y="139"/>
                  </a:lnTo>
                  <a:lnTo>
                    <a:pt x="21" y="131"/>
                  </a:lnTo>
                  <a:lnTo>
                    <a:pt x="8" y="120"/>
                  </a:lnTo>
                  <a:lnTo>
                    <a:pt x="0" y="102"/>
                  </a:lnTo>
                  <a:lnTo>
                    <a:pt x="15" y="99"/>
                  </a:lnTo>
                  <a:lnTo>
                    <a:pt x="22" y="110"/>
                  </a:lnTo>
                  <a:lnTo>
                    <a:pt x="31" y="120"/>
                  </a:lnTo>
                  <a:lnTo>
                    <a:pt x="42" y="124"/>
                  </a:lnTo>
                  <a:lnTo>
                    <a:pt x="56" y="126"/>
                  </a:lnTo>
                  <a:lnTo>
                    <a:pt x="64" y="125"/>
                  </a:lnTo>
                  <a:lnTo>
                    <a:pt x="73" y="123"/>
                  </a:lnTo>
                  <a:lnTo>
                    <a:pt x="80" y="120"/>
                  </a:lnTo>
                  <a:lnTo>
                    <a:pt x="84" y="116"/>
                  </a:lnTo>
                  <a:lnTo>
                    <a:pt x="87" y="112"/>
                  </a:lnTo>
                  <a:lnTo>
                    <a:pt x="88" y="107"/>
                  </a:lnTo>
                  <a:lnTo>
                    <a:pt x="89" y="102"/>
                  </a:lnTo>
                  <a:lnTo>
                    <a:pt x="87" y="93"/>
                  </a:lnTo>
                  <a:lnTo>
                    <a:pt x="82" y="87"/>
                  </a:lnTo>
                  <a:lnTo>
                    <a:pt x="74" y="82"/>
                  </a:lnTo>
                  <a:lnTo>
                    <a:pt x="65" y="80"/>
                  </a:lnTo>
                  <a:lnTo>
                    <a:pt x="42" y="74"/>
                  </a:lnTo>
                  <a:lnTo>
                    <a:pt x="30" y="71"/>
                  </a:lnTo>
                  <a:lnTo>
                    <a:pt x="18" y="63"/>
                  </a:lnTo>
                  <a:lnTo>
                    <a:pt x="11" y="56"/>
                  </a:lnTo>
                  <a:lnTo>
                    <a:pt x="8" y="47"/>
                  </a:lnTo>
                  <a:lnTo>
                    <a:pt x="7" y="37"/>
                  </a:lnTo>
                  <a:lnTo>
                    <a:pt x="9" y="24"/>
                  </a:lnTo>
                  <a:lnTo>
                    <a:pt x="16" y="12"/>
                  </a:lnTo>
                  <a:lnTo>
                    <a:pt x="26" y="6"/>
                  </a:lnTo>
                  <a:lnTo>
                    <a:pt x="39" y="1"/>
                  </a:lnTo>
                  <a:lnTo>
                    <a:pt x="54"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63"/>
            <p:cNvSpPr>
              <a:spLocks/>
            </p:cNvSpPr>
            <p:nvPr/>
          </p:nvSpPr>
          <p:spPr bwMode="auto">
            <a:xfrm>
              <a:off x="6149975" y="6581775"/>
              <a:ext cx="50800" cy="73025"/>
            </a:xfrm>
            <a:custGeom>
              <a:avLst/>
              <a:gdLst>
                <a:gd name="T0" fmla="*/ 0 w 96"/>
                <a:gd name="T1" fmla="*/ 0 h 137"/>
                <a:gd name="T2" fmla="*/ 96 w 96"/>
                <a:gd name="T3" fmla="*/ 0 h 137"/>
                <a:gd name="T4" fmla="*/ 96 w 96"/>
                <a:gd name="T5" fmla="*/ 15 h 137"/>
                <a:gd name="T6" fmla="*/ 57 w 96"/>
                <a:gd name="T7" fmla="*/ 15 h 137"/>
                <a:gd name="T8" fmla="*/ 57 w 96"/>
                <a:gd name="T9" fmla="*/ 137 h 137"/>
                <a:gd name="T10" fmla="*/ 40 w 96"/>
                <a:gd name="T11" fmla="*/ 137 h 137"/>
                <a:gd name="T12" fmla="*/ 40 w 96"/>
                <a:gd name="T13" fmla="*/ 15 h 137"/>
                <a:gd name="T14" fmla="*/ 0 w 96"/>
                <a:gd name="T15" fmla="*/ 15 h 137"/>
                <a:gd name="T16" fmla="*/ 0 w 96"/>
                <a:gd name="T1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137">
                  <a:moveTo>
                    <a:pt x="0" y="0"/>
                  </a:moveTo>
                  <a:lnTo>
                    <a:pt x="96" y="0"/>
                  </a:lnTo>
                  <a:lnTo>
                    <a:pt x="96" y="15"/>
                  </a:lnTo>
                  <a:lnTo>
                    <a:pt x="57" y="15"/>
                  </a:lnTo>
                  <a:lnTo>
                    <a:pt x="57" y="137"/>
                  </a:lnTo>
                  <a:lnTo>
                    <a:pt x="40" y="137"/>
                  </a:lnTo>
                  <a:lnTo>
                    <a:pt x="40" y="15"/>
                  </a:lnTo>
                  <a:lnTo>
                    <a:pt x="0" y="15"/>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64"/>
            <p:cNvSpPr>
              <a:spLocks/>
            </p:cNvSpPr>
            <p:nvPr/>
          </p:nvSpPr>
          <p:spPr bwMode="auto">
            <a:xfrm>
              <a:off x="6224588" y="6581775"/>
              <a:ext cx="46038" cy="73025"/>
            </a:xfrm>
            <a:custGeom>
              <a:avLst/>
              <a:gdLst>
                <a:gd name="T0" fmla="*/ 0 w 89"/>
                <a:gd name="T1" fmla="*/ 0 h 137"/>
                <a:gd name="T2" fmla="*/ 87 w 89"/>
                <a:gd name="T3" fmla="*/ 0 h 137"/>
                <a:gd name="T4" fmla="*/ 87 w 89"/>
                <a:gd name="T5" fmla="*/ 15 h 137"/>
                <a:gd name="T6" fmla="*/ 17 w 89"/>
                <a:gd name="T7" fmla="*/ 15 h 137"/>
                <a:gd name="T8" fmla="*/ 17 w 89"/>
                <a:gd name="T9" fmla="*/ 58 h 137"/>
                <a:gd name="T10" fmla="*/ 72 w 89"/>
                <a:gd name="T11" fmla="*/ 58 h 137"/>
                <a:gd name="T12" fmla="*/ 72 w 89"/>
                <a:gd name="T13" fmla="*/ 72 h 137"/>
                <a:gd name="T14" fmla="*/ 17 w 89"/>
                <a:gd name="T15" fmla="*/ 72 h 137"/>
                <a:gd name="T16" fmla="*/ 17 w 89"/>
                <a:gd name="T17" fmla="*/ 122 h 137"/>
                <a:gd name="T18" fmla="*/ 89 w 89"/>
                <a:gd name="T19" fmla="*/ 122 h 137"/>
                <a:gd name="T20" fmla="*/ 89 w 89"/>
                <a:gd name="T21" fmla="*/ 137 h 137"/>
                <a:gd name="T22" fmla="*/ 0 w 89"/>
                <a:gd name="T23" fmla="*/ 137 h 137"/>
                <a:gd name="T24" fmla="*/ 0 w 89"/>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137">
                  <a:moveTo>
                    <a:pt x="0" y="0"/>
                  </a:moveTo>
                  <a:lnTo>
                    <a:pt x="87" y="0"/>
                  </a:lnTo>
                  <a:lnTo>
                    <a:pt x="87" y="15"/>
                  </a:lnTo>
                  <a:lnTo>
                    <a:pt x="17" y="15"/>
                  </a:lnTo>
                  <a:lnTo>
                    <a:pt x="17" y="58"/>
                  </a:lnTo>
                  <a:lnTo>
                    <a:pt x="72" y="58"/>
                  </a:lnTo>
                  <a:lnTo>
                    <a:pt x="72" y="72"/>
                  </a:lnTo>
                  <a:lnTo>
                    <a:pt x="17" y="72"/>
                  </a:lnTo>
                  <a:lnTo>
                    <a:pt x="17" y="122"/>
                  </a:lnTo>
                  <a:lnTo>
                    <a:pt x="89" y="122"/>
                  </a:lnTo>
                  <a:lnTo>
                    <a:pt x="89" y="137"/>
                  </a:lnTo>
                  <a:lnTo>
                    <a:pt x="0" y="137"/>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65"/>
            <p:cNvSpPr>
              <a:spLocks noEditPoints="1"/>
            </p:cNvSpPr>
            <p:nvPr/>
          </p:nvSpPr>
          <p:spPr bwMode="auto">
            <a:xfrm>
              <a:off x="6296025" y="6581775"/>
              <a:ext cx="52388" cy="73025"/>
            </a:xfrm>
            <a:custGeom>
              <a:avLst/>
              <a:gdLst>
                <a:gd name="T0" fmla="*/ 17 w 98"/>
                <a:gd name="T1" fmla="*/ 15 h 137"/>
                <a:gd name="T2" fmla="*/ 17 w 98"/>
                <a:gd name="T3" fmla="*/ 64 h 137"/>
                <a:gd name="T4" fmla="*/ 49 w 98"/>
                <a:gd name="T5" fmla="*/ 64 h 137"/>
                <a:gd name="T6" fmla="*/ 58 w 98"/>
                <a:gd name="T7" fmla="*/ 63 h 137"/>
                <a:gd name="T8" fmla="*/ 66 w 98"/>
                <a:gd name="T9" fmla="*/ 61 h 137"/>
                <a:gd name="T10" fmla="*/ 73 w 98"/>
                <a:gd name="T11" fmla="*/ 56 h 137"/>
                <a:gd name="T12" fmla="*/ 76 w 98"/>
                <a:gd name="T13" fmla="*/ 51 h 137"/>
                <a:gd name="T14" fmla="*/ 77 w 98"/>
                <a:gd name="T15" fmla="*/ 48 h 137"/>
                <a:gd name="T16" fmla="*/ 79 w 98"/>
                <a:gd name="T17" fmla="*/ 42 h 137"/>
                <a:gd name="T18" fmla="*/ 79 w 98"/>
                <a:gd name="T19" fmla="*/ 38 h 137"/>
                <a:gd name="T20" fmla="*/ 77 w 98"/>
                <a:gd name="T21" fmla="*/ 28 h 137"/>
                <a:gd name="T22" fmla="*/ 70 w 98"/>
                <a:gd name="T23" fmla="*/ 18 h 137"/>
                <a:gd name="T24" fmla="*/ 61 w 98"/>
                <a:gd name="T25" fmla="*/ 15 h 137"/>
                <a:gd name="T26" fmla="*/ 51 w 98"/>
                <a:gd name="T27" fmla="*/ 15 h 137"/>
                <a:gd name="T28" fmla="*/ 17 w 98"/>
                <a:gd name="T29" fmla="*/ 15 h 137"/>
                <a:gd name="T30" fmla="*/ 0 w 98"/>
                <a:gd name="T31" fmla="*/ 0 h 137"/>
                <a:gd name="T32" fmla="*/ 51 w 98"/>
                <a:gd name="T33" fmla="*/ 0 h 137"/>
                <a:gd name="T34" fmla="*/ 62 w 98"/>
                <a:gd name="T35" fmla="*/ 0 h 137"/>
                <a:gd name="T36" fmla="*/ 73 w 98"/>
                <a:gd name="T37" fmla="*/ 2 h 137"/>
                <a:gd name="T38" fmla="*/ 82 w 98"/>
                <a:gd name="T39" fmla="*/ 8 h 137"/>
                <a:gd name="T40" fmla="*/ 90 w 98"/>
                <a:gd name="T41" fmla="*/ 16 h 137"/>
                <a:gd name="T42" fmla="*/ 95 w 98"/>
                <a:gd name="T43" fmla="*/ 26 h 137"/>
                <a:gd name="T44" fmla="*/ 96 w 98"/>
                <a:gd name="T45" fmla="*/ 38 h 137"/>
                <a:gd name="T46" fmla="*/ 95 w 98"/>
                <a:gd name="T47" fmla="*/ 50 h 137"/>
                <a:gd name="T48" fmla="*/ 90 w 98"/>
                <a:gd name="T49" fmla="*/ 61 h 137"/>
                <a:gd name="T50" fmla="*/ 82 w 98"/>
                <a:gd name="T51" fmla="*/ 69 h 137"/>
                <a:gd name="T52" fmla="*/ 71 w 98"/>
                <a:gd name="T53" fmla="*/ 73 h 137"/>
                <a:gd name="T54" fmla="*/ 98 w 98"/>
                <a:gd name="T55" fmla="*/ 137 h 137"/>
                <a:gd name="T56" fmla="*/ 79 w 98"/>
                <a:gd name="T57" fmla="*/ 137 h 137"/>
                <a:gd name="T58" fmla="*/ 54 w 98"/>
                <a:gd name="T59" fmla="*/ 78 h 137"/>
                <a:gd name="T60" fmla="*/ 17 w 98"/>
                <a:gd name="T61" fmla="*/ 78 h 137"/>
                <a:gd name="T62" fmla="*/ 17 w 98"/>
                <a:gd name="T63" fmla="*/ 137 h 137"/>
                <a:gd name="T64" fmla="*/ 0 w 98"/>
                <a:gd name="T65" fmla="*/ 137 h 137"/>
                <a:gd name="T66" fmla="*/ 0 w 98"/>
                <a:gd name="T6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137">
                  <a:moveTo>
                    <a:pt x="17" y="15"/>
                  </a:moveTo>
                  <a:lnTo>
                    <a:pt x="17" y="64"/>
                  </a:lnTo>
                  <a:lnTo>
                    <a:pt x="49" y="64"/>
                  </a:lnTo>
                  <a:lnTo>
                    <a:pt x="58" y="63"/>
                  </a:lnTo>
                  <a:lnTo>
                    <a:pt x="66" y="61"/>
                  </a:lnTo>
                  <a:lnTo>
                    <a:pt x="73" y="56"/>
                  </a:lnTo>
                  <a:lnTo>
                    <a:pt x="76" y="51"/>
                  </a:lnTo>
                  <a:lnTo>
                    <a:pt x="77" y="48"/>
                  </a:lnTo>
                  <a:lnTo>
                    <a:pt x="79" y="42"/>
                  </a:lnTo>
                  <a:lnTo>
                    <a:pt x="79" y="38"/>
                  </a:lnTo>
                  <a:lnTo>
                    <a:pt x="77" y="28"/>
                  </a:lnTo>
                  <a:lnTo>
                    <a:pt x="70" y="18"/>
                  </a:lnTo>
                  <a:lnTo>
                    <a:pt x="61" y="15"/>
                  </a:lnTo>
                  <a:lnTo>
                    <a:pt x="51" y="15"/>
                  </a:lnTo>
                  <a:lnTo>
                    <a:pt x="17" y="15"/>
                  </a:lnTo>
                  <a:close/>
                  <a:moveTo>
                    <a:pt x="0" y="0"/>
                  </a:moveTo>
                  <a:lnTo>
                    <a:pt x="51" y="0"/>
                  </a:lnTo>
                  <a:lnTo>
                    <a:pt x="62" y="0"/>
                  </a:lnTo>
                  <a:lnTo>
                    <a:pt x="73" y="2"/>
                  </a:lnTo>
                  <a:lnTo>
                    <a:pt x="82" y="8"/>
                  </a:lnTo>
                  <a:lnTo>
                    <a:pt x="90" y="16"/>
                  </a:lnTo>
                  <a:lnTo>
                    <a:pt x="95" y="26"/>
                  </a:lnTo>
                  <a:lnTo>
                    <a:pt x="96" y="38"/>
                  </a:lnTo>
                  <a:lnTo>
                    <a:pt x="95" y="50"/>
                  </a:lnTo>
                  <a:lnTo>
                    <a:pt x="90" y="61"/>
                  </a:lnTo>
                  <a:lnTo>
                    <a:pt x="82" y="69"/>
                  </a:lnTo>
                  <a:lnTo>
                    <a:pt x="71" y="73"/>
                  </a:lnTo>
                  <a:lnTo>
                    <a:pt x="98" y="137"/>
                  </a:lnTo>
                  <a:lnTo>
                    <a:pt x="79" y="137"/>
                  </a:lnTo>
                  <a:lnTo>
                    <a:pt x="54" y="78"/>
                  </a:lnTo>
                  <a:lnTo>
                    <a:pt x="17" y="78"/>
                  </a:lnTo>
                  <a:lnTo>
                    <a:pt x="17" y="137"/>
                  </a:lnTo>
                  <a:lnTo>
                    <a:pt x="0" y="137"/>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66"/>
            <p:cNvSpPr>
              <a:spLocks/>
            </p:cNvSpPr>
            <p:nvPr/>
          </p:nvSpPr>
          <p:spPr bwMode="auto">
            <a:xfrm>
              <a:off x="6369050" y="6581775"/>
              <a:ext cx="55563" cy="74613"/>
            </a:xfrm>
            <a:custGeom>
              <a:avLst/>
              <a:gdLst>
                <a:gd name="T0" fmla="*/ 53 w 105"/>
                <a:gd name="T1" fmla="*/ 0 h 141"/>
                <a:gd name="T2" fmla="*/ 69 w 105"/>
                <a:gd name="T3" fmla="*/ 2 h 141"/>
                <a:gd name="T4" fmla="*/ 83 w 105"/>
                <a:gd name="T5" fmla="*/ 8 h 141"/>
                <a:gd name="T6" fmla="*/ 94 w 105"/>
                <a:gd name="T7" fmla="*/ 18 h 141"/>
                <a:gd name="T8" fmla="*/ 101 w 105"/>
                <a:gd name="T9" fmla="*/ 33 h 141"/>
                <a:gd name="T10" fmla="*/ 86 w 105"/>
                <a:gd name="T11" fmla="*/ 37 h 141"/>
                <a:gd name="T12" fmla="*/ 82 w 105"/>
                <a:gd name="T13" fmla="*/ 27 h 141"/>
                <a:gd name="T14" fmla="*/ 74 w 105"/>
                <a:gd name="T15" fmla="*/ 19 h 141"/>
                <a:gd name="T16" fmla="*/ 63 w 105"/>
                <a:gd name="T17" fmla="*/ 15 h 141"/>
                <a:gd name="T18" fmla="*/ 52 w 105"/>
                <a:gd name="T19" fmla="*/ 14 h 141"/>
                <a:gd name="T20" fmla="*/ 44 w 105"/>
                <a:gd name="T21" fmla="*/ 14 h 141"/>
                <a:gd name="T22" fmla="*/ 36 w 105"/>
                <a:gd name="T23" fmla="*/ 17 h 141"/>
                <a:gd name="T24" fmla="*/ 29 w 105"/>
                <a:gd name="T25" fmla="*/ 20 h 141"/>
                <a:gd name="T26" fmla="*/ 25 w 105"/>
                <a:gd name="T27" fmla="*/ 27 h 141"/>
                <a:gd name="T28" fmla="*/ 22 w 105"/>
                <a:gd name="T29" fmla="*/ 35 h 141"/>
                <a:gd name="T30" fmla="*/ 25 w 105"/>
                <a:gd name="T31" fmla="*/ 44 h 141"/>
                <a:gd name="T32" fmla="*/ 30 w 105"/>
                <a:gd name="T33" fmla="*/ 51 h 141"/>
                <a:gd name="T34" fmla="*/ 38 w 105"/>
                <a:gd name="T35" fmla="*/ 55 h 141"/>
                <a:gd name="T36" fmla="*/ 47 w 105"/>
                <a:gd name="T37" fmla="*/ 57 h 141"/>
                <a:gd name="T38" fmla="*/ 68 w 105"/>
                <a:gd name="T39" fmla="*/ 61 h 141"/>
                <a:gd name="T40" fmla="*/ 82 w 105"/>
                <a:gd name="T41" fmla="*/ 66 h 141"/>
                <a:gd name="T42" fmla="*/ 93 w 105"/>
                <a:gd name="T43" fmla="*/ 73 h 141"/>
                <a:gd name="T44" fmla="*/ 101 w 105"/>
                <a:gd name="T45" fmla="*/ 81 h 141"/>
                <a:gd name="T46" fmla="*/ 104 w 105"/>
                <a:gd name="T47" fmla="*/ 90 h 141"/>
                <a:gd name="T48" fmla="*/ 105 w 105"/>
                <a:gd name="T49" fmla="*/ 100 h 141"/>
                <a:gd name="T50" fmla="*/ 104 w 105"/>
                <a:gd name="T51" fmla="*/ 112 h 141"/>
                <a:gd name="T52" fmla="*/ 99 w 105"/>
                <a:gd name="T53" fmla="*/ 122 h 141"/>
                <a:gd name="T54" fmla="*/ 91 w 105"/>
                <a:gd name="T55" fmla="*/ 131 h 141"/>
                <a:gd name="T56" fmla="*/ 79 w 105"/>
                <a:gd name="T57" fmla="*/ 137 h 141"/>
                <a:gd name="T58" fmla="*/ 68 w 105"/>
                <a:gd name="T59" fmla="*/ 140 h 141"/>
                <a:gd name="T60" fmla="*/ 55 w 105"/>
                <a:gd name="T61" fmla="*/ 141 h 141"/>
                <a:gd name="T62" fmla="*/ 36 w 105"/>
                <a:gd name="T63" fmla="*/ 139 h 141"/>
                <a:gd name="T64" fmla="*/ 20 w 105"/>
                <a:gd name="T65" fmla="*/ 131 h 141"/>
                <a:gd name="T66" fmla="*/ 8 w 105"/>
                <a:gd name="T67" fmla="*/ 120 h 141"/>
                <a:gd name="T68" fmla="*/ 0 w 105"/>
                <a:gd name="T69" fmla="*/ 102 h 141"/>
                <a:gd name="T70" fmla="*/ 14 w 105"/>
                <a:gd name="T71" fmla="*/ 99 h 141"/>
                <a:gd name="T72" fmla="*/ 21 w 105"/>
                <a:gd name="T73" fmla="*/ 110 h 141"/>
                <a:gd name="T74" fmla="*/ 30 w 105"/>
                <a:gd name="T75" fmla="*/ 120 h 141"/>
                <a:gd name="T76" fmla="*/ 42 w 105"/>
                <a:gd name="T77" fmla="*/ 124 h 141"/>
                <a:gd name="T78" fmla="*/ 55 w 105"/>
                <a:gd name="T79" fmla="*/ 126 h 141"/>
                <a:gd name="T80" fmla="*/ 63 w 105"/>
                <a:gd name="T81" fmla="*/ 125 h 141"/>
                <a:gd name="T82" fmla="*/ 72 w 105"/>
                <a:gd name="T83" fmla="*/ 123 h 141"/>
                <a:gd name="T84" fmla="*/ 79 w 105"/>
                <a:gd name="T85" fmla="*/ 120 h 141"/>
                <a:gd name="T86" fmla="*/ 84 w 105"/>
                <a:gd name="T87" fmla="*/ 116 h 141"/>
                <a:gd name="T88" fmla="*/ 86 w 105"/>
                <a:gd name="T89" fmla="*/ 112 h 141"/>
                <a:gd name="T90" fmla="*/ 87 w 105"/>
                <a:gd name="T91" fmla="*/ 107 h 141"/>
                <a:gd name="T92" fmla="*/ 88 w 105"/>
                <a:gd name="T93" fmla="*/ 102 h 141"/>
                <a:gd name="T94" fmla="*/ 86 w 105"/>
                <a:gd name="T95" fmla="*/ 93 h 141"/>
                <a:gd name="T96" fmla="*/ 82 w 105"/>
                <a:gd name="T97" fmla="*/ 87 h 141"/>
                <a:gd name="T98" fmla="*/ 74 w 105"/>
                <a:gd name="T99" fmla="*/ 82 h 141"/>
                <a:gd name="T100" fmla="*/ 64 w 105"/>
                <a:gd name="T101" fmla="*/ 80 h 141"/>
                <a:gd name="T102" fmla="*/ 42 w 105"/>
                <a:gd name="T103" fmla="*/ 74 h 141"/>
                <a:gd name="T104" fmla="*/ 29 w 105"/>
                <a:gd name="T105" fmla="*/ 71 h 141"/>
                <a:gd name="T106" fmla="*/ 18 w 105"/>
                <a:gd name="T107" fmla="*/ 63 h 141"/>
                <a:gd name="T108" fmla="*/ 11 w 105"/>
                <a:gd name="T109" fmla="*/ 56 h 141"/>
                <a:gd name="T110" fmla="*/ 8 w 105"/>
                <a:gd name="T111" fmla="*/ 47 h 141"/>
                <a:gd name="T112" fmla="*/ 6 w 105"/>
                <a:gd name="T113" fmla="*/ 37 h 141"/>
                <a:gd name="T114" fmla="*/ 9 w 105"/>
                <a:gd name="T115" fmla="*/ 24 h 141"/>
                <a:gd name="T116" fmla="*/ 16 w 105"/>
                <a:gd name="T117" fmla="*/ 12 h 141"/>
                <a:gd name="T118" fmla="*/ 26 w 105"/>
                <a:gd name="T119" fmla="*/ 6 h 141"/>
                <a:gd name="T120" fmla="*/ 38 w 105"/>
                <a:gd name="T121" fmla="*/ 1 h 141"/>
                <a:gd name="T122" fmla="*/ 53 w 105"/>
                <a:gd name="T12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5" h="141">
                  <a:moveTo>
                    <a:pt x="53" y="0"/>
                  </a:moveTo>
                  <a:lnTo>
                    <a:pt x="69" y="2"/>
                  </a:lnTo>
                  <a:lnTo>
                    <a:pt x="83" y="8"/>
                  </a:lnTo>
                  <a:lnTo>
                    <a:pt x="94" y="18"/>
                  </a:lnTo>
                  <a:lnTo>
                    <a:pt x="101" y="33"/>
                  </a:lnTo>
                  <a:lnTo>
                    <a:pt x="86" y="37"/>
                  </a:lnTo>
                  <a:lnTo>
                    <a:pt x="82" y="27"/>
                  </a:lnTo>
                  <a:lnTo>
                    <a:pt x="74" y="19"/>
                  </a:lnTo>
                  <a:lnTo>
                    <a:pt x="63" y="15"/>
                  </a:lnTo>
                  <a:lnTo>
                    <a:pt x="52" y="14"/>
                  </a:lnTo>
                  <a:lnTo>
                    <a:pt x="44" y="14"/>
                  </a:lnTo>
                  <a:lnTo>
                    <a:pt x="36" y="17"/>
                  </a:lnTo>
                  <a:lnTo>
                    <a:pt x="29" y="20"/>
                  </a:lnTo>
                  <a:lnTo>
                    <a:pt x="25" y="27"/>
                  </a:lnTo>
                  <a:lnTo>
                    <a:pt x="22" y="35"/>
                  </a:lnTo>
                  <a:lnTo>
                    <a:pt x="25" y="44"/>
                  </a:lnTo>
                  <a:lnTo>
                    <a:pt x="30" y="51"/>
                  </a:lnTo>
                  <a:lnTo>
                    <a:pt x="38" y="55"/>
                  </a:lnTo>
                  <a:lnTo>
                    <a:pt x="47" y="57"/>
                  </a:lnTo>
                  <a:lnTo>
                    <a:pt x="68" y="61"/>
                  </a:lnTo>
                  <a:lnTo>
                    <a:pt x="82" y="66"/>
                  </a:lnTo>
                  <a:lnTo>
                    <a:pt x="93" y="73"/>
                  </a:lnTo>
                  <a:lnTo>
                    <a:pt x="101" y="81"/>
                  </a:lnTo>
                  <a:lnTo>
                    <a:pt x="104" y="90"/>
                  </a:lnTo>
                  <a:lnTo>
                    <a:pt x="105" y="100"/>
                  </a:lnTo>
                  <a:lnTo>
                    <a:pt x="104" y="112"/>
                  </a:lnTo>
                  <a:lnTo>
                    <a:pt x="99" y="122"/>
                  </a:lnTo>
                  <a:lnTo>
                    <a:pt x="91" y="131"/>
                  </a:lnTo>
                  <a:lnTo>
                    <a:pt x="79" y="137"/>
                  </a:lnTo>
                  <a:lnTo>
                    <a:pt x="68" y="140"/>
                  </a:lnTo>
                  <a:lnTo>
                    <a:pt x="55" y="141"/>
                  </a:lnTo>
                  <a:lnTo>
                    <a:pt x="36" y="139"/>
                  </a:lnTo>
                  <a:lnTo>
                    <a:pt x="20" y="131"/>
                  </a:lnTo>
                  <a:lnTo>
                    <a:pt x="8" y="120"/>
                  </a:lnTo>
                  <a:lnTo>
                    <a:pt x="0" y="102"/>
                  </a:lnTo>
                  <a:lnTo>
                    <a:pt x="14" y="99"/>
                  </a:lnTo>
                  <a:lnTo>
                    <a:pt x="21" y="110"/>
                  </a:lnTo>
                  <a:lnTo>
                    <a:pt x="30" y="120"/>
                  </a:lnTo>
                  <a:lnTo>
                    <a:pt x="42" y="124"/>
                  </a:lnTo>
                  <a:lnTo>
                    <a:pt x="55" y="126"/>
                  </a:lnTo>
                  <a:lnTo>
                    <a:pt x="63" y="125"/>
                  </a:lnTo>
                  <a:lnTo>
                    <a:pt x="72" y="123"/>
                  </a:lnTo>
                  <a:lnTo>
                    <a:pt x="79" y="120"/>
                  </a:lnTo>
                  <a:lnTo>
                    <a:pt x="84" y="116"/>
                  </a:lnTo>
                  <a:lnTo>
                    <a:pt x="86" y="112"/>
                  </a:lnTo>
                  <a:lnTo>
                    <a:pt x="87" y="107"/>
                  </a:lnTo>
                  <a:lnTo>
                    <a:pt x="88" y="102"/>
                  </a:lnTo>
                  <a:lnTo>
                    <a:pt x="86" y="93"/>
                  </a:lnTo>
                  <a:lnTo>
                    <a:pt x="82" y="87"/>
                  </a:lnTo>
                  <a:lnTo>
                    <a:pt x="74" y="82"/>
                  </a:lnTo>
                  <a:lnTo>
                    <a:pt x="64" y="80"/>
                  </a:lnTo>
                  <a:lnTo>
                    <a:pt x="42" y="74"/>
                  </a:lnTo>
                  <a:lnTo>
                    <a:pt x="29" y="71"/>
                  </a:lnTo>
                  <a:lnTo>
                    <a:pt x="18" y="63"/>
                  </a:lnTo>
                  <a:lnTo>
                    <a:pt x="11" y="56"/>
                  </a:lnTo>
                  <a:lnTo>
                    <a:pt x="8" y="47"/>
                  </a:lnTo>
                  <a:lnTo>
                    <a:pt x="6" y="37"/>
                  </a:lnTo>
                  <a:lnTo>
                    <a:pt x="9" y="24"/>
                  </a:lnTo>
                  <a:lnTo>
                    <a:pt x="16" y="12"/>
                  </a:lnTo>
                  <a:lnTo>
                    <a:pt x="26" y="6"/>
                  </a:lnTo>
                  <a:lnTo>
                    <a:pt x="38" y="1"/>
                  </a:lnTo>
                  <a:lnTo>
                    <a:pt x="53"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Rectangle 67"/>
            <p:cNvSpPr>
              <a:spLocks noChangeArrowheads="1"/>
            </p:cNvSpPr>
            <p:nvPr/>
          </p:nvSpPr>
          <p:spPr bwMode="auto">
            <a:xfrm>
              <a:off x="5726113" y="6513513"/>
              <a:ext cx="1360488" cy="4763"/>
            </a:xfrm>
            <a:prstGeom prst="rect">
              <a:avLst/>
            </a:prstGeom>
            <a:solidFill>
              <a:srgbClr val="143D62"/>
            </a:solidFill>
            <a:ln w="0">
              <a:solidFill>
                <a:srgbClr val="143D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4"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Tree>
    <p:extLst>
      <p:ext uri="{BB962C8B-B14F-4D97-AF65-F5344CB8AC3E}">
        <p14:creationId xmlns:p14="http://schemas.microsoft.com/office/powerpoint/2010/main" val="1559447997"/>
      </p:ext>
    </p:extLst>
  </p:cSld>
  <p:clrMap bg1="lt1" tx1="dk1" bg2="lt2" tx2="dk2" accent1="accent1" accent2="accent2" accent3="accent3" accent4="accent4" accent5="accent5" accent6="accent6" hlink="hlink" folHlink="folHlink"/>
  <p:sldLayoutIdLst>
    <p:sldLayoutId id="2147483673" r:id="rId1"/>
    <p:sldLayoutId id="2147483677" r:id="rId2"/>
    <p:sldLayoutId id="2147483675" r:id="rId3"/>
    <p:sldLayoutId id="2147483676" r:id="rId4"/>
    <p:sldLayoutId id="2147483680" r:id="rId5"/>
    <p:sldLayoutId id="2147483679" r:id="rId6"/>
    <p:sldLayoutId id="2147483678" r:id="rId7"/>
    <p:sldLayoutId id="2147483674" r:id="rId8"/>
  </p:sldLayoutIdLst>
  <p:timing>
    <p:tnLst>
      <p:par>
        <p:cTn id="1" dur="indefinite" restart="never" nodeType="tmRoot"/>
      </p:par>
    </p:tnLst>
  </p:timing>
  <p:hf hdr="0" dt="0"/>
  <p:txStyles>
    <p:titleStyle>
      <a:lvl1pPr algn="l" defTabSz="9143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9" indent="-228599" algn="l" defTabSz="9143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6" indent="-228599" algn="l" defTabSz="9143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93" indent="-228599" algn="l" defTabSz="9143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91"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88"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85"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3"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0"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77"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95" rtl="0" eaLnBrk="1" latinLnBrk="0" hangingPunct="1">
        <a:defRPr sz="1800" kern="1200">
          <a:solidFill>
            <a:schemeClr val="tx1"/>
          </a:solidFill>
          <a:latin typeface="+mn-lt"/>
          <a:ea typeface="+mn-ea"/>
          <a:cs typeface="+mn-cs"/>
        </a:defRPr>
      </a:lvl1pPr>
      <a:lvl2pPr marL="457197" algn="l" defTabSz="914395" rtl="0" eaLnBrk="1" latinLnBrk="0" hangingPunct="1">
        <a:defRPr sz="1800" kern="1200">
          <a:solidFill>
            <a:schemeClr val="tx1"/>
          </a:solidFill>
          <a:latin typeface="+mn-lt"/>
          <a:ea typeface="+mn-ea"/>
          <a:cs typeface="+mn-cs"/>
        </a:defRPr>
      </a:lvl2pPr>
      <a:lvl3pPr marL="914395" algn="l" defTabSz="914395" rtl="0" eaLnBrk="1" latinLnBrk="0" hangingPunct="1">
        <a:defRPr sz="1800" kern="1200">
          <a:solidFill>
            <a:schemeClr val="tx1"/>
          </a:solidFill>
          <a:latin typeface="+mn-lt"/>
          <a:ea typeface="+mn-ea"/>
          <a:cs typeface="+mn-cs"/>
        </a:defRPr>
      </a:lvl3pPr>
      <a:lvl4pPr marL="1371592" algn="l" defTabSz="914395" rtl="0" eaLnBrk="1" latinLnBrk="0" hangingPunct="1">
        <a:defRPr sz="1800" kern="1200">
          <a:solidFill>
            <a:schemeClr val="tx1"/>
          </a:solidFill>
          <a:latin typeface="+mn-lt"/>
          <a:ea typeface="+mn-ea"/>
          <a:cs typeface="+mn-cs"/>
        </a:defRPr>
      </a:lvl4pPr>
      <a:lvl5pPr marL="1828789" algn="l" defTabSz="914395" rtl="0" eaLnBrk="1" latinLnBrk="0" hangingPunct="1">
        <a:defRPr sz="1800" kern="1200">
          <a:solidFill>
            <a:schemeClr val="tx1"/>
          </a:solidFill>
          <a:latin typeface="+mn-lt"/>
          <a:ea typeface="+mn-ea"/>
          <a:cs typeface="+mn-cs"/>
        </a:defRPr>
      </a:lvl5pPr>
      <a:lvl6pPr marL="2285987" algn="l" defTabSz="914395" rtl="0" eaLnBrk="1" latinLnBrk="0" hangingPunct="1">
        <a:defRPr sz="1800" kern="1200">
          <a:solidFill>
            <a:schemeClr val="tx1"/>
          </a:solidFill>
          <a:latin typeface="+mn-lt"/>
          <a:ea typeface="+mn-ea"/>
          <a:cs typeface="+mn-cs"/>
        </a:defRPr>
      </a:lvl6pPr>
      <a:lvl7pPr marL="2743184" algn="l" defTabSz="914395" rtl="0" eaLnBrk="1" latinLnBrk="0" hangingPunct="1">
        <a:defRPr sz="1800" kern="1200">
          <a:solidFill>
            <a:schemeClr val="tx1"/>
          </a:solidFill>
          <a:latin typeface="+mn-lt"/>
          <a:ea typeface="+mn-ea"/>
          <a:cs typeface="+mn-cs"/>
        </a:defRPr>
      </a:lvl7pPr>
      <a:lvl8pPr marL="3200381" algn="l" defTabSz="914395" rtl="0" eaLnBrk="1" latinLnBrk="0" hangingPunct="1">
        <a:defRPr sz="1800" kern="1200">
          <a:solidFill>
            <a:schemeClr val="tx1"/>
          </a:solidFill>
          <a:latin typeface="+mn-lt"/>
          <a:ea typeface="+mn-ea"/>
          <a:cs typeface="+mn-cs"/>
        </a:defRPr>
      </a:lvl8pPr>
      <a:lvl9pPr marL="3657579" algn="l" defTabSz="9143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uk/url?sa=i&amp;rct=j&amp;q=&amp;esrc=s&amp;source=imgres&amp;cd=&amp;cad=rja&amp;uact=8&amp;ved=0ahUKEwitq9Te9MXMAhXlAMAKHcPTA4sQjRwIBw&amp;url=http://www.yelp.co.uk/biz/frank-rostron-bespoke-shirtmakers-manchester&amp;psig=AFQjCNFRFJCnHKA_5p_wERQdWSlRbu9Q3g&amp;ust=1462640000414507"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631" y="1090247"/>
            <a:ext cx="8420400" cy="1301262"/>
          </a:xfrm>
        </p:spPr>
        <p:txBody>
          <a:bodyPr/>
          <a:lstStyle/>
          <a:p>
            <a:r>
              <a:rPr lang="en-GB" dirty="0"/>
              <a:t>Commercial Litigation: </a:t>
            </a:r>
            <a:r>
              <a:rPr lang="en-GB" dirty="0" smtClean="0"/>
              <a:t/>
            </a:r>
            <a:br>
              <a:rPr lang="en-GB" dirty="0" smtClean="0"/>
            </a:br>
            <a:r>
              <a:rPr lang="en-GB" dirty="0" smtClean="0"/>
              <a:t>Hot </a:t>
            </a:r>
            <a:r>
              <a:rPr lang="en-GB" dirty="0"/>
              <a:t>Topics and Key </a:t>
            </a:r>
            <a:r>
              <a:rPr lang="en-GB" dirty="0" smtClean="0"/>
              <a:t>Pitfalls</a:t>
            </a:r>
            <a:endParaRPr lang="en-GB" dirty="0"/>
          </a:p>
        </p:txBody>
      </p:sp>
      <p:sp>
        <p:nvSpPr>
          <p:cNvPr id="4" name="Text Placeholder 3"/>
          <p:cNvSpPr>
            <a:spLocks noGrp="1"/>
          </p:cNvSpPr>
          <p:nvPr>
            <p:ph type="body" sz="quarter" idx="12"/>
          </p:nvPr>
        </p:nvSpPr>
        <p:spPr>
          <a:xfrm>
            <a:off x="732905" y="4334622"/>
            <a:ext cx="8429095" cy="641806"/>
          </a:xfrm>
        </p:spPr>
        <p:txBody>
          <a:bodyPr/>
          <a:lstStyle/>
          <a:p>
            <a:r>
              <a:rPr lang="en-GB" dirty="0" smtClean="0"/>
              <a:t>12 May 2016</a:t>
            </a:r>
            <a:endParaRPr lang="en-GB" dirty="0"/>
          </a:p>
        </p:txBody>
      </p:sp>
      <p:sp>
        <p:nvSpPr>
          <p:cNvPr id="5" name="Footer Placeholder 4"/>
          <p:cNvSpPr>
            <a:spLocks noGrp="1"/>
          </p:cNvSpPr>
          <p:nvPr>
            <p:ph type="ftr" sz="quarter" idx="3"/>
          </p:nvPr>
        </p:nvSpPr>
        <p:spPr/>
        <p:txBody>
          <a:bodyPr/>
          <a:lstStyle/>
          <a:p>
            <a:pPr algn="l"/>
            <a:r>
              <a:rPr lang="en-GB" sz="1600" dirty="0" smtClean="0">
                <a:solidFill>
                  <a:srgbClr val="143D62"/>
                </a:solidFill>
                <a:latin typeface="Times New Roman" panose="02020603050405020304" pitchFamily="18" charset="0"/>
              </a:rPr>
              <a:t>brickcourt.co.uk</a:t>
            </a:r>
          </a:p>
          <a:p>
            <a:pPr algn="l"/>
            <a:r>
              <a:rPr lang="en-GB" sz="1600" dirty="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6" name="Text Placeholder 5"/>
          <p:cNvSpPr>
            <a:spLocks noGrp="1"/>
          </p:cNvSpPr>
          <p:nvPr>
            <p:ph type="body" sz="quarter" idx="13"/>
          </p:nvPr>
        </p:nvSpPr>
        <p:spPr>
          <a:xfrm>
            <a:off x="722905" y="3267486"/>
            <a:ext cx="8429096" cy="746429"/>
          </a:xfrm>
        </p:spPr>
        <p:txBody>
          <a:bodyPr/>
          <a:lstStyle/>
          <a:p>
            <a:r>
              <a:rPr lang="en-GB" dirty="0" smtClean="0"/>
              <a:t>Brick Court Chambers</a:t>
            </a:r>
            <a:endParaRPr lang="en-GB" dirty="0"/>
          </a:p>
        </p:txBody>
      </p:sp>
    </p:spTree>
    <p:extLst>
      <p:ext uri="{BB962C8B-B14F-4D97-AF65-F5344CB8AC3E}">
        <p14:creationId xmlns:p14="http://schemas.microsoft.com/office/powerpoint/2010/main" val="1767014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sz="2800" dirty="0" smtClean="0"/>
              <a:t>INTRODUCTION</a:t>
            </a:r>
            <a:endParaRPr lang="en-GB" sz="2800" dirty="0"/>
          </a:p>
        </p:txBody>
      </p:sp>
      <p:sp>
        <p:nvSpPr>
          <p:cNvPr id="4" name="Text Placeholder 3"/>
          <p:cNvSpPr>
            <a:spLocks noGrp="1"/>
          </p:cNvSpPr>
          <p:nvPr>
            <p:ph type="body" sz="quarter" idx="10"/>
          </p:nvPr>
        </p:nvSpPr>
        <p:spPr/>
        <p:txBody>
          <a:bodyPr/>
          <a:lstStyle/>
          <a:p>
            <a:r>
              <a:rPr lang="en-GB" dirty="0" smtClean="0"/>
              <a:t>3 rules for mitigation</a:t>
            </a:r>
            <a:r>
              <a:rPr lang="en-GB" sz="2400" dirty="0" smtClean="0"/>
              <a:t>:</a:t>
            </a:r>
          </a:p>
          <a:p>
            <a:pPr lvl="1"/>
            <a:r>
              <a:rPr lang="en-GB" sz="1800" dirty="0" smtClean="0"/>
              <a:t>No recovery of avoidable loss</a:t>
            </a:r>
          </a:p>
          <a:p>
            <a:pPr lvl="1"/>
            <a:r>
              <a:rPr lang="en-GB" sz="1800" dirty="0" smtClean="0"/>
              <a:t>The reasonable costs of attempting to mitigate are themselves recoverable</a:t>
            </a:r>
          </a:p>
          <a:p>
            <a:pPr lvl="1"/>
            <a:r>
              <a:rPr lang="en-GB" sz="1800" dirty="0" smtClean="0"/>
              <a:t>No recovery of avoided loss </a:t>
            </a:r>
          </a:p>
          <a:p>
            <a:r>
              <a:rPr lang="en-GB" dirty="0" smtClean="0"/>
              <a:t>But this is not just about mitigation:</a:t>
            </a:r>
          </a:p>
          <a:p>
            <a:pPr lvl="1"/>
            <a:r>
              <a:rPr lang="en-GB" sz="1800" dirty="0" smtClean="0">
                <a:solidFill>
                  <a:srgbClr val="143D62"/>
                </a:solidFill>
              </a:rPr>
              <a:t>Relevant benefits may also be derived from the actions of third parties</a:t>
            </a:r>
          </a:p>
          <a:p>
            <a:pPr lvl="1"/>
            <a:r>
              <a:rPr lang="en-GB" sz="1800" dirty="0" smtClean="0">
                <a:solidFill>
                  <a:srgbClr val="143D62"/>
                </a:solidFill>
              </a:rPr>
              <a:t>Benefits may result from the claimant’s actions which were connected to the breach, but taken at a time at which it was not aware of the breach</a:t>
            </a:r>
          </a:p>
          <a:p>
            <a:pPr lvl="1"/>
            <a:r>
              <a:rPr lang="en-GB" sz="1800" i="1" dirty="0" smtClean="0"/>
              <a:t>The Elena </a:t>
            </a:r>
            <a:r>
              <a:rPr lang="en-GB" sz="1800" i="1" dirty="0" err="1" smtClean="0"/>
              <a:t>d’Amico</a:t>
            </a:r>
            <a:r>
              <a:rPr lang="en-GB" sz="1800" i="1" dirty="0" smtClean="0"/>
              <a:t> </a:t>
            </a:r>
            <a:r>
              <a:rPr lang="en-GB" sz="1800" dirty="0" smtClean="0"/>
              <a:t>[1980] 1 Lloyd’s Rep 75</a:t>
            </a:r>
            <a:endParaRPr lang="en-GB" sz="1800" i="1" dirty="0" smtClean="0"/>
          </a:p>
          <a:p>
            <a:endParaRPr lang="en-GB" dirty="0"/>
          </a:p>
        </p:txBody>
      </p:sp>
    </p:spTree>
    <p:extLst>
      <p:ext uri="{BB962C8B-B14F-4D97-AF65-F5344CB8AC3E}">
        <p14:creationId xmlns:p14="http://schemas.microsoft.com/office/powerpoint/2010/main" val="3451247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sz="2800" dirty="0" smtClean="0"/>
              <a:t>The search for principle:  examples</a:t>
            </a:r>
            <a:endParaRPr lang="en-GB" sz="2800" dirty="0"/>
          </a:p>
        </p:txBody>
      </p:sp>
      <p:sp>
        <p:nvSpPr>
          <p:cNvPr id="4" name="Text Placeholder 3"/>
          <p:cNvSpPr>
            <a:spLocks noGrp="1"/>
          </p:cNvSpPr>
          <p:nvPr>
            <p:ph type="body" sz="quarter" idx="10"/>
          </p:nvPr>
        </p:nvSpPr>
        <p:spPr/>
        <p:txBody>
          <a:bodyPr/>
          <a:lstStyle/>
          <a:p>
            <a:r>
              <a:rPr lang="en-GB" dirty="0" smtClean="0"/>
              <a:t>Third party benefits </a:t>
            </a:r>
          </a:p>
          <a:p>
            <a:pPr lvl="1"/>
            <a:r>
              <a:rPr lang="en-US" sz="1800" i="1" dirty="0" err="1" smtClean="0"/>
              <a:t>Bradburn</a:t>
            </a:r>
            <a:r>
              <a:rPr lang="en-US" sz="1800" i="1" dirty="0" smtClean="0"/>
              <a:t> v Great Western Railway</a:t>
            </a:r>
            <a:r>
              <a:rPr lang="en-US" sz="1800" dirty="0" smtClean="0"/>
              <a:t> (1874) LR 10 Ex 1 </a:t>
            </a:r>
          </a:p>
          <a:p>
            <a:pPr lvl="1"/>
            <a:r>
              <a:rPr lang="en-US" sz="1800" i="1" dirty="0" smtClean="0"/>
              <a:t>Rubenstein v HSBC Bank plc</a:t>
            </a:r>
            <a:r>
              <a:rPr lang="en-US" sz="1800" dirty="0" smtClean="0"/>
              <a:t> [2011] 2 CLC 459  </a:t>
            </a:r>
          </a:p>
          <a:p>
            <a:r>
              <a:rPr lang="en-US" dirty="0" smtClean="0"/>
              <a:t>Profits connected to mitigation actions</a:t>
            </a:r>
          </a:p>
          <a:p>
            <a:pPr lvl="1"/>
            <a:r>
              <a:rPr lang="en-US" sz="1800" i="1" dirty="0" smtClean="0"/>
              <a:t>British Westinghouse Electric and Manufacturing Co Ltd v Underground Electric Railways Co of London Ltd</a:t>
            </a:r>
            <a:r>
              <a:rPr lang="en-US" sz="1800" dirty="0" smtClean="0"/>
              <a:t> [1912] AC 673</a:t>
            </a:r>
          </a:p>
          <a:p>
            <a:pPr lvl="1"/>
            <a:r>
              <a:rPr lang="en-US" sz="1800" i="1" dirty="0" smtClean="0"/>
              <a:t>Hussey v Eels</a:t>
            </a:r>
            <a:r>
              <a:rPr lang="en-US" sz="1800" dirty="0" smtClean="0"/>
              <a:t> [1990] 2 QB 227</a:t>
            </a:r>
          </a:p>
          <a:p>
            <a:r>
              <a:rPr lang="en-US" dirty="0" smtClean="0"/>
              <a:t>Other causally connected profits</a:t>
            </a:r>
          </a:p>
          <a:p>
            <a:pPr lvl="1"/>
            <a:r>
              <a:rPr lang="en-US" sz="1800" i="1" dirty="0" smtClean="0"/>
              <a:t>Lavarack v Woods of Colchester </a:t>
            </a:r>
            <a:r>
              <a:rPr lang="en-US" sz="1800" dirty="0" smtClean="0"/>
              <a:t>[1967] 1 QB 278</a:t>
            </a:r>
            <a:endParaRPr lang="en-GB" sz="1800" dirty="0"/>
          </a:p>
        </p:txBody>
      </p:sp>
    </p:spTree>
    <p:extLst>
      <p:ext uri="{BB962C8B-B14F-4D97-AF65-F5344CB8AC3E}">
        <p14:creationId xmlns:p14="http://schemas.microsoft.com/office/powerpoint/2010/main" val="2330282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sz="2800" dirty="0" smtClean="0"/>
              <a:t>The Attempt to Summarise</a:t>
            </a:r>
            <a:endParaRPr lang="en-GB" sz="2800" dirty="0"/>
          </a:p>
        </p:txBody>
      </p:sp>
      <p:sp>
        <p:nvSpPr>
          <p:cNvPr id="4" name="Text Placeholder 3"/>
          <p:cNvSpPr>
            <a:spLocks noGrp="1"/>
          </p:cNvSpPr>
          <p:nvPr>
            <p:ph type="body" sz="quarter" idx="10"/>
          </p:nvPr>
        </p:nvSpPr>
        <p:spPr/>
        <p:txBody>
          <a:bodyPr/>
          <a:lstStyle/>
          <a:p>
            <a:r>
              <a:rPr lang="en-US" i="1" dirty="0" smtClean="0"/>
              <a:t> </a:t>
            </a:r>
            <a:r>
              <a:rPr lang="en-US" dirty="0" smtClean="0"/>
              <a:t>In </a:t>
            </a:r>
            <a:r>
              <a:rPr lang="en-US" i="1" dirty="0" smtClean="0"/>
              <a:t>Fulton Shipping Inc of Panama v </a:t>
            </a:r>
            <a:r>
              <a:rPr lang="en-US" i="1" dirty="0" err="1" smtClean="0"/>
              <a:t>Globalia</a:t>
            </a:r>
            <a:r>
              <a:rPr lang="en-US" i="1" dirty="0" smtClean="0"/>
              <a:t> Business Travel S.A.U (The New Flamenco)</a:t>
            </a:r>
            <a:r>
              <a:rPr lang="en-US" dirty="0" smtClean="0"/>
              <a:t> [2014] 1 CLC 711 </a:t>
            </a:r>
            <a:r>
              <a:rPr lang="en-US" dirty="0" err="1" smtClean="0"/>
              <a:t>Popplewell</a:t>
            </a:r>
            <a:r>
              <a:rPr lang="en-US" dirty="0" smtClean="0"/>
              <a:t> J extracted 11 principles, which can be boiled down to :</a:t>
            </a:r>
          </a:p>
          <a:p>
            <a:pPr lvl="1"/>
            <a:r>
              <a:rPr lang="en-US" sz="1800" dirty="0" smtClean="0"/>
              <a:t>Causation in all of the circumstances</a:t>
            </a:r>
          </a:p>
          <a:p>
            <a:pPr lvl="1"/>
            <a:r>
              <a:rPr lang="en-US" sz="1800" dirty="0" smtClean="0"/>
              <a:t>A reasonable response to the breach may be triggered but not legally caused by it</a:t>
            </a:r>
          </a:p>
          <a:p>
            <a:pPr lvl="1"/>
            <a:r>
              <a:rPr lang="en-US" sz="1800" dirty="0" smtClean="0"/>
              <a:t>The benefits must be caused by the breach, not merely by the mitigating step</a:t>
            </a:r>
          </a:p>
          <a:p>
            <a:pPr lvl="1"/>
            <a:r>
              <a:rPr lang="en-US" sz="1800" dirty="0" smtClean="0"/>
              <a:t>The benefit need not be of the same kind as the loss although it is that may be indicative</a:t>
            </a:r>
          </a:p>
          <a:p>
            <a:pPr lvl="1"/>
            <a:r>
              <a:rPr lang="en-US" sz="1800" dirty="0" smtClean="0"/>
              <a:t>Causation is a matter of degree – “commonsense overall judgment”</a:t>
            </a:r>
          </a:p>
          <a:p>
            <a:pPr lvl="1"/>
            <a:r>
              <a:rPr lang="en-US" sz="1800" dirty="0" smtClean="0"/>
              <a:t>Justice, fairness and public policy may override the analysis</a:t>
            </a:r>
          </a:p>
          <a:p>
            <a:pPr lvl="1"/>
            <a:endParaRPr lang="en-US" sz="1400" dirty="0" smtClean="0"/>
          </a:p>
          <a:p>
            <a:pPr lvl="1"/>
            <a:endParaRPr lang="en-US" sz="1400" dirty="0" smtClean="0"/>
          </a:p>
        </p:txBody>
      </p:sp>
    </p:spTree>
    <p:extLst>
      <p:ext uri="{BB962C8B-B14F-4D97-AF65-F5344CB8AC3E}">
        <p14:creationId xmlns:p14="http://schemas.microsoft.com/office/powerpoint/2010/main" val="3160285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sz="2800" dirty="0" smtClean="0"/>
              <a:t>The Court of Appeal’s view (1)</a:t>
            </a:r>
            <a:endParaRPr lang="en-GB" sz="2800" dirty="0"/>
          </a:p>
        </p:txBody>
      </p:sp>
      <p:sp>
        <p:nvSpPr>
          <p:cNvPr id="4" name="Text Placeholder 3"/>
          <p:cNvSpPr>
            <a:spLocks noGrp="1"/>
          </p:cNvSpPr>
          <p:nvPr>
            <p:ph type="body" sz="quarter" idx="10"/>
          </p:nvPr>
        </p:nvSpPr>
        <p:spPr/>
        <p:txBody>
          <a:bodyPr/>
          <a:lstStyle/>
          <a:p>
            <a:r>
              <a:rPr lang="en-US" i="1" dirty="0" err="1" smtClean="0"/>
              <a:t>Swynson</a:t>
            </a:r>
            <a:r>
              <a:rPr lang="en-US" i="1" dirty="0" smtClean="0"/>
              <a:t> Ltd v </a:t>
            </a:r>
            <a:r>
              <a:rPr lang="en-US" i="1" dirty="0" err="1" smtClean="0"/>
              <a:t>Lowick</a:t>
            </a:r>
            <a:r>
              <a:rPr lang="en-US" i="1" dirty="0" smtClean="0"/>
              <a:t> Rose LLP</a:t>
            </a:r>
            <a:r>
              <a:rPr lang="en-US" dirty="0" smtClean="0"/>
              <a:t> [2015] PNLR 28</a:t>
            </a:r>
          </a:p>
          <a:p>
            <a:pPr lvl="1"/>
            <a:r>
              <a:rPr lang="en-US" sz="1800" dirty="0" smtClean="0"/>
              <a:t>Facts</a:t>
            </a:r>
          </a:p>
          <a:p>
            <a:pPr lvl="1">
              <a:buNone/>
            </a:pPr>
            <a:endParaRPr lang="en-US" sz="1800" dirty="0" smtClean="0"/>
          </a:p>
          <a:p>
            <a:pPr lvl="1"/>
            <a:r>
              <a:rPr lang="en-US" sz="1800" dirty="0" err="1" smtClean="0"/>
              <a:t>Longmore</a:t>
            </a:r>
            <a:r>
              <a:rPr lang="en-US" sz="1800" dirty="0" smtClean="0"/>
              <a:t> LJ:  </a:t>
            </a:r>
          </a:p>
          <a:p>
            <a:pPr lvl="2"/>
            <a:r>
              <a:rPr lang="en-US" sz="1400" dirty="0" smtClean="0"/>
              <a:t> </a:t>
            </a:r>
            <a:r>
              <a:rPr lang="en-US" sz="1400" dirty="0" err="1" smtClean="0"/>
              <a:t>Popplewell</a:t>
            </a:r>
            <a:r>
              <a:rPr lang="en-US" sz="1400" dirty="0" smtClean="0"/>
              <a:t> J’s analysis “illuminating”</a:t>
            </a:r>
          </a:p>
          <a:p>
            <a:pPr lvl="2"/>
            <a:r>
              <a:rPr lang="en-US" sz="1400" dirty="0" smtClean="0"/>
              <a:t>Benefits factually caused but not arise in the ordinary course of business</a:t>
            </a:r>
          </a:p>
          <a:p>
            <a:pPr lvl="1"/>
            <a:r>
              <a:rPr lang="en-US" sz="1800" dirty="0" smtClean="0"/>
              <a:t>Sales LJ: </a:t>
            </a:r>
          </a:p>
          <a:p>
            <a:pPr lvl="2"/>
            <a:r>
              <a:rPr lang="en-US" sz="1400" dirty="0" smtClean="0"/>
              <a:t>the requirement of “</a:t>
            </a:r>
            <a:r>
              <a:rPr lang="en-US" sz="1400" i="1" dirty="0" smtClean="0"/>
              <a:t>practical reality and basic justice as between the three persons involved”</a:t>
            </a:r>
            <a:endParaRPr lang="en-GB" sz="1400" dirty="0" smtClean="0"/>
          </a:p>
          <a:p>
            <a:pPr lvl="1"/>
            <a:r>
              <a:rPr lang="en-GB" sz="1800" dirty="0" smtClean="0"/>
              <a:t>Davis LJ (dissenting): </a:t>
            </a:r>
          </a:p>
          <a:p>
            <a:pPr lvl="2"/>
            <a:r>
              <a:rPr lang="en-GB" sz="1400" dirty="0" smtClean="0"/>
              <a:t> a case of avoided loss</a:t>
            </a:r>
          </a:p>
        </p:txBody>
      </p:sp>
      <p:sp>
        <p:nvSpPr>
          <p:cNvPr id="5" name="TextBox 4"/>
          <p:cNvSpPr txBox="1"/>
          <p:nvPr/>
        </p:nvSpPr>
        <p:spPr>
          <a:xfrm>
            <a:off x="149466" y="6075441"/>
            <a:ext cx="430823" cy="307777"/>
          </a:xfrm>
          <a:prstGeom prst="rect">
            <a:avLst/>
          </a:prstGeom>
          <a:noFill/>
        </p:spPr>
        <p:txBody>
          <a:bodyPr wrap="square" rtlCol="0">
            <a:spAutoFit/>
          </a:bodyPr>
          <a:lstStyle/>
          <a:p>
            <a:pPr algn="ctr"/>
            <a:r>
              <a:rPr lang="en-GB" sz="1400" dirty="0" smtClean="0"/>
              <a:t>5</a:t>
            </a:r>
            <a:endParaRPr lang="en-GB" sz="1400" dirty="0"/>
          </a:p>
        </p:txBody>
      </p:sp>
    </p:spTree>
    <p:extLst>
      <p:ext uri="{BB962C8B-B14F-4D97-AF65-F5344CB8AC3E}">
        <p14:creationId xmlns:p14="http://schemas.microsoft.com/office/powerpoint/2010/main" val="13519721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sz="2800" dirty="0" smtClean="0"/>
              <a:t>Court of Appeal’s view (2)</a:t>
            </a:r>
            <a:endParaRPr lang="en-GB" sz="2800" dirty="0"/>
          </a:p>
        </p:txBody>
      </p:sp>
      <p:sp>
        <p:nvSpPr>
          <p:cNvPr id="4" name="Text Placeholder 3"/>
          <p:cNvSpPr>
            <a:spLocks noGrp="1"/>
          </p:cNvSpPr>
          <p:nvPr>
            <p:ph type="body" sz="quarter" idx="10"/>
          </p:nvPr>
        </p:nvSpPr>
        <p:spPr/>
        <p:txBody>
          <a:bodyPr/>
          <a:lstStyle/>
          <a:p>
            <a:r>
              <a:rPr lang="en-US" i="1" dirty="0" smtClean="0"/>
              <a:t>Fulton Shipping Inc of Panama v </a:t>
            </a:r>
            <a:r>
              <a:rPr lang="en-US" i="1" dirty="0" err="1" smtClean="0"/>
              <a:t>Globalia</a:t>
            </a:r>
            <a:r>
              <a:rPr lang="en-US" i="1" dirty="0" smtClean="0"/>
              <a:t> Business Travel S.A.U (The New Flamenco) </a:t>
            </a:r>
            <a:r>
              <a:rPr lang="en-US" dirty="0" smtClean="0"/>
              <a:t>[2015] EWCA </a:t>
            </a:r>
            <a:r>
              <a:rPr lang="en-US" dirty="0" err="1" smtClean="0"/>
              <a:t>Civ</a:t>
            </a:r>
            <a:r>
              <a:rPr lang="en-US" dirty="0" smtClean="0"/>
              <a:t> 1299</a:t>
            </a:r>
          </a:p>
          <a:p>
            <a:pPr>
              <a:buNone/>
            </a:pPr>
            <a:endParaRPr lang="en-US" dirty="0" smtClean="0"/>
          </a:p>
          <a:p>
            <a:pPr lvl="1"/>
            <a:r>
              <a:rPr lang="en-US" sz="2000" dirty="0" smtClean="0"/>
              <a:t>Facts</a:t>
            </a:r>
          </a:p>
          <a:p>
            <a:pPr lvl="1"/>
            <a:endParaRPr lang="en-US" sz="2000" dirty="0" smtClean="0"/>
          </a:p>
          <a:p>
            <a:pPr lvl="1"/>
            <a:r>
              <a:rPr lang="en-US" sz="2000" dirty="0" err="1" smtClean="0"/>
              <a:t>Longmore</a:t>
            </a:r>
            <a:r>
              <a:rPr lang="en-US" sz="2000" dirty="0" smtClean="0"/>
              <a:t> LJ</a:t>
            </a:r>
            <a:r>
              <a:rPr lang="en-US" dirty="0" smtClean="0"/>
              <a:t>:  </a:t>
            </a:r>
          </a:p>
          <a:p>
            <a:pPr lvl="2"/>
            <a:r>
              <a:rPr lang="en-US" sz="1800" dirty="0" err="1" smtClean="0"/>
              <a:t>Popplewell</a:t>
            </a:r>
            <a:r>
              <a:rPr lang="en-US" sz="1800" dirty="0" smtClean="0"/>
              <a:t> J’s principles only indicative </a:t>
            </a:r>
          </a:p>
          <a:p>
            <a:pPr lvl="2"/>
            <a:r>
              <a:rPr lang="en-US" sz="1800" dirty="0" smtClean="0"/>
              <a:t>No hard and fast rules</a:t>
            </a:r>
          </a:p>
          <a:p>
            <a:pPr lvl="2"/>
            <a:r>
              <a:rPr lang="en-US" sz="1800" dirty="0" smtClean="0"/>
              <a:t>Focusing on the facts</a:t>
            </a:r>
            <a:endParaRPr lang="en-GB" sz="1800" dirty="0"/>
          </a:p>
        </p:txBody>
      </p:sp>
    </p:spTree>
    <p:extLst>
      <p:ext uri="{BB962C8B-B14F-4D97-AF65-F5344CB8AC3E}">
        <p14:creationId xmlns:p14="http://schemas.microsoft.com/office/powerpoint/2010/main" val="1193368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sz="2800" dirty="0" smtClean="0"/>
              <a:t>Conclusions</a:t>
            </a:r>
            <a:endParaRPr lang="en-GB" sz="2800" dirty="0"/>
          </a:p>
        </p:txBody>
      </p:sp>
      <p:sp>
        <p:nvSpPr>
          <p:cNvPr id="4" name="Text Placeholder 3"/>
          <p:cNvSpPr>
            <a:spLocks noGrp="1"/>
          </p:cNvSpPr>
          <p:nvPr>
            <p:ph type="body" sz="quarter" idx="10"/>
          </p:nvPr>
        </p:nvSpPr>
        <p:spPr/>
        <p:txBody>
          <a:bodyPr/>
          <a:lstStyle/>
          <a:p>
            <a:r>
              <a:rPr lang="en-GB" dirty="0" smtClean="0"/>
              <a:t>More indicative examples, but little clarity</a:t>
            </a:r>
          </a:p>
          <a:p>
            <a:pPr lvl="1"/>
            <a:r>
              <a:rPr lang="en-GB" sz="1800" dirty="0" smtClean="0"/>
              <a:t>Factual causation is not enough</a:t>
            </a:r>
          </a:p>
          <a:p>
            <a:pPr lvl="1"/>
            <a:r>
              <a:rPr lang="en-GB" sz="1800" dirty="0" smtClean="0"/>
              <a:t>Justice and fairness trump </a:t>
            </a:r>
          </a:p>
          <a:p>
            <a:r>
              <a:rPr lang="en-GB" dirty="0" smtClean="0"/>
              <a:t>The nature of the causation thesis </a:t>
            </a:r>
          </a:p>
          <a:p>
            <a:r>
              <a:rPr lang="en-GB" dirty="0" smtClean="0"/>
              <a:t>Fertile grounds for dispute</a:t>
            </a:r>
            <a:endParaRPr lang="en-GB" sz="1400" dirty="0"/>
          </a:p>
        </p:txBody>
      </p:sp>
    </p:spTree>
    <p:extLst>
      <p:ext uri="{BB962C8B-B14F-4D97-AF65-F5344CB8AC3E}">
        <p14:creationId xmlns:p14="http://schemas.microsoft.com/office/powerpoint/2010/main" val="932194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423" y="2104955"/>
            <a:ext cx="8420400" cy="637425"/>
          </a:xfrm>
        </p:spPr>
        <p:txBody>
          <a:bodyPr/>
          <a:lstStyle/>
          <a:p>
            <a:r>
              <a:rPr lang="en-GB" dirty="0" smtClean="0"/>
              <a:t>Mis-selling of Financial Products </a:t>
            </a:r>
            <a:endParaRPr lang="en-GB" dirty="0"/>
          </a:p>
        </p:txBody>
      </p:sp>
      <p:sp>
        <p:nvSpPr>
          <p:cNvPr id="3" name="Footer Placeholder 2"/>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6" name="Title 1"/>
          <p:cNvSpPr txBox="1">
            <a:spLocks/>
          </p:cNvSpPr>
          <p:nvPr/>
        </p:nvSpPr>
        <p:spPr>
          <a:xfrm>
            <a:off x="628826" y="3767475"/>
            <a:ext cx="8420400" cy="637425"/>
          </a:xfrm>
          <a:prstGeom prst="rect">
            <a:avLst/>
          </a:prstGeom>
          <a:noFill/>
        </p:spPr>
        <p:txBody>
          <a:bodyPr/>
          <a:lstStyle>
            <a:lvl1pPr algn="ctr" defTabSz="914395" rtl="0" eaLnBrk="1" latinLnBrk="0" hangingPunct="1">
              <a:lnSpc>
                <a:spcPct val="90000"/>
              </a:lnSpc>
              <a:spcBef>
                <a:spcPct val="0"/>
              </a:spcBef>
              <a:buNone/>
              <a:defRPr sz="4000" kern="1200" baseline="0">
                <a:solidFill>
                  <a:srgbClr val="F2F2F2"/>
                </a:solidFill>
                <a:latin typeface="+mj-lt"/>
                <a:ea typeface="+mj-ea"/>
                <a:cs typeface="+mj-cs"/>
              </a:defRPr>
            </a:lvl1pPr>
          </a:lstStyle>
          <a:p>
            <a:r>
              <a:rPr lang="en-GB" sz="3200" dirty="0" smtClean="0"/>
              <a:t>Richard Blakeley</a:t>
            </a:r>
            <a:endParaRPr lang="en-GB" sz="3200" dirty="0"/>
          </a:p>
        </p:txBody>
      </p:sp>
    </p:spTree>
    <p:extLst>
      <p:ext uri="{BB962C8B-B14F-4D97-AF65-F5344CB8AC3E}">
        <p14:creationId xmlns:p14="http://schemas.microsoft.com/office/powerpoint/2010/main" val="3666691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What is mis-selling?</a:t>
            </a:r>
            <a:endParaRPr lang="en-GB" dirty="0"/>
          </a:p>
        </p:txBody>
      </p:sp>
      <p:sp>
        <p:nvSpPr>
          <p:cNvPr id="4" name="Text Placeholder 3"/>
          <p:cNvSpPr>
            <a:spLocks noGrp="1"/>
          </p:cNvSpPr>
          <p:nvPr>
            <p:ph type="body" sz="quarter" idx="10"/>
          </p:nvPr>
        </p:nvSpPr>
        <p:spPr/>
        <p:txBody>
          <a:bodyPr/>
          <a:lstStyle/>
          <a:p>
            <a:pPr>
              <a:spcAft>
                <a:spcPts val="2400"/>
              </a:spcAft>
            </a:pPr>
            <a:r>
              <a:rPr lang="en-GB" sz="3200" dirty="0" smtClean="0"/>
              <a:t>Mis-selling cases concern:</a:t>
            </a:r>
          </a:p>
          <a:p>
            <a:pPr lvl="1">
              <a:spcAft>
                <a:spcPts val="2400"/>
              </a:spcAft>
            </a:pPr>
            <a:r>
              <a:rPr lang="en-GB" sz="3200" dirty="0" smtClean="0"/>
              <a:t>Misrepresentation</a:t>
            </a:r>
          </a:p>
          <a:p>
            <a:pPr lvl="1">
              <a:spcAft>
                <a:spcPts val="2400"/>
              </a:spcAft>
            </a:pPr>
            <a:r>
              <a:rPr lang="en-GB" sz="3200" dirty="0" smtClean="0"/>
              <a:t>Unsuitable products </a:t>
            </a:r>
          </a:p>
          <a:p>
            <a:pPr lvl="1">
              <a:spcAft>
                <a:spcPts val="2400"/>
              </a:spcAft>
            </a:pPr>
            <a:r>
              <a:rPr lang="en-GB" sz="3200" dirty="0" smtClean="0"/>
              <a:t>Under-performance </a:t>
            </a:r>
          </a:p>
          <a:p>
            <a:pPr lvl="1"/>
            <a:endParaRPr lang="en-GB" dirty="0"/>
          </a:p>
        </p:txBody>
      </p:sp>
    </p:spTree>
    <p:extLst>
      <p:ext uri="{BB962C8B-B14F-4D97-AF65-F5344CB8AC3E}">
        <p14:creationId xmlns:p14="http://schemas.microsoft.com/office/powerpoint/2010/main" val="34070845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pic>
        <p:nvPicPr>
          <p:cNvPr id="7" name="Picture 6"/>
          <p:cNvPicPr>
            <a:picLocks noChangeAspect="1"/>
          </p:cNvPicPr>
          <p:nvPr/>
        </p:nvPicPr>
        <p:blipFill>
          <a:blip r:embed="rId3" cstate="print"/>
          <a:stretch>
            <a:fillRect/>
          </a:stretch>
        </p:blipFill>
        <p:spPr>
          <a:xfrm>
            <a:off x="1016000" y="1066800"/>
            <a:ext cx="7874000" cy="4724400"/>
          </a:xfrm>
          <a:prstGeom prst="rect">
            <a:avLst/>
          </a:prstGeom>
        </p:spPr>
      </p:pic>
    </p:spTree>
    <p:extLst>
      <p:ext uri="{BB962C8B-B14F-4D97-AF65-F5344CB8AC3E}">
        <p14:creationId xmlns:p14="http://schemas.microsoft.com/office/powerpoint/2010/main" val="34070845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Why do we care?</a:t>
            </a:r>
            <a:endParaRPr lang="en-GB" dirty="0"/>
          </a:p>
        </p:txBody>
      </p:sp>
      <p:sp>
        <p:nvSpPr>
          <p:cNvPr id="4" name="Text Placeholder 3"/>
          <p:cNvSpPr>
            <a:spLocks noGrp="1"/>
          </p:cNvSpPr>
          <p:nvPr>
            <p:ph type="body" sz="quarter" idx="10"/>
          </p:nvPr>
        </p:nvSpPr>
        <p:spPr/>
        <p:txBody>
          <a:bodyPr/>
          <a:lstStyle/>
          <a:p>
            <a:pPr>
              <a:lnSpc>
                <a:spcPct val="100000"/>
              </a:lnSpc>
              <a:spcBef>
                <a:spcPts val="0"/>
              </a:spcBef>
              <a:spcAft>
                <a:spcPts val="2400"/>
              </a:spcAft>
            </a:pPr>
            <a:r>
              <a:rPr lang="en-GB" sz="3200" dirty="0" smtClean="0"/>
              <a:t>Losses to customers</a:t>
            </a:r>
          </a:p>
          <a:p>
            <a:pPr>
              <a:lnSpc>
                <a:spcPct val="100000"/>
              </a:lnSpc>
              <a:spcBef>
                <a:spcPts val="0"/>
              </a:spcBef>
              <a:spcAft>
                <a:spcPts val="2400"/>
              </a:spcAft>
            </a:pPr>
            <a:r>
              <a:rPr lang="en-GB" sz="3200" dirty="0" smtClean="0"/>
              <a:t>Damage to reputation </a:t>
            </a:r>
          </a:p>
          <a:p>
            <a:pPr>
              <a:lnSpc>
                <a:spcPct val="100000"/>
              </a:lnSpc>
              <a:spcBef>
                <a:spcPts val="0"/>
              </a:spcBef>
              <a:spcAft>
                <a:spcPts val="2400"/>
              </a:spcAft>
            </a:pPr>
            <a:r>
              <a:rPr lang="en-GB" sz="3200" dirty="0" smtClean="0"/>
              <a:t>Regulatory intervention</a:t>
            </a:r>
            <a:endParaRPr lang="en-GB" sz="3200" dirty="0"/>
          </a:p>
          <a:p>
            <a:pPr>
              <a:lnSpc>
                <a:spcPct val="100000"/>
              </a:lnSpc>
              <a:spcBef>
                <a:spcPts val="0"/>
              </a:spcBef>
              <a:spcAft>
                <a:spcPts val="2400"/>
              </a:spcAft>
            </a:pPr>
            <a:r>
              <a:rPr lang="en-GB" sz="3200" dirty="0" smtClean="0"/>
              <a:t>Fines and redress: c.£10bn for pensions mis-selling; c.£3bn for endowment mortgages; c.£14bn for PPI; £2.3bn for IRHPs</a:t>
            </a:r>
          </a:p>
        </p:txBody>
      </p:sp>
    </p:spTree>
    <p:extLst>
      <p:ext uri="{BB962C8B-B14F-4D97-AF65-F5344CB8AC3E}">
        <p14:creationId xmlns:p14="http://schemas.microsoft.com/office/powerpoint/2010/main" val="2845532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Getting Claims Off to a Good Start</a:t>
            </a:r>
            <a:endParaRPr lang="en-GB" dirty="0"/>
          </a:p>
        </p:txBody>
      </p:sp>
      <p:sp>
        <p:nvSpPr>
          <p:cNvPr id="3" name="Text Placeholder 2"/>
          <p:cNvSpPr>
            <a:spLocks noGrp="1"/>
          </p:cNvSpPr>
          <p:nvPr>
            <p:ph type="body" sz="quarter" idx="11"/>
          </p:nvPr>
        </p:nvSpPr>
        <p:spPr/>
        <p:txBody>
          <a:bodyPr/>
          <a:lstStyle/>
          <a:p>
            <a:r>
              <a:rPr lang="en-GB" dirty="0" smtClean="0"/>
              <a:t>Causation, Remoteness and Reflective Loss</a:t>
            </a:r>
            <a:endParaRPr lang="en-GB" dirty="0"/>
          </a:p>
        </p:txBody>
      </p:sp>
      <p:sp>
        <p:nvSpPr>
          <p:cNvPr id="5" name="Footer Placeholder 4"/>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6" name="Text Placeholder 5"/>
          <p:cNvSpPr>
            <a:spLocks noGrp="1"/>
          </p:cNvSpPr>
          <p:nvPr>
            <p:ph type="body" sz="quarter" idx="13"/>
          </p:nvPr>
        </p:nvSpPr>
        <p:spPr/>
        <p:txBody>
          <a:bodyPr/>
          <a:lstStyle/>
          <a:p>
            <a:endParaRPr lang="en-GB" dirty="0" smtClean="0"/>
          </a:p>
          <a:p>
            <a:r>
              <a:rPr lang="en-GB" dirty="0" smtClean="0"/>
              <a:t>Jo Box</a:t>
            </a:r>
            <a:endParaRPr lang="en-GB" dirty="0"/>
          </a:p>
        </p:txBody>
      </p:sp>
    </p:spTree>
    <p:extLst>
      <p:ext uri="{BB962C8B-B14F-4D97-AF65-F5344CB8AC3E}">
        <p14:creationId xmlns:p14="http://schemas.microsoft.com/office/powerpoint/2010/main" val="4289073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Summary </a:t>
            </a:r>
            <a:endParaRPr lang="en-GB" dirty="0"/>
          </a:p>
        </p:txBody>
      </p:sp>
      <p:sp>
        <p:nvSpPr>
          <p:cNvPr id="4" name="Text Placeholder 3"/>
          <p:cNvSpPr>
            <a:spLocks noGrp="1"/>
          </p:cNvSpPr>
          <p:nvPr>
            <p:ph type="body" sz="quarter" idx="10"/>
          </p:nvPr>
        </p:nvSpPr>
        <p:spPr/>
        <p:txBody>
          <a:bodyPr/>
          <a:lstStyle/>
          <a:p>
            <a:r>
              <a:rPr lang="en-GB" sz="3200" dirty="0" smtClean="0"/>
              <a:t>Difficult for claimants </a:t>
            </a:r>
          </a:p>
          <a:p>
            <a:r>
              <a:rPr lang="en-GB" sz="3200" dirty="0" smtClean="0"/>
              <a:t>Two routes: </a:t>
            </a:r>
          </a:p>
          <a:p>
            <a:pPr lvl="1"/>
            <a:r>
              <a:rPr lang="en-GB" sz="3200" dirty="0" smtClean="0"/>
              <a:t>Civil claims </a:t>
            </a:r>
            <a:endParaRPr lang="en-GB" sz="3200" dirty="0"/>
          </a:p>
          <a:p>
            <a:pPr lvl="1"/>
            <a:r>
              <a:rPr lang="en-GB" sz="3200" dirty="0" smtClean="0"/>
              <a:t>FCA Review for IRHPs </a:t>
            </a:r>
          </a:p>
          <a:p>
            <a:r>
              <a:rPr lang="en-GB" sz="3200" dirty="0" smtClean="0"/>
              <a:t>Both routes currently bank-friendly</a:t>
            </a:r>
          </a:p>
          <a:p>
            <a:endParaRPr lang="en-GB" sz="3200" dirty="0"/>
          </a:p>
        </p:txBody>
      </p:sp>
      <p:sp>
        <p:nvSpPr>
          <p:cNvPr id="5" name="TextBox 4"/>
          <p:cNvSpPr txBox="1"/>
          <p:nvPr/>
        </p:nvSpPr>
        <p:spPr>
          <a:xfrm>
            <a:off x="9431217" y="6515055"/>
            <a:ext cx="430823" cy="307777"/>
          </a:xfrm>
          <a:prstGeom prst="rect">
            <a:avLst/>
          </a:prstGeom>
          <a:noFill/>
        </p:spPr>
        <p:txBody>
          <a:bodyPr wrap="square" rtlCol="0">
            <a:spAutoFit/>
          </a:bodyPr>
          <a:lstStyle/>
          <a:p>
            <a:pPr algn="ctr"/>
            <a:r>
              <a:rPr lang="en-GB" sz="1400" dirty="0" smtClean="0"/>
              <a:t>4</a:t>
            </a:r>
            <a:endParaRPr lang="en-GB" sz="1400" dirty="0"/>
          </a:p>
        </p:txBody>
      </p:sp>
    </p:spTree>
    <p:extLst>
      <p:ext uri="{BB962C8B-B14F-4D97-AF65-F5344CB8AC3E}">
        <p14:creationId xmlns:p14="http://schemas.microsoft.com/office/powerpoint/2010/main" val="3407084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i="1" dirty="0" err="1" smtClean="0"/>
              <a:t>Crestsign</a:t>
            </a:r>
            <a:r>
              <a:rPr lang="en-GB" i="1" dirty="0" smtClean="0"/>
              <a:t> v NatWest and </a:t>
            </a:r>
            <a:r>
              <a:rPr lang="en-GB" i="1" dirty="0" err="1" smtClean="0"/>
              <a:t>RBS</a:t>
            </a:r>
            <a:endParaRPr lang="en-GB" i="1" dirty="0"/>
          </a:p>
        </p:txBody>
      </p:sp>
      <p:sp>
        <p:nvSpPr>
          <p:cNvPr id="4" name="Text Placeholder 3"/>
          <p:cNvSpPr>
            <a:spLocks noGrp="1"/>
          </p:cNvSpPr>
          <p:nvPr>
            <p:ph type="body" sz="quarter" idx="10"/>
          </p:nvPr>
        </p:nvSpPr>
        <p:spPr>
          <a:xfrm>
            <a:off x="732905" y="2212442"/>
            <a:ext cx="8668270" cy="3917475"/>
          </a:xfrm>
        </p:spPr>
        <p:txBody>
          <a:bodyPr/>
          <a:lstStyle/>
          <a:p>
            <a:pPr lvl="1">
              <a:spcAft>
                <a:spcPts val="2400"/>
              </a:spcAft>
            </a:pPr>
            <a:r>
              <a:rPr lang="en-GB" sz="3200" dirty="0" smtClean="0"/>
              <a:t>Family property business financed by loans </a:t>
            </a:r>
          </a:p>
          <a:p>
            <a:pPr lvl="1">
              <a:spcAft>
                <a:spcPts val="2400"/>
              </a:spcAft>
            </a:pPr>
            <a:r>
              <a:rPr lang="en-GB" sz="3200" dirty="0" smtClean="0"/>
              <a:t>Looking to switch its lending to NatWest </a:t>
            </a:r>
          </a:p>
          <a:p>
            <a:pPr lvl="1">
              <a:spcAft>
                <a:spcPts val="2400"/>
              </a:spcAft>
            </a:pPr>
            <a:r>
              <a:rPr lang="en-GB" sz="3200" dirty="0" smtClean="0"/>
              <a:t>Interest rate management product becomes a condition of the loan</a:t>
            </a:r>
          </a:p>
          <a:p>
            <a:pPr>
              <a:spcAft>
                <a:spcPts val="2400"/>
              </a:spcAft>
            </a:pPr>
            <a:endParaRPr lang="en-GB" sz="3200" dirty="0" smtClean="0"/>
          </a:p>
          <a:p>
            <a:pPr>
              <a:spcAft>
                <a:spcPts val="2400"/>
              </a:spcAft>
            </a:pPr>
            <a:endParaRPr lang="en-GB" sz="3200" dirty="0" smtClean="0"/>
          </a:p>
          <a:p>
            <a:pPr lvl="1"/>
            <a:endParaRPr lang="en-GB" dirty="0"/>
          </a:p>
        </p:txBody>
      </p:sp>
      <p:sp>
        <p:nvSpPr>
          <p:cNvPr id="6" name="Title 2"/>
          <p:cNvSpPr txBox="1">
            <a:spLocks/>
          </p:cNvSpPr>
          <p:nvPr/>
        </p:nvSpPr>
        <p:spPr>
          <a:xfrm>
            <a:off x="823484" y="866821"/>
            <a:ext cx="4450268" cy="860400"/>
          </a:xfrm>
          <a:prstGeom prst="rect">
            <a:avLst/>
          </a:prstGeom>
        </p:spPr>
        <p:txBody>
          <a:bodyPr wrap="none" anchor="b"/>
          <a:lstStyle/>
          <a:p>
            <a:pPr lvl="0" defTabSz="914395">
              <a:lnSpc>
                <a:spcPct val="150000"/>
              </a:lnSpc>
              <a:spcBef>
                <a:spcPct val="0"/>
              </a:spcBef>
            </a:pPr>
            <a:r>
              <a:rPr lang="en-GB" sz="2800" dirty="0" smtClean="0">
                <a:solidFill>
                  <a:srgbClr val="143D62"/>
                </a:solidFill>
                <a:latin typeface="+mj-lt"/>
                <a:ea typeface="+mj-ea"/>
                <a:cs typeface="+mj-cs"/>
              </a:rPr>
              <a:t>[2015] 2 All ER (Comm) 133</a:t>
            </a:r>
            <a:endParaRPr kumimoji="0" lang="en-GB" sz="2800" b="0" u="none" strike="noStrike" kern="1200" cap="none" spc="0" normalizeH="0" baseline="0" noProof="0" dirty="0">
              <a:ln>
                <a:noFill/>
              </a:ln>
              <a:solidFill>
                <a:srgbClr val="143D62"/>
              </a:solidFill>
              <a:effectLst/>
              <a:uLnTx/>
              <a:uFillTx/>
              <a:latin typeface="+mj-lt"/>
              <a:ea typeface="+mj-ea"/>
              <a:cs typeface="+mj-cs"/>
            </a:endParaRPr>
          </a:p>
        </p:txBody>
      </p:sp>
    </p:spTree>
    <p:extLst>
      <p:ext uri="{BB962C8B-B14F-4D97-AF65-F5344CB8AC3E}">
        <p14:creationId xmlns:p14="http://schemas.microsoft.com/office/powerpoint/2010/main" val="13080809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i="1" dirty="0" err="1" smtClean="0"/>
              <a:t>Crestsign</a:t>
            </a:r>
            <a:r>
              <a:rPr lang="en-GB" i="1" dirty="0" smtClean="0"/>
              <a:t> v NatWest and </a:t>
            </a:r>
            <a:r>
              <a:rPr lang="en-GB" i="1" dirty="0" err="1" smtClean="0"/>
              <a:t>RBS</a:t>
            </a:r>
            <a:r>
              <a:rPr lang="en-GB" i="1" dirty="0" smtClean="0"/>
              <a:t> </a:t>
            </a:r>
            <a:endParaRPr lang="en-GB" i="1" dirty="0"/>
          </a:p>
        </p:txBody>
      </p:sp>
      <p:sp>
        <p:nvSpPr>
          <p:cNvPr id="4" name="Text Placeholder 3"/>
          <p:cNvSpPr>
            <a:spLocks noGrp="1"/>
          </p:cNvSpPr>
          <p:nvPr>
            <p:ph type="body" sz="quarter" idx="10"/>
          </p:nvPr>
        </p:nvSpPr>
        <p:spPr>
          <a:xfrm>
            <a:off x="732906" y="1795925"/>
            <a:ext cx="8668270" cy="3917475"/>
          </a:xfrm>
        </p:spPr>
        <p:txBody>
          <a:bodyPr/>
          <a:lstStyle/>
          <a:p>
            <a:pPr lvl="1">
              <a:spcAft>
                <a:spcPts val="2400"/>
              </a:spcAft>
            </a:pPr>
            <a:r>
              <a:rPr lang="en-GB" sz="3200" dirty="0" smtClean="0"/>
              <a:t>The sales pitch: conflict of evidence </a:t>
            </a:r>
          </a:p>
          <a:p>
            <a:pPr lvl="1">
              <a:spcAft>
                <a:spcPts val="2400"/>
              </a:spcAft>
            </a:pPr>
            <a:r>
              <a:rPr lang="en-GB" sz="3200" dirty="0" smtClean="0"/>
              <a:t>Recommendation or advice?</a:t>
            </a:r>
          </a:p>
          <a:p>
            <a:pPr lvl="1">
              <a:spcAft>
                <a:spcPts val="2400"/>
              </a:spcAft>
            </a:pPr>
            <a:r>
              <a:rPr lang="en-GB" sz="3200" dirty="0" smtClean="0"/>
              <a:t>Sophistication and </a:t>
            </a:r>
            <a:r>
              <a:rPr lang="en-GB" sz="3200" dirty="0"/>
              <a:t>t</a:t>
            </a:r>
            <a:r>
              <a:rPr lang="en-GB" sz="3200" dirty="0" smtClean="0"/>
              <a:t>he ‘dance of the idiot’</a:t>
            </a:r>
          </a:p>
          <a:p>
            <a:pPr lvl="2">
              <a:spcAft>
                <a:spcPts val="2400"/>
              </a:spcAft>
            </a:pPr>
            <a:endParaRPr lang="en-GB" sz="3200" dirty="0" smtClean="0"/>
          </a:p>
          <a:p>
            <a:pPr>
              <a:spcAft>
                <a:spcPts val="2400"/>
              </a:spcAft>
            </a:pPr>
            <a:endParaRPr lang="en-GB" sz="3200" dirty="0" smtClean="0"/>
          </a:p>
          <a:p>
            <a:pPr lvl="1"/>
            <a:endParaRPr lang="en-GB" dirty="0"/>
          </a:p>
        </p:txBody>
      </p:sp>
    </p:spTree>
    <p:extLst>
      <p:ext uri="{BB962C8B-B14F-4D97-AF65-F5344CB8AC3E}">
        <p14:creationId xmlns:p14="http://schemas.microsoft.com/office/powerpoint/2010/main" val="13080809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i="1" dirty="0" err="1" smtClean="0"/>
              <a:t>Crestsign</a:t>
            </a:r>
            <a:r>
              <a:rPr lang="en-GB" i="1" dirty="0" smtClean="0"/>
              <a:t> v NatWest and </a:t>
            </a:r>
            <a:r>
              <a:rPr lang="en-GB" i="1" dirty="0" err="1" smtClean="0"/>
              <a:t>RBS</a:t>
            </a:r>
            <a:r>
              <a:rPr lang="en-GB" i="1" dirty="0" smtClean="0"/>
              <a:t> </a:t>
            </a:r>
            <a:endParaRPr lang="en-GB" i="1" dirty="0"/>
          </a:p>
        </p:txBody>
      </p:sp>
      <p:sp>
        <p:nvSpPr>
          <p:cNvPr id="4" name="Text Placeholder 3"/>
          <p:cNvSpPr>
            <a:spLocks noGrp="1"/>
          </p:cNvSpPr>
          <p:nvPr>
            <p:ph type="body" sz="quarter" idx="10"/>
          </p:nvPr>
        </p:nvSpPr>
        <p:spPr/>
        <p:txBody>
          <a:bodyPr/>
          <a:lstStyle/>
          <a:p>
            <a:pPr>
              <a:spcAft>
                <a:spcPts val="2400"/>
              </a:spcAft>
            </a:pPr>
            <a:endParaRPr lang="en-GB" sz="3200" dirty="0" smtClean="0"/>
          </a:p>
          <a:p>
            <a:pPr lvl="1"/>
            <a:endParaRPr lang="en-GB" dirty="0"/>
          </a:p>
        </p:txBody>
      </p:sp>
      <p:pic>
        <p:nvPicPr>
          <p:cNvPr id="1026" name="Picture 2" descr="C:\Users\richard.blakeley\Desktop\20145_Boris-Johnson-wins-seat-MP.jpg"/>
          <p:cNvPicPr>
            <a:picLocks noChangeAspect="1" noChangeArrowheads="1"/>
          </p:cNvPicPr>
          <p:nvPr/>
        </p:nvPicPr>
        <p:blipFill>
          <a:blip r:embed="rId3" cstate="print"/>
          <a:srcRect/>
          <a:stretch>
            <a:fillRect/>
          </a:stretch>
        </p:blipFill>
        <p:spPr bwMode="auto">
          <a:xfrm>
            <a:off x="1841448" y="1430104"/>
            <a:ext cx="5186137" cy="3883990"/>
          </a:xfrm>
          <a:prstGeom prst="rect">
            <a:avLst/>
          </a:prstGeom>
          <a:noFill/>
        </p:spPr>
      </p:pic>
    </p:spTree>
    <p:extLst>
      <p:ext uri="{BB962C8B-B14F-4D97-AF65-F5344CB8AC3E}">
        <p14:creationId xmlns:p14="http://schemas.microsoft.com/office/powerpoint/2010/main" val="13080809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i="1" dirty="0" err="1"/>
              <a:t>Crestsign</a:t>
            </a:r>
            <a:r>
              <a:rPr lang="en-GB" i="1" dirty="0"/>
              <a:t> v NatWest and RBS </a:t>
            </a:r>
            <a:endParaRPr lang="en-GB" dirty="0"/>
          </a:p>
        </p:txBody>
      </p:sp>
      <p:sp>
        <p:nvSpPr>
          <p:cNvPr id="4" name="Text Placeholder 3"/>
          <p:cNvSpPr>
            <a:spLocks noGrp="1"/>
          </p:cNvSpPr>
          <p:nvPr>
            <p:ph type="body" sz="quarter" idx="10"/>
          </p:nvPr>
        </p:nvSpPr>
        <p:spPr>
          <a:xfrm>
            <a:off x="732906" y="1688833"/>
            <a:ext cx="8668270" cy="3917475"/>
          </a:xfrm>
        </p:spPr>
        <p:txBody>
          <a:bodyPr/>
          <a:lstStyle/>
          <a:p>
            <a:pPr lvl="1">
              <a:spcAft>
                <a:spcPts val="2400"/>
              </a:spcAft>
              <a:defRPr/>
            </a:pPr>
            <a:r>
              <a:rPr lang="en-GB" sz="3200" dirty="0"/>
              <a:t>Recommendations made </a:t>
            </a:r>
          </a:p>
          <a:p>
            <a:pPr lvl="1">
              <a:spcAft>
                <a:spcPts val="2400"/>
              </a:spcAft>
              <a:defRPr/>
            </a:pPr>
            <a:r>
              <a:rPr lang="en-GB" sz="3200" dirty="0"/>
              <a:t>The Parkers had misunderstood </a:t>
            </a:r>
          </a:p>
          <a:p>
            <a:pPr lvl="1">
              <a:spcAft>
                <a:spcPts val="2400"/>
              </a:spcAft>
              <a:defRPr/>
            </a:pPr>
            <a:r>
              <a:rPr lang="en-GB" sz="3200" dirty="0"/>
              <a:t>A 10 year swap, with a fixed rate of 5.65% after the first two years</a:t>
            </a:r>
          </a:p>
          <a:p>
            <a:pPr lvl="1">
              <a:spcAft>
                <a:spcPts val="2400"/>
              </a:spcAft>
              <a:defRPr/>
            </a:pPr>
            <a:r>
              <a:rPr lang="en-GB" sz="3200" dirty="0"/>
              <a:t>In the money, then out of the money, then locked in</a:t>
            </a:r>
            <a:endParaRPr lang="en-GB" sz="3600" dirty="0"/>
          </a:p>
          <a:p>
            <a:endParaRPr lang="en-GB" dirty="0"/>
          </a:p>
        </p:txBody>
      </p:sp>
    </p:spTree>
    <p:extLst>
      <p:ext uri="{BB962C8B-B14F-4D97-AF65-F5344CB8AC3E}">
        <p14:creationId xmlns:p14="http://schemas.microsoft.com/office/powerpoint/2010/main" val="4247311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i="1" dirty="0" err="1"/>
              <a:t>Crestsign</a:t>
            </a:r>
            <a:r>
              <a:rPr lang="en-GB" i="1" dirty="0"/>
              <a:t> v NatWest and RBS </a:t>
            </a:r>
            <a:endParaRPr lang="en-GB" dirty="0"/>
          </a:p>
        </p:txBody>
      </p:sp>
      <p:sp>
        <p:nvSpPr>
          <p:cNvPr id="4" name="Text Placeholder 3"/>
          <p:cNvSpPr>
            <a:spLocks noGrp="1"/>
          </p:cNvSpPr>
          <p:nvPr>
            <p:ph type="body" sz="quarter" idx="10"/>
          </p:nvPr>
        </p:nvSpPr>
        <p:spPr>
          <a:xfrm>
            <a:off x="732906" y="1688833"/>
            <a:ext cx="8668270" cy="3917475"/>
          </a:xfrm>
        </p:spPr>
        <p:txBody>
          <a:bodyPr/>
          <a:lstStyle/>
          <a:p>
            <a:pPr lvl="1">
              <a:spcAft>
                <a:spcPts val="2400"/>
              </a:spcAft>
              <a:defRPr/>
            </a:pPr>
            <a:r>
              <a:rPr lang="en-GB" sz="3200" dirty="0"/>
              <a:t>The waivers</a:t>
            </a:r>
          </a:p>
          <a:p>
            <a:pPr marL="1142892" lvl="2">
              <a:spcAft>
                <a:spcPts val="2400"/>
              </a:spcAft>
              <a:defRPr/>
            </a:pPr>
            <a:r>
              <a:rPr lang="en-GB" sz="3200" dirty="0"/>
              <a:t>No advice clause</a:t>
            </a:r>
          </a:p>
          <a:p>
            <a:pPr marL="1142892" lvl="2">
              <a:spcAft>
                <a:spcPts val="2400"/>
              </a:spcAft>
              <a:defRPr/>
            </a:pPr>
            <a:r>
              <a:rPr lang="en-GB" sz="3200" dirty="0"/>
              <a:t>Customer satisfies itself as to suitability </a:t>
            </a:r>
          </a:p>
          <a:p>
            <a:pPr marL="1142892" lvl="2">
              <a:spcAft>
                <a:spcPts val="2400"/>
              </a:spcAft>
              <a:defRPr/>
            </a:pPr>
            <a:r>
              <a:rPr lang="en-GB" sz="3200" dirty="0"/>
              <a:t>No reliance </a:t>
            </a:r>
          </a:p>
          <a:p>
            <a:pPr marL="1142892" lvl="2">
              <a:spcAft>
                <a:spcPts val="2400"/>
              </a:spcAft>
              <a:defRPr/>
            </a:pPr>
            <a:r>
              <a:rPr lang="en-GB" sz="3200" dirty="0"/>
              <a:t>No liability for use of information provided</a:t>
            </a:r>
          </a:p>
          <a:p>
            <a:endParaRPr lang="en-GB" dirty="0"/>
          </a:p>
        </p:txBody>
      </p:sp>
    </p:spTree>
    <p:extLst>
      <p:ext uri="{BB962C8B-B14F-4D97-AF65-F5344CB8AC3E}">
        <p14:creationId xmlns:p14="http://schemas.microsoft.com/office/powerpoint/2010/main" val="1666083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i="1" dirty="0" err="1"/>
              <a:t>Crestsign</a:t>
            </a:r>
            <a:r>
              <a:rPr lang="en-GB" i="1" dirty="0"/>
              <a:t> v NatWest and RBS </a:t>
            </a:r>
            <a:endParaRPr lang="en-GB" dirty="0"/>
          </a:p>
        </p:txBody>
      </p:sp>
      <p:sp>
        <p:nvSpPr>
          <p:cNvPr id="4" name="Text Placeholder 3"/>
          <p:cNvSpPr>
            <a:spLocks noGrp="1"/>
          </p:cNvSpPr>
          <p:nvPr>
            <p:ph type="body" sz="quarter" idx="10"/>
          </p:nvPr>
        </p:nvSpPr>
        <p:spPr>
          <a:xfrm>
            <a:off x="732905" y="1746810"/>
            <a:ext cx="8668270" cy="3917475"/>
          </a:xfrm>
        </p:spPr>
        <p:txBody>
          <a:bodyPr/>
          <a:lstStyle/>
          <a:p>
            <a:pPr lvl="1">
              <a:spcAft>
                <a:spcPts val="2400"/>
              </a:spcAft>
              <a:defRPr/>
            </a:pPr>
            <a:r>
              <a:rPr lang="en-GB" sz="3200" dirty="0"/>
              <a:t>C argued:</a:t>
            </a:r>
          </a:p>
          <a:p>
            <a:pPr marL="1142892" lvl="2">
              <a:spcAft>
                <a:spcPts val="2400"/>
              </a:spcAft>
              <a:defRPr/>
            </a:pPr>
            <a:r>
              <a:rPr lang="en-GB" sz="3200" dirty="0"/>
              <a:t>Duty of care when advising / recommending </a:t>
            </a:r>
          </a:p>
          <a:p>
            <a:pPr marL="1142892" lvl="2">
              <a:spcAft>
                <a:spcPts val="2400"/>
              </a:spcAft>
              <a:defRPr/>
            </a:pPr>
            <a:r>
              <a:rPr lang="en-GB" sz="3200" dirty="0"/>
              <a:t>Duty of care when providing information</a:t>
            </a:r>
          </a:p>
          <a:p>
            <a:pPr marL="1142892" lvl="2">
              <a:spcAft>
                <a:spcPts val="2400"/>
              </a:spcAft>
              <a:defRPr/>
            </a:pPr>
            <a:r>
              <a:rPr lang="en-GB" sz="3200" dirty="0"/>
              <a:t>Damages for misrepresentation </a:t>
            </a:r>
          </a:p>
          <a:p>
            <a:pPr marL="1142892" lvl="2">
              <a:spcAft>
                <a:spcPts val="2400"/>
              </a:spcAft>
              <a:defRPr/>
            </a:pPr>
            <a:r>
              <a:rPr lang="en-GB" sz="3200" dirty="0"/>
              <a:t>Exclusion clauses unreasonable under UCTA</a:t>
            </a:r>
          </a:p>
          <a:p>
            <a:pPr lvl="0">
              <a:spcAft>
                <a:spcPts val="2400"/>
              </a:spcAft>
              <a:defRPr/>
            </a:pPr>
            <a:endParaRPr lang="en-GB" sz="3200" dirty="0"/>
          </a:p>
          <a:p>
            <a:pPr lvl="1">
              <a:defRPr/>
            </a:pPr>
            <a:endParaRPr lang="en-GB" dirty="0"/>
          </a:p>
          <a:p>
            <a:endParaRPr lang="en-GB" dirty="0"/>
          </a:p>
        </p:txBody>
      </p:sp>
    </p:spTree>
    <p:extLst>
      <p:ext uri="{BB962C8B-B14F-4D97-AF65-F5344CB8AC3E}">
        <p14:creationId xmlns:p14="http://schemas.microsoft.com/office/powerpoint/2010/main" val="2780535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i="1" dirty="0" err="1"/>
              <a:t>Crestsign</a:t>
            </a:r>
            <a:r>
              <a:rPr lang="en-GB" i="1" dirty="0"/>
              <a:t> v NatWest and RBS </a:t>
            </a:r>
            <a:endParaRPr lang="en-GB" dirty="0"/>
          </a:p>
        </p:txBody>
      </p:sp>
      <p:sp>
        <p:nvSpPr>
          <p:cNvPr id="4" name="Text Placeholder 3"/>
          <p:cNvSpPr>
            <a:spLocks noGrp="1"/>
          </p:cNvSpPr>
          <p:nvPr>
            <p:ph type="body" sz="quarter" idx="10"/>
          </p:nvPr>
        </p:nvSpPr>
        <p:spPr>
          <a:xfrm>
            <a:off x="732906" y="1795925"/>
            <a:ext cx="8668270" cy="3917475"/>
          </a:xfrm>
        </p:spPr>
        <p:txBody>
          <a:bodyPr/>
          <a:lstStyle/>
          <a:p>
            <a:pPr lvl="1">
              <a:spcAft>
                <a:spcPts val="2400"/>
              </a:spcAft>
              <a:defRPr/>
            </a:pPr>
            <a:r>
              <a:rPr lang="en-GB" sz="3200" dirty="0"/>
              <a:t>No duty of care when advising: the </a:t>
            </a:r>
            <a:r>
              <a:rPr lang="en-GB" sz="3200" b="1" dirty="0"/>
              <a:t>basis clauses </a:t>
            </a:r>
            <a:r>
              <a:rPr lang="en-GB" sz="3200" dirty="0"/>
              <a:t>save the bank </a:t>
            </a:r>
          </a:p>
          <a:p>
            <a:pPr marL="1142892" lvl="2">
              <a:spcAft>
                <a:spcPts val="2400"/>
              </a:spcAft>
            </a:pPr>
            <a:r>
              <a:rPr lang="en-GB" sz="3200" dirty="0"/>
              <a:t>“[117] ... </a:t>
            </a:r>
            <a:r>
              <a:rPr lang="en-GB" sz="3200" i="1" dirty="0"/>
              <a:t>“although I recommend one of these products as suitable, the banks do not take responsibility for my recommendation; you cannot rely on it and you must make up your own mind” ...”</a:t>
            </a:r>
          </a:p>
        </p:txBody>
      </p:sp>
    </p:spTree>
    <p:extLst>
      <p:ext uri="{BB962C8B-B14F-4D97-AF65-F5344CB8AC3E}">
        <p14:creationId xmlns:p14="http://schemas.microsoft.com/office/powerpoint/2010/main" val="3522188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i="1" dirty="0" err="1"/>
              <a:t>Crestsign</a:t>
            </a:r>
            <a:r>
              <a:rPr lang="en-GB" i="1" dirty="0"/>
              <a:t> v NatWest and RBS </a:t>
            </a:r>
            <a:endParaRPr lang="en-GB" dirty="0"/>
          </a:p>
        </p:txBody>
      </p:sp>
      <p:sp>
        <p:nvSpPr>
          <p:cNvPr id="4" name="Text Placeholder 3"/>
          <p:cNvSpPr>
            <a:spLocks noGrp="1"/>
          </p:cNvSpPr>
          <p:nvPr>
            <p:ph type="body" sz="quarter" idx="10"/>
          </p:nvPr>
        </p:nvSpPr>
        <p:spPr>
          <a:xfrm>
            <a:off x="732906" y="1746498"/>
            <a:ext cx="8668270" cy="3917475"/>
          </a:xfrm>
        </p:spPr>
        <p:txBody>
          <a:bodyPr/>
          <a:lstStyle/>
          <a:p>
            <a:pPr lvl="1">
              <a:spcAft>
                <a:spcPts val="2400"/>
              </a:spcAft>
              <a:defRPr/>
            </a:pPr>
            <a:r>
              <a:rPr lang="en-GB" sz="3200" dirty="0"/>
              <a:t>Information duty arose but was not breached </a:t>
            </a:r>
          </a:p>
          <a:p>
            <a:pPr lvl="1">
              <a:spcAft>
                <a:spcPts val="2400"/>
              </a:spcAft>
              <a:defRPr/>
            </a:pPr>
            <a:r>
              <a:rPr lang="en-GB" sz="3200" dirty="0"/>
              <a:t>In conclusion:</a:t>
            </a:r>
          </a:p>
          <a:p>
            <a:pPr marL="1142892" lvl="2">
              <a:spcAft>
                <a:spcPts val="2400"/>
              </a:spcAft>
            </a:pPr>
            <a:r>
              <a:rPr lang="en-GB" sz="3200" dirty="0"/>
              <a:t>“[176] ... </a:t>
            </a:r>
            <a:r>
              <a:rPr lang="en-GB" sz="3200" i="1" dirty="0"/>
              <a:t>In sum, then, the banks did not provide misleading information. They did provide negligent advice but they successfully excluded any duty not to do so.”</a:t>
            </a:r>
          </a:p>
          <a:p>
            <a:endParaRPr lang="en-GB" dirty="0"/>
          </a:p>
        </p:txBody>
      </p:sp>
    </p:spTree>
    <p:extLst>
      <p:ext uri="{BB962C8B-B14F-4D97-AF65-F5344CB8AC3E}">
        <p14:creationId xmlns:p14="http://schemas.microsoft.com/office/powerpoint/2010/main" val="2560780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i="1" dirty="0" err="1"/>
              <a:t>Crestsign</a:t>
            </a:r>
            <a:r>
              <a:rPr lang="en-GB" i="1" dirty="0"/>
              <a:t> v NatWest and RBS </a:t>
            </a:r>
            <a:endParaRPr lang="en-GB" dirty="0"/>
          </a:p>
        </p:txBody>
      </p:sp>
      <p:sp>
        <p:nvSpPr>
          <p:cNvPr id="4" name="Text Placeholder 3"/>
          <p:cNvSpPr>
            <a:spLocks noGrp="1"/>
          </p:cNvSpPr>
          <p:nvPr>
            <p:ph type="body" sz="quarter" idx="10"/>
          </p:nvPr>
        </p:nvSpPr>
        <p:spPr>
          <a:xfrm>
            <a:off x="732906" y="1779449"/>
            <a:ext cx="8668270" cy="3917475"/>
          </a:xfrm>
        </p:spPr>
        <p:txBody>
          <a:bodyPr/>
          <a:lstStyle/>
          <a:p>
            <a:pPr lvl="1">
              <a:spcAft>
                <a:spcPts val="2400"/>
              </a:spcAft>
              <a:defRPr/>
            </a:pPr>
            <a:r>
              <a:rPr lang="en-GB" sz="3200" dirty="0"/>
              <a:t>What happened next?</a:t>
            </a:r>
          </a:p>
          <a:p>
            <a:pPr lvl="1">
              <a:spcAft>
                <a:spcPts val="2400"/>
              </a:spcAft>
              <a:defRPr/>
            </a:pPr>
            <a:r>
              <a:rPr lang="en-GB" sz="3200" dirty="0"/>
              <a:t>Permission to Appeal on all grounds </a:t>
            </a:r>
          </a:p>
          <a:p>
            <a:pPr lvl="1">
              <a:spcAft>
                <a:spcPts val="2400"/>
              </a:spcAft>
              <a:defRPr/>
            </a:pPr>
            <a:r>
              <a:rPr lang="en-GB" sz="3200" dirty="0"/>
              <a:t>Appeal was due to be heard in April 2016 ... </a:t>
            </a:r>
            <a:endParaRPr lang="en-GB" sz="3200" i="1" dirty="0"/>
          </a:p>
          <a:p>
            <a:endParaRPr lang="en-GB" dirty="0"/>
          </a:p>
        </p:txBody>
      </p:sp>
    </p:spTree>
    <p:extLst>
      <p:ext uri="{BB962C8B-B14F-4D97-AF65-F5344CB8AC3E}">
        <p14:creationId xmlns:p14="http://schemas.microsoft.com/office/powerpoint/2010/main" val="4141420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4" name="Title 3"/>
          <p:cNvSpPr>
            <a:spLocks noGrp="1"/>
          </p:cNvSpPr>
          <p:nvPr>
            <p:ph type="title"/>
          </p:nvPr>
        </p:nvSpPr>
        <p:spPr/>
        <p:txBody>
          <a:bodyPr/>
          <a:lstStyle/>
          <a:p>
            <a:r>
              <a:rPr lang="en-GB" dirty="0" smtClean="0"/>
              <a:t>Parties</a:t>
            </a:r>
            <a:endParaRPr lang="en-GB" dirty="0"/>
          </a:p>
        </p:txBody>
      </p:sp>
      <p:sp>
        <p:nvSpPr>
          <p:cNvPr id="5" name="Text Placeholder 4"/>
          <p:cNvSpPr>
            <a:spLocks noGrp="1"/>
          </p:cNvSpPr>
          <p:nvPr>
            <p:ph type="body" sz="quarter" idx="10"/>
          </p:nvPr>
        </p:nvSpPr>
        <p:spPr/>
        <p:txBody>
          <a:bodyPr/>
          <a:lstStyle/>
          <a:p>
            <a:r>
              <a:rPr lang="en-GB" dirty="0" smtClean="0"/>
              <a:t>Corporate structure</a:t>
            </a:r>
          </a:p>
          <a:p>
            <a:r>
              <a:rPr lang="en-GB" dirty="0" smtClean="0"/>
              <a:t>Companies register</a:t>
            </a:r>
          </a:p>
          <a:p>
            <a:r>
              <a:rPr lang="en-GB" dirty="0" smtClean="0"/>
              <a:t>Bankruptcy or insolvency?</a:t>
            </a:r>
          </a:p>
          <a:p>
            <a:pPr>
              <a:buNone/>
            </a:pPr>
            <a:endParaRPr lang="en-GB" dirty="0"/>
          </a:p>
        </p:txBody>
      </p:sp>
    </p:spTree>
    <p:extLst>
      <p:ext uri="{BB962C8B-B14F-4D97-AF65-F5344CB8AC3E}">
        <p14:creationId xmlns:p14="http://schemas.microsoft.com/office/powerpoint/2010/main" val="3536769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US" i="1" dirty="0"/>
              <a:t/>
            </a:r>
            <a:br>
              <a:rPr lang="en-US" i="1" dirty="0"/>
            </a:br>
            <a:r>
              <a:rPr lang="en-US" i="1" dirty="0"/>
              <a:t/>
            </a:r>
            <a:br>
              <a:rPr lang="en-US" i="1" dirty="0"/>
            </a:br>
            <a:r>
              <a:rPr lang="en-US" i="1" dirty="0"/>
              <a:t/>
            </a:r>
            <a:br>
              <a:rPr lang="en-US" i="1" dirty="0"/>
            </a:br>
            <a:r>
              <a:rPr lang="en-US" i="1" dirty="0" err="1"/>
              <a:t>Thornbridge</a:t>
            </a:r>
            <a:r>
              <a:rPr lang="en-US" i="1" dirty="0"/>
              <a:t> Ltd v Barclays Bank Plc</a:t>
            </a:r>
            <a:endParaRPr lang="en-GB" dirty="0"/>
          </a:p>
        </p:txBody>
      </p:sp>
      <p:sp>
        <p:nvSpPr>
          <p:cNvPr id="4" name="Text Placeholder 3"/>
          <p:cNvSpPr>
            <a:spLocks noGrp="1"/>
          </p:cNvSpPr>
          <p:nvPr>
            <p:ph type="body" sz="quarter" idx="10"/>
          </p:nvPr>
        </p:nvSpPr>
        <p:spPr>
          <a:xfrm>
            <a:off x="732905" y="1757026"/>
            <a:ext cx="8668270" cy="3917475"/>
          </a:xfrm>
        </p:spPr>
        <p:txBody>
          <a:bodyPr/>
          <a:lstStyle/>
          <a:p>
            <a:pPr lvl="1">
              <a:spcAft>
                <a:spcPts val="2400"/>
              </a:spcAft>
              <a:defRPr/>
            </a:pPr>
            <a:r>
              <a:rPr lang="en-GB" sz="3200" dirty="0"/>
              <a:t>Rare IRHP </a:t>
            </a:r>
            <a:r>
              <a:rPr lang="en-GB" sz="3200" dirty="0" err="1"/>
              <a:t>mis</a:t>
            </a:r>
            <a:r>
              <a:rPr lang="en-GB" sz="3200" dirty="0"/>
              <a:t>-selling case to go to trial </a:t>
            </a:r>
          </a:p>
          <a:p>
            <a:pPr lvl="1">
              <a:spcAft>
                <a:spcPts val="2400"/>
              </a:spcAft>
              <a:defRPr/>
            </a:pPr>
            <a:r>
              <a:rPr lang="en-GB" sz="3200" dirty="0"/>
              <a:t>A win for the bank </a:t>
            </a:r>
          </a:p>
          <a:p>
            <a:pPr lvl="1">
              <a:spcAft>
                <a:spcPts val="2400"/>
              </a:spcAft>
              <a:defRPr/>
            </a:pPr>
            <a:r>
              <a:rPr lang="en-GB" sz="3200" dirty="0"/>
              <a:t>No recommendation made</a:t>
            </a:r>
          </a:p>
          <a:p>
            <a:pPr lvl="1">
              <a:spcAft>
                <a:spcPts val="2400"/>
              </a:spcAft>
              <a:defRPr/>
            </a:pPr>
            <a:r>
              <a:rPr lang="en-GB" sz="3200" dirty="0"/>
              <a:t>But the basis clauses would have saved the bank if it had </a:t>
            </a:r>
          </a:p>
          <a:p>
            <a:pPr lvl="1">
              <a:spcAft>
                <a:spcPts val="2400"/>
              </a:spcAft>
              <a:defRPr/>
            </a:pPr>
            <a:r>
              <a:rPr lang="en-GB" sz="3200" dirty="0"/>
              <a:t>A step backwards re information duties</a:t>
            </a:r>
            <a:endParaRPr lang="en-GB" sz="3200" i="1" dirty="0"/>
          </a:p>
          <a:p>
            <a:endParaRPr lang="en-GB" dirty="0"/>
          </a:p>
        </p:txBody>
      </p:sp>
      <p:sp>
        <p:nvSpPr>
          <p:cNvPr id="5" name="Title 2"/>
          <p:cNvSpPr txBox="1">
            <a:spLocks/>
          </p:cNvSpPr>
          <p:nvPr/>
        </p:nvSpPr>
        <p:spPr>
          <a:xfrm>
            <a:off x="753330" y="760241"/>
            <a:ext cx="8668271" cy="860400"/>
          </a:xfrm>
          <a:prstGeom prst="rect">
            <a:avLst/>
          </a:prstGeom>
        </p:spPr>
        <p:txBody>
          <a:bodyPr wrap="none" anchor="b"/>
          <a:lstStyle/>
          <a:p>
            <a:pPr marL="0" marR="0" lvl="0" indent="0" algn="l" defTabSz="914395" rtl="0" eaLnBrk="1" fontAlgn="auto" latinLnBrk="0" hangingPunct="1">
              <a:lnSpc>
                <a:spcPct val="150000"/>
              </a:lnSpc>
              <a:spcBef>
                <a:spcPct val="0"/>
              </a:spcBef>
              <a:spcAft>
                <a:spcPts val="0"/>
              </a:spcAft>
              <a:buClrTx/>
              <a:buSzTx/>
              <a:buFontTx/>
              <a:buNone/>
              <a:tabLst/>
              <a:defRPr/>
            </a:pPr>
            <a:r>
              <a:rPr kumimoji="0" lang="en-US" sz="2800" b="0" u="none" strike="noStrike" kern="1200" cap="none" spc="0" normalizeH="0" baseline="0" noProof="0" dirty="0" smtClean="0">
                <a:ln>
                  <a:noFill/>
                </a:ln>
                <a:solidFill>
                  <a:srgbClr val="143D62"/>
                </a:solidFill>
                <a:effectLst/>
                <a:uLnTx/>
                <a:uFillTx/>
                <a:latin typeface="+mj-lt"/>
                <a:ea typeface="+mj-ea"/>
                <a:cs typeface="+mj-cs"/>
              </a:rPr>
              <a:t>[2015] EWHC 3430</a:t>
            </a:r>
            <a:r>
              <a:rPr kumimoji="0" lang="en-US" sz="2800" b="0" u="none" strike="noStrike" kern="1200" cap="none" spc="0" normalizeH="0" noProof="0" dirty="0" smtClean="0">
                <a:ln>
                  <a:noFill/>
                </a:ln>
                <a:solidFill>
                  <a:srgbClr val="143D62"/>
                </a:solidFill>
                <a:effectLst/>
                <a:uLnTx/>
                <a:uFillTx/>
                <a:latin typeface="+mj-lt"/>
                <a:ea typeface="+mj-ea"/>
                <a:cs typeface="+mj-cs"/>
              </a:rPr>
              <a:t> (QB)</a:t>
            </a:r>
            <a:endParaRPr kumimoji="0" lang="en-GB" sz="2800" b="0" u="none" strike="noStrike" kern="1200" cap="none" spc="0" normalizeH="0" baseline="0" noProof="0" dirty="0">
              <a:ln>
                <a:noFill/>
              </a:ln>
              <a:solidFill>
                <a:srgbClr val="143D62"/>
              </a:solidFill>
              <a:effectLst/>
              <a:uLnTx/>
              <a:uFillTx/>
              <a:latin typeface="+mj-lt"/>
              <a:ea typeface="+mj-ea"/>
              <a:cs typeface="+mj-cs"/>
            </a:endParaRPr>
          </a:p>
        </p:txBody>
      </p:sp>
    </p:spTree>
    <p:extLst>
      <p:ext uri="{BB962C8B-B14F-4D97-AF65-F5344CB8AC3E}">
        <p14:creationId xmlns:p14="http://schemas.microsoft.com/office/powerpoint/2010/main" val="4041768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a:t>The FCA Review: latest developments </a:t>
            </a:r>
          </a:p>
        </p:txBody>
      </p:sp>
      <p:sp>
        <p:nvSpPr>
          <p:cNvPr id="4" name="Text Placeholder 3"/>
          <p:cNvSpPr>
            <a:spLocks noGrp="1"/>
          </p:cNvSpPr>
          <p:nvPr>
            <p:ph type="body" sz="quarter" idx="10"/>
          </p:nvPr>
        </p:nvSpPr>
        <p:spPr>
          <a:xfrm>
            <a:off x="732905" y="1755049"/>
            <a:ext cx="8668270" cy="3917475"/>
          </a:xfrm>
        </p:spPr>
        <p:txBody>
          <a:bodyPr/>
          <a:lstStyle/>
          <a:p>
            <a:pPr lvl="1">
              <a:spcAft>
                <a:spcPts val="2400"/>
              </a:spcAft>
            </a:pPr>
            <a:r>
              <a:rPr lang="en-GB" sz="3200" i="1" dirty="0"/>
              <a:t>R (</a:t>
            </a:r>
            <a:r>
              <a:rPr lang="en-GB" sz="3200" i="1" dirty="0" err="1"/>
              <a:t>Holmcroft</a:t>
            </a:r>
            <a:r>
              <a:rPr lang="en-GB" sz="3200" i="1" dirty="0"/>
              <a:t> Properties Ltd)</a:t>
            </a:r>
            <a:r>
              <a:rPr lang="en-GB" sz="3200" dirty="0"/>
              <a:t>: </a:t>
            </a:r>
          </a:p>
          <a:p>
            <a:pPr lvl="1">
              <a:spcAft>
                <a:spcPts val="2400"/>
              </a:spcAft>
            </a:pPr>
            <a:r>
              <a:rPr lang="en-GB" sz="3200" dirty="0"/>
              <a:t>JR challenge to the process followed by KPMG, an independent reviewer </a:t>
            </a:r>
          </a:p>
          <a:p>
            <a:pPr lvl="1">
              <a:spcAft>
                <a:spcPts val="2400"/>
              </a:spcAft>
            </a:pPr>
            <a:r>
              <a:rPr lang="en-GB" sz="3200" dirty="0"/>
              <a:t> KPMG not amenable to JR </a:t>
            </a:r>
            <a:r>
              <a:rPr lang="en-GB" sz="3200" i="1" dirty="0"/>
              <a:t>“not without some hesitation”</a:t>
            </a:r>
            <a:endParaRPr lang="en-GB" sz="3200" dirty="0"/>
          </a:p>
          <a:p>
            <a:pPr lvl="1">
              <a:spcAft>
                <a:spcPts val="2400"/>
              </a:spcAft>
              <a:defRPr/>
            </a:pPr>
            <a:r>
              <a:rPr lang="en-GB" sz="3200" dirty="0"/>
              <a:t>Court left open the contractual route</a:t>
            </a:r>
          </a:p>
          <a:p>
            <a:endParaRPr lang="en-GB" dirty="0"/>
          </a:p>
        </p:txBody>
      </p:sp>
    </p:spTree>
    <p:extLst>
      <p:ext uri="{BB962C8B-B14F-4D97-AF65-F5344CB8AC3E}">
        <p14:creationId xmlns:p14="http://schemas.microsoft.com/office/powerpoint/2010/main" val="360947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a:t>The FCA Review: latest developments </a:t>
            </a:r>
          </a:p>
        </p:txBody>
      </p:sp>
      <p:sp>
        <p:nvSpPr>
          <p:cNvPr id="4" name="Text Placeholder 3"/>
          <p:cNvSpPr>
            <a:spLocks noGrp="1"/>
          </p:cNvSpPr>
          <p:nvPr>
            <p:ph type="body" sz="quarter" idx="10"/>
          </p:nvPr>
        </p:nvSpPr>
        <p:spPr>
          <a:xfrm>
            <a:off x="732906" y="1688833"/>
            <a:ext cx="8668270" cy="3917475"/>
          </a:xfrm>
        </p:spPr>
        <p:txBody>
          <a:bodyPr/>
          <a:lstStyle/>
          <a:p>
            <a:pPr lvl="1">
              <a:spcAft>
                <a:spcPts val="2400"/>
              </a:spcAft>
            </a:pPr>
            <a:r>
              <a:rPr lang="en-GB" sz="3200" i="1" dirty="0" err="1"/>
              <a:t>Suremime</a:t>
            </a:r>
            <a:r>
              <a:rPr lang="en-GB" sz="3200" i="1" dirty="0"/>
              <a:t> Limited v Barclays Bank Plc </a:t>
            </a:r>
            <a:r>
              <a:rPr lang="en-GB" sz="3200" dirty="0"/>
              <a:t>[2015] EWHC 2277 (QB)</a:t>
            </a:r>
          </a:p>
          <a:p>
            <a:pPr lvl="1">
              <a:spcAft>
                <a:spcPts val="2400"/>
              </a:spcAft>
            </a:pPr>
            <a:r>
              <a:rPr lang="en-GB" sz="3200" dirty="0"/>
              <a:t>Claim that the scheme rules were not followed</a:t>
            </a:r>
          </a:p>
          <a:p>
            <a:pPr lvl="1">
              <a:spcAft>
                <a:spcPts val="2400"/>
              </a:spcAft>
            </a:pPr>
            <a:r>
              <a:rPr lang="en-GB" sz="3200" dirty="0"/>
              <a:t>Strike out rejected</a:t>
            </a:r>
          </a:p>
          <a:p>
            <a:pPr lvl="1">
              <a:spcAft>
                <a:spcPts val="2400"/>
              </a:spcAft>
            </a:pPr>
            <a:r>
              <a:rPr lang="en-GB" sz="3200" dirty="0"/>
              <a:t>Significant time bar advantages </a:t>
            </a:r>
          </a:p>
          <a:p>
            <a:endParaRPr lang="en-GB" dirty="0"/>
          </a:p>
        </p:txBody>
      </p:sp>
    </p:spTree>
    <p:extLst>
      <p:ext uri="{BB962C8B-B14F-4D97-AF65-F5344CB8AC3E}">
        <p14:creationId xmlns:p14="http://schemas.microsoft.com/office/powerpoint/2010/main" val="18874528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423" y="2104955"/>
            <a:ext cx="8420400" cy="637425"/>
          </a:xfrm>
        </p:spPr>
        <p:txBody>
          <a:bodyPr/>
          <a:lstStyle/>
          <a:p>
            <a:r>
              <a:rPr lang="en-GB" i="1" dirty="0" smtClean="0"/>
              <a:t>Property Alliance Group Ltd v RBS </a:t>
            </a:r>
            <a:endParaRPr lang="en-GB" i="1" dirty="0"/>
          </a:p>
        </p:txBody>
      </p:sp>
      <p:sp>
        <p:nvSpPr>
          <p:cNvPr id="3" name="Footer Placeholder 2"/>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6" name="Title 1"/>
          <p:cNvSpPr txBox="1">
            <a:spLocks/>
          </p:cNvSpPr>
          <p:nvPr/>
        </p:nvSpPr>
        <p:spPr>
          <a:xfrm>
            <a:off x="928090" y="3137888"/>
            <a:ext cx="8420400" cy="637425"/>
          </a:xfrm>
          <a:prstGeom prst="rect">
            <a:avLst/>
          </a:prstGeom>
          <a:noFill/>
        </p:spPr>
        <p:txBody>
          <a:bodyPr/>
          <a:lstStyle/>
          <a:p>
            <a:pPr marL="0" marR="0" lvl="0" indent="0" algn="ctr" defTabSz="914395" rtl="0" eaLnBrk="1" fontAlgn="auto" latinLnBrk="0" hangingPunct="1">
              <a:lnSpc>
                <a:spcPct val="90000"/>
              </a:lnSpc>
              <a:spcBef>
                <a:spcPct val="0"/>
              </a:spcBef>
              <a:spcAft>
                <a:spcPts val="0"/>
              </a:spcAft>
              <a:buClrTx/>
              <a:buSzTx/>
              <a:buFontTx/>
              <a:buNone/>
              <a:tabLst/>
              <a:defRPr/>
            </a:pPr>
            <a:endParaRPr kumimoji="0" lang="en-GB" sz="4000" b="0" u="none" strike="noStrike" kern="1200" cap="none" spc="0" normalizeH="0" baseline="0" noProof="0" dirty="0">
              <a:ln>
                <a:noFill/>
              </a:ln>
              <a:solidFill>
                <a:srgbClr val="F2F2F2"/>
              </a:solidFill>
              <a:effectLst/>
              <a:uLnTx/>
              <a:uFillTx/>
              <a:latin typeface="+mj-lt"/>
              <a:ea typeface="+mj-ea"/>
              <a:cs typeface="+mj-cs"/>
            </a:endParaRPr>
          </a:p>
        </p:txBody>
      </p:sp>
      <p:sp>
        <p:nvSpPr>
          <p:cNvPr id="7" name="Title 1"/>
          <p:cNvSpPr txBox="1">
            <a:spLocks/>
          </p:cNvSpPr>
          <p:nvPr/>
        </p:nvSpPr>
        <p:spPr>
          <a:xfrm>
            <a:off x="834957" y="3137888"/>
            <a:ext cx="8420400" cy="637425"/>
          </a:xfrm>
          <a:prstGeom prst="rect">
            <a:avLst/>
          </a:prstGeom>
          <a:noFill/>
        </p:spPr>
        <p:txBody>
          <a:bodyPr/>
          <a:lstStyle/>
          <a:p>
            <a:pPr marL="0" marR="0" lvl="0" indent="0" algn="ctr" defTabSz="914395" rtl="0" eaLnBrk="1" fontAlgn="auto" latinLnBrk="0" hangingPunct="1">
              <a:lnSpc>
                <a:spcPct val="90000"/>
              </a:lnSpc>
              <a:spcBef>
                <a:spcPct val="0"/>
              </a:spcBef>
              <a:spcAft>
                <a:spcPts val="0"/>
              </a:spcAft>
              <a:buClrTx/>
              <a:buSzTx/>
              <a:buFontTx/>
              <a:buNone/>
              <a:tabLst/>
              <a:defRPr/>
            </a:pPr>
            <a:r>
              <a:rPr kumimoji="0" lang="en-GB" sz="4000" b="0" u="none" strike="noStrike" kern="1200" cap="none" spc="0" normalizeH="0" baseline="0" noProof="0" dirty="0" smtClean="0">
                <a:ln>
                  <a:noFill/>
                </a:ln>
                <a:solidFill>
                  <a:srgbClr val="F2F2F2"/>
                </a:solidFill>
                <a:effectLst/>
                <a:uLnTx/>
                <a:uFillTx/>
                <a:latin typeface="+mj-lt"/>
                <a:ea typeface="+mj-ea"/>
                <a:cs typeface="+mj-cs"/>
              </a:rPr>
              <a:t>Disclosure</a:t>
            </a:r>
            <a:r>
              <a:rPr kumimoji="0" lang="en-GB" sz="4000" b="0" u="none" strike="noStrike" kern="1200" cap="none" spc="0" normalizeH="0" noProof="0" dirty="0" smtClean="0">
                <a:ln>
                  <a:noFill/>
                </a:ln>
                <a:solidFill>
                  <a:srgbClr val="F2F2F2"/>
                </a:solidFill>
                <a:effectLst/>
                <a:uLnTx/>
                <a:uFillTx/>
                <a:latin typeface="+mj-lt"/>
                <a:ea typeface="+mj-ea"/>
                <a:cs typeface="+mj-cs"/>
              </a:rPr>
              <a:t> &amp; Privilege</a:t>
            </a:r>
          </a:p>
          <a:p>
            <a:pPr marL="0" marR="0" lvl="0" indent="0" algn="ctr" defTabSz="914395" rtl="0" eaLnBrk="1" fontAlgn="auto" latinLnBrk="0" hangingPunct="1">
              <a:lnSpc>
                <a:spcPct val="90000"/>
              </a:lnSpc>
              <a:spcBef>
                <a:spcPct val="0"/>
              </a:spcBef>
              <a:spcAft>
                <a:spcPts val="0"/>
              </a:spcAft>
              <a:buClrTx/>
              <a:buSzTx/>
              <a:buFontTx/>
              <a:buNone/>
              <a:tabLst/>
              <a:defRPr/>
            </a:pPr>
            <a:endParaRPr lang="en-GB" sz="4000" dirty="0" smtClean="0">
              <a:solidFill>
                <a:srgbClr val="F2F2F2"/>
              </a:solidFill>
              <a:latin typeface="+mj-lt"/>
              <a:ea typeface="+mj-ea"/>
              <a:cs typeface="+mj-cs"/>
            </a:endParaRPr>
          </a:p>
          <a:p>
            <a:pPr marL="0" marR="0" lvl="0" indent="0" algn="ctr" defTabSz="914395" rtl="0" eaLnBrk="1" fontAlgn="auto" latinLnBrk="0" hangingPunct="1">
              <a:lnSpc>
                <a:spcPct val="90000"/>
              </a:lnSpc>
              <a:spcBef>
                <a:spcPct val="0"/>
              </a:spcBef>
              <a:spcAft>
                <a:spcPts val="0"/>
              </a:spcAft>
              <a:buClrTx/>
              <a:buSzTx/>
              <a:buFontTx/>
              <a:buNone/>
              <a:tabLst/>
              <a:defRPr/>
            </a:pPr>
            <a:r>
              <a:rPr kumimoji="0" lang="en-GB" sz="3200" b="0" u="none" strike="noStrike" kern="1200" cap="none" spc="0" normalizeH="0" noProof="0" dirty="0" smtClean="0">
                <a:ln>
                  <a:noFill/>
                </a:ln>
                <a:solidFill>
                  <a:srgbClr val="F2F2F2"/>
                </a:solidFill>
                <a:effectLst/>
                <a:uLnTx/>
                <a:uFillTx/>
                <a:latin typeface="+mj-lt"/>
                <a:ea typeface="+mj-ea"/>
                <a:cs typeface="+mj-cs"/>
              </a:rPr>
              <a:t>Kyle Lawson </a:t>
            </a:r>
            <a:endParaRPr kumimoji="0" lang="en-GB" sz="3200" b="0" u="none" strike="noStrike" kern="1200" cap="none" spc="0" normalizeH="0" baseline="0" noProof="0" dirty="0">
              <a:ln>
                <a:noFill/>
              </a:ln>
              <a:solidFill>
                <a:srgbClr val="F2F2F2"/>
              </a:solidFill>
              <a:effectLst/>
              <a:uLnTx/>
              <a:uFillTx/>
              <a:latin typeface="+mj-lt"/>
              <a:ea typeface="+mj-ea"/>
              <a:cs typeface="+mj-cs"/>
            </a:endParaRPr>
          </a:p>
        </p:txBody>
      </p:sp>
    </p:spTree>
    <p:extLst>
      <p:ext uri="{BB962C8B-B14F-4D97-AF65-F5344CB8AC3E}">
        <p14:creationId xmlns:p14="http://schemas.microsoft.com/office/powerpoint/2010/main" val="12188841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pic>
        <p:nvPicPr>
          <p:cNvPr id="5122" name="Picture 2" descr="Alliance Logo"/>
          <p:cNvPicPr>
            <a:picLocks noChangeAspect="1" noChangeArrowheads="1"/>
          </p:cNvPicPr>
          <p:nvPr/>
        </p:nvPicPr>
        <p:blipFill>
          <a:blip r:embed="rId2" cstate="print"/>
          <a:srcRect/>
          <a:stretch>
            <a:fillRect/>
          </a:stretch>
        </p:blipFill>
        <p:spPr bwMode="auto">
          <a:xfrm>
            <a:off x="3915835" y="262467"/>
            <a:ext cx="1744133" cy="1744133"/>
          </a:xfrm>
          <a:prstGeom prst="rect">
            <a:avLst/>
          </a:prstGeom>
          <a:noFill/>
        </p:spPr>
      </p:pic>
      <p:pic>
        <p:nvPicPr>
          <p:cNvPr id="5124" name="Picture 4" descr="http://www.propertyalliancegroup.com/images/slides/007.jpg"/>
          <p:cNvPicPr>
            <a:picLocks noChangeAspect="1" noChangeArrowheads="1"/>
          </p:cNvPicPr>
          <p:nvPr/>
        </p:nvPicPr>
        <p:blipFill>
          <a:blip r:embed="rId3" cstate="print"/>
          <a:srcRect/>
          <a:stretch>
            <a:fillRect/>
          </a:stretch>
        </p:blipFill>
        <p:spPr bwMode="auto">
          <a:xfrm>
            <a:off x="948267" y="2552841"/>
            <a:ext cx="8041217" cy="2766871"/>
          </a:xfrm>
          <a:prstGeom prst="rect">
            <a:avLst/>
          </a:prstGeom>
          <a:noFill/>
        </p:spPr>
      </p:pic>
    </p:spTree>
    <p:extLst>
      <p:ext uri="{BB962C8B-B14F-4D97-AF65-F5344CB8AC3E}">
        <p14:creationId xmlns:p14="http://schemas.microsoft.com/office/powerpoint/2010/main" val="24301268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PAG’s Claims against RBS</a:t>
            </a:r>
            <a:endParaRPr lang="en-GB" dirty="0"/>
          </a:p>
        </p:txBody>
      </p:sp>
      <p:sp>
        <p:nvSpPr>
          <p:cNvPr id="4" name="Text Placeholder 3"/>
          <p:cNvSpPr>
            <a:spLocks noGrp="1"/>
          </p:cNvSpPr>
          <p:nvPr>
            <p:ph type="body" sz="quarter" idx="10"/>
          </p:nvPr>
        </p:nvSpPr>
        <p:spPr/>
        <p:txBody>
          <a:bodyPr/>
          <a:lstStyle/>
          <a:p>
            <a:pPr marL="457200" indent="-457200">
              <a:buAutoNum type="arabicParenBoth"/>
            </a:pPr>
            <a:r>
              <a:rPr lang="en-GB" sz="2800" b="1" dirty="0" smtClean="0"/>
              <a:t>“Swaps </a:t>
            </a:r>
            <a:r>
              <a:rPr lang="en-GB" sz="2800" b="1" dirty="0" err="1" smtClean="0"/>
              <a:t>Mis</a:t>
            </a:r>
            <a:r>
              <a:rPr lang="en-GB" sz="2800" b="1" dirty="0" smtClean="0"/>
              <a:t>-selling Claims”</a:t>
            </a:r>
          </a:p>
          <a:p>
            <a:pPr marL="457200" indent="-457200">
              <a:buAutoNum type="arabicParenBoth"/>
            </a:pPr>
            <a:r>
              <a:rPr lang="en-GB" sz="2800" b="1" dirty="0" smtClean="0"/>
              <a:t>“Global Restructuring Group (GRG) Claims” </a:t>
            </a:r>
          </a:p>
          <a:p>
            <a:pPr marL="457200" indent="-457200">
              <a:buAutoNum type="arabicParenBoth"/>
            </a:pPr>
            <a:r>
              <a:rPr lang="en-GB" sz="2800" b="1" dirty="0" smtClean="0"/>
              <a:t>“LIBOR Claims”</a:t>
            </a:r>
          </a:p>
          <a:p>
            <a:pPr marL="1371594" lvl="2" indent="-457200">
              <a:buNone/>
            </a:pPr>
            <a:endParaRPr lang="en-GB" dirty="0" smtClean="0"/>
          </a:p>
          <a:p>
            <a:pPr marL="1371594" lvl="2" indent="-457200">
              <a:buNone/>
            </a:pPr>
            <a:r>
              <a:rPr lang="en-GB" dirty="0" smtClean="0"/>
              <a:t>February 2013 – $700m fines levied by the FSA, </a:t>
            </a:r>
            <a:r>
              <a:rPr lang="en-GB" dirty="0" err="1" smtClean="0"/>
              <a:t>DoJ</a:t>
            </a:r>
            <a:r>
              <a:rPr lang="en-GB" dirty="0" smtClean="0"/>
              <a:t> and CFTC</a:t>
            </a:r>
          </a:p>
          <a:p>
            <a:pPr marL="1371594" lvl="2" indent="-457200">
              <a:buNone/>
            </a:pPr>
            <a:endParaRPr lang="en-GB" dirty="0" smtClean="0"/>
          </a:p>
          <a:p>
            <a:pPr lvl="2">
              <a:buNone/>
            </a:pPr>
            <a:r>
              <a:rPr lang="en-GB" i="1" dirty="0" err="1" smtClean="0"/>
              <a:t>Graiseley</a:t>
            </a:r>
            <a:r>
              <a:rPr lang="en-GB" i="1" dirty="0" smtClean="0"/>
              <a:t> Properties Ltd v Barclays Bank Plc</a:t>
            </a:r>
            <a:r>
              <a:rPr lang="en-GB" dirty="0" smtClean="0"/>
              <a:t> [2013] EWCA </a:t>
            </a:r>
            <a:r>
              <a:rPr lang="en-GB" dirty="0" err="1" smtClean="0"/>
              <a:t>Civ</a:t>
            </a:r>
            <a:r>
              <a:rPr lang="en-GB" dirty="0" smtClean="0"/>
              <a:t> 1372</a:t>
            </a:r>
          </a:p>
          <a:p>
            <a:pPr marL="1371594" lvl="2" indent="-457200">
              <a:buNone/>
            </a:pPr>
            <a:endParaRPr lang="en-GB" i="1" dirty="0"/>
          </a:p>
        </p:txBody>
      </p:sp>
    </p:spTree>
    <p:extLst>
      <p:ext uri="{BB962C8B-B14F-4D97-AF65-F5344CB8AC3E}">
        <p14:creationId xmlns:p14="http://schemas.microsoft.com/office/powerpoint/2010/main" val="36111774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The story so far ...</a:t>
            </a:r>
            <a:endParaRPr lang="en-GB" dirty="0"/>
          </a:p>
        </p:txBody>
      </p:sp>
      <p:sp>
        <p:nvSpPr>
          <p:cNvPr id="4" name="Text Placeholder 3"/>
          <p:cNvSpPr>
            <a:spLocks noGrp="1"/>
          </p:cNvSpPr>
          <p:nvPr>
            <p:ph type="body" sz="quarter" idx="10"/>
          </p:nvPr>
        </p:nvSpPr>
        <p:spPr>
          <a:xfrm>
            <a:off x="699039" y="1229200"/>
            <a:ext cx="8668270" cy="3917475"/>
          </a:xfrm>
        </p:spPr>
        <p:txBody>
          <a:bodyPr/>
          <a:lstStyle/>
          <a:p>
            <a:r>
              <a:rPr lang="en-GB" b="1" dirty="0" smtClean="0"/>
              <a:t>[2014] EWHC 4308 (Ch) </a:t>
            </a:r>
            <a:r>
              <a:rPr lang="en-GB" dirty="0" smtClean="0"/>
              <a:t>(standard disclosure / interim disclosure)</a:t>
            </a:r>
          </a:p>
          <a:p>
            <a:r>
              <a:rPr lang="en-GB" b="1" dirty="0" smtClean="0"/>
              <a:t>[2015] EWHC 321 (Ch) </a:t>
            </a:r>
            <a:r>
              <a:rPr lang="en-GB" dirty="0" smtClean="0"/>
              <a:t>&amp; </a:t>
            </a:r>
            <a:r>
              <a:rPr lang="en-GB" b="1" dirty="0" smtClean="0"/>
              <a:t>[2015] EWHC 322 (Ch) </a:t>
            </a:r>
            <a:r>
              <a:rPr lang="en-GB" dirty="0" smtClean="0"/>
              <a:t>(confidentiality)</a:t>
            </a:r>
          </a:p>
          <a:p>
            <a:r>
              <a:rPr lang="en-GB" b="1" dirty="0" smtClean="0"/>
              <a:t>[2015] EWHC 1557 (Ch) </a:t>
            </a:r>
            <a:r>
              <a:rPr lang="en-GB" dirty="0" smtClean="0"/>
              <a:t>(without prejudice privilege / waiver of privilege)</a:t>
            </a:r>
          </a:p>
          <a:p>
            <a:r>
              <a:rPr lang="en-GB" b="1" dirty="0" smtClean="0"/>
              <a:t>[2015] EWHC 2635 (Ch) </a:t>
            </a:r>
            <a:r>
              <a:rPr lang="en-GB" dirty="0" smtClean="0"/>
              <a:t>(permission to amend / statements of case)</a:t>
            </a:r>
            <a:endParaRPr lang="en-GB" b="1" dirty="0" smtClean="0"/>
          </a:p>
          <a:p>
            <a:r>
              <a:rPr lang="en-GB" b="1" dirty="0" smtClean="0"/>
              <a:t>[2015] EWHC 3187 (Ch)</a:t>
            </a:r>
            <a:r>
              <a:rPr lang="en-GB" dirty="0" smtClean="0"/>
              <a:t> (legal advice privilege)</a:t>
            </a:r>
            <a:endParaRPr lang="en-GB" b="1" dirty="0" smtClean="0"/>
          </a:p>
          <a:p>
            <a:r>
              <a:rPr lang="en-GB" b="1" dirty="0" smtClean="0"/>
              <a:t>[2015] EWHC 3272 (Ch) </a:t>
            </a:r>
            <a:r>
              <a:rPr lang="en-GB" dirty="0" smtClean="0"/>
              <a:t>(fraudulent misrepresentation / specific disclosure)</a:t>
            </a:r>
            <a:endParaRPr lang="en-GB" b="1" dirty="0" smtClean="0"/>
          </a:p>
          <a:p>
            <a:r>
              <a:rPr lang="en-GB" b="1" dirty="0" smtClean="0"/>
              <a:t>[2015] EWHC 3341 (Ch) </a:t>
            </a:r>
            <a:r>
              <a:rPr lang="en-GB" dirty="0" smtClean="0"/>
              <a:t>(litigation privilege / secret recordings)</a:t>
            </a:r>
            <a:endParaRPr lang="en-GB" b="1" dirty="0" smtClean="0"/>
          </a:p>
          <a:p>
            <a:r>
              <a:rPr lang="en-GB" b="1" dirty="0" smtClean="0"/>
              <a:t>[2016] EWHC 207 (Ch) </a:t>
            </a:r>
            <a:r>
              <a:rPr lang="en-GB" dirty="0" smtClean="0"/>
              <a:t>(transfers of proceedings / the Financial List)</a:t>
            </a:r>
            <a:endParaRPr lang="en-GB" b="1" dirty="0" smtClean="0"/>
          </a:p>
          <a:p>
            <a:pPr>
              <a:buNone/>
            </a:pPr>
            <a:endParaRPr lang="en-GB" dirty="0" smtClean="0"/>
          </a:p>
          <a:p>
            <a:pPr>
              <a:buNone/>
            </a:pPr>
            <a:endParaRPr lang="en-GB" dirty="0" smtClean="0"/>
          </a:p>
          <a:p>
            <a:pPr>
              <a:buNone/>
            </a:pPr>
            <a:endParaRPr lang="en-GB" dirty="0"/>
          </a:p>
        </p:txBody>
      </p:sp>
      <p:sp>
        <p:nvSpPr>
          <p:cNvPr id="5" name="TextBox 4"/>
          <p:cNvSpPr txBox="1"/>
          <p:nvPr/>
        </p:nvSpPr>
        <p:spPr>
          <a:xfrm>
            <a:off x="9431217" y="6515055"/>
            <a:ext cx="430823" cy="307777"/>
          </a:xfrm>
          <a:prstGeom prst="rect">
            <a:avLst/>
          </a:prstGeom>
          <a:noFill/>
        </p:spPr>
        <p:txBody>
          <a:bodyPr wrap="square" rtlCol="0">
            <a:spAutoFit/>
          </a:bodyPr>
          <a:lstStyle/>
          <a:p>
            <a:pPr algn="ctr"/>
            <a:r>
              <a:rPr lang="en-GB" sz="1400" dirty="0" smtClean="0"/>
              <a:t>4</a:t>
            </a:r>
            <a:endParaRPr lang="en-GB" sz="1400" dirty="0"/>
          </a:p>
        </p:txBody>
      </p:sp>
    </p:spTree>
    <p:extLst>
      <p:ext uri="{BB962C8B-B14F-4D97-AF65-F5344CB8AC3E}">
        <p14:creationId xmlns:p14="http://schemas.microsoft.com/office/powerpoint/2010/main" val="12083874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dirty="0" smtClean="0">
                <a:solidFill>
                  <a:srgbClr val="143D62"/>
                </a:solidFill>
                <a:latin typeface="Times New Roman" panose="02020603050405020304" pitchFamily="18" charset="0"/>
              </a:rPr>
              <a:t>brickcourt.co.uk</a:t>
            </a:r>
          </a:p>
          <a:p>
            <a:pPr algn="l"/>
            <a:r>
              <a:rPr lang="en-GB" sz="1600" dirty="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Litigation Privilege – Secret Recordings? </a:t>
            </a:r>
            <a:endParaRPr lang="en-GB" dirty="0"/>
          </a:p>
        </p:txBody>
      </p:sp>
      <p:sp>
        <p:nvSpPr>
          <p:cNvPr id="4" name="Text Placeholder 3"/>
          <p:cNvSpPr>
            <a:spLocks noGrp="1"/>
          </p:cNvSpPr>
          <p:nvPr>
            <p:ph type="body" sz="quarter" idx="10"/>
          </p:nvPr>
        </p:nvSpPr>
        <p:spPr>
          <a:xfrm>
            <a:off x="732906" y="1483200"/>
            <a:ext cx="3661294" cy="3917475"/>
          </a:xfrm>
        </p:spPr>
        <p:txBody>
          <a:bodyPr/>
          <a:lstStyle/>
          <a:p>
            <a:pPr algn="l"/>
            <a:r>
              <a:rPr lang="en-GB" dirty="0" smtClean="0"/>
              <a:t>Can litigation privilege be claimed over secret recordings of meetings with potential witnesses? </a:t>
            </a:r>
          </a:p>
          <a:p>
            <a:pPr algn="l"/>
            <a:r>
              <a:rPr lang="en-GB" dirty="0" smtClean="0"/>
              <a:t> ... and what has it got to do with Frank </a:t>
            </a:r>
            <a:r>
              <a:rPr lang="en-GB" dirty="0" err="1" smtClean="0"/>
              <a:t>Rostron’s</a:t>
            </a:r>
            <a:r>
              <a:rPr lang="en-GB" dirty="0" smtClean="0"/>
              <a:t> Shirt Shop?</a:t>
            </a:r>
            <a:endParaRPr lang="en-GB" dirty="0"/>
          </a:p>
        </p:txBody>
      </p:sp>
      <p:sp>
        <p:nvSpPr>
          <p:cNvPr id="5" name="TextBox 4"/>
          <p:cNvSpPr txBox="1"/>
          <p:nvPr/>
        </p:nvSpPr>
        <p:spPr>
          <a:xfrm>
            <a:off x="149466" y="6075441"/>
            <a:ext cx="430823" cy="307777"/>
          </a:xfrm>
          <a:prstGeom prst="rect">
            <a:avLst/>
          </a:prstGeom>
          <a:noFill/>
        </p:spPr>
        <p:txBody>
          <a:bodyPr wrap="square" rtlCol="0">
            <a:spAutoFit/>
          </a:bodyPr>
          <a:lstStyle/>
          <a:p>
            <a:pPr algn="ctr"/>
            <a:r>
              <a:rPr lang="en-GB" sz="1400" dirty="0" smtClean="0"/>
              <a:t>5</a:t>
            </a:r>
            <a:endParaRPr lang="en-GB" sz="1400" dirty="0"/>
          </a:p>
        </p:txBody>
      </p:sp>
      <p:pic>
        <p:nvPicPr>
          <p:cNvPr id="2054" name="Picture 6" descr="https://s3-media1.fl.yelpcdn.com/bphoto/Woh_t84hCOMb-wqarhACfA/o.jpg">
            <a:hlinkClick r:id="rId2"/>
          </p:cNvPr>
          <p:cNvPicPr>
            <a:picLocks noChangeAspect="1" noChangeArrowheads="1"/>
          </p:cNvPicPr>
          <p:nvPr/>
        </p:nvPicPr>
        <p:blipFill>
          <a:blip r:embed="rId3" cstate="print"/>
          <a:srcRect/>
          <a:stretch>
            <a:fillRect/>
          </a:stretch>
        </p:blipFill>
        <p:spPr bwMode="auto">
          <a:xfrm>
            <a:off x="4647785" y="1718734"/>
            <a:ext cx="4659849" cy="3098800"/>
          </a:xfrm>
          <a:prstGeom prst="rect">
            <a:avLst/>
          </a:prstGeom>
          <a:noFill/>
        </p:spPr>
      </p:pic>
    </p:spTree>
    <p:extLst>
      <p:ext uri="{BB962C8B-B14F-4D97-AF65-F5344CB8AC3E}">
        <p14:creationId xmlns:p14="http://schemas.microsoft.com/office/powerpoint/2010/main" val="20920200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Litigation Privilege – the Test?</a:t>
            </a:r>
            <a:endParaRPr lang="en-GB" dirty="0"/>
          </a:p>
        </p:txBody>
      </p:sp>
      <p:sp>
        <p:nvSpPr>
          <p:cNvPr id="4" name="Text Placeholder 3"/>
          <p:cNvSpPr>
            <a:spLocks noGrp="1"/>
          </p:cNvSpPr>
          <p:nvPr>
            <p:ph type="body" sz="quarter" idx="10"/>
          </p:nvPr>
        </p:nvSpPr>
        <p:spPr/>
        <p:txBody>
          <a:bodyPr/>
          <a:lstStyle/>
          <a:p>
            <a:pPr marL="0" indent="0">
              <a:buNone/>
            </a:pPr>
            <a:r>
              <a:rPr lang="en-GB" sz="1800" b="1" i="1" dirty="0" smtClean="0"/>
              <a:t>Three Rivers District Council v the Bank of England (No 6) </a:t>
            </a:r>
            <a:r>
              <a:rPr lang="en-GB" sz="1800" dirty="0" smtClean="0"/>
              <a:t>[2005] 1 AC 610  at [102]:</a:t>
            </a:r>
          </a:p>
          <a:p>
            <a:pPr marL="0" indent="0">
              <a:spcBef>
                <a:spcPts val="2000"/>
              </a:spcBef>
              <a:buAutoNum type="arabicParenBoth"/>
            </a:pPr>
            <a:r>
              <a:rPr lang="en-GB" sz="1800" dirty="0" smtClean="0"/>
              <a:t> Is litigation in progress or in reasonable contemplation?; </a:t>
            </a:r>
          </a:p>
          <a:p>
            <a:pPr marL="0" indent="0">
              <a:spcBef>
                <a:spcPts val="2000"/>
              </a:spcBef>
              <a:buAutoNum type="arabicParenBoth"/>
            </a:pPr>
            <a:r>
              <a:rPr lang="en-GB" sz="1800" dirty="0" smtClean="0"/>
              <a:t> Is the litigation is “adversarial” or merely “investigative” or “inquisitorial” in nature?</a:t>
            </a:r>
          </a:p>
          <a:p>
            <a:pPr marL="0" indent="0">
              <a:spcBef>
                <a:spcPts val="2000"/>
              </a:spcBef>
              <a:buAutoNum type="arabicParenBoth"/>
            </a:pPr>
            <a:r>
              <a:rPr lang="en-GB" sz="1800" dirty="0" smtClean="0"/>
              <a:t> Were the communications made for the sole or </a:t>
            </a:r>
            <a:r>
              <a:rPr lang="en-GB" sz="1800" u="sng" dirty="0" smtClean="0"/>
              <a:t>dominant purpose</a:t>
            </a:r>
            <a:r>
              <a:rPr lang="en-GB" sz="1800" dirty="0" smtClean="0"/>
              <a:t> of the litigation?</a:t>
            </a:r>
          </a:p>
          <a:p>
            <a:pPr>
              <a:buNone/>
            </a:pPr>
            <a:endParaRPr lang="en-GB" dirty="0"/>
          </a:p>
        </p:txBody>
      </p:sp>
    </p:spTree>
    <p:extLst>
      <p:ext uri="{BB962C8B-B14F-4D97-AF65-F5344CB8AC3E}">
        <p14:creationId xmlns:p14="http://schemas.microsoft.com/office/powerpoint/2010/main" val="14275682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The issues for </a:t>
            </a:r>
            <a:r>
              <a:rPr lang="en-GB" dirty="0" err="1" smtClean="0"/>
              <a:t>Birss</a:t>
            </a:r>
            <a:r>
              <a:rPr lang="en-GB" dirty="0" smtClean="0"/>
              <a:t> J?</a:t>
            </a:r>
            <a:endParaRPr lang="en-GB" dirty="0"/>
          </a:p>
        </p:txBody>
      </p:sp>
      <p:sp>
        <p:nvSpPr>
          <p:cNvPr id="4" name="Text Placeholder 3"/>
          <p:cNvSpPr>
            <a:spLocks noGrp="1"/>
          </p:cNvSpPr>
          <p:nvPr>
            <p:ph type="body" sz="quarter" idx="10"/>
          </p:nvPr>
        </p:nvSpPr>
        <p:spPr/>
        <p:txBody>
          <a:bodyPr/>
          <a:lstStyle/>
          <a:p>
            <a:pPr marL="457200" indent="-457200">
              <a:buAutoNum type="arabicParenBoth"/>
            </a:pPr>
            <a:r>
              <a:rPr lang="en-GB" sz="2400" u="sng" dirty="0" smtClean="0"/>
              <a:t>Ask the right question</a:t>
            </a:r>
            <a:r>
              <a:rPr lang="en-GB" sz="2400" b="1" dirty="0" smtClean="0"/>
              <a:t>: </a:t>
            </a:r>
            <a:r>
              <a:rPr lang="en-GB" sz="2400" dirty="0" smtClean="0"/>
              <a:t>the recordings or the conversation?</a:t>
            </a:r>
          </a:p>
          <a:p>
            <a:pPr marL="457200" indent="-457200">
              <a:buAutoNum type="arabicParenBoth"/>
            </a:pPr>
            <a:r>
              <a:rPr lang="en-GB" sz="2400" dirty="0" smtClean="0"/>
              <a:t>Dominant purpose? Whose purpose counts!? </a:t>
            </a:r>
          </a:p>
          <a:p>
            <a:pPr marL="457200" indent="-457200">
              <a:buAutoNum type="arabicParenBoth"/>
            </a:pPr>
            <a:r>
              <a:rPr lang="en-GB" sz="2400" dirty="0" smtClean="0"/>
              <a:t>Does deception make a difference? </a:t>
            </a:r>
            <a:endParaRPr lang="en-GB" sz="2400" dirty="0"/>
          </a:p>
        </p:txBody>
      </p:sp>
    </p:spTree>
    <p:extLst>
      <p:ext uri="{BB962C8B-B14F-4D97-AF65-F5344CB8AC3E}">
        <p14:creationId xmlns:p14="http://schemas.microsoft.com/office/powerpoint/2010/main" val="3899942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Reflective Loss</a:t>
            </a:r>
            <a:endParaRPr lang="en-GB" dirty="0"/>
          </a:p>
        </p:txBody>
      </p:sp>
      <p:sp>
        <p:nvSpPr>
          <p:cNvPr id="4" name="Text Placeholder 3"/>
          <p:cNvSpPr>
            <a:spLocks noGrp="1"/>
          </p:cNvSpPr>
          <p:nvPr>
            <p:ph type="body" sz="quarter" idx="10"/>
          </p:nvPr>
        </p:nvSpPr>
        <p:spPr/>
        <p:txBody>
          <a:bodyPr/>
          <a:lstStyle/>
          <a:p>
            <a:r>
              <a:rPr lang="en-GB" i="1" dirty="0" smtClean="0"/>
              <a:t>Foss v. </a:t>
            </a:r>
            <a:r>
              <a:rPr lang="en-GB" i="1" dirty="0" err="1" smtClean="0"/>
              <a:t>Harbottle</a:t>
            </a:r>
            <a:r>
              <a:rPr lang="en-GB" i="1" dirty="0" smtClean="0"/>
              <a:t> </a:t>
            </a:r>
            <a:r>
              <a:rPr lang="en-GB" dirty="0" smtClean="0"/>
              <a:t>(1843) 2 Hare 461</a:t>
            </a:r>
          </a:p>
          <a:p>
            <a:r>
              <a:rPr lang="en-GB" dirty="0" smtClean="0"/>
              <a:t>The only person who can sue in respect of a wrong done to a company is the company itself</a:t>
            </a:r>
          </a:p>
          <a:p>
            <a:r>
              <a:rPr lang="en-GB" dirty="0" smtClean="0"/>
              <a:t>Impact on parent companies and shareholders</a:t>
            </a:r>
          </a:p>
          <a:p>
            <a:r>
              <a:rPr lang="en-GB" dirty="0" smtClean="0"/>
              <a:t>Leading cases:</a:t>
            </a:r>
          </a:p>
          <a:p>
            <a:pPr lvl="1"/>
            <a:r>
              <a:rPr lang="en-GB" sz="2000" i="1" dirty="0" smtClean="0"/>
              <a:t>Johnson v. Gore Wood &amp; Co. </a:t>
            </a:r>
            <a:r>
              <a:rPr lang="en-GB" sz="2000" dirty="0" smtClean="0"/>
              <a:t>[2002] 2 AC 1</a:t>
            </a:r>
          </a:p>
          <a:p>
            <a:pPr lvl="1"/>
            <a:r>
              <a:rPr lang="de-DE" sz="2000" i="1" dirty="0" smtClean="0"/>
              <a:t>Giles v. Rhind </a:t>
            </a:r>
            <a:r>
              <a:rPr lang="de-DE" sz="2000" dirty="0" smtClean="0"/>
              <a:t>[2002] EWCA Civ 1428</a:t>
            </a:r>
          </a:p>
          <a:p>
            <a:pPr lvl="1"/>
            <a:r>
              <a:rPr lang="en-GB" sz="2000" i="1" dirty="0" smtClean="0"/>
              <a:t>Gardner v. Parker </a:t>
            </a:r>
            <a:r>
              <a:rPr lang="en-GB" sz="2000" dirty="0" smtClean="0"/>
              <a:t>[2004] EWCA </a:t>
            </a:r>
            <a:r>
              <a:rPr lang="en-GB" sz="2000" dirty="0" err="1" smtClean="0"/>
              <a:t>Civ</a:t>
            </a:r>
            <a:r>
              <a:rPr lang="en-GB" sz="2000" dirty="0" smtClean="0"/>
              <a:t> 781</a:t>
            </a:r>
            <a:endParaRPr lang="en-GB" sz="2000" dirty="0"/>
          </a:p>
        </p:txBody>
      </p:sp>
    </p:spTree>
    <p:extLst>
      <p:ext uri="{BB962C8B-B14F-4D97-AF65-F5344CB8AC3E}">
        <p14:creationId xmlns:p14="http://schemas.microsoft.com/office/powerpoint/2010/main" val="2651502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Practical consequences?</a:t>
            </a:r>
            <a:endParaRPr lang="en-GB" dirty="0"/>
          </a:p>
        </p:txBody>
      </p:sp>
      <p:sp>
        <p:nvSpPr>
          <p:cNvPr id="4" name="Text Placeholder 3"/>
          <p:cNvSpPr>
            <a:spLocks noGrp="1"/>
          </p:cNvSpPr>
          <p:nvPr>
            <p:ph type="body" sz="quarter" idx="10"/>
          </p:nvPr>
        </p:nvSpPr>
        <p:spPr/>
        <p:txBody>
          <a:bodyPr/>
          <a:lstStyle/>
          <a:p>
            <a:pPr marL="457200" indent="-457200" algn="l">
              <a:spcBef>
                <a:spcPts val="1800"/>
              </a:spcBef>
              <a:buAutoNum type="arabicParenBoth"/>
            </a:pPr>
            <a:r>
              <a:rPr lang="en-GB" dirty="0" smtClean="0"/>
              <a:t>Care is required in proofing any potential witnesses in order to ensure that litigation privilege applies – a duty to put your cards on the table? </a:t>
            </a:r>
          </a:p>
          <a:p>
            <a:pPr marL="457200" indent="-457200" algn="l">
              <a:spcBef>
                <a:spcPts val="1800"/>
              </a:spcBef>
              <a:buAutoNum type="arabicParenBoth"/>
            </a:pPr>
            <a:r>
              <a:rPr lang="en-GB" dirty="0" smtClean="0"/>
              <a:t>Secret recordings may not be subject to litigation privilege, but may still be admissible as evidence in the proceedings:</a:t>
            </a:r>
          </a:p>
          <a:p>
            <a:pPr marL="914397" lvl="1" indent="-457200">
              <a:spcBef>
                <a:spcPts val="1800"/>
              </a:spcBef>
            </a:pPr>
            <a:r>
              <a:rPr lang="en-GB" sz="1800" b="1" i="1" dirty="0" smtClean="0"/>
              <a:t>Vaughan v Lewisham LBC </a:t>
            </a:r>
            <a:r>
              <a:rPr lang="en-GB" sz="1800" b="1" dirty="0" smtClean="0"/>
              <a:t>(EAT 1 February 2013)</a:t>
            </a:r>
          </a:p>
          <a:p>
            <a:pPr marL="914397" lvl="1" indent="-457200">
              <a:spcBef>
                <a:spcPts val="1800"/>
              </a:spcBef>
            </a:pPr>
            <a:r>
              <a:rPr lang="en-GB" sz="1800" b="1" i="1" dirty="0" smtClean="0"/>
              <a:t>Punjab National Bank Ltd v </a:t>
            </a:r>
            <a:r>
              <a:rPr lang="en-GB" sz="1800" b="1" i="1" dirty="0" err="1" smtClean="0"/>
              <a:t>Gosain</a:t>
            </a:r>
            <a:r>
              <a:rPr lang="en-GB" sz="1800" b="1" i="1" dirty="0" smtClean="0"/>
              <a:t> </a:t>
            </a:r>
            <a:r>
              <a:rPr lang="en-GB" sz="1800" b="1" dirty="0" smtClean="0"/>
              <a:t>(EAT 7 January 2014)</a:t>
            </a:r>
            <a:endParaRPr lang="en-GB" sz="1800" b="1" i="1" dirty="0"/>
          </a:p>
        </p:txBody>
      </p:sp>
    </p:spTree>
    <p:extLst>
      <p:ext uri="{BB962C8B-B14F-4D97-AF65-F5344CB8AC3E}">
        <p14:creationId xmlns:p14="http://schemas.microsoft.com/office/powerpoint/2010/main" val="1874309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Some potential criticisms of the decision ...</a:t>
            </a:r>
            <a:endParaRPr lang="en-GB" dirty="0"/>
          </a:p>
        </p:txBody>
      </p:sp>
      <p:sp>
        <p:nvSpPr>
          <p:cNvPr id="4" name="Text Placeholder 3"/>
          <p:cNvSpPr>
            <a:spLocks noGrp="1"/>
          </p:cNvSpPr>
          <p:nvPr>
            <p:ph type="body" sz="quarter" idx="10"/>
          </p:nvPr>
        </p:nvSpPr>
        <p:spPr>
          <a:xfrm>
            <a:off x="618067" y="1483200"/>
            <a:ext cx="8783109" cy="3917475"/>
          </a:xfrm>
        </p:spPr>
        <p:txBody>
          <a:bodyPr/>
          <a:lstStyle/>
          <a:p>
            <a:pPr>
              <a:buNone/>
            </a:pPr>
            <a:r>
              <a:rPr lang="en-GB" b="1" dirty="0" smtClean="0"/>
              <a:t>Key distinction</a:t>
            </a:r>
            <a:r>
              <a:rPr lang="en-GB" dirty="0" smtClean="0"/>
              <a:t>: inter-</a:t>
            </a:r>
            <a:r>
              <a:rPr lang="en-GB" dirty="0" err="1" smtClean="0"/>
              <a:t>partes</a:t>
            </a:r>
            <a:r>
              <a:rPr lang="en-GB" dirty="0" smtClean="0"/>
              <a:t> communications vs. communications with a third party</a:t>
            </a:r>
          </a:p>
          <a:p>
            <a:pPr marL="457200" indent="-457200">
              <a:buAutoNum type="arabicParenBoth"/>
            </a:pPr>
            <a:r>
              <a:rPr lang="en-GB" sz="2800" dirty="0" smtClean="0"/>
              <a:t>Confidentiality?</a:t>
            </a:r>
          </a:p>
          <a:p>
            <a:pPr marL="457200" indent="-457200">
              <a:buAutoNum type="arabicParenBoth"/>
            </a:pPr>
            <a:r>
              <a:rPr lang="en-GB" sz="2800" dirty="0" err="1" smtClean="0"/>
              <a:t>Estoppel</a:t>
            </a:r>
            <a:r>
              <a:rPr lang="en-GB" sz="2800" dirty="0" smtClean="0"/>
              <a:t> by representation?</a:t>
            </a:r>
          </a:p>
          <a:p>
            <a:pPr marL="457200" indent="-457200">
              <a:buAutoNum type="arabicParenBoth"/>
            </a:pPr>
            <a:r>
              <a:rPr lang="en-GB" sz="2800" dirty="0" smtClean="0"/>
              <a:t>The public policy underlying litigation privilege?</a:t>
            </a:r>
          </a:p>
          <a:p>
            <a:pPr>
              <a:buNone/>
            </a:pPr>
            <a:endParaRPr lang="en-GB" dirty="0"/>
          </a:p>
        </p:txBody>
      </p:sp>
    </p:spTree>
    <p:extLst>
      <p:ext uri="{BB962C8B-B14F-4D97-AF65-F5344CB8AC3E}">
        <p14:creationId xmlns:p14="http://schemas.microsoft.com/office/powerpoint/2010/main" val="42487781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 a sting in the tail? – inadvertent disclosure</a:t>
            </a:r>
            <a:endParaRPr lang="en-GB" dirty="0"/>
          </a:p>
        </p:txBody>
      </p:sp>
      <p:sp>
        <p:nvSpPr>
          <p:cNvPr id="4" name="Text Placeholder 3"/>
          <p:cNvSpPr>
            <a:spLocks noGrp="1"/>
          </p:cNvSpPr>
          <p:nvPr>
            <p:ph type="body" sz="quarter" idx="10"/>
          </p:nvPr>
        </p:nvSpPr>
        <p:spPr/>
        <p:txBody>
          <a:bodyPr/>
          <a:lstStyle/>
          <a:p>
            <a:pPr marL="0" indent="0">
              <a:buNone/>
              <a:tabLst>
                <a:tab pos="0" algn="l"/>
              </a:tabLst>
            </a:pPr>
            <a:r>
              <a:rPr lang="en-GB" b="1" dirty="0" smtClean="0"/>
              <a:t>CPR 31.20: “</a:t>
            </a:r>
            <a:r>
              <a:rPr lang="en-GB" dirty="0" smtClean="0"/>
              <a:t>where a party inadvertently allows a privileged document to be inspected, the party who has inspected the document may use it or its contents </a:t>
            </a:r>
            <a:r>
              <a:rPr lang="en-GB" u="sng" dirty="0" smtClean="0"/>
              <a:t>only</a:t>
            </a:r>
            <a:r>
              <a:rPr lang="en-GB" dirty="0" smtClean="0"/>
              <a:t> with the permission of the court.”</a:t>
            </a:r>
          </a:p>
          <a:p>
            <a:pPr marL="177800" indent="0">
              <a:tabLst>
                <a:tab pos="0" algn="l"/>
              </a:tabLst>
            </a:pPr>
            <a:r>
              <a:rPr lang="en-GB" b="1" i="1" dirty="0" smtClean="0"/>
              <a:t>  Miller v </a:t>
            </a:r>
            <a:r>
              <a:rPr lang="en-GB" b="1" i="1" dirty="0" err="1" smtClean="0"/>
              <a:t>Scorey</a:t>
            </a:r>
            <a:r>
              <a:rPr lang="en-GB" dirty="0" smtClean="0"/>
              <a:t> [1996] 1 W.L.R. 1122 (</a:t>
            </a:r>
            <a:r>
              <a:rPr lang="en-GB" dirty="0" err="1" smtClean="0"/>
              <a:t>Rimer</a:t>
            </a:r>
            <a:r>
              <a:rPr lang="en-GB" dirty="0" smtClean="0"/>
              <a:t> J.)</a:t>
            </a:r>
          </a:p>
          <a:p>
            <a:pPr marL="177800" indent="0">
              <a:tabLst>
                <a:tab pos="0" algn="l"/>
              </a:tabLst>
            </a:pPr>
            <a:r>
              <a:rPr lang="en-GB" b="1" i="1" dirty="0" smtClean="0"/>
              <a:t>  IG Index </a:t>
            </a:r>
            <a:r>
              <a:rPr lang="en-GB" b="1" i="1" dirty="0" err="1" smtClean="0"/>
              <a:t>LTd</a:t>
            </a:r>
            <a:r>
              <a:rPr lang="en-GB" b="1" i="1" dirty="0" smtClean="0"/>
              <a:t> v </a:t>
            </a:r>
            <a:r>
              <a:rPr lang="en-GB" b="1" i="1" dirty="0" err="1" smtClean="0"/>
              <a:t>Cloete</a:t>
            </a:r>
            <a:r>
              <a:rPr lang="en-GB" dirty="0" smtClean="0"/>
              <a:t> [2014] EWCA </a:t>
            </a:r>
            <a:r>
              <a:rPr lang="en-GB" dirty="0" err="1" smtClean="0"/>
              <a:t>Civ</a:t>
            </a:r>
            <a:r>
              <a:rPr lang="en-GB" dirty="0" smtClean="0"/>
              <a:t> 1128 (Christopher Clarke L.J.)</a:t>
            </a:r>
            <a:endParaRPr lang="en-GB" b="1" i="1" dirty="0"/>
          </a:p>
        </p:txBody>
      </p:sp>
    </p:spTree>
    <p:extLst>
      <p:ext uri="{BB962C8B-B14F-4D97-AF65-F5344CB8AC3E}">
        <p14:creationId xmlns:p14="http://schemas.microsoft.com/office/powerpoint/2010/main" val="19018142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ext Placeholder 2"/>
          <p:cNvSpPr>
            <a:spLocks noGrp="1"/>
          </p:cNvSpPr>
          <p:nvPr>
            <p:ph type="body" sz="quarter" idx="10"/>
          </p:nvPr>
        </p:nvSpPr>
        <p:spPr/>
        <p:txBody>
          <a:bodyPr/>
          <a:lstStyle/>
          <a:p>
            <a:endParaRPr lang="en-GB"/>
          </a:p>
        </p:txBody>
      </p:sp>
      <p:sp>
        <p:nvSpPr>
          <p:cNvPr id="4" name="Text Placeholder 3"/>
          <p:cNvSpPr>
            <a:spLocks noGrp="1"/>
          </p:cNvSpPr>
          <p:nvPr>
            <p:ph type="body" sz="quarter" idx="11"/>
          </p:nvPr>
        </p:nvSpPr>
        <p:spPr>
          <a:xfrm>
            <a:off x="732905" y="2063270"/>
            <a:ext cx="8415857" cy="609600"/>
          </a:xfrm>
        </p:spPr>
        <p:txBody>
          <a:bodyPr/>
          <a:lstStyle/>
          <a:p>
            <a:r>
              <a:rPr lang="en-GB" dirty="0" smtClean="0"/>
              <a:t>Thank you</a:t>
            </a:r>
            <a:endParaRPr lang="en-GB" dirty="0"/>
          </a:p>
        </p:txBody>
      </p:sp>
      <p:sp>
        <p:nvSpPr>
          <p:cNvPr id="5" name="Text Placeholder 3"/>
          <p:cNvSpPr txBox="1">
            <a:spLocks/>
          </p:cNvSpPr>
          <p:nvPr/>
        </p:nvSpPr>
        <p:spPr>
          <a:xfrm>
            <a:off x="762214" y="4053238"/>
            <a:ext cx="8415857" cy="609600"/>
          </a:xfrm>
          <a:prstGeom prst="rect">
            <a:avLst/>
          </a:prstGeom>
        </p:spPr>
        <p:txBody>
          <a:bodyPr/>
          <a:lstStyle/>
          <a:p>
            <a:pPr marL="0" marR="0" lvl="0" indent="0" algn="ctr" defTabSz="914395"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smtClean="0">
                <a:ln>
                  <a:noFill/>
                </a:ln>
                <a:solidFill>
                  <a:schemeClr val="bg1"/>
                </a:solidFill>
                <a:effectLst/>
                <a:uLnTx/>
                <a:uFillTx/>
                <a:latin typeface="+mn-lt"/>
                <a:ea typeface="+mn-ea"/>
                <a:cs typeface="+mn-cs"/>
              </a:rPr>
              <a:t>www.brickcourt.co.uk</a:t>
            </a:r>
            <a:endParaRPr kumimoji="0" lang="en-GB" sz="28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94331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Three exceptions</a:t>
            </a:r>
            <a:endParaRPr lang="en-GB" dirty="0"/>
          </a:p>
        </p:txBody>
      </p:sp>
      <p:sp>
        <p:nvSpPr>
          <p:cNvPr id="4" name="Text Placeholder 3"/>
          <p:cNvSpPr>
            <a:spLocks noGrp="1"/>
          </p:cNvSpPr>
          <p:nvPr>
            <p:ph type="body" sz="quarter" idx="10"/>
          </p:nvPr>
        </p:nvSpPr>
        <p:spPr/>
        <p:txBody>
          <a:bodyPr/>
          <a:lstStyle/>
          <a:p>
            <a:pPr marL="457200" indent="-457200">
              <a:buFont typeface="+mj-lt"/>
              <a:buAutoNum type="arabicPeriod"/>
            </a:pPr>
            <a:r>
              <a:rPr lang="en-GB" dirty="0" smtClean="0"/>
              <a:t>The loss is distinct from the loss to the company</a:t>
            </a:r>
          </a:p>
          <a:p>
            <a:pPr marL="457200" indent="-457200">
              <a:buFont typeface="+mj-lt"/>
              <a:buAutoNum type="arabicPeriod"/>
            </a:pPr>
            <a:r>
              <a:rPr lang="en-GB" dirty="0" smtClean="0"/>
              <a:t>The company has no cause of action</a:t>
            </a:r>
          </a:p>
          <a:p>
            <a:pPr marL="914397" lvl="1" indent="-457200"/>
            <a:r>
              <a:rPr lang="en-GB" sz="2000" i="1" dirty="0" smtClean="0"/>
              <a:t>Lee v. </a:t>
            </a:r>
            <a:r>
              <a:rPr lang="en-GB" sz="2000" i="1" dirty="0" err="1" smtClean="0"/>
              <a:t>Sheard</a:t>
            </a:r>
            <a:r>
              <a:rPr lang="en-GB" sz="2000" i="1" dirty="0" smtClean="0"/>
              <a:t> </a:t>
            </a:r>
            <a:r>
              <a:rPr lang="en-GB" sz="2000" dirty="0" smtClean="0"/>
              <a:t>[1956] 1 Q.B. 192</a:t>
            </a:r>
          </a:p>
          <a:p>
            <a:pPr marL="457200" indent="-457200">
              <a:buFont typeface="+mj-lt"/>
              <a:buAutoNum type="arabicPeriod"/>
            </a:pPr>
            <a:r>
              <a:rPr lang="en-GB" dirty="0" smtClean="0"/>
              <a:t>The company is unable to pursue its claim against the wrongdoer because of the wrong done to it</a:t>
            </a:r>
          </a:p>
          <a:p>
            <a:pPr marL="457200" indent="-457200">
              <a:buFont typeface="+mj-lt"/>
              <a:buAutoNum type="arabicPeriod"/>
            </a:pPr>
            <a:endParaRPr lang="en-GB" sz="1600" dirty="0" smtClean="0"/>
          </a:p>
          <a:p>
            <a:pPr marL="457200" indent="-457200">
              <a:buFont typeface="+mj-lt"/>
              <a:buAutoNum type="arabicPeriod"/>
            </a:pPr>
            <a:endParaRPr lang="en-GB" dirty="0"/>
          </a:p>
        </p:txBody>
      </p:sp>
    </p:spTree>
    <p:extLst>
      <p:ext uri="{BB962C8B-B14F-4D97-AF65-F5344CB8AC3E}">
        <p14:creationId xmlns:p14="http://schemas.microsoft.com/office/powerpoint/2010/main" val="3362532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Causation</a:t>
            </a:r>
            <a:endParaRPr lang="en-GB" dirty="0"/>
          </a:p>
        </p:txBody>
      </p:sp>
      <p:sp>
        <p:nvSpPr>
          <p:cNvPr id="4" name="Text Placeholder 3"/>
          <p:cNvSpPr>
            <a:spLocks noGrp="1"/>
          </p:cNvSpPr>
          <p:nvPr>
            <p:ph type="body" sz="quarter" idx="10"/>
          </p:nvPr>
        </p:nvSpPr>
        <p:spPr/>
        <p:txBody>
          <a:bodyPr/>
          <a:lstStyle/>
          <a:p>
            <a:r>
              <a:rPr lang="en-GB" sz="2400" dirty="0" smtClean="0"/>
              <a:t>Is there a causative link?</a:t>
            </a:r>
          </a:p>
          <a:p>
            <a:r>
              <a:rPr lang="en-GB" sz="2400" dirty="0" smtClean="0"/>
              <a:t>Would the losses have been suffered anyway?</a:t>
            </a:r>
          </a:p>
          <a:p>
            <a:r>
              <a:rPr lang="en-GB" sz="2400" dirty="0" smtClean="0"/>
              <a:t>Minimum standard: </a:t>
            </a:r>
            <a:r>
              <a:rPr lang="en-GB" sz="2400" i="1" dirty="0" smtClean="0"/>
              <a:t>Durham Tees Valley Airport Ltd v </a:t>
            </a:r>
            <a:r>
              <a:rPr lang="en-GB" sz="2400" i="1" dirty="0" err="1" smtClean="0"/>
              <a:t>bmibaby</a:t>
            </a:r>
            <a:r>
              <a:rPr lang="en-GB" sz="2400" i="1" dirty="0" smtClean="0"/>
              <a:t> Ltd </a:t>
            </a:r>
            <a:r>
              <a:rPr lang="en-GB" sz="2400" dirty="0" smtClean="0"/>
              <a:t>[2010] EWCA </a:t>
            </a:r>
            <a:r>
              <a:rPr lang="en-GB" sz="2400" dirty="0" err="1" smtClean="0"/>
              <a:t>Civ</a:t>
            </a:r>
            <a:r>
              <a:rPr lang="en-GB" sz="2400" dirty="0" smtClean="0"/>
              <a:t> 485</a:t>
            </a:r>
          </a:p>
          <a:p>
            <a:pPr>
              <a:buNone/>
            </a:pPr>
            <a:endParaRPr lang="en-GB" dirty="0"/>
          </a:p>
        </p:txBody>
      </p:sp>
    </p:spTree>
    <p:extLst>
      <p:ext uri="{BB962C8B-B14F-4D97-AF65-F5344CB8AC3E}">
        <p14:creationId xmlns:p14="http://schemas.microsoft.com/office/powerpoint/2010/main" val="1124291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Loss of a chance</a:t>
            </a:r>
            <a:endParaRPr lang="en-GB" dirty="0"/>
          </a:p>
        </p:txBody>
      </p:sp>
      <p:sp>
        <p:nvSpPr>
          <p:cNvPr id="4" name="Text Placeholder 3"/>
          <p:cNvSpPr>
            <a:spLocks noGrp="1"/>
          </p:cNvSpPr>
          <p:nvPr>
            <p:ph type="body" sz="quarter" idx="10"/>
          </p:nvPr>
        </p:nvSpPr>
        <p:spPr/>
        <p:txBody>
          <a:bodyPr/>
          <a:lstStyle/>
          <a:p>
            <a:r>
              <a:rPr lang="en-GB" sz="2400" dirty="0" smtClean="0"/>
              <a:t>Where the alleged loss relied on the hypothetical actions of a third party</a:t>
            </a:r>
          </a:p>
          <a:p>
            <a:r>
              <a:rPr lang="en-GB" sz="2400" i="1" dirty="0" smtClean="0"/>
              <a:t>Wellesley Partners LLP v Withers LLP </a:t>
            </a:r>
            <a:r>
              <a:rPr lang="en-GB" sz="2400" dirty="0" smtClean="0"/>
              <a:t>[2015] EWCA </a:t>
            </a:r>
            <a:r>
              <a:rPr lang="en-GB" sz="2400" dirty="0" err="1" smtClean="0"/>
              <a:t>Civ</a:t>
            </a:r>
            <a:r>
              <a:rPr lang="en-GB" sz="2400" dirty="0" smtClean="0"/>
              <a:t> 1146</a:t>
            </a:r>
            <a:endParaRPr lang="en-GB" sz="2400" dirty="0"/>
          </a:p>
        </p:txBody>
      </p:sp>
    </p:spTree>
    <p:extLst>
      <p:ext uri="{BB962C8B-B14F-4D97-AF65-F5344CB8AC3E}">
        <p14:creationId xmlns:p14="http://schemas.microsoft.com/office/powerpoint/2010/main" val="3932251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Remoteness</a:t>
            </a:r>
            <a:endParaRPr lang="en-GB" dirty="0"/>
          </a:p>
        </p:txBody>
      </p:sp>
      <p:sp>
        <p:nvSpPr>
          <p:cNvPr id="4" name="Text Placeholder 3"/>
          <p:cNvSpPr>
            <a:spLocks noGrp="1"/>
          </p:cNvSpPr>
          <p:nvPr>
            <p:ph type="body" sz="quarter" idx="10"/>
          </p:nvPr>
        </p:nvSpPr>
        <p:spPr/>
        <p:txBody>
          <a:bodyPr/>
          <a:lstStyle/>
          <a:p>
            <a:r>
              <a:rPr lang="en-GB" dirty="0" smtClean="0"/>
              <a:t>Foreseeable at the time of the contract</a:t>
            </a:r>
          </a:p>
          <a:p>
            <a:r>
              <a:rPr lang="en-GB" dirty="0" smtClean="0"/>
              <a:t>Type of loss but not extent: </a:t>
            </a:r>
            <a:r>
              <a:rPr lang="en-GB" i="1" dirty="0" smtClean="0"/>
              <a:t>Parsons (Livestock) Ltd v </a:t>
            </a:r>
            <a:r>
              <a:rPr lang="en-GB" i="1" dirty="0" err="1" smtClean="0"/>
              <a:t>Uttley</a:t>
            </a:r>
            <a:r>
              <a:rPr lang="en-GB" i="1" dirty="0" smtClean="0"/>
              <a:t> </a:t>
            </a:r>
            <a:r>
              <a:rPr lang="en-GB" i="1" dirty="0" err="1" smtClean="0"/>
              <a:t>Ingham</a:t>
            </a:r>
            <a:r>
              <a:rPr lang="en-GB" i="1" dirty="0" smtClean="0"/>
              <a:t> &amp; Co Ltd </a:t>
            </a:r>
            <a:r>
              <a:rPr lang="en-GB" dirty="0" smtClean="0"/>
              <a:t>[1978] QB 791</a:t>
            </a:r>
            <a:endParaRPr lang="en-GB" dirty="0"/>
          </a:p>
        </p:txBody>
      </p:sp>
    </p:spTree>
    <p:extLst>
      <p:ext uri="{BB962C8B-B14F-4D97-AF65-F5344CB8AC3E}">
        <p14:creationId xmlns:p14="http://schemas.microsoft.com/office/powerpoint/2010/main" val="1028666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631" y="1090247"/>
            <a:ext cx="8420400" cy="1301262"/>
          </a:xfrm>
        </p:spPr>
        <p:txBody>
          <a:bodyPr/>
          <a:lstStyle/>
          <a:p>
            <a:r>
              <a:rPr lang="en-GB" sz="3600" dirty="0" smtClean="0"/>
              <a:t>BENEFITS WHICH REDUCE DAMAGES – PROGRESS DENIED</a:t>
            </a:r>
            <a:endParaRPr lang="en-GB" sz="3600" dirty="0"/>
          </a:p>
        </p:txBody>
      </p:sp>
      <p:sp>
        <p:nvSpPr>
          <p:cNvPr id="3" name="Text Placeholder 2"/>
          <p:cNvSpPr>
            <a:spLocks noGrp="1"/>
          </p:cNvSpPr>
          <p:nvPr>
            <p:ph type="body" sz="quarter" idx="11"/>
          </p:nvPr>
        </p:nvSpPr>
        <p:spPr>
          <a:xfrm>
            <a:off x="732905" y="2562953"/>
            <a:ext cx="8429095" cy="769328"/>
          </a:xfrm>
        </p:spPr>
        <p:txBody>
          <a:bodyPr/>
          <a:lstStyle/>
          <a:p>
            <a:r>
              <a:rPr lang="en-GB" dirty="0" smtClean="0"/>
              <a:t>THOMAS PLEWMAN QC</a:t>
            </a:r>
            <a:endParaRPr lang="en-GB" dirty="0"/>
          </a:p>
        </p:txBody>
      </p:sp>
      <p:sp>
        <p:nvSpPr>
          <p:cNvPr id="5" name="Footer Placeholder 4"/>
          <p:cNvSpPr>
            <a:spLocks noGrp="1"/>
          </p:cNvSpPr>
          <p:nvPr>
            <p:ph type="ftr" sz="quarter" idx="3"/>
          </p:nvPr>
        </p:nvSpPr>
        <p:spPr/>
        <p:txBody>
          <a:bodyPr/>
          <a:lstStyle/>
          <a:p>
            <a:pPr algn="l"/>
            <a:r>
              <a:rPr lang="en-GB" sz="1600" dirty="0" smtClean="0">
                <a:solidFill>
                  <a:srgbClr val="143D62"/>
                </a:solidFill>
                <a:latin typeface="Times New Roman" panose="02020603050405020304" pitchFamily="18" charset="0"/>
              </a:rPr>
              <a:t>brickcourt.co.uk</a:t>
            </a:r>
          </a:p>
          <a:p>
            <a:pPr algn="l"/>
            <a:r>
              <a:rPr lang="en-GB" sz="1600" dirty="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Tree>
    <p:extLst>
      <p:ext uri="{BB962C8B-B14F-4D97-AF65-F5344CB8AC3E}">
        <p14:creationId xmlns:p14="http://schemas.microsoft.com/office/powerpoint/2010/main" val="8482716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rick Court Chambers">
      <a:dk1>
        <a:srgbClr val="143D62"/>
      </a:dk1>
      <a:lt1>
        <a:sysClr val="window" lastClr="FFFFFF"/>
      </a:lt1>
      <a:dk2>
        <a:srgbClr val="143D62"/>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rick Court  Fonts">
      <a:majorFont>
        <a:latin typeface="Times New Roman"/>
        <a:ea typeface=""/>
        <a:cs typeface=""/>
      </a:majorFont>
      <a:minorFont>
        <a:latin typeface="Times New Roman"/>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ick Court PowerPoint template master 2010 (Feb 18).potx" id="{7D620DF5-9358-4BFE-B8C1-265B4F942781}" vid="{D8D51A1C-04D1-4F5C-BF16-BFE42289C0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Brick Court PowerPoint template  (Feb 18)</Template>
  <TotalTime>3431</TotalTime>
  <Words>2620</Words>
  <Application>Microsoft Office PowerPoint</Application>
  <PresentationFormat>A4 Paper (210x297 mm)</PresentationFormat>
  <Paragraphs>374</Paragraphs>
  <Slides>43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Calibri</vt:lpstr>
      <vt:lpstr>Times New Roman</vt:lpstr>
      <vt:lpstr>Wingdings</vt:lpstr>
      <vt:lpstr>Arial</vt:lpstr>
      <vt:lpstr>Office Theme</vt:lpstr>
      <vt:lpstr>Commercial Litigation:  Hot Topics and Key Pitfalls</vt:lpstr>
      <vt:lpstr>Getting Claims Off to a Good Start</vt:lpstr>
      <vt:lpstr>Parties</vt:lpstr>
      <vt:lpstr>Reflective Loss</vt:lpstr>
      <vt:lpstr>Three exceptions</vt:lpstr>
      <vt:lpstr>Causation</vt:lpstr>
      <vt:lpstr>Loss of a chance</vt:lpstr>
      <vt:lpstr>Remoteness</vt:lpstr>
      <vt:lpstr>BENEFITS WHICH REDUCE DAMAGES – PROGRESS DENIED</vt:lpstr>
      <vt:lpstr>INTRODUCTION</vt:lpstr>
      <vt:lpstr>The search for principle:  examples</vt:lpstr>
      <vt:lpstr>The Attempt to Summarise</vt:lpstr>
      <vt:lpstr>The Court of Appeal’s view (1)</vt:lpstr>
      <vt:lpstr>Court of Appeal’s view (2)</vt:lpstr>
      <vt:lpstr>Conclusions</vt:lpstr>
      <vt:lpstr>Mis-selling of Financial Products </vt:lpstr>
      <vt:lpstr>What is mis-selling?</vt:lpstr>
      <vt:lpstr>PowerPoint Presentation</vt:lpstr>
      <vt:lpstr>Why do we care?</vt:lpstr>
      <vt:lpstr>Summary </vt:lpstr>
      <vt:lpstr>Crestsign v NatWest and RBS</vt:lpstr>
      <vt:lpstr>Crestsign v NatWest and RBS </vt:lpstr>
      <vt:lpstr>Crestsign v NatWest and RBS </vt:lpstr>
      <vt:lpstr>Crestsign v NatWest and RBS </vt:lpstr>
      <vt:lpstr>Crestsign v NatWest and RBS </vt:lpstr>
      <vt:lpstr>Crestsign v NatWest and RBS </vt:lpstr>
      <vt:lpstr>Crestsign v NatWest and RBS </vt:lpstr>
      <vt:lpstr>Crestsign v NatWest and RBS </vt:lpstr>
      <vt:lpstr>Crestsign v NatWest and RBS </vt:lpstr>
      <vt:lpstr>   Thornbridge Ltd v Barclays Bank Plc</vt:lpstr>
      <vt:lpstr>The FCA Review: latest developments </vt:lpstr>
      <vt:lpstr>The FCA Review: latest developments </vt:lpstr>
      <vt:lpstr>Property Alliance Group Ltd v RBS </vt:lpstr>
      <vt:lpstr>PowerPoint Presentation</vt:lpstr>
      <vt:lpstr>PAG’s Claims against RBS</vt:lpstr>
      <vt:lpstr>The story so far ...</vt:lpstr>
      <vt:lpstr>Litigation Privilege – Secret Recordings? </vt:lpstr>
      <vt:lpstr>Litigation Privilege – the Test?</vt:lpstr>
      <vt:lpstr>The issues for Birss J?</vt:lpstr>
      <vt:lpstr>Practical consequences?</vt:lpstr>
      <vt:lpstr>Some potential criticisms of the decision ...</vt:lpstr>
      <vt:lpstr>... a sting in the tail? – inadvertent disclosure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Brick Court Chambers</dc:creator>
  <cp:lastModifiedBy>Renee Quarrie</cp:lastModifiedBy>
  <cp:revision>134</cp:revision>
  <dcterms:created xsi:type="dcterms:W3CDTF">2013-09-16T15:38:38Z</dcterms:created>
  <dcterms:modified xsi:type="dcterms:W3CDTF">2016-05-12T09:35:37Z</dcterms:modified>
</cp:coreProperties>
</file>