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56"/>
  </p:notesMasterIdLst>
  <p:handoutMasterIdLst>
    <p:handoutMasterId r:id="rId57"/>
  </p:handoutMasterIdLst>
  <p:sldIdLst>
    <p:sldId id="256" r:id="rId2"/>
    <p:sldId id="257" r:id="rId3"/>
    <p:sldId id="258" r:id="rId4"/>
    <p:sldId id="266" r:id="rId5"/>
    <p:sldId id="264" r:id="rId6"/>
    <p:sldId id="265" r:id="rId7"/>
    <p:sldId id="267" r:id="rId8"/>
    <p:sldId id="268" r:id="rId9"/>
    <p:sldId id="269" r:id="rId10"/>
    <p:sldId id="263"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Lst>
  <p:sldSz cx="9906000" cy="6858000" type="A4"/>
  <p:notesSz cx="6794500" cy="9931400"/>
  <p:embeddedFontLst>
    <p:embeddedFont>
      <p:font typeface="Calibri" panose="020F0502020204030204" pitchFamily="34" charset="0"/>
      <p:regular r:id="rId58"/>
      <p:bold r:id="rId59"/>
      <p:italic r:id="rId60"/>
      <p:boldItalic r:id="rId61"/>
    </p:embeddedFont>
  </p:embeddedFontLst>
  <p:defaultTextStyle>
    <a:defPPr>
      <a:defRPr lang="en-US"/>
    </a:defPPr>
    <a:lvl1pPr marL="0" algn="l" defTabSz="914190" rtl="0" eaLnBrk="1" latinLnBrk="0" hangingPunct="1">
      <a:defRPr sz="1799" kern="1200">
        <a:solidFill>
          <a:schemeClr val="tx1"/>
        </a:solidFill>
        <a:latin typeface="+mn-lt"/>
        <a:ea typeface="+mn-ea"/>
        <a:cs typeface="+mn-cs"/>
      </a:defRPr>
    </a:lvl1pPr>
    <a:lvl2pPr marL="457094" algn="l" defTabSz="914190" rtl="0" eaLnBrk="1" latinLnBrk="0" hangingPunct="1">
      <a:defRPr sz="1799" kern="1200">
        <a:solidFill>
          <a:schemeClr val="tx1"/>
        </a:solidFill>
        <a:latin typeface="+mn-lt"/>
        <a:ea typeface="+mn-ea"/>
        <a:cs typeface="+mn-cs"/>
      </a:defRPr>
    </a:lvl2pPr>
    <a:lvl3pPr marL="914190" algn="l" defTabSz="914190" rtl="0" eaLnBrk="1" latinLnBrk="0" hangingPunct="1">
      <a:defRPr sz="1799" kern="1200">
        <a:solidFill>
          <a:schemeClr val="tx1"/>
        </a:solidFill>
        <a:latin typeface="+mn-lt"/>
        <a:ea typeface="+mn-ea"/>
        <a:cs typeface="+mn-cs"/>
      </a:defRPr>
    </a:lvl3pPr>
    <a:lvl4pPr marL="1371284" algn="l" defTabSz="914190" rtl="0" eaLnBrk="1" latinLnBrk="0" hangingPunct="1">
      <a:defRPr sz="1799" kern="1200">
        <a:solidFill>
          <a:schemeClr val="tx1"/>
        </a:solidFill>
        <a:latin typeface="+mn-lt"/>
        <a:ea typeface="+mn-ea"/>
        <a:cs typeface="+mn-cs"/>
      </a:defRPr>
    </a:lvl4pPr>
    <a:lvl5pPr marL="1828379" algn="l" defTabSz="914190" rtl="0" eaLnBrk="1" latinLnBrk="0" hangingPunct="1">
      <a:defRPr sz="1799" kern="1200">
        <a:solidFill>
          <a:schemeClr val="tx1"/>
        </a:solidFill>
        <a:latin typeface="+mn-lt"/>
        <a:ea typeface="+mn-ea"/>
        <a:cs typeface="+mn-cs"/>
      </a:defRPr>
    </a:lvl5pPr>
    <a:lvl6pPr marL="2285474" algn="l" defTabSz="914190" rtl="0" eaLnBrk="1" latinLnBrk="0" hangingPunct="1">
      <a:defRPr sz="1799" kern="1200">
        <a:solidFill>
          <a:schemeClr val="tx1"/>
        </a:solidFill>
        <a:latin typeface="+mn-lt"/>
        <a:ea typeface="+mn-ea"/>
        <a:cs typeface="+mn-cs"/>
      </a:defRPr>
    </a:lvl6pPr>
    <a:lvl7pPr marL="2742568" algn="l" defTabSz="914190" rtl="0" eaLnBrk="1" latinLnBrk="0" hangingPunct="1">
      <a:defRPr sz="1799" kern="1200">
        <a:solidFill>
          <a:schemeClr val="tx1"/>
        </a:solidFill>
        <a:latin typeface="+mn-lt"/>
        <a:ea typeface="+mn-ea"/>
        <a:cs typeface="+mn-cs"/>
      </a:defRPr>
    </a:lvl7pPr>
    <a:lvl8pPr marL="3199664" algn="l" defTabSz="914190" rtl="0" eaLnBrk="1" latinLnBrk="0" hangingPunct="1">
      <a:defRPr sz="1799" kern="1200">
        <a:solidFill>
          <a:schemeClr val="tx1"/>
        </a:solidFill>
        <a:latin typeface="+mn-lt"/>
        <a:ea typeface="+mn-ea"/>
        <a:cs typeface="+mn-cs"/>
      </a:defRPr>
    </a:lvl8pPr>
    <a:lvl9pPr marL="3656758" algn="l" defTabSz="91419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D6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6" d="100"/>
          <a:sy n="116" d="100"/>
        </p:scale>
        <p:origin x="1164"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61FEABE1-E2CA-41F4-86AC-8A822BC865CA}" type="datetimeFigureOut">
              <a:rPr lang="en-GB" smtClean="0"/>
              <a:pPr/>
              <a:t>11/10/2017</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1138E480-72CF-4AC1-A880-EEE8EE774954}" type="slidenum">
              <a:rPr lang="en-GB" smtClean="0"/>
              <a:pPr/>
              <a:t>‹#›</a:t>
            </a:fld>
            <a:endParaRPr lang="en-GB"/>
          </a:p>
        </p:txBody>
      </p:sp>
    </p:spTree>
    <p:extLst>
      <p:ext uri="{BB962C8B-B14F-4D97-AF65-F5344CB8AC3E}">
        <p14:creationId xmlns:p14="http://schemas.microsoft.com/office/powerpoint/2010/main" val="4135792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1BE0C4D-16C0-4E54-9819-CA7AFAB56F5F}" type="datetimeFigureOut">
              <a:rPr lang="en-GB" smtClean="0"/>
              <a:pPr/>
              <a:t>11/10/2017</a:t>
            </a:fld>
            <a:endParaRPr lang="en-GB"/>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57DA269-307A-468D-BE11-4F7CD1374003}" type="slidenum">
              <a:rPr lang="en-GB" smtClean="0"/>
              <a:pPr/>
              <a:t>‹#›</a:t>
            </a:fld>
            <a:endParaRPr lang="en-GB"/>
          </a:p>
        </p:txBody>
      </p:sp>
    </p:spTree>
    <p:extLst>
      <p:ext uri="{BB962C8B-B14F-4D97-AF65-F5344CB8AC3E}">
        <p14:creationId xmlns:p14="http://schemas.microsoft.com/office/powerpoint/2010/main" val="1207854865"/>
      </p:ext>
    </p:extLst>
  </p:cSld>
  <p:clrMap bg1="lt1" tx1="dk1" bg2="lt2" tx2="dk2" accent1="accent1" accent2="accent2" accent3="accent3" accent4="accent4" accent5="accent5" accent6="accent6" hlink="hlink" folHlink="folHlink"/>
  <p:hf hdr="0" ftr="0" dt="0"/>
  <p:notesStyle>
    <a:lvl1pPr marL="0" algn="l" defTabSz="914190" rtl="0" eaLnBrk="1" latinLnBrk="0" hangingPunct="1">
      <a:defRPr sz="1200" kern="1200">
        <a:solidFill>
          <a:schemeClr val="tx1"/>
        </a:solidFill>
        <a:latin typeface="+mn-lt"/>
        <a:ea typeface="+mn-ea"/>
        <a:cs typeface="+mn-cs"/>
      </a:defRPr>
    </a:lvl1pPr>
    <a:lvl2pPr marL="457094" algn="l" defTabSz="914190" rtl="0" eaLnBrk="1" latinLnBrk="0" hangingPunct="1">
      <a:defRPr sz="1200" kern="1200">
        <a:solidFill>
          <a:schemeClr val="tx1"/>
        </a:solidFill>
        <a:latin typeface="+mn-lt"/>
        <a:ea typeface="+mn-ea"/>
        <a:cs typeface="+mn-cs"/>
      </a:defRPr>
    </a:lvl2pPr>
    <a:lvl3pPr marL="914190" algn="l" defTabSz="914190" rtl="0" eaLnBrk="1" latinLnBrk="0" hangingPunct="1">
      <a:defRPr sz="1200" kern="1200">
        <a:solidFill>
          <a:schemeClr val="tx1"/>
        </a:solidFill>
        <a:latin typeface="+mn-lt"/>
        <a:ea typeface="+mn-ea"/>
        <a:cs typeface="+mn-cs"/>
      </a:defRPr>
    </a:lvl3pPr>
    <a:lvl4pPr marL="1371284" algn="l" defTabSz="914190" rtl="0" eaLnBrk="1" latinLnBrk="0" hangingPunct="1">
      <a:defRPr sz="1200" kern="1200">
        <a:solidFill>
          <a:schemeClr val="tx1"/>
        </a:solidFill>
        <a:latin typeface="+mn-lt"/>
        <a:ea typeface="+mn-ea"/>
        <a:cs typeface="+mn-cs"/>
      </a:defRPr>
    </a:lvl4pPr>
    <a:lvl5pPr marL="1828379" algn="l" defTabSz="914190" rtl="0" eaLnBrk="1" latinLnBrk="0" hangingPunct="1">
      <a:defRPr sz="1200" kern="1200">
        <a:solidFill>
          <a:schemeClr val="tx1"/>
        </a:solidFill>
        <a:latin typeface="+mn-lt"/>
        <a:ea typeface="+mn-ea"/>
        <a:cs typeface="+mn-cs"/>
      </a:defRPr>
    </a:lvl5pPr>
    <a:lvl6pPr marL="2285474" algn="l" defTabSz="914190" rtl="0" eaLnBrk="1" latinLnBrk="0" hangingPunct="1">
      <a:defRPr sz="1200" kern="1200">
        <a:solidFill>
          <a:schemeClr val="tx1"/>
        </a:solidFill>
        <a:latin typeface="+mn-lt"/>
        <a:ea typeface="+mn-ea"/>
        <a:cs typeface="+mn-cs"/>
      </a:defRPr>
    </a:lvl6pPr>
    <a:lvl7pPr marL="2742568" algn="l" defTabSz="914190" rtl="0" eaLnBrk="1" latinLnBrk="0" hangingPunct="1">
      <a:defRPr sz="1200" kern="1200">
        <a:solidFill>
          <a:schemeClr val="tx1"/>
        </a:solidFill>
        <a:latin typeface="+mn-lt"/>
        <a:ea typeface="+mn-ea"/>
        <a:cs typeface="+mn-cs"/>
      </a:defRPr>
    </a:lvl7pPr>
    <a:lvl8pPr marL="3199664" algn="l" defTabSz="914190" rtl="0" eaLnBrk="1" latinLnBrk="0" hangingPunct="1">
      <a:defRPr sz="1200" kern="1200">
        <a:solidFill>
          <a:schemeClr val="tx1"/>
        </a:solidFill>
        <a:latin typeface="+mn-lt"/>
        <a:ea typeface="+mn-ea"/>
        <a:cs typeface="+mn-cs"/>
      </a:defRPr>
    </a:lvl8pPr>
    <a:lvl9pPr marL="3656758" algn="l" defTabSz="9141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57DA269-307A-468D-BE11-4F7CD1374003}" type="slidenum">
              <a:rPr lang="en-GB" smtClean="0"/>
              <a:pPr/>
              <a:t>11</a:t>
            </a:fld>
            <a:endParaRPr lang="en-GB" dirty="0"/>
          </a:p>
        </p:txBody>
      </p:sp>
    </p:spTree>
    <p:extLst>
      <p:ext uri="{BB962C8B-B14F-4D97-AF65-F5344CB8AC3E}">
        <p14:creationId xmlns:p14="http://schemas.microsoft.com/office/powerpoint/2010/main" val="428795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1724025"/>
            <a:ext cx="8420400" cy="637425"/>
          </a:xfrm>
          <a:prstGeom prst="rect">
            <a:avLst/>
          </a:prstGeom>
          <a:noFill/>
        </p:spPr>
        <p:txBody>
          <a:bodyPr/>
          <a:lstStyle>
            <a:lvl1pPr algn="ctr">
              <a:defRPr>
                <a:solidFill>
                  <a:srgbClr val="F2F2F2"/>
                </a:solidFill>
              </a:defRPr>
            </a:lvl1pPr>
          </a:lstStyle>
          <a:p>
            <a:r>
              <a:rPr lang="en-US" dirty="0" smtClean="0"/>
              <a:t>Click to edit Presentation title</a:t>
            </a:r>
            <a:endParaRPr lang="en-GB" dirty="0"/>
          </a:p>
        </p:txBody>
      </p:sp>
      <p:sp>
        <p:nvSpPr>
          <p:cNvPr id="21" name="Text Placeholder 20"/>
          <p:cNvSpPr>
            <a:spLocks noGrp="1"/>
          </p:cNvSpPr>
          <p:nvPr>
            <p:ph type="body" sz="quarter" idx="11" hasCustomPrompt="1"/>
          </p:nvPr>
        </p:nvSpPr>
        <p:spPr>
          <a:xfrm>
            <a:off x="732905" y="2457449"/>
            <a:ext cx="8429095" cy="495301"/>
          </a:xfrm>
          <a:prstGeom prst="rect">
            <a:avLst/>
          </a:prstGeom>
        </p:spPr>
        <p:txBody>
          <a:bodyPr/>
          <a:lstStyle>
            <a:lvl1pPr marL="0" indent="0" algn="ctr">
              <a:lnSpc>
                <a:spcPct val="150000"/>
              </a:lnSpc>
              <a:buFontTx/>
              <a:buNone/>
              <a:defRPr>
                <a:solidFill>
                  <a:schemeClr val="bg1"/>
                </a:solidFill>
              </a:defRPr>
            </a:lvl1pPr>
          </a:lstStyle>
          <a:p>
            <a:pPr lvl="0"/>
            <a:r>
              <a:rPr lang="en-US" dirty="0" smtClean="0"/>
              <a:t>Click to edit Barrister name</a:t>
            </a:r>
          </a:p>
        </p:txBody>
      </p:sp>
      <p:sp>
        <p:nvSpPr>
          <p:cNvPr id="22" name="Text Placeholder 20"/>
          <p:cNvSpPr>
            <a:spLocks noGrp="1"/>
          </p:cNvSpPr>
          <p:nvPr>
            <p:ph type="body" sz="quarter" idx="12" hasCustomPrompt="1"/>
          </p:nvPr>
        </p:nvSpPr>
        <p:spPr>
          <a:xfrm>
            <a:off x="732905" y="3736766"/>
            <a:ext cx="8429095"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Click to edit Date</a:t>
            </a:r>
          </a:p>
        </p:txBody>
      </p:sp>
      <p:sp>
        <p:nvSpPr>
          <p:cNvPr id="7"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8" name="Text Placeholder 20"/>
          <p:cNvSpPr>
            <a:spLocks noGrp="1"/>
          </p:cNvSpPr>
          <p:nvPr>
            <p:ph type="body" sz="quarter" idx="13" hasCustomPrompt="1"/>
          </p:nvPr>
        </p:nvSpPr>
        <p:spPr>
          <a:xfrm>
            <a:off x="732904" y="3095819"/>
            <a:ext cx="8429096"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“Brick Court Chambers” can be typed here</a:t>
            </a:r>
          </a:p>
        </p:txBody>
      </p:sp>
    </p:spTree>
    <p:extLst>
      <p:ext uri="{BB962C8B-B14F-4D97-AF65-F5344CB8AC3E}">
        <p14:creationId xmlns:p14="http://schemas.microsoft.com/office/powerpoint/2010/main" val="4469429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2694039"/>
            <a:ext cx="8420400" cy="637425"/>
          </a:xfrm>
          <a:prstGeom prst="rect">
            <a:avLst/>
          </a:prstGeom>
          <a:noFill/>
        </p:spPr>
        <p:txBody>
          <a:bodyPr/>
          <a:lstStyle>
            <a:lvl1pPr algn="ctr">
              <a:defRPr sz="4000" baseline="0">
                <a:solidFill>
                  <a:srgbClr val="F2F2F2"/>
                </a:solidFill>
              </a:defRPr>
            </a:lvl1pPr>
          </a:lstStyle>
          <a:p>
            <a:r>
              <a:rPr lang="en-US" dirty="0" smtClean="0"/>
              <a:t>Click to edit Section header title</a:t>
            </a:r>
            <a:endParaRPr lang="en-GB" dirty="0"/>
          </a:p>
        </p:txBody>
      </p:sp>
      <p:sp>
        <p:nvSpPr>
          <p:cNvPr id="2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0665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ullet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228599" indent="-228599" algn="just">
              <a:lnSpc>
                <a:spcPct val="150000"/>
              </a:lnSpc>
              <a:buClr>
                <a:srgbClr val="143D62"/>
              </a:buClr>
              <a:buFont typeface="Wingdings" panose="05000000000000000000" pitchFamily="2" charset="2"/>
              <a:buChar char="§"/>
              <a:defRPr sz="2000" baseline="0">
                <a:solidFill>
                  <a:srgbClr val="143D62"/>
                </a:solidFill>
              </a:defRPr>
            </a:lvl1pPr>
          </a:lstStyle>
          <a:p>
            <a:pPr lvl="0"/>
            <a:r>
              <a:rPr lang="en-US" dirty="0" smtClean="0"/>
              <a:t>Click to edit Bullet point list</a:t>
            </a:r>
          </a:p>
        </p:txBody>
      </p:sp>
    </p:spTree>
    <p:extLst>
      <p:ext uri="{BB962C8B-B14F-4D97-AF65-F5344CB8AC3E}">
        <p14:creationId xmlns:p14="http://schemas.microsoft.com/office/powerpoint/2010/main" val="592464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box">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189189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ox + Pictur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6" name="Picture Placeholder 5"/>
          <p:cNvSpPr>
            <a:spLocks noGrp="1"/>
          </p:cNvSpPr>
          <p:nvPr>
            <p:ph type="pic" sz="quarter" idx="11"/>
          </p:nvPr>
        </p:nvSpPr>
        <p:spPr>
          <a:xfrm>
            <a:off x="732904" y="2340863"/>
            <a:ext cx="8668271" cy="3059811"/>
          </a:xfrm>
          <a:prstGeom prst="rect">
            <a:avLst/>
          </a:prstGeom>
        </p:spPr>
        <p:txBody>
          <a:bodyPr/>
          <a:lstStyle>
            <a:lvl1pPr marL="0" indent="0">
              <a:buNone/>
              <a:defRPr>
                <a:solidFill>
                  <a:srgbClr val="143D62"/>
                </a:solidFill>
              </a:defRPr>
            </a:lvl1pPr>
          </a:lstStyle>
          <a:p>
            <a:endParaRPr lang="en-GB" dirty="0"/>
          </a:p>
        </p:txBody>
      </p:sp>
      <p:sp>
        <p:nvSpPr>
          <p:cNvPr id="8" name="Text Placeholder 7"/>
          <p:cNvSpPr>
            <a:spLocks noGrp="1"/>
          </p:cNvSpPr>
          <p:nvPr>
            <p:ph type="body" sz="quarter" idx="12" hasCustomPrompt="1"/>
          </p:nvPr>
        </p:nvSpPr>
        <p:spPr>
          <a:xfrm>
            <a:off x="733425" y="1438275"/>
            <a:ext cx="8667750" cy="679450"/>
          </a:xfrm>
          <a:prstGeom prst="rect">
            <a:avLst/>
          </a:prstGeom>
        </p:spPr>
        <p:txBody>
          <a:bodyPr/>
          <a:lstStyle>
            <a:lvl1pPr marL="0" indent="0">
              <a:lnSpc>
                <a:spcPct val="100000"/>
              </a:lnSpc>
              <a:buFontTx/>
              <a:buNone/>
              <a:defRPr sz="2000">
                <a:solidFill>
                  <a:srgbClr val="143D62"/>
                </a:solidFill>
              </a:defRPr>
            </a:lvl1pPr>
            <a:lvl2pPr marL="457197" indent="0" algn="l">
              <a:buFontTx/>
              <a:buNone/>
              <a:defRPr/>
            </a:lvl2pPr>
          </a:lstStyle>
          <a:p>
            <a:pPr lvl="0"/>
            <a:r>
              <a:rPr lang="en-GB" dirty="0" smtClean="0"/>
              <a:t>Click to edit text box</a:t>
            </a:r>
            <a:endParaRPr lang="en-GB" dirty="0"/>
          </a:p>
        </p:txBody>
      </p:sp>
    </p:spTree>
    <p:extLst>
      <p:ext uri="{BB962C8B-B14F-4D97-AF65-F5344CB8AC3E}">
        <p14:creationId xmlns:p14="http://schemas.microsoft.com/office/powerpoint/2010/main" val="4125998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7" name="Text Placeholder 4"/>
          <p:cNvSpPr>
            <a:spLocks noGrp="1"/>
          </p:cNvSpPr>
          <p:nvPr>
            <p:ph type="body" sz="quarter" idx="12" hasCustomPrompt="1"/>
          </p:nvPr>
        </p:nvSpPr>
        <p:spPr>
          <a:xfrm>
            <a:off x="732905"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
        <p:nvSpPr>
          <p:cNvPr id="8" name="Text Placeholder 4"/>
          <p:cNvSpPr>
            <a:spLocks noGrp="1"/>
          </p:cNvSpPr>
          <p:nvPr>
            <p:ph type="body" sz="quarter" idx="13" hasCustomPrompt="1"/>
          </p:nvPr>
        </p:nvSpPr>
        <p:spPr>
          <a:xfrm>
            <a:off x="5257281"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3091338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94561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43D62"/>
        </a:solid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14" name="Text Placeholder 13"/>
          <p:cNvSpPr>
            <a:spLocks noGrp="1"/>
          </p:cNvSpPr>
          <p:nvPr>
            <p:ph type="body" sz="quarter" idx="10" hasCustomPrompt="1"/>
          </p:nvPr>
        </p:nvSpPr>
        <p:spPr>
          <a:xfrm>
            <a:off x="732905" y="3184031"/>
            <a:ext cx="8415857" cy="361950"/>
          </a:xfrm>
          <a:prstGeom prst="rect">
            <a:avLst/>
          </a:prstGeom>
        </p:spPr>
        <p:txBody>
          <a:bodyPr/>
          <a:lstStyle>
            <a:lvl1pPr marL="0" indent="0" algn="ctr">
              <a:buNone/>
              <a:defRPr sz="2400" baseline="0">
                <a:solidFill>
                  <a:schemeClr val="bg1"/>
                </a:solidFill>
              </a:defRPr>
            </a:lvl1pPr>
          </a:lstStyle>
          <a:p>
            <a:pPr lvl="0"/>
            <a:r>
              <a:rPr lang="en-GB" dirty="0" smtClean="0"/>
              <a:t>Click to edit Barrister name</a:t>
            </a:r>
            <a:endParaRPr lang="en-GB" dirty="0"/>
          </a:p>
        </p:txBody>
      </p:sp>
      <p:sp>
        <p:nvSpPr>
          <p:cNvPr id="5" name="Text Placeholder 13"/>
          <p:cNvSpPr>
            <a:spLocks noGrp="1"/>
          </p:cNvSpPr>
          <p:nvPr>
            <p:ph type="body" sz="quarter" idx="11" hasCustomPrompt="1"/>
          </p:nvPr>
        </p:nvSpPr>
        <p:spPr>
          <a:xfrm>
            <a:off x="732905" y="2309446"/>
            <a:ext cx="8415857" cy="609600"/>
          </a:xfrm>
          <a:prstGeom prst="rect">
            <a:avLst/>
          </a:prstGeom>
        </p:spPr>
        <p:txBody>
          <a:bodyPr/>
          <a:lstStyle>
            <a:lvl1pPr marL="0" indent="0" algn="ctr">
              <a:buNone/>
              <a:defRPr sz="3600" baseline="0">
                <a:solidFill>
                  <a:schemeClr val="bg1"/>
                </a:solidFill>
              </a:defRPr>
            </a:lvl1pPr>
          </a:lstStyle>
          <a:p>
            <a:pPr lvl="0"/>
            <a:r>
              <a:rPr lang="en-GB" dirty="0" smtClean="0"/>
              <a:t>Thank you message can be typed here</a:t>
            </a:r>
            <a:endParaRPr lang="en-GB" dirty="0"/>
          </a:p>
        </p:txBody>
      </p:sp>
    </p:spTree>
    <p:extLst>
      <p:ext uri="{BB962C8B-B14F-4D97-AF65-F5344CB8AC3E}">
        <p14:creationId xmlns:p14="http://schemas.microsoft.com/office/powerpoint/2010/main" val="3863877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Rectangle 42"/>
          <p:cNvSpPr>
            <a:spLocks noChangeAspect="1"/>
          </p:cNvSpPr>
          <p:nvPr userDrawn="1"/>
        </p:nvSpPr>
        <p:spPr>
          <a:xfrm>
            <a:off x="0" y="5814000"/>
            <a:ext cx="9905999" cy="104400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GB" sz="1350" dirty="0" smtClean="0"/>
              <a:t>                       </a:t>
            </a:r>
            <a:endParaRPr lang="en-GB" sz="1350" dirty="0"/>
          </a:p>
        </p:txBody>
      </p:sp>
      <p:grpSp>
        <p:nvGrpSpPr>
          <p:cNvPr id="13" name="Group 12"/>
          <p:cNvGrpSpPr/>
          <p:nvPr userDrawn="1"/>
        </p:nvGrpSpPr>
        <p:grpSpPr>
          <a:xfrm>
            <a:off x="8022167" y="6091242"/>
            <a:ext cx="1384300" cy="561975"/>
            <a:chOff x="5718175" y="6094413"/>
            <a:chExt cx="1384300" cy="561975"/>
          </a:xfrm>
        </p:grpSpPr>
        <p:sp>
          <p:nvSpPr>
            <p:cNvPr id="14" name="Freeform 39"/>
            <p:cNvSpPr>
              <a:spLocks noEditPoints="1"/>
            </p:cNvSpPr>
            <p:nvPr/>
          </p:nvSpPr>
          <p:spPr bwMode="auto">
            <a:xfrm>
              <a:off x="5718175" y="6099175"/>
              <a:ext cx="114300" cy="144463"/>
            </a:xfrm>
            <a:custGeom>
              <a:avLst/>
              <a:gdLst>
                <a:gd name="T0" fmla="*/ 74 w 216"/>
                <a:gd name="T1" fmla="*/ 219 h 271"/>
                <a:gd name="T2" fmla="*/ 79 w 216"/>
                <a:gd name="T3" fmla="*/ 244 h 271"/>
                <a:gd name="T4" fmla="*/ 96 w 216"/>
                <a:gd name="T5" fmla="*/ 254 h 271"/>
                <a:gd name="T6" fmla="*/ 124 w 216"/>
                <a:gd name="T7" fmla="*/ 254 h 271"/>
                <a:gd name="T8" fmla="*/ 149 w 216"/>
                <a:gd name="T9" fmla="*/ 245 h 271"/>
                <a:gd name="T10" fmla="*/ 167 w 216"/>
                <a:gd name="T11" fmla="*/ 226 h 271"/>
                <a:gd name="T12" fmla="*/ 174 w 216"/>
                <a:gd name="T13" fmla="*/ 195 h 271"/>
                <a:gd name="T14" fmla="*/ 167 w 216"/>
                <a:gd name="T15" fmla="*/ 164 h 271"/>
                <a:gd name="T16" fmla="*/ 147 w 216"/>
                <a:gd name="T17" fmla="*/ 145 h 271"/>
                <a:gd name="T18" fmla="*/ 114 w 216"/>
                <a:gd name="T19" fmla="*/ 136 h 271"/>
                <a:gd name="T20" fmla="*/ 74 w 216"/>
                <a:gd name="T21" fmla="*/ 135 h 271"/>
                <a:gd name="T22" fmla="*/ 93 w 216"/>
                <a:gd name="T23" fmla="*/ 16 h 271"/>
                <a:gd name="T24" fmla="*/ 80 w 216"/>
                <a:gd name="T25" fmla="*/ 19 h 271"/>
                <a:gd name="T26" fmla="*/ 75 w 216"/>
                <a:gd name="T27" fmla="*/ 30 h 271"/>
                <a:gd name="T28" fmla="*/ 74 w 216"/>
                <a:gd name="T29" fmla="*/ 120 h 271"/>
                <a:gd name="T30" fmla="*/ 115 w 216"/>
                <a:gd name="T31" fmla="*/ 117 h 271"/>
                <a:gd name="T32" fmla="*/ 144 w 216"/>
                <a:gd name="T33" fmla="*/ 106 h 271"/>
                <a:gd name="T34" fmla="*/ 157 w 216"/>
                <a:gd name="T35" fmla="*/ 83 h 271"/>
                <a:gd name="T36" fmla="*/ 158 w 216"/>
                <a:gd name="T37" fmla="*/ 54 h 271"/>
                <a:gd name="T38" fmla="*/ 147 w 216"/>
                <a:gd name="T39" fmla="*/ 31 h 271"/>
                <a:gd name="T40" fmla="*/ 122 w 216"/>
                <a:gd name="T41" fmla="*/ 17 h 271"/>
                <a:gd name="T42" fmla="*/ 2 w 216"/>
                <a:gd name="T43" fmla="*/ 0 h 271"/>
                <a:gd name="T44" fmla="*/ 133 w 216"/>
                <a:gd name="T45" fmla="*/ 1 h 271"/>
                <a:gd name="T46" fmla="*/ 164 w 216"/>
                <a:gd name="T47" fmla="*/ 8 h 271"/>
                <a:gd name="T48" fmla="*/ 184 w 216"/>
                <a:gd name="T49" fmla="*/ 23 h 271"/>
                <a:gd name="T50" fmla="*/ 197 w 216"/>
                <a:gd name="T51" fmla="*/ 48 h 271"/>
                <a:gd name="T52" fmla="*/ 197 w 216"/>
                <a:gd name="T53" fmla="*/ 77 h 271"/>
                <a:gd name="T54" fmla="*/ 183 w 216"/>
                <a:gd name="T55" fmla="*/ 100 h 271"/>
                <a:gd name="T56" fmla="*/ 164 w 216"/>
                <a:gd name="T57" fmla="*/ 115 h 271"/>
                <a:gd name="T58" fmla="*/ 144 w 216"/>
                <a:gd name="T59" fmla="*/ 124 h 271"/>
                <a:gd name="T60" fmla="*/ 161 w 216"/>
                <a:gd name="T61" fmla="*/ 128 h 271"/>
                <a:gd name="T62" fmla="*/ 189 w 216"/>
                <a:gd name="T63" fmla="*/ 140 h 271"/>
                <a:gd name="T64" fmla="*/ 210 w 216"/>
                <a:gd name="T65" fmla="*/ 161 h 271"/>
                <a:gd name="T66" fmla="*/ 216 w 216"/>
                <a:gd name="T67" fmla="*/ 192 h 271"/>
                <a:gd name="T68" fmla="*/ 206 w 216"/>
                <a:gd name="T69" fmla="*/ 228 h 271"/>
                <a:gd name="T70" fmla="*/ 177 w 216"/>
                <a:gd name="T71" fmla="*/ 254 h 271"/>
                <a:gd name="T72" fmla="*/ 124 w 216"/>
                <a:gd name="T73" fmla="*/ 270 h 271"/>
                <a:gd name="T74" fmla="*/ 0 w 216"/>
                <a:gd name="T75" fmla="*/ 271 h 271"/>
                <a:gd name="T76" fmla="*/ 17 w 216"/>
                <a:gd name="T77" fmla="*/ 255 h 271"/>
                <a:gd name="T78" fmla="*/ 35 w 216"/>
                <a:gd name="T79" fmla="*/ 246 h 271"/>
                <a:gd name="T80" fmla="*/ 39 w 216"/>
                <a:gd name="T81" fmla="*/ 219 h 271"/>
                <a:gd name="T82" fmla="*/ 38 w 216"/>
                <a:gd name="T83" fmla="*/ 36 h 271"/>
                <a:gd name="T84" fmla="*/ 30 w 216"/>
                <a:gd name="T85" fmla="*/ 18 h 271"/>
                <a:gd name="T86" fmla="*/ 2 w 216"/>
                <a:gd name="T87"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9"/>
                  </a:lnTo>
                  <a:lnTo>
                    <a:pt x="75" y="234"/>
                  </a:lnTo>
                  <a:lnTo>
                    <a:pt x="79" y="244"/>
                  </a:lnTo>
                  <a:lnTo>
                    <a:pt x="85" y="251"/>
                  </a:lnTo>
                  <a:lnTo>
                    <a:pt x="96" y="254"/>
                  </a:lnTo>
                  <a:lnTo>
                    <a:pt x="109" y="255"/>
                  </a:lnTo>
                  <a:lnTo>
                    <a:pt x="124" y="254"/>
                  </a:lnTo>
                  <a:lnTo>
                    <a:pt x="137" y="251"/>
                  </a:lnTo>
                  <a:lnTo>
                    <a:pt x="149" y="245"/>
                  </a:lnTo>
                  <a:lnTo>
                    <a:pt x="159" y="237"/>
                  </a:lnTo>
                  <a:lnTo>
                    <a:pt x="167" y="226"/>
                  </a:lnTo>
                  <a:lnTo>
                    <a:pt x="173" y="212"/>
                  </a:lnTo>
                  <a:lnTo>
                    <a:pt x="174" y="195"/>
                  </a:lnTo>
                  <a:lnTo>
                    <a:pt x="173" y="178"/>
                  </a:lnTo>
                  <a:lnTo>
                    <a:pt x="167" y="164"/>
                  </a:lnTo>
                  <a:lnTo>
                    <a:pt x="158" y="154"/>
                  </a:lnTo>
                  <a:lnTo>
                    <a:pt x="147" y="145"/>
                  </a:lnTo>
                  <a:lnTo>
                    <a:pt x="132" y="139"/>
                  </a:lnTo>
                  <a:lnTo>
                    <a:pt x="114" y="136"/>
                  </a:lnTo>
                  <a:lnTo>
                    <a:pt x="95" y="135"/>
                  </a:lnTo>
                  <a:lnTo>
                    <a:pt x="74" y="135"/>
                  </a:lnTo>
                  <a:close/>
                  <a:moveTo>
                    <a:pt x="104" y="15"/>
                  </a:moveTo>
                  <a:lnTo>
                    <a:pt x="93" y="16"/>
                  </a:lnTo>
                  <a:lnTo>
                    <a:pt x="85" y="17"/>
                  </a:lnTo>
                  <a:lnTo>
                    <a:pt x="80" y="19"/>
                  </a:lnTo>
                  <a:lnTo>
                    <a:pt x="76" y="23"/>
                  </a:lnTo>
                  <a:lnTo>
                    <a:pt x="75" y="30"/>
                  </a:lnTo>
                  <a:lnTo>
                    <a:pt x="74" y="40"/>
                  </a:lnTo>
                  <a:lnTo>
                    <a:pt x="74" y="120"/>
                  </a:lnTo>
                  <a:lnTo>
                    <a:pt x="95" y="120"/>
                  </a:lnTo>
                  <a:lnTo>
                    <a:pt x="115" y="117"/>
                  </a:lnTo>
                  <a:lnTo>
                    <a:pt x="131" y="113"/>
                  </a:lnTo>
                  <a:lnTo>
                    <a:pt x="144" y="106"/>
                  </a:lnTo>
                  <a:lnTo>
                    <a:pt x="153" y="96"/>
                  </a:lnTo>
                  <a:lnTo>
                    <a:pt x="157" y="83"/>
                  </a:lnTo>
                  <a:lnTo>
                    <a:pt x="159" y="67"/>
                  </a:lnTo>
                  <a:lnTo>
                    <a:pt x="158" y="54"/>
                  </a:lnTo>
                  <a:lnTo>
                    <a:pt x="154" y="41"/>
                  </a:lnTo>
                  <a:lnTo>
                    <a:pt x="147" y="31"/>
                  </a:lnTo>
                  <a:lnTo>
                    <a:pt x="136" y="22"/>
                  </a:lnTo>
                  <a:lnTo>
                    <a:pt x="122" y="17"/>
                  </a:lnTo>
                  <a:lnTo>
                    <a:pt x="104" y="15"/>
                  </a:lnTo>
                  <a:close/>
                  <a:moveTo>
                    <a:pt x="2" y="0"/>
                  </a:moveTo>
                  <a:lnTo>
                    <a:pt x="113" y="0"/>
                  </a:lnTo>
                  <a:lnTo>
                    <a:pt x="133" y="1"/>
                  </a:lnTo>
                  <a:lnTo>
                    <a:pt x="150" y="3"/>
                  </a:lnTo>
                  <a:lnTo>
                    <a:pt x="164" y="8"/>
                  </a:lnTo>
                  <a:lnTo>
                    <a:pt x="175" y="14"/>
                  </a:lnTo>
                  <a:lnTo>
                    <a:pt x="184" y="23"/>
                  </a:lnTo>
                  <a:lnTo>
                    <a:pt x="192" y="34"/>
                  </a:lnTo>
                  <a:lnTo>
                    <a:pt x="197" y="48"/>
                  </a:lnTo>
                  <a:lnTo>
                    <a:pt x="198" y="62"/>
                  </a:lnTo>
                  <a:lnTo>
                    <a:pt x="197" y="77"/>
                  </a:lnTo>
                  <a:lnTo>
                    <a:pt x="191" y="90"/>
                  </a:lnTo>
                  <a:lnTo>
                    <a:pt x="183" y="100"/>
                  </a:lnTo>
                  <a:lnTo>
                    <a:pt x="174" y="109"/>
                  </a:lnTo>
                  <a:lnTo>
                    <a:pt x="164" y="115"/>
                  </a:lnTo>
                  <a:lnTo>
                    <a:pt x="154" y="121"/>
                  </a:lnTo>
                  <a:lnTo>
                    <a:pt x="144" y="124"/>
                  </a:lnTo>
                  <a:lnTo>
                    <a:pt x="144" y="124"/>
                  </a:lnTo>
                  <a:lnTo>
                    <a:pt x="161" y="128"/>
                  </a:lnTo>
                  <a:lnTo>
                    <a:pt x="177" y="133"/>
                  </a:lnTo>
                  <a:lnTo>
                    <a:pt x="189" y="140"/>
                  </a:lnTo>
                  <a:lnTo>
                    <a:pt x="200" y="149"/>
                  </a:lnTo>
                  <a:lnTo>
                    <a:pt x="210" y="161"/>
                  </a:lnTo>
                  <a:lnTo>
                    <a:pt x="214" y="174"/>
                  </a:lnTo>
                  <a:lnTo>
                    <a:pt x="216" y="192"/>
                  </a:lnTo>
                  <a:lnTo>
                    <a:pt x="214" y="211"/>
                  </a:lnTo>
                  <a:lnTo>
                    <a:pt x="206" y="228"/>
                  </a:lnTo>
                  <a:lnTo>
                    <a:pt x="192" y="243"/>
                  </a:lnTo>
                  <a:lnTo>
                    <a:pt x="177" y="254"/>
                  </a:lnTo>
                  <a:lnTo>
                    <a:pt x="153" y="264"/>
                  </a:lnTo>
                  <a:lnTo>
                    <a:pt x="124" y="270"/>
                  </a:lnTo>
                  <a:lnTo>
                    <a:pt x="93" y="271"/>
                  </a:lnTo>
                  <a:lnTo>
                    <a:pt x="0" y="271"/>
                  </a:lnTo>
                  <a:lnTo>
                    <a:pt x="0" y="258"/>
                  </a:lnTo>
                  <a:lnTo>
                    <a:pt x="17" y="255"/>
                  </a:lnTo>
                  <a:lnTo>
                    <a:pt x="29" y="253"/>
                  </a:lnTo>
                  <a:lnTo>
                    <a:pt x="35" y="246"/>
                  </a:lnTo>
                  <a:lnTo>
                    <a:pt x="38" y="235"/>
                  </a:lnTo>
                  <a:lnTo>
                    <a:pt x="39" y="219"/>
                  </a:lnTo>
                  <a:lnTo>
                    <a:pt x="39" y="52"/>
                  </a:lnTo>
                  <a:lnTo>
                    <a:pt x="38" y="36"/>
                  </a:lnTo>
                  <a:lnTo>
                    <a:pt x="35" y="25"/>
                  </a:lnTo>
                  <a:lnTo>
                    <a:pt x="30"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noEditPoints="1"/>
            </p:cNvSpPr>
            <p:nvPr/>
          </p:nvSpPr>
          <p:spPr bwMode="auto">
            <a:xfrm>
              <a:off x="5840413" y="6099175"/>
              <a:ext cx="131763" cy="146050"/>
            </a:xfrm>
            <a:custGeom>
              <a:avLst/>
              <a:gdLst>
                <a:gd name="T0" fmla="*/ 90 w 251"/>
                <a:gd name="T1" fmla="*/ 16 h 275"/>
                <a:gd name="T2" fmla="*/ 79 w 251"/>
                <a:gd name="T3" fmla="*/ 20 h 275"/>
                <a:gd name="T4" fmla="*/ 74 w 251"/>
                <a:gd name="T5" fmla="*/ 30 h 275"/>
                <a:gd name="T6" fmla="*/ 74 w 251"/>
                <a:gd name="T7" fmla="*/ 138 h 275"/>
                <a:gd name="T8" fmla="*/ 113 w 251"/>
                <a:gd name="T9" fmla="*/ 137 h 275"/>
                <a:gd name="T10" fmla="*/ 140 w 251"/>
                <a:gd name="T11" fmla="*/ 127 h 275"/>
                <a:gd name="T12" fmla="*/ 161 w 251"/>
                <a:gd name="T13" fmla="*/ 96 h 275"/>
                <a:gd name="T14" fmla="*/ 161 w 251"/>
                <a:gd name="T15" fmla="*/ 58 h 275"/>
                <a:gd name="T16" fmla="*/ 148 w 251"/>
                <a:gd name="T17" fmla="*/ 34 h 275"/>
                <a:gd name="T18" fmla="*/ 126 w 251"/>
                <a:gd name="T19" fmla="*/ 20 h 275"/>
                <a:gd name="T20" fmla="*/ 101 w 251"/>
                <a:gd name="T21" fmla="*/ 16 h 275"/>
                <a:gd name="T22" fmla="*/ 107 w 251"/>
                <a:gd name="T23" fmla="*/ 0 h 275"/>
                <a:gd name="T24" fmla="*/ 146 w 251"/>
                <a:gd name="T25" fmla="*/ 3 h 275"/>
                <a:gd name="T26" fmla="*/ 174 w 251"/>
                <a:gd name="T27" fmla="*/ 15 h 275"/>
                <a:gd name="T28" fmla="*/ 195 w 251"/>
                <a:gd name="T29" fmla="*/ 36 h 275"/>
                <a:gd name="T30" fmla="*/ 203 w 251"/>
                <a:gd name="T31" fmla="*/ 70 h 275"/>
                <a:gd name="T32" fmla="*/ 192 w 251"/>
                <a:gd name="T33" fmla="*/ 106 h 275"/>
                <a:gd name="T34" fmla="*/ 166 w 251"/>
                <a:gd name="T35" fmla="*/ 131 h 275"/>
                <a:gd name="T36" fmla="*/ 156 w 251"/>
                <a:gd name="T37" fmla="*/ 153 h 275"/>
                <a:gd name="T38" fmla="*/ 177 w 251"/>
                <a:gd name="T39" fmla="*/ 185 h 275"/>
                <a:gd name="T40" fmla="*/ 197 w 251"/>
                <a:gd name="T41" fmla="*/ 215 h 275"/>
                <a:gd name="T42" fmla="*/ 212 w 251"/>
                <a:gd name="T43" fmla="*/ 235 h 275"/>
                <a:gd name="T44" fmla="*/ 230 w 251"/>
                <a:gd name="T45" fmla="*/ 253 h 275"/>
                <a:gd name="T46" fmla="*/ 251 w 251"/>
                <a:gd name="T47" fmla="*/ 262 h 275"/>
                <a:gd name="T48" fmla="*/ 240 w 251"/>
                <a:gd name="T49" fmla="*/ 275 h 275"/>
                <a:gd name="T50" fmla="*/ 212 w 251"/>
                <a:gd name="T51" fmla="*/ 271 h 275"/>
                <a:gd name="T52" fmla="*/ 180 w 251"/>
                <a:gd name="T53" fmla="*/ 254 h 275"/>
                <a:gd name="T54" fmla="*/ 152 w 251"/>
                <a:gd name="T55" fmla="*/ 214 h 275"/>
                <a:gd name="T56" fmla="*/ 124 w 251"/>
                <a:gd name="T57" fmla="*/ 170 h 275"/>
                <a:gd name="T58" fmla="*/ 112 w 251"/>
                <a:gd name="T59" fmla="*/ 157 h 275"/>
                <a:gd name="T60" fmla="*/ 88 w 251"/>
                <a:gd name="T61" fmla="*/ 154 h 275"/>
                <a:gd name="T62" fmla="*/ 74 w 251"/>
                <a:gd name="T63" fmla="*/ 218 h 275"/>
                <a:gd name="T64" fmla="*/ 78 w 251"/>
                <a:gd name="T65" fmla="*/ 246 h 275"/>
                <a:gd name="T66" fmla="*/ 95 w 251"/>
                <a:gd name="T67" fmla="*/ 255 h 275"/>
                <a:gd name="T68" fmla="*/ 112 w 251"/>
                <a:gd name="T69" fmla="*/ 271 h 275"/>
                <a:gd name="T70" fmla="*/ 0 w 251"/>
                <a:gd name="T71" fmla="*/ 258 h 275"/>
                <a:gd name="T72" fmla="*/ 29 w 251"/>
                <a:gd name="T73" fmla="*/ 253 h 275"/>
                <a:gd name="T74" fmla="*/ 38 w 251"/>
                <a:gd name="T75" fmla="*/ 235 h 275"/>
                <a:gd name="T76" fmla="*/ 39 w 251"/>
                <a:gd name="T77" fmla="*/ 54 h 275"/>
                <a:gd name="T78" fmla="*/ 35 w 251"/>
                <a:gd name="T79" fmla="*/ 25 h 275"/>
                <a:gd name="T80" fmla="*/ 18 w 251"/>
                <a:gd name="T81" fmla="*/ 16 h 275"/>
                <a:gd name="T82" fmla="*/ 2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1" y="16"/>
                  </a:moveTo>
                  <a:lnTo>
                    <a:pt x="90" y="16"/>
                  </a:lnTo>
                  <a:lnTo>
                    <a:pt x="83" y="18"/>
                  </a:lnTo>
                  <a:lnTo>
                    <a:pt x="79" y="20"/>
                  </a:lnTo>
                  <a:lnTo>
                    <a:pt x="76" y="24"/>
                  </a:lnTo>
                  <a:lnTo>
                    <a:pt x="74" y="30"/>
                  </a:lnTo>
                  <a:lnTo>
                    <a:pt x="74" y="39"/>
                  </a:lnTo>
                  <a:lnTo>
                    <a:pt x="74" y="138"/>
                  </a:lnTo>
                  <a:lnTo>
                    <a:pt x="95" y="138"/>
                  </a:lnTo>
                  <a:lnTo>
                    <a:pt x="113" y="137"/>
                  </a:lnTo>
                  <a:lnTo>
                    <a:pt x="128" y="133"/>
                  </a:lnTo>
                  <a:lnTo>
                    <a:pt x="140" y="127"/>
                  </a:lnTo>
                  <a:lnTo>
                    <a:pt x="153" y="113"/>
                  </a:lnTo>
                  <a:lnTo>
                    <a:pt x="161" y="96"/>
                  </a:lnTo>
                  <a:lnTo>
                    <a:pt x="163" y="76"/>
                  </a:lnTo>
                  <a:lnTo>
                    <a:pt x="161" y="58"/>
                  </a:lnTo>
                  <a:lnTo>
                    <a:pt x="156" y="44"/>
                  </a:lnTo>
                  <a:lnTo>
                    <a:pt x="148" y="34"/>
                  </a:lnTo>
                  <a:lnTo>
                    <a:pt x="139" y="25"/>
                  </a:lnTo>
                  <a:lnTo>
                    <a:pt x="126" y="20"/>
                  </a:lnTo>
                  <a:lnTo>
                    <a:pt x="114" y="17"/>
                  </a:lnTo>
                  <a:lnTo>
                    <a:pt x="101" y="16"/>
                  </a:lnTo>
                  <a:close/>
                  <a:moveTo>
                    <a:pt x="2" y="0"/>
                  </a:moveTo>
                  <a:lnTo>
                    <a:pt x="107" y="0"/>
                  </a:lnTo>
                  <a:lnTo>
                    <a:pt x="129" y="1"/>
                  </a:lnTo>
                  <a:lnTo>
                    <a:pt x="146" y="3"/>
                  </a:lnTo>
                  <a:lnTo>
                    <a:pt x="161" y="8"/>
                  </a:lnTo>
                  <a:lnTo>
                    <a:pt x="174" y="15"/>
                  </a:lnTo>
                  <a:lnTo>
                    <a:pt x="186" y="24"/>
                  </a:lnTo>
                  <a:lnTo>
                    <a:pt x="195" y="36"/>
                  </a:lnTo>
                  <a:lnTo>
                    <a:pt x="200" y="51"/>
                  </a:lnTo>
                  <a:lnTo>
                    <a:pt x="203" y="70"/>
                  </a:lnTo>
                  <a:lnTo>
                    <a:pt x="199" y="89"/>
                  </a:lnTo>
                  <a:lnTo>
                    <a:pt x="192" y="106"/>
                  </a:lnTo>
                  <a:lnTo>
                    <a:pt x="181" y="120"/>
                  </a:lnTo>
                  <a:lnTo>
                    <a:pt x="166" y="131"/>
                  </a:lnTo>
                  <a:lnTo>
                    <a:pt x="149" y="140"/>
                  </a:lnTo>
                  <a:lnTo>
                    <a:pt x="156" y="153"/>
                  </a:lnTo>
                  <a:lnTo>
                    <a:pt x="166" y="169"/>
                  </a:lnTo>
                  <a:lnTo>
                    <a:pt x="177" y="185"/>
                  </a:lnTo>
                  <a:lnTo>
                    <a:pt x="187" y="201"/>
                  </a:lnTo>
                  <a:lnTo>
                    <a:pt x="197" y="215"/>
                  </a:lnTo>
                  <a:lnTo>
                    <a:pt x="205" y="227"/>
                  </a:lnTo>
                  <a:lnTo>
                    <a:pt x="212" y="235"/>
                  </a:lnTo>
                  <a:lnTo>
                    <a:pt x="220" y="244"/>
                  </a:lnTo>
                  <a:lnTo>
                    <a:pt x="230" y="253"/>
                  </a:lnTo>
                  <a:lnTo>
                    <a:pt x="240" y="259"/>
                  </a:lnTo>
                  <a:lnTo>
                    <a:pt x="251" y="262"/>
                  </a:lnTo>
                  <a:lnTo>
                    <a:pt x="248" y="275"/>
                  </a:lnTo>
                  <a:lnTo>
                    <a:pt x="240" y="275"/>
                  </a:lnTo>
                  <a:lnTo>
                    <a:pt x="232" y="275"/>
                  </a:lnTo>
                  <a:lnTo>
                    <a:pt x="212" y="271"/>
                  </a:lnTo>
                  <a:lnTo>
                    <a:pt x="195" y="266"/>
                  </a:lnTo>
                  <a:lnTo>
                    <a:pt x="180" y="254"/>
                  </a:lnTo>
                  <a:lnTo>
                    <a:pt x="165" y="236"/>
                  </a:lnTo>
                  <a:lnTo>
                    <a:pt x="152" y="214"/>
                  </a:lnTo>
                  <a:lnTo>
                    <a:pt x="137" y="192"/>
                  </a:lnTo>
                  <a:lnTo>
                    <a:pt x="124" y="170"/>
                  </a:lnTo>
                  <a:lnTo>
                    <a:pt x="119" y="163"/>
                  </a:lnTo>
                  <a:lnTo>
                    <a:pt x="112" y="157"/>
                  </a:lnTo>
                  <a:lnTo>
                    <a:pt x="101" y="155"/>
                  </a:lnTo>
                  <a:lnTo>
                    <a:pt x="88" y="154"/>
                  </a:lnTo>
                  <a:lnTo>
                    <a:pt x="74" y="154"/>
                  </a:lnTo>
                  <a:lnTo>
                    <a:pt x="74" y="218"/>
                  </a:lnTo>
                  <a:lnTo>
                    <a:pt x="75" y="235"/>
                  </a:lnTo>
                  <a:lnTo>
                    <a:pt x="78" y="246"/>
                  </a:lnTo>
                  <a:lnTo>
                    <a:pt x="83" y="253"/>
                  </a:lnTo>
                  <a:lnTo>
                    <a:pt x="95" y="255"/>
                  </a:lnTo>
                  <a:lnTo>
                    <a:pt x="112" y="258"/>
                  </a:lnTo>
                  <a:lnTo>
                    <a:pt x="112" y="271"/>
                  </a:lnTo>
                  <a:lnTo>
                    <a:pt x="0" y="271"/>
                  </a:lnTo>
                  <a:lnTo>
                    <a:pt x="0" y="258"/>
                  </a:lnTo>
                  <a:lnTo>
                    <a:pt x="17" y="255"/>
                  </a:lnTo>
                  <a:lnTo>
                    <a:pt x="29" y="253"/>
                  </a:lnTo>
                  <a:lnTo>
                    <a:pt x="35" y="246"/>
                  </a:lnTo>
                  <a:lnTo>
                    <a:pt x="38" y="235"/>
                  </a:lnTo>
                  <a:lnTo>
                    <a:pt x="39" y="218"/>
                  </a:lnTo>
                  <a:lnTo>
                    <a:pt x="39" y="54"/>
                  </a:lnTo>
                  <a:lnTo>
                    <a:pt x="38" y="35"/>
                  </a:lnTo>
                  <a:lnTo>
                    <a:pt x="35" y="25"/>
                  </a:lnTo>
                  <a:lnTo>
                    <a:pt x="29" y="18"/>
                  </a:lnTo>
                  <a:lnTo>
                    <a:pt x="18"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p:cNvSpPr>
            <p:nvPr/>
          </p:nvSpPr>
          <p:spPr bwMode="auto">
            <a:xfrm>
              <a:off x="5981700" y="6099175"/>
              <a:ext cx="58738" cy="144463"/>
            </a:xfrm>
            <a:custGeom>
              <a:avLst/>
              <a:gdLst>
                <a:gd name="T0" fmla="*/ 0 w 111"/>
                <a:gd name="T1" fmla="*/ 0 h 271"/>
                <a:gd name="T2" fmla="*/ 111 w 111"/>
                <a:gd name="T3" fmla="*/ 0 h 271"/>
                <a:gd name="T4" fmla="*/ 111 w 111"/>
                <a:gd name="T5" fmla="*/ 14 h 271"/>
                <a:gd name="T6" fmla="*/ 94 w 111"/>
                <a:gd name="T7" fmla="*/ 16 h 271"/>
                <a:gd name="T8" fmla="*/ 84 w 111"/>
                <a:gd name="T9" fmla="*/ 19 h 271"/>
                <a:gd name="T10" fmla="*/ 77 w 111"/>
                <a:gd name="T11" fmla="*/ 25 h 271"/>
                <a:gd name="T12" fmla="*/ 75 w 111"/>
                <a:gd name="T13" fmla="*/ 36 h 271"/>
                <a:gd name="T14" fmla="*/ 74 w 111"/>
                <a:gd name="T15" fmla="*/ 54 h 271"/>
                <a:gd name="T16" fmla="*/ 74 w 111"/>
                <a:gd name="T17" fmla="*/ 218 h 271"/>
                <a:gd name="T18" fmla="*/ 75 w 111"/>
                <a:gd name="T19" fmla="*/ 236 h 271"/>
                <a:gd name="T20" fmla="*/ 77 w 111"/>
                <a:gd name="T21" fmla="*/ 246 h 271"/>
                <a:gd name="T22" fmla="*/ 84 w 111"/>
                <a:gd name="T23" fmla="*/ 253 h 271"/>
                <a:gd name="T24" fmla="*/ 94 w 111"/>
                <a:gd name="T25" fmla="*/ 257 h 271"/>
                <a:gd name="T26" fmla="*/ 111 w 111"/>
                <a:gd name="T27" fmla="*/ 258 h 271"/>
                <a:gd name="T28" fmla="*/ 111 w 111"/>
                <a:gd name="T29" fmla="*/ 271 h 271"/>
                <a:gd name="T30" fmla="*/ 0 w 111"/>
                <a:gd name="T31" fmla="*/ 271 h 271"/>
                <a:gd name="T32" fmla="*/ 0 w 111"/>
                <a:gd name="T33" fmla="*/ 258 h 271"/>
                <a:gd name="T34" fmla="*/ 17 w 111"/>
                <a:gd name="T35" fmla="*/ 255 h 271"/>
                <a:gd name="T36" fmla="*/ 28 w 111"/>
                <a:gd name="T37" fmla="*/ 253 h 271"/>
                <a:gd name="T38" fmla="*/ 34 w 111"/>
                <a:gd name="T39" fmla="*/ 246 h 271"/>
                <a:gd name="T40" fmla="*/ 37 w 111"/>
                <a:gd name="T41" fmla="*/ 235 h 271"/>
                <a:gd name="T42" fmla="*/ 37 w 111"/>
                <a:gd name="T43" fmla="*/ 218 h 271"/>
                <a:gd name="T44" fmla="*/ 37 w 111"/>
                <a:gd name="T45" fmla="*/ 54 h 271"/>
                <a:gd name="T46" fmla="*/ 37 w 111"/>
                <a:gd name="T47" fmla="*/ 36 h 271"/>
                <a:gd name="T48" fmla="*/ 34 w 111"/>
                <a:gd name="T49" fmla="*/ 25 h 271"/>
                <a:gd name="T50" fmla="*/ 28 w 111"/>
                <a:gd name="T51" fmla="*/ 19 h 271"/>
                <a:gd name="T52" fmla="*/ 17 w 111"/>
                <a:gd name="T53" fmla="*/ 16 h 271"/>
                <a:gd name="T54" fmla="*/ 0 w 111"/>
                <a:gd name="T55" fmla="*/ 14 h 271"/>
                <a:gd name="T56" fmla="*/ 0 w 111"/>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271">
                  <a:moveTo>
                    <a:pt x="0" y="0"/>
                  </a:moveTo>
                  <a:lnTo>
                    <a:pt x="111" y="0"/>
                  </a:lnTo>
                  <a:lnTo>
                    <a:pt x="111" y="14"/>
                  </a:lnTo>
                  <a:lnTo>
                    <a:pt x="94" y="16"/>
                  </a:lnTo>
                  <a:lnTo>
                    <a:pt x="84" y="19"/>
                  </a:lnTo>
                  <a:lnTo>
                    <a:pt x="77" y="25"/>
                  </a:lnTo>
                  <a:lnTo>
                    <a:pt x="75" y="36"/>
                  </a:lnTo>
                  <a:lnTo>
                    <a:pt x="74" y="54"/>
                  </a:lnTo>
                  <a:lnTo>
                    <a:pt x="74" y="218"/>
                  </a:lnTo>
                  <a:lnTo>
                    <a:pt x="75" y="236"/>
                  </a:lnTo>
                  <a:lnTo>
                    <a:pt x="77" y="246"/>
                  </a:lnTo>
                  <a:lnTo>
                    <a:pt x="84" y="253"/>
                  </a:lnTo>
                  <a:lnTo>
                    <a:pt x="94" y="257"/>
                  </a:lnTo>
                  <a:lnTo>
                    <a:pt x="111" y="258"/>
                  </a:lnTo>
                  <a:lnTo>
                    <a:pt x="111" y="271"/>
                  </a:lnTo>
                  <a:lnTo>
                    <a:pt x="0" y="271"/>
                  </a:lnTo>
                  <a:lnTo>
                    <a:pt x="0" y="258"/>
                  </a:lnTo>
                  <a:lnTo>
                    <a:pt x="17" y="255"/>
                  </a:lnTo>
                  <a:lnTo>
                    <a:pt x="28" y="253"/>
                  </a:lnTo>
                  <a:lnTo>
                    <a:pt x="34" y="246"/>
                  </a:lnTo>
                  <a:lnTo>
                    <a:pt x="37" y="235"/>
                  </a:lnTo>
                  <a:lnTo>
                    <a:pt x="37" y="218"/>
                  </a:lnTo>
                  <a:lnTo>
                    <a:pt x="37" y="54"/>
                  </a:lnTo>
                  <a:lnTo>
                    <a:pt x="37" y="36"/>
                  </a:lnTo>
                  <a:lnTo>
                    <a:pt x="34" y="25"/>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p:nvSpPr>
          <p:spPr bwMode="auto">
            <a:xfrm>
              <a:off x="6056313" y="6096000"/>
              <a:ext cx="131763" cy="150813"/>
            </a:xfrm>
            <a:custGeom>
              <a:avLst/>
              <a:gdLst>
                <a:gd name="T0" fmla="*/ 186 w 251"/>
                <a:gd name="T1" fmla="*/ 1 h 284"/>
                <a:gd name="T2" fmla="*/ 224 w 251"/>
                <a:gd name="T3" fmla="*/ 8 h 284"/>
                <a:gd name="T4" fmla="*/ 239 w 251"/>
                <a:gd name="T5" fmla="*/ 33 h 284"/>
                <a:gd name="T6" fmla="*/ 244 w 251"/>
                <a:gd name="T7" fmla="*/ 76 h 284"/>
                <a:gd name="T8" fmla="*/ 224 w 251"/>
                <a:gd name="T9" fmla="*/ 60 h 284"/>
                <a:gd name="T10" fmla="*/ 202 w 251"/>
                <a:gd name="T11" fmla="*/ 31 h 284"/>
                <a:gd name="T12" fmla="*/ 170 w 251"/>
                <a:gd name="T13" fmla="*/ 19 h 284"/>
                <a:gd name="T14" fmla="*/ 125 w 251"/>
                <a:gd name="T15" fmla="*/ 20 h 284"/>
                <a:gd name="T16" fmla="*/ 85 w 251"/>
                <a:gd name="T17" fmla="*/ 38 h 284"/>
                <a:gd name="T18" fmla="*/ 59 w 251"/>
                <a:gd name="T19" fmla="*/ 72 h 284"/>
                <a:gd name="T20" fmla="*/ 45 w 251"/>
                <a:gd name="T21" fmla="*/ 114 h 284"/>
                <a:gd name="T22" fmla="*/ 46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7 w 251"/>
                <a:gd name="T35" fmla="*/ 202 h 284"/>
                <a:gd name="T36" fmla="*/ 247 w 251"/>
                <a:gd name="T37" fmla="*/ 224 h 284"/>
                <a:gd name="T38" fmla="*/ 234 w 251"/>
                <a:gd name="T39" fmla="*/ 259 h 284"/>
                <a:gd name="T40" fmla="*/ 218 w 251"/>
                <a:gd name="T41" fmla="*/ 275 h 284"/>
                <a:gd name="T42" fmla="*/ 186 w 251"/>
                <a:gd name="T43" fmla="*/ 281 h 284"/>
                <a:gd name="T44" fmla="*/ 150 w 251"/>
                <a:gd name="T45" fmla="*/ 284 h 284"/>
                <a:gd name="T46" fmla="*/ 94 w 251"/>
                <a:gd name="T47" fmla="*/ 275 h 284"/>
                <a:gd name="T48" fmla="*/ 52 w 251"/>
                <a:gd name="T49" fmla="*/ 255 h 284"/>
                <a:gd name="T50" fmla="*/ 22 w 251"/>
                <a:gd name="T51" fmla="*/ 223 h 284"/>
                <a:gd name="T52" fmla="*/ 5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1" y="0"/>
                  </a:moveTo>
                  <a:lnTo>
                    <a:pt x="186" y="1"/>
                  </a:lnTo>
                  <a:lnTo>
                    <a:pt x="207" y="5"/>
                  </a:lnTo>
                  <a:lnTo>
                    <a:pt x="224" y="8"/>
                  </a:lnTo>
                  <a:lnTo>
                    <a:pt x="235" y="12"/>
                  </a:lnTo>
                  <a:lnTo>
                    <a:pt x="239" y="33"/>
                  </a:lnTo>
                  <a:lnTo>
                    <a:pt x="242" y="54"/>
                  </a:lnTo>
                  <a:lnTo>
                    <a:pt x="244" y="76"/>
                  </a:lnTo>
                  <a:lnTo>
                    <a:pt x="231" y="79"/>
                  </a:lnTo>
                  <a:lnTo>
                    <a:pt x="224" y="60"/>
                  </a:lnTo>
                  <a:lnTo>
                    <a:pt x="215" y="44"/>
                  </a:lnTo>
                  <a:lnTo>
                    <a:pt x="202" y="31"/>
                  </a:lnTo>
                  <a:lnTo>
                    <a:pt x="189" y="23"/>
                  </a:lnTo>
                  <a:lnTo>
                    <a:pt x="170" y="19"/>
                  </a:lnTo>
                  <a:lnTo>
                    <a:pt x="150" y="16"/>
                  </a:lnTo>
                  <a:lnTo>
                    <a:pt x="125" y="20"/>
                  </a:lnTo>
                  <a:lnTo>
                    <a:pt x="104" y="26"/>
                  </a:lnTo>
                  <a:lnTo>
                    <a:pt x="85" y="38"/>
                  </a:lnTo>
                  <a:lnTo>
                    <a:pt x="70" y="54"/>
                  </a:lnTo>
                  <a:lnTo>
                    <a:pt x="59" y="72"/>
                  </a:lnTo>
                  <a:lnTo>
                    <a:pt x="50" y="91"/>
                  </a:lnTo>
                  <a:lnTo>
                    <a:pt x="45" y="114"/>
                  </a:lnTo>
                  <a:lnTo>
                    <a:pt x="43" y="137"/>
                  </a:lnTo>
                  <a:lnTo>
                    <a:pt x="46" y="169"/>
                  </a:lnTo>
                  <a:lnTo>
                    <a:pt x="54" y="196"/>
                  </a:lnTo>
                  <a:lnTo>
                    <a:pt x="67" y="220"/>
                  </a:lnTo>
                  <a:lnTo>
                    <a:pt x="84" y="240"/>
                  </a:lnTo>
                  <a:lnTo>
                    <a:pt x="103" y="255"/>
                  </a:lnTo>
                  <a:lnTo>
                    <a:pt x="127" y="264"/>
                  </a:lnTo>
                  <a:lnTo>
                    <a:pt x="152" y="267"/>
                  </a:lnTo>
                  <a:lnTo>
                    <a:pt x="171" y="265"/>
                  </a:lnTo>
                  <a:lnTo>
                    <a:pt x="189" y="259"/>
                  </a:lnTo>
                  <a:lnTo>
                    <a:pt x="202" y="250"/>
                  </a:lnTo>
                  <a:lnTo>
                    <a:pt x="215" y="237"/>
                  </a:lnTo>
                  <a:lnTo>
                    <a:pt x="226" y="221"/>
                  </a:lnTo>
                  <a:lnTo>
                    <a:pt x="237" y="202"/>
                  </a:lnTo>
                  <a:lnTo>
                    <a:pt x="251" y="208"/>
                  </a:lnTo>
                  <a:lnTo>
                    <a:pt x="247" y="224"/>
                  </a:lnTo>
                  <a:lnTo>
                    <a:pt x="240" y="242"/>
                  </a:lnTo>
                  <a:lnTo>
                    <a:pt x="234" y="259"/>
                  </a:lnTo>
                  <a:lnTo>
                    <a:pt x="227" y="273"/>
                  </a:lnTo>
                  <a:lnTo>
                    <a:pt x="218" y="275"/>
                  </a:lnTo>
                  <a:lnTo>
                    <a:pt x="203" y="277"/>
                  </a:lnTo>
                  <a:lnTo>
                    <a:pt x="186" y="281"/>
                  </a:lnTo>
                  <a:lnTo>
                    <a:pt x="168" y="283"/>
                  </a:lnTo>
                  <a:lnTo>
                    <a:pt x="150" y="284"/>
                  </a:lnTo>
                  <a:lnTo>
                    <a:pt x="120" y="282"/>
                  </a:lnTo>
                  <a:lnTo>
                    <a:pt x="94" y="275"/>
                  </a:lnTo>
                  <a:lnTo>
                    <a:pt x="71" y="266"/>
                  </a:lnTo>
                  <a:lnTo>
                    <a:pt x="52" y="255"/>
                  </a:lnTo>
                  <a:lnTo>
                    <a:pt x="36" y="240"/>
                  </a:lnTo>
                  <a:lnTo>
                    <a:pt x="22" y="223"/>
                  </a:lnTo>
                  <a:lnTo>
                    <a:pt x="12" y="204"/>
                  </a:lnTo>
                  <a:lnTo>
                    <a:pt x="5" y="185"/>
                  </a:lnTo>
                  <a:lnTo>
                    <a:pt x="1" y="166"/>
                  </a:lnTo>
                  <a:lnTo>
                    <a:pt x="0" y="146"/>
                  </a:lnTo>
                  <a:lnTo>
                    <a:pt x="2" y="118"/>
                  </a:lnTo>
                  <a:lnTo>
                    <a:pt x="9" y="91"/>
                  </a:lnTo>
                  <a:lnTo>
                    <a:pt x="21" y="69"/>
                  </a:lnTo>
                  <a:lnTo>
                    <a:pt x="36" y="49"/>
                  </a:lnTo>
                  <a:lnTo>
                    <a:pt x="55" y="32"/>
                  </a:lnTo>
                  <a:lnTo>
                    <a:pt x="78" y="19"/>
                  </a:lnTo>
                  <a:lnTo>
                    <a:pt x="103" y="8"/>
                  </a:lnTo>
                  <a:lnTo>
                    <a:pt x="132" y="3"/>
                  </a:lnTo>
                  <a:lnTo>
                    <a:pt x="16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p:nvSpPr>
          <p:spPr bwMode="auto">
            <a:xfrm>
              <a:off x="6202363" y="6099175"/>
              <a:ext cx="139700" cy="144463"/>
            </a:xfrm>
            <a:custGeom>
              <a:avLst/>
              <a:gdLst>
                <a:gd name="T0" fmla="*/ 111 w 264"/>
                <a:gd name="T1" fmla="*/ 0 h 271"/>
                <a:gd name="T2" fmla="*/ 94 w 264"/>
                <a:gd name="T3" fmla="*/ 16 h 271"/>
                <a:gd name="T4" fmla="*/ 77 w 264"/>
                <a:gd name="T5" fmla="*/ 26 h 271"/>
                <a:gd name="T6" fmla="*/ 73 w 264"/>
                <a:gd name="T7" fmla="*/ 56 h 271"/>
                <a:gd name="T8" fmla="*/ 82 w 264"/>
                <a:gd name="T9" fmla="*/ 123 h 271"/>
                <a:gd name="T10" fmla="*/ 104 w 264"/>
                <a:gd name="T11" fmla="*/ 107 h 271"/>
                <a:gd name="T12" fmla="*/ 151 w 264"/>
                <a:gd name="T13" fmla="*/ 59 h 271"/>
                <a:gd name="T14" fmla="*/ 178 w 264"/>
                <a:gd name="T15" fmla="*/ 26 h 271"/>
                <a:gd name="T16" fmla="*/ 176 w 264"/>
                <a:gd name="T17" fmla="*/ 17 h 271"/>
                <a:gd name="T18" fmla="*/ 155 w 264"/>
                <a:gd name="T19" fmla="*/ 14 h 271"/>
                <a:gd name="T20" fmla="*/ 259 w 264"/>
                <a:gd name="T21" fmla="*/ 0 h 271"/>
                <a:gd name="T22" fmla="*/ 242 w 264"/>
                <a:gd name="T23" fmla="*/ 16 h 271"/>
                <a:gd name="T24" fmla="*/ 215 w 264"/>
                <a:gd name="T25" fmla="*/ 25 h 271"/>
                <a:gd name="T26" fmla="*/ 189 w 264"/>
                <a:gd name="T27" fmla="*/ 44 h 271"/>
                <a:gd name="T28" fmla="*/ 165 w 264"/>
                <a:gd name="T29" fmla="*/ 68 h 271"/>
                <a:gd name="T30" fmla="*/ 133 w 264"/>
                <a:gd name="T31" fmla="*/ 99 h 271"/>
                <a:gd name="T32" fmla="*/ 133 w 264"/>
                <a:gd name="T33" fmla="*/ 137 h 271"/>
                <a:gd name="T34" fmla="*/ 170 w 264"/>
                <a:gd name="T35" fmla="*/ 179 h 271"/>
                <a:gd name="T36" fmla="*/ 202 w 264"/>
                <a:gd name="T37" fmla="*/ 215 h 271"/>
                <a:gd name="T38" fmla="*/ 226 w 264"/>
                <a:gd name="T39" fmla="*/ 241 h 271"/>
                <a:gd name="T40" fmla="*/ 245 w 264"/>
                <a:gd name="T41" fmla="*/ 253 h 271"/>
                <a:gd name="T42" fmla="*/ 264 w 264"/>
                <a:gd name="T43" fmla="*/ 258 h 271"/>
                <a:gd name="T44" fmla="*/ 200 w 264"/>
                <a:gd name="T45" fmla="*/ 271 h 271"/>
                <a:gd name="T46" fmla="*/ 135 w 264"/>
                <a:gd name="T47" fmla="*/ 194 h 271"/>
                <a:gd name="T48" fmla="*/ 90 w 264"/>
                <a:gd name="T49" fmla="*/ 144 h 271"/>
                <a:gd name="T50" fmla="*/ 79 w 264"/>
                <a:gd name="T51" fmla="*/ 138 h 271"/>
                <a:gd name="T52" fmla="*/ 73 w 264"/>
                <a:gd name="T53" fmla="*/ 217 h 271"/>
                <a:gd name="T54" fmla="*/ 77 w 264"/>
                <a:gd name="T55" fmla="*/ 246 h 271"/>
                <a:gd name="T56" fmla="*/ 95 w 264"/>
                <a:gd name="T57" fmla="*/ 255 h 271"/>
                <a:gd name="T58" fmla="*/ 113 w 264"/>
                <a:gd name="T59" fmla="*/ 271 h 271"/>
                <a:gd name="T60" fmla="*/ 1 w 264"/>
                <a:gd name="T61" fmla="*/ 258 h 271"/>
                <a:gd name="T62" fmla="*/ 29 w 264"/>
                <a:gd name="T63" fmla="*/ 252 h 271"/>
                <a:gd name="T64" fmla="*/ 37 w 264"/>
                <a:gd name="T65" fmla="*/ 235 h 271"/>
                <a:gd name="T66" fmla="*/ 38 w 264"/>
                <a:gd name="T67" fmla="*/ 56 h 271"/>
                <a:gd name="T68" fmla="*/ 34 w 264"/>
                <a:gd name="T69" fmla="*/ 26 h 271"/>
                <a:gd name="T70" fmla="*/ 17 w 264"/>
                <a:gd name="T71" fmla="*/ 16 h 271"/>
                <a:gd name="T72" fmla="*/ 0 w 264"/>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271">
                  <a:moveTo>
                    <a:pt x="0" y="0"/>
                  </a:moveTo>
                  <a:lnTo>
                    <a:pt x="111" y="0"/>
                  </a:lnTo>
                  <a:lnTo>
                    <a:pt x="111" y="14"/>
                  </a:lnTo>
                  <a:lnTo>
                    <a:pt x="94" y="16"/>
                  </a:lnTo>
                  <a:lnTo>
                    <a:pt x="83" y="19"/>
                  </a:lnTo>
                  <a:lnTo>
                    <a:pt x="77" y="26"/>
                  </a:lnTo>
                  <a:lnTo>
                    <a:pt x="74" y="38"/>
                  </a:lnTo>
                  <a:lnTo>
                    <a:pt x="73" y="56"/>
                  </a:lnTo>
                  <a:lnTo>
                    <a:pt x="73" y="127"/>
                  </a:lnTo>
                  <a:lnTo>
                    <a:pt x="82" y="123"/>
                  </a:lnTo>
                  <a:lnTo>
                    <a:pt x="93" y="116"/>
                  </a:lnTo>
                  <a:lnTo>
                    <a:pt x="104" y="107"/>
                  </a:lnTo>
                  <a:lnTo>
                    <a:pt x="128" y="84"/>
                  </a:lnTo>
                  <a:lnTo>
                    <a:pt x="151" y="59"/>
                  </a:lnTo>
                  <a:lnTo>
                    <a:pt x="172" y="35"/>
                  </a:lnTo>
                  <a:lnTo>
                    <a:pt x="178" y="26"/>
                  </a:lnTo>
                  <a:lnTo>
                    <a:pt x="179" y="20"/>
                  </a:lnTo>
                  <a:lnTo>
                    <a:pt x="176" y="17"/>
                  </a:lnTo>
                  <a:lnTo>
                    <a:pt x="165" y="15"/>
                  </a:lnTo>
                  <a:lnTo>
                    <a:pt x="155" y="14"/>
                  </a:lnTo>
                  <a:lnTo>
                    <a:pt x="155" y="0"/>
                  </a:lnTo>
                  <a:lnTo>
                    <a:pt x="259" y="0"/>
                  </a:lnTo>
                  <a:lnTo>
                    <a:pt x="259" y="14"/>
                  </a:lnTo>
                  <a:lnTo>
                    <a:pt x="242" y="16"/>
                  </a:lnTo>
                  <a:lnTo>
                    <a:pt x="228" y="19"/>
                  </a:lnTo>
                  <a:lnTo>
                    <a:pt x="215" y="25"/>
                  </a:lnTo>
                  <a:lnTo>
                    <a:pt x="203" y="33"/>
                  </a:lnTo>
                  <a:lnTo>
                    <a:pt x="189" y="44"/>
                  </a:lnTo>
                  <a:lnTo>
                    <a:pt x="179" y="55"/>
                  </a:lnTo>
                  <a:lnTo>
                    <a:pt x="165" y="68"/>
                  </a:lnTo>
                  <a:lnTo>
                    <a:pt x="149" y="83"/>
                  </a:lnTo>
                  <a:lnTo>
                    <a:pt x="133" y="99"/>
                  </a:lnTo>
                  <a:lnTo>
                    <a:pt x="118" y="116"/>
                  </a:lnTo>
                  <a:lnTo>
                    <a:pt x="133" y="137"/>
                  </a:lnTo>
                  <a:lnTo>
                    <a:pt x="152" y="157"/>
                  </a:lnTo>
                  <a:lnTo>
                    <a:pt x="170" y="179"/>
                  </a:lnTo>
                  <a:lnTo>
                    <a:pt x="187" y="198"/>
                  </a:lnTo>
                  <a:lnTo>
                    <a:pt x="202" y="215"/>
                  </a:lnTo>
                  <a:lnTo>
                    <a:pt x="214" y="229"/>
                  </a:lnTo>
                  <a:lnTo>
                    <a:pt x="226" y="241"/>
                  </a:lnTo>
                  <a:lnTo>
                    <a:pt x="236" y="249"/>
                  </a:lnTo>
                  <a:lnTo>
                    <a:pt x="245" y="253"/>
                  </a:lnTo>
                  <a:lnTo>
                    <a:pt x="254" y="257"/>
                  </a:lnTo>
                  <a:lnTo>
                    <a:pt x="264" y="258"/>
                  </a:lnTo>
                  <a:lnTo>
                    <a:pt x="264" y="271"/>
                  </a:lnTo>
                  <a:lnTo>
                    <a:pt x="200" y="271"/>
                  </a:lnTo>
                  <a:lnTo>
                    <a:pt x="168" y="235"/>
                  </a:lnTo>
                  <a:lnTo>
                    <a:pt x="135" y="194"/>
                  </a:lnTo>
                  <a:lnTo>
                    <a:pt x="97" y="150"/>
                  </a:lnTo>
                  <a:lnTo>
                    <a:pt x="90" y="144"/>
                  </a:lnTo>
                  <a:lnTo>
                    <a:pt x="85" y="139"/>
                  </a:lnTo>
                  <a:lnTo>
                    <a:pt x="79" y="138"/>
                  </a:lnTo>
                  <a:lnTo>
                    <a:pt x="73" y="139"/>
                  </a:lnTo>
                  <a:lnTo>
                    <a:pt x="73" y="217"/>
                  </a:lnTo>
                  <a:lnTo>
                    <a:pt x="74" y="235"/>
                  </a:lnTo>
                  <a:lnTo>
                    <a:pt x="77" y="246"/>
                  </a:lnTo>
                  <a:lnTo>
                    <a:pt x="83" y="252"/>
                  </a:lnTo>
                  <a:lnTo>
                    <a:pt x="95" y="255"/>
                  </a:lnTo>
                  <a:lnTo>
                    <a:pt x="113" y="258"/>
                  </a:lnTo>
                  <a:lnTo>
                    <a:pt x="113" y="271"/>
                  </a:lnTo>
                  <a:lnTo>
                    <a:pt x="1" y="271"/>
                  </a:lnTo>
                  <a:lnTo>
                    <a:pt x="1" y="258"/>
                  </a:lnTo>
                  <a:lnTo>
                    <a:pt x="19" y="255"/>
                  </a:lnTo>
                  <a:lnTo>
                    <a:pt x="29" y="252"/>
                  </a:lnTo>
                  <a:lnTo>
                    <a:pt x="34" y="246"/>
                  </a:lnTo>
                  <a:lnTo>
                    <a:pt x="37" y="235"/>
                  </a:lnTo>
                  <a:lnTo>
                    <a:pt x="38" y="217"/>
                  </a:lnTo>
                  <a:lnTo>
                    <a:pt x="38" y="56"/>
                  </a:lnTo>
                  <a:lnTo>
                    <a:pt x="37" y="38"/>
                  </a:lnTo>
                  <a:lnTo>
                    <a:pt x="34" y="26"/>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6388100" y="6096000"/>
              <a:ext cx="133350" cy="150813"/>
            </a:xfrm>
            <a:custGeom>
              <a:avLst/>
              <a:gdLst>
                <a:gd name="T0" fmla="*/ 185 w 251"/>
                <a:gd name="T1" fmla="*/ 1 h 284"/>
                <a:gd name="T2" fmla="*/ 224 w 251"/>
                <a:gd name="T3" fmla="*/ 8 h 284"/>
                <a:gd name="T4" fmla="*/ 239 w 251"/>
                <a:gd name="T5" fmla="*/ 33 h 284"/>
                <a:gd name="T6" fmla="*/ 245 w 251"/>
                <a:gd name="T7" fmla="*/ 76 h 284"/>
                <a:gd name="T8" fmla="*/ 223 w 251"/>
                <a:gd name="T9" fmla="*/ 60 h 284"/>
                <a:gd name="T10" fmla="*/ 202 w 251"/>
                <a:gd name="T11" fmla="*/ 31 h 284"/>
                <a:gd name="T12" fmla="*/ 171 w 251"/>
                <a:gd name="T13" fmla="*/ 19 h 284"/>
                <a:gd name="T14" fmla="*/ 125 w 251"/>
                <a:gd name="T15" fmla="*/ 20 h 284"/>
                <a:gd name="T16" fmla="*/ 85 w 251"/>
                <a:gd name="T17" fmla="*/ 38 h 284"/>
                <a:gd name="T18" fmla="*/ 59 w 251"/>
                <a:gd name="T19" fmla="*/ 72 h 284"/>
                <a:gd name="T20" fmla="*/ 45 w 251"/>
                <a:gd name="T21" fmla="*/ 114 h 284"/>
                <a:gd name="T22" fmla="*/ 47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8 w 251"/>
                <a:gd name="T35" fmla="*/ 202 h 284"/>
                <a:gd name="T36" fmla="*/ 247 w 251"/>
                <a:gd name="T37" fmla="*/ 224 h 284"/>
                <a:gd name="T38" fmla="*/ 234 w 251"/>
                <a:gd name="T39" fmla="*/ 259 h 284"/>
                <a:gd name="T40" fmla="*/ 218 w 251"/>
                <a:gd name="T41" fmla="*/ 275 h 284"/>
                <a:gd name="T42" fmla="*/ 187 w 251"/>
                <a:gd name="T43" fmla="*/ 281 h 284"/>
                <a:gd name="T44" fmla="*/ 149 w 251"/>
                <a:gd name="T45" fmla="*/ 284 h 284"/>
                <a:gd name="T46" fmla="*/ 94 w 251"/>
                <a:gd name="T47" fmla="*/ 275 h 284"/>
                <a:gd name="T48" fmla="*/ 52 w 251"/>
                <a:gd name="T49" fmla="*/ 255 h 284"/>
                <a:gd name="T50" fmla="*/ 23 w 251"/>
                <a:gd name="T51" fmla="*/ 223 h 284"/>
                <a:gd name="T52" fmla="*/ 6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2" y="0"/>
                  </a:moveTo>
                  <a:lnTo>
                    <a:pt x="185" y="1"/>
                  </a:lnTo>
                  <a:lnTo>
                    <a:pt x="207" y="5"/>
                  </a:lnTo>
                  <a:lnTo>
                    <a:pt x="224" y="8"/>
                  </a:lnTo>
                  <a:lnTo>
                    <a:pt x="235" y="12"/>
                  </a:lnTo>
                  <a:lnTo>
                    <a:pt x="239" y="33"/>
                  </a:lnTo>
                  <a:lnTo>
                    <a:pt x="242" y="54"/>
                  </a:lnTo>
                  <a:lnTo>
                    <a:pt x="245" y="76"/>
                  </a:lnTo>
                  <a:lnTo>
                    <a:pt x="230" y="79"/>
                  </a:lnTo>
                  <a:lnTo>
                    <a:pt x="223" y="60"/>
                  </a:lnTo>
                  <a:lnTo>
                    <a:pt x="215" y="44"/>
                  </a:lnTo>
                  <a:lnTo>
                    <a:pt x="202" y="31"/>
                  </a:lnTo>
                  <a:lnTo>
                    <a:pt x="189" y="23"/>
                  </a:lnTo>
                  <a:lnTo>
                    <a:pt x="171" y="19"/>
                  </a:lnTo>
                  <a:lnTo>
                    <a:pt x="150" y="16"/>
                  </a:lnTo>
                  <a:lnTo>
                    <a:pt x="125" y="20"/>
                  </a:lnTo>
                  <a:lnTo>
                    <a:pt x="103" y="26"/>
                  </a:lnTo>
                  <a:lnTo>
                    <a:pt x="85" y="38"/>
                  </a:lnTo>
                  <a:lnTo>
                    <a:pt x="70" y="54"/>
                  </a:lnTo>
                  <a:lnTo>
                    <a:pt x="59" y="72"/>
                  </a:lnTo>
                  <a:lnTo>
                    <a:pt x="50" y="91"/>
                  </a:lnTo>
                  <a:lnTo>
                    <a:pt x="45" y="114"/>
                  </a:lnTo>
                  <a:lnTo>
                    <a:pt x="43" y="137"/>
                  </a:lnTo>
                  <a:lnTo>
                    <a:pt x="47" y="169"/>
                  </a:lnTo>
                  <a:lnTo>
                    <a:pt x="55" y="196"/>
                  </a:lnTo>
                  <a:lnTo>
                    <a:pt x="67" y="220"/>
                  </a:lnTo>
                  <a:lnTo>
                    <a:pt x="83" y="240"/>
                  </a:lnTo>
                  <a:lnTo>
                    <a:pt x="103" y="255"/>
                  </a:lnTo>
                  <a:lnTo>
                    <a:pt x="127" y="264"/>
                  </a:lnTo>
                  <a:lnTo>
                    <a:pt x="152" y="267"/>
                  </a:lnTo>
                  <a:lnTo>
                    <a:pt x="172" y="265"/>
                  </a:lnTo>
                  <a:lnTo>
                    <a:pt x="189" y="259"/>
                  </a:lnTo>
                  <a:lnTo>
                    <a:pt x="202" y="250"/>
                  </a:lnTo>
                  <a:lnTo>
                    <a:pt x="215" y="237"/>
                  </a:lnTo>
                  <a:lnTo>
                    <a:pt x="226" y="221"/>
                  </a:lnTo>
                  <a:lnTo>
                    <a:pt x="238" y="202"/>
                  </a:lnTo>
                  <a:lnTo>
                    <a:pt x="251" y="208"/>
                  </a:lnTo>
                  <a:lnTo>
                    <a:pt x="247" y="224"/>
                  </a:lnTo>
                  <a:lnTo>
                    <a:pt x="240" y="242"/>
                  </a:lnTo>
                  <a:lnTo>
                    <a:pt x="234" y="259"/>
                  </a:lnTo>
                  <a:lnTo>
                    <a:pt x="228" y="273"/>
                  </a:lnTo>
                  <a:lnTo>
                    <a:pt x="218" y="275"/>
                  </a:lnTo>
                  <a:lnTo>
                    <a:pt x="204" y="277"/>
                  </a:lnTo>
                  <a:lnTo>
                    <a:pt x="187" y="281"/>
                  </a:lnTo>
                  <a:lnTo>
                    <a:pt x="168" y="283"/>
                  </a:lnTo>
                  <a:lnTo>
                    <a:pt x="149" y="284"/>
                  </a:lnTo>
                  <a:lnTo>
                    <a:pt x="121" y="282"/>
                  </a:lnTo>
                  <a:lnTo>
                    <a:pt x="94" y="275"/>
                  </a:lnTo>
                  <a:lnTo>
                    <a:pt x="72" y="266"/>
                  </a:lnTo>
                  <a:lnTo>
                    <a:pt x="52" y="255"/>
                  </a:lnTo>
                  <a:lnTo>
                    <a:pt x="35" y="240"/>
                  </a:lnTo>
                  <a:lnTo>
                    <a:pt x="23" y="223"/>
                  </a:lnTo>
                  <a:lnTo>
                    <a:pt x="12" y="204"/>
                  </a:lnTo>
                  <a:lnTo>
                    <a:pt x="6" y="185"/>
                  </a:lnTo>
                  <a:lnTo>
                    <a:pt x="1" y="166"/>
                  </a:lnTo>
                  <a:lnTo>
                    <a:pt x="0" y="146"/>
                  </a:lnTo>
                  <a:lnTo>
                    <a:pt x="2" y="118"/>
                  </a:lnTo>
                  <a:lnTo>
                    <a:pt x="9" y="91"/>
                  </a:lnTo>
                  <a:lnTo>
                    <a:pt x="20" y="69"/>
                  </a:lnTo>
                  <a:lnTo>
                    <a:pt x="36" y="49"/>
                  </a:lnTo>
                  <a:lnTo>
                    <a:pt x="56" y="32"/>
                  </a:lnTo>
                  <a:lnTo>
                    <a:pt x="78" y="19"/>
                  </a:lnTo>
                  <a:lnTo>
                    <a:pt x="103" y="8"/>
                  </a:lnTo>
                  <a:lnTo>
                    <a:pt x="132" y="3"/>
                  </a:lnTo>
                  <a:lnTo>
                    <a:pt x="16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6532563" y="6096000"/>
              <a:ext cx="146050" cy="150813"/>
            </a:xfrm>
            <a:custGeom>
              <a:avLst/>
              <a:gdLst>
                <a:gd name="T0" fmla="*/ 115 w 276"/>
                <a:gd name="T1" fmla="*/ 19 h 284"/>
                <a:gd name="T2" fmla="*/ 84 w 276"/>
                <a:gd name="T3" fmla="*/ 33 h 284"/>
                <a:gd name="T4" fmla="*/ 59 w 276"/>
                <a:gd name="T5" fmla="*/ 62 h 284"/>
                <a:gd name="T6" fmla="*/ 45 w 276"/>
                <a:gd name="T7" fmla="*/ 106 h 284"/>
                <a:gd name="T8" fmla="*/ 45 w 276"/>
                <a:gd name="T9" fmla="*/ 164 h 284"/>
                <a:gd name="T10" fmla="*/ 65 w 276"/>
                <a:gd name="T11" fmla="*/ 218 h 284"/>
                <a:gd name="T12" fmla="*/ 99 w 276"/>
                <a:gd name="T13" fmla="*/ 253 h 284"/>
                <a:gd name="T14" fmla="*/ 146 w 276"/>
                <a:gd name="T15" fmla="*/ 267 h 284"/>
                <a:gd name="T16" fmla="*/ 179 w 276"/>
                <a:gd name="T17" fmla="*/ 260 h 284"/>
                <a:gd name="T18" fmla="*/ 206 w 276"/>
                <a:gd name="T19" fmla="*/ 239 h 284"/>
                <a:gd name="T20" fmla="*/ 225 w 276"/>
                <a:gd name="T21" fmla="*/ 202 h 284"/>
                <a:gd name="T22" fmla="*/ 233 w 276"/>
                <a:gd name="T23" fmla="*/ 150 h 284"/>
                <a:gd name="T24" fmla="*/ 225 w 276"/>
                <a:gd name="T25" fmla="*/ 91 h 284"/>
                <a:gd name="T26" fmla="*/ 203 w 276"/>
                <a:gd name="T27" fmla="*/ 50 h 284"/>
                <a:gd name="T28" fmla="*/ 171 w 276"/>
                <a:gd name="T29" fmla="*/ 25 h 284"/>
                <a:gd name="T30" fmla="*/ 132 w 276"/>
                <a:gd name="T31" fmla="*/ 16 h 284"/>
                <a:gd name="T32" fmla="*/ 141 w 276"/>
                <a:gd name="T33" fmla="*/ 0 h 284"/>
                <a:gd name="T34" fmla="*/ 167 w 276"/>
                <a:gd name="T35" fmla="*/ 3 h 284"/>
                <a:gd name="T36" fmla="*/ 215 w 276"/>
                <a:gd name="T37" fmla="*/ 22 h 284"/>
                <a:gd name="T38" fmla="*/ 253 w 276"/>
                <a:gd name="T39" fmla="*/ 58 h 284"/>
                <a:gd name="T40" fmla="*/ 274 w 276"/>
                <a:gd name="T41" fmla="*/ 109 h 284"/>
                <a:gd name="T42" fmla="*/ 274 w 276"/>
                <a:gd name="T43" fmla="*/ 168 h 284"/>
                <a:gd name="T44" fmla="*/ 257 w 276"/>
                <a:gd name="T45" fmla="*/ 217 h 284"/>
                <a:gd name="T46" fmla="*/ 226 w 276"/>
                <a:gd name="T47" fmla="*/ 253 h 284"/>
                <a:gd name="T48" fmla="*/ 184 w 276"/>
                <a:gd name="T49" fmla="*/ 276 h 284"/>
                <a:gd name="T50" fmla="*/ 136 w 276"/>
                <a:gd name="T51" fmla="*/ 284 h 284"/>
                <a:gd name="T52" fmla="*/ 83 w 276"/>
                <a:gd name="T53" fmla="*/ 273 h 284"/>
                <a:gd name="T54" fmla="*/ 40 w 276"/>
                <a:gd name="T55" fmla="*/ 244 h 284"/>
                <a:gd name="T56" fmla="*/ 10 w 276"/>
                <a:gd name="T57" fmla="*/ 201 h 284"/>
                <a:gd name="T58" fmla="*/ 0 w 276"/>
                <a:gd name="T59" fmla="*/ 145 h 284"/>
                <a:gd name="T60" fmla="*/ 7 w 276"/>
                <a:gd name="T61" fmla="*/ 96 h 284"/>
                <a:gd name="T62" fmla="*/ 30 w 276"/>
                <a:gd name="T63" fmla="*/ 54 h 284"/>
                <a:gd name="T64" fmla="*/ 65 w 276"/>
                <a:gd name="T65" fmla="*/ 21 h 284"/>
                <a:gd name="T66" fmla="*/ 113 w 276"/>
                <a:gd name="T67"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84">
                  <a:moveTo>
                    <a:pt x="132" y="16"/>
                  </a:moveTo>
                  <a:lnTo>
                    <a:pt x="115" y="19"/>
                  </a:lnTo>
                  <a:lnTo>
                    <a:pt x="99" y="24"/>
                  </a:lnTo>
                  <a:lnTo>
                    <a:pt x="84" y="33"/>
                  </a:lnTo>
                  <a:lnTo>
                    <a:pt x="70" y="46"/>
                  </a:lnTo>
                  <a:lnTo>
                    <a:pt x="59" y="62"/>
                  </a:lnTo>
                  <a:lnTo>
                    <a:pt x="51" y="82"/>
                  </a:lnTo>
                  <a:lnTo>
                    <a:pt x="45" y="106"/>
                  </a:lnTo>
                  <a:lnTo>
                    <a:pt x="43" y="133"/>
                  </a:lnTo>
                  <a:lnTo>
                    <a:pt x="45" y="164"/>
                  </a:lnTo>
                  <a:lnTo>
                    <a:pt x="53" y="193"/>
                  </a:lnTo>
                  <a:lnTo>
                    <a:pt x="65" y="218"/>
                  </a:lnTo>
                  <a:lnTo>
                    <a:pt x="81" y="239"/>
                  </a:lnTo>
                  <a:lnTo>
                    <a:pt x="99" y="253"/>
                  </a:lnTo>
                  <a:lnTo>
                    <a:pt x="122" y="264"/>
                  </a:lnTo>
                  <a:lnTo>
                    <a:pt x="146" y="267"/>
                  </a:lnTo>
                  <a:lnTo>
                    <a:pt x="162" y="265"/>
                  </a:lnTo>
                  <a:lnTo>
                    <a:pt x="179" y="260"/>
                  </a:lnTo>
                  <a:lnTo>
                    <a:pt x="193" y="251"/>
                  </a:lnTo>
                  <a:lnTo>
                    <a:pt x="206" y="239"/>
                  </a:lnTo>
                  <a:lnTo>
                    <a:pt x="217" y="221"/>
                  </a:lnTo>
                  <a:lnTo>
                    <a:pt x="225" y="202"/>
                  </a:lnTo>
                  <a:lnTo>
                    <a:pt x="231" y="178"/>
                  </a:lnTo>
                  <a:lnTo>
                    <a:pt x="233" y="150"/>
                  </a:lnTo>
                  <a:lnTo>
                    <a:pt x="231" y="119"/>
                  </a:lnTo>
                  <a:lnTo>
                    <a:pt x="225" y="91"/>
                  </a:lnTo>
                  <a:lnTo>
                    <a:pt x="215" y="69"/>
                  </a:lnTo>
                  <a:lnTo>
                    <a:pt x="203" y="50"/>
                  </a:lnTo>
                  <a:lnTo>
                    <a:pt x="188" y="36"/>
                  </a:lnTo>
                  <a:lnTo>
                    <a:pt x="171" y="25"/>
                  </a:lnTo>
                  <a:lnTo>
                    <a:pt x="152" y="19"/>
                  </a:lnTo>
                  <a:lnTo>
                    <a:pt x="132" y="16"/>
                  </a:lnTo>
                  <a:lnTo>
                    <a:pt x="132" y="16"/>
                  </a:lnTo>
                  <a:close/>
                  <a:moveTo>
                    <a:pt x="141" y="0"/>
                  </a:moveTo>
                  <a:lnTo>
                    <a:pt x="141" y="0"/>
                  </a:lnTo>
                  <a:lnTo>
                    <a:pt x="167" y="3"/>
                  </a:lnTo>
                  <a:lnTo>
                    <a:pt x="192" y="9"/>
                  </a:lnTo>
                  <a:lnTo>
                    <a:pt x="215" y="22"/>
                  </a:lnTo>
                  <a:lnTo>
                    <a:pt x="236" y="38"/>
                  </a:lnTo>
                  <a:lnTo>
                    <a:pt x="253" y="58"/>
                  </a:lnTo>
                  <a:lnTo>
                    <a:pt x="265" y="81"/>
                  </a:lnTo>
                  <a:lnTo>
                    <a:pt x="274" y="109"/>
                  </a:lnTo>
                  <a:lnTo>
                    <a:pt x="276" y="138"/>
                  </a:lnTo>
                  <a:lnTo>
                    <a:pt x="274" y="168"/>
                  </a:lnTo>
                  <a:lnTo>
                    <a:pt x="267" y="193"/>
                  </a:lnTo>
                  <a:lnTo>
                    <a:pt x="257" y="217"/>
                  </a:lnTo>
                  <a:lnTo>
                    <a:pt x="243" y="236"/>
                  </a:lnTo>
                  <a:lnTo>
                    <a:pt x="226" y="253"/>
                  </a:lnTo>
                  <a:lnTo>
                    <a:pt x="207" y="266"/>
                  </a:lnTo>
                  <a:lnTo>
                    <a:pt x="184" y="276"/>
                  </a:lnTo>
                  <a:lnTo>
                    <a:pt x="162" y="282"/>
                  </a:lnTo>
                  <a:lnTo>
                    <a:pt x="136" y="284"/>
                  </a:lnTo>
                  <a:lnTo>
                    <a:pt x="108" y="281"/>
                  </a:lnTo>
                  <a:lnTo>
                    <a:pt x="83" y="273"/>
                  </a:lnTo>
                  <a:lnTo>
                    <a:pt x="60" y="261"/>
                  </a:lnTo>
                  <a:lnTo>
                    <a:pt x="40" y="244"/>
                  </a:lnTo>
                  <a:lnTo>
                    <a:pt x="23" y="224"/>
                  </a:lnTo>
                  <a:lnTo>
                    <a:pt x="10" y="201"/>
                  </a:lnTo>
                  <a:lnTo>
                    <a:pt x="2" y="174"/>
                  </a:lnTo>
                  <a:lnTo>
                    <a:pt x="0" y="145"/>
                  </a:lnTo>
                  <a:lnTo>
                    <a:pt x="1" y="120"/>
                  </a:lnTo>
                  <a:lnTo>
                    <a:pt x="7" y="96"/>
                  </a:lnTo>
                  <a:lnTo>
                    <a:pt x="17" y="73"/>
                  </a:lnTo>
                  <a:lnTo>
                    <a:pt x="30" y="54"/>
                  </a:lnTo>
                  <a:lnTo>
                    <a:pt x="45" y="36"/>
                  </a:lnTo>
                  <a:lnTo>
                    <a:pt x="65" y="21"/>
                  </a:lnTo>
                  <a:lnTo>
                    <a:pt x="88" y="9"/>
                  </a:lnTo>
                  <a:lnTo>
                    <a:pt x="113" y="3"/>
                  </a:lnTo>
                  <a:lnTo>
                    <a:pt x="14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6684963" y="6099175"/>
              <a:ext cx="152400" cy="147638"/>
            </a:xfrm>
            <a:custGeom>
              <a:avLst/>
              <a:gdLst>
                <a:gd name="T0" fmla="*/ 110 w 289"/>
                <a:gd name="T1" fmla="*/ 0 h 277"/>
                <a:gd name="T2" fmla="*/ 94 w 289"/>
                <a:gd name="T3" fmla="*/ 16 h 277"/>
                <a:gd name="T4" fmla="*/ 77 w 289"/>
                <a:gd name="T5" fmla="*/ 25 h 277"/>
                <a:gd name="T6" fmla="*/ 74 w 289"/>
                <a:gd name="T7" fmla="*/ 55 h 277"/>
                <a:gd name="T8" fmla="*/ 76 w 289"/>
                <a:gd name="T9" fmla="*/ 177 h 277"/>
                <a:gd name="T10" fmla="*/ 90 w 289"/>
                <a:gd name="T11" fmla="*/ 219 h 277"/>
                <a:gd name="T12" fmla="*/ 116 w 289"/>
                <a:gd name="T13" fmla="*/ 245 h 277"/>
                <a:gd name="T14" fmla="*/ 152 w 289"/>
                <a:gd name="T15" fmla="*/ 253 h 277"/>
                <a:gd name="T16" fmla="*/ 189 w 289"/>
                <a:gd name="T17" fmla="*/ 245 h 277"/>
                <a:gd name="T18" fmla="*/ 213 w 289"/>
                <a:gd name="T19" fmla="*/ 221 h 277"/>
                <a:gd name="T20" fmla="*/ 226 w 289"/>
                <a:gd name="T21" fmla="*/ 185 h 277"/>
                <a:gd name="T22" fmla="*/ 231 w 289"/>
                <a:gd name="T23" fmla="*/ 136 h 277"/>
                <a:gd name="T24" fmla="*/ 231 w 289"/>
                <a:gd name="T25" fmla="*/ 80 h 277"/>
                <a:gd name="T26" fmla="*/ 229 w 289"/>
                <a:gd name="T27" fmla="*/ 48 h 277"/>
                <a:gd name="T28" fmla="*/ 225 w 289"/>
                <a:gd name="T29" fmla="*/ 27 h 277"/>
                <a:gd name="T30" fmla="*/ 205 w 289"/>
                <a:gd name="T31" fmla="*/ 16 h 277"/>
                <a:gd name="T32" fmla="*/ 187 w 289"/>
                <a:gd name="T33" fmla="*/ 0 h 277"/>
                <a:gd name="T34" fmla="*/ 289 w 289"/>
                <a:gd name="T35" fmla="*/ 14 h 277"/>
                <a:gd name="T36" fmla="*/ 263 w 289"/>
                <a:gd name="T37" fmla="*/ 20 h 277"/>
                <a:gd name="T38" fmla="*/ 253 w 289"/>
                <a:gd name="T39" fmla="*/ 38 h 277"/>
                <a:gd name="T40" fmla="*/ 250 w 289"/>
                <a:gd name="T41" fmla="*/ 62 h 277"/>
                <a:gd name="T42" fmla="*/ 250 w 289"/>
                <a:gd name="T43" fmla="*/ 106 h 277"/>
                <a:gd name="T44" fmla="*/ 249 w 289"/>
                <a:gd name="T45" fmla="*/ 165 h 277"/>
                <a:gd name="T46" fmla="*/ 240 w 289"/>
                <a:gd name="T47" fmla="*/ 213 h 277"/>
                <a:gd name="T48" fmla="*/ 218 w 289"/>
                <a:gd name="T49" fmla="*/ 249 h 277"/>
                <a:gd name="T50" fmla="*/ 183 w 289"/>
                <a:gd name="T51" fmla="*/ 270 h 277"/>
                <a:gd name="T52" fmla="*/ 142 w 289"/>
                <a:gd name="T53" fmla="*/ 277 h 277"/>
                <a:gd name="T54" fmla="*/ 95 w 289"/>
                <a:gd name="T55" fmla="*/ 269 h 277"/>
                <a:gd name="T56" fmla="*/ 61 w 289"/>
                <a:gd name="T57" fmla="*/ 244 h 277"/>
                <a:gd name="T58" fmla="*/ 43 w 289"/>
                <a:gd name="T59" fmla="*/ 209 h 277"/>
                <a:gd name="T60" fmla="*/ 37 w 289"/>
                <a:gd name="T61" fmla="*/ 157 h 277"/>
                <a:gd name="T62" fmla="*/ 37 w 289"/>
                <a:gd name="T63" fmla="*/ 40 h 277"/>
                <a:gd name="T64" fmla="*/ 32 w 289"/>
                <a:gd name="T65" fmla="*/ 22 h 277"/>
                <a:gd name="T66" fmla="*/ 15 w 289"/>
                <a:gd name="T67" fmla="*/ 16 h 277"/>
                <a:gd name="T68" fmla="*/ 0 w 289"/>
                <a:gd name="T6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277">
                  <a:moveTo>
                    <a:pt x="0" y="0"/>
                  </a:moveTo>
                  <a:lnTo>
                    <a:pt x="110" y="0"/>
                  </a:lnTo>
                  <a:lnTo>
                    <a:pt x="110" y="14"/>
                  </a:lnTo>
                  <a:lnTo>
                    <a:pt x="94" y="16"/>
                  </a:lnTo>
                  <a:lnTo>
                    <a:pt x="83" y="19"/>
                  </a:lnTo>
                  <a:lnTo>
                    <a:pt x="77" y="25"/>
                  </a:lnTo>
                  <a:lnTo>
                    <a:pt x="75" y="36"/>
                  </a:lnTo>
                  <a:lnTo>
                    <a:pt x="74" y="55"/>
                  </a:lnTo>
                  <a:lnTo>
                    <a:pt x="74" y="148"/>
                  </a:lnTo>
                  <a:lnTo>
                    <a:pt x="76" y="177"/>
                  </a:lnTo>
                  <a:lnTo>
                    <a:pt x="81" y="201"/>
                  </a:lnTo>
                  <a:lnTo>
                    <a:pt x="90" y="219"/>
                  </a:lnTo>
                  <a:lnTo>
                    <a:pt x="101" y="234"/>
                  </a:lnTo>
                  <a:lnTo>
                    <a:pt x="116" y="245"/>
                  </a:lnTo>
                  <a:lnTo>
                    <a:pt x="133" y="251"/>
                  </a:lnTo>
                  <a:lnTo>
                    <a:pt x="152" y="253"/>
                  </a:lnTo>
                  <a:lnTo>
                    <a:pt x="172" y="251"/>
                  </a:lnTo>
                  <a:lnTo>
                    <a:pt x="189" y="245"/>
                  </a:lnTo>
                  <a:lnTo>
                    <a:pt x="202" y="235"/>
                  </a:lnTo>
                  <a:lnTo>
                    <a:pt x="213" y="221"/>
                  </a:lnTo>
                  <a:lnTo>
                    <a:pt x="221" y="204"/>
                  </a:lnTo>
                  <a:lnTo>
                    <a:pt x="226" y="185"/>
                  </a:lnTo>
                  <a:lnTo>
                    <a:pt x="230" y="161"/>
                  </a:lnTo>
                  <a:lnTo>
                    <a:pt x="231" y="136"/>
                  </a:lnTo>
                  <a:lnTo>
                    <a:pt x="231" y="105"/>
                  </a:lnTo>
                  <a:lnTo>
                    <a:pt x="231" y="80"/>
                  </a:lnTo>
                  <a:lnTo>
                    <a:pt x="230" y="62"/>
                  </a:lnTo>
                  <a:lnTo>
                    <a:pt x="229" y="48"/>
                  </a:lnTo>
                  <a:lnTo>
                    <a:pt x="228" y="36"/>
                  </a:lnTo>
                  <a:lnTo>
                    <a:pt x="225" y="27"/>
                  </a:lnTo>
                  <a:lnTo>
                    <a:pt x="217" y="20"/>
                  </a:lnTo>
                  <a:lnTo>
                    <a:pt x="205" y="16"/>
                  </a:lnTo>
                  <a:lnTo>
                    <a:pt x="187" y="14"/>
                  </a:lnTo>
                  <a:lnTo>
                    <a:pt x="187" y="0"/>
                  </a:lnTo>
                  <a:lnTo>
                    <a:pt x="289" y="0"/>
                  </a:lnTo>
                  <a:lnTo>
                    <a:pt x="289" y="14"/>
                  </a:lnTo>
                  <a:lnTo>
                    <a:pt x="273" y="16"/>
                  </a:lnTo>
                  <a:lnTo>
                    <a:pt x="263" y="20"/>
                  </a:lnTo>
                  <a:lnTo>
                    <a:pt x="256" y="27"/>
                  </a:lnTo>
                  <a:lnTo>
                    <a:pt x="253" y="38"/>
                  </a:lnTo>
                  <a:lnTo>
                    <a:pt x="251" y="48"/>
                  </a:lnTo>
                  <a:lnTo>
                    <a:pt x="250" y="62"/>
                  </a:lnTo>
                  <a:lnTo>
                    <a:pt x="250" y="80"/>
                  </a:lnTo>
                  <a:lnTo>
                    <a:pt x="250" y="106"/>
                  </a:lnTo>
                  <a:lnTo>
                    <a:pt x="250" y="137"/>
                  </a:lnTo>
                  <a:lnTo>
                    <a:pt x="249" y="165"/>
                  </a:lnTo>
                  <a:lnTo>
                    <a:pt x="246" y="190"/>
                  </a:lnTo>
                  <a:lnTo>
                    <a:pt x="240" y="213"/>
                  </a:lnTo>
                  <a:lnTo>
                    <a:pt x="231" y="231"/>
                  </a:lnTo>
                  <a:lnTo>
                    <a:pt x="218" y="249"/>
                  </a:lnTo>
                  <a:lnTo>
                    <a:pt x="201" y="261"/>
                  </a:lnTo>
                  <a:lnTo>
                    <a:pt x="183" y="270"/>
                  </a:lnTo>
                  <a:lnTo>
                    <a:pt x="163" y="276"/>
                  </a:lnTo>
                  <a:lnTo>
                    <a:pt x="142" y="277"/>
                  </a:lnTo>
                  <a:lnTo>
                    <a:pt x="118" y="275"/>
                  </a:lnTo>
                  <a:lnTo>
                    <a:pt x="95" y="269"/>
                  </a:lnTo>
                  <a:lnTo>
                    <a:pt x="74" y="258"/>
                  </a:lnTo>
                  <a:lnTo>
                    <a:pt x="61" y="244"/>
                  </a:lnTo>
                  <a:lnTo>
                    <a:pt x="51" y="228"/>
                  </a:lnTo>
                  <a:lnTo>
                    <a:pt x="43" y="209"/>
                  </a:lnTo>
                  <a:lnTo>
                    <a:pt x="40" y="185"/>
                  </a:lnTo>
                  <a:lnTo>
                    <a:pt x="37" y="157"/>
                  </a:lnTo>
                  <a:lnTo>
                    <a:pt x="37" y="55"/>
                  </a:lnTo>
                  <a:lnTo>
                    <a:pt x="37" y="40"/>
                  </a:lnTo>
                  <a:lnTo>
                    <a:pt x="35" y="28"/>
                  </a:lnTo>
                  <a:lnTo>
                    <a:pt x="32" y="22"/>
                  </a:lnTo>
                  <a:lnTo>
                    <a:pt x="25" y="18"/>
                  </a:lnTo>
                  <a:lnTo>
                    <a:pt x="15"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7"/>
            <p:cNvSpPr>
              <a:spLocks noEditPoints="1"/>
            </p:cNvSpPr>
            <p:nvPr/>
          </p:nvSpPr>
          <p:spPr bwMode="auto">
            <a:xfrm>
              <a:off x="6850063" y="6099175"/>
              <a:ext cx="131763" cy="146050"/>
            </a:xfrm>
            <a:custGeom>
              <a:avLst/>
              <a:gdLst>
                <a:gd name="T0" fmla="*/ 91 w 250"/>
                <a:gd name="T1" fmla="*/ 16 h 275"/>
                <a:gd name="T2" fmla="*/ 80 w 250"/>
                <a:gd name="T3" fmla="*/ 20 h 275"/>
                <a:gd name="T4" fmla="*/ 75 w 250"/>
                <a:gd name="T5" fmla="*/ 30 h 275"/>
                <a:gd name="T6" fmla="*/ 75 w 250"/>
                <a:gd name="T7" fmla="*/ 138 h 275"/>
                <a:gd name="T8" fmla="*/ 114 w 250"/>
                <a:gd name="T9" fmla="*/ 137 h 275"/>
                <a:gd name="T10" fmla="*/ 140 w 250"/>
                <a:gd name="T11" fmla="*/ 127 h 275"/>
                <a:gd name="T12" fmla="*/ 160 w 250"/>
                <a:gd name="T13" fmla="*/ 96 h 275"/>
                <a:gd name="T14" fmla="*/ 161 w 250"/>
                <a:gd name="T15" fmla="*/ 58 h 275"/>
                <a:gd name="T16" fmla="*/ 149 w 250"/>
                <a:gd name="T17" fmla="*/ 34 h 275"/>
                <a:gd name="T18" fmla="*/ 127 w 250"/>
                <a:gd name="T19" fmla="*/ 20 h 275"/>
                <a:gd name="T20" fmla="*/ 101 w 250"/>
                <a:gd name="T21" fmla="*/ 16 h 275"/>
                <a:gd name="T22" fmla="*/ 108 w 250"/>
                <a:gd name="T23" fmla="*/ 0 h 275"/>
                <a:gd name="T24" fmla="*/ 147 w 250"/>
                <a:gd name="T25" fmla="*/ 3 h 275"/>
                <a:gd name="T26" fmla="*/ 174 w 250"/>
                <a:gd name="T27" fmla="*/ 15 h 275"/>
                <a:gd name="T28" fmla="*/ 195 w 250"/>
                <a:gd name="T29" fmla="*/ 36 h 275"/>
                <a:gd name="T30" fmla="*/ 202 w 250"/>
                <a:gd name="T31" fmla="*/ 70 h 275"/>
                <a:gd name="T32" fmla="*/ 193 w 250"/>
                <a:gd name="T33" fmla="*/ 106 h 275"/>
                <a:gd name="T34" fmla="*/ 167 w 250"/>
                <a:gd name="T35" fmla="*/ 131 h 275"/>
                <a:gd name="T36" fmla="*/ 157 w 250"/>
                <a:gd name="T37" fmla="*/ 153 h 275"/>
                <a:gd name="T38" fmla="*/ 176 w 250"/>
                <a:gd name="T39" fmla="*/ 185 h 275"/>
                <a:gd name="T40" fmla="*/ 197 w 250"/>
                <a:gd name="T41" fmla="*/ 215 h 275"/>
                <a:gd name="T42" fmla="*/ 213 w 250"/>
                <a:gd name="T43" fmla="*/ 235 h 275"/>
                <a:gd name="T44" fmla="*/ 231 w 250"/>
                <a:gd name="T45" fmla="*/ 253 h 275"/>
                <a:gd name="T46" fmla="*/ 250 w 250"/>
                <a:gd name="T47" fmla="*/ 262 h 275"/>
                <a:gd name="T48" fmla="*/ 241 w 250"/>
                <a:gd name="T49" fmla="*/ 275 h 275"/>
                <a:gd name="T50" fmla="*/ 213 w 250"/>
                <a:gd name="T51" fmla="*/ 271 h 275"/>
                <a:gd name="T52" fmla="*/ 181 w 250"/>
                <a:gd name="T53" fmla="*/ 254 h 275"/>
                <a:gd name="T54" fmla="*/ 151 w 250"/>
                <a:gd name="T55" fmla="*/ 214 h 275"/>
                <a:gd name="T56" fmla="*/ 124 w 250"/>
                <a:gd name="T57" fmla="*/ 170 h 275"/>
                <a:gd name="T58" fmla="*/ 111 w 250"/>
                <a:gd name="T59" fmla="*/ 157 h 275"/>
                <a:gd name="T60" fmla="*/ 89 w 250"/>
                <a:gd name="T61" fmla="*/ 154 h 275"/>
                <a:gd name="T62" fmla="*/ 75 w 250"/>
                <a:gd name="T63" fmla="*/ 218 h 275"/>
                <a:gd name="T64" fmla="*/ 78 w 250"/>
                <a:gd name="T65" fmla="*/ 246 h 275"/>
                <a:gd name="T66" fmla="*/ 95 w 250"/>
                <a:gd name="T67" fmla="*/ 255 h 275"/>
                <a:gd name="T68" fmla="*/ 111 w 250"/>
                <a:gd name="T69" fmla="*/ 271 h 275"/>
                <a:gd name="T70" fmla="*/ 0 w 250"/>
                <a:gd name="T71" fmla="*/ 258 h 275"/>
                <a:gd name="T72" fmla="*/ 29 w 250"/>
                <a:gd name="T73" fmla="*/ 253 h 275"/>
                <a:gd name="T74" fmla="*/ 39 w 250"/>
                <a:gd name="T75" fmla="*/ 235 h 275"/>
                <a:gd name="T76" fmla="*/ 39 w 250"/>
                <a:gd name="T77" fmla="*/ 54 h 275"/>
                <a:gd name="T78" fmla="*/ 35 w 250"/>
                <a:gd name="T79" fmla="*/ 25 h 275"/>
                <a:gd name="T80" fmla="*/ 19 w 250"/>
                <a:gd name="T81" fmla="*/ 16 h 275"/>
                <a:gd name="T82" fmla="*/ 2 w 250"/>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75">
                  <a:moveTo>
                    <a:pt x="101" y="16"/>
                  </a:moveTo>
                  <a:lnTo>
                    <a:pt x="91" y="16"/>
                  </a:lnTo>
                  <a:lnTo>
                    <a:pt x="84" y="18"/>
                  </a:lnTo>
                  <a:lnTo>
                    <a:pt x="80" y="20"/>
                  </a:lnTo>
                  <a:lnTo>
                    <a:pt x="76" y="24"/>
                  </a:lnTo>
                  <a:lnTo>
                    <a:pt x="75" y="30"/>
                  </a:lnTo>
                  <a:lnTo>
                    <a:pt x="75" y="39"/>
                  </a:lnTo>
                  <a:lnTo>
                    <a:pt x="75" y="138"/>
                  </a:lnTo>
                  <a:lnTo>
                    <a:pt x="94" y="138"/>
                  </a:lnTo>
                  <a:lnTo>
                    <a:pt x="114" y="137"/>
                  </a:lnTo>
                  <a:lnTo>
                    <a:pt x="128" y="133"/>
                  </a:lnTo>
                  <a:lnTo>
                    <a:pt x="140" y="127"/>
                  </a:lnTo>
                  <a:lnTo>
                    <a:pt x="154" y="113"/>
                  </a:lnTo>
                  <a:lnTo>
                    <a:pt x="160" y="96"/>
                  </a:lnTo>
                  <a:lnTo>
                    <a:pt x="163" y="76"/>
                  </a:lnTo>
                  <a:lnTo>
                    <a:pt x="161" y="58"/>
                  </a:lnTo>
                  <a:lnTo>
                    <a:pt x="156" y="44"/>
                  </a:lnTo>
                  <a:lnTo>
                    <a:pt x="149" y="34"/>
                  </a:lnTo>
                  <a:lnTo>
                    <a:pt x="139" y="25"/>
                  </a:lnTo>
                  <a:lnTo>
                    <a:pt x="127" y="20"/>
                  </a:lnTo>
                  <a:lnTo>
                    <a:pt x="115" y="17"/>
                  </a:lnTo>
                  <a:lnTo>
                    <a:pt x="101" y="16"/>
                  </a:lnTo>
                  <a:close/>
                  <a:moveTo>
                    <a:pt x="2" y="0"/>
                  </a:moveTo>
                  <a:lnTo>
                    <a:pt x="108" y="0"/>
                  </a:lnTo>
                  <a:lnTo>
                    <a:pt x="128" y="1"/>
                  </a:lnTo>
                  <a:lnTo>
                    <a:pt x="147" y="3"/>
                  </a:lnTo>
                  <a:lnTo>
                    <a:pt x="161" y="8"/>
                  </a:lnTo>
                  <a:lnTo>
                    <a:pt x="174" y="15"/>
                  </a:lnTo>
                  <a:lnTo>
                    <a:pt x="187" y="24"/>
                  </a:lnTo>
                  <a:lnTo>
                    <a:pt x="195" y="36"/>
                  </a:lnTo>
                  <a:lnTo>
                    <a:pt x="200" y="51"/>
                  </a:lnTo>
                  <a:lnTo>
                    <a:pt x="202" y="70"/>
                  </a:lnTo>
                  <a:lnTo>
                    <a:pt x="200" y="89"/>
                  </a:lnTo>
                  <a:lnTo>
                    <a:pt x="193" y="106"/>
                  </a:lnTo>
                  <a:lnTo>
                    <a:pt x="182" y="120"/>
                  </a:lnTo>
                  <a:lnTo>
                    <a:pt x="167" y="131"/>
                  </a:lnTo>
                  <a:lnTo>
                    <a:pt x="150" y="140"/>
                  </a:lnTo>
                  <a:lnTo>
                    <a:pt x="157" y="153"/>
                  </a:lnTo>
                  <a:lnTo>
                    <a:pt x="166" y="169"/>
                  </a:lnTo>
                  <a:lnTo>
                    <a:pt x="176" y="185"/>
                  </a:lnTo>
                  <a:lnTo>
                    <a:pt x="187" y="201"/>
                  </a:lnTo>
                  <a:lnTo>
                    <a:pt x="197" y="215"/>
                  </a:lnTo>
                  <a:lnTo>
                    <a:pt x="206" y="227"/>
                  </a:lnTo>
                  <a:lnTo>
                    <a:pt x="213" y="235"/>
                  </a:lnTo>
                  <a:lnTo>
                    <a:pt x="221" y="244"/>
                  </a:lnTo>
                  <a:lnTo>
                    <a:pt x="231" y="253"/>
                  </a:lnTo>
                  <a:lnTo>
                    <a:pt x="241" y="259"/>
                  </a:lnTo>
                  <a:lnTo>
                    <a:pt x="250" y="262"/>
                  </a:lnTo>
                  <a:lnTo>
                    <a:pt x="249" y="275"/>
                  </a:lnTo>
                  <a:lnTo>
                    <a:pt x="241" y="275"/>
                  </a:lnTo>
                  <a:lnTo>
                    <a:pt x="233" y="275"/>
                  </a:lnTo>
                  <a:lnTo>
                    <a:pt x="213" y="271"/>
                  </a:lnTo>
                  <a:lnTo>
                    <a:pt x="196" y="266"/>
                  </a:lnTo>
                  <a:lnTo>
                    <a:pt x="181" y="254"/>
                  </a:lnTo>
                  <a:lnTo>
                    <a:pt x="166" y="236"/>
                  </a:lnTo>
                  <a:lnTo>
                    <a:pt x="151" y="214"/>
                  </a:lnTo>
                  <a:lnTo>
                    <a:pt x="138" y="192"/>
                  </a:lnTo>
                  <a:lnTo>
                    <a:pt x="124" y="170"/>
                  </a:lnTo>
                  <a:lnTo>
                    <a:pt x="119" y="163"/>
                  </a:lnTo>
                  <a:lnTo>
                    <a:pt x="111" y="157"/>
                  </a:lnTo>
                  <a:lnTo>
                    <a:pt x="102" y="155"/>
                  </a:lnTo>
                  <a:lnTo>
                    <a:pt x="89" y="154"/>
                  </a:lnTo>
                  <a:lnTo>
                    <a:pt x="75" y="154"/>
                  </a:lnTo>
                  <a:lnTo>
                    <a:pt x="75" y="218"/>
                  </a:lnTo>
                  <a:lnTo>
                    <a:pt x="75" y="235"/>
                  </a:lnTo>
                  <a:lnTo>
                    <a:pt x="78" y="246"/>
                  </a:lnTo>
                  <a:lnTo>
                    <a:pt x="84" y="253"/>
                  </a:lnTo>
                  <a:lnTo>
                    <a:pt x="95" y="255"/>
                  </a:lnTo>
                  <a:lnTo>
                    <a:pt x="111" y="258"/>
                  </a:lnTo>
                  <a:lnTo>
                    <a:pt x="111" y="271"/>
                  </a:lnTo>
                  <a:lnTo>
                    <a:pt x="0" y="271"/>
                  </a:lnTo>
                  <a:lnTo>
                    <a:pt x="0" y="258"/>
                  </a:lnTo>
                  <a:lnTo>
                    <a:pt x="18" y="255"/>
                  </a:lnTo>
                  <a:lnTo>
                    <a:pt x="29" y="253"/>
                  </a:lnTo>
                  <a:lnTo>
                    <a:pt x="35" y="246"/>
                  </a:lnTo>
                  <a:lnTo>
                    <a:pt x="39" y="235"/>
                  </a:lnTo>
                  <a:lnTo>
                    <a:pt x="39" y="218"/>
                  </a:lnTo>
                  <a:lnTo>
                    <a:pt x="39" y="54"/>
                  </a:lnTo>
                  <a:lnTo>
                    <a:pt x="39" y="35"/>
                  </a:lnTo>
                  <a:lnTo>
                    <a:pt x="35" y="25"/>
                  </a:lnTo>
                  <a:lnTo>
                    <a:pt x="29"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6975475" y="6094413"/>
              <a:ext cx="127000" cy="149225"/>
            </a:xfrm>
            <a:custGeom>
              <a:avLst/>
              <a:gdLst>
                <a:gd name="T0" fmla="*/ 4 w 238"/>
                <a:gd name="T1" fmla="*/ 0 h 281"/>
                <a:gd name="T2" fmla="*/ 13 w 238"/>
                <a:gd name="T3" fmla="*/ 0 h 281"/>
                <a:gd name="T4" fmla="*/ 20 w 238"/>
                <a:gd name="T5" fmla="*/ 7 h 281"/>
                <a:gd name="T6" fmla="*/ 27 w 238"/>
                <a:gd name="T7" fmla="*/ 10 h 281"/>
                <a:gd name="T8" fmla="*/ 37 w 238"/>
                <a:gd name="T9" fmla="*/ 10 h 281"/>
                <a:gd name="T10" fmla="*/ 202 w 238"/>
                <a:gd name="T11" fmla="*/ 10 h 281"/>
                <a:gd name="T12" fmla="*/ 211 w 238"/>
                <a:gd name="T13" fmla="*/ 9 h 281"/>
                <a:gd name="T14" fmla="*/ 217 w 238"/>
                <a:gd name="T15" fmla="*/ 7 h 281"/>
                <a:gd name="T16" fmla="*/ 223 w 238"/>
                <a:gd name="T17" fmla="*/ 0 h 281"/>
                <a:gd name="T18" fmla="*/ 233 w 238"/>
                <a:gd name="T19" fmla="*/ 0 h 281"/>
                <a:gd name="T20" fmla="*/ 234 w 238"/>
                <a:gd name="T21" fmla="*/ 23 h 281"/>
                <a:gd name="T22" fmla="*/ 235 w 238"/>
                <a:gd name="T23" fmla="*/ 49 h 281"/>
                <a:gd name="T24" fmla="*/ 238 w 238"/>
                <a:gd name="T25" fmla="*/ 75 h 281"/>
                <a:gd name="T26" fmla="*/ 223 w 238"/>
                <a:gd name="T27" fmla="*/ 76 h 281"/>
                <a:gd name="T28" fmla="*/ 219 w 238"/>
                <a:gd name="T29" fmla="*/ 59 h 281"/>
                <a:gd name="T30" fmla="*/ 215 w 238"/>
                <a:gd name="T31" fmla="*/ 46 h 281"/>
                <a:gd name="T32" fmla="*/ 210 w 238"/>
                <a:gd name="T33" fmla="*/ 38 h 281"/>
                <a:gd name="T34" fmla="*/ 206 w 238"/>
                <a:gd name="T35" fmla="*/ 34 h 281"/>
                <a:gd name="T36" fmla="*/ 200 w 238"/>
                <a:gd name="T37" fmla="*/ 30 h 281"/>
                <a:gd name="T38" fmla="*/ 192 w 238"/>
                <a:gd name="T39" fmla="*/ 28 h 281"/>
                <a:gd name="T40" fmla="*/ 182 w 238"/>
                <a:gd name="T41" fmla="*/ 27 h 281"/>
                <a:gd name="T42" fmla="*/ 166 w 238"/>
                <a:gd name="T43" fmla="*/ 26 h 281"/>
                <a:gd name="T44" fmla="*/ 136 w 238"/>
                <a:gd name="T45" fmla="*/ 26 h 281"/>
                <a:gd name="T46" fmla="*/ 136 w 238"/>
                <a:gd name="T47" fmla="*/ 229 h 281"/>
                <a:gd name="T48" fmla="*/ 137 w 238"/>
                <a:gd name="T49" fmla="*/ 243 h 281"/>
                <a:gd name="T50" fmla="*/ 139 w 238"/>
                <a:gd name="T51" fmla="*/ 253 h 281"/>
                <a:gd name="T52" fmla="*/ 143 w 238"/>
                <a:gd name="T53" fmla="*/ 260 h 281"/>
                <a:gd name="T54" fmla="*/ 151 w 238"/>
                <a:gd name="T55" fmla="*/ 264 h 281"/>
                <a:gd name="T56" fmla="*/ 163 w 238"/>
                <a:gd name="T57" fmla="*/ 267 h 281"/>
                <a:gd name="T58" fmla="*/ 181 w 238"/>
                <a:gd name="T59" fmla="*/ 268 h 281"/>
                <a:gd name="T60" fmla="*/ 181 w 238"/>
                <a:gd name="T61" fmla="*/ 281 h 281"/>
                <a:gd name="T62" fmla="*/ 58 w 238"/>
                <a:gd name="T63" fmla="*/ 281 h 281"/>
                <a:gd name="T64" fmla="*/ 58 w 238"/>
                <a:gd name="T65" fmla="*/ 268 h 281"/>
                <a:gd name="T66" fmla="*/ 77 w 238"/>
                <a:gd name="T67" fmla="*/ 265 h 281"/>
                <a:gd name="T68" fmla="*/ 90 w 238"/>
                <a:gd name="T69" fmla="*/ 262 h 281"/>
                <a:gd name="T70" fmla="*/ 96 w 238"/>
                <a:gd name="T71" fmla="*/ 256 h 281"/>
                <a:gd name="T72" fmla="*/ 100 w 238"/>
                <a:gd name="T73" fmla="*/ 245 h 281"/>
                <a:gd name="T74" fmla="*/ 100 w 238"/>
                <a:gd name="T75" fmla="*/ 229 h 281"/>
                <a:gd name="T76" fmla="*/ 100 w 238"/>
                <a:gd name="T77" fmla="*/ 26 h 281"/>
                <a:gd name="T78" fmla="*/ 74 w 238"/>
                <a:gd name="T79" fmla="*/ 26 h 281"/>
                <a:gd name="T80" fmla="*/ 57 w 238"/>
                <a:gd name="T81" fmla="*/ 27 h 281"/>
                <a:gd name="T82" fmla="*/ 44 w 238"/>
                <a:gd name="T83" fmla="*/ 28 h 281"/>
                <a:gd name="T84" fmla="*/ 36 w 238"/>
                <a:gd name="T85" fmla="*/ 30 h 281"/>
                <a:gd name="T86" fmla="*/ 30 w 238"/>
                <a:gd name="T87" fmla="*/ 34 h 281"/>
                <a:gd name="T88" fmla="*/ 27 w 238"/>
                <a:gd name="T89" fmla="*/ 38 h 281"/>
                <a:gd name="T90" fmla="*/ 23 w 238"/>
                <a:gd name="T91" fmla="*/ 48 h 281"/>
                <a:gd name="T92" fmla="*/ 18 w 238"/>
                <a:gd name="T93" fmla="*/ 60 h 281"/>
                <a:gd name="T94" fmla="*/ 13 w 238"/>
                <a:gd name="T95" fmla="*/ 76 h 281"/>
                <a:gd name="T96" fmla="*/ 0 w 238"/>
                <a:gd name="T97" fmla="*/ 76 h 281"/>
                <a:gd name="T98" fmla="*/ 2 w 238"/>
                <a:gd name="T99" fmla="*/ 37 h 281"/>
                <a:gd name="T100" fmla="*/ 4 w 238"/>
                <a:gd name="T10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81">
                  <a:moveTo>
                    <a:pt x="4" y="0"/>
                  </a:moveTo>
                  <a:lnTo>
                    <a:pt x="13" y="0"/>
                  </a:lnTo>
                  <a:lnTo>
                    <a:pt x="20" y="7"/>
                  </a:lnTo>
                  <a:lnTo>
                    <a:pt x="27" y="10"/>
                  </a:lnTo>
                  <a:lnTo>
                    <a:pt x="37" y="10"/>
                  </a:lnTo>
                  <a:lnTo>
                    <a:pt x="202" y="10"/>
                  </a:lnTo>
                  <a:lnTo>
                    <a:pt x="211" y="9"/>
                  </a:lnTo>
                  <a:lnTo>
                    <a:pt x="217" y="7"/>
                  </a:lnTo>
                  <a:lnTo>
                    <a:pt x="223" y="0"/>
                  </a:lnTo>
                  <a:lnTo>
                    <a:pt x="233" y="0"/>
                  </a:lnTo>
                  <a:lnTo>
                    <a:pt x="234" y="23"/>
                  </a:lnTo>
                  <a:lnTo>
                    <a:pt x="235" y="49"/>
                  </a:lnTo>
                  <a:lnTo>
                    <a:pt x="238" y="75"/>
                  </a:lnTo>
                  <a:lnTo>
                    <a:pt x="223" y="76"/>
                  </a:lnTo>
                  <a:lnTo>
                    <a:pt x="219" y="59"/>
                  </a:lnTo>
                  <a:lnTo>
                    <a:pt x="215" y="46"/>
                  </a:lnTo>
                  <a:lnTo>
                    <a:pt x="210" y="38"/>
                  </a:lnTo>
                  <a:lnTo>
                    <a:pt x="206" y="34"/>
                  </a:lnTo>
                  <a:lnTo>
                    <a:pt x="200" y="30"/>
                  </a:lnTo>
                  <a:lnTo>
                    <a:pt x="192" y="28"/>
                  </a:lnTo>
                  <a:lnTo>
                    <a:pt x="182" y="27"/>
                  </a:lnTo>
                  <a:lnTo>
                    <a:pt x="166" y="26"/>
                  </a:lnTo>
                  <a:lnTo>
                    <a:pt x="136" y="26"/>
                  </a:lnTo>
                  <a:lnTo>
                    <a:pt x="136" y="229"/>
                  </a:lnTo>
                  <a:lnTo>
                    <a:pt x="137" y="243"/>
                  </a:lnTo>
                  <a:lnTo>
                    <a:pt x="139" y="253"/>
                  </a:lnTo>
                  <a:lnTo>
                    <a:pt x="143" y="260"/>
                  </a:lnTo>
                  <a:lnTo>
                    <a:pt x="151" y="264"/>
                  </a:lnTo>
                  <a:lnTo>
                    <a:pt x="163" y="267"/>
                  </a:lnTo>
                  <a:lnTo>
                    <a:pt x="181" y="268"/>
                  </a:lnTo>
                  <a:lnTo>
                    <a:pt x="181" y="281"/>
                  </a:lnTo>
                  <a:lnTo>
                    <a:pt x="58" y="281"/>
                  </a:lnTo>
                  <a:lnTo>
                    <a:pt x="58" y="268"/>
                  </a:lnTo>
                  <a:lnTo>
                    <a:pt x="77" y="265"/>
                  </a:lnTo>
                  <a:lnTo>
                    <a:pt x="90" y="262"/>
                  </a:lnTo>
                  <a:lnTo>
                    <a:pt x="96" y="256"/>
                  </a:lnTo>
                  <a:lnTo>
                    <a:pt x="100" y="245"/>
                  </a:lnTo>
                  <a:lnTo>
                    <a:pt x="100" y="229"/>
                  </a:lnTo>
                  <a:lnTo>
                    <a:pt x="100" y="26"/>
                  </a:lnTo>
                  <a:lnTo>
                    <a:pt x="74" y="26"/>
                  </a:lnTo>
                  <a:lnTo>
                    <a:pt x="57" y="27"/>
                  </a:lnTo>
                  <a:lnTo>
                    <a:pt x="44" y="28"/>
                  </a:lnTo>
                  <a:lnTo>
                    <a:pt x="36" y="30"/>
                  </a:lnTo>
                  <a:lnTo>
                    <a:pt x="30" y="34"/>
                  </a:lnTo>
                  <a:lnTo>
                    <a:pt x="27" y="38"/>
                  </a:lnTo>
                  <a:lnTo>
                    <a:pt x="23" y="48"/>
                  </a:lnTo>
                  <a:lnTo>
                    <a:pt x="18" y="60"/>
                  </a:lnTo>
                  <a:lnTo>
                    <a:pt x="13" y="76"/>
                  </a:lnTo>
                  <a:lnTo>
                    <a:pt x="0" y="76"/>
                  </a:lnTo>
                  <a:lnTo>
                    <a:pt x="2" y="37"/>
                  </a:lnTo>
                  <a:lnTo>
                    <a:pt x="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9"/>
            <p:cNvSpPr>
              <a:spLocks/>
            </p:cNvSpPr>
            <p:nvPr/>
          </p:nvSpPr>
          <p:spPr bwMode="auto">
            <a:xfrm>
              <a:off x="5721350" y="6303963"/>
              <a:ext cx="133350" cy="150813"/>
            </a:xfrm>
            <a:custGeom>
              <a:avLst/>
              <a:gdLst>
                <a:gd name="T0" fmla="*/ 187 w 253"/>
                <a:gd name="T1" fmla="*/ 2 h 284"/>
                <a:gd name="T2" fmla="*/ 225 w 253"/>
                <a:gd name="T3" fmla="*/ 10 h 284"/>
                <a:gd name="T4" fmla="*/ 240 w 253"/>
                <a:gd name="T5" fmla="*/ 34 h 284"/>
                <a:gd name="T6" fmla="*/ 246 w 253"/>
                <a:gd name="T7" fmla="*/ 77 h 284"/>
                <a:gd name="T8" fmla="*/ 224 w 253"/>
                <a:gd name="T9" fmla="*/ 60 h 284"/>
                <a:gd name="T10" fmla="*/ 204 w 253"/>
                <a:gd name="T11" fmla="*/ 32 h 284"/>
                <a:gd name="T12" fmla="*/ 172 w 253"/>
                <a:gd name="T13" fmla="*/ 19 h 284"/>
                <a:gd name="T14" fmla="*/ 126 w 253"/>
                <a:gd name="T15" fmla="*/ 20 h 284"/>
                <a:gd name="T16" fmla="*/ 86 w 253"/>
                <a:gd name="T17" fmla="*/ 39 h 284"/>
                <a:gd name="T18" fmla="*/ 59 w 253"/>
                <a:gd name="T19" fmla="*/ 72 h 284"/>
                <a:gd name="T20" fmla="*/ 45 w 253"/>
                <a:gd name="T21" fmla="*/ 115 h 284"/>
                <a:gd name="T22" fmla="*/ 47 w 253"/>
                <a:gd name="T23" fmla="*/ 169 h 284"/>
                <a:gd name="T24" fmla="*/ 67 w 253"/>
                <a:gd name="T25" fmla="*/ 222 h 284"/>
                <a:gd name="T26" fmla="*/ 105 w 253"/>
                <a:gd name="T27" fmla="*/ 255 h 284"/>
                <a:gd name="T28" fmla="*/ 154 w 253"/>
                <a:gd name="T29" fmla="*/ 267 h 284"/>
                <a:gd name="T30" fmla="*/ 189 w 253"/>
                <a:gd name="T31" fmla="*/ 260 h 284"/>
                <a:gd name="T32" fmla="*/ 216 w 253"/>
                <a:gd name="T33" fmla="*/ 239 h 284"/>
                <a:gd name="T34" fmla="*/ 239 w 253"/>
                <a:gd name="T35" fmla="*/ 202 h 284"/>
                <a:gd name="T36" fmla="*/ 247 w 253"/>
                <a:gd name="T37" fmla="*/ 225 h 284"/>
                <a:gd name="T38" fmla="*/ 234 w 253"/>
                <a:gd name="T39" fmla="*/ 260 h 284"/>
                <a:gd name="T40" fmla="*/ 218 w 253"/>
                <a:gd name="T41" fmla="*/ 275 h 284"/>
                <a:gd name="T42" fmla="*/ 188 w 253"/>
                <a:gd name="T43" fmla="*/ 281 h 284"/>
                <a:gd name="T44" fmla="*/ 150 w 253"/>
                <a:gd name="T45" fmla="*/ 284 h 284"/>
                <a:gd name="T46" fmla="*/ 94 w 253"/>
                <a:gd name="T47" fmla="*/ 276 h 284"/>
                <a:gd name="T48" fmla="*/ 52 w 253"/>
                <a:gd name="T49" fmla="*/ 255 h 284"/>
                <a:gd name="T50" fmla="*/ 24 w 253"/>
                <a:gd name="T51" fmla="*/ 223 h 284"/>
                <a:gd name="T52" fmla="*/ 6 w 253"/>
                <a:gd name="T53" fmla="*/ 186 h 284"/>
                <a:gd name="T54" fmla="*/ 0 w 253"/>
                <a:gd name="T55" fmla="*/ 146 h 284"/>
                <a:gd name="T56" fmla="*/ 10 w 253"/>
                <a:gd name="T57" fmla="*/ 93 h 284"/>
                <a:gd name="T58" fmla="*/ 37 w 253"/>
                <a:gd name="T59" fmla="*/ 50 h 284"/>
                <a:gd name="T60" fmla="*/ 78 w 253"/>
                <a:gd name="T61" fmla="*/ 19 h 284"/>
                <a:gd name="T62" fmla="*/ 132 w 253"/>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3" h="284">
                  <a:moveTo>
                    <a:pt x="163" y="0"/>
                  </a:moveTo>
                  <a:lnTo>
                    <a:pt x="187" y="2"/>
                  </a:lnTo>
                  <a:lnTo>
                    <a:pt x="208" y="5"/>
                  </a:lnTo>
                  <a:lnTo>
                    <a:pt x="225" y="10"/>
                  </a:lnTo>
                  <a:lnTo>
                    <a:pt x="237" y="12"/>
                  </a:lnTo>
                  <a:lnTo>
                    <a:pt x="240" y="34"/>
                  </a:lnTo>
                  <a:lnTo>
                    <a:pt x="242" y="54"/>
                  </a:lnTo>
                  <a:lnTo>
                    <a:pt x="246" y="77"/>
                  </a:lnTo>
                  <a:lnTo>
                    <a:pt x="231" y="80"/>
                  </a:lnTo>
                  <a:lnTo>
                    <a:pt x="224" y="60"/>
                  </a:lnTo>
                  <a:lnTo>
                    <a:pt x="215" y="44"/>
                  </a:lnTo>
                  <a:lnTo>
                    <a:pt x="204" y="32"/>
                  </a:lnTo>
                  <a:lnTo>
                    <a:pt x="189" y="23"/>
                  </a:lnTo>
                  <a:lnTo>
                    <a:pt x="172" y="19"/>
                  </a:lnTo>
                  <a:lnTo>
                    <a:pt x="150" y="18"/>
                  </a:lnTo>
                  <a:lnTo>
                    <a:pt x="126" y="20"/>
                  </a:lnTo>
                  <a:lnTo>
                    <a:pt x="105" y="27"/>
                  </a:lnTo>
                  <a:lnTo>
                    <a:pt x="86" y="39"/>
                  </a:lnTo>
                  <a:lnTo>
                    <a:pt x="72" y="54"/>
                  </a:lnTo>
                  <a:lnTo>
                    <a:pt x="59" y="72"/>
                  </a:lnTo>
                  <a:lnTo>
                    <a:pt x="51" y="93"/>
                  </a:lnTo>
                  <a:lnTo>
                    <a:pt x="45" y="115"/>
                  </a:lnTo>
                  <a:lnTo>
                    <a:pt x="44" y="137"/>
                  </a:lnTo>
                  <a:lnTo>
                    <a:pt x="47" y="169"/>
                  </a:lnTo>
                  <a:lnTo>
                    <a:pt x="55" y="198"/>
                  </a:lnTo>
                  <a:lnTo>
                    <a:pt x="67" y="222"/>
                  </a:lnTo>
                  <a:lnTo>
                    <a:pt x="84" y="241"/>
                  </a:lnTo>
                  <a:lnTo>
                    <a:pt x="105" y="255"/>
                  </a:lnTo>
                  <a:lnTo>
                    <a:pt x="127" y="264"/>
                  </a:lnTo>
                  <a:lnTo>
                    <a:pt x="154" y="267"/>
                  </a:lnTo>
                  <a:lnTo>
                    <a:pt x="173" y="265"/>
                  </a:lnTo>
                  <a:lnTo>
                    <a:pt x="189" y="260"/>
                  </a:lnTo>
                  <a:lnTo>
                    <a:pt x="204" y="251"/>
                  </a:lnTo>
                  <a:lnTo>
                    <a:pt x="216" y="239"/>
                  </a:lnTo>
                  <a:lnTo>
                    <a:pt x="228" y="222"/>
                  </a:lnTo>
                  <a:lnTo>
                    <a:pt x="239" y="202"/>
                  </a:lnTo>
                  <a:lnTo>
                    <a:pt x="253" y="208"/>
                  </a:lnTo>
                  <a:lnTo>
                    <a:pt x="247" y="225"/>
                  </a:lnTo>
                  <a:lnTo>
                    <a:pt x="241" y="243"/>
                  </a:lnTo>
                  <a:lnTo>
                    <a:pt x="234" y="260"/>
                  </a:lnTo>
                  <a:lnTo>
                    <a:pt x="229" y="273"/>
                  </a:lnTo>
                  <a:lnTo>
                    <a:pt x="218" y="275"/>
                  </a:lnTo>
                  <a:lnTo>
                    <a:pt x="205" y="278"/>
                  </a:lnTo>
                  <a:lnTo>
                    <a:pt x="188" y="281"/>
                  </a:lnTo>
                  <a:lnTo>
                    <a:pt x="170" y="283"/>
                  </a:lnTo>
                  <a:lnTo>
                    <a:pt x="150" y="284"/>
                  </a:lnTo>
                  <a:lnTo>
                    <a:pt x="121" y="282"/>
                  </a:lnTo>
                  <a:lnTo>
                    <a:pt x="94" y="276"/>
                  </a:lnTo>
                  <a:lnTo>
                    <a:pt x="73" y="267"/>
                  </a:lnTo>
                  <a:lnTo>
                    <a:pt x="52" y="255"/>
                  </a:lnTo>
                  <a:lnTo>
                    <a:pt x="36" y="240"/>
                  </a:lnTo>
                  <a:lnTo>
                    <a:pt x="24" y="223"/>
                  </a:lnTo>
                  <a:lnTo>
                    <a:pt x="14" y="205"/>
                  </a:lnTo>
                  <a:lnTo>
                    <a:pt x="6" y="186"/>
                  </a:lnTo>
                  <a:lnTo>
                    <a:pt x="2" y="166"/>
                  </a:lnTo>
                  <a:lnTo>
                    <a:pt x="0" y="146"/>
                  </a:lnTo>
                  <a:lnTo>
                    <a:pt x="3" y="118"/>
                  </a:lnTo>
                  <a:lnTo>
                    <a:pt x="10" y="93"/>
                  </a:lnTo>
                  <a:lnTo>
                    <a:pt x="22" y="69"/>
                  </a:lnTo>
                  <a:lnTo>
                    <a:pt x="37" y="50"/>
                  </a:lnTo>
                  <a:lnTo>
                    <a:pt x="57" y="32"/>
                  </a:lnTo>
                  <a:lnTo>
                    <a:pt x="78" y="19"/>
                  </a:lnTo>
                  <a:lnTo>
                    <a:pt x="105" y="8"/>
                  </a:lnTo>
                  <a:lnTo>
                    <a:pt x="132" y="3"/>
                  </a:lnTo>
                  <a:lnTo>
                    <a:pt x="16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0"/>
            <p:cNvSpPr>
              <a:spLocks/>
            </p:cNvSpPr>
            <p:nvPr/>
          </p:nvSpPr>
          <p:spPr bwMode="auto">
            <a:xfrm>
              <a:off x="5868988" y="6307138"/>
              <a:ext cx="153988" cy="144463"/>
            </a:xfrm>
            <a:custGeom>
              <a:avLst/>
              <a:gdLst>
                <a:gd name="T0" fmla="*/ 0 w 291"/>
                <a:gd name="T1" fmla="*/ 0 h 271"/>
                <a:gd name="T2" fmla="*/ 110 w 291"/>
                <a:gd name="T3" fmla="*/ 0 h 271"/>
                <a:gd name="T4" fmla="*/ 110 w 291"/>
                <a:gd name="T5" fmla="*/ 14 h 271"/>
                <a:gd name="T6" fmla="*/ 94 w 291"/>
                <a:gd name="T7" fmla="*/ 15 h 271"/>
                <a:gd name="T8" fmla="*/ 84 w 291"/>
                <a:gd name="T9" fmla="*/ 19 h 271"/>
                <a:gd name="T10" fmla="*/ 77 w 291"/>
                <a:gd name="T11" fmla="*/ 24 h 271"/>
                <a:gd name="T12" fmla="*/ 75 w 291"/>
                <a:gd name="T13" fmla="*/ 36 h 271"/>
                <a:gd name="T14" fmla="*/ 75 w 291"/>
                <a:gd name="T15" fmla="*/ 53 h 271"/>
                <a:gd name="T16" fmla="*/ 75 w 291"/>
                <a:gd name="T17" fmla="*/ 118 h 271"/>
                <a:gd name="T18" fmla="*/ 216 w 291"/>
                <a:gd name="T19" fmla="*/ 118 h 271"/>
                <a:gd name="T20" fmla="*/ 216 w 291"/>
                <a:gd name="T21" fmla="*/ 53 h 271"/>
                <a:gd name="T22" fmla="*/ 216 w 291"/>
                <a:gd name="T23" fmla="*/ 36 h 271"/>
                <a:gd name="T24" fmla="*/ 212 w 291"/>
                <a:gd name="T25" fmla="*/ 24 h 271"/>
                <a:gd name="T26" fmla="*/ 207 w 291"/>
                <a:gd name="T27" fmla="*/ 19 h 271"/>
                <a:gd name="T28" fmla="*/ 197 w 291"/>
                <a:gd name="T29" fmla="*/ 15 h 271"/>
                <a:gd name="T30" fmla="*/ 179 w 291"/>
                <a:gd name="T31" fmla="*/ 14 h 271"/>
                <a:gd name="T32" fmla="*/ 179 w 291"/>
                <a:gd name="T33" fmla="*/ 0 h 271"/>
                <a:gd name="T34" fmla="*/ 291 w 291"/>
                <a:gd name="T35" fmla="*/ 0 h 271"/>
                <a:gd name="T36" fmla="*/ 291 w 291"/>
                <a:gd name="T37" fmla="*/ 14 h 271"/>
                <a:gd name="T38" fmla="*/ 273 w 291"/>
                <a:gd name="T39" fmla="*/ 15 h 271"/>
                <a:gd name="T40" fmla="*/ 263 w 291"/>
                <a:gd name="T41" fmla="*/ 19 h 271"/>
                <a:gd name="T42" fmla="*/ 256 w 291"/>
                <a:gd name="T43" fmla="*/ 24 h 271"/>
                <a:gd name="T44" fmla="*/ 253 w 291"/>
                <a:gd name="T45" fmla="*/ 36 h 271"/>
                <a:gd name="T46" fmla="*/ 252 w 291"/>
                <a:gd name="T47" fmla="*/ 53 h 271"/>
                <a:gd name="T48" fmla="*/ 252 w 291"/>
                <a:gd name="T49" fmla="*/ 218 h 271"/>
                <a:gd name="T50" fmla="*/ 253 w 291"/>
                <a:gd name="T51" fmla="*/ 235 h 271"/>
                <a:gd name="T52" fmla="*/ 256 w 291"/>
                <a:gd name="T53" fmla="*/ 247 h 271"/>
                <a:gd name="T54" fmla="*/ 261 w 291"/>
                <a:gd name="T55" fmla="*/ 252 h 271"/>
                <a:gd name="T56" fmla="*/ 273 w 291"/>
                <a:gd name="T57" fmla="*/ 256 h 271"/>
                <a:gd name="T58" fmla="*/ 290 w 291"/>
                <a:gd name="T59" fmla="*/ 257 h 271"/>
                <a:gd name="T60" fmla="*/ 290 w 291"/>
                <a:gd name="T61" fmla="*/ 271 h 271"/>
                <a:gd name="T62" fmla="*/ 176 w 291"/>
                <a:gd name="T63" fmla="*/ 271 h 271"/>
                <a:gd name="T64" fmla="*/ 176 w 291"/>
                <a:gd name="T65" fmla="*/ 257 h 271"/>
                <a:gd name="T66" fmla="*/ 194 w 291"/>
                <a:gd name="T67" fmla="*/ 256 h 271"/>
                <a:gd name="T68" fmla="*/ 206 w 291"/>
                <a:gd name="T69" fmla="*/ 252 h 271"/>
                <a:gd name="T70" fmla="*/ 212 w 291"/>
                <a:gd name="T71" fmla="*/ 247 h 271"/>
                <a:gd name="T72" fmla="*/ 216 w 291"/>
                <a:gd name="T73" fmla="*/ 235 h 271"/>
                <a:gd name="T74" fmla="*/ 216 w 291"/>
                <a:gd name="T75" fmla="*/ 218 h 271"/>
                <a:gd name="T76" fmla="*/ 216 w 291"/>
                <a:gd name="T77" fmla="*/ 137 h 271"/>
                <a:gd name="T78" fmla="*/ 75 w 291"/>
                <a:gd name="T79" fmla="*/ 137 h 271"/>
                <a:gd name="T80" fmla="*/ 75 w 291"/>
                <a:gd name="T81" fmla="*/ 218 h 271"/>
                <a:gd name="T82" fmla="*/ 75 w 291"/>
                <a:gd name="T83" fmla="*/ 235 h 271"/>
                <a:gd name="T84" fmla="*/ 78 w 291"/>
                <a:gd name="T85" fmla="*/ 245 h 271"/>
                <a:gd name="T86" fmla="*/ 84 w 291"/>
                <a:gd name="T87" fmla="*/ 252 h 271"/>
                <a:gd name="T88" fmla="*/ 95 w 291"/>
                <a:gd name="T89" fmla="*/ 256 h 271"/>
                <a:gd name="T90" fmla="*/ 112 w 291"/>
                <a:gd name="T91" fmla="*/ 257 h 271"/>
                <a:gd name="T92" fmla="*/ 112 w 291"/>
                <a:gd name="T93" fmla="*/ 271 h 271"/>
                <a:gd name="T94" fmla="*/ 1 w 291"/>
                <a:gd name="T95" fmla="*/ 271 h 271"/>
                <a:gd name="T96" fmla="*/ 1 w 291"/>
                <a:gd name="T97" fmla="*/ 257 h 271"/>
                <a:gd name="T98" fmla="*/ 18 w 291"/>
                <a:gd name="T99" fmla="*/ 256 h 271"/>
                <a:gd name="T100" fmla="*/ 28 w 291"/>
                <a:gd name="T101" fmla="*/ 252 h 271"/>
                <a:gd name="T102" fmla="*/ 35 w 291"/>
                <a:gd name="T103" fmla="*/ 247 h 271"/>
                <a:gd name="T104" fmla="*/ 37 w 291"/>
                <a:gd name="T105" fmla="*/ 235 h 271"/>
                <a:gd name="T106" fmla="*/ 38 w 291"/>
                <a:gd name="T107" fmla="*/ 218 h 271"/>
                <a:gd name="T108" fmla="*/ 38 w 291"/>
                <a:gd name="T109" fmla="*/ 53 h 271"/>
                <a:gd name="T110" fmla="*/ 37 w 291"/>
                <a:gd name="T111" fmla="*/ 36 h 271"/>
                <a:gd name="T112" fmla="*/ 35 w 291"/>
                <a:gd name="T113" fmla="*/ 24 h 271"/>
                <a:gd name="T114" fmla="*/ 28 w 291"/>
                <a:gd name="T115" fmla="*/ 19 h 271"/>
                <a:gd name="T116" fmla="*/ 17 w 291"/>
                <a:gd name="T117" fmla="*/ 15 h 271"/>
                <a:gd name="T118" fmla="*/ 0 w 291"/>
                <a:gd name="T119" fmla="*/ 14 h 271"/>
                <a:gd name="T120" fmla="*/ 0 w 291"/>
                <a:gd name="T1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71">
                  <a:moveTo>
                    <a:pt x="0" y="0"/>
                  </a:moveTo>
                  <a:lnTo>
                    <a:pt x="110" y="0"/>
                  </a:lnTo>
                  <a:lnTo>
                    <a:pt x="110" y="14"/>
                  </a:lnTo>
                  <a:lnTo>
                    <a:pt x="94" y="15"/>
                  </a:lnTo>
                  <a:lnTo>
                    <a:pt x="84" y="19"/>
                  </a:lnTo>
                  <a:lnTo>
                    <a:pt x="77" y="24"/>
                  </a:lnTo>
                  <a:lnTo>
                    <a:pt x="75" y="36"/>
                  </a:lnTo>
                  <a:lnTo>
                    <a:pt x="75" y="53"/>
                  </a:lnTo>
                  <a:lnTo>
                    <a:pt x="75" y="118"/>
                  </a:lnTo>
                  <a:lnTo>
                    <a:pt x="216" y="118"/>
                  </a:lnTo>
                  <a:lnTo>
                    <a:pt x="216" y="53"/>
                  </a:lnTo>
                  <a:lnTo>
                    <a:pt x="216" y="36"/>
                  </a:lnTo>
                  <a:lnTo>
                    <a:pt x="212" y="24"/>
                  </a:lnTo>
                  <a:lnTo>
                    <a:pt x="207" y="19"/>
                  </a:lnTo>
                  <a:lnTo>
                    <a:pt x="197" y="15"/>
                  </a:lnTo>
                  <a:lnTo>
                    <a:pt x="179" y="14"/>
                  </a:lnTo>
                  <a:lnTo>
                    <a:pt x="179" y="0"/>
                  </a:lnTo>
                  <a:lnTo>
                    <a:pt x="291" y="0"/>
                  </a:lnTo>
                  <a:lnTo>
                    <a:pt x="291" y="14"/>
                  </a:lnTo>
                  <a:lnTo>
                    <a:pt x="273" y="15"/>
                  </a:lnTo>
                  <a:lnTo>
                    <a:pt x="263" y="19"/>
                  </a:lnTo>
                  <a:lnTo>
                    <a:pt x="256" y="24"/>
                  </a:lnTo>
                  <a:lnTo>
                    <a:pt x="253" y="36"/>
                  </a:lnTo>
                  <a:lnTo>
                    <a:pt x="252" y="53"/>
                  </a:lnTo>
                  <a:lnTo>
                    <a:pt x="252" y="218"/>
                  </a:lnTo>
                  <a:lnTo>
                    <a:pt x="253" y="235"/>
                  </a:lnTo>
                  <a:lnTo>
                    <a:pt x="256" y="247"/>
                  </a:lnTo>
                  <a:lnTo>
                    <a:pt x="261" y="252"/>
                  </a:lnTo>
                  <a:lnTo>
                    <a:pt x="273" y="256"/>
                  </a:lnTo>
                  <a:lnTo>
                    <a:pt x="290" y="257"/>
                  </a:lnTo>
                  <a:lnTo>
                    <a:pt x="290" y="271"/>
                  </a:lnTo>
                  <a:lnTo>
                    <a:pt x="176" y="271"/>
                  </a:lnTo>
                  <a:lnTo>
                    <a:pt x="176" y="257"/>
                  </a:lnTo>
                  <a:lnTo>
                    <a:pt x="194" y="256"/>
                  </a:lnTo>
                  <a:lnTo>
                    <a:pt x="206" y="252"/>
                  </a:lnTo>
                  <a:lnTo>
                    <a:pt x="212" y="247"/>
                  </a:lnTo>
                  <a:lnTo>
                    <a:pt x="216" y="235"/>
                  </a:lnTo>
                  <a:lnTo>
                    <a:pt x="216" y="218"/>
                  </a:lnTo>
                  <a:lnTo>
                    <a:pt x="216" y="137"/>
                  </a:lnTo>
                  <a:lnTo>
                    <a:pt x="75" y="137"/>
                  </a:lnTo>
                  <a:lnTo>
                    <a:pt x="75" y="218"/>
                  </a:lnTo>
                  <a:lnTo>
                    <a:pt x="75" y="235"/>
                  </a:lnTo>
                  <a:lnTo>
                    <a:pt x="78" y="245"/>
                  </a:lnTo>
                  <a:lnTo>
                    <a:pt x="84" y="252"/>
                  </a:lnTo>
                  <a:lnTo>
                    <a:pt x="95" y="256"/>
                  </a:lnTo>
                  <a:lnTo>
                    <a:pt x="112" y="257"/>
                  </a:lnTo>
                  <a:lnTo>
                    <a:pt x="112" y="271"/>
                  </a:lnTo>
                  <a:lnTo>
                    <a:pt x="1" y="271"/>
                  </a:lnTo>
                  <a:lnTo>
                    <a:pt x="1" y="257"/>
                  </a:lnTo>
                  <a:lnTo>
                    <a:pt x="18" y="256"/>
                  </a:lnTo>
                  <a:lnTo>
                    <a:pt x="28" y="252"/>
                  </a:lnTo>
                  <a:lnTo>
                    <a:pt x="35" y="247"/>
                  </a:lnTo>
                  <a:lnTo>
                    <a:pt x="37" y="235"/>
                  </a:lnTo>
                  <a:lnTo>
                    <a:pt x="38" y="218"/>
                  </a:lnTo>
                  <a:lnTo>
                    <a:pt x="38" y="53"/>
                  </a:lnTo>
                  <a:lnTo>
                    <a:pt x="37" y="36"/>
                  </a:lnTo>
                  <a:lnTo>
                    <a:pt x="35" y="24"/>
                  </a:lnTo>
                  <a:lnTo>
                    <a:pt x="28" y="19"/>
                  </a:lnTo>
                  <a:lnTo>
                    <a:pt x="17" y="15"/>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1"/>
            <p:cNvSpPr>
              <a:spLocks noEditPoints="1"/>
            </p:cNvSpPr>
            <p:nvPr/>
          </p:nvSpPr>
          <p:spPr bwMode="auto">
            <a:xfrm>
              <a:off x="6030913" y="6303963"/>
              <a:ext cx="146050" cy="147638"/>
            </a:xfrm>
            <a:custGeom>
              <a:avLst/>
              <a:gdLst>
                <a:gd name="T0" fmla="*/ 131 w 276"/>
                <a:gd name="T1" fmla="*/ 55 h 278"/>
                <a:gd name="T2" fmla="*/ 112 w 276"/>
                <a:gd name="T3" fmla="*/ 109 h 278"/>
                <a:gd name="T4" fmla="*/ 92 w 276"/>
                <a:gd name="T5" fmla="*/ 161 h 278"/>
                <a:gd name="T6" fmla="*/ 169 w 276"/>
                <a:gd name="T7" fmla="*/ 161 h 278"/>
                <a:gd name="T8" fmla="*/ 132 w 276"/>
                <a:gd name="T9" fmla="*/ 55 h 278"/>
                <a:gd name="T10" fmla="*/ 131 w 276"/>
                <a:gd name="T11" fmla="*/ 55 h 278"/>
                <a:gd name="T12" fmla="*/ 149 w 276"/>
                <a:gd name="T13" fmla="*/ 0 h 278"/>
                <a:gd name="T14" fmla="*/ 175 w 276"/>
                <a:gd name="T15" fmla="*/ 73 h 278"/>
                <a:gd name="T16" fmla="*/ 203 w 276"/>
                <a:gd name="T17" fmla="*/ 149 h 278"/>
                <a:gd name="T18" fmla="*/ 229 w 276"/>
                <a:gd name="T19" fmla="*/ 222 h 278"/>
                <a:gd name="T20" fmla="*/ 235 w 276"/>
                <a:gd name="T21" fmla="*/ 238 h 278"/>
                <a:gd name="T22" fmla="*/ 240 w 276"/>
                <a:gd name="T23" fmla="*/ 248 h 278"/>
                <a:gd name="T24" fmla="*/ 247 w 276"/>
                <a:gd name="T25" fmla="*/ 255 h 278"/>
                <a:gd name="T26" fmla="*/ 254 w 276"/>
                <a:gd name="T27" fmla="*/ 259 h 278"/>
                <a:gd name="T28" fmla="*/ 263 w 276"/>
                <a:gd name="T29" fmla="*/ 263 h 278"/>
                <a:gd name="T30" fmla="*/ 276 w 276"/>
                <a:gd name="T31" fmla="*/ 264 h 278"/>
                <a:gd name="T32" fmla="*/ 276 w 276"/>
                <a:gd name="T33" fmla="*/ 278 h 278"/>
                <a:gd name="T34" fmla="*/ 172 w 276"/>
                <a:gd name="T35" fmla="*/ 278 h 278"/>
                <a:gd name="T36" fmla="*/ 172 w 276"/>
                <a:gd name="T37" fmla="*/ 264 h 278"/>
                <a:gd name="T38" fmla="*/ 188 w 276"/>
                <a:gd name="T39" fmla="*/ 262 h 278"/>
                <a:gd name="T40" fmla="*/ 196 w 276"/>
                <a:gd name="T41" fmla="*/ 257 h 278"/>
                <a:gd name="T42" fmla="*/ 198 w 276"/>
                <a:gd name="T43" fmla="*/ 251 h 278"/>
                <a:gd name="T44" fmla="*/ 197 w 276"/>
                <a:gd name="T45" fmla="*/ 241 h 278"/>
                <a:gd name="T46" fmla="*/ 190 w 276"/>
                <a:gd name="T47" fmla="*/ 224 h 278"/>
                <a:gd name="T48" fmla="*/ 183 w 276"/>
                <a:gd name="T49" fmla="*/ 203 h 278"/>
                <a:gd name="T50" fmla="*/ 175 w 276"/>
                <a:gd name="T51" fmla="*/ 181 h 278"/>
                <a:gd name="T52" fmla="*/ 84 w 276"/>
                <a:gd name="T53" fmla="*/ 181 h 278"/>
                <a:gd name="T54" fmla="*/ 67 w 276"/>
                <a:gd name="T55" fmla="*/ 231 h 278"/>
                <a:gd name="T56" fmla="*/ 64 w 276"/>
                <a:gd name="T57" fmla="*/ 245 h 278"/>
                <a:gd name="T58" fmla="*/ 64 w 276"/>
                <a:gd name="T59" fmla="*/ 252 h 278"/>
                <a:gd name="T60" fmla="*/ 68 w 276"/>
                <a:gd name="T61" fmla="*/ 258 h 278"/>
                <a:gd name="T62" fmla="*/ 79 w 276"/>
                <a:gd name="T63" fmla="*/ 262 h 278"/>
                <a:gd name="T64" fmla="*/ 93 w 276"/>
                <a:gd name="T65" fmla="*/ 264 h 278"/>
                <a:gd name="T66" fmla="*/ 93 w 276"/>
                <a:gd name="T67" fmla="*/ 278 h 278"/>
                <a:gd name="T68" fmla="*/ 0 w 276"/>
                <a:gd name="T69" fmla="*/ 278 h 278"/>
                <a:gd name="T70" fmla="*/ 0 w 276"/>
                <a:gd name="T71" fmla="*/ 264 h 278"/>
                <a:gd name="T72" fmla="*/ 13 w 276"/>
                <a:gd name="T73" fmla="*/ 263 h 278"/>
                <a:gd name="T74" fmla="*/ 22 w 276"/>
                <a:gd name="T75" fmla="*/ 259 h 278"/>
                <a:gd name="T76" fmla="*/ 29 w 276"/>
                <a:gd name="T77" fmla="*/ 255 h 278"/>
                <a:gd name="T78" fmla="*/ 35 w 276"/>
                <a:gd name="T79" fmla="*/ 248 h 278"/>
                <a:gd name="T80" fmla="*/ 41 w 276"/>
                <a:gd name="T81" fmla="*/ 237 h 278"/>
                <a:gd name="T82" fmla="*/ 48 w 276"/>
                <a:gd name="T83" fmla="*/ 222 h 278"/>
                <a:gd name="T84" fmla="*/ 134 w 276"/>
                <a:gd name="T85" fmla="*/ 5 h 278"/>
                <a:gd name="T86" fmla="*/ 149 w 276"/>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 h="278">
                  <a:moveTo>
                    <a:pt x="131" y="55"/>
                  </a:moveTo>
                  <a:lnTo>
                    <a:pt x="112" y="109"/>
                  </a:lnTo>
                  <a:lnTo>
                    <a:pt x="92" y="161"/>
                  </a:lnTo>
                  <a:lnTo>
                    <a:pt x="169" y="161"/>
                  </a:lnTo>
                  <a:lnTo>
                    <a:pt x="132" y="55"/>
                  </a:lnTo>
                  <a:lnTo>
                    <a:pt x="131" y="55"/>
                  </a:lnTo>
                  <a:close/>
                  <a:moveTo>
                    <a:pt x="149" y="0"/>
                  </a:moveTo>
                  <a:lnTo>
                    <a:pt x="175" y="73"/>
                  </a:lnTo>
                  <a:lnTo>
                    <a:pt x="203" y="149"/>
                  </a:lnTo>
                  <a:lnTo>
                    <a:pt x="229" y="222"/>
                  </a:lnTo>
                  <a:lnTo>
                    <a:pt x="235" y="238"/>
                  </a:lnTo>
                  <a:lnTo>
                    <a:pt x="240" y="248"/>
                  </a:lnTo>
                  <a:lnTo>
                    <a:pt x="247" y="255"/>
                  </a:lnTo>
                  <a:lnTo>
                    <a:pt x="254" y="259"/>
                  </a:lnTo>
                  <a:lnTo>
                    <a:pt x="263" y="263"/>
                  </a:lnTo>
                  <a:lnTo>
                    <a:pt x="276" y="264"/>
                  </a:lnTo>
                  <a:lnTo>
                    <a:pt x="276" y="278"/>
                  </a:lnTo>
                  <a:lnTo>
                    <a:pt x="172" y="278"/>
                  </a:lnTo>
                  <a:lnTo>
                    <a:pt x="172" y="264"/>
                  </a:lnTo>
                  <a:lnTo>
                    <a:pt x="188" y="262"/>
                  </a:lnTo>
                  <a:lnTo>
                    <a:pt x="196" y="257"/>
                  </a:lnTo>
                  <a:lnTo>
                    <a:pt x="198" y="251"/>
                  </a:lnTo>
                  <a:lnTo>
                    <a:pt x="197" y="241"/>
                  </a:lnTo>
                  <a:lnTo>
                    <a:pt x="190" y="224"/>
                  </a:lnTo>
                  <a:lnTo>
                    <a:pt x="183" y="203"/>
                  </a:lnTo>
                  <a:lnTo>
                    <a:pt x="175" y="181"/>
                  </a:lnTo>
                  <a:lnTo>
                    <a:pt x="84" y="181"/>
                  </a:lnTo>
                  <a:lnTo>
                    <a:pt x="67" y="231"/>
                  </a:lnTo>
                  <a:lnTo>
                    <a:pt x="64" y="245"/>
                  </a:lnTo>
                  <a:lnTo>
                    <a:pt x="64" y="252"/>
                  </a:lnTo>
                  <a:lnTo>
                    <a:pt x="68" y="258"/>
                  </a:lnTo>
                  <a:lnTo>
                    <a:pt x="79" y="262"/>
                  </a:lnTo>
                  <a:lnTo>
                    <a:pt x="93" y="264"/>
                  </a:lnTo>
                  <a:lnTo>
                    <a:pt x="93" y="278"/>
                  </a:lnTo>
                  <a:lnTo>
                    <a:pt x="0" y="278"/>
                  </a:lnTo>
                  <a:lnTo>
                    <a:pt x="0" y="264"/>
                  </a:lnTo>
                  <a:lnTo>
                    <a:pt x="13" y="263"/>
                  </a:lnTo>
                  <a:lnTo>
                    <a:pt x="22" y="259"/>
                  </a:lnTo>
                  <a:lnTo>
                    <a:pt x="29" y="255"/>
                  </a:lnTo>
                  <a:lnTo>
                    <a:pt x="35" y="248"/>
                  </a:lnTo>
                  <a:lnTo>
                    <a:pt x="41" y="237"/>
                  </a:lnTo>
                  <a:lnTo>
                    <a:pt x="48" y="222"/>
                  </a:lnTo>
                  <a:lnTo>
                    <a:pt x="134" y="5"/>
                  </a:lnTo>
                  <a:lnTo>
                    <a:pt x="149"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
            <p:cNvSpPr>
              <a:spLocks/>
            </p:cNvSpPr>
            <p:nvPr/>
          </p:nvSpPr>
          <p:spPr bwMode="auto">
            <a:xfrm>
              <a:off x="6189663" y="6307138"/>
              <a:ext cx="185738" cy="144463"/>
            </a:xfrm>
            <a:custGeom>
              <a:avLst/>
              <a:gdLst>
                <a:gd name="T0" fmla="*/ 85 w 352"/>
                <a:gd name="T1" fmla="*/ 0 h 271"/>
                <a:gd name="T2" fmla="*/ 274 w 352"/>
                <a:gd name="T3" fmla="*/ 0 h 271"/>
                <a:gd name="T4" fmla="*/ 348 w 352"/>
                <a:gd name="T5" fmla="*/ 14 h 271"/>
                <a:gd name="T6" fmla="*/ 320 w 352"/>
                <a:gd name="T7" fmla="*/ 17 h 271"/>
                <a:gd name="T8" fmla="*/ 310 w 352"/>
                <a:gd name="T9" fmla="*/ 30 h 271"/>
                <a:gd name="T10" fmla="*/ 309 w 352"/>
                <a:gd name="T11" fmla="*/ 61 h 271"/>
                <a:gd name="T12" fmla="*/ 313 w 352"/>
                <a:gd name="T13" fmla="*/ 226 h 271"/>
                <a:gd name="T14" fmla="*/ 319 w 352"/>
                <a:gd name="T15" fmla="*/ 248 h 271"/>
                <a:gd name="T16" fmla="*/ 336 w 352"/>
                <a:gd name="T17" fmla="*/ 256 h 271"/>
                <a:gd name="T18" fmla="*/ 352 w 352"/>
                <a:gd name="T19" fmla="*/ 271 h 271"/>
                <a:gd name="T20" fmla="*/ 241 w 352"/>
                <a:gd name="T21" fmla="*/ 257 h 271"/>
                <a:gd name="T22" fmla="*/ 266 w 352"/>
                <a:gd name="T23" fmla="*/ 252 h 271"/>
                <a:gd name="T24" fmla="*/ 275 w 352"/>
                <a:gd name="T25" fmla="*/ 240 h 271"/>
                <a:gd name="T26" fmla="*/ 276 w 352"/>
                <a:gd name="T27" fmla="*/ 208 h 271"/>
                <a:gd name="T28" fmla="*/ 274 w 352"/>
                <a:gd name="T29" fmla="*/ 40 h 271"/>
                <a:gd name="T30" fmla="*/ 162 w 352"/>
                <a:gd name="T31" fmla="*/ 267 h 271"/>
                <a:gd name="T32" fmla="*/ 69 w 352"/>
                <a:gd name="T33" fmla="*/ 46 h 271"/>
                <a:gd name="T34" fmla="*/ 62 w 352"/>
                <a:gd name="T35" fmla="*/ 187 h 271"/>
                <a:gd name="T36" fmla="*/ 61 w 352"/>
                <a:gd name="T37" fmla="*/ 219 h 271"/>
                <a:gd name="T38" fmla="*/ 63 w 352"/>
                <a:gd name="T39" fmla="*/ 242 h 271"/>
                <a:gd name="T40" fmla="*/ 74 w 352"/>
                <a:gd name="T41" fmla="*/ 252 h 271"/>
                <a:gd name="T42" fmla="*/ 101 w 352"/>
                <a:gd name="T43" fmla="*/ 257 h 271"/>
                <a:gd name="T44" fmla="*/ 0 w 352"/>
                <a:gd name="T45" fmla="*/ 271 h 271"/>
                <a:gd name="T46" fmla="*/ 15 w 352"/>
                <a:gd name="T47" fmla="*/ 255 h 271"/>
                <a:gd name="T48" fmla="*/ 32 w 352"/>
                <a:gd name="T49" fmla="*/ 243 h 271"/>
                <a:gd name="T50" fmla="*/ 37 w 352"/>
                <a:gd name="T51" fmla="*/ 223 h 271"/>
                <a:gd name="T52" fmla="*/ 40 w 352"/>
                <a:gd name="T53" fmla="*/ 198 h 271"/>
                <a:gd name="T54" fmla="*/ 44 w 352"/>
                <a:gd name="T55" fmla="*/ 157 h 271"/>
                <a:gd name="T56" fmla="*/ 52 w 352"/>
                <a:gd name="T57" fmla="*/ 51 h 271"/>
                <a:gd name="T58" fmla="*/ 49 w 352"/>
                <a:gd name="T59" fmla="*/ 28 h 271"/>
                <a:gd name="T60" fmla="*/ 38 w 352"/>
                <a:gd name="T61" fmla="*/ 17 h 271"/>
                <a:gd name="T62" fmla="*/ 14 w 352"/>
                <a:gd name="T63"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271">
                  <a:moveTo>
                    <a:pt x="14" y="0"/>
                  </a:moveTo>
                  <a:lnTo>
                    <a:pt x="85" y="0"/>
                  </a:lnTo>
                  <a:lnTo>
                    <a:pt x="178" y="206"/>
                  </a:lnTo>
                  <a:lnTo>
                    <a:pt x="274" y="0"/>
                  </a:lnTo>
                  <a:lnTo>
                    <a:pt x="348" y="0"/>
                  </a:lnTo>
                  <a:lnTo>
                    <a:pt x="348" y="14"/>
                  </a:lnTo>
                  <a:lnTo>
                    <a:pt x="332" y="15"/>
                  </a:lnTo>
                  <a:lnTo>
                    <a:pt x="320" y="17"/>
                  </a:lnTo>
                  <a:lnTo>
                    <a:pt x="313" y="22"/>
                  </a:lnTo>
                  <a:lnTo>
                    <a:pt x="310" y="30"/>
                  </a:lnTo>
                  <a:lnTo>
                    <a:pt x="309" y="43"/>
                  </a:lnTo>
                  <a:lnTo>
                    <a:pt x="309" y="61"/>
                  </a:lnTo>
                  <a:lnTo>
                    <a:pt x="313" y="208"/>
                  </a:lnTo>
                  <a:lnTo>
                    <a:pt x="313" y="226"/>
                  </a:lnTo>
                  <a:lnTo>
                    <a:pt x="316" y="240"/>
                  </a:lnTo>
                  <a:lnTo>
                    <a:pt x="319" y="248"/>
                  </a:lnTo>
                  <a:lnTo>
                    <a:pt x="326" y="252"/>
                  </a:lnTo>
                  <a:lnTo>
                    <a:pt x="336" y="256"/>
                  </a:lnTo>
                  <a:lnTo>
                    <a:pt x="352" y="257"/>
                  </a:lnTo>
                  <a:lnTo>
                    <a:pt x="352" y="271"/>
                  </a:lnTo>
                  <a:lnTo>
                    <a:pt x="241" y="271"/>
                  </a:lnTo>
                  <a:lnTo>
                    <a:pt x="241" y="257"/>
                  </a:lnTo>
                  <a:lnTo>
                    <a:pt x="255" y="256"/>
                  </a:lnTo>
                  <a:lnTo>
                    <a:pt x="266" y="252"/>
                  </a:lnTo>
                  <a:lnTo>
                    <a:pt x="271" y="248"/>
                  </a:lnTo>
                  <a:lnTo>
                    <a:pt x="275" y="240"/>
                  </a:lnTo>
                  <a:lnTo>
                    <a:pt x="276" y="226"/>
                  </a:lnTo>
                  <a:lnTo>
                    <a:pt x="276" y="208"/>
                  </a:lnTo>
                  <a:lnTo>
                    <a:pt x="275" y="40"/>
                  </a:lnTo>
                  <a:lnTo>
                    <a:pt x="274" y="40"/>
                  </a:lnTo>
                  <a:lnTo>
                    <a:pt x="171" y="267"/>
                  </a:lnTo>
                  <a:lnTo>
                    <a:pt x="162" y="267"/>
                  </a:lnTo>
                  <a:lnTo>
                    <a:pt x="70" y="46"/>
                  </a:lnTo>
                  <a:lnTo>
                    <a:pt x="69" y="46"/>
                  </a:lnTo>
                  <a:lnTo>
                    <a:pt x="62" y="165"/>
                  </a:lnTo>
                  <a:lnTo>
                    <a:pt x="62" y="187"/>
                  </a:lnTo>
                  <a:lnTo>
                    <a:pt x="61" y="206"/>
                  </a:lnTo>
                  <a:lnTo>
                    <a:pt x="61" y="219"/>
                  </a:lnTo>
                  <a:lnTo>
                    <a:pt x="61" y="232"/>
                  </a:lnTo>
                  <a:lnTo>
                    <a:pt x="63" y="242"/>
                  </a:lnTo>
                  <a:lnTo>
                    <a:pt x="68" y="248"/>
                  </a:lnTo>
                  <a:lnTo>
                    <a:pt x="74" y="252"/>
                  </a:lnTo>
                  <a:lnTo>
                    <a:pt x="86" y="255"/>
                  </a:lnTo>
                  <a:lnTo>
                    <a:pt x="101" y="257"/>
                  </a:lnTo>
                  <a:lnTo>
                    <a:pt x="101" y="271"/>
                  </a:lnTo>
                  <a:lnTo>
                    <a:pt x="0" y="271"/>
                  </a:lnTo>
                  <a:lnTo>
                    <a:pt x="0" y="257"/>
                  </a:lnTo>
                  <a:lnTo>
                    <a:pt x="15" y="255"/>
                  </a:lnTo>
                  <a:lnTo>
                    <a:pt x="27" y="250"/>
                  </a:lnTo>
                  <a:lnTo>
                    <a:pt x="32" y="243"/>
                  </a:lnTo>
                  <a:lnTo>
                    <a:pt x="36" y="232"/>
                  </a:lnTo>
                  <a:lnTo>
                    <a:pt x="37" y="223"/>
                  </a:lnTo>
                  <a:lnTo>
                    <a:pt x="39" y="212"/>
                  </a:lnTo>
                  <a:lnTo>
                    <a:pt x="40" y="198"/>
                  </a:lnTo>
                  <a:lnTo>
                    <a:pt x="43" y="179"/>
                  </a:lnTo>
                  <a:lnTo>
                    <a:pt x="44" y="157"/>
                  </a:lnTo>
                  <a:lnTo>
                    <a:pt x="51" y="70"/>
                  </a:lnTo>
                  <a:lnTo>
                    <a:pt x="52" y="51"/>
                  </a:lnTo>
                  <a:lnTo>
                    <a:pt x="51" y="37"/>
                  </a:lnTo>
                  <a:lnTo>
                    <a:pt x="49" y="28"/>
                  </a:lnTo>
                  <a:lnTo>
                    <a:pt x="45" y="21"/>
                  </a:lnTo>
                  <a:lnTo>
                    <a:pt x="38" y="17"/>
                  </a:lnTo>
                  <a:lnTo>
                    <a:pt x="28" y="15"/>
                  </a:lnTo>
                  <a:lnTo>
                    <a:pt x="14" y="14"/>
                  </a:lnTo>
                  <a:lnTo>
                    <a:pt x="1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EditPoints="1"/>
            </p:cNvSpPr>
            <p:nvPr/>
          </p:nvSpPr>
          <p:spPr bwMode="auto">
            <a:xfrm>
              <a:off x="6391275" y="6307138"/>
              <a:ext cx="114300" cy="144463"/>
            </a:xfrm>
            <a:custGeom>
              <a:avLst/>
              <a:gdLst>
                <a:gd name="T0" fmla="*/ 74 w 216"/>
                <a:gd name="T1" fmla="*/ 218 h 271"/>
                <a:gd name="T2" fmla="*/ 78 w 216"/>
                <a:gd name="T3" fmla="*/ 244 h 271"/>
                <a:gd name="T4" fmla="*/ 95 w 216"/>
                <a:gd name="T5" fmla="*/ 255 h 271"/>
                <a:gd name="T6" fmla="*/ 124 w 216"/>
                <a:gd name="T7" fmla="*/ 253 h 271"/>
                <a:gd name="T8" fmla="*/ 149 w 216"/>
                <a:gd name="T9" fmla="*/ 244 h 271"/>
                <a:gd name="T10" fmla="*/ 167 w 216"/>
                <a:gd name="T11" fmla="*/ 225 h 271"/>
                <a:gd name="T12" fmla="*/ 174 w 216"/>
                <a:gd name="T13" fmla="*/ 194 h 271"/>
                <a:gd name="T14" fmla="*/ 167 w 216"/>
                <a:gd name="T15" fmla="*/ 165 h 271"/>
                <a:gd name="T16" fmla="*/ 146 w 216"/>
                <a:gd name="T17" fmla="*/ 145 h 271"/>
                <a:gd name="T18" fmla="*/ 113 w 216"/>
                <a:gd name="T19" fmla="*/ 136 h 271"/>
                <a:gd name="T20" fmla="*/ 74 w 216"/>
                <a:gd name="T21" fmla="*/ 135 h 271"/>
                <a:gd name="T22" fmla="*/ 93 w 216"/>
                <a:gd name="T23" fmla="*/ 15 h 271"/>
                <a:gd name="T24" fmla="*/ 79 w 216"/>
                <a:gd name="T25" fmla="*/ 19 h 271"/>
                <a:gd name="T26" fmla="*/ 75 w 216"/>
                <a:gd name="T27" fmla="*/ 29 h 271"/>
                <a:gd name="T28" fmla="*/ 74 w 216"/>
                <a:gd name="T29" fmla="*/ 119 h 271"/>
                <a:gd name="T30" fmla="*/ 115 w 216"/>
                <a:gd name="T31" fmla="*/ 118 h 271"/>
                <a:gd name="T32" fmla="*/ 143 w 216"/>
                <a:gd name="T33" fmla="*/ 105 h 271"/>
                <a:gd name="T34" fmla="*/ 157 w 216"/>
                <a:gd name="T35" fmla="*/ 82 h 271"/>
                <a:gd name="T36" fmla="*/ 158 w 216"/>
                <a:gd name="T37" fmla="*/ 53 h 271"/>
                <a:gd name="T38" fmla="*/ 146 w 216"/>
                <a:gd name="T39" fmla="*/ 30 h 271"/>
                <a:gd name="T40" fmla="*/ 121 w 216"/>
                <a:gd name="T41" fmla="*/ 16 h 271"/>
                <a:gd name="T42" fmla="*/ 2 w 216"/>
                <a:gd name="T43" fmla="*/ 0 h 271"/>
                <a:gd name="T44" fmla="*/ 133 w 216"/>
                <a:gd name="T45" fmla="*/ 0 h 271"/>
                <a:gd name="T46" fmla="*/ 163 w 216"/>
                <a:gd name="T47" fmla="*/ 7 h 271"/>
                <a:gd name="T48" fmla="*/ 184 w 216"/>
                <a:gd name="T49" fmla="*/ 23 h 271"/>
                <a:gd name="T50" fmla="*/ 196 w 216"/>
                <a:gd name="T51" fmla="*/ 47 h 271"/>
                <a:gd name="T52" fmla="*/ 196 w 216"/>
                <a:gd name="T53" fmla="*/ 77 h 271"/>
                <a:gd name="T54" fmla="*/ 183 w 216"/>
                <a:gd name="T55" fmla="*/ 101 h 271"/>
                <a:gd name="T56" fmla="*/ 163 w 216"/>
                <a:gd name="T57" fmla="*/ 116 h 271"/>
                <a:gd name="T58" fmla="*/ 143 w 216"/>
                <a:gd name="T59" fmla="*/ 123 h 271"/>
                <a:gd name="T60" fmla="*/ 160 w 216"/>
                <a:gd name="T61" fmla="*/ 128 h 271"/>
                <a:gd name="T62" fmla="*/ 189 w 216"/>
                <a:gd name="T63" fmla="*/ 139 h 271"/>
                <a:gd name="T64" fmla="*/ 209 w 216"/>
                <a:gd name="T65" fmla="*/ 160 h 271"/>
                <a:gd name="T66" fmla="*/ 216 w 216"/>
                <a:gd name="T67" fmla="*/ 191 h 271"/>
                <a:gd name="T68" fmla="*/ 206 w 216"/>
                <a:gd name="T69" fmla="*/ 228 h 271"/>
                <a:gd name="T70" fmla="*/ 176 w 216"/>
                <a:gd name="T71" fmla="*/ 255 h 271"/>
                <a:gd name="T72" fmla="*/ 124 w 216"/>
                <a:gd name="T73" fmla="*/ 269 h 271"/>
                <a:gd name="T74" fmla="*/ 0 w 216"/>
                <a:gd name="T75" fmla="*/ 271 h 271"/>
                <a:gd name="T76" fmla="*/ 17 w 216"/>
                <a:gd name="T77" fmla="*/ 256 h 271"/>
                <a:gd name="T78" fmla="*/ 35 w 216"/>
                <a:gd name="T79" fmla="*/ 245 h 271"/>
                <a:gd name="T80" fmla="*/ 38 w 216"/>
                <a:gd name="T81" fmla="*/ 218 h 271"/>
                <a:gd name="T82" fmla="*/ 37 w 216"/>
                <a:gd name="T83" fmla="*/ 36 h 271"/>
                <a:gd name="T84" fmla="*/ 29 w 216"/>
                <a:gd name="T85" fmla="*/ 19 h 271"/>
                <a:gd name="T86" fmla="*/ 2 w 216"/>
                <a:gd name="T87"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8"/>
                  </a:lnTo>
                  <a:lnTo>
                    <a:pt x="75" y="233"/>
                  </a:lnTo>
                  <a:lnTo>
                    <a:pt x="78" y="244"/>
                  </a:lnTo>
                  <a:lnTo>
                    <a:pt x="85" y="251"/>
                  </a:lnTo>
                  <a:lnTo>
                    <a:pt x="95" y="255"/>
                  </a:lnTo>
                  <a:lnTo>
                    <a:pt x="109" y="255"/>
                  </a:lnTo>
                  <a:lnTo>
                    <a:pt x="124" y="253"/>
                  </a:lnTo>
                  <a:lnTo>
                    <a:pt x="137" y="250"/>
                  </a:lnTo>
                  <a:lnTo>
                    <a:pt x="149" y="244"/>
                  </a:lnTo>
                  <a:lnTo>
                    <a:pt x="159" y="236"/>
                  </a:lnTo>
                  <a:lnTo>
                    <a:pt x="167" y="225"/>
                  </a:lnTo>
                  <a:lnTo>
                    <a:pt x="173" y="211"/>
                  </a:lnTo>
                  <a:lnTo>
                    <a:pt x="174" y="194"/>
                  </a:lnTo>
                  <a:lnTo>
                    <a:pt x="173" y="178"/>
                  </a:lnTo>
                  <a:lnTo>
                    <a:pt x="167" y="165"/>
                  </a:lnTo>
                  <a:lnTo>
                    <a:pt x="158" y="153"/>
                  </a:lnTo>
                  <a:lnTo>
                    <a:pt x="146" y="145"/>
                  </a:lnTo>
                  <a:lnTo>
                    <a:pt x="132" y="139"/>
                  </a:lnTo>
                  <a:lnTo>
                    <a:pt x="113" y="136"/>
                  </a:lnTo>
                  <a:lnTo>
                    <a:pt x="94" y="135"/>
                  </a:lnTo>
                  <a:lnTo>
                    <a:pt x="74" y="135"/>
                  </a:lnTo>
                  <a:close/>
                  <a:moveTo>
                    <a:pt x="103" y="14"/>
                  </a:moveTo>
                  <a:lnTo>
                    <a:pt x="93" y="15"/>
                  </a:lnTo>
                  <a:lnTo>
                    <a:pt x="85" y="16"/>
                  </a:lnTo>
                  <a:lnTo>
                    <a:pt x="79" y="19"/>
                  </a:lnTo>
                  <a:lnTo>
                    <a:pt x="76" y="22"/>
                  </a:lnTo>
                  <a:lnTo>
                    <a:pt x="75" y="29"/>
                  </a:lnTo>
                  <a:lnTo>
                    <a:pt x="74" y="39"/>
                  </a:lnTo>
                  <a:lnTo>
                    <a:pt x="74" y="119"/>
                  </a:lnTo>
                  <a:lnTo>
                    <a:pt x="94" y="119"/>
                  </a:lnTo>
                  <a:lnTo>
                    <a:pt x="115" y="118"/>
                  </a:lnTo>
                  <a:lnTo>
                    <a:pt x="130" y="113"/>
                  </a:lnTo>
                  <a:lnTo>
                    <a:pt x="143" y="105"/>
                  </a:lnTo>
                  <a:lnTo>
                    <a:pt x="152" y="95"/>
                  </a:lnTo>
                  <a:lnTo>
                    <a:pt x="157" y="82"/>
                  </a:lnTo>
                  <a:lnTo>
                    <a:pt x="159" y="66"/>
                  </a:lnTo>
                  <a:lnTo>
                    <a:pt x="158" y="53"/>
                  </a:lnTo>
                  <a:lnTo>
                    <a:pt x="153" y="40"/>
                  </a:lnTo>
                  <a:lnTo>
                    <a:pt x="146" y="30"/>
                  </a:lnTo>
                  <a:lnTo>
                    <a:pt x="135" y="22"/>
                  </a:lnTo>
                  <a:lnTo>
                    <a:pt x="121" y="16"/>
                  </a:lnTo>
                  <a:lnTo>
                    <a:pt x="103" y="14"/>
                  </a:lnTo>
                  <a:close/>
                  <a:moveTo>
                    <a:pt x="2" y="0"/>
                  </a:moveTo>
                  <a:lnTo>
                    <a:pt x="112" y="0"/>
                  </a:lnTo>
                  <a:lnTo>
                    <a:pt x="133" y="0"/>
                  </a:lnTo>
                  <a:lnTo>
                    <a:pt x="150" y="4"/>
                  </a:lnTo>
                  <a:lnTo>
                    <a:pt x="163" y="7"/>
                  </a:lnTo>
                  <a:lnTo>
                    <a:pt x="175" y="14"/>
                  </a:lnTo>
                  <a:lnTo>
                    <a:pt x="184" y="23"/>
                  </a:lnTo>
                  <a:lnTo>
                    <a:pt x="192" y="35"/>
                  </a:lnTo>
                  <a:lnTo>
                    <a:pt x="196" y="47"/>
                  </a:lnTo>
                  <a:lnTo>
                    <a:pt x="198" y="62"/>
                  </a:lnTo>
                  <a:lnTo>
                    <a:pt x="196" y="77"/>
                  </a:lnTo>
                  <a:lnTo>
                    <a:pt x="191" y="89"/>
                  </a:lnTo>
                  <a:lnTo>
                    <a:pt x="183" y="101"/>
                  </a:lnTo>
                  <a:lnTo>
                    <a:pt x="174" y="109"/>
                  </a:lnTo>
                  <a:lnTo>
                    <a:pt x="163" y="116"/>
                  </a:lnTo>
                  <a:lnTo>
                    <a:pt x="153" y="120"/>
                  </a:lnTo>
                  <a:lnTo>
                    <a:pt x="143" y="123"/>
                  </a:lnTo>
                  <a:lnTo>
                    <a:pt x="143" y="125"/>
                  </a:lnTo>
                  <a:lnTo>
                    <a:pt x="160" y="128"/>
                  </a:lnTo>
                  <a:lnTo>
                    <a:pt x="176" y="133"/>
                  </a:lnTo>
                  <a:lnTo>
                    <a:pt x="189" y="139"/>
                  </a:lnTo>
                  <a:lnTo>
                    <a:pt x="200" y="149"/>
                  </a:lnTo>
                  <a:lnTo>
                    <a:pt x="209" y="160"/>
                  </a:lnTo>
                  <a:lnTo>
                    <a:pt x="214" y="174"/>
                  </a:lnTo>
                  <a:lnTo>
                    <a:pt x="216" y="191"/>
                  </a:lnTo>
                  <a:lnTo>
                    <a:pt x="214" y="210"/>
                  </a:lnTo>
                  <a:lnTo>
                    <a:pt x="206" y="228"/>
                  </a:lnTo>
                  <a:lnTo>
                    <a:pt x="192" y="242"/>
                  </a:lnTo>
                  <a:lnTo>
                    <a:pt x="176" y="255"/>
                  </a:lnTo>
                  <a:lnTo>
                    <a:pt x="152" y="264"/>
                  </a:lnTo>
                  <a:lnTo>
                    <a:pt x="124" y="269"/>
                  </a:lnTo>
                  <a:lnTo>
                    <a:pt x="93" y="271"/>
                  </a:lnTo>
                  <a:lnTo>
                    <a:pt x="0" y="271"/>
                  </a:lnTo>
                  <a:lnTo>
                    <a:pt x="0" y="257"/>
                  </a:lnTo>
                  <a:lnTo>
                    <a:pt x="17" y="256"/>
                  </a:lnTo>
                  <a:lnTo>
                    <a:pt x="28" y="252"/>
                  </a:lnTo>
                  <a:lnTo>
                    <a:pt x="35" y="245"/>
                  </a:lnTo>
                  <a:lnTo>
                    <a:pt x="37" y="235"/>
                  </a:lnTo>
                  <a:lnTo>
                    <a:pt x="38" y="218"/>
                  </a:lnTo>
                  <a:lnTo>
                    <a:pt x="38" y="53"/>
                  </a:lnTo>
                  <a:lnTo>
                    <a:pt x="37" y="36"/>
                  </a:lnTo>
                  <a:lnTo>
                    <a:pt x="35" y="24"/>
                  </a:lnTo>
                  <a:lnTo>
                    <a:pt x="29" y="19"/>
                  </a:lnTo>
                  <a:lnTo>
                    <a:pt x="19" y="15"/>
                  </a:lnTo>
                  <a:lnTo>
                    <a:pt x="2" y="13"/>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
            <p:cNvSpPr>
              <a:spLocks/>
            </p:cNvSpPr>
            <p:nvPr/>
          </p:nvSpPr>
          <p:spPr bwMode="auto">
            <a:xfrm>
              <a:off x="6518275" y="6307138"/>
              <a:ext cx="115888" cy="144463"/>
            </a:xfrm>
            <a:custGeom>
              <a:avLst/>
              <a:gdLst>
                <a:gd name="T0" fmla="*/ 194 w 219"/>
                <a:gd name="T1" fmla="*/ 0 h 271"/>
                <a:gd name="T2" fmla="*/ 196 w 219"/>
                <a:gd name="T3" fmla="*/ 25 h 271"/>
                <a:gd name="T4" fmla="*/ 198 w 219"/>
                <a:gd name="T5" fmla="*/ 62 h 271"/>
                <a:gd name="T6" fmla="*/ 180 w 219"/>
                <a:gd name="T7" fmla="*/ 48 h 271"/>
                <a:gd name="T8" fmla="*/ 170 w 219"/>
                <a:gd name="T9" fmla="*/ 28 h 271"/>
                <a:gd name="T10" fmla="*/ 157 w 219"/>
                <a:gd name="T11" fmla="*/ 19 h 271"/>
                <a:gd name="T12" fmla="*/ 125 w 219"/>
                <a:gd name="T13" fmla="*/ 15 h 271"/>
                <a:gd name="T14" fmla="*/ 86 w 219"/>
                <a:gd name="T15" fmla="*/ 16 h 271"/>
                <a:gd name="T16" fmla="*/ 79 w 219"/>
                <a:gd name="T17" fmla="*/ 17 h 271"/>
                <a:gd name="T18" fmla="*/ 77 w 219"/>
                <a:gd name="T19" fmla="*/ 23 h 271"/>
                <a:gd name="T20" fmla="*/ 77 w 219"/>
                <a:gd name="T21" fmla="*/ 121 h 271"/>
                <a:gd name="T22" fmla="*/ 133 w 219"/>
                <a:gd name="T23" fmla="*/ 121 h 271"/>
                <a:gd name="T24" fmla="*/ 151 w 219"/>
                <a:gd name="T25" fmla="*/ 117 h 271"/>
                <a:gd name="T26" fmla="*/ 159 w 219"/>
                <a:gd name="T27" fmla="*/ 103 h 271"/>
                <a:gd name="T28" fmla="*/ 176 w 219"/>
                <a:gd name="T29" fmla="*/ 90 h 271"/>
                <a:gd name="T30" fmla="*/ 161 w 219"/>
                <a:gd name="T31" fmla="*/ 171 h 271"/>
                <a:gd name="T32" fmla="*/ 153 w 219"/>
                <a:gd name="T33" fmla="*/ 147 h 271"/>
                <a:gd name="T34" fmla="*/ 135 w 219"/>
                <a:gd name="T35" fmla="*/ 139 h 271"/>
                <a:gd name="T36" fmla="*/ 77 w 219"/>
                <a:gd name="T37" fmla="*/ 139 h 271"/>
                <a:gd name="T38" fmla="*/ 78 w 219"/>
                <a:gd name="T39" fmla="*/ 232 h 271"/>
                <a:gd name="T40" fmla="*/ 87 w 219"/>
                <a:gd name="T41" fmla="*/ 250 h 271"/>
                <a:gd name="T42" fmla="*/ 112 w 219"/>
                <a:gd name="T43" fmla="*/ 255 h 271"/>
                <a:gd name="T44" fmla="*/ 151 w 219"/>
                <a:gd name="T45" fmla="*/ 255 h 271"/>
                <a:gd name="T46" fmla="*/ 176 w 219"/>
                <a:gd name="T47" fmla="*/ 248 h 271"/>
                <a:gd name="T48" fmla="*/ 191 w 219"/>
                <a:gd name="T49" fmla="*/ 232 h 271"/>
                <a:gd name="T50" fmla="*/ 205 w 219"/>
                <a:gd name="T51" fmla="*/ 202 h 271"/>
                <a:gd name="T52" fmla="*/ 217 w 219"/>
                <a:gd name="T53" fmla="*/ 215 h 271"/>
                <a:gd name="T54" fmla="*/ 210 w 219"/>
                <a:gd name="T55" fmla="*/ 245 h 271"/>
                <a:gd name="T56" fmla="*/ 203 w 219"/>
                <a:gd name="T57" fmla="*/ 271 h 271"/>
                <a:gd name="T58" fmla="*/ 0 w 219"/>
                <a:gd name="T59" fmla="*/ 258 h 271"/>
                <a:gd name="T60" fmla="*/ 30 w 219"/>
                <a:gd name="T61" fmla="*/ 252 h 271"/>
                <a:gd name="T62" fmla="*/ 41 w 219"/>
                <a:gd name="T63" fmla="*/ 234 h 271"/>
                <a:gd name="T64" fmla="*/ 41 w 219"/>
                <a:gd name="T65" fmla="*/ 54 h 271"/>
                <a:gd name="T66" fmla="*/ 40 w 219"/>
                <a:gd name="T67" fmla="*/ 28 h 271"/>
                <a:gd name="T68" fmla="*/ 29 w 219"/>
                <a:gd name="T69" fmla="*/ 16 h 271"/>
                <a:gd name="T70" fmla="*/ 5 w 219"/>
                <a:gd name="T71"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71">
                  <a:moveTo>
                    <a:pt x="5" y="0"/>
                  </a:moveTo>
                  <a:lnTo>
                    <a:pt x="194" y="0"/>
                  </a:lnTo>
                  <a:lnTo>
                    <a:pt x="194" y="9"/>
                  </a:lnTo>
                  <a:lnTo>
                    <a:pt x="196" y="25"/>
                  </a:lnTo>
                  <a:lnTo>
                    <a:pt x="197" y="44"/>
                  </a:lnTo>
                  <a:lnTo>
                    <a:pt x="198" y="62"/>
                  </a:lnTo>
                  <a:lnTo>
                    <a:pt x="184" y="63"/>
                  </a:lnTo>
                  <a:lnTo>
                    <a:pt x="180" y="48"/>
                  </a:lnTo>
                  <a:lnTo>
                    <a:pt x="175" y="37"/>
                  </a:lnTo>
                  <a:lnTo>
                    <a:pt x="170" y="28"/>
                  </a:lnTo>
                  <a:lnTo>
                    <a:pt x="165" y="22"/>
                  </a:lnTo>
                  <a:lnTo>
                    <a:pt x="157" y="19"/>
                  </a:lnTo>
                  <a:lnTo>
                    <a:pt x="143" y="16"/>
                  </a:lnTo>
                  <a:lnTo>
                    <a:pt x="125" y="15"/>
                  </a:lnTo>
                  <a:lnTo>
                    <a:pt x="92" y="15"/>
                  </a:lnTo>
                  <a:lnTo>
                    <a:pt x="86" y="16"/>
                  </a:lnTo>
                  <a:lnTo>
                    <a:pt x="82" y="16"/>
                  </a:lnTo>
                  <a:lnTo>
                    <a:pt x="79" y="17"/>
                  </a:lnTo>
                  <a:lnTo>
                    <a:pt x="78" y="20"/>
                  </a:lnTo>
                  <a:lnTo>
                    <a:pt x="77" y="23"/>
                  </a:lnTo>
                  <a:lnTo>
                    <a:pt x="77" y="29"/>
                  </a:lnTo>
                  <a:lnTo>
                    <a:pt x="77" y="121"/>
                  </a:lnTo>
                  <a:lnTo>
                    <a:pt x="117" y="121"/>
                  </a:lnTo>
                  <a:lnTo>
                    <a:pt x="133" y="121"/>
                  </a:lnTo>
                  <a:lnTo>
                    <a:pt x="143" y="120"/>
                  </a:lnTo>
                  <a:lnTo>
                    <a:pt x="151" y="117"/>
                  </a:lnTo>
                  <a:lnTo>
                    <a:pt x="156" y="111"/>
                  </a:lnTo>
                  <a:lnTo>
                    <a:pt x="159" y="103"/>
                  </a:lnTo>
                  <a:lnTo>
                    <a:pt x="161" y="90"/>
                  </a:lnTo>
                  <a:lnTo>
                    <a:pt x="176" y="90"/>
                  </a:lnTo>
                  <a:lnTo>
                    <a:pt x="176" y="171"/>
                  </a:lnTo>
                  <a:lnTo>
                    <a:pt x="161" y="171"/>
                  </a:lnTo>
                  <a:lnTo>
                    <a:pt x="158" y="157"/>
                  </a:lnTo>
                  <a:lnTo>
                    <a:pt x="153" y="147"/>
                  </a:lnTo>
                  <a:lnTo>
                    <a:pt x="147" y="142"/>
                  </a:lnTo>
                  <a:lnTo>
                    <a:pt x="135" y="139"/>
                  </a:lnTo>
                  <a:lnTo>
                    <a:pt x="117" y="139"/>
                  </a:lnTo>
                  <a:lnTo>
                    <a:pt x="77" y="139"/>
                  </a:lnTo>
                  <a:lnTo>
                    <a:pt x="77" y="216"/>
                  </a:lnTo>
                  <a:lnTo>
                    <a:pt x="78" y="232"/>
                  </a:lnTo>
                  <a:lnTo>
                    <a:pt x="82" y="243"/>
                  </a:lnTo>
                  <a:lnTo>
                    <a:pt x="87" y="250"/>
                  </a:lnTo>
                  <a:lnTo>
                    <a:pt x="98" y="253"/>
                  </a:lnTo>
                  <a:lnTo>
                    <a:pt x="112" y="255"/>
                  </a:lnTo>
                  <a:lnTo>
                    <a:pt x="132" y="255"/>
                  </a:lnTo>
                  <a:lnTo>
                    <a:pt x="151" y="255"/>
                  </a:lnTo>
                  <a:lnTo>
                    <a:pt x="165" y="252"/>
                  </a:lnTo>
                  <a:lnTo>
                    <a:pt x="176" y="248"/>
                  </a:lnTo>
                  <a:lnTo>
                    <a:pt x="184" y="241"/>
                  </a:lnTo>
                  <a:lnTo>
                    <a:pt x="191" y="232"/>
                  </a:lnTo>
                  <a:lnTo>
                    <a:pt x="198" y="218"/>
                  </a:lnTo>
                  <a:lnTo>
                    <a:pt x="205" y="202"/>
                  </a:lnTo>
                  <a:lnTo>
                    <a:pt x="219" y="203"/>
                  </a:lnTo>
                  <a:lnTo>
                    <a:pt x="217" y="215"/>
                  </a:lnTo>
                  <a:lnTo>
                    <a:pt x="214" y="230"/>
                  </a:lnTo>
                  <a:lnTo>
                    <a:pt x="210" y="245"/>
                  </a:lnTo>
                  <a:lnTo>
                    <a:pt x="207" y="260"/>
                  </a:lnTo>
                  <a:lnTo>
                    <a:pt x="203" y="271"/>
                  </a:lnTo>
                  <a:lnTo>
                    <a:pt x="0" y="271"/>
                  </a:lnTo>
                  <a:lnTo>
                    <a:pt x="0" y="258"/>
                  </a:lnTo>
                  <a:lnTo>
                    <a:pt x="19" y="256"/>
                  </a:lnTo>
                  <a:lnTo>
                    <a:pt x="30" y="252"/>
                  </a:lnTo>
                  <a:lnTo>
                    <a:pt x="37" y="245"/>
                  </a:lnTo>
                  <a:lnTo>
                    <a:pt x="41" y="234"/>
                  </a:lnTo>
                  <a:lnTo>
                    <a:pt x="41" y="217"/>
                  </a:lnTo>
                  <a:lnTo>
                    <a:pt x="41" y="54"/>
                  </a:lnTo>
                  <a:lnTo>
                    <a:pt x="41" y="38"/>
                  </a:lnTo>
                  <a:lnTo>
                    <a:pt x="40" y="28"/>
                  </a:lnTo>
                  <a:lnTo>
                    <a:pt x="35" y="21"/>
                  </a:lnTo>
                  <a:lnTo>
                    <a:pt x="29" y="16"/>
                  </a:lnTo>
                  <a:lnTo>
                    <a:pt x="19" y="14"/>
                  </a:lnTo>
                  <a:lnTo>
                    <a:pt x="5" y="13"/>
                  </a:lnTo>
                  <a:lnTo>
                    <a:pt x="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5"/>
            <p:cNvSpPr>
              <a:spLocks noEditPoints="1"/>
            </p:cNvSpPr>
            <p:nvPr/>
          </p:nvSpPr>
          <p:spPr bwMode="auto">
            <a:xfrm>
              <a:off x="6646863" y="6307138"/>
              <a:ext cx="133350" cy="146050"/>
            </a:xfrm>
            <a:custGeom>
              <a:avLst/>
              <a:gdLst>
                <a:gd name="T0" fmla="*/ 90 w 251"/>
                <a:gd name="T1" fmla="*/ 16 h 275"/>
                <a:gd name="T2" fmla="*/ 79 w 251"/>
                <a:gd name="T3" fmla="*/ 20 h 275"/>
                <a:gd name="T4" fmla="*/ 74 w 251"/>
                <a:gd name="T5" fmla="*/ 29 h 275"/>
                <a:gd name="T6" fmla="*/ 74 w 251"/>
                <a:gd name="T7" fmla="*/ 138 h 275"/>
                <a:gd name="T8" fmla="*/ 114 w 251"/>
                <a:gd name="T9" fmla="*/ 137 h 275"/>
                <a:gd name="T10" fmla="*/ 140 w 251"/>
                <a:gd name="T11" fmla="*/ 126 h 275"/>
                <a:gd name="T12" fmla="*/ 161 w 251"/>
                <a:gd name="T13" fmla="*/ 95 h 275"/>
                <a:gd name="T14" fmla="*/ 161 w 251"/>
                <a:gd name="T15" fmla="*/ 58 h 275"/>
                <a:gd name="T16" fmla="*/ 148 w 251"/>
                <a:gd name="T17" fmla="*/ 33 h 275"/>
                <a:gd name="T18" fmla="*/ 128 w 251"/>
                <a:gd name="T19" fmla="*/ 20 h 275"/>
                <a:gd name="T20" fmla="*/ 102 w 251"/>
                <a:gd name="T21" fmla="*/ 15 h 275"/>
                <a:gd name="T22" fmla="*/ 107 w 251"/>
                <a:gd name="T23" fmla="*/ 0 h 275"/>
                <a:gd name="T24" fmla="*/ 146 w 251"/>
                <a:gd name="T25" fmla="*/ 3 h 275"/>
                <a:gd name="T26" fmla="*/ 175 w 251"/>
                <a:gd name="T27" fmla="*/ 14 h 275"/>
                <a:gd name="T28" fmla="*/ 195 w 251"/>
                <a:gd name="T29" fmla="*/ 36 h 275"/>
                <a:gd name="T30" fmla="*/ 203 w 251"/>
                <a:gd name="T31" fmla="*/ 69 h 275"/>
                <a:gd name="T32" fmla="*/ 193 w 251"/>
                <a:gd name="T33" fmla="*/ 105 h 275"/>
                <a:gd name="T34" fmla="*/ 167 w 251"/>
                <a:gd name="T35" fmla="*/ 130 h 275"/>
                <a:gd name="T36" fmla="*/ 158 w 251"/>
                <a:gd name="T37" fmla="*/ 152 h 275"/>
                <a:gd name="T38" fmla="*/ 177 w 251"/>
                <a:gd name="T39" fmla="*/ 185 h 275"/>
                <a:gd name="T40" fmla="*/ 197 w 251"/>
                <a:gd name="T41" fmla="*/ 215 h 275"/>
                <a:gd name="T42" fmla="*/ 213 w 251"/>
                <a:gd name="T43" fmla="*/ 235 h 275"/>
                <a:gd name="T44" fmla="*/ 230 w 251"/>
                <a:gd name="T45" fmla="*/ 252 h 275"/>
                <a:gd name="T46" fmla="*/ 251 w 251"/>
                <a:gd name="T47" fmla="*/ 263 h 275"/>
                <a:gd name="T48" fmla="*/ 241 w 251"/>
                <a:gd name="T49" fmla="*/ 275 h 275"/>
                <a:gd name="T50" fmla="*/ 213 w 251"/>
                <a:gd name="T51" fmla="*/ 272 h 275"/>
                <a:gd name="T52" fmla="*/ 180 w 251"/>
                <a:gd name="T53" fmla="*/ 253 h 275"/>
                <a:gd name="T54" fmla="*/ 152 w 251"/>
                <a:gd name="T55" fmla="*/ 215 h 275"/>
                <a:gd name="T56" fmla="*/ 125 w 251"/>
                <a:gd name="T57" fmla="*/ 169 h 275"/>
                <a:gd name="T58" fmla="*/ 112 w 251"/>
                <a:gd name="T59" fmla="*/ 158 h 275"/>
                <a:gd name="T60" fmla="*/ 88 w 251"/>
                <a:gd name="T61" fmla="*/ 153 h 275"/>
                <a:gd name="T62" fmla="*/ 74 w 251"/>
                <a:gd name="T63" fmla="*/ 217 h 275"/>
                <a:gd name="T64" fmla="*/ 78 w 251"/>
                <a:gd name="T65" fmla="*/ 245 h 275"/>
                <a:gd name="T66" fmla="*/ 95 w 251"/>
                <a:gd name="T67" fmla="*/ 256 h 275"/>
                <a:gd name="T68" fmla="*/ 112 w 251"/>
                <a:gd name="T69" fmla="*/ 271 h 275"/>
                <a:gd name="T70" fmla="*/ 0 w 251"/>
                <a:gd name="T71" fmla="*/ 257 h 275"/>
                <a:gd name="T72" fmla="*/ 29 w 251"/>
                <a:gd name="T73" fmla="*/ 252 h 275"/>
                <a:gd name="T74" fmla="*/ 38 w 251"/>
                <a:gd name="T75" fmla="*/ 234 h 275"/>
                <a:gd name="T76" fmla="*/ 39 w 251"/>
                <a:gd name="T77" fmla="*/ 53 h 275"/>
                <a:gd name="T78" fmla="*/ 36 w 251"/>
                <a:gd name="T79" fmla="*/ 24 h 275"/>
                <a:gd name="T80" fmla="*/ 19 w 251"/>
                <a:gd name="T81" fmla="*/ 15 h 275"/>
                <a:gd name="T82" fmla="*/ 3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2" y="15"/>
                  </a:moveTo>
                  <a:lnTo>
                    <a:pt x="90" y="16"/>
                  </a:lnTo>
                  <a:lnTo>
                    <a:pt x="84" y="17"/>
                  </a:lnTo>
                  <a:lnTo>
                    <a:pt x="79" y="20"/>
                  </a:lnTo>
                  <a:lnTo>
                    <a:pt x="77" y="23"/>
                  </a:lnTo>
                  <a:lnTo>
                    <a:pt x="74" y="29"/>
                  </a:lnTo>
                  <a:lnTo>
                    <a:pt x="74" y="38"/>
                  </a:lnTo>
                  <a:lnTo>
                    <a:pt x="74" y="138"/>
                  </a:lnTo>
                  <a:lnTo>
                    <a:pt x="95" y="138"/>
                  </a:lnTo>
                  <a:lnTo>
                    <a:pt x="114" y="137"/>
                  </a:lnTo>
                  <a:lnTo>
                    <a:pt x="129" y="133"/>
                  </a:lnTo>
                  <a:lnTo>
                    <a:pt x="140" y="126"/>
                  </a:lnTo>
                  <a:lnTo>
                    <a:pt x="153" y="112"/>
                  </a:lnTo>
                  <a:lnTo>
                    <a:pt x="161" y="95"/>
                  </a:lnTo>
                  <a:lnTo>
                    <a:pt x="163" y="76"/>
                  </a:lnTo>
                  <a:lnTo>
                    <a:pt x="161" y="58"/>
                  </a:lnTo>
                  <a:lnTo>
                    <a:pt x="156" y="44"/>
                  </a:lnTo>
                  <a:lnTo>
                    <a:pt x="148" y="33"/>
                  </a:lnTo>
                  <a:lnTo>
                    <a:pt x="139" y="25"/>
                  </a:lnTo>
                  <a:lnTo>
                    <a:pt x="128" y="20"/>
                  </a:lnTo>
                  <a:lnTo>
                    <a:pt x="114" y="16"/>
                  </a:lnTo>
                  <a:lnTo>
                    <a:pt x="102" y="15"/>
                  </a:lnTo>
                  <a:close/>
                  <a:moveTo>
                    <a:pt x="3" y="0"/>
                  </a:moveTo>
                  <a:lnTo>
                    <a:pt x="107" y="0"/>
                  </a:lnTo>
                  <a:lnTo>
                    <a:pt x="129" y="0"/>
                  </a:lnTo>
                  <a:lnTo>
                    <a:pt x="146" y="3"/>
                  </a:lnTo>
                  <a:lnTo>
                    <a:pt x="162" y="7"/>
                  </a:lnTo>
                  <a:lnTo>
                    <a:pt x="175" y="14"/>
                  </a:lnTo>
                  <a:lnTo>
                    <a:pt x="186" y="23"/>
                  </a:lnTo>
                  <a:lnTo>
                    <a:pt x="195" y="36"/>
                  </a:lnTo>
                  <a:lnTo>
                    <a:pt x="201" y="51"/>
                  </a:lnTo>
                  <a:lnTo>
                    <a:pt x="203" y="69"/>
                  </a:lnTo>
                  <a:lnTo>
                    <a:pt x="200" y="88"/>
                  </a:lnTo>
                  <a:lnTo>
                    <a:pt x="193" y="105"/>
                  </a:lnTo>
                  <a:lnTo>
                    <a:pt x="181" y="119"/>
                  </a:lnTo>
                  <a:lnTo>
                    <a:pt x="167" y="130"/>
                  </a:lnTo>
                  <a:lnTo>
                    <a:pt x="150" y="139"/>
                  </a:lnTo>
                  <a:lnTo>
                    <a:pt x="158" y="152"/>
                  </a:lnTo>
                  <a:lnTo>
                    <a:pt x="167" y="168"/>
                  </a:lnTo>
                  <a:lnTo>
                    <a:pt x="177" y="185"/>
                  </a:lnTo>
                  <a:lnTo>
                    <a:pt x="187" y="200"/>
                  </a:lnTo>
                  <a:lnTo>
                    <a:pt x="197" y="215"/>
                  </a:lnTo>
                  <a:lnTo>
                    <a:pt x="205" y="226"/>
                  </a:lnTo>
                  <a:lnTo>
                    <a:pt x="213" y="235"/>
                  </a:lnTo>
                  <a:lnTo>
                    <a:pt x="220" y="243"/>
                  </a:lnTo>
                  <a:lnTo>
                    <a:pt x="230" y="252"/>
                  </a:lnTo>
                  <a:lnTo>
                    <a:pt x="241" y="259"/>
                  </a:lnTo>
                  <a:lnTo>
                    <a:pt x="251" y="263"/>
                  </a:lnTo>
                  <a:lnTo>
                    <a:pt x="249" y="275"/>
                  </a:lnTo>
                  <a:lnTo>
                    <a:pt x="241" y="275"/>
                  </a:lnTo>
                  <a:lnTo>
                    <a:pt x="233" y="274"/>
                  </a:lnTo>
                  <a:lnTo>
                    <a:pt x="213" y="272"/>
                  </a:lnTo>
                  <a:lnTo>
                    <a:pt x="196" y="265"/>
                  </a:lnTo>
                  <a:lnTo>
                    <a:pt x="180" y="253"/>
                  </a:lnTo>
                  <a:lnTo>
                    <a:pt x="167" y="236"/>
                  </a:lnTo>
                  <a:lnTo>
                    <a:pt x="152" y="215"/>
                  </a:lnTo>
                  <a:lnTo>
                    <a:pt x="137" y="191"/>
                  </a:lnTo>
                  <a:lnTo>
                    <a:pt x="125" y="169"/>
                  </a:lnTo>
                  <a:lnTo>
                    <a:pt x="119" y="162"/>
                  </a:lnTo>
                  <a:lnTo>
                    <a:pt x="112" y="158"/>
                  </a:lnTo>
                  <a:lnTo>
                    <a:pt x="102" y="154"/>
                  </a:lnTo>
                  <a:lnTo>
                    <a:pt x="88" y="153"/>
                  </a:lnTo>
                  <a:lnTo>
                    <a:pt x="74" y="153"/>
                  </a:lnTo>
                  <a:lnTo>
                    <a:pt x="74" y="217"/>
                  </a:lnTo>
                  <a:lnTo>
                    <a:pt x="76" y="234"/>
                  </a:lnTo>
                  <a:lnTo>
                    <a:pt x="78" y="245"/>
                  </a:lnTo>
                  <a:lnTo>
                    <a:pt x="85" y="252"/>
                  </a:lnTo>
                  <a:lnTo>
                    <a:pt x="95" y="256"/>
                  </a:lnTo>
                  <a:lnTo>
                    <a:pt x="112" y="257"/>
                  </a:lnTo>
                  <a:lnTo>
                    <a:pt x="112" y="271"/>
                  </a:lnTo>
                  <a:lnTo>
                    <a:pt x="0" y="271"/>
                  </a:lnTo>
                  <a:lnTo>
                    <a:pt x="0" y="257"/>
                  </a:lnTo>
                  <a:lnTo>
                    <a:pt x="18" y="256"/>
                  </a:lnTo>
                  <a:lnTo>
                    <a:pt x="29" y="252"/>
                  </a:lnTo>
                  <a:lnTo>
                    <a:pt x="36" y="245"/>
                  </a:lnTo>
                  <a:lnTo>
                    <a:pt x="38" y="234"/>
                  </a:lnTo>
                  <a:lnTo>
                    <a:pt x="39" y="217"/>
                  </a:lnTo>
                  <a:lnTo>
                    <a:pt x="39" y="53"/>
                  </a:lnTo>
                  <a:lnTo>
                    <a:pt x="38" y="36"/>
                  </a:lnTo>
                  <a:lnTo>
                    <a:pt x="36" y="24"/>
                  </a:lnTo>
                  <a:lnTo>
                    <a:pt x="29" y="19"/>
                  </a:lnTo>
                  <a:lnTo>
                    <a:pt x="19" y="15"/>
                  </a:lnTo>
                  <a:lnTo>
                    <a:pt x="3" y="14"/>
                  </a:lnTo>
                  <a:lnTo>
                    <a:pt x="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6"/>
            <p:cNvSpPr>
              <a:spLocks/>
            </p:cNvSpPr>
            <p:nvPr/>
          </p:nvSpPr>
          <p:spPr bwMode="auto">
            <a:xfrm>
              <a:off x="6789738" y="6303963"/>
              <a:ext cx="88900" cy="150813"/>
            </a:xfrm>
            <a:custGeom>
              <a:avLst/>
              <a:gdLst>
                <a:gd name="T0" fmla="*/ 122 w 168"/>
                <a:gd name="T1" fmla="*/ 4 h 284"/>
                <a:gd name="T2" fmla="*/ 149 w 168"/>
                <a:gd name="T3" fmla="*/ 26 h 284"/>
                <a:gd name="T4" fmla="*/ 155 w 168"/>
                <a:gd name="T5" fmla="*/ 69 h 284"/>
                <a:gd name="T6" fmla="*/ 138 w 168"/>
                <a:gd name="T7" fmla="*/ 60 h 284"/>
                <a:gd name="T8" fmla="*/ 129 w 168"/>
                <a:gd name="T9" fmla="*/ 39 h 284"/>
                <a:gd name="T10" fmla="*/ 113 w 168"/>
                <a:gd name="T11" fmla="*/ 23 h 284"/>
                <a:gd name="T12" fmla="*/ 87 w 168"/>
                <a:gd name="T13" fmla="*/ 16 h 284"/>
                <a:gd name="T14" fmla="*/ 61 w 168"/>
                <a:gd name="T15" fmla="*/ 23 h 284"/>
                <a:gd name="T16" fmla="*/ 46 w 168"/>
                <a:gd name="T17" fmla="*/ 40 h 284"/>
                <a:gd name="T18" fmla="*/ 41 w 168"/>
                <a:gd name="T19" fmla="*/ 61 h 284"/>
                <a:gd name="T20" fmla="*/ 50 w 168"/>
                <a:gd name="T21" fmla="*/ 91 h 284"/>
                <a:gd name="T22" fmla="*/ 76 w 168"/>
                <a:gd name="T23" fmla="*/ 112 h 284"/>
                <a:gd name="T24" fmla="*/ 108 w 168"/>
                <a:gd name="T25" fmla="*/ 128 h 284"/>
                <a:gd name="T26" fmla="*/ 137 w 168"/>
                <a:gd name="T27" fmla="*/ 146 h 284"/>
                <a:gd name="T28" fmla="*/ 158 w 168"/>
                <a:gd name="T29" fmla="*/ 170 h 284"/>
                <a:gd name="T30" fmla="*/ 168 w 168"/>
                <a:gd name="T31" fmla="*/ 205 h 284"/>
                <a:gd name="T32" fmla="*/ 155 w 168"/>
                <a:gd name="T33" fmla="*/ 246 h 284"/>
                <a:gd name="T34" fmla="*/ 122 w 168"/>
                <a:gd name="T35" fmla="*/ 273 h 284"/>
                <a:gd name="T36" fmla="*/ 73 w 168"/>
                <a:gd name="T37" fmla="*/ 284 h 284"/>
                <a:gd name="T38" fmla="*/ 43 w 168"/>
                <a:gd name="T39" fmla="*/ 281 h 284"/>
                <a:gd name="T40" fmla="*/ 20 w 168"/>
                <a:gd name="T41" fmla="*/ 273 h 284"/>
                <a:gd name="T42" fmla="*/ 9 w 168"/>
                <a:gd name="T43" fmla="*/ 260 h 284"/>
                <a:gd name="T44" fmla="*/ 5 w 168"/>
                <a:gd name="T45" fmla="*/ 233 h 284"/>
                <a:gd name="T46" fmla="*/ 0 w 168"/>
                <a:gd name="T47" fmla="*/ 203 h 284"/>
                <a:gd name="T48" fmla="*/ 18 w 168"/>
                <a:gd name="T49" fmla="*/ 213 h 284"/>
                <a:gd name="T50" fmla="*/ 30 w 168"/>
                <a:gd name="T51" fmla="*/ 238 h 284"/>
                <a:gd name="T52" fmla="*/ 51 w 168"/>
                <a:gd name="T53" fmla="*/ 258 h 284"/>
                <a:gd name="T54" fmla="*/ 82 w 168"/>
                <a:gd name="T55" fmla="*/ 267 h 284"/>
                <a:gd name="T56" fmla="*/ 113 w 168"/>
                <a:gd name="T57" fmla="*/ 259 h 284"/>
                <a:gd name="T58" fmla="*/ 129 w 168"/>
                <a:gd name="T59" fmla="*/ 235 h 284"/>
                <a:gd name="T60" fmla="*/ 130 w 168"/>
                <a:gd name="T61" fmla="*/ 205 h 284"/>
                <a:gd name="T62" fmla="*/ 116 w 168"/>
                <a:gd name="T63" fmla="*/ 182 h 284"/>
                <a:gd name="T64" fmla="*/ 92 w 168"/>
                <a:gd name="T65" fmla="*/ 165 h 284"/>
                <a:gd name="T66" fmla="*/ 65 w 168"/>
                <a:gd name="T67" fmla="*/ 150 h 284"/>
                <a:gd name="T68" fmla="*/ 38 w 168"/>
                <a:gd name="T69" fmla="*/ 134 h 284"/>
                <a:gd name="T70" fmla="*/ 17 w 168"/>
                <a:gd name="T71" fmla="*/ 110 h 284"/>
                <a:gd name="T72" fmla="*/ 8 w 168"/>
                <a:gd name="T73" fmla="*/ 76 h 284"/>
                <a:gd name="T74" fmla="*/ 16 w 168"/>
                <a:gd name="T75" fmla="*/ 43 h 284"/>
                <a:gd name="T76" fmla="*/ 38 w 168"/>
                <a:gd name="T77" fmla="*/ 18 h 284"/>
                <a:gd name="T78" fmla="*/ 73 w 168"/>
                <a:gd name="T79"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84">
                  <a:moveTo>
                    <a:pt x="95" y="0"/>
                  </a:moveTo>
                  <a:lnTo>
                    <a:pt x="122" y="4"/>
                  </a:lnTo>
                  <a:lnTo>
                    <a:pt x="148" y="11"/>
                  </a:lnTo>
                  <a:lnTo>
                    <a:pt x="149" y="26"/>
                  </a:lnTo>
                  <a:lnTo>
                    <a:pt x="152" y="45"/>
                  </a:lnTo>
                  <a:lnTo>
                    <a:pt x="155" y="69"/>
                  </a:lnTo>
                  <a:lnTo>
                    <a:pt x="141" y="71"/>
                  </a:lnTo>
                  <a:lnTo>
                    <a:pt x="138" y="60"/>
                  </a:lnTo>
                  <a:lnTo>
                    <a:pt x="133" y="50"/>
                  </a:lnTo>
                  <a:lnTo>
                    <a:pt x="129" y="39"/>
                  </a:lnTo>
                  <a:lnTo>
                    <a:pt x="122" y="30"/>
                  </a:lnTo>
                  <a:lnTo>
                    <a:pt x="113" y="23"/>
                  </a:lnTo>
                  <a:lnTo>
                    <a:pt x="101" y="18"/>
                  </a:lnTo>
                  <a:lnTo>
                    <a:pt x="87" y="16"/>
                  </a:lnTo>
                  <a:lnTo>
                    <a:pt x="73" y="19"/>
                  </a:lnTo>
                  <a:lnTo>
                    <a:pt x="61" y="23"/>
                  </a:lnTo>
                  <a:lnTo>
                    <a:pt x="53" y="31"/>
                  </a:lnTo>
                  <a:lnTo>
                    <a:pt x="46" y="40"/>
                  </a:lnTo>
                  <a:lnTo>
                    <a:pt x="42" y="51"/>
                  </a:lnTo>
                  <a:lnTo>
                    <a:pt x="41" y="61"/>
                  </a:lnTo>
                  <a:lnTo>
                    <a:pt x="43" y="77"/>
                  </a:lnTo>
                  <a:lnTo>
                    <a:pt x="50" y="91"/>
                  </a:lnTo>
                  <a:lnTo>
                    <a:pt x="62" y="102"/>
                  </a:lnTo>
                  <a:lnTo>
                    <a:pt x="76" y="112"/>
                  </a:lnTo>
                  <a:lnTo>
                    <a:pt x="95" y="121"/>
                  </a:lnTo>
                  <a:lnTo>
                    <a:pt x="108" y="128"/>
                  </a:lnTo>
                  <a:lnTo>
                    <a:pt x="123" y="137"/>
                  </a:lnTo>
                  <a:lnTo>
                    <a:pt x="137" y="146"/>
                  </a:lnTo>
                  <a:lnTo>
                    <a:pt x="149" y="157"/>
                  </a:lnTo>
                  <a:lnTo>
                    <a:pt x="158" y="170"/>
                  </a:lnTo>
                  <a:lnTo>
                    <a:pt x="165" y="186"/>
                  </a:lnTo>
                  <a:lnTo>
                    <a:pt x="168" y="205"/>
                  </a:lnTo>
                  <a:lnTo>
                    <a:pt x="164" y="226"/>
                  </a:lnTo>
                  <a:lnTo>
                    <a:pt x="155" y="246"/>
                  </a:lnTo>
                  <a:lnTo>
                    <a:pt x="141" y="262"/>
                  </a:lnTo>
                  <a:lnTo>
                    <a:pt x="122" y="273"/>
                  </a:lnTo>
                  <a:lnTo>
                    <a:pt x="99" y="281"/>
                  </a:lnTo>
                  <a:lnTo>
                    <a:pt x="73" y="284"/>
                  </a:lnTo>
                  <a:lnTo>
                    <a:pt x="57" y="283"/>
                  </a:lnTo>
                  <a:lnTo>
                    <a:pt x="43" y="281"/>
                  </a:lnTo>
                  <a:lnTo>
                    <a:pt x="32" y="278"/>
                  </a:lnTo>
                  <a:lnTo>
                    <a:pt x="20" y="273"/>
                  </a:lnTo>
                  <a:lnTo>
                    <a:pt x="12" y="270"/>
                  </a:lnTo>
                  <a:lnTo>
                    <a:pt x="9" y="260"/>
                  </a:lnTo>
                  <a:lnTo>
                    <a:pt x="7" y="248"/>
                  </a:lnTo>
                  <a:lnTo>
                    <a:pt x="5" y="233"/>
                  </a:lnTo>
                  <a:lnTo>
                    <a:pt x="2" y="218"/>
                  </a:lnTo>
                  <a:lnTo>
                    <a:pt x="0" y="203"/>
                  </a:lnTo>
                  <a:lnTo>
                    <a:pt x="14" y="200"/>
                  </a:lnTo>
                  <a:lnTo>
                    <a:pt x="18" y="213"/>
                  </a:lnTo>
                  <a:lnTo>
                    <a:pt x="23" y="225"/>
                  </a:lnTo>
                  <a:lnTo>
                    <a:pt x="30" y="238"/>
                  </a:lnTo>
                  <a:lnTo>
                    <a:pt x="39" y="249"/>
                  </a:lnTo>
                  <a:lnTo>
                    <a:pt x="51" y="258"/>
                  </a:lnTo>
                  <a:lnTo>
                    <a:pt x="65" y="265"/>
                  </a:lnTo>
                  <a:lnTo>
                    <a:pt x="82" y="267"/>
                  </a:lnTo>
                  <a:lnTo>
                    <a:pt x="99" y="265"/>
                  </a:lnTo>
                  <a:lnTo>
                    <a:pt x="113" y="259"/>
                  </a:lnTo>
                  <a:lnTo>
                    <a:pt x="123" y="249"/>
                  </a:lnTo>
                  <a:lnTo>
                    <a:pt x="129" y="235"/>
                  </a:lnTo>
                  <a:lnTo>
                    <a:pt x="131" y="218"/>
                  </a:lnTo>
                  <a:lnTo>
                    <a:pt x="130" y="205"/>
                  </a:lnTo>
                  <a:lnTo>
                    <a:pt x="124" y="192"/>
                  </a:lnTo>
                  <a:lnTo>
                    <a:pt x="116" y="182"/>
                  </a:lnTo>
                  <a:lnTo>
                    <a:pt x="105" y="174"/>
                  </a:lnTo>
                  <a:lnTo>
                    <a:pt x="92" y="165"/>
                  </a:lnTo>
                  <a:lnTo>
                    <a:pt x="78" y="157"/>
                  </a:lnTo>
                  <a:lnTo>
                    <a:pt x="65" y="150"/>
                  </a:lnTo>
                  <a:lnTo>
                    <a:pt x="51" y="143"/>
                  </a:lnTo>
                  <a:lnTo>
                    <a:pt x="38" y="134"/>
                  </a:lnTo>
                  <a:lnTo>
                    <a:pt x="26" y="123"/>
                  </a:lnTo>
                  <a:lnTo>
                    <a:pt x="17" y="110"/>
                  </a:lnTo>
                  <a:lnTo>
                    <a:pt x="10" y="94"/>
                  </a:lnTo>
                  <a:lnTo>
                    <a:pt x="8" y="76"/>
                  </a:lnTo>
                  <a:lnTo>
                    <a:pt x="10" y="59"/>
                  </a:lnTo>
                  <a:lnTo>
                    <a:pt x="16" y="43"/>
                  </a:lnTo>
                  <a:lnTo>
                    <a:pt x="25" y="29"/>
                  </a:lnTo>
                  <a:lnTo>
                    <a:pt x="38" y="18"/>
                  </a:lnTo>
                  <a:lnTo>
                    <a:pt x="54" y="8"/>
                  </a:lnTo>
                  <a:lnTo>
                    <a:pt x="73" y="3"/>
                  </a:lnTo>
                  <a:lnTo>
                    <a:pt x="9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
            <p:cNvSpPr>
              <a:spLocks noEditPoints="1"/>
            </p:cNvSpPr>
            <p:nvPr/>
          </p:nvSpPr>
          <p:spPr bwMode="auto">
            <a:xfrm>
              <a:off x="5729288" y="6581775"/>
              <a:ext cx="52388" cy="73025"/>
            </a:xfrm>
            <a:custGeom>
              <a:avLst/>
              <a:gdLst>
                <a:gd name="T0" fmla="*/ 17 w 99"/>
                <a:gd name="T1" fmla="*/ 72 h 137"/>
                <a:gd name="T2" fmla="*/ 17 w 99"/>
                <a:gd name="T3" fmla="*/ 122 h 137"/>
                <a:gd name="T4" fmla="*/ 51 w 99"/>
                <a:gd name="T5" fmla="*/ 122 h 137"/>
                <a:gd name="T6" fmla="*/ 58 w 99"/>
                <a:gd name="T7" fmla="*/ 122 h 137"/>
                <a:gd name="T8" fmla="*/ 66 w 99"/>
                <a:gd name="T9" fmla="*/ 120 h 137"/>
                <a:gd name="T10" fmla="*/ 73 w 99"/>
                <a:gd name="T11" fmla="*/ 116 h 137"/>
                <a:gd name="T12" fmla="*/ 79 w 99"/>
                <a:gd name="T13" fmla="*/ 108 h 137"/>
                <a:gd name="T14" fmla="*/ 82 w 99"/>
                <a:gd name="T15" fmla="*/ 98 h 137"/>
                <a:gd name="T16" fmla="*/ 78 w 99"/>
                <a:gd name="T17" fmla="*/ 87 h 137"/>
                <a:gd name="T18" fmla="*/ 71 w 99"/>
                <a:gd name="T19" fmla="*/ 77 h 137"/>
                <a:gd name="T20" fmla="*/ 63 w 99"/>
                <a:gd name="T21" fmla="*/ 73 h 137"/>
                <a:gd name="T22" fmla="*/ 57 w 99"/>
                <a:gd name="T23" fmla="*/ 72 h 137"/>
                <a:gd name="T24" fmla="*/ 49 w 99"/>
                <a:gd name="T25" fmla="*/ 72 h 137"/>
                <a:gd name="T26" fmla="*/ 17 w 99"/>
                <a:gd name="T27" fmla="*/ 72 h 137"/>
                <a:gd name="T28" fmla="*/ 17 w 99"/>
                <a:gd name="T29" fmla="*/ 14 h 137"/>
                <a:gd name="T30" fmla="*/ 17 w 99"/>
                <a:gd name="T31" fmla="*/ 58 h 137"/>
                <a:gd name="T32" fmla="*/ 44 w 99"/>
                <a:gd name="T33" fmla="*/ 58 h 137"/>
                <a:gd name="T34" fmla="*/ 52 w 99"/>
                <a:gd name="T35" fmla="*/ 58 h 137"/>
                <a:gd name="T36" fmla="*/ 61 w 99"/>
                <a:gd name="T37" fmla="*/ 57 h 137"/>
                <a:gd name="T38" fmla="*/ 68 w 99"/>
                <a:gd name="T39" fmla="*/ 54 h 137"/>
                <a:gd name="T40" fmla="*/ 73 w 99"/>
                <a:gd name="T41" fmla="*/ 49 h 137"/>
                <a:gd name="T42" fmla="*/ 75 w 99"/>
                <a:gd name="T43" fmla="*/ 46 h 137"/>
                <a:gd name="T44" fmla="*/ 77 w 99"/>
                <a:gd name="T45" fmla="*/ 40 h 137"/>
                <a:gd name="T46" fmla="*/ 77 w 99"/>
                <a:gd name="T47" fmla="*/ 35 h 137"/>
                <a:gd name="T48" fmla="*/ 76 w 99"/>
                <a:gd name="T49" fmla="*/ 30 h 137"/>
                <a:gd name="T50" fmla="*/ 75 w 99"/>
                <a:gd name="T51" fmla="*/ 25 h 137"/>
                <a:gd name="T52" fmla="*/ 71 w 99"/>
                <a:gd name="T53" fmla="*/ 21 h 137"/>
                <a:gd name="T54" fmla="*/ 67 w 99"/>
                <a:gd name="T55" fmla="*/ 17 h 137"/>
                <a:gd name="T56" fmla="*/ 58 w 99"/>
                <a:gd name="T57" fmla="*/ 14 h 137"/>
                <a:gd name="T58" fmla="*/ 48 w 99"/>
                <a:gd name="T59" fmla="*/ 14 h 137"/>
                <a:gd name="T60" fmla="*/ 17 w 99"/>
                <a:gd name="T61" fmla="*/ 14 h 137"/>
                <a:gd name="T62" fmla="*/ 0 w 99"/>
                <a:gd name="T63" fmla="*/ 0 h 137"/>
                <a:gd name="T64" fmla="*/ 52 w 99"/>
                <a:gd name="T65" fmla="*/ 0 h 137"/>
                <a:gd name="T66" fmla="*/ 61 w 99"/>
                <a:gd name="T67" fmla="*/ 0 h 137"/>
                <a:gd name="T68" fmla="*/ 70 w 99"/>
                <a:gd name="T69" fmla="*/ 1 h 137"/>
                <a:gd name="T70" fmla="*/ 79 w 99"/>
                <a:gd name="T71" fmla="*/ 6 h 137"/>
                <a:gd name="T72" fmla="*/ 87 w 99"/>
                <a:gd name="T73" fmla="*/ 14 h 137"/>
                <a:gd name="T74" fmla="*/ 92 w 99"/>
                <a:gd name="T75" fmla="*/ 23 h 137"/>
                <a:gd name="T76" fmla="*/ 94 w 99"/>
                <a:gd name="T77" fmla="*/ 33 h 137"/>
                <a:gd name="T78" fmla="*/ 92 w 99"/>
                <a:gd name="T79" fmla="*/ 43 h 137"/>
                <a:gd name="T80" fmla="*/ 87 w 99"/>
                <a:gd name="T81" fmla="*/ 53 h 137"/>
                <a:gd name="T82" fmla="*/ 81 w 99"/>
                <a:gd name="T83" fmla="*/ 59 h 137"/>
                <a:gd name="T84" fmla="*/ 70 w 99"/>
                <a:gd name="T85" fmla="*/ 64 h 137"/>
                <a:gd name="T86" fmla="*/ 70 w 99"/>
                <a:gd name="T87" fmla="*/ 64 h 137"/>
                <a:gd name="T88" fmla="*/ 82 w 99"/>
                <a:gd name="T89" fmla="*/ 69 h 137"/>
                <a:gd name="T90" fmla="*/ 91 w 99"/>
                <a:gd name="T91" fmla="*/ 77 h 137"/>
                <a:gd name="T92" fmla="*/ 96 w 99"/>
                <a:gd name="T93" fmla="*/ 87 h 137"/>
                <a:gd name="T94" fmla="*/ 99 w 99"/>
                <a:gd name="T95" fmla="*/ 99 h 137"/>
                <a:gd name="T96" fmla="*/ 96 w 99"/>
                <a:gd name="T97" fmla="*/ 111 h 137"/>
                <a:gd name="T98" fmla="*/ 93 w 99"/>
                <a:gd name="T99" fmla="*/ 120 h 137"/>
                <a:gd name="T100" fmla="*/ 85 w 99"/>
                <a:gd name="T101" fmla="*/ 128 h 137"/>
                <a:gd name="T102" fmla="*/ 75 w 99"/>
                <a:gd name="T103" fmla="*/ 134 h 137"/>
                <a:gd name="T104" fmla="*/ 63 w 99"/>
                <a:gd name="T105" fmla="*/ 137 h 137"/>
                <a:gd name="T106" fmla="*/ 51 w 99"/>
                <a:gd name="T107" fmla="*/ 137 h 137"/>
                <a:gd name="T108" fmla="*/ 0 w 99"/>
                <a:gd name="T109" fmla="*/ 137 h 137"/>
                <a:gd name="T110" fmla="*/ 0 w 99"/>
                <a:gd name="T11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7">
                  <a:moveTo>
                    <a:pt x="17" y="72"/>
                  </a:moveTo>
                  <a:lnTo>
                    <a:pt x="17" y="122"/>
                  </a:lnTo>
                  <a:lnTo>
                    <a:pt x="51" y="122"/>
                  </a:lnTo>
                  <a:lnTo>
                    <a:pt x="58" y="122"/>
                  </a:lnTo>
                  <a:lnTo>
                    <a:pt x="66" y="120"/>
                  </a:lnTo>
                  <a:lnTo>
                    <a:pt x="73" y="116"/>
                  </a:lnTo>
                  <a:lnTo>
                    <a:pt x="79" y="108"/>
                  </a:lnTo>
                  <a:lnTo>
                    <a:pt x="82" y="98"/>
                  </a:lnTo>
                  <a:lnTo>
                    <a:pt x="78" y="87"/>
                  </a:lnTo>
                  <a:lnTo>
                    <a:pt x="71" y="77"/>
                  </a:lnTo>
                  <a:lnTo>
                    <a:pt x="63" y="73"/>
                  </a:lnTo>
                  <a:lnTo>
                    <a:pt x="57" y="72"/>
                  </a:lnTo>
                  <a:lnTo>
                    <a:pt x="49" y="72"/>
                  </a:lnTo>
                  <a:lnTo>
                    <a:pt x="17" y="72"/>
                  </a:lnTo>
                  <a:close/>
                  <a:moveTo>
                    <a:pt x="17" y="14"/>
                  </a:moveTo>
                  <a:lnTo>
                    <a:pt x="17" y="58"/>
                  </a:lnTo>
                  <a:lnTo>
                    <a:pt x="44" y="58"/>
                  </a:lnTo>
                  <a:lnTo>
                    <a:pt x="52" y="58"/>
                  </a:lnTo>
                  <a:lnTo>
                    <a:pt x="61" y="57"/>
                  </a:lnTo>
                  <a:lnTo>
                    <a:pt x="68" y="54"/>
                  </a:lnTo>
                  <a:lnTo>
                    <a:pt x="73" y="49"/>
                  </a:lnTo>
                  <a:lnTo>
                    <a:pt x="75" y="46"/>
                  </a:lnTo>
                  <a:lnTo>
                    <a:pt x="77" y="40"/>
                  </a:lnTo>
                  <a:lnTo>
                    <a:pt x="77" y="35"/>
                  </a:lnTo>
                  <a:lnTo>
                    <a:pt x="76" y="30"/>
                  </a:lnTo>
                  <a:lnTo>
                    <a:pt x="75" y="25"/>
                  </a:lnTo>
                  <a:lnTo>
                    <a:pt x="71" y="21"/>
                  </a:lnTo>
                  <a:lnTo>
                    <a:pt x="67" y="17"/>
                  </a:lnTo>
                  <a:lnTo>
                    <a:pt x="58" y="14"/>
                  </a:lnTo>
                  <a:lnTo>
                    <a:pt x="48" y="14"/>
                  </a:lnTo>
                  <a:lnTo>
                    <a:pt x="17" y="14"/>
                  </a:lnTo>
                  <a:close/>
                  <a:moveTo>
                    <a:pt x="0" y="0"/>
                  </a:moveTo>
                  <a:lnTo>
                    <a:pt x="52" y="0"/>
                  </a:lnTo>
                  <a:lnTo>
                    <a:pt x="61" y="0"/>
                  </a:lnTo>
                  <a:lnTo>
                    <a:pt x="70" y="1"/>
                  </a:lnTo>
                  <a:lnTo>
                    <a:pt x="79" y="6"/>
                  </a:lnTo>
                  <a:lnTo>
                    <a:pt x="87" y="14"/>
                  </a:lnTo>
                  <a:lnTo>
                    <a:pt x="92" y="23"/>
                  </a:lnTo>
                  <a:lnTo>
                    <a:pt x="94" y="33"/>
                  </a:lnTo>
                  <a:lnTo>
                    <a:pt x="92" y="43"/>
                  </a:lnTo>
                  <a:lnTo>
                    <a:pt x="87" y="53"/>
                  </a:lnTo>
                  <a:lnTo>
                    <a:pt x="81" y="59"/>
                  </a:lnTo>
                  <a:lnTo>
                    <a:pt x="70" y="64"/>
                  </a:lnTo>
                  <a:lnTo>
                    <a:pt x="70" y="64"/>
                  </a:lnTo>
                  <a:lnTo>
                    <a:pt x="82" y="69"/>
                  </a:lnTo>
                  <a:lnTo>
                    <a:pt x="91" y="77"/>
                  </a:lnTo>
                  <a:lnTo>
                    <a:pt x="96" y="87"/>
                  </a:lnTo>
                  <a:lnTo>
                    <a:pt x="99" y="99"/>
                  </a:lnTo>
                  <a:lnTo>
                    <a:pt x="96" y="111"/>
                  </a:lnTo>
                  <a:lnTo>
                    <a:pt x="93" y="120"/>
                  </a:lnTo>
                  <a:lnTo>
                    <a:pt x="85" y="128"/>
                  </a:lnTo>
                  <a:lnTo>
                    <a:pt x="75" y="134"/>
                  </a:lnTo>
                  <a:lnTo>
                    <a:pt x="63" y="137"/>
                  </a:lnTo>
                  <a:lnTo>
                    <a:pt x="51"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8"/>
            <p:cNvSpPr>
              <a:spLocks noEditPoints="1"/>
            </p:cNvSpPr>
            <p:nvPr/>
          </p:nvSpPr>
          <p:spPr bwMode="auto">
            <a:xfrm>
              <a:off x="5800725" y="6581775"/>
              <a:ext cx="57150" cy="73025"/>
            </a:xfrm>
            <a:custGeom>
              <a:avLst/>
              <a:gdLst>
                <a:gd name="T0" fmla="*/ 53 w 109"/>
                <a:gd name="T1" fmla="*/ 18 h 137"/>
                <a:gd name="T2" fmla="*/ 32 w 109"/>
                <a:gd name="T3" fmla="*/ 83 h 137"/>
                <a:gd name="T4" fmla="*/ 74 w 109"/>
                <a:gd name="T5" fmla="*/ 83 h 137"/>
                <a:gd name="T6" fmla="*/ 53 w 109"/>
                <a:gd name="T7" fmla="*/ 18 h 137"/>
                <a:gd name="T8" fmla="*/ 45 w 109"/>
                <a:gd name="T9" fmla="*/ 0 h 137"/>
                <a:gd name="T10" fmla="*/ 64 w 109"/>
                <a:gd name="T11" fmla="*/ 0 h 137"/>
                <a:gd name="T12" fmla="*/ 109 w 109"/>
                <a:gd name="T13" fmla="*/ 137 h 137"/>
                <a:gd name="T14" fmla="*/ 91 w 109"/>
                <a:gd name="T15" fmla="*/ 137 h 137"/>
                <a:gd name="T16" fmla="*/ 78 w 109"/>
                <a:gd name="T17" fmla="*/ 97 h 137"/>
                <a:gd name="T18" fmla="*/ 26 w 109"/>
                <a:gd name="T19" fmla="*/ 97 h 137"/>
                <a:gd name="T20" fmla="*/ 15 w 109"/>
                <a:gd name="T21" fmla="*/ 137 h 137"/>
                <a:gd name="T22" fmla="*/ 0 w 109"/>
                <a:gd name="T23" fmla="*/ 137 h 137"/>
                <a:gd name="T24" fmla="*/ 45 w 10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37">
                  <a:moveTo>
                    <a:pt x="53" y="18"/>
                  </a:moveTo>
                  <a:lnTo>
                    <a:pt x="32" y="83"/>
                  </a:lnTo>
                  <a:lnTo>
                    <a:pt x="74" y="83"/>
                  </a:lnTo>
                  <a:lnTo>
                    <a:pt x="53" y="18"/>
                  </a:lnTo>
                  <a:close/>
                  <a:moveTo>
                    <a:pt x="45" y="0"/>
                  </a:moveTo>
                  <a:lnTo>
                    <a:pt x="64" y="0"/>
                  </a:lnTo>
                  <a:lnTo>
                    <a:pt x="109" y="137"/>
                  </a:lnTo>
                  <a:lnTo>
                    <a:pt x="91" y="137"/>
                  </a:lnTo>
                  <a:lnTo>
                    <a:pt x="78" y="97"/>
                  </a:lnTo>
                  <a:lnTo>
                    <a:pt x="26" y="97"/>
                  </a:lnTo>
                  <a:lnTo>
                    <a:pt x="15" y="137"/>
                  </a:lnTo>
                  <a:lnTo>
                    <a:pt x="0" y="137"/>
                  </a:lnTo>
                  <a:lnTo>
                    <a:pt x="4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9"/>
            <p:cNvSpPr>
              <a:spLocks noEditPoints="1"/>
            </p:cNvSpPr>
            <p:nvPr/>
          </p:nvSpPr>
          <p:spPr bwMode="auto">
            <a:xfrm>
              <a:off x="5881688"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3 w 99"/>
                <a:gd name="T51" fmla="*/ 69 h 137"/>
                <a:gd name="T52" fmla="*/ 71 w 99"/>
                <a:gd name="T53" fmla="*/ 73 h 137"/>
                <a:gd name="T54" fmla="*/ 99 w 99"/>
                <a:gd name="T55" fmla="*/ 137 h 137"/>
                <a:gd name="T56" fmla="*/ 80 w 99"/>
                <a:gd name="T57" fmla="*/ 137 h 137"/>
                <a:gd name="T58" fmla="*/ 55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3" y="69"/>
                  </a:lnTo>
                  <a:lnTo>
                    <a:pt x="71" y="73"/>
                  </a:lnTo>
                  <a:lnTo>
                    <a:pt x="99" y="137"/>
                  </a:lnTo>
                  <a:lnTo>
                    <a:pt x="80" y="137"/>
                  </a:lnTo>
                  <a:lnTo>
                    <a:pt x="55"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0"/>
            <p:cNvSpPr>
              <a:spLocks noEditPoints="1"/>
            </p:cNvSpPr>
            <p:nvPr/>
          </p:nvSpPr>
          <p:spPr bwMode="auto">
            <a:xfrm>
              <a:off x="5961063"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2 w 99"/>
                <a:gd name="T51" fmla="*/ 69 h 137"/>
                <a:gd name="T52" fmla="*/ 71 w 99"/>
                <a:gd name="T53" fmla="*/ 73 h 137"/>
                <a:gd name="T54" fmla="*/ 99 w 99"/>
                <a:gd name="T55" fmla="*/ 137 h 137"/>
                <a:gd name="T56" fmla="*/ 81 w 99"/>
                <a:gd name="T57" fmla="*/ 137 h 137"/>
                <a:gd name="T58" fmla="*/ 56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2" y="69"/>
                  </a:lnTo>
                  <a:lnTo>
                    <a:pt x="71" y="73"/>
                  </a:lnTo>
                  <a:lnTo>
                    <a:pt x="99" y="137"/>
                  </a:lnTo>
                  <a:lnTo>
                    <a:pt x="81" y="137"/>
                  </a:lnTo>
                  <a:lnTo>
                    <a:pt x="56"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61"/>
            <p:cNvSpPr>
              <a:spLocks noChangeArrowheads="1"/>
            </p:cNvSpPr>
            <p:nvPr/>
          </p:nvSpPr>
          <p:spPr bwMode="auto">
            <a:xfrm>
              <a:off x="6038850" y="6581775"/>
              <a:ext cx="9525" cy="73025"/>
            </a:xfrm>
            <a:prstGeom prst="rect">
              <a:avLst/>
            </a:prstGeom>
            <a:solidFill>
              <a:srgbClr val="143D6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2"/>
            <p:cNvSpPr>
              <a:spLocks/>
            </p:cNvSpPr>
            <p:nvPr/>
          </p:nvSpPr>
          <p:spPr bwMode="auto">
            <a:xfrm>
              <a:off x="6075363" y="6581775"/>
              <a:ext cx="55563" cy="74613"/>
            </a:xfrm>
            <a:custGeom>
              <a:avLst/>
              <a:gdLst>
                <a:gd name="T0" fmla="*/ 54 w 106"/>
                <a:gd name="T1" fmla="*/ 0 h 141"/>
                <a:gd name="T2" fmla="*/ 69 w 106"/>
                <a:gd name="T3" fmla="*/ 2 h 141"/>
                <a:gd name="T4" fmla="*/ 83 w 106"/>
                <a:gd name="T5" fmla="*/ 8 h 141"/>
                <a:gd name="T6" fmla="*/ 95 w 106"/>
                <a:gd name="T7" fmla="*/ 18 h 141"/>
                <a:gd name="T8" fmla="*/ 101 w 106"/>
                <a:gd name="T9" fmla="*/ 33 h 141"/>
                <a:gd name="T10" fmla="*/ 87 w 106"/>
                <a:gd name="T11" fmla="*/ 37 h 141"/>
                <a:gd name="T12" fmla="*/ 82 w 106"/>
                <a:gd name="T13" fmla="*/ 27 h 141"/>
                <a:gd name="T14" fmla="*/ 74 w 106"/>
                <a:gd name="T15" fmla="*/ 19 h 141"/>
                <a:gd name="T16" fmla="*/ 64 w 106"/>
                <a:gd name="T17" fmla="*/ 15 h 141"/>
                <a:gd name="T18" fmla="*/ 52 w 106"/>
                <a:gd name="T19" fmla="*/ 14 h 141"/>
                <a:gd name="T20" fmla="*/ 44 w 106"/>
                <a:gd name="T21" fmla="*/ 14 h 141"/>
                <a:gd name="T22" fmla="*/ 36 w 106"/>
                <a:gd name="T23" fmla="*/ 17 h 141"/>
                <a:gd name="T24" fmla="*/ 30 w 106"/>
                <a:gd name="T25" fmla="*/ 20 h 141"/>
                <a:gd name="T26" fmla="*/ 25 w 106"/>
                <a:gd name="T27" fmla="*/ 27 h 141"/>
                <a:gd name="T28" fmla="*/ 23 w 106"/>
                <a:gd name="T29" fmla="*/ 35 h 141"/>
                <a:gd name="T30" fmla="*/ 25 w 106"/>
                <a:gd name="T31" fmla="*/ 44 h 141"/>
                <a:gd name="T32" fmla="*/ 31 w 106"/>
                <a:gd name="T33" fmla="*/ 51 h 141"/>
                <a:gd name="T34" fmla="*/ 39 w 106"/>
                <a:gd name="T35" fmla="*/ 55 h 141"/>
                <a:gd name="T36" fmla="*/ 48 w 106"/>
                <a:gd name="T37" fmla="*/ 57 h 141"/>
                <a:gd name="T38" fmla="*/ 68 w 106"/>
                <a:gd name="T39" fmla="*/ 61 h 141"/>
                <a:gd name="T40" fmla="*/ 82 w 106"/>
                <a:gd name="T41" fmla="*/ 66 h 141"/>
                <a:gd name="T42" fmla="*/ 93 w 106"/>
                <a:gd name="T43" fmla="*/ 73 h 141"/>
                <a:gd name="T44" fmla="*/ 101 w 106"/>
                <a:gd name="T45" fmla="*/ 81 h 141"/>
                <a:gd name="T46" fmla="*/ 105 w 106"/>
                <a:gd name="T47" fmla="*/ 90 h 141"/>
                <a:gd name="T48" fmla="*/ 106 w 106"/>
                <a:gd name="T49" fmla="*/ 100 h 141"/>
                <a:gd name="T50" fmla="*/ 105 w 106"/>
                <a:gd name="T51" fmla="*/ 112 h 141"/>
                <a:gd name="T52" fmla="*/ 99 w 106"/>
                <a:gd name="T53" fmla="*/ 122 h 141"/>
                <a:gd name="T54" fmla="*/ 91 w 106"/>
                <a:gd name="T55" fmla="*/ 131 h 141"/>
                <a:gd name="T56" fmla="*/ 80 w 106"/>
                <a:gd name="T57" fmla="*/ 137 h 141"/>
                <a:gd name="T58" fmla="*/ 68 w 106"/>
                <a:gd name="T59" fmla="*/ 140 h 141"/>
                <a:gd name="T60" fmla="*/ 56 w 106"/>
                <a:gd name="T61" fmla="*/ 141 h 141"/>
                <a:gd name="T62" fmla="*/ 36 w 106"/>
                <a:gd name="T63" fmla="*/ 139 h 141"/>
                <a:gd name="T64" fmla="*/ 21 w 106"/>
                <a:gd name="T65" fmla="*/ 131 h 141"/>
                <a:gd name="T66" fmla="*/ 8 w 106"/>
                <a:gd name="T67" fmla="*/ 120 h 141"/>
                <a:gd name="T68" fmla="*/ 0 w 106"/>
                <a:gd name="T69" fmla="*/ 102 h 141"/>
                <a:gd name="T70" fmla="*/ 15 w 106"/>
                <a:gd name="T71" fmla="*/ 99 h 141"/>
                <a:gd name="T72" fmla="*/ 22 w 106"/>
                <a:gd name="T73" fmla="*/ 110 h 141"/>
                <a:gd name="T74" fmla="*/ 31 w 106"/>
                <a:gd name="T75" fmla="*/ 120 h 141"/>
                <a:gd name="T76" fmla="*/ 42 w 106"/>
                <a:gd name="T77" fmla="*/ 124 h 141"/>
                <a:gd name="T78" fmla="*/ 56 w 106"/>
                <a:gd name="T79" fmla="*/ 126 h 141"/>
                <a:gd name="T80" fmla="*/ 64 w 106"/>
                <a:gd name="T81" fmla="*/ 125 h 141"/>
                <a:gd name="T82" fmla="*/ 73 w 106"/>
                <a:gd name="T83" fmla="*/ 123 h 141"/>
                <a:gd name="T84" fmla="*/ 80 w 106"/>
                <a:gd name="T85" fmla="*/ 120 h 141"/>
                <a:gd name="T86" fmla="*/ 84 w 106"/>
                <a:gd name="T87" fmla="*/ 116 h 141"/>
                <a:gd name="T88" fmla="*/ 87 w 106"/>
                <a:gd name="T89" fmla="*/ 112 h 141"/>
                <a:gd name="T90" fmla="*/ 88 w 106"/>
                <a:gd name="T91" fmla="*/ 107 h 141"/>
                <a:gd name="T92" fmla="*/ 89 w 106"/>
                <a:gd name="T93" fmla="*/ 102 h 141"/>
                <a:gd name="T94" fmla="*/ 87 w 106"/>
                <a:gd name="T95" fmla="*/ 93 h 141"/>
                <a:gd name="T96" fmla="*/ 82 w 106"/>
                <a:gd name="T97" fmla="*/ 87 h 141"/>
                <a:gd name="T98" fmla="*/ 74 w 106"/>
                <a:gd name="T99" fmla="*/ 82 h 141"/>
                <a:gd name="T100" fmla="*/ 65 w 106"/>
                <a:gd name="T101" fmla="*/ 80 h 141"/>
                <a:gd name="T102" fmla="*/ 42 w 106"/>
                <a:gd name="T103" fmla="*/ 74 h 141"/>
                <a:gd name="T104" fmla="*/ 30 w 106"/>
                <a:gd name="T105" fmla="*/ 71 h 141"/>
                <a:gd name="T106" fmla="*/ 18 w 106"/>
                <a:gd name="T107" fmla="*/ 63 h 141"/>
                <a:gd name="T108" fmla="*/ 11 w 106"/>
                <a:gd name="T109" fmla="*/ 56 h 141"/>
                <a:gd name="T110" fmla="*/ 8 w 106"/>
                <a:gd name="T111" fmla="*/ 47 h 141"/>
                <a:gd name="T112" fmla="*/ 7 w 106"/>
                <a:gd name="T113" fmla="*/ 37 h 141"/>
                <a:gd name="T114" fmla="*/ 9 w 106"/>
                <a:gd name="T115" fmla="*/ 24 h 141"/>
                <a:gd name="T116" fmla="*/ 16 w 106"/>
                <a:gd name="T117" fmla="*/ 12 h 141"/>
                <a:gd name="T118" fmla="*/ 26 w 106"/>
                <a:gd name="T119" fmla="*/ 6 h 141"/>
                <a:gd name="T120" fmla="*/ 39 w 106"/>
                <a:gd name="T121" fmla="*/ 1 h 141"/>
                <a:gd name="T122" fmla="*/ 54 w 106"/>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41">
                  <a:moveTo>
                    <a:pt x="54" y="0"/>
                  </a:moveTo>
                  <a:lnTo>
                    <a:pt x="69" y="2"/>
                  </a:lnTo>
                  <a:lnTo>
                    <a:pt x="83" y="8"/>
                  </a:lnTo>
                  <a:lnTo>
                    <a:pt x="95" y="18"/>
                  </a:lnTo>
                  <a:lnTo>
                    <a:pt x="101" y="33"/>
                  </a:lnTo>
                  <a:lnTo>
                    <a:pt x="87" y="37"/>
                  </a:lnTo>
                  <a:lnTo>
                    <a:pt x="82" y="27"/>
                  </a:lnTo>
                  <a:lnTo>
                    <a:pt x="74" y="19"/>
                  </a:lnTo>
                  <a:lnTo>
                    <a:pt x="64" y="15"/>
                  </a:lnTo>
                  <a:lnTo>
                    <a:pt x="52" y="14"/>
                  </a:lnTo>
                  <a:lnTo>
                    <a:pt x="44" y="14"/>
                  </a:lnTo>
                  <a:lnTo>
                    <a:pt x="36" y="17"/>
                  </a:lnTo>
                  <a:lnTo>
                    <a:pt x="30" y="20"/>
                  </a:lnTo>
                  <a:lnTo>
                    <a:pt x="25" y="27"/>
                  </a:lnTo>
                  <a:lnTo>
                    <a:pt x="23" y="35"/>
                  </a:lnTo>
                  <a:lnTo>
                    <a:pt x="25" y="44"/>
                  </a:lnTo>
                  <a:lnTo>
                    <a:pt x="31" y="51"/>
                  </a:lnTo>
                  <a:lnTo>
                    <a:pt x="39" y="55"/>
                  </a:lnTo>
                  <a:lnTo>
                    <a:pt x="48" y="57"/>
                  </a:lnTo>
                  <a:lnTo>
                    <a:pt x="68" y="61"/>
                  </a:lnTo>
                  <a:lnTo>
                    <a:pt x="82" y="66"/>
                  </a:lnTo>
                  <a:lnTo>
                    <a:pt x="93" y="73"/>
                  </a:lnTo>
                  <a:lnTo>
                    <a:pt x="101" y="81"/>
                  </a:lnTo>
                  <a:lnTo>
                    <a:pt x="105" y="90"/>
                  </a:lnTo>
                  <a:lnTo>
                    <a:pt x="106" y="100"/>
                  </a:lnTo>
                  <a:lnTo>
                    <a:pt x="105" y="112"/>
                  </a:lnTo>
                  <a:lnTo>
                    <a:pt x="99" y="122"/>
                  </a:lnTo>
                  <a:lnTo>
                    <a:pt x="91" y="131"/>
                  </a:lnTo>
                  <a:lnTo>
                    <a:pt x="80" y="137"/>
                  </a:lnTo>
                  <a:lnTo>
                    <a:pt x="68" y="140"/>
                  </a:lnTo>
                  <a:lnTo>
                    <a:pt x="56" y="141"/>
                  </a:lnTo>
                  <a:lnTo>
                    <a:pt x="36" y="139"/>
                  </a:lnTo>
                  <a:lnTo>
                    <a:pt x="21" y="131"/>
                  </a:lnTo>
                  <a:lnTo>
                    <a:pt x="8" y="120"/>
                  </a:lnTo>
                  <a:lnTo>
                    <a:pt x="0" y="102"/>
                  </a:lnTo>
                  <a:lnTo>
                    <a:pt x="15" y="99"/>
                  </a:lnTo>
                  <a:lnTo>
                    <a:pt x="22" y="110"/>
                  </a:lnTo>
                  <a:lnTo>
                    <a:pt x="31" y="120"/>
                  </a:lnTo>
                  <a:lnTo>
                    <a:pt x="42" y="124"/>
                  </a:lnTo>
                  <a:lnTo>
                    <a:pt x="56" y="126"/>
                  </a:lnTo>
                  <a:lnTo>
                    <a:pt x="64" y="125"/>
                  </a:lnTo>
                  <a:lnTo>
                    <a:pt x="73" y="123"/>
                  </a:lnTo>
                  <a:lnTo>
                    <a:pt x="80" y="120"/>
                  </a:lnTo>
                  <a:lnTo>
                    <a:pt x="84" y="116"/>
                  </a:lnTo>
                  <a:lnTo>
                    <a:pt x="87" y="112"/>
                  </a:lnTo>
                  <a:lnTo>
                    <a:pt x="88" y="107"/>
                  </a:lnTo>
                  <a:lnTo>
                    <a:pt x="89" y="102"/>
                  </a:lnTo>
                  <a:lnTo>
                    <a:pt x="87" y="93"/>
                  </a:lnTo>
                  <a:lnTo>
                    <a:pt x="82" y="87"/>
                  </a:lnTo>
                  <a:lnTo>
                    <a:pt x="74" y="82"/>
                  </a:lnTo>
                  <a:lnTo>
                    <a:pt x="65" y="80"/>
                  </a:lnTo>
                  <a:lnTo>
                    <a:pt x="42" y="74"/>
                  </a:lnTo>
                  <a:lnTo>
                    <a:pt x="30" y="71"/>
                  </a:lnTo>
                  <a:lnTo>
                    <a:pt x="18" y="63"/>
                  </a:lnTo>
                  <a:lnTo>
                    <a:pt x="11" y="56"/>
                  </a:lnTo>
                  <a:lnTo>
                    <a:pt x="8" y="47"/>
                  </a:lnTo>
                  <a:lnTo>
                    <a:pt x="7" y="37"/>
                  </a:lnTo>
                  <a:lnTo>
                    <a:pt x="9" y="24"/>
                  </a:lnTo>
                  <a:lnTo>
                    <a:pt x="16" y="12"/>
                  </a:lnTo>
                  <a:lnTo>
                    <a:pt x="26" y="6"/>
                  </a:lnTo>
                  <a:lnTo>
                    <a:pt x="39" y="1"/>
                  </a:lnTo>
                  <a:lnTo>
                    <a:pt x="5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3"/>
            <p:cNvSpPr>
              <a:spLocks/>
            </p:cNvSpPr>
            <p:nvPr/>
          </p:nvSpPr>
          <p:spPr bwMode="auto">
            <a:xfrm>
              <a:off x="6149975" y="6581775"/>
              <a:ext cx="50800" cy="73025"/>
            </a:xfrm>
            <a:custGeom>
              <a:avLst/>
              <a:gdLst>
                <a:gd name="T0" fmla="*/ 0 w 96"/>
                <a:gd name="T1" fmla="*/ 0 h 137"/>
                <a:gd name="T2" fmla="*/ 96 w 96"/>
                <a:gd name="T3" fmla="*/ 0 h 137"/>
                <a:gd name="T4" fmla="*/ 96 w 96"/>
                <a:gd name="T5" fmla="*/ 15 h 137"/>
                <a:gd name="T6" fmla="*/ 57 w 96"/>
                <a:gd name="T7" fmla="*/ 15 h 137"/>
                <a:gd name="T8" fmla="*/ 57 w 96"/>
                <a:gd name="T9" fmla="*/ 137 h 137"/>
                <a:gd name="T10" fmla="*/ 40 w 96"/>
                <a:gd name="T11" fmla="*/ 137 h 137"/>
                <a:gd name="T12" fmla="*/ 40 w 96"/>
                <a:gd name="T13" fmla="*/ 15 h 137"/>
                <a:gd name="T14" fmla="*/ 0 w 96"/>
                <a:gd name="T15" fmla="*/ 15 h 137"/>
                <a:gd name="T16" fmla="*/ 0 w 96"/>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37">
                  <a:moveTo>
                    <a:pt x="0" y="0"/>
                  </a:moveTo>
                  <a:lnTo>
                    <a:pt x="96" y="0"/>
                  </a:lnTo>
                  <a:lnTo>
                    <a:pt x="96" y="15"/>
                  </a:lnTo>
                  <a:lnTo>
                    <a:pt x="57" y="15"/>
                  </a:lnTo>
                  <a:lnTo>
                    <a:pt x="57" y="137"/>
                  </a:lnTo>
                  <a:lnTo>
                    <a:pt x="40" y="137"/>
                  </a:lnTo>
                  <a:lnTo>
                    <a:pt x="40" y="15"/>
                  </a:lnTo>
                  <a:lnTo>
                    <a:pt x="0" y="15"/>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4"/>
            <p:cNvSpPr>
              <a:spLocks/>
            </p:cNvSpPr>
            <p:nvPr/>
          </p:nvSpPr>
          <p:spPr bwMode="auto">
            <a:xfrm>
              <a:off x="6224588" y="6581775"/>
              <a:ext cx="46038" cy="73025"/>
            </a:xfrm>
            <a:custGeom>
              <a:avLst/>
              <a:gdLst>
                <a:gd name="T0" fmla="*/ 0 w 89"/>
                <a:gd name="T1" fmla="*/ 0 h 137"/>
                <a:gd name="T2" fmla="*/ 87 w 89"/>
                <a:gd name="T3" fmla="*/ 0 h 137"/>
                <a:gd name="T4" fmla="*/ 87 w 89"/>
                <a:gd name="T5" fmla="*/ 15 h 137"/>
                <a:gd name="T6" fmla="*/ 17 w 89"/>
                <a:gd name="T7" fmla="*/ 15 h 137"/>
                <a:gd name="T8" fmla="*/ 17 w 89"/>
                <a:gd name="T9" fmla="*/ 58 h 137"/>
                <a:gd name="T10" fmla="*/ 72 w 89"/>
                <a:gd name="T11" fmla="*/ 58 h 137"/>
                <a:gd name="T12" fmla="*/ 72 w 89"/>
                <a:gd name="T13" fmla="*/ 72 h 137"/>
                <a:gd name="T14" fmla="*/ 17 w 89"/>
                <a:gd name="T15" fmla="*/ 72 h 137"/>
                <a:gd name="T16" fmla="*/ 17 w 89"/>
                <a:gd name="T17" fmla="*/ 122 h 137"/>
                <a:gd name="T18" fmla="*/ 89 w 89"/>
                <a:gd name="T19" fmla="*/ 122 h 137"/>
                <a:gd name="T20" fmla="*/ 89 w 89"/>
                <a:gd name="T21" fmla="*/ 137 h 137"/>
                <a:gd name="T22" fmla="*/ 0 w 89"/>
                <a:gd name="T23" fmla="*/ 137 h 137"/>
                <a:gd name="T24" fmla="*/ 0 w 8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37">
                  <a:moveTo>
                    <a:pt x="0" y="0"/>
                  </a:moveTo>
                  <a:lnTo>
                    <a:pt x="87" y="0"/>
                  </a:lnTo>
                  <a:lnTo>
                    <a:pt x="87" y="15"/>
                  </a:lnTo>
                  <a:lnTo>
                    <a:pt x="17" y="15"/>
                  </a:lnTo>
                  <a:lnTo>
                    <a:pt x="17" y="58"/>
                  </a:lnTo>
                  <a:lnTo>
                    <a:pt x="72" y="58"/>
                  </a:lnTo>
                  <a:lnTo>
                    <a:pt x="72" y="72"/>
                  </a:lnTo>
                  <a:lnTo>
                    <a:pt x="17" y="72"/>
                  </a:lnTo>
                  <a:lnTo>
                    <a:pt x="17" y="122"/>
                  </a:lnTo>
                  <a:lnTo>
                    <a:pt x="89" y="122"/>
                  </a:lnTo>
                  <a:lnTo>
                    <a:pt x="89"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5"/>
            <p:cNvSpPr>
              <a:spLocks noEditPoints="1"/>
            </p:cNvSpPr>
            <p:nvPr/>
          </p:nvSpPr>
          <p:spPr bwMode="auto">
            <a:xfrm>
              <a:off x="6296025" y="6581775"/>
              <a:ext cx="52388" cy="73025"/>
            </a:xfrm>
            <a:custGeom>
              <a:avLst/>
              <a:gdLst>
                <a:gd name="T0" fmla="*/ 17 w 98"/>
                <a:gd name="T1" fmla="*/ 15 h 137"/>
                <a:gd name="T2" fmla="*/ 17 w 98"/>
                <a:gd name="T3" fmla="*/ 64 h 137"/>
                <a:gd name="T4" fmla="*/ 49 w 98"/>
                <a:gd name="T5" fmla="*/ 64 h 137"/>
                <a:gd name="T6" fmla="*/ 58 w 98"/>
                <a:gd name="T7" fmla="*/ 63 h 137"/>
                <a:gd name="T8" fmla="*/ 66 w 98"/>
                <a:gd name="T9" fmla="*/ 61 h 137"/>
                <a:gd name="T10" fmla="*/ 73 w 98"/>
                <a:gd name="T11" fmla="*/ 56 h 137"/>
                <a:gd name="T12" fmla="*/ 76 w 98"/>
                <a:gd name="T13" fmla="*/ 51 h 137"/>
                <a:gd name="T14" fmla="*/ 77 w 98"/>
                <a:gd name="T15" fmla="*/ 48 h 137"/>
                <a:gd name="T16" fmla="*/ 79 w 98"/>
                <a:gd name="T17" fmla="*/ 42 h 137"/>
                <a:gd name="T18" fmla="*/ 79 w 98"/>
                <a:gd name="T19" fmla="*/ 38 h 137"/>
                <a:gd name="T20" fmla="*/ 77 w 98"/>
                <a:gd name="T21" fmla="*/ 28 h 137"/>
                <a:gd name="T22" fmla="*/ 70 w 98"/>
                <a:gd name="T23" fmla="*/ 18 h 137"/>
                <a:gd name="T24" fmla="*/ 61 w 98"/>
                <a:gd name="T25" fmla="*/ 15 h 137"/>
                <a:gd name="T26" fmla="*/ 51 w 98"/>
                <a:gd name="T27" fmla="*/ 15 h 137"/>
                <a:gd name="T28" fmla="*/ 17 w 98"/>
                <a:gd name="T29" fmla="*/ 15 h 137"/>
                <a:gd name="T30" fmla="*/ 0 w 98"/>
                <a:gd name="T31" fmla="*/ 0 h 137"/>
                <a:gd name="T32" fmla="*/ 51 w 98"/>
                <a:gd name="T33" fmla="*/ 0 h 137"/>
                <a:gd name="T34" fmla="*/ 62 w 98"/>
                <a:gd name="T35" fmla="*/ 0 h 137"/>
                <a:gd name="T36" fmla="*/ 73 w 98"/>
                <a:gd name="T37" fmla="*/ 2 h 137"/>
                <a:gd name="T38" fmla="*/ 82 w 98"/>
                <a:gd name="T39" fmla="*/ 8 h 137"/>
                <a:gd name="T40" fmla="*/ 90 w 98"/>
                <a:gd name="T41" fmla="*/ 16 h 137"/>
                <a:gd name="T42" fmla="*/ 95 w 98"/>
                <a:gd name="T43" fmla="*/ 26 h 137"/>
                <a:gd name="T44" fmla="*/ 96 w 98"/>
                <a:gd name="T45" fmla="*/ 38 h 137"/>
                <a:gd name="T46" fmla="*/ 95 w 98"/>
                <a:gd name="T47" fmla="*/ 50 h 137"/>
                <a:gd name="T48" fmla="*/ 90 w 98"/>
                <a:gd name="T49" fmla="*/ 61 h 137"/>
                <a:gd name="T50" fmla="*/ 82 w 98"/>
                <a:gd name="T51" fmla="*/ 69 h 137"/>
                <a:gd name="T52" fmla="*/ 71 w 98"/>
                <a:gd name="T53" fmla="*/ 73 h 137"/>
                <a:gd name="T54" fmla="*/ 98 w 98"/>
                <a:gd name="T55" fmla="*/ 137 h 137"/>
                <a:gd name="T56" fmla="*/ 79 w 98"/>
                <a:gd name="T57" fmla="*/ 137 h 137"/>
                <a:gd name="T58" fmla="*/ 54 w 98"/>
                <a:gd name="T59" fmla="*/ 78 h 137"/>
                <a:gd name="T60" fmla="*/ 17 w 98"/>
                <a:gd name="T61" fmla="*/ 78 h 137"/>
                <a:gd name="T62" fmla="*/ 17 w 98"/>
                <a:gd name="T63" fmla="*/ 137 h 137"/>
                <a:gd name="T64" fmla="*/ 0 w 98"/>
                <a:gd name="T65" fmla="*/ 137 h 137"/>
                <a:gd name="T66" fmla="*/ 0 w 98"/>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37">
                  <a:moveTo>
                    <a:pt x="17" y="15"/>
                  </a:moveTo>
                  <a:lnTo>
                    <a:pt x="17" y="64"/>
                  </a:lnTo>
                  <a:lnTo>
                    <a:pt x="49" y="64"/>
                  </a:lnTo>
                  <a:lnTo>
                    <a:pt x="58" y="63"/>
                  </a:lnTo>
                  <a:lnTo>
                    <a:pt x="66" y="61"/>
                  </a:lnTo>
                  <a:lnTo>
                    <a:pt x="73" y="56"/>
                  </a:lnTo>
                  <a:lnTo>
                    <a:pt x="76" y="51"/>
                  </a:lnTo>
                  <a:lnTo>
                    <a:pt x="77"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2" y="8"/>
                  </a:lnTo>
                  <a:lnTo>
                    <a:pt x="90" y="16"/>
                  </a:lnTo>
                  <a:lnTo>
                    <a:pt x="95" y="26"/>
                  </a:lnTo>
                  <a:lnTo>
                    <a:pt x="96" y="38"/>
                  </a:lnTo>
                  <a:lnTo>
                    <a:pt x="95" y="50"/>
                  </a:lnTo>
                  <a:lnTo>
                    <a:pt x="90" y="61"/>
                  </a:lnTo>
                  <a:lnTo>
                    <a:pt x="82" y="69"/>
                  </a:lnTo>
                  <a:lnTo>
                    <a:pt x="71" y="73"/>
                  </a:lnTo>
                  <a:lnTo>
                    <a:pt x="98" y="137"/>
                  </a:lnTo>
                  <a:lnTo>
                    <a:pt x="79" y="137"/>
                  </a:lnTo>
                  <a:lnTo>
                    <a:pt x="54"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6"/>
            <p:cNvSpPr>
              <a:spLocks/>
            </p:cNvSpPr>
            <p:nvPr/>
          </p:nvSpPr>
          <p:spPr bwMode="auto">
            <a:xfrm>
              <a:off x="6369050" y="6581775"/>
              <a:ext cx="55563" cy="74613"/>
            </a:xfrm>
            <a:custGeom>
              <a:avLst/>
              <a:gdLst>
                <a:gd name="T0" fmla="*/ 53 w 105"/>
                <a:gd name="T1" fmla="*/ 0 h 141"/>
                <a:gd name="T2" fmla="*/ 69 w 105"/>
                <a:gd name="T3" fmla="*/ 2 h 141"/>
                <a:gd name="T4" fmla="*/ 83 w 105"/>
                <a:gd name="T5" fmla="*/ 8 h 141"/>
                <a:gd name="T6" fmla="*/ 94 w 105"/>
                <a:gd name="T7" fmla="*/ 18 h 141"/>
                <a:gd name="T8" fmla="*/ 101 w 105"/>
                <a:gd name="T9" fmla="*/ 33 h 141"/>
                <a:gd name="T10" fmla="*/ 86 w 105"/>
                <a:gd name="T11" fmla="*/ 37 h 141"/>
                <a:gd name="T12" fmla="*/ 82 w 105"/>
                <a:gd name="T13" fmla="*/ 27 h 141"/>
                <a:gd name="T14" fmla="*/ 74 w 105"/>
                <a:gd name="T15" fmla="*/ 19 h 141"/>
                <a:gd name="T16" fmla="*/ 63 w 105"/>
                <a:gd name="T17" fmla="*/ 15 h 141"/>
                <a:gd name="T18" fmla="*/ 52 w 105"/>
                <a:gd name="T19" fmla="*/ 14 h 141"/>
                <a:gd name="T20" fmla="*/ 44 w 105"/>
                <a:gd name="T21" fmla="*/ 14 h 141"/>
                <a:gd name="T22" fmla="*/ 36 w 105"/>
                <a:gd name="T23" fmla="*/ 17 h 141"/>
                <a:gd name="T24" fmla="*/ 29 w 105"/>
                <a:gd name="T25" fmla="*/ 20 h 141"/>
                <a:gd name="T26" fmla="*/ 25 w 105"/>
                <a:gd name="T27" fmla="*/ 27 h 141"/>
                <a:gd name="T28" fmla="*/ 22 w 105"/>
                <a:gd name="T29" fmla="*/ 35 h 141"/>
                <a:gd name="T30" fmla="*/ 25 w 105"/>
                <a:gd name="T31" fmla="*/ 44 h 141"/>
                <a:gd name="T32" fmla="*/ 30 w 105"/>
                <a:gd name="T33" fmla="*/ 51 h 141"/>
                <a:gd name="T34" fmla="*/ 38 w 105"/>
                <a:gd name="T35" fmla="*/ 55 h 141"/>
                <a:gd name="T36" fmla="*/ 47 w 105"/>
                <a:gd name="T37" fmla="*/ 57 h 141"/>
                <a:gd name="T38" fmla="*/ 68 w 105"/>
                <a:gd name="T39" fmla="*/ 61 h 141"/>
                <a:gd name="T40" fmla="*/ 82 w 105"/>
                <a:gd name="T41" fmla="*/ 66 h 141"/>
                <a:gd name="T42" fmla="*/ 93 w 105"/>
                <a:gd name="T43" fmla="*/ 73 h 141"/>
                <a:gd name="T44" fmla="*/ 101 w 105"/>
                <a:gd name="T45" fmla="*/ 81 h 141"/>
                <a:gd name="T46" fmla="*/ 104 w 105"/>
                <a:gd name="T47" fmla="*/ 90 h 141"/>
                <a:gd name="T48" fmla="*/ 105 w 105"/>
                <a:gd name="T49" fmla="*/ 100 h 141"/>
                <a:gd name="T50" fmla="*/ 104 w 105"/>
                <a:gd name="T51" fmla="*/ 112 h 141"/>
                <a:gd name="T52" fmla="*/ 99 w 105"/>
                <a:gd name="T53" fmla="*/ 122 h 141"/>
                <a:gd name="T54" fmla="*/ 91 w 105"/>
                <a:gd name="T55" fmla="*/ 131 h 141"/>
                <a:gd name="T56" fmla="*/ 79 w 105"/>
                <a:gd name="T57" fmla="*/ 137 h 141"/>
                <a:gd name="T58" fmla="*/ 68 w 105"/>
                <a:gd name="T59" fmla="*/ 140 h 141"/>
                <a:gd name="T60" fmla="*/ 55 w 105"/>
                <a:gd name="T61" fmla="*/ 141 h 141"/>
                <a:gd name="T62" fmla="*/ 36 w 105"/>
                <a:gd name="T63" fmla="*/ 139 h 141"/>
                <a:gd name="T64" fmla="*/ 20 w 105"/>
                <a:gd name="T65" fmla="*/ 131 h 141"/>
                <a:gd name="T66" fmla="*/ 8 w 105"/>
                <a:gd name="T67" fmla="*/ 120 h 141"/>
                <a:gd name="T68" fmla="*/ 0 w 105"/>
                <a:gd name="T69" fmla="*/ 102 h 141"/>
                <a:gd name="T70" fmla="*/ 14 w 105"/>
                <a:gd name="T71" fmla="*/ 99 h 141"/>
                <a:gd name="T72" fmla="*/ 21 w 105"/>
                <a:gd name="T73" fmla="*/ 110 h 141"/>
                <a:gd name="T74" fmla="*/ 30 w 105"/>
                <a:gd name="T75" fmla="*/ 120 h 141"/>
                <a:gd name="T76" fmla="*/ 42 w 105"/>
                <a:gd name="T77" fmla="*/ 124 h 141"/>
                <a:gd name="T78" fmla="*/ 55 w 105"/>
                <a:gd name="T79" fmla="*/ 126 h 141"/>
                <a:gd name="T80" fmla="*/ 63 w 105"/>
                <a:gd name="T81" fmla="*/ 125 h 141"/>
                <a:gd name="T82" fmla="*/ 72 w 105"/>
                <a:gd name="T83" fmla="*/ 123 h 141"/>
                <a:gd name="T84" fmla="*/ 79 w 105"/>
                <a:gd name="T85" fmla="*/ 120 h 141"/>
                <a:gd name="T86" fmla="*/ 84 w 105"/>
                <a:gd name="T87" fmla="*/ 116 h 141"/>
                <a:gd name="T88" fmla="*/ 86 w 105"/>
                <a:gd name="T89" fmla="*/ 112 h 141"/>
                <a:gd name="T90" fmla="*/ 87 w 105"/>
                <a:gd name="T91" fmla="*/ 107 h 141"/>
                <a:gd name="T92" fmla="*/ 88 w 105"/>
                <a:gd name="T93" fmla="*/ 102 h 141"/>
                <a:gd name="T94" fmla="*/ 86 w 105"/>
                <a:gd name="T95" fmla="*/ 93 h 141"/>
                <a:gd name="T96" fmla="*/ 82 w 105"/>
                <a:gd name="T97" fmla="*/ 87 h 141"/>
                <a:gd name="T98" fmla="*/ 74 w 105"/>
                <a:gd name="T99" fmla="*/ 82 h 141"/>
                <a:gd name="T100" fmla="*/ 64 w 105"/>
                <a:gd name="T101" fmla="*/ 80 h 141"/>
                <a:gd name="T102" fmla="*/ 42 w 105"/>
                <a:gd name="T103" fmla="*/ 74 h 141"/>
                <a:gd name="T104" fmla="*/ 29 w 105"/>
                <a:gd name="T105" fmla="*/ 71 h 141"/>
                <a:gd name="T106" fmla="*/ 18 w 105"/>
                <a:gd name="T107" fmla="*/ 63 h 141"/>
                <a:gd name="T108" fmla="*/ 11 w 105"/>
                <a:gd name="T109" fmla="*/ 56 h 141"/>
                <a:gd name="T110" fmla="*/ 8 w 105"/>
                <a:gd name="T111" fmla="*/ 47 h 141"/>
                <a:gd name="T112" fmla="*/ 6 w 105"/>
                <a:gd name="T113" fmla="*/ 37 h 141"/>
                <a:gd name="T114" fmla="*/ 9 w 105"/>
                <a:gd name="T115" fmla="*/ 24 h 141"/>
                <a:gd name="T116" fmla="*/ 16 w 105"/>
                <a:gd name="T117" fmla="*/ 12 h 141"/>
                <a:gd name="T118" fmla="*/ 26 w 105"/>
                <a:gd name="T119" fmla="*/ 6 h 141"/>
                <a:gd name="T120" fmla="*/ 38 w 105"/>
                <a:gd name="T121" fmla="*/ 1 h 141"/>
                <a:gd name="T122" fmla="*/ 53 w 105"/>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41">
                  <a:moveTo>
                    <a:pt x="53" y="0"/>
                  </a:moveTo>
                  <a:lnTo>
                    <a:pt x="69" y="2"/>
                  </a:lnTo>
                  <a:lnTo>
                    <a:pt x="83" y="8"/>
                  </a:lnTo>
                  <a:lnTo>
                    <a:pt x="94" y="18"/>
                  </a:lnTo>
                  <a:lnTo>
                    <a:pt x="101" y="33"/>
                  </a:lnTo>
                  <a:lnTo>
                    <a:pt x="86" y="37"/>
                  </a:lnTo>
                  <a:lnTo>
                    <a:pt x="82" y="27"/>
                  </a:lnTo>
                  <a:lnTo>
                    <a:pt x="74" y="19"/>
                  </a:lnTo>
                  <a:lnTo>
                    <a:pt x="63" y="15"/>
                  </a:lnTo>
                  <a:lnTo>
                    <a:pt x="52" y="14"/>
                  </a:lnTo>
                  <a:lnTo>
                    <a:pt x="44" y="14"/>
                  </a:lnTo>
                  <a:lnTo>
                    <a:pt x="36" y="17"/>
                  </a:lnTo>
                  <a:lnTo>
                    <a:pt x="29" y="20"/>
                  </a:lnTo>
                  <a:lnTo>
                    <a:pt x="25" y="27"/>
                  </a:lnTo>
                  <a:lnTo>
                    <a:pt x="22" y="35"/>
                  </a:lnTo>
                  <a:lnTo>
                    <a:pt x="25" y="44"/>
                  </a:lnTo>
                  <a:lnTo>
                    <a:pt x="30" y="51"/>
                  </a:lnTo>
                  <a:lnTo>
                    <a:pt x="38" y="55"/>
                  </a:lnTo>
                  <a:lnTo>
                    <a:pt x="47" y="57"/>
                  </a:lnTo>
                  <a:lnTo>
                    <a:pt x="68" y="61"/>
                  </a:lnTo>
                  <a:lnTo>
                    <a:pt x="82" y="66"/>
                  </a:lnTo>
                  <a:lnTo>
                    <a:pt x="93" y="73"/>
                  </a:lnTo>
                  <a:lnTo>
                    <a:pt x="101" y="81"/>
                  </a:lnTo>
                  <a:lnTo>
                    <a:pt x="104" y="90"/>
                  </a:lnTo>
                  <a:lnTo>
                    <a:pt x="105" y="100"/>
                  </a:lnTo>
                  <a:lnTo>
                    <a:pt x="104" y="112"/>
                  </a:lnTo>
                  <a:lnTo>
                    <a:pt x="99" y="122"/>
                  </a:lnTo>
                  <a:lnTo>
                    <a:pt x="91" y="131"/>
                  </a:lnTo>
                  <a:lnTo>
                    <a:pt x="79" y="137"/>
                  </a:lnTo>
                  <a:lnTo>
                    <a:pt x="68" y="140"/>
                  </a:lnTo>
                  <a:lnTo>
                    <a:pt x="55" y="141"/>
                  </a:lnTo>
                  <a:lnTo>
                    <a:pt x="36" y="139"/>
                  </a:lnTo>
                  <a:lnTo>
                    <a:pt x="20" y="131"/>
                  </a:lnTo>
                  <a:lnTo>
                    <a:pt x="8" y="120"/>
                  </a:lnTo>
                  <a:lnTo>
                    <a:pt x="0" y="102"/>
                  </a:lnTo>
                  <a:lnTo>
                    <a:pt x="14" y="99"/>
                  </a:lnTo>
                  <a:lnTo>
                    <a:pt x="21" y="110"/>
                  </a:lnTo>
                  <a:lnTo>
                    <a:pt x="30" y="120"/>
                  </a:lnTo>
                  <a:lnTo>
                    <a:pt x="42" y="124"/>
                  </a:lnTo>
                  <a:lnTo>
                    <a:pt x="55" y="126"/>
                  </a:lnTo>
                  <a:lnTo>
                    <a:pt x="63" y="125"/>
                  </a:lnTo>
                  <a:lnTo>
                    <a:pt x="72" y="123"/>
                  </a:lnTo>
                  <a:lnTo>
                    <a:pt x="79" y="120"/>
                  </a:lnTo>
                  <a:lnTo>
                    <a:pt x="84" y="116"/>
                  </a:lnTo>
                  <a:lnTo>
                    <a:pt x="86" y="112"/>
                  </a:lnTo>
                  <a:lnTo>
                    <a:pt x="87" y="107"/>
                  </a:lnTo>
                  <a:lnTo>
                    <a:pt x="88" y="102"/>
                  </a:lnTo>
                  <a:lnTo>
                    <a:pt x="86" y="93"/>
                  </a:lnTo>
                  <a:lnTo>
                    <a:pt x="82" y="87"/>
                  </a:lnTo>
                  <a:lnTo>
                    <a:pt x="74" y="82"/>
                  </a:lnTo>
                  <a:lnTo>
                    <a:pt x="64" y="80"/>
                  </a:lnTo>
                  <a:lnTo>
                    <a:pt x="42" y="74"/>
                  </a:lnTo>
                  <a:lnTo>
                    <a:pt x="29" y="71"/>
                  </a:lnTo>
                  <a:lnTo>
                    <a:pt x="18" y="63"/>
                  </a:lnTo>
                  <a:lnTo>
                    <a:pt x="11" y="56"/>
                  </a:lnTo>
                  <a:lnTo>
                    <a:pt x="8" y="47"/>
                  </a:lnTo>
                  <a:lnTo>
                    <a:pt x="6" y="37"/>
                  </a:lnTo>
                  <a:lnTo>
                    <a:pt x="9" y="24"/>
                  </a:lnTo>
                  <a:lnTo>
                    <a:pt x="16" y="12"/>
                  </a:lnTo>
                  <a:lnTo>
                    <a:pt x="26" y="6"/>
                  </a:lnTo>
                  <a:lnTo>
                    <a:pt x="38" y="1"/>
                  </a:lnTo>
                  <a:lnTo>
                    <a:pt x="5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67"/>
            <p:cNvSpPr>
              <a:spLocks noChangeArrowheads="1"/>
            </p:cNvSpPr>
            <p:nvPr/>
          </p:nvSpPr>
          <p:spPr bwMode="auto">
            <a:xfrm>
              <a:off x="5726113" y="6513513"/>
              <a:ext cx="1360488" cy="4763"/>
            </a:xfrm>
            <a:prstGeom prst="rect">
              <a:avLst/>
            </a:prstGeom>
            <a:solidFill>
              <a:srgbClr val="143D62"/>
            </a:solidFill>
            <a:ln w="0">
              <a:solidFill>
                <a:srgbClr val="143D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559447997"/>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75" r:id="rId3"/>
    <p:sldLayoutId id="2147483676" r:id="rId4"/>
    <p:sldLayoutId id="2147483680" r:id="rId5"/>
    <p:sldLayoutId id="2147483679" r:id="rId6"/>
    <p:sldLayoutId id="2147483678" r:id="rId7"/>
    <p:sldLayoutId id="2147483674" r:id="rId8"/>
  </p:sldLayoutIdLst>
  <p:timing>
    <p:tnLst>
      <p:par>
        <p:cTn id="1" dur="indefinite" restart="never" nodeType="tmRoot"/>
      </p:par>
    </p:tnLst>
  </p:timing>
  <p:hf hd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login.westlaw.co.uk/maf/wluk/app/document?src=doc&amp;linktype=ref&amp;context=3&amp;crumb-action=replace&amp;docguid=I71F54A60E42311DAA7CF8F68F6EE57AB"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smtClean="0"/>
              <a:t>Commercial Fraud – Law </a:t>
            </a:r>
            <a:r>
              <a:rPr lang="en-GB" smtClean="0"/>
              <a:t>and Practice</a:t>
            </a: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Tim Lord QC</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12</a:t>
            </a:r>
            <a:r>
              <a:rPr lang="en-GB" baseline="30000" dirty="0" smtClean="0"/>
              <a:t>th</a:t>
            </a:r>
            <a:r>
              <a:rPr lang="en-GB" dirty="0" smtClean="0"/>
              <a:t> October 2017</a:t>
            </a:r>
            <a:endParaRPr lang="en-GB" dirty="0"/>
          </a:p>
        </p:txBody>
      </p:sp>
      <p:sp>
        <p:nvSpPr>
          <p:cNvPr id="5" name="Footer Placeholder 4"/>
          <p:cNvSpPr>
            <a:spLocks noGrp="1"/>
          </p:cNvSpPr>
          <p:nvPr>
            <p:ph type="ftr" sz="quarter" idx="3"/>
          </p:nvPr>
        </p:nvSpPr>
        <p:spPr/>
        <p:txBody>
          <a:bodyPr/>
          <a:lstStyle/>
          <a:p>
            <a:pPr algn="l"/>
            <a:r>
              <a:rPr lang="en-GB" sz="1600" dirty="0" smtClean="0">
                <a:solidFill>
                  <a:srgbClr val="143D62"/>
                </a:solidFill>
                <a:latin typeface="Times New Roman" panose="02020603050405020304" pitchFamily="18" charset="0"/>
              </a:rPr>
              <a:t>brickcourt.co.uk</a:t>
            </a:r>
          </a:p>
          <a:p>
            <a:pPr algn="l"/>
            <a:r>
              <a:rPr lang="en-GB" sz="1600" dirty="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447499"/>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val="176701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GB" dirty="0" smtClean="0"/>
              <a:t>Tim Lord QC</a:t>
            </a:r>
            <a:endParaRPr lang="en-GB" dirty="0"/>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94331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sz="3200" b="1" dirty="0" smtClean="0"/>
              <a:t>FREEZING ORDERS AND ENFORCEMENT AGAINST ASSETS OF THIRD PARTIES</a:t>
            </a:r>
            <a:r>
              <a:rPr lang="en-GB" dirty="0" smtClean="0"/>
              <a:t/>
            </a:r>
            <a:br>
              <a:rPr lang="en-GB" dirty="0" smtClean="0"/>
            </a:b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Paul Wright</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12 October 2017</a:t>
            </a:r>
            <a:endParaRPr lang="en-GB" dirty="0"/>
          </a:p>
        </p:txBody>
      </p:sp>
      <p:sp>
        <p:nvSpPr>
          <p:cNvPr id="6" name="Text Placeholder 5"/>
          <p:cNvSpPr>
            <a:spLocks noGrp="1"/>
          </p:cNvSpPr>
          <p:nvPr>
            <p:ph type="body" sz="quarter" idx="13"/>
          </p:nvPr>
        </p:nvSpPr>
        <p:spPr>
          <a:xfrm>
            <a:off x="732904" y="3447499"/>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val="1401079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dirty="0" smtClean="0">
                <a:solidFill>
                  <a:srgbClr val="143D62"/>
                </a:solidFill>
                <a:latin typeface="Times New Roman" panose="02020603050405020304" pitchFamily="18" charset="0"/>
              </a:rPr>
              <a:t>brickcourt.co.uk</a:t>
            </a:r>
          </a:p>
          <a:p>
            <a:pPr algn="l"/>
            <a:r>
              <a:rPr lang="en-GB" sz="1600" dirty="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Circumstances </a:t>
            </a:r>
            <a:endParaRPr lang="en-GB" dirty="0"/>
          </a:p>
        </p:txBody>
      </p:sp>
      <p:sp>
        <p:nvSpPr>
          <p:cNvPr id="4" name="Text Placeholder 3"/>
          <p:cNvSpPr>
            <a:spLocks noGrp="1"/>
          </p:cNvSpPr>
          <p:nvPr>
            <p:ph type="body" sz="quarter" idx="10"/>
          </p:nvPr>
        </p:nvSpPr>
        <p:spPr/>
        <p:txBody>
          <a:bodyPr/>
          <a:lstStyle/>
          <a:p>
            <a:r>
              <a:rPr lang="en-GB" dirty="0" smtClean="0"/>
              <a:t>Claim/judgment against D who has few or no assets in his own name. </a:t>
            </a:r>
          </a:p>
          <a:p>
            <a:r>
              <a:rPr lang="en-GB" dirty="0" smtClean="0"/>
              <a:t> His lifestyle is paid for from assets held by/through: </a:t>
            </a:r>
          </a:p>
          <a:p>
            <a:pPr lvl="1"/>
            <a:r>
              <a:rPr lang="en-GB" sz="2000" dirty="0" smtClean="0"/>
              <a:t>Group of companies ; and/or </a:t>
            </a:r>
          </a:p>
          <a:p>
            <a:pPr lvl="1"/>
            <a:r>
              <a:rPr lang="en-GB" sz="2000" dirty="0" smtClean="0"/>
              <a:t>Discretionary trusts. </a:t>
            </a:r>
          </a:p>
          <a:p>
            <a:r>
              <a:rPr lang="en-GB" dirty="0" smtClean="0"/>
              <a:t>Prima facie the assets are not his:</a:t>
            </a:r>
          </a:p>
          <a:p>
            <a:pPr lvl="1"/>
            <a:r>
              <a:rPr lang="en-GB" sz="2000" dirty="0" smtClean="0"/>
              <a:t>Company owns its own assets, even one-man company.</a:t>
            </a:r>
          </a:p>
          <a:p>
            <a:pPr lvl="1"/>
            <a:r>
              <a:rPr lang="en-GB" sz="2000" dirty="0" smtClean="0"/>
              <a:t>A beneficiary of DT has no vested right in the assets, but merely a right to be considered as a potential recipient of benefits: </a:t>
            </a:r>
            <a:r>
              <a:rPr lang="en-GB" sz="2000" b="1" i="1" dirty="0" err="1" smtClean="0"/>
              <a:t>Gartside</a:t>
            </a:r>
            <a:r>
              <a:rPr lang="en-GB" sz="2000" b="1" i="1" dirty="0" smtClean="0"/>
              <a:t> v Inland Revenue Commissioners </a:t>
            </a:r>
            <a:r>
              <a:rPr lang="en-GB" sz="2000" dirty="0" smtClean="0"/>
              <a:t>[1968] AC 553</a:t>
            </a:r>
          </a:p>
          <a:p>
            <a:pPr lvl="1">
              <a:buNone/>
            </a:pPr>
            <a:endParaRPr lang="en-GB" sz="2000" dirty="0" smtClean="0"/>
          </a:p>
          <a:p>
            <a:pPr>
              <a:buNone/>
            </a:pPr>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2</a:t>
            </a:r>
            <a:endParaRPr lang="en-GB" sz="1400" dirty="0"/>
          </a:p>
        </p:txBody>
      </p:sp>
    </p:spTree>
    <p:extLst>
      <p:ext uri="{BB962C8B-B14F-4D97-AF65-F5344CB8AC3E}">
        <p14:creationId xmlns:p14="http://schemas.microsoft.com/office/powerpoint/2010/main" val="3498632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Attitude of the English Courts</a:t>
            </a:r>
            <a:endParaRPr lang="en-GB" dirty="0"/>
          </a:p>
        </p:txBody>
      </p:sp>
      <p:sp>
        <p:nvSpPr>
          <p:cNvPr id="4" name="Text Placeholder 3"/>
          <p:cNvSpPr>
            <a:spLocks noGrp="1"/>
          </p:cNvSpPr>
          <p:nvPr>
            <p:ph type="body" sz="quarter" idx="10"/>
          </p:nvPr>
        </p:nvSpPr>
        <p:spPr/>
        <p:txBody>
          <a:bodyPr/>
          <a:lstStyle/>
          <a:p>
            <a:r>
              <a:rPr lang="en-GB" dirty="0" smtClean="0"/>
              <a:t>English courts have been willing to push the boundaries of principle to help claimants: </a:t>
            </a:r>
          </a:p>
          <a:p>
            <a:r>
              <a:rPr lang="en-GB" dirty="0" smtClean="0"/>
              <a:t>Illustrative comments of </a:t>
            </a:r>
            <a:r>
              <a:rPr lang="en-GB" dirty="0" err="1" smtClean="0"/>
              <a:t>Lewison</a:t>
            </a:r>
            <a:r>
              <a:rPr lang="en-GB" dirty="0" smtClean="0"/>
              <a:t> LJ in </a:t>
            </a:r>
            <a:r>
              <a:rPr lang="en-GB" b="1" i="1" dirty="0" smtClean="0"/>
              <a:t>JSC </a:t>
            </a:r>
            <a:r>
              <a:rPr lang="en-GB" b="1" i="1" dirty="0" err="1" smtClean="0"/>
              <a:t>Mezhdunarodniy</a:t>
            </a:r>
            <a:r>
              <a:rPr lang="en-GB" b="1" i="1" dirty="0" smtClean="0"/>
              <a:t> </a:t>
            </a:r>
            <a:r>
              <a:rPr lang="en-GB" b="1" i="1" dirty="0" err="1" smtClean="0"/>
              <a:t>Promyshlenniy</a:t>
            </a:r>
            <a:r>
              <a:rPr lang="en-GB" b="1" i="1" dirty="0" smtClean="0"/>
              <a:t> Bank v </a:t>
            </a:r>
            <a:r>
              <a:rPr lang="en-GB" b="1" i="1" dirty="0" err="1" smtClean="0"/>
              <a:t>Pugachev</a:t>
            </a:r>
            <a:r>
              <a:rPr lang="en-GB" b="1" i="1" dirty="0" smtClean="0"/>
              <a:t> </a:t>
            </a:r>
            <a:r>
              <a:rPr lang="en-GB" dirty="0" smtClean="0"/>
              <a:t>[2015] EWCA </a:t>
            </a:r>
            <a:r>
              <a:rPr lang="en-GB" dirty="0" err="1" smtClean="0"/>
              <a:t>Civ</a:t>
            </a:r>
            <a:r>
              <a:rPr lang="en-GB" dirty="0" smtClean="0"/>
              <a:t> 139</a:t>
            </a:r>
          </a:p>
          <a:p>
            <a:pPr lvl="1"/>
            <a:r>
              <a:rPr lang="en-GB" sz="2000" i="1" dirty="0" smtClean="0"/>
              <a:t>It would, I think, be a matter of concern if a person could make himself judgment-proof merely by setting up discretionary trusts.</a:t>
            </a:r>
            <a:endParaRPr lang="en-GB" sz="2000" dirty="0" smtClean="0"/>
          </a:p>
          <a:p>
            <a:pPr lvl="1"/>
            <a:endParaRPr lang="en-GB" sz="2000" i="1" dirty="0" smtClean="0"/>
          </a:p>
          <a:p>
            <a:pPr lvl="1"/>
            <a:r>
              <a:rPr lang="en-GB" sz="2000" i="1" dirty="0" smtClean="0"/>
              <a:t>Sophisticated and wily operators should not be able to make themselves immune to the court’s orders</a:t>
            </a:r>
            <a:endParaRPr lang="en-GB" sz="2000" dirty="0" smtClean="0"/>
          </a:p>
          <a:p>
            <a:pPr>
              <a:buNone/>
            </a:pPr>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3</a:t>
            </a:r>
            <a:endParaRPr lang="en-GB" sz="1400" dirty="0"/>
          </a:p>
        </p:txBody>
      </p:sp>
    </p:spTree>
    <p:extLst>
      <p:ext uri="{BB962C8B-B14F-4D97-AF65-F5344CB8AC3E}">
        <p14:creationId xmlns:p14="http://schemas.microsoft.com/office/powerpoint/2010/main" val="3006513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Freezing Injunction</a:t>
            </a:r>
            <a:endParaRPr lang="en-GB" dirty="0"/>
          </a:p>
        </p:txBody>
      </p:sp>
      <p:sp>
        <p:nvSpPr>
          <p:cNvPr id="4" name="Text Placeholder 3"/>
          <p:cNvSpPr>
            <a:spLocks noGrp="1"/>
          </p:cNvSpPr>
          <p:nvPr>
            <p:ph type="body" sz="quarter" idx="10"/>
          </p:nvPr>
        </p:nvSpPr>
        <p:spPr/>
        <p:txBody>
          <a:bodyPr/>
          <a:lstStyle/>
          <a:p>
            <a:r>
              <a:rPr lang="en-GB" dirty="0" smtClean="0"/>
              <a:t>Standard Commercial Court order:  D’s assets include</a:t>
            </a:r>
          </a:p>
          <a:p>
            <a:pPr lvl="1"/>
            <a:r>
              <a:rPr lang="en-GB" sz="2000" dirty="0" smtClean="0"/>
              <a:t>Assets which he does not own legally or beneficially, </a:t>
            </a:r>
            <a:r>
              <a:rPr lang="en-GB" sz="2000" i="1" dirty="0" smtClean="0"/>
              <a:t>but over which he has control</a:t>
            </a:r>
            <a:r>
              <a:rPr lang="en-GB" sz="2000" dirty="0" smtClean="0"/>
              <a:t>: </a:t>
            </a:r>
            <a:r>
              <a:rPr lang="en-GB" sz="2000" dirty="0" err="1" smtClean="0"/>
              <a:t>para</a:t>
            </a:r>
            <a:r>
              <a:rPr lang="en-GB" sz="2000" dirty="0" smtClean="0"/>
              <a:t> 6 and </a:t>
            </a:r>
            <a:r>
              <a:rPr lang="en-GB" sz="2000" dirty="0" err="1" smtClean="0"/>
              <a:t>para</a:t>
            </a:r>
            <a:r>
              <a:rPr lang="en-GB" sz="2000" dirty="0" smtClean="0"/>
              <a:t> 46 of </a:t>
            </a:r>
            <a:r>
              <a:rPr lang="en-GB" sz="2000" b="1" i="1" dirty="0" smtClean="0"/>
              <a:t>JSC BTA Bank v </a:t>
            </a:r>
            <a:r>
              <a:rPr lang="en-GB" sz="2000" b="1" i="1" dirty="0" err="1" smtClean="0"/>
              <a:t>Ablyazov</a:t>
            </a:r>
            <a:r>
              <a:rPr lang="en-GB" sz="2000" dirty="0" smtClean="0"/>
              <a:t> (No 10) SC.</a:t>
            </a:r>
          </a:p>
          <a:p>
            <a:pPr lvl="1"/>
            <a:r>
              <a:rPr lang="en-GB" sz="2000" dirty="0" smtClean="0"/>
              <a:t>Interest under discretionary trusts: </a:t>
            </a:r>
            <a:r>
              <a:rPr lang="en-GB" sz="2000" dirty="0" err="1" smtClean="0"/>
              <a:t>para</a:t>
            </a:r>
            <a:r>
              <a:rPr lang="en-GB" sz="2000" dirty="0" smtClean="0"/>
              <a:t> 7 and </a:t>
            </a:r>
            <a:r>
              <a:rPr lang="en-GB" sz="2000" b="1" i="1" dirty="0" err="1" smtClean="0"/>
              <a:t>Pugachev</a:t>
            </a:r>
            <a:r>
              <a:rPr lang="en-GB" sz="2000" b="1" i="1" dirty="0" smtClean="0"/>
              <a:t> </a:t>
            </a:r>
            <a:r>
              <a:rPr lang="en-GB" sz="2000" dirty="0" smtClean="0"/>
              <a:t>[2015] EWCA </a:t>
            </a:r>
            <a:r>
              <a:rPr lang="en-GB" sz="2000" dirty="0" err="1" smtClean="0"/>
              <a:t>Civ</a:t>
            </a:r>
            <a:r>
              <a:rPr lang="en-GB" sz="2000" dirty="0" smtClean="0"/>
              <a:t> 139.</a:t>
            </a:r>
          </a:p>
          <a:p>
            <a:r>
              <a:rPr lang="en-GB" dirty="0" smtClean="0"/>
              <a:t>So can freeze his dealing with them, but does not fully protect against actions of third parties. </a:t>
            </a:r>
            <a:r>
              <a:rPr lang="en-GB" dirty="0" err="1" smtClean="0"/>
              <a:t>Eg</a:t>
            </a:r>
            <a:r>
              <a:rPr lang="en-GB" dirty="0" smtClean="0"/>
              <a:t> if abroad. </a:t>
            </a:r>
          </a:p>
        </p:txBody>
      </p:sp>
      <p:sp>
        <p:nvSpPr>
          <p:cNvPr id="5" name="TextBox 4"/>
          <p:cNvSpPr txBox="1"/>
          <p:nvPr/>
        </p:nvSpPr>
        <p:spPr>
          <a:xfrm>
            <a:off x="9431217" y="6515055"/>
            <a:ext cx="430823" cy="307777"/>
          </a:xfrm>
          <a:prstGeom prst="rect">
            <a:avLst/>
          </a:prstGeom>
          <a:noFill/>
        </p:spPr>
        <p:txBody>
          <a:bodyPr wrap="square" rtlCol="0">
            <a:spAutoFit/>
          </a:bodyPr>
          <a:lstStyle/>
          <a:p>
            <a:pPr algn="ctr"/>
            <a:r>
              <a:rPr lang="en-GB" sz="1400" dirty="0" smtClean="0"/>
              <a:t>4</a:t>
            </a:r>
            <a:endParaRPr lang="en-GB" sz="1400" dirty="0"/>
          </a:p>
        </p:txBody>
      </p:sp>
      <p:sp>
        <p:nvSpPr>
          <p:cNvPr id="6" name="TextBox 5"/>
          <p:cNvSpPr txBox="1"/>
          <p:nvPr/>
        </p:nvSpPr>
        <p:spPr>
          <a:xfrm>
            <a:off x="4772757" y="6154619"/>
            <a:ext cx="430823" cy="307777"/>
          </a:xfrm>
          <a:prstGeom prst="rect">
            <a:avLst/>
          </a:prstGeom>
          <a:noFill/>
        </p:spPr>
        <p:txBody>
          <a:bodyPr wrap="square" rtlCol="0">
            <a:spAutoFit/>
          </a:bodyPr>
          <a:lstStyle/>
          <a:p>
            <a:pPr algn="ctr"/>
            <a:r>
              <a:rPr lang="en-GB" sz="1400" dirty="0" smtClean="0"/>
              <a:t>4</a:t>
            </a:r>
            <a:endParaRPr lang="en-GB" sz="1400" dirty="0"/>
          </a:p>
        </p:txBody>
      </p:sp>
    </p:spTree>
    <p:extLst>
      <p:ext uri="{BB962C8B-B14F-4D97-AF65-F5344CB8AC3E}">
        <p14:creationId xmlns:p14="http://schemas.microsoft.com/office/powerpoint/2010/main" val="2160832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err="1" smtClean="0"/>
              <a:t>Pugachev</a:t>
            </a:r>
            <a:endParaRPr lang="en-GB" dirty="0"/>
          </a:p>
        </p:txBody>
      </p:sp>
      <p:sp>
        <p:nvSpPr>
          <p:cNvPr id="4" name="Text Placeholder 3"/>
          <p:cNvSpPr>
            <a:spLocks noGrp="1"/>
          </p:cNvSpPr>
          <p:nvPr>
            <p:ph type="body" sz="quarter" idx="10"/>
          </p:nvPr>
        </p:nvSpPr>
        <p:spPr/>
        <p:txBody>
          <a:bodyPr/>
          <a:lstStyle/>
          <a:p>
            <a:r>
              <a:rPr lang="en-GB" b="1" i="1" dirty="0" err="1" smtClean="0"/>
              <a:t>Pugachev</a:t>
            </a:r>
            <a:r>
              <a:rPr lang="en-GB" dirty="0" smtClean="0"/>
              <a:t> instructive: </a:t>
            </a:r>
          </a:p>
          <a:p>
            <a:pPr lvl="1"/>
            <a:r>
              <a:rPr lang="en-GB" sz="2000" dirty="0" smtClean="0"/>
              <a:t>D disclosed that he was a beneficiary under 4 NZ discretionary trusts. But gave no more details.</a:t>
            </a:r>
          </a:p>
          <a:p>
            <a:pPr lvl="1"/>
            <a:r>
              <a:rPr lang="en-GB" sz="2000" dirty="0" smtClean="0"/>
              <a:t>CA ordered that he give full disclosure </a:t>
            </a:r>
            <a:r>
              <a:rPr lang="en-US" sz="2000" u="sng" dirty="0" smtClean="0">
                <a:hlinkClick r:id="rId2"/>
              </a:rPr>
              <a:t>CPR Part 25.1 (1) (g)</a:t>
            </a:r>
            <a:r>
              <a:rPr lang="en-GB" sz="2000" dirty="0" smtClean="0"/>
              <a:t> It said </a:t>
            </a:r>
            <a:r>
              <a:rPr lang="en-US" sz="2000" dirty="0" smtClean="0"/>
              <a:t>need only be satisfied that there were credible grounds for making an application for a freezing injunction against the ostensible owner of assets not that likely to succeed </a:t>
            </a:r>
            <a:endParaRPr lang="en-GB" sz="2000" dirty="0" smtClean="0"/>
          </a:p>
          <a:p>
            <a:r>
              <a:rPr lang="en-GB" sz="1600" dirty="0" smtClean="0"/>
              <a:t> </a:t>
            </a:r>
            <a:r>
              <a:rPr lang="en-GB" dirty="0" smtClean="0"/>
              <a:t>This order eventually led to freezing injunctions against the trustees of the trusts (different CA at [2015] EWCA </a:t>
            </a:r>
            <a:r>
              <a:rPr lang="en-GB" dirty="0" err="1" smtClean="0"/>
              <a:t>Civ</a:t>
            </a:r>
            <a:r>
              <a:rPr lang="en-GB" dirty="0" smtClean="0"/>
              <a:t> 906)  on basis that assets held by the trusts are in reality assets of, or under the control of, Mr P. </a:t>
            </a:r>
            <a:r>
              <a:rPr lang="en-US" b="1" dirty="0" smtClean="0"/>
              <a:t>(</a:t>
            </a:r>
            <a:r>
              <a:rPr lang="en-US" b="1" dirty="0" err="1" smtClean="0"/>
              <a:t>para</a:t>
            </a:r>
            <a:r>
              <a:rPr lang="en-US" b="1" dirty="0" smtClean="0"/>
              <a:t> 30 per Bean LJ). </a:t>
            </a:r>
            <a:endParaRPr lang="en-GB" dirty="0" smtClean="0"/>
          </a:p>
          <a:p>
            <a:endParaRPr lang="en-GB" sz="1600" dirty="0" smtClean="0"/>
          </a:p>
          <a:p>
            <a:pPr lvl="1"/>
            <a:endParaRPr lang="en-GB" sz="2000" dirty="0" smtClean="0"/>
          </a:p>
          <a:p>
            <a:pPr lvl="1"/>
            <a:endParaRPr lang="en-GB" sz="2000" dirty="0" smtClean="0"/>
          </a:p>
          <a:p>
            <a:endParaRPr lang="en-GB" dirty="0"/>
          </a:p>
        </p:txBody>
      </p:sp>
      <p:sp>
        <p:nvSpPr>
          <p:cNvPr id="6" name="TextBox 5"/>
          <p:cNvSpPr txBox="1"/>
          <p:nvPr/>
        </p:nvSpPr>
        <p:spPr>
          <a:xfrm>
            <a:off x="4772757" y="6154619"/>
            <a:ext cx="430823" cy="307777"/>
          </a:xfrm>
          <a:prstGeom prst="rect">
            <a:avLst/>
          </a:prstGeom>
          <a:noFill/>
        </p:spPr>
        <p:txBody>
          <a:bodyPr wrap="square" rtlCol="0">
            <a:spAutoFit/>
          </a:bodyPr>
          <a:lstStyle/>
          <a:p>
            <a:pPr algn="ctr"/>
            <a:r>
              <a:rPr lang="en-GB" sz="1400" dirty="0"/>
              <a:t>5</a:t>
            </a:r>
          </a:p>
        </p:txBody>
      </p:sp>
    </p:spTree>
    <p:extLst>
      <p:ext uri="{BB962C8B-B14F-4D97-AF65-F5344CB8AC3E}">
        <p14:creationId xmlns:p14="http://schemas.microsoft.com/office/powerpoint/2010/main" val="1033801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Getting at the assets</a:t>
            </a:r>
            <a:endParaRPr lang="en-GB" dirty="0"/>
          </a:p>
        </p:txBody>
      </p:sp>
      <p:sp>
        <p:nvSpPr>
          <p:cNvPr id="4" name="Text Placeholder 3"/>
          <p:cNvSpPr>
            <a:spLocks noGrp="1"/>
          </p:cNvSpPr>
          <p:nvPr>
            <p:ph type="body" sz="quarter" idx="10"/>
          </p:nvPr>
        </p:nvSpPr>
        <p:spPr/>
        <p:txBody>
          <a:bodyPr/>
          <a:lstStyle/>
          <a:p>
            <a:r>
              <a:rPr lang="en-GB" dirty="0" smtClean="0"/>
              <a:t>Route 1: Claims against P3:</a:t>
            </a:r>
          </a:p>
          <a:p>
            <a:pPr lvl="1"/>
            <a:r>
              <a:rPr lang="en-GB" sz="2000" dirty="0" smtClean="0"/>
              <a:t>If has received traceable proceeds of fraud: proprietary claims; possibly personal claims, </a:t>
            </a:r>
            <a:r>
              <a:rPr lang="en-GB" sz="2000" dirty="0" err="1" smtClean="0"/>
              <a:t>eg</a:t>
            </a:r>
            <a:r>
              <a:rPr lang="en-GB" sz="2000" dirty="0" smtClean="0"/>
              <a:t> a constructive trust claim. </a:t>
            </a:r>
          </a:p>
          <a:p>
            <a:pPr lvl="1"/>
            <a:r>
              <a:rPr lang="en-GB" sz="2000" dirty="0" smtClean="0"/>
              <a:t>Possibly claims to unwind dispositions:  </a:t>
            </a:r>
            <a:r>
              <a:rPr lang="en-GB" sz="2000" dirty="0" err="1" smtClean="0"/>
              <a:t>Eg</a:t>
            </a:r>
            <a:r>
              <a:rPr lang="en-GB" sz="2000" dirty="0" smtClean="0"/>
              <a:t> S423 IA 1986: transactions defrauding creditors can have extra-territorial effect , although a sufficient connection with this jurisdiction must be shown </a:t>
            </a:r>
            <a:r>
              <a:rPr lang="en-GB" sz="2000" b="1" i="1" dirty="0" err="1" smtClean="0"/>
              <a:t>Erste</a:t>
            </a:r>
            <a:r>
              <a:rPr lang="en-GB" sz="2000" b="1" i="1" dirty="0" smtClean="0"/>
              <a:t> Group Bank AG v JSC VMZ Red October </a:t>
            </a:r>
            <a:r>
              <a:rPr lang="en-GB" sz="2000" dirty="0" smtClean="0"/>
              <a:t>([2015] EWCA </a:t>
            </a:r>
            <a:r>
              <a:rPr lang="en-GB" sz="2000" dirty="0" err="1" smtClean="0"/>
              <a:t>Civ</a:t>
            </a:r>
            <a:r>
              <a:rPr lang="en-GB" sz="2000" dirty="0" smtClean="0"/>
              <a:t> 379, </a:t>
            </a:r>
            <a:r>
              <a:rPr lang="en-GB" sz="2000" dirty="0" err="1" smtClean="0"/>
              <a:t>Gloster</a:t>
            </a:r>
            <a:r>
              <a:rPr lang="en-GB" sz="2000" dirty="0" smtClean="0"/>
              <a:t> LJ at  [116ff]).</a:t>
            </a:r>
          </a:p>
          <a:p>
            <a:r>
              <a:rPr lang="en-GB" dirty="0" smtClean="0"/>
              <a:t>But if no substantive cause of action? </a:t>
            </a:r>
          </a:p>
          <a:p>
            <a:r>
              <a:rPr lang="en-GB" dirty="0" smtClean="0"/>
              <a:t>Need to show that the assets are beneficially the D’s. </a:t>
            </a:r>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6</a:t>
            </a:r>
          </a:p>
        </p:txBody>
      </p:sp>
    </p:spTree>
    <p:extLst>
      <p:ext uri="{BB962C8B-B14F-4D97-AF65-F5344CB8AC3E}">
        <p14:creationId xmlns:p14="http://schemas.microsoft.com/office/powerpoint/2010/main" val="106620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Companies</a:t>
            </a:r>
            <a:endParaRPr lang="en-GB" dirty="0"/>
          </a:p>
        </p:txBody>
      </p:sp>
      <p:sp>
        <p:nvSpPr>
          <p:cNvPr id="4" name="Text Placeholder 3"/>
          <p:cNvSpPr>
            <a:spLocks noGrp="1"/>
          </p:cNvSpPr>
          <p:nvPr>
            <p:ph type="body" sz="quarter" idx="10"/>
          </p:nvPr>
        </p:nvSpPr>
        <p:spPr>
          <a:xfrm>
            <a:off x="611883" y="1389070"/>
            <a:ext cx="8668270" cy="3917475"/>
          </a:xfrm>
        </p:spPr>
        <p:txBody>
          <a:bodyPr/>
          <a:lstStyle/>
          <a:p>
            <a:pPr algn="l"/>
            <a:r>
              <a:rPr lang="en-GB" dirty="0" smtClean="0"/>
              <a:t>Lord </a:t>
            </a:r>
            <a:r>
              <a:rPr lang="en-GB" dirty="0" err="1" smtClean="0"/>
              <a:t>Sumption</a:t>
            </a:r>
            <a:r>
              <a:rPr lang="en-GB" dirty="0" smtClean="0"/>
              <a:t> in </a:t>
            </a:r>
            <a:r>
              <a:rPr lang="en-GB" b="1" i="1" dirty="0" err="1" smtClean="0"/>
              <a:t>Prest</a:t>
            </a:r>
            <a:r>
              <a:rPr lang="en-GB" b="1" i="1" dirty="0" smtClean="0"/>
              <a:t> v </a:t>
            </a:r>
            <a:r>
              <a:rPr lang="en-GB" b="1" i="1" dirty="0" err="1" smtClean="0"/>
              <a:t>Prest</a:t>
            </a:r>
            <a:r>
              <a:rPr lang="en-GB" dirty="0" smtClean="0"/>
              <a:t> [2013] 2 AC 41:  </a:t>
            </a:r>
            <a:r>
              <a:rPr lang="en-GB" b="1" dirty="0" smtClean="0"/>
              <a:t>concealment principle and evasion principle. </a:t>
            </a:r>
          </a:p>
          <a:p>
            <a:r>
              <a:rPr lang="en-GB" b="1" dirty="0" smtClean="0"/>
              <a:t>Concealment:</a:t>
            </a:r>
            <a:r>
              <a:rPr lang="en-GB" dirty="0" smtClean="0"/>
              <a:t> Where company structure conceals the true position. Individual the true beneficial owner.  Control not sufficient or (probably) necessary. </a:t>
            </a:r>
          </a:p>
          <a:p>
            <a:r>
              <a:rPr lang="en-GB" dirty="0" smtClean="0"/>
              <a:t>In </a:t>
            </a:r>
            <a:r>
              <a:rPr lang="en-GB" b="1" dirty="0" err="1" smtClean="0"/>
              <a:t>Prest</a:t>
            </a:r>
            <a:r>
              <a:rPr lang="en-GB" b="1" dirty="0" smtClean="0"/>
              <a:t> </a:t>
            </a:r>
            <a:r>
              <a:rPr lang="en-GB" dirty="0" smtClean="0"/>
              <a:t>Lord S applied resulting trust. Where A buys assets in B’s name or transfers asset to B for no consideration, then usually a presumption of resulting trust, </a:t>
            </a:r>
            <a:r>
              <a:rPr lang="en-GB" dirty="0" err="1" smtClean="0"/>
              <a:t>ie</a:t>
            </a:r>
            <a:r>
              <a:rPr lang="en-GB" dirty="0" smtClean="0"/>
              <a:t> that intention was for A to retain the beneficial interest.  Can rebut.  In </a:t>
            </a:r>
            <a:r>
              <a:rPr lang="en-GB" b="1" dirty="0" err="1" smtClean="0"/>
              <a:t>Prest</a:t>
            </a:r>
            <a:r>
              <a:rPr lang="en-GB" dirty="0" smtClean="0"/>
              <a:t> no evidence from husband to rebut. </a:t>
            </a:r>
          </a:p>
          <a:p>
            <a:pPr>
              <a:buNone/>
            </a:pPr>
            <a:r>
              <a:rPr lang="en-GB" dirty="0" smtClean="0"/>
              <a:t>. </a:t>
            </a:r>
          </a:p>
          <a:p>
            <a:pPr>
              <a:buNone/>
            </a:pPr>
            <a:r>
              <a:rPr lang="en-GB" dirty="0" smtClean="0"/>
              <a:t> </a:t>
            </a:r>
          </a:p>
          <a:p>
            <a:pPr algn="l"/>
            <a:endParaRPr lang="en-GB" dirty="0" smtClean="0"/>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7</a:t>
            </a:r>
          </a:p>
        </p:txBody>
      </p:sp>
    </p:spTree>
    <p:extLst>
      <p:ext uri="{BB962C8B-B14F-4D97-AF65-F5344CB8AC3E}">
        <p14:creationId xmlns:p14="http://schemas.microsoft.com/office/powerpoint/2010/main" val="311591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Companies (ii)</a:t>
            </a:r>
            <a:endParaRPr lang="en-GB" dirty="0"/>
          </a:p>
        </p:txBody>
      </p:sp>
      <p:sp>
        <p:nvSpPr>
          <p:cNvPr id="4" name="Text Placeholder 3"/>
          <p:cNvSpPr>
            <a:spLocks noGrp="1"/>
          </p:cNvSpPr>
          <p:nvPr>
            <p:ph type="body" sz="quarter" idx="10"/>
          </p:nvPr>
        </p:nvSpPr>
        <p:spPr/>
        <p:txBody>
          <a:bodyPr/>
          <a:lstStyle/>
          <a:p>
            <a:r>
              <a:rPr lang="en-GB" b="1" i="1" dirty="0" err="1" smtClean="0"/>
              <a:t>Prest</a:t>
            </a:r>
            <a:r>
              <a:rPr lang="en-GB" b="1" i="1" dirty="0" smtClean="0"/>
              <a:t> </a:t>
            </a:r>
            <a:r>
              <a:rPr lang="en-GB" dirty="0" smtClean="0"/>
              <a:t>resulting trust approach applied in two fraud cases: 	</a:t>
            </a:r>
          </a:p>
          <a:p>
            <a:pPr lvl="1"/>
            <a:r>
              <a:rPr lang="en-GB" sz="2000" b="1" i="1" dirty="0" smtClean="0"/>
              <a:t>JSC </a:t>
            </a:r>
            <a:r>
              <a:rPr lang="en-GB" sz="2000" b="1" i="1" dirty="0" err="1" smtClean="0"/>
              <a:t>Solodenko</a:t>
            </a:r>
            <a:r>
              <a:rPr lang="en-GB" sz="2000" dirty="0" smtClean="0"/>
              <a:t> [2015] EWHC 3680(Phillips J)</a:t>
            </a:r>
          </a:p>
          <a:p>
            <a:pPr lvl="1"/>
            <a:r>
              <a:rPr lang="en-GB" sz="2000" b="1" i="1" dirty="0" smtClean="0"/>
              <a:t>NRC Holdings ltd v </a:t>
            </a:r>
            <a:r>
              <a:rPr lang="en-GB" sz="2000" b="1" i="1" dirty="0" err="1" smtClean="0"/>
              <a:t>Danilitskiy</a:t>
            </a:r>
            <a:r>
              <a:rPr lang="en-GB" sz="2000" dirty="0" smtClean="0"/>
              <a:t> [2017] EWHC 1431 (Robin Dicker QC)</a:t>
            </a:r>
          </a:p>
          <a:p>
            <a:r>
              <a:rPr lang="en-GB" dirty="0" smtClean="0"/>
              <a:t>In both no evidence from Ds and judges made strong inferences that Ds had provided or sourced the funds and that there was no countervailing intention. </a:t>
            </a:r>
          </a:p>
          <a:p>
            <a:r>
              <a:rPr lang="en-GB" dirty="0" smtClean="0"/>
              <a:t>In NRC the judge referred to a number of pre-</a:t>
            </a:r>
            <a:r>
              <a:rPr lang="en-GB" b="1" i="1" dirty="0" err="1" smtClean="0"/>
              <a:t>Prest</a:t>
            </a:r>
            <a:r>
              <a:rPr lang="en-GB" b="1" i="1" dirty="0" smtClean="0"/>
              <a:t> </a:t>
            </a:r>
            <a:r>
              <a:rPr lang="en-GB" dirty="0" smtClean="0"/>
              <a:t>cases where RT was rebutted by showing intention to transfer beneficial ownership because of  tax planning.</a:t>
            </a:r>
          </a:p>
          <a:p>
            <a:r>
              <a:rPr lang="en-GB" dirty="0" smtClean="0"/>
              <a:t>Special position of  matrimonial home: </a:t>
            </a:r>
            <a:r>
              <a:rPr lang="en-GB" b="1" dirty="0" err="1" smtClean="0"/>
              <a:t>Prest</a:t>
            </a:r>
            <a:r>
              <a:rPr lang="en-GB" dirty="0" smtClean="0"/>
              <a:t> at  </a:t>
            </a:r>
            <a:r>
              <a:rPr lang="en-GB" dirty="0" err="1" smtClean="0"/>
              <a:t>para</a:t>
            </a:r>
            <a:r>
              <a:rPr lang="en-GB" dirty="0" smtClean="0"/>
              <a:t> 52</a:t>
            </a:r>
          </a:p>
          <a:p>
            <a:endParaRPr lang="en-GB" dirty="0" smtClean="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8</a:t>
            </a:r>
            <a:endParaRPr lang="en-GB" sz="1400" dirty="0"/>
          </a:p>
        </p:txBody>
      </p:sp>
    </p:spTree>
    <p:extLst>
      <p:ext uri="{BB962C8B-B14F-4D97-AF65-F5344CB8AC3E}">
        <p14:creationId xmlns:p14="http://schemas.microsoft.com/office/powerpoint/2010/main" val="51144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Companies (iii) </a:t>
            </a:r>
            <a:endParaRPr lang="en-GB" dirty="0"/>
          </a:p>
        </p:txBody>
      </p:sp>
      <p:sp>
        <p:nvSpPr>
          <p:cNvPr id="4" name="Text Placeholder 3"/>
          <p:cNvSpPr>
            <a:spLocks noGrp="1"/>
          </p:cNvSpPr>
          <p:nvPr>
            <p:ph type="body" sz="quarter" idx="10"/>
          </p:nvPr>
        </p:nvSpPr>
        <p:spPr/>
        <p:txBody>
          <a:bodyPr/>
          <a:lstStyle/>
          <a:p>
            <a:r>
              <a:rPr lang="en-GB" b="1" dirty="0" smtClean="0"/>
              <a:t>Evasion principle</a:t>
            </a:r>
            <a:r>
              <a:rPr lang="en-GB" dirty="0" smtClean="0"/>
              <a:t>: </a:t>
            </a:r>
          </a:p>
          <a:p>
            <a:pPr lvl="1"/>
            <a:r>
              <a:rPr lang="en-GB" sz="2000" dirty="0" smtClean="0"/>
              <a:t>The court may disregard the corporate veil if there is a legal right against the person in control of it which exists independently of the company's involvement, </a:t>
            </a:r>
            <a:r>
              <a:rPr lang="en-GB" sz="2000" b="1" i="1" dirty="0" smtClean="0"/>
              <a:t>and a company is interposed so that the separate legal personality of the company will defeat the right or frustrate its enforcement</a:t>
            </a:r>
          </a:p>
          <a:p>
            <a:r>
              <a:rPr lang="en-GB" dirty="0" smtClean="0"/>
              <a:t>Applied in </a:t>
            </a:r>
            <a:r>
              <a:rPr lang="en-GB" b="1" i="1" dirty="0" smtClean="0"/>
              <a:t>JSC </a:t>
            </a:r>
            <a:r>
              <a:rPr lang="en-GB" b="1" i="1" dirty="0" err="1" smtClean="0"/>
              <a:t>Solodenko</a:t>
            </a:r>
            <a:endParaRPr lang="en-GB" dirty="0" smtClean="0"/>
          </a:p>
          <a:p>
            <a:pPr lvl="1"/>
            <a:r>
              <a:rPr lang="en-US" sz="2000" dirty="0" smtClean="0"/>
              <a:t>The timing that the purchase of the British Virgin Island companies was designed to disguise Mr </a:t>
            </a:r>
            <a:r>
              <a:rPr lang="en-US" sz="2000" dirty="0" err="1" smtClean="0"/>
              <a:t>Zharimbetov's</a:t>
            </a:r>
            <a:r>
              <a:rPr lang="en-US" sz="2000" dirty="0" smtClean="0"/>
              <a:t> ownership of the properties in circumstances where there were substantial claims against him and, indeed, a freezing order had been granted, expressly freezing his assets.</a:t>
            </a:r>
            <a:endParaRPr lang="en-GB" sz="2000" dirty="0" smtClean="0"/>
          </a:p>
          <a:p>
            <a:endParaRPr lang="en-GB" dirty="0" smtClean="0"/>
          </a:p>
          <a:p>
            <a:pPr>
              <a:buNone/>
            </a:pPr>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9</a:t>
            </a:r>
          </a:p>
        </p:txBody>
      </p:sp>
    </p:spTree>
    <p:extLst>
      <p:ext uri="{BB962C8B-B14F-4D97-AF65-F5344CB8AC3E}">
        <p14:creationId xmlns:p14="http://schemas.microsoft.com/office/powerpoint/2010/main" val="115290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23" y="2104955"/>
            <a:ext cx="8420400" cy="637425"/>
          </a:xfrm>
        </p:spPr>
        <p:txBody>
          <a:bodyPr/>
          <a:lstStyle/>
          <a:p>
            <a:r>
              <a:rPr lang="en-GB" dirty="0" smtClean="0"/>
              <a:t>Disclosure Issues</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1</a:t>
            </a:r>
            <a:endParaRPr lang="en-GB" sz="1400" dirty="0"/>
          </a:p>
        </p:txBody>
      </p:sp>
    </p:spTree>
    <p:extLst>
      <p:ext uri="{BB962C8B-B14F-4D97-AF65-F5344CB8AC3E}">
        <p14:creationId xmlns:p14="http://schemas.microsoft.com/office/powerpoint/2010/main" val="3666691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Discretionary Trusts</a:t>
            </a:r>
            <a:endParaRPr lang="en-GB" dirty="0"/>
          </a:p>
        </p:txBody>
      </p:sp>
      <p:sp>
        <p:nvSpPr>
          <p:cNvPr id="4" name="Text Placeholder 3"/>
          <p:cNvSpPr>
            <a:spLocks noGrp="1"/>
          </p:cNvSpPr>
          <p:nvPr>
            <p:ph type="body" sz="quarter" idx="10"/>
          </p:nvPr>
        </p:nvSpPr>
        <p:spPr/>
        <p:txBody>
          <a:bodyPr/>
          <a:lstStyle/>
          <a:p>
            <a:r>
              <a:rPr lang="en-GB" b="1" dirty="0" smtClean="0"/>
              <a:t>Extreme cases: </a:t>
            </a:r>
            <a:r>
              <a:rPr lang="en-GB" dirty="0" smtClean="0"/>
              <a:t>Where powers are so wide that tantamount to ownership:</a:t>
            </a:r>
          </a:p>
          <a:p>
            <a:pPr lvl="1"/>
            <a:endParaRPr lang="en-GB" sz="2000" b="1" dirty="0" smtClean="0"/>
          </a:p>
          <a:p>
            <a:pPr lvl="1"/>
            <a:r>
              <a:rPr lang="en-GB" sz="2000" b="1" dirty="0" err="1" smtClean="0"/>
              <a:t>Tasarruf</a:t>
            </a:r>
            <a:r>
              <a:rPr lang="en-GB" sz="2000" b="1" dirty="0" smtClean="0"/>
              <a:t> </a:t>
            </a:r>
            <a:r>
              <a:rPr lang="en-GB" sz="2000" b="1" dirty="0" err="1" smtClean="0"/>
              <a:t>Mevduati</a:t>
            </a:r>
            <a:r>
              <a:rPr lang="en-GB" sz="2000" b="1" dirty="0" smtClean="0"/>
              <a:t> v Merrill Lynch Bank</a:t>
            </a:r>
            <a:r>
              <a:rPr lang="en-GB" sz="2000" dirty="0" smtClean="0"/>
              <a:t> [2011] UKPC 17; [2012] 1 WLR 1721. Power to revoke held by </a:t>
            </a:r>
            <a:r>
              <a:rPr lang="en-GB" sz="2000" dirty="0" err="1" smtClean="0"/>
              <a:t>settlor</a:t>
            </a:r>
            <a:r>
              <a:rPr lang="en-GB" sz="2000" dirty="0" smtClean="0"/>
              <a:t>.</a:t>
            </a:r>
          </a:p>
          <a:p>
            <a:pPr lvl="1"/>
            <a:r>
              <a:rPr lang="en-GB" sz="2000" b="1" dirty="0" smtClean="0"/>
              <a:t>Clayton v Clayton</a:t>
            </a:r>
            <a:r>
              <a:rPr lang="en-GB" sz="2000" dirty="0" smtClean="0"/>
              <a:t> [2016] NZSC Supreme Court of New Zealand: power to appoint self sole beneficiary w/o considering interests of other beneficiaries. </a:t>
            </a:r>
          </a:p>
          <a:p>
            <a:r>
              <a:rPr lang="en-GB" dirty="0" smtClean="0"/>
              <a:t>Sham? Often tried seldom succeeds. </a:t>
            </a:r>
          </a:p>
          <a:p>
            <a:r>
              <a:rPr lang="en-GB" dirty="0" smtClean="0"/>
              <a:t>If a sham the assets remain beneficially owned by the </a:t>
            </a:r>
            <a:r>
              <a:rPr lang="en-GB" dirty="0" err="1" smtClean="0"/>
              <a:t>settlor</a:t>
            </a:r>
            <a:r>
              <a:rPr lang="en-GB" dirty="0" smtClean="0"/>
              <a:t>. </a:t>
            </a:r>
          </a:p>
          <a:p>
            <a:pPr>
              <a:buNone/>
            </a:pPr>
            <a:endParaRPr lang="en-GB" dirty="0" smtClean="0"/>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10</a:t>
            </a:r>
            <a:endParaRPr lang="en-GB" sz="1400" dirty="0"/>
          </a:p>
        </p:txBody>
      </p:sp>
    </p:spTree>
    <p:extLst>
      <p:ext uri="{BB962C8B-B14F-4D97-AF65-F5344CB8AC3E}">
        <p14:creationId xmlns:p14="http://schemas.microsoft.com/office/powerpoint/2010/main" val="21525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Snook Sham </a:t>
            </a:r>
            <a:endParaRPr lang="en-GB" dirty="0"/>
          </a:p>
        </p:txBody>
      </p:sp>
      <p:sp>
        <p:nvSpPr>
          <p:cNvPr id="4" name="Text Placeholder 3"/>
          <p:cNvSpPr>
            <a:spLocks noGrp="1"/>
          </p:cNvSpPr>
          <p:nvPr>
            <p:ph type="body" sz="quarter" idx="10"/>
          </p:nvPr>
        </p:nvSpPr>
        <p:spPr/>
        <p:txBody>
          <a:bodyPr/>
          <a:lstStyle/>
          <a:p>
            <a:r>
              <a:rPr lang="en-GB" dirty="0" smtClean="0"/>
              <a:t>Requirements: </a:t>
            </a:r>
          </a:p>
          <a:p>
            <a:pPr lvl="1"/>
            <a:r>
              <a:rPr lang="en-GB" sz="2000" dirty="0" smtClean="0"/>
              <a:t>Preponderant view necessary to show that </a:t>
            </a:r>
            <a:r>
              <a:rPr lang="en-GB" sz="2000" dirty="0" err="1" smtClean="0"/>
              <a:t>settlor</a:t>
            </a:r>
            <a:r>
              <a:rPr lang="en-GB" sz="2000" dirty="0" smtClean="0"/>
              <a:t> </a:t>
            </a:r>
            <a:r>
              <a:rPr lang="en-GB" sz="2000" b="1" dirty="0" smtClean="0"/>
              <a:t>and</a:t>
            </a:r>
            <a:r>
              <a:rPr lang="en-GB" sz="2000" dirty="0" smtClean="0"/>
              <a:t> trustees both intended that a proper trust was not being set up: </a:t>
            </a:r>
            <a:r>
              <a:rPr lang="en-GB" sz="2000" b="1" i="1" dirty="0" err="1" smtClean="0"/>
              <a:t>Shalson</a:t>
            </a:r>
            <a:r>
              <a:rPr lang="en-GB" sz="2000" b="1" i="1" dirty="0" smtClean="0"/>
              <a:t> v. Russo </a:t>
            </a:r>
            <a:r>
              <a:rPr lang="en-GB" sz="2000" dirty="0" smtClean="0"/>
              <a:t>[2005] Ch 281 at [190]</a:t>
            </a:r>
            <a:r>
              <a:rPr lang="en-GB" sz="2000" i="1" dirty="0" smtClean="0"/>
              <a:t>; </a:t>
            </a:r>
            <a:r>
              <a:rPr lang="en-GB" sz="2000" b="1" i="1" dirty="0" smtClean="0"/>
              <a:t>A v A </a:t>
            </a:r>
            <a:r>
              <a:rPr lang="en-GB" sz="2000" dirty="0" smtClean="0"/>
              <a:t>[2007] EWHC 99 (</a:t>
            </a:r>
            <a:r>
              <a:rPr lang="en-GB" sz="2000" dirty="0" err="1" smtClean="0"/>
              <a:t>Munby</a:t>
            </a:r>
            <a:r>
              <a:rPr lang="en-GB" sz="2000" dirty="0" smtClean="0"/>
              <a:t> J); (</a:t>
            </a:r>
            <a:r>
              <a:rPr lang="en-GB" sz="2000" dirty="0" err="1" smtClean="0"/>
              <a:t>cf</a:t>
            </a:r>
            <a:r>
              <a:rPr lang="en-GB" sz="2000" dirty="0" smtClean="0"/>
              <a:t> certainty of intention and Canadian CA in </a:t>
            </a:r>
            <a:r>
              <a:rPr lang="en-GB" sz="2000" b="1" i="1" dirty="0" err="1" smtClean="0"/>
              <a:t>Antle</a:t>
            </a:r>
            <a:r>
              <a:rPr lang="en-GB" sz="2000" b="1" i="1" dirty="0" smtClean="0"/>
              <a:t> v R </a:t>
            </a:r>
            <a:r>
              <a:rPr lang="en-GB" sz="2000" dirty="0" smtClean="0"/>
              <a:t>2010 FCA 280).</a:t>
            </a:r>
          </a:p>
          <a:p>
            <a:pPr lvl="1"/>
            <a:r>
              <a:rPr lang="en-GB" sz="2000" dirty="0" smtClean="0"/>
              <a:t>The intention has to be at date of foundation of trust or settlement of additional asset </a:t>
            </a:r>
          </a:p>
          <a:p>
            <a:pPr lvl="1"/>
            <a:r>
              <a:rPr lang="en-GB" sz="2000" dirty="0" smtClean="0"/>
              <a:t>The mere fact that the Trustee will invariably follow the wishes of the </a:t>
            </a:r>
            <a:r>
              <a:rPr lang="en-GB" sz="2000" dirty="0" err="1" smtClean="0"/>
              <a:t>settlor</a:t>
            </a:r>
            <a:r>
              <a:rPr lang="en-GB" sz="2000" dirty="0" smtClean="0"/>
              <a:t> does not mean in itself that there is a sham but may be evidence for inference: </a:t>
            </a:r>
            <a:r>
              <a:rPr lang="en-GB" sz="2000" b="1" i="1" dirty="0" smtClean="0"/>
              <a:t>Re Esteem Settlement </a:t>
            </a:r>
            <a:r>
              <a:rPr lang="en-GB" sz="2000" dirty="0" smtClean="0"/>
              <a:t>[2003] JCR 093 (Royal Court of Jersey)</a:t>
            </a:r>
          </a:p>
          <a:p>
            <a:pPr lvl="1"/>
            <a:r>
              <a:rPr lang="en-GB" sz="2000" dirty="0" smtClean="0"/>
              <a:t>Initially valid trust cannot become one unless all parties agree (including all the class of beneficiaries (problem with unborn ones!)  </a:t>
            </a:r>
            <a:r>
              <a:rPr lang="en-GB" sz="2000" b="1" i="1" dirty="0" err="1" smtClean="0"/>
              <a:t>Shalson</a:t>
            </a:r>
            <a:r>
              <a:rPr lang="en-GB" sz="2000" b="1" i="1" dirty="0" smtClean="0"/>
              <a:t>  and A v A.</a:t>
            </a:r>
            <a:r>
              <a:rPr lang="en-GB" sz="2000" dirty="0" smtClean="0"/>
              <a:t> </a:t>
            </a:r>
            <a:endParaRPr lang="en-GB" sz="2000"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11</a:t>
            </a:r>
            <a:endParaRPr lang="en-GB" sz="1400" dirty="0"/>
          </a:p>
        </p:txBody>
      </p:sp>
    </p:spTree>
    <p:extLst>
      <p:ext uri="{BB962C8B-B14F-4D97-AF65-F5344CB8AC3E}">
        <p14:creationId xmlns:p14="http://schemas.microsoft.com/office/powerpoint/2010/main" val="192108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mtClean="0"/>
              <a:t>A Third Way?</a:t>
            </a:r>
            <a:endParaRPr lang="en-GB" dirty="0"/>
          </a:p>
        </p:txBody>
      </p:sp>
      <p:sp>
        <p:nvSpPr>
          <p:cNvPr id="4" name="Text Placeholder 3"/>
          <p:cNvSpPr>
            <a:spLocks noGrp="1"/>
          </p:cNvSpPr>
          <p:nvPr>
            <p:ph type="body" sz="quarter" idx="10"/>
          </p:nvPr>
        </p:nvSpPr>
        <p:spPr>
          <a:xfrm>
            <a:off x="732906" y="1536989"/>
            <a:ext cx="8668270" cy="3917475"/>
          </a:xfrm>
        </p:spPr>
        <p:txBody>
          <a:bodyPr/>
          <a:lstStyle/>
          <a:p>
            <a:r>
              <a:rPr lang="en-GB" sz="1800" dirty="0" smtClean="0"/>
              <a:t>Is informal control over the assets enough?</a:t>
            </a:r>
          </a:p>
          <a:p>
            <a:pPr lvl="1"/>
            <a:r>
              <a:rPr lang="en-GB" sz="1800" dirty="0" smtClean="0"/>
              <a:t>In principle no. Actual or de facto control alone cannot be sufficient to extinguish the rights of the beneficiaries: </a:t>
            </a:r>
            <a:r>
              <a:rPr lang="en-GB" sz="1800" b="1" i="1" dirty="0" smtClean="0"/>
              <a:t>A v A </a:t>
            </a:r>
            <a:r>
              <a:rPr lang="en-GB" sz="1800" dirty="0" smtClean="0"/>
              <a:t>[2007] EWHC 99 (</a:t>
            </a:r>
            <a:r>
              <a:rPr lang="en-GB" sz="1800" dirty="0" err="1" smtClean="0"/>
              <a:t>Munby</a:t>
            </a:r>
            <a:r>
              <a:rPr lang="en-GB" sz="1800" dirty="0" smtClean="0"/>
              <a:t> J); </a:t>
            </a:r>
            <a:r>
              <a:rPr lang="en-GB" sz="1800" b="1" i="1" dirty="0" smtClean="0"/>
              <a:t>Re Esteem Settlement </a:t>
            </a:r>
            <a:r>
              <a:rPr lang="en-GB" sz="1800" dirty="0" smtClean="0"/>
              <a:t>[2003] JCR 093; </a:t>
            </a:r>
            <a:r>
              <a:rPr lang="en-GB" sz="1800" b="1" i="1" dirty="0" smtClean="0"/>
              <a:t>Official Assignee v Wilson</a:t>
            </a:r>
            <a:r>
              <a:rPr lang="en-GB" sz="1800" i="1" dirty="0" smtClean="0"/>
              <a:t> [</a:t>
            </a:r>
            <a:r>
              <a:rPr lang="en-GB" sz="1800" dirty="0" smtClean="0"/>
              <a:t>2008] NZCA 122 (NZ CA). If trustee allows control it is simply a breach of trust. </a:t>
            </a:r>
          </a:p>
          <a:p>
            <a:pPr lvl="1"/>
            <a:endParaRPr lang="en-GB" sz="1800" dirty="0" smtClean="0"/>
          </a:p>
          <a:p>
            <a:pPr lvl="1"/>
            <a:r>
              <a:rPr lang="en-GB" sz="1800" dirty="0" smtClean="0"/>
              <a:t>However, there are suggestions in more recent authorities that it is enough: </a:t>
            </a:r>
          </a:p>
          <a:p>
            <a:pPr lvl="2"/>
            <a:r>
              <a:rPr lang="en-GB" sz="1800" dirty="0" smtClean="0"/>
              <a:t>In de facto control of the trust assets in circumstances where no genuine discretion is exercised by the trustee over the assets: </a:t>
            </a:r>
            <a:r>
              <a:rPr lang="en-GB" sz="1800" b="1" i="1" dirty="0" smtClean="0"/>
              <a:t>JSC VTB Bank v. </a:t>
            </a:r>
            <a:r>
              <a:rPr lang="en-GB" sz="1800" b="1" i="1" dirty="0" err="1" smtClean="0"/>
              <a:t>Skurikhin</a:t>
            </a:r>
            <a:r>
              <a:rPr lang="en-GB" sz="1800" b="1" i="1" dirty="0" smtClean="0"/>
              <a:t> </a:t>
            </a:r>
            <a:r>
              <a:rPr lang="en-GB" sz="1800" dirty="0" smtClean="0"/>
              <a:t>[2015] EWHC 2131 (Christopher Butcher QC) receiver appointed over the assets of a Liechtenstein foundation (akin to discretionary trust) </a:t>
            </a:r>
          </a:p>
          <a:p>
            <a:pPr lvl="2"/>
            <a:r>
              <a:rPr lang="en-GB" sz="1800" dirty="0" err="1" smtClean="0"/>
              <a:t>Lewison</a:t>
            </a:r>
            <a:r>
              <a:rPr lang="en-GB" sz="1800" dirty="0" smtClean="0"/>
              <a:t> LJ in </a:t>
            </a:r>
            <a:r>
              <a:rPr lang="en-GB" sz="1800" b="1" i="1" dirty="0" err="1" smtClean="0"/>
              <a:t>Pugachev</a:t>
            </a:r>
            <a:r>
              <a:rPr lang="en-GB" sz="1800" b="1" i="1" dirty="0" smtClean="0"/>
              <a:t>: </a:t>
            </a:r>
            <a:r>
              <a:rPr lang="en-GB" sz="1800" dirty="0" smtClean="0"/>
              <a:t>enough if in practice the trustees did whatever the </a:t>
            </a:r>
            <a:r>
              <a:rPr lang="en-GB" sz="1800" dirty="0" err="1" smtClean="0"/>
              <a:t>settlor</a:t>
            </a:r>
            <a:r>
              <a:rPr lang="en-GB" sz="1800" dirty="0" smtClean="0"/>
              <a:t> wanted. </a:t>
            </a:r>
          </a:p>
          <a:p>
            <a:pPr lvl="2"/>
            <a:endParaRPr lang="en-GB" dirty="0" smtClean="0"/>
          </a:p>
          <a:p>
            <a:pPr lvl="2"/>
            <a:endParaRPr lang="en-GB" dirty="0" smtClean="0"/>
          </a:p>
          <a:p>
            <a:pPr lvl="2"/>
            <a:endParaRPr lang="en-GB" dirty="0" smtClean="0"/>
          </a:p>
          <a:p>
            <a:pPr lvl="1"/>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12</a:t>
            </a:r>
            <a:endParaRPr lang="en-GB" sz="1400" dirty="0"/>
          </a:p>
        </p:txBody>
      </p:sp>
    </p:spTree>
    <p:extLst>
      <p:ext uri="{BB962C8B-B14F-4D97-AF65-F5344CB8AC3E}">
        <p14:creationId xmlns:p14="http://schemas.microsoft.com/office/powerpoint/2010/main" val="168541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err="1" smtClean="0"/>
              <a:t>Pugachev</a:t>
            </a:r>
            <a:r>
              <a:rPr lang="en-GB" dirty="0" smtClean="0"/>
              <a:t> revisited </a:t>
            </a:r>
            <a:endParaRPr lang="en-GB" dirty="0"/>
          </a:p>
        </p:txBody>
      </p:sp>
      <p:sp>
        <p:nvSpPr>
          <p:cNvPr id="4" name="Text Placeholder 3"/>
          <p:cNvSpPr>
            <a:spLocks noGrp="1"/>
          </p:cNvSpPr>
          <p:nvPr>
            <p:ph type="body" sz="quarter" idx="10"/>
          </p:nvPr>
        </p:nvSpPr>
        <p:spPr/>
        <p:txBody>
          <a:bodyPr/>
          <a:lstStyle/>
          <a:p>
            <a:r>
              <a:rPr lang="en-GB" dirty="0" smtClean="0"/>
              <a:t>Trial of claim to trust assets heard by </a:t>
            </a:r>
            <a:r>
              <a:rPr lang="en-GB" dirty="0" err="1" smtClean="0"/>
              <a:t>Birss</a:t>
            </a:r>
            <a:r>
              <a:rPr lang="en-GB" dirty="0" smtClean="0"/>
              <a:t> J in July/August 2017</a:t>
            </a:r>
          </a:p>
          <a:p>
            <a:r>
              <a:rPr lang="en-GB" dirty="0" smtClean="0"/>
              <a:t>Sham and s423 argued. </a:t>
            </a:r>
          </a:p>
          <a:p>
            <a:r>
              <a:rPr lang="en-GB" dirty="0" smtClean="0"/>
              <a:t>On sham it was argued that only the </a:t>
            </a:r>
            <a:r>
              <a:rPr lang="en-GB" dirty="0" err="1" smtClean="0"/>
              <a:t>settlor</a:t>
            </a:r>
            <a:r>
              <a:rPr lang="en-GB" dirty="0" smtClean="0"/>
              <a:t> need have the shamming intent. </a:t>
            </a:r>
          </a:p>
          <a:p>
            <a:r>
              <a:rPr lang="en-GB" dirty="0" smtClean="0"/>
              <a:t>Judgment expected in November.   </a:t>
            </a:r>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13</a:t>
            </a:r>
            <a:endParaRPr lang="en-GB" sz="1400" dirty="0"/>
          </a:p>
        </p:txBody>
      </p:sp>
    </p:spTree>
    <p:extLst>
      <p:ext uri="{BB962C8B-B14F-4D97-AF65-F5344CB8AC3E}">
        <p14:creationId xmlns:p14="http://schemas.microsoft.com/office/powerpoint/2010/main" val="184160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GB" dirty="0" smtClean="0"/>
              <a:t>Paul Wright</a:t>
            </a:r>
            <a:endParaRPr lang="en-GB" dirty="0"/>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05399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smtClean="0"/>
              <a:t>Interim Remedies Against Third Parties to Arbitral Proceedings</a:t>
            </a: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Edward Ho</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12 October 2017</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447499"/>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val="674952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04" y="461350"/>
            <a:ext cx="8420400" cy="637425"/>
          </a:xfrm>
        </p:spPr>
        <p:txBody>
          <a:bodyPr/>
          <a:lstStyle/>
          <a:p>
            <a:r>
              <a:rPr lang="en-GB" dirty="0" smtClean="0"/>
              <a:t>The Problem: How to Obtain Interim Relief against Third Parties to an Arbitration? </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txBox="1">
            <a:spLocks/>
          </p:cNvSpPr>
          <p:nvPr/>
        </p:nvSpPr>
        <p:spPr>
          <a:xfrm>
            <a:off x="732906" y="2569579"/>
            <a:ext cx="8668270" cy="2831095"/>
          </a:xfrm>
          <a:prstGeom prst="rect">
            <a:avLst/>
          </a:prstGeom>
        </p:spPr>
        <p:txBody>
          <a:bodyPr/>
          <a:lst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T</a:t>
            </a:r>
            <a:r>
              <a:rPr lang="en-GB" dirty="0" smtClean="0">
                <a:solidFill>
                  <a:schemeClr val="bg1"/>
                </a:solidFill>
              </a:rPr>
              <a:t>he problem often arises in fraud cases, e.g. the need for freezing injunctions; preservation of property orders; other mandatory &amp; </a:t>
            </a:r>
            <a:r>
              <a:rPr lang="en-GB" dirty="0" err="1" smtClean="0">
                <a:solidFill>
                  <a:schemeClr val="bg1"/>
                </a:solidFill>
              </a:rPr>
              <a:t>prohibitory</a:t>
            </a:r>
            <a:r>
              <a:rPr lang="en-GB" dirty="0" smtClean="0">
                <a:solidFill>
                  <a:schemeClr val="bg1"/>
                </a:solidFill>
              </a:rPr>
              <a:t> interim injunctions. </a:t>
            </a:r>
          </a:p>
          <a:p>
            <a:pPr marL="0" indent="0">
              <a:buNone/>
            </a:pPr>
            <a:endParaRPr lang="en-GB" dirty="0" smtClean="0">
              <a:solidFill>
                <a:schemeClr val="bg1"/>
              </a:solidFill>
            </a:endParaRPr>
          </a:p>
          <a:p>
            <a:r>
              <a:rPr lang="en-GB" dirty="0" smtClean="0">
                <a:solidFill>
                  <a:schemeClr val="bg1"/>
                </a:solidFill>
              </a:rPr>
              <a:t>Arbitral Tribunal only has jurisdiction and power over the parties to the arbitration agreement. It cannot grant relief against third parties to the proceedings. </a:t>
            </a:r>
          </a:p>
          <a:p>
            <a:endParaRPr lang="en-GB" dirty="0" smtClean="0">
              <a:solidFill>
                <a:schemeClr val="bg1"/>
              </a:solidFill>
            </a:endParaRPr>
          </a:p>
          <a:p>
            <a:pPr marL="0" indent="0">
              <a:buNone/>
            </a:pPr>
            <a:endParaRPr lang="en-GB" dirty="0" smtClean="0">
              <a:solidFill>
                <a:schemeClr val="bg1"/>
              </a:solidFill>
            </a:endParaRPr>
          </a:p>
          <a:p>
            <a:pPr marL="0" indent="0">
              <a:buNone/>
            </a:pPr>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606752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idx="4294967295"/>
          </p:nvPr>
        </p:nvSpPr>
        <p:spPr>
          <a:xfrm>
            <a:off x="1263316" y="181850"/>
            <a:ext cx="9557084" cy="860425"/>
          </a:xfrm>
          <a:prstGeom prst="rect">
            <a:avLst/>
          </a:prstGeom>
        </p:spPr>
        <p:txBody>
          <a:bodyPr/>
          <a:lstStyle/>
          <a:p>
            <a:r>
              <a:rPr lang="en-GB" sz="2800" u="sng" dirty="0" smtClean="0"/>
              <a:t>The Old Solution – s.44 Arbitration Act 1996</a:t>
            </a:r>
            <a:endParaRPr lang="en-GB" sz="2800" u="sng" dirty="0"/>
          </a:p>
        </p:txBody>
      </p:sp>
      <p:sp>
        <p:nvSpPr>
          <p:cNvPr id="6" name="Rectangle 5"/>
          <p:cNvSpPr/>
          <p:nvPr/>
        </p:nvSpPr>
        <p:spPr>
          <a:xfrm>
            <a:off x="1" y="5654842"/>
            <a:ext cx="9906000" cy="120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a:spLocks noGrp="1"/>
          </p:cNvSpPr>
          <p:nvPr>
            <p:ph type="body" sz="quarter" idx="4294967295"/>
          </p:nvPr>
        </p:nvSpPr>
        <p:spPr>
          <a:xfrm>
            <a:off x="303673" y="726991"/>
            <a:ext cx="9082088" cy="3702050"/>
          </a:xfrm>
          <a:prstGeom prst="rect">
            <a:avLst/>
          </a:prstGeom>
        </p:spPr>
        <p:txBody>
          <a:bodyPr/>
          <a:lstStyle/>
          <a:p>
            <a:pPr>
              <a:defRPr/>
            </a:pPr>
            <a:r>
              <a:rPr lang="en-GB" altLang="en-US" sz="1800" dirty="0" smtClean="0"/>
              <a:t>Section 44(1)&amp;(2) provide: </a:t>
            </a:r>
          </a:p>
          <a:p>
            <a:pPr marL="0" indent="0">
              <a:lnSpc>
                <a:spcPct val="100000"/>
              </a:lnSpc>
              <a:buFont typeface="Arial" panose="020B0604020202020204" pitchFamily="34" charset="0"/>
              <a:buNone/>
              <a:defRPr/>
            </a:pPr>
            <a:r>
              <a:rPr lang="en-GB" altLang="en-US" sz="1800" i="1" dirty="0" smtClean="0"/>
              <a:t>(1) Unless otherwise agreed by the parties, the court has for the purposes of and in relation to arbitral proceedings the same power of making orders about the matters listed below as it has for the purposes of and in relation to legal proceedings.</a:t>
            </a:r>
          </a:p>
          <a:p>
            <a:pPr marL="0" indent="0">
              <a:lnSpc>
                <a:spcPct val="100000"/>
              </a:lnSpc>
              <a:buFont typeface="Arial" panose="020B0604020202020204" pitchFamily="34" charset="0"/>
              <a:buNone/>
              <a:defRPr/>
            </a:pPr>
            <a:r>
              <a:rPr lang="en-GB" altLang="en-US" sz="1800" i="1" dirty="0" smtClean="0"/>
              <a:t>(2) Those matters are—</a:t>
            </a:r>
          </a:p>
          <a:p>
            <a:pPr marL="0" indent="0">
              <a:lnSpc>
                <a:spcPct val="100000"/>
              </a:lnSpc>
              <a:buFont typeface="Arial" panose="020B0604020202020204" pitchFamily="34" charset="0"/>
              <a:buNone/>
              <a:defRPr/>
            </a:pPr>
            <a:r>
              <a:rPr lang="en-GB" altLang="en-US" sz="1800" i="1" dirty="0"/>
              <a:t>	</a:t>
            </a:r>
            <a:r>
              <a:rPr lang="en-GB" altLang="en-US" sz="1800" i="1" dirty="0" smtClean="0"/>
              <a:t>(a) the taking of the evidence of witnesses;</a:t>
            </a:r>
          </a:p>
          <a:p>
            <a:pPr marL="0" indent="0">
              <a:lnSpc>
                <a:spcPct val="100000"/>
              </a:lnSpc>
              <a:buFont typeface="Arial" panose="020B0604020202020204" pitchFamily="34" charset="0"/>
              <a:buNone/>
              <a:defRPr/>
            </a:pPr>
            <a:r>
              <a:rPr lang="en-GB" altLang="en-US" sz="1800" i="1" dirty="0" smtClean="0"/>
              <a:t>	(b) the preservation of evidence;</a:t>
            </a:r>
          </a:p>
          <a:p>
            <a:pPr marL="1166813" indent="-541338">
              <a:lnSpc>
                <a:spcPct val="100000"/>
              </a:lnSpc>
              <a:buFont typeface="Arial" panose="020B0604020202020204" pitchFamily="34" charset="0"/>
              <a:buNone/>
              <a:defRPr/>
            </a:pPr>
            <a:r>
              <a:rPr lang="en-GB" altLang="en-US" sz="1800" i="1" dirty="0"/>
              <a:t> </a:t>
            </a:r>
            <a:r>
              <a:rPr lang="en-GB" altLang="en-US" sz="1800" i="1" dirty="0" smtClean="0"/>
              <a:t>      (c) making orders relating to property which is the subject of the proceedings or as to which any question arises in the proceedings—</a:t>
            </a:r>
          </a:p>
          <a:p>
            <a:pPr marL="1612900" indent="-265113">
              <a:lnSpc>
                <a:spcPct val="100000"/>
              </a:lnSpc>
              <a:buFont typeface="Arial" panose="020B0604020202020204" pitchFamily="34" charset="0"/>
              <a:buNone/>
              <a:defRPr/>
            </a:pPr>
            <a:r>
              <a:rPr lang="en-GB" altLang="en-US" sz="1800" i="1" dirty="0" smtClean="0"/>
              <a:t>(</a:t>
            </a:r>
            <a:r>
              <a:rPr lang="en-GB" altLang="en-US" sz="1800" i="1" dirty="0" err="1" smtClean="0"/>
              <a:t>i</a:t>
            </a:r>
            <a:r>
              <a:rPr lang="en-GB" altLang="en-US" sz="1800" i="1" dirty="0" smtClean="0"/>
              <a:t>)  for the inspection, photographing, preservation, custody or detention of the property, or</a:t>
            </a:r>
          </a:p>
          <a:p>
            <a:pPr marL="1612900" indent="-265113">
              <a:lnSpc>
                <a:spcPct val="100000"/>
              </a:lnSpc>
              <a:buFont typeface="Arial" panose="020B0604020202020204" pitchFamily="34" charset="0"/>
              <a:buNone/>
              <a:defRPr/>
            </a:pPr>
            <a:r>
              <a:rPr lang="en-GB" altLang="en-US" sz="1800" i="1" dirty="0" smtClean="0"/>
              <a:t>(ii)  ordering that samples be taken from, or any observation be made of or experiment conducted upon, the property;</a:t>
            </a:r>
          </a:p>
          <a:p>
            <a:pPr marL="1166813" indent="0">
              <a:lnSpc>
                <a:spcPct val="100000"/>
              </a:lnSpc>
              <a:buFont typeface="Arial" panose="020B0604020202020204" pitchFamily="34" charset="0"/>
              <a:buNone/>
              <a:tabLst>
                <a:tab pos="1166813" algn="l"/>
              </a:tabLst>
              <a:defRPr/>
            </a:pPr>
            <a:r>
              <a:rPr lang="en-GB" altLang="en-US" sz="1800" i="1" dirty="0" smtClean="0"/>
              <a:t>  and for that purpose authorising any person to enter any premises in the possession  or control of a party to the arbitration;</a:t>
            </a:r>
          </a:p>
          <a:p>
            <a:pPr marL="901700" indent="0">
              <a:lnSpc>
                <a:spcPct val="100000"/>
              </a:lnSpc>
              <a:buFont typeface="Arial" panose="020B0604020202020204" pitchFamily="34" charset="0"/>
              <a:buNone/>
              <a:defRPr/>
            </a:pPr>
            <a:r>
              <a:rPr lang="en-GB" altLang="en-US" sz="1800" i="1" dirty="0"/>
              <a:t>	</a:t>
            </a:r>
            <a:r>
              <a:rPr lang="en-GB" altLang="en-US" sz="1800" i="1" dirty="0" smtClean="0"/>
              <a:t>(d)  the sale of any goods the subject of the proceedings;</a:t>
            </a:r>
          </a:p>
          <a:p>
            <a:pPr marL="901700" indent="0">
              <a:lnSpc>
                <a:spcPct val="100000"/>
              </a:lnSpc>
              <a:buFont typeface="Arial" panose="020B0604020202020204" pitchFamily="34" charset="0"/>
              <a:buNone/>
              <a:defRPr/>
            </a:pPr>
            <a:r>
              <a:rPr lang="en-GB" altLang="en-US" sz="1800" i="1" dirty="0"/>
              <a:t>	</a:t>
            </a:r>
            <a:r>
              <a:rPr lang="en-GB" altLang="en-US" sz="1800" i="1" dirty="0" smtClean="0"/>
              <a:t>(e)  the granting of an interim injunction or the appointment of a receiver</a:t>
            </a:r>
            <a:r>
              <a:rPr lang="en-GB" altLang="en-US" sz="1800" dirty="0" smtClean="0"/>
              <a:t>.</a:t>
            </a:r>
          </a:p>
        </p:txBody>
      </p:sp>
    </p:spTree>
    <p:extLst>
      <p:ext uri="{BB962C8B-B14F-4D97-AF65-F5344CB8AC3E}">
        <p14:creationId xmlns:p14="http://schemas.microsoft.com/office/powerpoint/2010/main" val="3421017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Jurisdiction</a:t>
            </a:r>
            <a:endParaRPr lang="en-GB" dirty="0"/>
          </a:p>
        </p:txBody>
      </p:sp>
      <p:sp>
        <p:nvSpPr>
          <p:cNvPr id="4" name="Text Placeholder 3"/>
          <p:cNvSpPr>
            <a:spLocks noGrp="1"/>
          </p:cNvSpPr>
          <p:nvPr>
            <p:ph type="body" sz="quarter" idx="10"/>
          </p:nvPr>
        </p:nvSpPr>
        <p:spPr/>
        <p:txBody>
          <a:bodyPr/>
          <a:lstStyle/>
          <a:p>
            <a:pPr>
              <a:defRPr/>
            </a:pPr>
            <a:r>
              <a:rPr lang="en-GB" dirty="0"/>
              <a:t>Even if the Court can grant relief under s.44 AA 96 </a:t>
            </a:r>
            <a:r>
              <a:rPr lang="en-GB" dirty="0" smtClean="0"/>
              <a:t>it </a:t>
            </a:r>
            <a:r>
              <a:rPr lang="en-GB" dirty="0"/>
              <a:t>needs personal jurisdiction over the </a:t>
            </a:r>
            <a:r>
              <a:rPr lang="en-GB" dirty="0" smtClean="0"/>
              <a:t>defendant.</a:t>
            </a:r>
          </a:p>
          <a:p>
            <a:pPr>
              <a:defRPr/>
            </a:pPr>
            <a:r>
              <a:rPr lang="en-GB" dirty="0"/>
              <a:t>A</a:t>
            </a:r>
            <a:r>
              <a:rPr lang="en-GB" dirty="0" smtClean="0"/>
              <a:t> service out route provided by CPR r.62.5(1)(b) ?</a:t>
            </a:r>
          </a:p>
          <a:p>
            <a:pPr marL="444500" indent="0">
              <a:buFont typeface="Arial" panose="020B0604020202020204" pitchFamily="34" charset="0"/>
              <a:buNone/>
              <a:defRPr/>
            </a:pPr>
            <a:r>
              <a:rPr lang="en-GB" altLang="en-US" dirty="0" smtClean="0"/>
              <a:t>“</a:t>
            </a:r>
            <a:r>
              <a:rPr lang="en-GB" altLang="en-US" i="1" dirty="0" smtClean="0"/>
              <a:t>(1)</a:t>
            </a:r>
            <a:r>
              <a:rPr lang="en-GB" altLang="en-US" dirty="0" smtClean="0"/>
              <a:t> </a:t>
            </a:r>
            <a:r>
              <a:rPr lang="en-GB" altLang="en-US" i="1" dirty="0" smtClean="0"/>
              <a:t>The </a:t>
            </a:r>
            <a:r>
              <a:rPr lang="en-GB" altLang="en-US" i="1" dirty="0"/>
              <a:t>court may give permission to serve an arbitration claim 	</a:t>
            </a:r>
            <a:r>
              <a:rPr lang="en-GB" altLang="en-US" i="1" dirty="0" smtClean="0"/>
              <a:t>form out of the </a:t>
            </a:r>
            <a:r>
              <a:rPr lang="en-GB" altLang="en-US" i="1" dirty="0"/>
              <a:t>jurisdiction if –</a:t>
            </a:r>
          </a:p>
          <a:p>
            <a:pPr marL="0" indent="0">
              <a:buFont typeface="Arial" panose="020B0604020202020204" pitchFamily="34" charset="0"/>
              <a:buNone/>
              <a:defRPr/>
            </a:pPr>
            <a:r>
              <a:rPr lang="en-GB" altLang="en-US" i="1" dirty="0"/>
              <a:t>	…</a:t>
            </a:r>
          </a:p>
          <a:p>
            <a:pPr marL="0" indent="0">
              <a:buFont typeface="Arial" panose="020B0604020202020204" pitchFamily="34" charset="0"/>
              <a:buNone/>
              <a:defRPr/>
            </a:pPr>
            <a:r>
              <a:rPr lang="en-GB" altLang="en-US" i="1" dirty="0"/>
              <a:t>	(b) the claim is for an order under section 44 of the </a:t>
            </a:r>
            <a:r>
              <a:rPr lang="en-GB" altLang="en-US" i="1" dirty="0" smtClean="0"/>
              <a:t>1996 Act</a:t>
            </a:r>
            <a:r>
              <a:rPr lang="en-GB" altLang="en-US" dirty="0"/>
              <a:t>.</a:t>
            </a:r>
          </a:p>
          <a:p>
            <a:endParaRPr lang="en-GB" dirty="0"/>
          </a:p>
        </p:txBody>
      </p:sp>
    </p:spTree>
    <p:extLst>
      <p:ext uri="{BB962C8B-B14F-4D97-AF65-F5344CB8AC3E}">
        <p14:creationId xmlns:p14="http://schemas.microsoft.com/office/powerpoint/2010/main" val="973658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1027178"/>
            <a:ext cx="8668271" cy="860400"/>
          </a:xfrm>
        </p:spPr>
        <p:txBody>
          <a:bodyPr/>
          <a:lstStyle/>
          <a:p>
            <a:r>
              <a:rPr lang="en-GB" i="1" u="sng" dirty="0"/>
              <a:t>DTEK Trading S.A. v </a:t>
            </a:r>
            <a:r>
              <a:rPr lang="en-GB" i="1" u="sng" dirty="0" err="1"/>
              <a:t>Morozov</a:t>
            </a:r>
            <a:r>
              <a:rPr lang="en-GB" i="1" u="sng" dirty="0"/>
              <a:t> &amp; Anor </a:t>
            </a:r>
            <a:r>
              <a:rPr lang="en-GB" dirty="0" smtClean="0"/>
              <a:t/>
            </a:r>
            <a:br>
              <a:rPr lang="en-GB" dirty="0" smtClean="0"/>
            </a:br>
            <a:r>
              <a:rPr lang="en-GB" dirty="0" smtClean="0"/>
              <a:t>[</a:t>
            </a:r>
            <a:r>
              <a:rPr lang="en-GB" sz="3200" dirty="0"/>
              <a:t>2017] EWHC 94 (</a:t>
            </a:r>
            <a:r>
              <a:rPr lang="en-GB" sz="3200" dirty="0" err="1"/>
              <a:t>Comm</a:t>
            </a:r>
            <a:r>
              <a:rPr lang="en-GB" sz="3200" dirty="0"/>
              <a:t>) (27 January 2017) </a:t>
            </a:r>
          </a:p>
        </p:txBody>
      </p:sp>
      <p:sp>
        <p:nvSpPr>
          <p:cNvPr id="4" name="Text Placeholder 3"/>
          <p:cNvSpPr>
            <a:spLocks noGrp="1"/>
          </p:cNvSpPr>
          <p:nvPr>
            <p:ph type="body" sz="quarter" idx="10"/>
          </p:nvPr>
        </p:nvSpPr>
        <p:spPr>
          <a:xfrm>
            <a:off x="732906" y="1985210"/>
            <a:ext cx="8668270" cy="3186864"/>
          </a:xfrm>
        </p:spPr>
        <p:txBody>
          <a:bodyPr/>
          <a:lstStyle/>
          <a:p>
            <a:pPr>
              <a:lnSpc>
                <a:spcPct val="100000"/>
              </a:lnSpc>
              <a:spcAft>
                <a:spcPts val="1200"/>
              </a:spcAft>
            </a:pPr>
            <a:r>
              <a:rPr lang="en-GB" dirty="0" smtClean="0"/>
              <a:t>“</a:t>
            </a:r>
            <a:r>
              <a:rPr lang="en-GB" i="1" dirty="0" smtClean="0"/>
              <a:t>[12]</a:t>
            </a:r>
            <a:r>
              <a:rPr lang="en-GB" dirty="0" smtClean="0"/>
              <a:t>…</a:t>
            </a:r>
            <a:r>
              <a:rPr lang="en-GB" i="1" dirty="0" smtClean="0"/>
              <a:t>orders </a:t>
            </a:r>
            <a:r>
              <a:rPr lang="en-GB" i="1" dirty="0"/>
              <a:t>under section 44 of the Act cannot be made against non-parties to the arbitration agreement, and hence </a:t>
            </a:r>
            <a:r>
              <a:rPr lang="en-GB" i="1" dirty="0" smtClean="0"/>
              <a:t>… permission </a:t>
            </a:r>
            <a:r>
              <a:rPr lang="en-GB" i="1" dirty="0"/>
              <a:t>to serve out cannot be given against non-parties pursuant to CPR 62.5(1)(b</a:t>
            </a:r>
            <a:r>
              <a:rPr lang="en-GB" i="1" dirty="0" smtClean="0"/>
              <a:t>)”: </a:t>
            </a:r>
            <a:r>
              <a:rPr lang="en-GB" dirty="0" smtClean="0"/>
              <a:t>see [12] and [56].</a:t>
            </a:r>
          </a:p>
          <a:p>
            <a:pPr>
              <a:lnSpc>
                <a:spcPct val="100000"/>
              </a:lnSpc>
            </a:pPr>
            <a:r>
              <a:rPr lang="en-GB" i="1" dirty="0"/>
              <a:t>“[49] </a:t>
            </a:r>
            <a:r>
              <a:rPr lang="en-GB" i="1" dirty="0" smtClean="0"/>
              <a:t>…if </a:t>
            </a:r>
            <a:r>
              <a:rPr lang="en-GB" i="1" dirty="0"/>
              <a:t>section 44 applications cannot be made against non-parties to the arbitration agreement, this creates a lacuna whereby a non-party can take steps to seek to thwart the arbitration agreement, with there seemingly being no right to obtain injunctive relief against that non-party pursuant to section </a:t>
            </a:r>
            <a:r>
              <a:rPr lang="en-GB" i="1" dirty="0" smtClean="0"/>
              <a:t>44</a:t>
            </a:r>
          </a:p>
          <a:p>
            <a:pPr marL="265113" indent="-265113">
              <a:lnSpc>
                <a:spcPct val="100000"/>
              </a:lnSpc>
              <a:buNone/>
            </a:pPr>
            <a:r>
              <a:rPr lang="en-GB" i="1" dirty="0"/>
              <a:t> </a:t>
            </a:r>
            <a:r>
              <a:rPr lang="en-GB" i="1" dirty="0" smtClean="0"/>
              <a:t>   “[50] </a:t>
            </a:r>
            <a:r>
              <a:rPr lang="en-GB" i="1" dirty="0"/>
              <a:t>It is fair to say that the absence of a remedy in </a:t>
            </a:r>
            <a:r>
              <a:rPr lang="en-GB" i="1" dirty="0" err="1"/>
              <a:t>Chabra</a:t>
            </a:r>
            <a:r>
              <a:rPr lang="en-GB" i="1" dirty="0"/>
              <a:t> type and other acute cases is of concern</a:t>
            </a:r>
            <a:r>
              <a:rPr lang="en-GB" i="1" dirty="0" smtClean="0"/>
              <a:t>... </a:t>
            </a:r>
            <a:r>
              <a:rPr lang="en-GB" i="1" dirty="0"/>
              <a:t>However the fact that there would be a lacuna is not a reason to find a jurisdiction which is not justified on the wording of the relevant sections against the relevant background</a:t>
            </a:r>
          </a:p>
        </p:txBody>
      </p:sp>
    </p:spTree>
    <p:extLst>
      <p:ext uri="{BB962C8B-B14F-4D97-AF65-F5344CB8AC3E}">
        <p14:creationId xmlns:p14="http://schemas.microsoft.com/office/powerpoint/2010/main" val="30971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Guiding principles</a:t>
            </a:r>
            <a:endParaRPr lang="en-GB" dirty="0"/>
          </a:p>
        </p:txBody>
      </p:sp>
      <p:sp>
        <p:nvSpPr>
          <p:cNvPr id="4" name="Text Placeholder 3"/>
          <p:cNvSpPr>
            <a:spLocks noGrp="1"/>
          </p:cNvSpPr>
          <p:nvPr>
            <p:ph type="body" sz="quarter" idx="10"/>
          </p:nvPr>
        </p:nvSpPr>
        <p:spPr/>
        <p:txBody>
          <a:bodyPr/>
          <a:lstStyle/>
          <a:p>
            <a:r>
              <a:rPr lang="en-GB" dirty="0" smtClean="0"/>
              <a:t>Purpose: to prove case (</a:t>
            </a:r>
            <a:r>
              <a:rPr lang="en-GB" dirty="0" err="1" smtClean="0"/>
              <a:t>cf</a:t>
            </a:r>
            <a:r>
              <a:rPr lang="en-GB" dirty="0" smtClean="0"/>
              <a:t> </a:t>
            </a:r>
            <a:r>
              <a:rPr lang="en-GB" i="1" dirty="0" err="1" smtClean="0"/>
              <a:t>Gestmin</a:t>
            </a:r>
            <a:r>
              <a:rPr lang="en-GB" i="1" dirty="0" smtClean="0"/>
              <a:t> v Credit Suisse </a:t>
            </a:r>
            <a:r>
              <a:rPr lang="en-GB" dirty="0" smtClean="0"/>
              <a:t>[2013] EWHC 3560 (</a:t>
            </a:r>
            <a:r>
              <a:rPr lang="en-GB" dirty="0" err="1" smtClean="0"/>
              <a:t>Comm</a:t>
            </a:r>
            <a:r>
              <a:rPr lang="en-GB" dirty="0" smtClean="0"/>
              <a:t>), Leggatt J)</a:t>
            </a:r>
          </a:p>
          <a:p>
            <a:r>
              <a:rPr lang="en-GB" dirty="0" smtClean="0"/>
              <a:t>Typically, asymmetry of information</a:t>
            </a:r>
          </a:p>
          <a:p>
            <a:r>
              <a:rPr lang="en-GB" dirty="0" smtClean="0"/>
              <a:t>Inference and the </a:t>
            </a:r>
            <a:r>
              <a:rPr lang="en-GB" i="1" dirty="0" smtClean="0"/>
              <a:t>prima facie </a:t>
            </a:r>
            <a:r>
              <a:rPr lang="en-GB" dirty="0" smtClean="0"/>
              <a:t>case of fraud: </a:t>
            </a:r>
            <a:r>
              <a:rPr lang="en-GB" i="1" dirty="0" smtClean="0"/>
              <a:t>JSC Bank of Moscow v </a:t>
            </a:r>
            <a:r>
              <a:rPr lang="en-GB" i="1" dirty="0" err="1" smtClean="0"/>
              <a:t>Kekhman</a:t>
            </a:r>
            <a:r>
              <a:rPr lang="en-GB" i="1" dirty="0" smtClean="0"/>
              <a:t> </a:t>
            </a:r>
            <a:r>
              <a:rPr lang="en-GB" dirty="0" smtClean="0"/>
              <a:t>[2015] EWHC 3073 (</a:t>
            </a:r>
            <a:r>
              <a:rPr lang="en-GB" dirty="0" err="1" smtClean="0"/>
              <a:t>Comm</a:t>
            </a:r>
            <a:r>
              <a:rPr lang="en-GB" dirty="0" smtClean="0"/>
              <a:t>), Flaux J. What has “tilted the balance”?</a:t>
            </a:r>
          </a:p>
          <a:p>
            <a:r>
              <a:rPr lang="en-GB" dirty="0" smtClean="0"/>
              <a:t>Think carefully about what documents really ought to be disclosed</a:t>
            </a:r>
          </a:p>
          <a:p>
            <a:r>
              <a:rPr lang="en-GB" dirty="0" smtClean="0"/>
              <a:t>Be careful what you wish for……</a:t>
            </a:r>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2</a:t>
            </a:r>
            <a:endParaRPr lang="en-GB" sz="1400" dirty="0"/>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now?</a:t>
            </a:r>
            <a:endParaRPr lang="en-GB" dirty="0"/>
          </a:p>
        </p:txBody>
      </p:sp>
      <p:sp>
        <p:nvSpPr>
          <p:cNvPr id="4" name="Text Placeholder 3"/>
          <p:cNvSpPr>
            <a:spLocks noGrp="1"/>
          </p:cNvSpPr>
          <p:nvPr>
            <p:ph type="body" sz="quarter" idx="10"/>
          </p:nvPr>
        </p:nvSpPr>
        <p:spPr>
          <a:xfrm>
            <a:off x="732905" y="1338821"/>
            <a:ext cx="8668270" cy="3917475"/>
          </a:xfrm>
        </p:spPr>
        <p:txBody>
          <a:bodyPr/>
          <a:lstStyle/>
          <a:p>
            <a:r>
              <a:rPr lang="en-GB" dirty="0" smtClean="0"/>
              <a:t>Section 37 </a:t>
            </a:r>
            <a:r>
              <a:rPr lang="en-GB" dirty="0"/>
              <a:t>Senior Courts Act 1981: Inherent jurisdiction to grant injunctive </a:t>
            </a:r>
            <a:r>
              <a:rPr lang="en-GB" dirty="0" smtClean="0"/>
              <a:t>relief</a:t>
            </a:r>
          </a:p>
          <a:p>
            <a:r>
              <a:rPr lang="en-GB" i="1" u="sng" dirty="0" smtClean="0"/>
              <a:t>AES </a:t>
            </a:r>
            <a:r>
              <a:rPr lang="en-GB" i="1" u="sng" dirty="0"/>
              <a:t>Ust-Kamenogorsk Hydropower Plant LLP v. Ust-Kamenogorsk Hydropower Plant JSC </a:t>
            </a:r>
            <a:r>
              <a:rPr lang="en-GB" dirty="0"/>
              <a:t>[2013] UKSC 35 at </a:t>
            </a:r>
            <a:r>
              <a:rPr lang="en-GB" dirty="0" smtClean="0"/>
              <a:t>para </a:t>
            </a:r>
            <a:r>
              <a:rPr lang="en-GB" dirty="0"/>
              <a:t>48 </a:t>
            </a:r>
            <a:r>
              <a:rPr lang="en-GB" dirty="0" smtClean="0"/>
              <a:t>&amp; 60</a:t>
            </a:r>
          </a:p>
          <a:p>
            <a:pPr marL="0" indent="0">
              <a:lnSpc>
                <a:spcPct val="100000"/>
              </a:lnSpc>
              <a:buNone/>
            </a:pPr>
            <a:r>
              <a:rPr lang="en-GB" i="1" dirty="0" smtClean="0"/>
              <a:t>“[48] The </a:t>
            </a:r>
            <a:r>
              <a:rPr lang="en-GB" i="1" dirty="0"/>
              <a:t>better view, in my opinion, is that the reference in section 44(2)(e) </a:t>
            </a:r>
            <a:r>
              <a:rPr lang="en-GB" i="1" dirty="0" smtClean="0"/>
              <a:t>to the </a:t>
            </a:r>
            <a:r>
              <a:rPr lang="en-GB" i="1" dirty="0"/>
              <a:t>granting of an interim injunction was not intended either to exclude </a:t>
            </a:r>
            <a:r>
              <a:rPr lang="en-GB" i="1" dirty="0" smtClean="0"/>
              <a:t>the </a:t>
            </a:r>
            <a:r>
              <a:rPr lang="en-GB" i="1" dirty="0"/>
              <a:t>Court's general power to act under section 37 of the 1981 Act </a:t>
            </a:r>
            <a:r>
              <a:rPr lang="en-GB" i="1" dirty="0" smtClean="0"/>
              <a:t>in circumstances outside </a:t>
            </a:r>
            <a:r>
              <a:rPr lang="en-GB" i="1" dirty="0"/>
              <a:t>the scope of section 44 of the 1996 Act or to </a:t>
            </a:r>
            <a:r>
              <a:rPr lang="en-GB" i="1" dirty="0" smtClean="0"/>
              <a:t>duplicate </a:t>
            </a:r>
            <a:r>
              <a:rPr lang="en-GB" i="1" dirty="0"/>
              <a:t>part of the general power contained in section 37 of the 1981 </a:t>
            </a:r>
            <a:r>
              <a:rPr lang="en-GB" i="1" dirty="0" smtClean="0"/>
              <a:t>	Act</a:t>
            </a:r>
            <a:r>
              <a:rPr lang="en-GB" dirty="0" smtClean="0"/>
              <a:t>.</a:t>
            </a:r>
          </a:p>
          <a:p>
            <a:pPr marL="0" indent="0">
              <a:lnSpc>
                <a:spcPct val="100000"/>
              </a:lnSpc>
              <a:buNone/>
            </a:pPr>
            <a:r>
              <a:rPr lang="en-GB" i="1" dirty="0"/>
              <a:t>[60] </a:t>
            </a:r>
            <a:r>
              <a:rPr lang="en-GB" i="1" dirty="0" smtClean="0"/>
              <a:t>…The </a:t>
            </a:r>
            <a:r>
              <a:rPr lang="en-GB" i="1" dirty="0"/>
              <a:t>general power provided by section </a:t>
            </a:r>
            <a:r>
              <a:rPr lang="en-GB" i="1" dirty="0" smtClean="0"/>
              <a:t>37 of </a:t>
            </a:r>
            <a:r>
              <a:rPr lang="en-GB" i="1" dirty="0"/>
              <a:t>the 1981 Act must be exercised sensitively and, in particular, with due regard for the scheme and terms of the 1996 Act when any arbitration is on foot or proposed</a:t>
            </a:r>
            <a:r>
              <a:rPr lang="en-GB" i="1" dirty="0" smtClean="0"/>
              <a:t>.”</a:t>
            </a:r>
            <a:endParaRPr lang="en-GB" i="1" dirty="0"/>
          </a:p>
          <a:p>
            <a:endParaRPr lang="en-GB" dirty="0"/>
          </a:p>
        </p:txBody>
      </p:sp>
    </p:spTree>
    <p:extLst>
      <p:ext uri="{BB962C8B-B14F-4D97-AF65-F5344CB8AC3E}">
        <p14:creationId xmlns:p14="http://schemas.microsoft.com/office/powerpoint/2010/main" val="927722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5" name="Rectangle 4"/>
          <p:cNvSpPr/>
          <p:nvPr/>
        </p:nvSpPr>
        <p:spPr>
          <a:xfrm>
            <a:off x="1" y="5654842"/>
            <a:ext cx="9906000" cy="120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732904" y="182450"/>
            <a:ext cx="8668271" cy="860400"/>
          </a:xfrm>
        </p:spPr>
        <p:txBody>
          <a:bodyPr/>
          <a:lstStyle/>
          <a:p>
            <a:r>
              <a:rPr lang="en-GB" dirty="0" smtClean="0"/>
              <a:t>And How about Jurisdiction?</a:t>
            </a:r>
            <a:endParaRPr lang="en-GB" dirty="0"/>
          </a:p>
        </p:txBody>
      </p:sp>
      <p:sp>
        <p:nvSpPr>
          <p:cNvPr id="4" name="Text Placeholder 3"/>
          <p:cNvSpPr>
            <a:spLocks noGrp="1"/>
          </p:cNvSpPr>
          <p:nvPr>
            <p:ph type="body" sz="quarter" idx="10"/>
          </p:nvPr>
        </p:nvSpPr>
        <p:spPr>
          <a:xfrm>
            <a:off x="698070" y="859552"/>
            <a:ext cx="8668270" cy="3917475"/>
          </a:xfrm>
        </p:spPr>
        <p:txBody>
          <a:bodyPr/>
          <a:lstStyle/>
          <a:p>
            <a:r>
              <a:rPr lang="en-GB" dirty="0" smtClean="0"/>
              <a:t>No route provided by CPR r. 62.5(1)(b)</a:t>
            </a:r>
          </a:p>
          <a:p>
            <a:r>
              <a:rPr lang="en-GB" dirty="0" smtClean="0"/>
              <a:t>Route in CPR r.62.5(1)(c)? </a:t>
            </a:r>
          </a:p>
          <a:p>
            <a:pPr marL="0" indent="0">
              <a:lnSpc>
                <a:spcPct val="100000"/>
              </a:lnSpc>
              <a:buNone/>
            </a:pPr>
            <a:r>
              <a:rPr lang="en-GB" sz="1800" i="1" dirty="0" smtClean="0"/>
              <a:t>      (</a:t>
            </a:r>
            <a:r>
              <a:rPr lang="en-GB" sz="1800" i="1" dirty="0"/>
              <a:t>c) the claimant –</a:t>
            </a:r>
          </a:p>
          <a:p>
            <a:pPr marL="0" indent="0">
              <a:lnSpc>
                <a:spcPct val="100000"/>
              </a:lnSpc>
              <a:buNone/>
            </a:pPr>
            <a:r>
              <a:rPr lang="en-GB" sz="1800" i="1" dirty="0" smtClean="0"/>
              <a:t>	(</a:t>
            </a:r>
            <a:r>
              <a:rPr lang="en-GB" sz="1800" i="1" dirty="0" err="1"/>
              <a:t>i</a:t>
            </a:r>
            <a:r>
              <a:rPr lang="en-GB" sz="1800" i="1" dirty="0"/>
              <a:t>) seeks some other </a:t>
            </a:r>
            <a:r>
              <a:rPr lang="en-GB" sz="1800" i="1" dirty="0" smtClean="0"/>
              <a:t>remedy…affecting </a:t>
            </a:r>
            <a:r>
              <a:rPr lang="en-GB" sz="1800" i="1" dirty="0"/>
              <a:t>an </a:t>
            </a:r>
            <a:r>
              <a:rPr lang="en-GB" sz="1800" i="1" dirty="0" smtClean="0"/>
              <a:t>arbitration…; </a:t>
            </a:r>
            <a:r>
              <a:rPr lang="en-GB" sz="1800" i="1" dirty="0"/>
              <a:t>and</a:t>
            </a:r>
          </a:p>
          <a:p>
            <a:pPr marL="0" indent="0">
              <a:lnSpc>
                <a:spcPct val="100000"/>
              </a:lnSpc>
              <a:buNone/>
            </a:pPr>
            <a:r>
              <a:rPr lang="en-GB" sz="1800" i="1" dirty="0" smtClean="0"/>
              <a:t>	(</a:t>
            </a:r>
            <a:r>
              <a:rPr lang="en-GB" sz="1800" i="1" dirty="0"/>
              <a:t>ii) the seat of the arbitration is or will be within the jurisdiction or the </a:t>
            </a:r>
            <a:r>
              <a:rPr lang="en-GB" sz="1800" i="1" dirty="0" smtClean="0"/>
              <a:t>	conditions </a:t>
            </a:r>
            <a:r>
              <a:rPr lang="en-GB" sz="1800" i="1" dirty="0"/>
              <a:t>in section 2(4) of the 1996 Act are satisfied</a:t>
            </a:r>
            <a:r>
              <a:rPr lang="en-GB" sz="1800" i="1" dirty="0" smtClean="0"/>
              <a:t>.</a:t>
            </a:r>
          </a:p>
          <a:p>
            <a:pPr marL="0" indent="0">
              <a:buNone/>
            </a:pPr>
            <a:r>
              <a:rPr lang="en-GB" dirty="0" smtClean="0"/>
              <a:t>   No, see: </a:t>
            </a:r>
            <a:r>
              <a:rPr lang="en-GB" i="1" u="sng" dirty="0" smtClean="0"/>
              <a:t>Cruz </a:t>
            </a:r>
            <a:r>
              <a:rPr lang="en-GB" i="1" u="sng" dirty="0"/>
              <a:t>City 1 Mauritius Holdings v </a:t>
            </a:r>
            <a:r>
              <a:rPr lang="en-GB" i="1" u="sng" dirty="0" err="1"/>
              <a:t>Unitech</a:t>
            </a:r>
            <a:r>
              <a:rPr lang="en-GB" i="1" u="sng" dirty="0"/>
              <a:t> Ltd</a:t>
            </a:r>
            <a:r>
              <a:rPr lang="en-GB" dirty="0"/>
              <a:t> </a:t>
            </a:r>
            <a:r>
              <a:rPr lang="en-GB" dirty="0" smtClean="0"/>
              <a:t>[</a:t>
            </a:r>
            <a:r>
              <a:rPr lang="en-GB" dirty="0"/>
              <a:t>2015] 1 Lloyd's Rep. 191</a:t>
            </a:r>
            <a:endParaRPr lang="en-GB" dirty="0" smtClean="0"/>
          </a:p>
          <a:p>
            <a:r>
              <a:rPr lang="en-GB" dirty="0"/>
              <a:t>Gateway in CPR PD 6B Para 3.1(3</a:t>
            </a:r>
            <a:r>
              <a:rPr lang="en-GB" dirty="0" smtClean="0"/>
              <a:t>)? See: </a:t>
            </a:r>
            <a:r>
              <a:rPr lang="en-GB" i="1" u="sng" dirty="0" smtClean="0"/>
              <a:t>DTEK</a:t>
            </a:r>
            <a:r>
              <a:rPr lang="en-GB" dirty="0" smtClean="0"/>
              <a:t> at [57]</a:t>
            </a:r>
            <a:endParaRPr lang="en-GB" dirty="0"/>
          </a:p>
          <a:p>
            <a:pPr marL="444500" indent="0">
              <a:lnSpc>
                <a:spcPct val="100000"/>
              </a:lnSpc>
              <a:buNone/>
            </a:pPr>
            <a:r>
              <a:rPr lang="en-GB" sz="1800" i="1" dirty="0"/>
              <a:t>(3) A claim is made against a person (‘the defendant’) on whom the claim form has been or will be served (otherwise than in reliance on this paragraph) and –</a:t>
            </a:r>
          </a:p>
          <a:p>
            <a:pPr marL="722313" indent="0">
              <a:lnSpc>
                <a:spcPct val="100000"/>
              </a:lnSpc>
              <a:buNone/>
            </a:pPr>
            <a:r>
              <a:rPr lang="en-GB" sz="1800" i="1" dirty="0"/>
              <a:t>(a) there is between the claimant and the defendant a real issue which it is reasonable for the court to try; and</a:t>
            </a:r>
          </a:p>
          <a:p>
            <a:pPr marL="722313" indent="0">
              <a:lnSpc>
                <a:spcPct val="100000"/>
              </a:lnSpc>
              <a:buNone/>
            </a:pPr>
            <a:r>
              <a:rPr lang="en-GB" sz="1800" i="1" dirty="0"/>
              <a:t>(b) the claimant wishes to serve the claim form on another person who is a necessary or proper party to that claim.</a:t>
            </a:r>
          </a:p>
          <a:p>
            <a:pPr marL="0" indent="0">
              <a:buNone/>
            </a:pPr>
            <a:endParaRPr lang="en-GB" dirty="0" smtClean="0"/>
          </a:p>
        </p:txBody>
      </p:sp>
    </p:spTree>
    <p:extLst>
      <p:ext uri="{BB962C8B-B14F-4D97-AF65-F5344CB8AC3E}">
        <p14:creationId xmlns:p14="http://schemas.microsoft.com/office/powerpoint/2010/main" val="1888968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GB" dirty="0" smtClean="0"/>
              <a:t>Edward.Ho@brickcourt.co.uk</a:t>
            </a:r>
            <a:endParaRPr lang="en-GB" dirty="0"/>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089879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smtClean="0"/>
              <a:t>WITNESS EVIDENCE AT TRIAL</a:t>
            </a: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Harry Matovu QC</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12 October 2017</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447499"/>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val="2971678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b="1" dirty="0" smtClean="0"/>
              <a:t>Judicial Scepticism</a:t>
            </a:r>
            <a:endParaRPr lang="en-GB" b="1" dirty="0"/>
          </a:p>
        </p:txBody>
      </p:sp>
      <p:sp>
        <p:nvSpPr>
          <p:cNvPr id="4" name="Text Placeholder 3"/>
          <p:cNvSpPr>
            <a:spLocks noGrp="1"/>
          </p:cNvSpPr>
          <p:nvPr>
            <p:ph type="body" sz="quarter" idx="10"/>
          </p:nvPr>
        </p:nvSpPr>
        <p:spPr/>
        <p:txBody>
          <a:bodyPr/>
          <a:lstStyle/>
          <a:p>
            <a:endParaRPr lang="en-GB" u="sng" dirty="0" smtClean="0"/>
          </a:p>
          <a:p>
            <a:r>
              <a:rPr lang="en-GB" u="sng" dirty="0" smtClean="0"/>
              <a:t>Onassis v </a:t>
            </a:r>
            <a:r>
              <a:rPr lang="en-GB" u="sng" dirty="0" err="1" smtClean="0"/>
              <a:t>Vergottis</a:t>
            </a:r>
            <a:r>
              <a:rPr lang="en-GB" u="sng" dirty="0" smtClean="0"/>
              <a:t> </a:t>
            </a:r>
            <a:r>
              <a:rPr lang="en-GB" dirty="0"/>
              <a:t>[1968] 2 </a:t>
            </a:r>
            <a:r>
              <a:rPr lang="en-GB" dirty="0" smtClean="0"/>
              <a:t>Ll. </a:t>
            </a:r>
            <a:r>
              <a:rPr lang="en-GB" dirty="0"/>
              <a:t>Rep. </a:t>
            </a:r>
            <a:r>
              <a:rPr lang="en-GB" dirty="0" smtClean="0"/>
              <a:t>403, per Lord Pearce at 431</a:t>
            </a:r>
          </a:p>
          <a:p>
            <a:r>
              <a:rPr lang="en-GB" dirty="0"/>
              <a:t>Lord Justice Browne, </a:t>
            </a:r>
            <a:r>
              <a:rPr lang="en-GB" u="sng" dirty="0"/>
              <a:t>Judicial Reflections</a:t>
            </a:r>
            <a:r>
              <a:rPr lang="en-GB" dirty="0"/>
              <a:t> (1982</a:t>
            </a:r>
            <a:r>
              <a:rPr lang="en-GB" dirty="0" smtClean="0"/>
              <a:t>)</a:t>
            </a:r>
          </a:p>
          <a:p>
            <a:r>
              <a:rPr lang="en-GB" u="sng" dirty="0"/>
              <a:t>The Ocean Frost </a:t>
            </a:r>
            <a:r>
              <a:rPr lang="en-GB" dirty="0"/>
              <a:t>[1985] 1 Lloyd’s Rep 1, per Robert Goff LJ at </a:t>
            </a:r>
            <a:r>
              <a:rPr lang="en-GB" dirty="0" smtClean="0"/>
              <a:t>57</a:t>
            </a:r>
            <a:endParaRPr lang="en-GB" dirty="0"/>
          </a:p>
          <a:p>
            <a:r>
              <a:rPr lang="en-GB" u="sng" dirty="0" err="1" smtClean="0"/>
              <a:t>Gestmin</a:t>
            </a:r>
            <a:r>
              <a:rPr lang="en-GB" u="sng" dirty="0" smtClean="0"/>
              <a:t> v </a:t>
            </a:r>
            <a:r>
              <a:rPr lang="en-GB" u="sng" dirty="0"/>
              <a:t>Credit Suisse (UK) Ltd. </a:t>
            </a:r>
            <a:r>
              <a:rPr lang="en-GB" dirty="0"/>
              <a:t>[2013] EWHC 3560 (</a:t>
            </a:r>
            <a:r>
              <a:rPr lang="en-GB" dirty="0" err="1"/>
              <a:t>Comm</a:t>
            </a:r>
            <a:r>
              <a:rPr lang="en-GB" dirty="0" smtClean="0"/>
              <a:t>), per Leggatt J at [15]-[22]</a:t>
            </a:r>
          </a:p>
          <a:p>
            <a:endParaRPr lang="en-GB" dirty="0" smtClean="0"/>
          </a:p>
          <a:p>
            <a:endParaRPr lang="en-GB" dirty="0" smtClean="0"/>
          </a:p>
        </p:txBody>
      </p:sp>
    </p:spTree>
    <p:extLst>
      <p:ext uri="{BB962C8B-B14F-4D97-AF65-F5344CB8AC3E}">
        <p14:creationId xmlns:p14="http://schemas.microsoft.com/office/powerpoint/2010/main" val="1984024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b="1" dirty="0" smtClean="0"/>
              <a:t>The Utility of Witness Evidence</a:t>
            </a:r>
            <a:endParaRPr lang="en-GB" b="1" dirty="0"/>
          </a:p>
        </p:txBody>
      </p:sp>
      <p:sp>
        <p:nvSpPr>
          <p:cNvPr id="4" name="Text Placeholder 3"/>
          <p:cNvSpPr>
            <a:spLocks noGrp="1"/>
          </p:cNvSpPr>
          <p:nvPr>
            <p:ph type="body" sz="quarter" idx="10"/>
          </p:nvPr>
        </p:nvSpPr>
        <p:spPr/>
        <p:txBody>
          <a:bodyPr/>
          <a:lstStyle/>
          <a:p>
            <a:endParaRPr lang="en-GB" dirty="0" smtClean="0"/>
          </a:p>
          <a:p>
            <a:r>
              <a:rPr lang="en-GB" dirty="0" smtClean="0"/>
              <a:t>To provide a narrative</a:t>
            </a:r>
          </a:p>
          <a:p>
            <a:r>
              <a:rPr lang="en-GB" dirty="0" smtClean="0"/>
              <a:t>To provide context for and explanation of the contemporaneous documents</a:t>
            </a:r>
          </a:p>
          <a:p>
            <a:r>
              <a:rPr lang="en-GB" dirty="0" smtClean="0"/>
              <a:t>To determine issues of fact where there are no contemporaneous documents</a:t>
            </a:r>
          </a:p>
          <a:p>
            <a:r>
              <a:rPr lang="en-GB" dirty="0" smtClean="0"/>
              <a:t>To provide an opportunity for cross-examination</a:t>
            </a:r>
          </a:p>
          <a:p>
            <a:pPr lvl="1"/>
            <a:r>
              <a:rPr lang="en-US" sz="2000" u="sng" dirty="0" err="1"/>
              <a:t>Ultraframe</a:t>
            </a:r>
            <a:r>
              <a:rPr lang="en-US" sz="2000" u="sng" dirty="0"/>
              <a:t> (UK) Ltd v Fielding </a:t>
            </a:r>
            <a:r>
              <a:rPr lang="en-US" sz="2000" dirty="0"/>
              <a:t>[2005] EWHC </a:t>
            </a:r>
            <a:r>
              <a:rPr lang="en-US" sz="2000" dirty="0" smtClean="0"/>
              <a:t>1638, [2006] FSR 17, per </a:t>
            </a:r>
            <a:r>
              <a:rPr lang="en-US" sz="2000" dirty="0" err="1" smtClean="0"/>
              <a:t>Lewison</a:t>
            </a:r>
            <a:r>
              <a:rPr lang="en-US" sz="2000" dirty="0" smtClean="0"/>
              <a:t> J at [25]</a:t>
            </a:r>
          </a:p>
        </p:txBody>
      </p:sp>
    </p:spTree>
    <p:extLst>
      <p:ext uri="{BB962C8B-B14F-4D97-AF65-F5344CB8AC3E}">
        <p14:creationId xmlns:p14="http://schemas.microsoft.com/office/powerpoint/2010/main" val="135923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Preparation of Witness Statements</a:t>
            </a:r>
            <a:endParaRPr lang="en-GB" b="1" dirty="0"/>
          </a:p>
        </p:txBody>
      </p:sp>
      <p:sp>
        <p:nvSpPr>
          <p:cNvPr id="4" name="Text Placeholder 3"/>
          <p:cNvSpPr>
            <a:spLocks noGrp="1"/>
          </p:cNvSpPr>
          <p:nvPr>
            <p:ph type="body" sz="quarter" idx="10"/>
          </p:nvPr>
        </p:nvSpPr>
        <p:spPr/>
        <p:txBody>
          <a:bodyPr/>
          <a:lstStyle/>
          <a:p>
            <a:endParaRPr lang="en-GB" dirty="0" smtClean="0"/>
          </a:p>
          <a:p>
            <a:r>
              <a:rPr lang="en-GB" dirty="0" smtClean="0"/>
              <a:t>The Procedural Requirements</a:t>
            </a:r>
          </a:p>
          <a:p>
            <a:pPr marL="0" indent="0">
              <a:buNone/>
            </a:pPr>
            <a:endParaRPr lang="en-GB" dirty="0" smtClean="0"/>
          </a:p>
          <a:p>
            <a:pPr lvl="1" algn="just"/>
            <a:r>
              <a:rPr lang="en-GB" sz="2000" dirty="0" smtClean="0"/>
              <a:t>CPR Part 32 and Practice Direction 32</a:t>
            </a:r>
          </a:p>
          <a:p>
            <a:pPr marL="457197" lvl="1" indent="0" algn="just">
              <a:buNone/>
            </a:pPr>
            <a:endParaRPr lang="en-GB" sz="2000" dirty="0" smtClean="0"/>
          </a:p>
          <a:p>
            <a:pPr lvl="1" algn="just"/>
            <a:r>
              <a:rPr lang="en-GB" sz="2000" dirty="0" smtClean="0"/>
              <a:t>Chancery Guide, paras. 19.1 – 19.6</a:t>
            </a:r>
          </a:p>
          <a:p>
            <a:pPr marL="457197" lvl="1" indent="0" algn="just">
              <a:buNone/>
            </a:pPr>
            <a:endParaRPr lang="en-GB" sz="2000" dirty="0" smtClean="0"/>
          </a:p>
          <a:p>
            <a:pPr lvl="1" algn="just"/>
            <a:r>
              <a:rPr lang="en-GB" sz="2000" dirty="0" smtClean="0"/>
              <a:t>Commercial Court Guide 2014, para. H1.1 – H1.3</a:t>
            </a:r>
          </a:p>
        </p:txBody>
      </p:sp>
    </p:spTree>
    <p:extLst>
      <p:ext uri="{BB962C8B-B14F-4D97-AF65-F5344CB8AC3E}">
        <p14:creationId xmlns:p14="http://schemas.microsoft.com/office/powerpoint/2010/main" val="91279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a:t>Witness Statements: </a:t>
            </a:r>
            <a:r>
              <a:rPr lang="en-GB" b="1" dirty="0" smtClean="0"/>
              <a:t>Content and Language</a:t>
            </a:r>
            <a:endParaRPr lang="en-GB" dirty="0"/>
          </a:p>
        </p:txBody>
      </p:sp>
      <p:sp>
        <p:nvSpPr>
          <p:cNvPr id="4" name="Text Placeholder 3"/>
          <p:cNvSpPr>
            <a:spLocks noGrp="1"/>
          </p:cNvSpPr>
          <p:nvPr>
            <p:ph type="body" sz="quarter" idx="10"/>
          </p:nvPr>
        </p:nvSpPr>
        <p:spPr/>
        <p:txBody>
          <a:bodyPr/>
          <a:lstStyle/>
          <a:p>
            <a:r>
              <a:rPr lang="en-GB" dirty="0"/>
              <a:t>Chancery Guide, para. 19.3</a:t>
            </a:r>
          </a:p>
          <a:p>
            <a:pPr lvl="1" algn="just">
              <a:lnSpc>
                <a:spcPct val="100000"/>
              </a:lnSpc>
            </a:pPr>
            <a:r>
              <a:rPr lang="en-GB" sz="1800" dirty="0" smtClean="0"/>
              <a:t>It </a:t>
            </a:r>
            <a:r>
              <a:rPr lang="en-GB" sz="1800" dirty="0"/>
              <a:t>is not, for example, the function of a witness statement to provide a commentary on the documents in the trial bundle, nor to set out quotations from such documents, nor to engage in matters of argument, expressions of opinion or submissions about the issues, nor to make observations about the evidence of other witnesses</a:t>
            </a:r>
            <a:r>
              <a:rPr lang="en-GB" sz="1800" dirty="0" smtClean="0"/>
              <a:t>.</a:t>
            </a:r>
          </a:p>
          <a:p>
            <a:r>
              <a:rPr lang="en-GB" dirty="0" smtClean="0"/>
              <a:t>Commercial Court Guide, para. H1.1</a:t>
            </a:r>
          </a:p>
          <a:p>
            <a:pPr lvl="1">
              <a:lnSpc>
                <a:spcPct val="150000"/>
              </a:lnSpc>
            </a:pPr>
            <a:r>
              <a:rPr lang="en-GB" sz="1800" dirty="0"/>
              <a:t>I</a:t>
            </a:r>
            <a:r>
              <a:rPr lang="en-GB" sz="1800" dirty="0" smtClean="0"/>
              <a:t>t </a:t>
            </a:r>
            <a:r>
              <a:rPr lang="en-GB" sz="1800" dirty="0"/>
              <a:t>is seldom necessary to exhibit documents to a witness </a:t>
            </a:r>
            <a:r>
              <a:rPr lang="en-GB" sz="1800" dirty="0" smtClean="0"/>
              <a:t>statement</a:t>
            </a:r>
          </a:p>
          <a:p>
            <a:pPr lvl="1">
              <a:lnSpc>
                <a:spcPct val="150000"/>
              </a:lnSpc>
            </a:pPr>
            <a:r>
              <a:rPr lang="en-GB" sz="1800" dirty="0" smtClean="0"/>
              <a:t>A witness statement should </a:t>
            </a:r>
            <a:r>
              <a:rPr lang="en-GB" sz="1800" dirty="0"/>
              <a:t>not engage in (legal or other) </a:t>
            </a:r>
            <a:r>
              <a:rPr lang="en-GB" sz="1800" dirty="0" smtClean="0"/>
              <a:t>argument</a:t>
            </a:r>
          </a:p>
          <a:p>
            <a:pPr lvl="1">
              <a:lnSpc>
                <a:spcPct val="150000"/>
              </a:lnSpc>
            </a:pPr>
            <a:r>
              <a:rPr lang="en-GB" sz="1800" dirty="0"/>
              <a:t>Unless the court directs otherwise, witness statements should be no more than 30 pages in length</a:t>
            </a:r>
          </a:p>
          <a:p>
            <a:endParaRPr lang="en-GB" dirty="0"/>
          </a:p>
        </p:txBody>
      </p:sp>
    </p:spTree>
    <p:extLst>
      <p:ext uri="{BB962C8B-B14F-4D97-AF65-F5344CB8AC3E}">
        <p14:creationId xmlns:p14="http://schemas.microsoft.com/office/powerpoint/2010/main" val="3297856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a:t>Witness Statements: Content and Language</a:t>
            </a:r>
          </a:p>
        </p:txBody>
      </p:sp>
      <p:sp>
        <p:nvSpPr>
          <p:cNvPr id="4" name="Text Placeholder 3"/>
          <p:cNvSpPr>
            <a:spLocks noGrp="1"/>
          </p:cNvSpPr>
          <p:nvPr>
            <p:ph type="body" sz="quarter" idx="10"/>
          </p:nvPr>
        </p:nvSpPr>
        <p:spPr/>
        <p:txBody>
          <a:bodyPr/>
          <a:lstStyle/>
          <a:p>
            <a:endParaRPr lang="en-GB" u="sng" dirty="0" smtClean="0"/>
          </a:p>
          <a:p>
            <a:r>
              <a:rPr lang="en-GB" u="sng" dirty="0" smtClean="0"/>
              <a:t>The Delphine </a:t>
            </a:r>
            <a:r>
              <a:rPr lang="en-GB" dirty="0" smtClean="0"/>
              <a:t>[2001] 2 Ll. Rep. 542, per </a:t>
            </a:r>
            <a:r>
              <a:rPr lang="en-GB" dirty="0" err="1" smtClean="0"/>
              <a:t>Toulson</a:t>
            </a:r>
            <a:r>
              <a:rPr lang="en-GB" dirty="0" smtClean="0"/>
              <a:t> J at [43]-[50]</a:t>
            </a:r>
          </a:p>
          <a:p>
            <a:pPr marL="0" indent="0">
              <a:buNone/>
            </a:pPr>
            <a:endParaRPr lang="en-GB" dirty="0" smtClean="0"/>
          </a:p>
          <a:p>
            <a:r>
              <a:rPr lang="en-GB" u="sng" dirty="0" smtClean="0"/>
              <a:t>JD </a:t>
            </a:r>
            <a:r>
              <a:rPr lang="en-GB" u="sng" dirty="0"/>
              <a:t>Wetherspoon v Harris </a:t>
            </a:r>
            <a:r>
              <a:rPr lang="en-GB" dirty="0"/>
              <a:t>[2013] 1 WLR 3296, per Sir Terence </a:t>
            </a:r>
            <a:r>
              <a:rPr lang="en-GB" dirty="0" err="1"/>
              <a:t>Etherton</a:t>
            </a:r>
            <a:r>
              <a:rPr lang="en-GB" dirty="0"/>
              <a:t> C at [32]-[42</a:t>
            </a:r>
            <a:r>
              <a:rPr lang="en-GB" dirty="0" smtClean="0"/>
              <a:t>]</a:t>
            </a:r>
          </a:p>
          <a:p>
            <a:r>
              <a:rPr lang="en-GB" u="sng" dirty="0" err="1"/>
              <a:t>Assi</a:t>
            </a:r>
            <a:r>
              <a:rPr lang="en-GB" u="sng" dirty="0"/>
              <a:t> v Dina Foods Ltd. </a:t>
            </a:r>
            <a:r>
              <a:rPr lang="en-GB" dirty="0"/>
              <a:t>[2005] EWHC 1099 (QB)</a:t>
            </a:r>
          </a:p>
          <a:p>
            <a:pPr marL="0" indent="0">
              <a:buNone/>
            </a:pPr>
            <a:endParaRPr lang="en-GB" dirty="0" smtClean="0"/>
          </a:p>
          <a:p>
            <a:endParaRPr lang="en-GB" dirty="0"/>
          </a:p>
        </p:txBody>
      </p:sp>
    </p:spTree>
    <p:extLst>
      <p:ext uri="{BB962C8B-B14F-4D97-AF65-F5344CB8AC3E}">
        <p14:creationId xmlns:p14="http://schemas.microsoft.com/office/powerpoint/2010/main" val="1160435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Witness Familiarisation or Witness Coaching?</a:t>
            </a:r>
            <a:endParaRPr lang="en-GB" b="1" dirty="0"/>
          </a:p>
        </p:txBody>
      </p:sp>
      <p:sp>
        <p:nvSpPr>
          <p:cNvPr id="4" name="Text Placeholder 3"/>
          <p:cNvSpPr>
            <a:spLocks noGrp="1"/>
          </p:cNvSpPr>
          <p:nvPr>
            <p:ph type="body" sz="quarter" idx="10"/>
          </p:nvPr>
        </p:nvSpPr>
        <p:spPr/>
        <p:txBody>
          <a:bodyPr/>
          <a:lstStyle/>
          <a:p>
            <a:endParaRPr lang="en-GB" u="sng" dirty="0" smtClean="0"/>
          </a:p>
          <a:p>
            <a:r>
              <a:rPr lang="en-GB" u="sng" dirty="0" smtClean="0"/>
              <a:t>R v </a:t>
            </a:r>
            <a:r>
              <a:rPr lang="en-GB" u="sng" dirty="0" err="1" smtClean="0"/>
              <a:t>Momodou</a:t>
            </a:r>
            <a:r>
              <a:rPr lang="en-GB" u="sng" dirty="0" smtClean="0"/>
              <a:t> </a:t>
            </a:r>
            <a:r>
              <a:rPr lang="en-GB" dirty="0" smtClean="0"/>
              <a:t>[2005] EWCA Crim 177; [2005] 1 WLR 3342 at [61]-[67]</a:t>
            </a:r>
          </a:p>
          <a:p>
            <a:pPr marL="0" indent="0">
              <a:buNone/>
            </a:pPr>
            <a:endParaRPr lang="en-GB" dirty="0" smtClean="0"/>
          </a:p>
          <a:p>
            <a:r>
              <a:rPr lang="en-GB" u="sng" dirty="0" err="1"/>
              <a:t>Ultraframe</a:t>
            </a:r>
            <a:r>
              <a:rPr lang="en-GB" u="sng" dirty="0"/>
              <a:t> (UK) Ltd. v Fielding </a:t>
            </a:r>
            <a:r>
              <a:rPr lang="en-GB" dirty="0"/>
              <a:t>[2005] EWHC 1638, per </a:t>
            </a:r>
            <a:r>
              <a:rPr lang="en-GB" dirty="0" err="1"/>
              <a:t>Lewison</a:t>
            </a:r>
            <a:r>
              <a:rPr lang="en-GB" dirty="0"/>
              <a:t> J at [22]-[31]</a:t>
            </a:r>
          </a:p>
          <a:p>
            <a:endParaRPr lang="en-GB" dirty="0" smtClean="0"/>
          </a:p>
          <a:p>
            <a:endParaRPr lang="en-GB" dirty="0"/>
          </a:p>
        </p:txBody>
      </p:sp>
    </p:spTree>
    <p:extLst>
      <p:ext uri="{BB962C8B-B14F-4D97-AF65-F5344CB8AC3E}">
        <p14:creationId xmlns:p14="http://schemas.microsoft.com/office/powerpoint/2010/main" val="4278758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importance of the 1</a:t>
            </a:r>
            <a:r>
              <a:rPr lang="en-GB" baseline="30000" dirty="0" smtClean="0"/>
              <a:t>st</a:t>
            </a:r>
            <a:r>
              <a:rPr lang="en-GB" dirty="0" smtClean="0"/>
              <a:t> CMC</a:t>
            </a:r>
            <a:endParaRPr lang="en-GB" dirty="0"/>
          </a:p>
        </p:txBody>
      </p:sp>
      <p:sp>
        <p:nvSpPr>
          <p:cNvPr id="4" name="Text Placeholder 3"/>
          <p:cNvSpPr>
            <a:spLocks noGrp="1"/>
          </p:cNvSpPr>
          <p:nvPr>
            <p:ph type="body" sz="quarter" idx="10"/>
          </p:nvPr>
        </p:nvSpPr>
        <p:spPr/>
        <p:txBody>
          <a:bodyPr/>
          <a:lstStyle/>
          <a:p>
            <a:r>
              <a:rPr lang="en-GB" dirty="0" smtClean="0"/>
              <a:t>1</a:t>
            </a:r>
            <a:r>
              <a:rPr lang="en-GB" baseline="30000" dirty="0" smtClean="0"/>
              <a:t>st</a:t>
            </a:r>
            <a:r>
              <a:rPr lang="en-GB" dirty="0" smtClean="0"/>
              <a:t> CMC is crucial stage in the disclosure tussle</a:t>
            </a:r>
          </a:p>
          <a:p>
            <a:r>
              <a:rPr lang="en-GB" dirty="0" smtClean="0"/>
              <a:t>Sets up the battle lines for disclosure and future skirmishes</a:t>
            </a:r>
          </a:p>
          <a:p>
            <a:r>
              <a:rPr lang="en-GB" dirty="0" smtClean="0"/>
              <a:t>Opportunity to stake out claims; hard to recalibrate subsequently</a:t>
            </a:r>
          </a:p>
          <a:p>
            <a:r>
              <a:rPr lang="en-GB" dirty="0" smtClean="0"/>
              <a:t>CPR </a:t>
            </a:r>
            <a:r>
              <a:rPr lang="en-GB" i="1" dirty="0" smtClean="0"/>
              <a:t>31.5(3)</a:t>
            </a:r>
            <a:r>
              <a:rPr lang="en-GB" dirty="0" smtClean="0"/>
              <a:t>: the Disclosure Schedule</a:t>
            </a:r>
          </a:p>
          <a:p>
            <a:r>
              <a:rPr lang="en-GB" dirty="0" smtClean="0"/>
              <a:t>CPR </a:t>
            </a:r>
            <a:r>
              <a:rPr lang="en-GB" i="1" dirty="0" smtClean="0"/>
              <a:t>31.5(4)</a:t>
            </a:r>
            <a:r>
              <a:rPr lang="en-GB" dirty="0" smtClean="0"/>
              <a:t>: the Electronic Documents Questionnaire (especially Part 2)</a:t>
            </a:r>
          </a:p>
          <a:p>
            <a:r>
              <a:rPr lang="en-GB" dirty="0" smtClean="0"/>
              <a:t>CPR </a:t>
            </a:r>
            <a:r>
              <a:rPr lang="en-GB" i="1" dirty="0" smtClean="0"/>
              <a:t>PD 31B</a:t>
            </a:r>
            <a:r>
              <a:rPr lang="en-GB" dirty="0" smtClean="0"/>
              <a:t>: especially paragraphs 8 and 10</a:t>
            </a:r>
          </a:p>
          <a:p>
            <a:r>
              <a:rPr lang="en-GB" dirty="0" smtClean="0"/>
              <a:t>CPR </a:t>
            </a:r>
            <a:r>
              <a:rPr lang="en-GB" i="1" dirty="0" smtClean="0"/>
              <a:t>31.5(5)</a:t>
            </a:r>
            <a:r>
              <a:rPr lang="en-GB" dirty="0" smtClean="0"/>
              <a:t>: the pre-CMC meetings and discussions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3</a:t>
            </a:r>
            <a:endParaRPr lang="en-GB" sz="1400" dirty="0"/>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b="1" dirty="0" smtClean="0"/>
              <a:t>Witness Preparation in International Arbitration</a:t>
            </a:r>
            <a:endParaRPr lang="en-GB" b="1" dirty="0"/>
          </a:p>
        </p:txBody>
      </p:sp>
      <p:sp>
        <p:nvSpPr>
          <p:cNvPr id="4" name="Text Placeholder 3"/>
          <p:cNvSpPr>
            <a:spLocks noGrp="1"/>
          </p:cNvSpPr>
          <p:nvPr>
            <p:ph type="body" sz="quarter" idx="10"/>
          </p:nvPr>
        </p:nvSpPr>
        <p:spPr/>
        <p:txBody>
          <a:bodyPr/>
          <a:lstStyle/>
          <a:p>
            <a:r>
              <a:rPr lang="en-GB" dirty="0" smtClean="0"/>
              <a:t>The problem: </a:t>
            </a:r>
          </a:p>
          <a:p>
            <a:pPr lvl="1"/>
            <a:r>
              <a:rPr lang="en-GB" sz="2000" dirty="0" smtClean="0"/>
              <a:t>Need for a level playing field </a:t>
            </a:r>
            <a:r>
              <a:rPr lang="en-GB" sz="2000" dirty="0"/>
              <a:t>in matters of evidence preparation between </a:t>
            </a:r>
            <a:r>
              <a:rPr lang="en-GB" sz="2000" dirty="0" smtClean="0"/>
              <a:t>parties and legal teams from different traditions</a:t>
            </a:r>
          </a:p>
          <a:p>
            <a:pPr lvl="1">
              <a:buNone/>
            </a:pPr>
            <a:endParaRPr lang="en-GB" sz="2000" dirty="0" smtClean="0"/>
          </a:p>
          <a:p>
            <a:pPr lvl="1"/>
            <a:r>
              <a:rPr lang="en-GB" sz="2000" dirty="0" smtClean="0"/>
              <a:t>Double deontology – which standards apply?</a:t>
            </a:r>
          </a:p>
          <a:p>
            <a:pPr lvl="2"/>
            <a:r>
              <a:rPr lang="en-GB" dirty="0" smtClean="0"/>
              <a:t>The standards of the lawyer’s home jurisdiction?</a:t>
            </a:r>
          </a:p>
          <a:p>
            <a:pPr lvl="2"/>
            <a:r>
              <a:rPr lang="en-GB" dirty="0" smtClean="0"/>
              <a:t>The standards of the arbitral seat?</a:t>
            </a:r>
          </a:p>
        </p:txBody>
      </p:sp>
    </p:spTree>
    <p:extLst>
      <p:ext uri="{BB962C8B-B14F-4D97-AF65-F5344CB8AC3E}">
        <p14:creationId xmlns:p14="http://schemas.microsoft.com/office/powerpoint/2010/main" val="2676653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b="1" dirty="0"/>
              <a:t>Witness Preparation in International Arbitration</a:t>
            </a:r>
          </a:p>
        </p:txBody>
      </p:sp>
      <p:sp>
        <p:nvSpPr>
          <p:cNvPr id="4" name="Text Placeholder 3"/>
          <p:cNvSpPr>
            <a:spLocks noGrp="1"/>
          </p:cNvSpPr>
          <p:nvPr>
            <p:ph type="body" sz="quarter" idx="10"/>
          </p:nvPr>
        </p:nvSpPr>
        <p:spPr/>
        <p:txBody>
          <a:bodyPr/>
          <a:lstStyle/>
          <a:p>
            <a:endParaRPr lang="en-GB" b="1" dirty="0" smtClean="0"/>
          </a:p>
          <a:p>
            <a:r>
              <a:rPr lang="en-GB" b="1" dirty="0" smtClean="0"/>
              <a:t>IBA Guidelines on Party Representation in International Arbitration 2013</a:t>
            </a:r>
          </a:p>
          <a:p>
            <a:pPr lvl="1"/>
            <a:r>
              <a:rPr lang="en-GB" sz="2000" dirty="0" smtClean="0"/>
              <a:t>Guidelines 18-25 on witnesses and experts</a:t>
            </a:r>
          </a:p>
          <a:p>
            <a:pPr lvl="2">
              <a:buNone/>
            </a:pPr>
            <a:endParaRPr lang="en-GB" sz="1800" dirty="0" smtClean="0"/>
          </a:p>
          <a:p>
            <a:pPr lvl="1"/>
            <a:r>
              <a:rPr lang="en-GB" sz="2000" dirty="0" smtClean="0"/>
              <a:t>The Guidelines are not intended to displace otherwise applicable mandatory laws, professional or disciplinary rules, or agreed arbitration rules (Guideline 3).</a:t>
            </a:r>
          </a:p>
          <a:p>
            <a:pPr lvl="1">
              <a:buNone/>
            </a:pPr>
            <a:endParaRPr lang="en-GB" sz="2000" dirty="0" smtClean="0"/>
          </a:p>
          <a:p>
            <a:pPr lvl="1"/>
            <a:r>
              <a:rPr lang="en-GB" sz="2000" dirty="0" smtClean="0"/>
              <a:t>Do the Guidelines solve the problems?</a:t>
            </a:r>
          </a:p>
          <a:p>
            <a:endParaRPr lang="en-GB" dirty="0"/>
          </a:p>
        </p:txBody>
      </p:sp>
    </p:spTree>
    <p:extLst>
      <p:ext uri="{BB962C8B-B14F-4D97-AF65-F5344CB8AC3E}">
        <p14:creationId xmlns:p14="http://schemas.microsoft.com/office/powerpoint/2010/main" val="3427426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Some Judicial Attitudes to Witness Evidence</a:t>
            </a:r>
            <a:endParaRPr lang="en-GB" b="1" dirty="0"/>
          </a:p>
        </p:txBody>
      </p:sp>
      <p:sp>
        <p:nvSpPr>
          <p:cNvPr id="4" name="Text Placeholder 3"/>
          <p:cNvSpPr>
            <a:spLocks noGrp="1"/>
          </p:cNvSpPr>
          <p:nvPr>
            <p:ph type="body" sz="quarter" idx="10"/>
          </p:nvPr>
        </p:nvSpPr>
        <p:spPr/>
        <p:txBody>
          <a:bodyPr/>
          <a:lstStyle/>
          <a:p>
            <a:pPr>
              <a:lnSpc>
                <a:spcPct val="100000"/>
              </a:lnSpc>
            </a:pPr>
            <a:r>
              <a:rPr lang="en-GB" b="1" dirty="0" smtClean="0"/>
              <a:t>“Where there is a conflict of evidence between witnesses, some judges believe that they can tell whether a witness is telling the truth by looking at him and listening to him.  I seldom believed that...”  </a:t>
            </a:r>
          </a:p>
          <a:p>
            <a:pPr marL="457197" lvl="1" indent="0">
              <a:lnSpc>
                <a:spcPct val="100000"/>
              </a:lnSpc>
              <a:buNone/>
            </a:pPr>
            <a:r>
              <a:rPr lang="en-GB" dirty="0" smtClean="0"/>
              <a:t>Browne LJ, Judicial Reflections (1982)</a:t>
            </a:r>
          </a:p>
          <a:p>
            <a:pPr>
              <a:lnSpc>
                <a:spcPct val="100000"/>
              </a:lnSpc>
              <a:buNone/>
            </a:pPr>
            <a:endParaRPr lang="en-GB" dirty="0" smtClean="0"/>
          </a:p>
          <a:p>
            <a:pPr>
              <a:lnSpc>
                <a:spcPct val="100000"/>
              </a:lnSpc>
            </a:pPr>
            <a:r>
              <a:rPr lang="en-GB" b="1" dirty="0" smtClean="0"/>
              <a:t>“... The ability to tell a coherent, plausible and assured story, embellished with snippets of circumstantial detail and laced with occasional shots of life-like forgetfulness, is very likely to impress any tribunal of fact.  But it is also the hallmark of the confidence trickster down the ages.”  </a:t>
            </a:r>
          </a:p>
          <a:p>
            <a:pPr marL="457197" lvl="1" indent="0">
              <a:lnSpc>
                <a:spcPct val="100000"/>
              </a:lnSpc>
              <a:buNone/>
            </a:pPr>
            <a:r>
              <a:rPr lang="en-GB" dirty="0" smtClean="0"/>
              <a:t>Lord Bingham, The Judge as Juror (1985)</a:t>
            </a:r>
          </a:p>
          <a:p>
            <a:pPr>
              <a:buNone/>
            </a:pPr>
            <a:endParaRPr lang="en-GB" dirty="0"/>
          </a:p>
        </p:txBody>
      </p:sp>
    </p:spTree>
    <p:extLst>
      <p:ext uri="{BB962C8B-B14F-4D97-AF65-F5344CB8AC3E}">
        <p14:creationId xmlns:p14="http://schemas.microsoft.com/office/powerpoint/2010/main" val="271502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gn="ctr"/>
            <a:r>
              <a:rPr lang="en-GB" b="1" dirty="0" smtClean="0"/>
              <a:t>Contemporary Judicial Attitudes</a:t>
            </a:r>
            <a:endParaRPr lang="en-GB" b="1" dirty="0"/>
          </a:p>
        </p:txBody>
      </p:sp>
      <p:sp>
        <p:nvSpPr>
          <p:cNvPr id="4" name="Text Placeholder 3"/>
          <p:cNvSpPr>
            <a:spLocks noGrp="1"/>
          </p:cNvSpPr>
          <p:nvPr>
            <p:ph type="body" sz="quarter" idx="10"/>
          </p:nvPr>
        </p:nvSpPr>
        <p:spPr/>
        <p:txBody>
          <a:bodyPr/>
          <a:lstStyle/>
          <a:p>
            <a:endParaRPr lang="en-GB" u="sng" dirty="0" smtClean="0"/>
          </a:p>
          <a:p>
            <a:r>
              <a:rPr lang="en-GB" u="sng" dirty="0" err="1" smtClean="0"/>
              <a:t>Berezovsky</a:t>
            </a:r>
            <a:r>
              <a:rPr lang="en-GB" u="sng" dirty="0" smtClean="0"/>
              <a:t> v </a:t>
            </a:r>
            <a:r>
              <a:rPr lang="en-GB" u="sng" dirty="0" err="1" smtClean="0"/>
              <a:t>Abramovich</a:t>
            </a:r>
            <a:r>
              <a:rPr lang="en-GB" dirty="0" smtClean="0"/>
              <a:t> [2012] EWHC 2463 (</a:t>
            </a:r>
            <a:r>
              <a:rPr lang="en-GB" dirty="0" err="1" smtClean="0"/>
              <a:t>Comm</a:t>
            </a:r>
            <a:r>
              <a:rPr lang="en-GB" dirty="0" smtClean="0"/>
              <a:t>), </a:t>
            </a:r>
            <a:r>
              <a:rPr lang="en-GB" dirty="0" err="1" smtClean="0"/>
              <a:t>Gloster</a:t>
            </a:r>
            <a:r>
              <a:rPr lang="en-GB" dirty="0" smtClean="0"/>
              <a:t> J</a:t>
            </a:r>
          </a:p>
          <a:p>
            <a:r>
              <a:rPr lang="en-GB" u="sng" dirty="0" err="1" smtClean="0"/>
              <a:t>Gestmin</a:t>
            </a:r>
            <a:r>
              <a:rPr lang="en-GB" u="sng" dirty="0" smtClean="0"/>
              <a:t> </a:t>
            </a:r>
            <a:r>
              <a:rPr lang="en-GB" u="sng" dirty="0"/>
              <a:t>SGPS SA v Credit Suisse (UK) Ltd.</a:t>
            </a:r>
            <a:r>
              <a:rPr lang="en-GB" dirty="0"/>
              <a:t> [2013] EWHC 3560 (</a:t>
            </a:r>
            <a:r>
              <a:rPr lang="en-GB" dirty="0" err="1"/>
              <a:t>Comm</a:t>
            </a:r>
            <a:r>
              <a:rPr lang="en-GB" dirty="0" smtClean="0"/>
              <a:t>), Leggatt J</a:t>
            </a:r>
          </a:p>
          <a:p>
            <a:r>
              <a:rPr lang="en-GB" u="sng" dirty="0"/>
              <a:t>Republic of Djibouti v </a:t>
            </a:r>
            <a:r>
              <a:rPr lang="en-GB" u="sng" dirty="0" err="1"/>
              <a:t>Boreh</a:t>
            </a:r>
            <a:r>
              <a:rPr lang="en-GB" dirty="0"/>
              <a:t> [2016] EWHC 405 (</a:t>
            </a:r>
            <a:r>
              <a:rPr lang="en-GB" dirty="0" err="1"/>
              <a:t>Comm</a:t>
            </a:r>
            <a:r>
              <a:rPr lang="en-GB" dirty="0" smtClean="0"/>
              <a:t>), </a:t>
            </a:r>
            <a:r>
              <a:rPr lang="en-GB" dirty="0" err="1" smtClean="0"/>
              <a:t>Flaux</a:t>
            </a:r>
            <a:r>
              <a:rPr lang="en-GB" dirty="0" smtClean="0"/>
              <a:t> J</a:t>
            </a:r>
          </a:p>
          <a:p>
            <a:endParaRPr lang="en-GB" dirty="0" smtClean="0"/>
          </a:p>
          <a:p>
            <a:endParaRPr lang="en-GB" sz="2000" dirty="0" smtClean="0"/>
          </a:p>
          <a:p>
            <a:endParaRPr lang="en-GB" dirty="0"/>
          </a:p>
        </p:txBody>
      </p:sp>
    </p:spTree>
    <p:extLst>
      <p:ext uri="{BB962C8B-B14F-4D97-AF65-F5344CB8AC3E}">
        <p14:creationId xmlns:p14="http://schemas.microsoft.com/office/powerpoint/2010/main" val="1354053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US" dirty="0" smtClean="0"/>
              <a:t>MEDIATING </a:t>
            </a:r>
            <a:r>
              <a:rPr lang="en-US" dirty="0"/>
              <a:t>FRAUD </a:t>
            </a:r>
            <a:r>
              <a:rPr lang="en-US" dirty="0" smtClean="0"/>
              <a:t>CLAIMS</a:t>
            </a: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US" dirty="0" smtClean="0"/>
              <a:t>Tony Willis and Stephen </a:t>
            </a:r>
            <a:r>
              <a:rPr lang="en-US" dirty="0" err="1"/>
              <a:t>Ruttle</a:t>
            </a:r>
            <a:r>
              <a:rPr lang="en-US" dirty="0"/>
              <a:t> </a:t>
            </a:r>
            <a:r>
              <a:rPr lang="en-US" dirty="0" smtClean="0"/>
              <a:t>QC </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12</a:t>
            </a:r>
            <a:r>
              <a:rPr lang="en-GB" baseline="30000" dirty="0" smtClean="0"/>
              <a:t>th</a:t>
            </a:r>
            <a:r>
              <a:rPr lang="en-GB" dirty="0" smtClean="0"/>
              <a:t> October 2017</a:t>
            </a:r>
            <a:endParaRPr lang="en-GB" dirty="0"/>
          </a:p>
        </p:txBody>
      </p:sp>
      <p:sp>
        <p:nvSpPr>
          <p:cNvPr id="5" name="Footer Placeholder 4"/>
          <p:cNvSpPr>
            <a:spLocks noGrp="1"/>
          </p:cNvSpPr>
          <p:nvPr>
            <p:ph type="ftr" sz="quarter" idx="3"/>
          </p:nvPr>
        </p:nvSpPr>
        <p:spPr/>
        <p:txBody>
          <a:bodyPr/>
          <a:lstStyle/>
          <a:p>
            <a:pPr algn="l"/>
            <a:r>
              <a:rPr lang="en-GB" sz="1600" dirty="0" smtClean="0">
                <a:solidFill>
                  <a:srgbClr val="143D62"/>
                </a:solidFill>
                <a:latin typeface="Times New Roman" panose="02020603050405020304" pitchFamily="18" charset="0"/>
              </a:rPr>
              <a:t>brickcourt.co.uk</a:t>
            </a:r>
          </a:p>
          <a:p>
            <a:pPr algn="l"/>
            <a:r>
              <a:rPr lang="en-GB" sz="1600" dirty="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447499"/>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val="796368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a:t>Mediation </a:t>
            </a:r>
            <a:r>
              <a:rPr lang="en-US" dirty="0" smtClean="0"/>
              <a:t>and Litigation</a:t>
            </a:r>
            <a:endParaRPr lang="en-GB" dirty="0"/>
          </a:p>
        </p:txBody>
      </p:sp>
      <p:sp>
        <p:nvSpPr>
          <p:cNvPr id="4" name="Text Placeholder 3"/>
          <p:cNvSpPr>
            <a:spLocks noGrp="1"/>
          </p:cNvSpPr>
          <p:nvPr>
            <p:ph type="body" sz="quarter" idx="10"/>
          </p:nvPr>
        </p:nvSpPr>
        <p:spPr/>
        <p:txBody>
          <a:bodyPr/>
          <a:lstStyle/>
          <a:p>
            <a:pPr marL="0" indent="0" algn="ctr">
              <a:buNone/>
            </a:pPr>
            <a:r>
              <a:rPr lang="en-US" sz="1400" dirty="0"/>
              <a:t>Carl von Clausewitz (1 June 1780 </a:t>
            </a:r>
            <a:r>
              <a:rPr lang="mr-IN" sz="1400" dirty="0"/>
              <a:t>–</a:t>
            </a:r>
            <a:r>
              <a:rPr lang="en-US" sz="1400" dirty="0"/>
              <a:t> 17 November 1831) </a:t>
            </a:r>
          </a:p>
          <a:p>
            <a:pPr marL="0" indent="0" algn="ctr">
              <a:buNone/>
            </a:pPr>
            <a:r>
              <a:rPr lang="en-US" sz="1400" dirty="0"/>
              <a:t>from his final work “</a:t>
            </a:r>
            <a:r>
              <a:rPr lang="en-US" sz="1400" dirty="0" err="1"/>
              <a:t>Vom</a:t>
            </a:r>
            <a:r>
              <a:rPr lang="en-US" sz="1400" dirty="0"/>
              <a:t> </a:t>
            </a:r>
            <a:r>
              <a:rPr lang="en-US" sz="1400" dirty="0" err="1"/>
              <a:t>Kriege</a:t>
            </a:r>
            <a:r>
              <a:rPr lang="en-US" sz="1400" dirty="0"/>
              <a:t>” (On War</a:t>
            </a:r>
            <a:r>
              <a:rPr lang="en-US" sz="1400" dirty="0" smtClean="0"/>
              <a:t>)</a:t>
            </a:r>
            <a:endParaRPr lang="en-US" sz="1400" i="1" dirty="0"/>
          </a:p>
          <a:p>
            <a:pPr marL="0" indent="0" algn="ctr">
              <a:buNone/>
            </a:pPr>
            <a:r>
              <a:rPr lang="en-US" sz="1400" i="1" dirty="0"/>
              <a:t>“War is the continuation of diplomacy by other </a:t>
            </a:r>
            <a:r>
              <a:rPr lang="en-US" sz="1400" i="1" dirty="0" smtClean="0"/>
              <a:t>means</a:t>
            </a:r>
            <a:endParaRPr lang="en-US" sz="1400" dirty="0"/>
          </a:p>
          <a:p>
            <a:pPr marL="0" indent="0" algn="ctr">
              <a:buNone/>
            </a:pPr>
            <a:r>
              <a:rPr lang="en-US" sz="1400" dirty="0" smtClean="0"/>
              <a:t>or</a:t>
            </a:r>
            <a:endParaRPr lang="en-US" sz="1400" dirty="0"/>
          </a:p>
          <a:p>
            <a:pPr marL="0" indent="0" algn="ctr">
              <a:buNone/>
            </a:pPr>
            <a:r>
              <a:rPr lang="en-US" sz="1400" dirty="0"/>
              <a:t>“</a:t>
            </a:r>
            <a:r>
              <a:rPr lang="en-US" sz="1400" i="1" dirty="0"/>
              <a:t>All Diplomacy is war by other means</a:t>
            </a:r>
            <a:r>
              <a:rPr lang="en-US" sz="1400" dirty="0"/>
              <a:t>”</a:t>
            </a:r>
          </a:p>
          <a:p>
            <a:pPr marL="0" indent="0" algn="ctr">
              <a:buNone/>
            </a:pPr>
            <a:r>
              <a:rPr lang="en-US" sz="1400" dirty="0" smtClean="0"/>
              <a:t>for </a:t>
            </a:r>
            <a:r>
              <a:rPr lang="en-US" sz="1400" dirty="0"/>
              <a:t>War read Litigation</a:t>
            </a:r>
          </a:p>
          <a:p>
            <a:pPr marL="0" indent="0" algn="ctr">
              <a:buNone/>
            </a:pPr>
            <a:r>
              <a:rPr lang="en-US" sz="1400" dirty="0"/>
              <a:t>for Diplomacy read </a:t>
            </a:r>
            <a:r>
              <a:rPr lang="en-US" sz="1400" dirty="0" smtClean="0"/>
              <a:t>Mediation</a:t>
            </a:r>
            <a:endParaRPr lang="en-US" sz="1600" dirty="0"/>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2</a:t>
            </a:r>
            <a:endParaRPr lang="en-GB" sz="1400" dirty="0"/>
          </a:p>
        </p:txBody>
      </p:sp>
    </p:spTree>
    <p:extLst>
      <p:ext uri="{BB962C8B-B14F-4D97-AF65-F5344CB8AC3E}">
        <p14:creationId xmlns:p14="http://schemas.microsoft.com/office/powerpoint/2010/main" val="2787537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a:t>Lawyers </a:t>
            </a:r>
            <a:r>
              <a:rPr lang="en-US" dirty="0" smtClean="0"/>
              <a:t>Role in Mediation</a:t>
            </a:r>
            <a:endParaRPr lang="en-GB" dirty="0"/>
          </a:p>
        </p:txBody>
      </p:sp>
      <p:sp>
        <p:nvSpPr>
          <p:cNvPr id="4" name="Text Placeholder 3"/>
          <p:cNvSpPr>
            <a:spLocks noGrp="1"/>
          </p:cNvSpPr>
          <p:nvPr>
            <p:ph type="body" sz="quarter" idx="10"/>
          </p:nvPr>
        </p:nvSpPr>
        <p:spPr/>
        <p:txBody>
          <a:bodyPr/>
          <a:lstStyle/>
          <a:p>
            <a:pPr marL="0" indent="0">
              <a:buNone/>
            </a:pPr>
            <a:r>
              <a:rPr lang="en-US" sz="1500" dirty="0"/>
              <a:t>Lawyers role is </a:t>
            </a:r>
            <a:r>
              <a:rPr lang="en-US" sz="1500" dirty="0" smtClean="0"/>
              <a:t>critical.</a:t>
            </a:r>
            <a:r>
              <a:rPr lang="en-US" sz="1500" dirty="0"/>
              <a:t> </a:t>
            </a:r>
            <a:r>
              <a:rPr lang="en-US" sz="1500" dirty="0" smtClean="0"/>
              <a:t> Played </a:t>
            </a:r>
            <a:r>
              <a:rPr lang="en-US" sz="1500" dirty="0"/>
              <a:t>well it can produce remarkable </a:t>
            </a:r>
            <a:r>
              <a:rPr lang="en-US" sz="1500" dirty="0" smtClean="0"/>
              <a:t>results.</a:t>
            </a:r>
          </a:p>
          <a:p>
            <a:pPr marL="0" indent="0">
              <a:buNone/>
            </a:pPr>
            <a:endParaRPr lang="en-US" sz="1500" dirty="0"/>
          </a:p>
          <a:p>
            <a:pPr lvl="1"/>
            <a:r>
              <a:rPr lang="en-US" sz="1900" dirty="0" smtClean="0"/>
              <a:t>Advisor </a:t>
            </a:r>
            <a:r>
              <a:rPr lang="mr-IN" sz="1900" dirty="0"/>
              <a:t>–</a:t>
            </a:r>
            <a:r>
              <a:rPr lang="en-US" sz="1900" dirty="0"/>
              <a:t> chances of success/failure/the consequences</a:t>
            </a:r>
          </a:p>
          <a:p>
            <a:pPr lvl="1"/>
            <a:r>
              <a:rPr lang="en-US" sz="1900" dirty="0"/>
              <a:t>Strategist </a:t>
            </a:r>
            <a:r>
              <a:rPr lang="mr-IN" sz="1900" dirty="0"/>
              <a:t>–</a:t>
            </a:r>
            <a:r>
              <a:rPr lang="en-US" sz="1900" dirty="0"/>
              <a:t> teasing out the client’s real circumstances and aims</a:t>
            </a:r>
          </a:p>
          <a:p>
            <a:pPr lvl="1"/>
            <a:r>
              <a:rPr lang="en-US" sz="1900" dirty="0"/>
              <a:t>Tactician  </a:t>
            </a:r>
          </a:p>
          <a:p>
            <a:pPr lvl="1"/>
            <a:r>
              <a:rPr lang="en-US" sz="1900" dirty="0"/>
              <a:t>Moral Philosopher</a:t>
            </a:r>
          </a:p>
          <a:p>
            <a:pPr lvl="1"/>
            <a:r>
              <a:rPr lang="en-US" sz="1900" dirty="0"/>
              <a:t>Advocate</a:t>
            </a:r>
          </a:p>
          <a:p>
            <a:pPr lvl="1"/>
            <a:r>
              <a:rPr lang="en-US" sz="1900" dirty="0"/>
              <a:t>Guiding Client’s advocacy</a:t>
            </a:r>
          </a:p>
          <a:p>
            <a:endParaRPr lang="en-GB" dirty="0"/>
          </a:p>
        </p:txBody>
      </p:sp>
      <p:sp>
        <p:nvSpPr>
          <p:cNvPr id="5" name="TextBox 4"/>
          <p:cNvSpPr txBox="1"/>
          <p:nvPr/>
        </p:nvSpPr>
        <p:spPr>
          <a:xfrm>
            <a:off x="9431217" y="6515055"/>
            <a:ext cx="430823" cy="307777"/>
          </a:xfrm>
          <a:prstGeom prst="rect">
            <a:avLst/>
          </a:prstGeom>
          <a:noFill/>
        </p:spPr>
        <p:txBody>
          <a:bodyPr wrap="square" rtlCol="0">
            <a:spAutoFit/>
          </a:bodyPr>
          <a:lstStyle/>
          <a:p>
            <a:pPr algn="ctr"/>
            <a:r>
              <a:rPr lang="en-GB" sz="1400" dirty="0" smtClean="0"/>
              <a:t>4</a:t>
            </a:r>
            <a:endParaRPr lang="en-GB" sz="1400" dirty="0"/>
          </a:p>
        </p:txBody>
      </p:sp>
      <p:sp>
        <p:nvSpPr>
          <p:cNvPr id="6" name="TextBox 5"/>
          <p:cNvSpPr txBox="1"/>
          <p:nvPr/>
        </p:nvSpPr>
        <p:spPr>
          <a:xfrm>
            <a:off x="4772757" y="6154619"/>
            <a:ext cx="430823" cy="307777"/>
          </a:xfrm>
          <a:prstGeom prst="rect">
            <a:avLst/>
          </a:prstGeom>
          <a:noFill/>
        </p:spPr>
        <p:txBody>
          <a:bodyPr wrap="square" rtlCol="0">
            <a:spAutoFit/>
          </a:bodyPr>
          <a:lstStyle/>
          <a:p>
            <a:pPr algn="ctr"/>
            <a:r>
              <a:rPr lang="en-GB" sz="1400" dirty="0"/>
              <a:t>3</a:t>
            </a:r>
          </a:p>
        </p:txBody>
      </p:sp>
    </p:spTree>
    <p:extLst>
      <p:ext uri="{BB962C8B-B14F-4D97-AF65-F5344CB8AC3E}">
        <p14:creationId xmlns:p14="http://schemas.microsoft.com/office/powerpoint/2010/main" val="696641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a:t>Advocacy in Mediation 1</a:t>
            </a:r>
            <a:endParaRPr lang="en-GB" dirty="0"/>
          </a:p>
        </p:txBody>
      </p:sp>
      <p:sp>
        <p:nvSpPr>
          <p:cNvPr id="4" name="Text Placeholder 3"/>
          <p:cNvSpPr>
            <a:spLocks noGrp="1"/>
          </p:cNvSpPr>
          <p:nvPr>
            <p:ph type="body" sz="quarter" idx="10"/>
          </p:nvPr>
        </p:nvSpPr>
        <p:spPr/>
        <p:txBody>
          <a:bodyPr/>
          <a:lstStyle/>
          <a:p>
            <a:pPr marL="0" indent="0" algn="ctr">
              <a:buNone/>
            </a:pPr>
            <a:r>
              <a:rPr lang="en-US" sz="2400" dirty="0"/>
              <a:t>Written advocacy </a:t>
            </a:r>
          </a:p>
          <a:p>
            <a:pPr algn="ctr"/>
            <a:r>
              <a:rPr lang="en-US" dirty="0" smtClean="0"/>
              <a:t>‘</a:t>
            </a:r>
            <a:r>
              <a:rPr lang="en-US" dirty="0"/>
              <a:t>Tone’ is really important</a:t>
            </a:r>
            <a:endParaRPr lang="en-GB" dirty="0"/>
          </a:p>
          <a:p>
            <a:pPr algn="ctr"/>
            <a:r>
              <a:rPr lang="en-GB" dirty="0"/>
              <a:t>Preliminary Correspondence </a:t>
            </a:r>
          </a:p>
          <a:p>
            <a:pPr algn="ctr"/>
            <a:r>
              <a:rPr lang="en-GB" dirty="0"/>
              <a:t>Mediation Summary or Brief</a:t>
            </a:r>
            <a:endParaRPr lang="en-US" dirty="0"/>
          </a:p>
          <a:p>
            <a:pPr algn="ctr"/>
            <a:r>
              <a:rPr lang="en-US" dirty="0" smtClean="0"/>
              <a:t>Address </a:t>
            </a:r>
            <a:r>
              <a:rPr lang="en-US" dirty="0"/>
              <a:t>the right audience</a:t>
            </a:r>
          </a:p>
          <a:p>
            <a:pPr algn="ctr"/>
            <a:r>
              <a:rPr lang="en-US" dirty="0" smtClean="0"/>
              <a:t>Brevity</a:t>
            </a:r>
            <a:endParaRPr lang="en-US" dirty="0"/>
          </a:p>
          <a:p>
            <a:endParaRPr lang="en-GB" dirty="0"/>
          </a:p>
        </p:txBody>
      </p:sp>
      <p:sp>
        <p:nvSpPr>
          <p:cNvPr id="5" name="TextBox 4"/>
          <p:cNvSpPr txBox="1"/>
          <p:nvPr/>
        </p:nvSpPr>
        <p:spPr>
          <a:xfrm>
            <a:off x="149466" y="6075441"/>
            <a:ext cx="430823" cy="307777"/>
          </a:xfrm>
          <a:prstGeom prst="rect">
            <a:avLst/>
          </a:prstGeom>
          <a:noFill/>
        </p:spPr>
        <p:txBody>
          <a:bodyPr wrap="square" rtlCol="0">
            <a:spAutoFit/>
          </a:bodyPr>
          <a:lstStyle/>
          <a:p>
            <a:pPr algn="ctr"/>
            <a:r>
              <a:rPr lang="en-GB" sz="1400" dirty="0" smtClean="0"/>
              <a:t>5</a:t>
            </a:r>
            <a:endParaRPr lang="en-GB" sz="1400" dirty="0"/>
          </a:p>
        </p:txBody>
      </p:sp>
      <p:sp>
        <p:nvSpPr>
          <p:cNvPr id="6" name="TextBox 5"/>
          <p:cNvSpPr txBox="1"/>
          <p:nvPr/>
        </p:nvSpPr>
        <p:spPr>
          <a:xfrm>
            <a:off x="4772757" y="6154619"/>
            <a:ext cx="430823" cy="307777"/>
          </a:xfrm>
          <a:prstGeom prst="rect">
            <a:avLst/>
          </a:prstGeom>
          <a:noFill/>
        </p:spPr>
        <p:txBody>
          <a:bodyPr wrap="square" rtlCol="0">
            <a:spAutoFit/>
          </a:bodyPr>
          <a:lstStyle/>
          <a:p>
            <a:pPr algn="ctr"/>
            <a:r>
              <a:rPr lang="en-GB" sz="1400" dirty="0"/>
              <a:t>4</a:t>
            </a:r>
          </a:p>
        </p:txBody>
      </p:sp>
    </p:spTree>
    <p:extLst>
      <p:ext uri="{BB962C8B-B14F-4D97-AF65-F5344CB8AC3E}">
        <p14:creationId xmlns:p14="http://schemas.microsoft.com/office/powerpoint/2010/main" val="617069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a:t>Advocacy in Mediation 2</a:t>
            </a:r>
            <a:endParaRPr lang="en-GB" dirty="0"/>
          </a:p>
        </p:txBody>
      </p:sp>
      <p:sp>
        <p:nvSpPr>
          <p:cNvPr id="4" name="Text Placeholder 3"/>
          <p:cNvSpPr>
            <a:spLocks noGrp="1"/>
          </p:cNvSpPr>
          <p:nvPr>
            <p:ph type="body" sz="quarter" idx="10"/>
          </p:nvPr>
        </p:nvSpPr>
        <p:spPr/>
        <p:txBody>
          <a:bodyPr/>
          <a:lstStyle/>
          <a:p>
            <a:pPr marL="0" lvl="0" indent="0" algn="ctr" defTabSz="914400">
              <a:lnSpc>
                <a:spcPct val="100000"/>
              </a:lnSpc>
              <a:spcBef>
                <a:spcPts val="0"/>
              </a:spcBef>
              <a:buClrTx/>
              <a:buNone/>
              <a:defRPr/>
            </a:pPr>
            <a:r>
              <a:rPr lang="en-US" sz="2200" dirty="0"/>
              <a:t>Oral Advocacy in Plenary</a:t>
            </a:r>
          </a:p>
          <a:p>
            <a:pPr marL="0" lvl="0" indent="0" algn="ctr" defTabSz="914400">
              <a:lnSpc>
                <a:spcPct val="100000"/>
              </a:lnSpc>
              <a:spcBef>
                <a:spcPts val="0"/>
              </a:spcBef>
              <a:buClrTx/>
              <a:buNone/>
              <a:defRPr/>
            </a:pPr>
            <a:endParaRPr lang="en-US" sz="2200" dirty="0"/>
          </a:p>
          <a:p>
            <a:pPr algn="ctr">
              <a:lnSpc>
                <a:spcPct val="100000"/>
              </a:lnSpc>
              <a:spcBef>
                <a:spcPts val="0"/>
              </a:spcBef>
            </a:pPr>
            <a:r>
              <a:rPr lang="en-US" sz="2200" dirty="0"/>
              <a:t>You are not addressing a Judge</a:t>
            </a:r>
          </a:p>
          <a:p>
            <a:pPr algn="ctr">
              <a:lnSpc>
                <a:spcPct val="100000"/>
              </a:lnSpc>
              <a:spcBef>
                <a:spcPts val="0"/>
              </a:spcBef>
            </a:pPr>
            <a:r>
              <a:rPr lang="en-US" sz="2200" dirty="0"/>
              <a:t>Your real audience is not primarily the opposing </a:t>
            </a:r>
            <a:r>
              <a:rPr lang="en-US" sz="2200" dirty="0" smtClean="0"/>
              <a:t>Lawyers,</a:t>
            </a:r>
            <a:r>
              <a:rPr lang="en-US" sz="2200" dirty="0"/>
              <a:t> i</a:t>
            </a:r>
            <a:r>
              <a:rPr lang="en-US" sz="2200" dirty="0" smtClean="0"/>
              <a:t>t </a:t>
            </a:r>
            <a:r>
              <a:rPr lang="en-US" sz="2200" dirty="0"/>
              <a:t>is the individual decision makers on the opposing side</a:t>
            </a:r>
          </a:p>
          <a:p>
            <a:pPr algn="ctr">
              <a:lnSpc>
                <a:spcPct val="100000"/>
              </a:lnSpc>
              <a:spcBef>
                <a:spcPts val="0"/>
              </a:spcBef>
            </a:pPr>
            <a:r>
              <a:rPr lang="en-US" sz="2200" dirty="0"/>
              <a:t>If you insult or offend them gratuitously, they will not listen to the substance of what you say</a:t>
            </a:r>
          </a:p>
          <a:p>
            <a:pPr algn="ctr">
              <a:lnSpc>
                <a:spcPct val="100000"/>
              </a:lnSpc>
              <a:spcBef>
                <a:spcPts val="0"/>
              </a:spcBef>
            </a:pPr>
            <a:r>
              <a:rPr lang="en-US" sz="2200" dirty="0"/>
              <a:t>They will instead concentrate on your unpleasant character and worse</a:t>
            </a:r>
          </a:p>
          <a:p>
            <a:pPr algn="ctr">
              <a:lnSpc>
                <a:spcPct val="100000"/>
              </a:lnSpc>
              <a:spcBef>
                <a:spcPts val="0"/>
              </a:spcBef>
            </a:pPr>
            <a:r>
              <a:rPr lang="en-US" sz="2200" dirty="0"/>
              <a:t>In other words, you will not persuade them. </a:t>
            </a:r>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5</a:t>
            </a:r>
          </a:p>
        </p:txBody>
      </p:sp>
    </p:spTree>
    <p:extLst>
      <p:ext uri="{BB962C8B-B14F-4D97-AF65-F5344CB8AC3E}">
        <p14:creationId xmlns:p14="http://schemas.microsoft.com/office/powerpoint/2010/main" val="2793506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smtClean="0"/>
              <a:t>Advocacy in Mediation 3</a:t>
            </a:r>
            <a:endParaRPr lang="en-GB" dirty="0"/>
          </a:p>
        </p:txBody>
      </p:sp>
      <p:sp>
        <p:nvSpPr>
          <p:cNvPr id="4" name="Text Placeholder 3"/>
          <p:cNvSpPr>
            <a:spLocks noGrp="1"/>
          </p:cNvSpPr>
          <p:nvPr>
            <p:ph type="body" sz="quarter" idx="10"/>
          </p:nvPr>
        </p:nvSpPr>
        <p:spPr/>
        <p:txBody>
          <a:bodyPr/>
          <a:lstStyle/>
          <a:p>
            <a:pPr algn="ctr"/>
            <a:r>
              <a:rPr lang="en-US" dirty="0"/>
              <a:t>Your Client should speak  (with your guidance)</a:t>
            </a:r>
          </a:p>
          <a:p>
            <a:pPr algn="ctr"/>
            <a:r>
              <a:rPr lang="en-US" dirty="0"/>
              <a:t>Possibly instead of the Lawyers in suitable cases</a:t>
            </a:r>
          </a:p>
          <a:p>
            <a:pPr algn="ctr"/>
            <a:r>
              <a:rPr lang="en-US" dirty="0"/>
              <a:t>Remember, this is a business discussion between business people</a:t>
            </a:r>
          </a:p>
          <a:p>
            <a:pPr algn="ctr"/>
            <a:r>
              <a:rPr lang="en-US" dirty="0"/>
              <a:t>Beware letting the Experts out of their room</a:t>
            </a:r>
          </a:p>
          <a:p>
            <a:pPr algn="ctr"/>
            <a:r>
              <a:rPr lang="en-US" dirty="0"/>
              <a:t>Beware those who don’t want a Plenary discussion. </a:t>
            </a:r>
            <a:r>
              <a:rPr lang="en-US" dirty="0" smtClean="0"/>
              <a:t> It </a:t>
            </a:r>
            <a:r>
              <a:rPr lang="en-US" dirty="0"/>
              <a:t>is an essential and very powerful part of the process. </a:t>
            </a:r>
            <a:r>
              <a:rPr lang="en-US" dirty="0" smtClean="0"/>
              <a:t>Beware the Southern California problem.</a:t>
            </a:r>
            <a:endParaRPr lang="en-US"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6</a:t>
            </a:r>
          </a:p>
        </p:txBody>
      </p:sp>
    </p:spTree>
    <p:extLst>
      <p:ext uri="{BB962C8B-B14F-4D97-AF65-F5344CB8AC3E}">
        <p14:creationId xmlns:p14="http://schemas.microsoft.com/office/powerpoint/2010/main" val="175060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A</a:t>
            </a:r>
            <a:r>
              <a:rPr lang="en-GB" dirty="0" smtClean="0"/>
              <a:t>dvising the Claimant [I]</a:t>
            </a:r>
            <a:endParaRPr lang="en-GB" dirty="0"/>
          </a:p>
        </p:txBody>
      </p:sp>
      <p:sp>
        <p:nvSpPr>
          <p:cNvPr id="4" name="Text Placeholder 3"/>
          <p:cNvSpPr>
            <a:spLocks noGrp="1"/>
          </p:cNvSpPr>
          <p:nvPr>
            <p:ph type="body" sz="quarter" idx="10"/>
          </p:nvPr>
        </p:nvSpPr>
        <p:spPr/>
        <p:txBody>
          <a:bodyPr/>
          <a:lstStyle/>
          <a:p>
            <a:r>
              <a:rPr lang="en-GB" dirty="0" smtClean="0"/>
              <a:t>Claimant will usually be the alleged victim of the fraud</a:t>
            </a:r>
          </a:p>
          <a:p>
            <a:r>
              <a:rPr lang="en-GB" dirty="0" smtClean="0"/>
              <a:t>Handicapped by lack of information as to what really happened</a:t>
            </a:r>
          </a:p>
          <a:p>
            <a:r>
              <a:rPr lang="en-GB" dirty="0" smtClean="0"/>
              <a:t>1</a:t>
            </a:r>
            <a:r>
              <a:rPr lang="en-GB" baseline="30000" dirty="0" smtClean="0"/>
              <a:t>st</a:t>
            </a:r>
            <a:r>
              <a:rPr lang="en-GB" dirty="0" smtClean="0"/>
              <a:t> CMC is the (one and only) chance to dig and delve: do not blow it</a:t>
            </a:r>
          </a:p>
          <a:p>
            <a:r>
              <a:rPr lang="en-GB" dirty="0" smtClean="0"/>
              <a:t>Scrutinise the defendant’s pleading to see what it does not say </a:t>
            </a:r>
            <a:r>
              <a:rPr lang="en-GB" dirty="0" err="1" smtClean="0"/>
              <a:t>ie</a:t>
            </a:r>
            <a:r>
              <a:rPr lang="en-GB" dirty="0" smtClean="0"/>
              <a:t> try to piece together where the bodies may be buried</a:t>
            </a:r>
          </a:p>
          <a:p>
            <a:r>
              <a:rPr lang="en-GB" dirty="0" smtClean="0"/>
              <a:t>Remember that defendants under the CPR do not have a right to put the claimant to proof </a:t>
            </a:r>
            <a:r>
              <a:rPr lang="en-GB" dirty="0" err="1" smtClean="0"/>
              <a:t>cf</a:t>
            </a:r>
            <a:r>
              <a:rPr lang="en-GB" dirty="0" smtClean="0"/>
              <a:t> </a:t>
            </a:r>
            <a:r>
              <a:rPr lang="en-GB" i="1" dirty="0" smtClean="0"/>
              <a:t>National Grid v ABB </a:t>
            </a:r>
            <a:r>
              <a:rPr lang="en-GB" dirty="0" smtClean="0"/>
              <a:t>[2014] EWHC 1555 (</a:t>
            </a:r>
            <a:r>
              <a:rPr lang="en-GB" dirty="0" err="1" smtClean="0"/>
              <a:t>Ch</a:t>
            </a:r>
            <a:r>
              <a:rPr lang="en-GB" dirty="0" smtClean="0"/>
              <a:t>), Roth J</a:t>
            </a:r>
          </a:p>
          <a:p>
            <a:endParaRPr lang="en-GB" dirty="0"/>
          </a:p>
        </p:txBody>
      </p:sp>
      <p:sp>
        <p:nvSpPr>
          <p:cNvPr id="6" name="TextBox 5"/>
          <p:cNvSpPr txBox="1"/>
          <p:nvPr/>
        </p:nvSpPr>
        <p:spPr>
          <a:xfrm>
            <a:off x="4772757" y="6154619"/>
            <a:ext cx="430823" cy="307777"/>
          </a:xfrm>
          <a:prstGeom prst="rect">
            <a:avLst/>
          </a:prstGeom>
          <a:noFill/>
        </p:spPr>
        <p:txBody>
          <a:bodyPr wrap="square" rtlCol="0">
            <a:spAutoFit/>
          </a:bodyPr>
          <a:lstStyle/>
          <a:p>
            <a:pPr algn="ctr"/>
            <a:r>
              <a:rPr lang="en-GB" sz="1400" dirty="0"/>
              <a:t>4</a:t>
            </a:r>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a:t>Without Prejudice</a:t>
            </a:r>
            <a:endParaRPr lang="en-GB" dirty="0"/>
          </a:p>
        </p:txBody>
      </p:sp>
      <p:sp>
        <p:nvSpPr>
          <p:cNvPr id="4" name="Text Placeholder 3"/>
          <p:cNvSpPr>
            <a:spLocks noGrp="1"/>
          </p:cNvSpPr>
          <p:nvPr>
            <p:ph type="body" sz="quarter" idx="10"/>
          </p:nvPr>
        </p:nvSpPr>
        <p:spPr/>
        <p:txBody>
          <a:bodyPr/>
          <a:lstStyle/>
          <a:p>
            <a:r>
              <a:rPr lang="en-US" dirty="0"/>
              <a:t>A bona fide negotiation conducted in an attempt to compromise should be </a:t>
            </a:r>
            <a:r>
              <a:rPr lang="en-US" dirty="0" smtClean="0"/>
              <a:t>protected</a:t>
            </a:r>
            <a:endParaRPr lang="en-US" dirty="0"/>
          </a:p>
          <a:p>
            <a:r>
              <a:rPr lang="en-US" dirty="0"/>
              <a:t>The rule is not absolute </a:t>
            </a:r>
            <a:r>
              <a:rPr lang="mr-IN" dirty="0"/>
              <a:t>–</a:t>
            </a:r>
            <a:r>
              <a:rPr lang="en-US" dirty="0"/>
              <a:t> at least 10 exceptions. See </a:t>
            </a:r>
            <a:r>
              <a:rPr lang="en-US" u="sng" dirty="0"/>
              <a:t>EMW Law LLP v. </a:t>
            </a:r>
            <a:r>
              <a:rPr lang="en-US" u="sng" dirty="0" err="1"/>
              <a:t>Halborg</a:t>
            </a:r>
            <a:r>
              <a:rPr lang="en-US" u="sng" dirty="0"/>
              <a:t> </a:t>
            </a:r>
            <a:r>
              <a:rPr lang="en-US" dirty="0"/>
              <a:t>[2017] EWHC 1014 for most recent authority and history (being appealed expected to be heard 18</a:t>
            </a:r>
            <a:r>
              <a:rPr lang="en-US" baseline="30000" dirty="0"/>
              <a:t>th</a:t>
            </a:r>
            <a:r>
              <a:rPr lang="en-US" dirty="0"/>
              <a:t> January 2018).</a:t>
            </a:r>
          </a:p>
          <a:p>
            <a:r>
              <a:rPr lang="en-US" dirty="0"/>
              <a:t>‘Off the record’ is not the same thing and probably has no meaning</a:t>
            </a:r>
          </a:p>
          <a:p>
            <a:r>
              <a:rPr lang="en-US" dirty="0"/>
              <a:t>Different Jurisdictions take a different view of the privilege, e.g. Scotland, Civil Law Countries</a:t>
            </a:r>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7</a:t>
            </a:r>
          </a:p>
        </p:txBody>
      </p:sp>
    </p:spTree>
    <p:extLst>
      <p:ext uri="{BB962C8B-B14F-4D97-AF65-F5344CB8AC3E}">
        <p14:creationId xmlns:p14="http://schemas.microsoft.com/office/powerpoint/2010/main" val="2199529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a:t>Without </a:t>
            </a:r>
            <a:r>
              <a:rPr lang="en-US" dirty="0" smtClean="0"/>
              <a:t>Prejudice (</a:t>
            </a:r>
            <a:r>
              <a:rPr lang="en-US" dirty="0" err="1" smtClean="0"/>
              <a:t>cont</a:t>
            </a:r>
            <a:r>
              <a:rPr lang="en-US" dirty="0" smtClean="0"/>
              <a:t>)</a:t>
            </a:r>
            <a:endParaRPr lang="en-GB" dirty="0"/>
          </a:p>
        </p:txBody>
      </p:sp>
      <p:sp>
        <p:nvSpPr>
          <p:cNvPr id="4" name="Text Placeholder 3"/>
          <p:cNvSpPr>
            <a:spLocks noGrp="1"/>
          </p:cNvSpPr>
          <p:nvPr>
            <p:ph type="body" sz="quarter" idx="10"/>
          </p:nvPr>
        </p:nvSpPr>
        <p:spPr/>
        <p:txBody>
          <a:bodyPr/>
          <a:lstStyle/>
          <a:p>
            <a:r>
              <a:rPr lang="en-US" dirty="0"/>
              <a:t>Californian Lawyers rely on their Evidence Code Rule 1119 to protect everything that happens in a mediation in every and all circumstances. See </a:t>
            </a:r>
            <a:r>
              <a:rPr lang="en-US" u="sng" dirty="0"/>
              <a:t>Cassel v. Wasserman </a:t>
            </a:r>
            <a:r>
              <a:rPr lang="en-US" dirty="0"/>
              <a:t>(2011) in California Supreme Court. (Moves are afoot to revoke the rule).</a:t>
            </a:r>
          </a:p>
          <a:p>
            <a:r>
              <a:rPr lang="en-US" dirty="0"/>
              <a:t>Dealing with a Fraud allegation in a mediation calls for special care. For example, if no settlement is arrived at, an admission by a party in the mediation </a:t>
            </a:r>
            <a:r>
              <a:rPr lang="en-US" dirty="0" smtClean="0"/>
              <a:t>should not but might </a:t>
            </a:r>
            <a:r>
              <a:rPr lang="en-US" dirty="0"/>
              <a:t>be admissible </a:t>
            </a:r>
            <a:r>
              <a:rPr lang="en-US" dirty="0" smtClean="0"/>
              <a:t>and</a:t>
            </a:r>
            <a:endParaRPr lang="en-US" dirty="0"/>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8</a:t>
            </a:r>
          </a:p>
        </p:txBody>
      </p:sp>
    </p:spTree>
    <p:extLst>
      <p:ext uri="{BB962C8B-B14F-4D97-AF65-F5344CB8AC3E}">
        <p14:creationId xmlns:p14="http://schemas.microsoft.com/office/powerpoint/2010/main" val="1213695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sz="2800" dirty="0"/>
              <a:t>Proceeds of Crime Act 2002 (POCA) </a:t>
            </a:r>
            <a:br>
              <a:rPr lang="en-US" sz="2800" dirty="0"/>
            </a:br>
            <a:endParaRPr lang="en-GB" sz="2800" dirty="0"/>
          </a:p>
        </p:txBody>
      </p:sp>
      <p:sp>
        <p:nvSpPr>
          <p:cNvPr id="4" name="Text Placeholder 3"/>
          <p:cNvSpPr>
            <a:spLocks noGrp="1"/>
          </p:cNvSpPr>
          <p:nvPr>
            <p:ph type="body" sz="quarter" idx="10"/>
          </p:nvPr>
        </p:nvSpPr>
        <p:spPr>
          <a:xfrm>
            <a:off x="732904" y="622229"/>
            <a:ext cx="8812539" cy="4886473"/>
          </a:xfrm>
        </p:spPr>
        <p:txBody>
          <a:bodyPr/>
          <a:lstStyle/>
          <a:p>
            <a:r>
              <a:rPr lang="en-US" dirty="0"/>
              <a:t>Part 7 of POCA creates several </a:t>
            </a:r>
            <a:r>
              <a:rPr lang="en-US" dirty="0" smtClean="0"/>
              <a:t>poorly </a:t>
            </a:r>
            <a:r>
              <a:rPr lang="en-US" dirty="0"/>
              <a:t>drafted criminal offences aimed at money laundering so that anyone who ‘becomes concerned’ in “an arrangement” which the person charged knows or suspects “facilitates” any conceivable dealing with “criminal property” commits an offence unless that person has made a disclosure under S. 338 or has a reasonable excuse for not doing so. (See S. 328 et seq</a:t>
            </a:r>
            <a:r>
              <a:rPr lang="en-US" dirty="0" smtClean="0"/>
              <a:t>.)</a:t>
            </a:r>
          </a:p>
          <a:p>
            <a:r>
              <a:rPr lang="en-US" dirty="0"/>
              <a:t>The Court of Appeal in 2005 clarified the position in </a:t>
            </a:r>
            <a:r>
              <a:rPr lang="en-US" u="sng" dirty="0"/>
              <a:t>Bowman v. </a:t>
            </a:r>
            <a:r>
              <a:rPr lang="en-US" u="sng" dirty="0" err="1"/>
              <a:t>Fels</a:t>
            </a:r>
            <a:r>
              <a:rPr lang="en-US" u="sng" dirty="0"/>
              <a:t> </a:t>
            </a:r>
            <a:r>
              <a:rPr lang="en-US" dirty="0"/>
              <a:t>[2005] EWCA </a:t>
            </a:r>
            <a:r>
              <a:rPr lang="en-US" dirty="0" err="1"/>
              <a:t>Civ</a:t>
            </a:r>
            <a:r>
              <a:rPr lang="en-US" dirty="0"/>
              <a:t> </a:t>
            </a:r>
            <a:r>
              <a:rPr lang="en-US" dirty="0" smtClean="0"/>
              <a:t>229. Now reasonably clear </a:t>
            </a:r>
            <a:r>
              <a:rPr lang="en-US" dirty="0"/>
              <a:t>POCA was not intended to apply to legal professionals negotiating nor implementing a consensual resolution of issues in a litigious context. (See Civil Mediation Council Guidance Note 2 and Chartered Institute of Arbitrators Guideline 12 guidance). </a:t>
            </a:r>
          </a:p>
          <a:p>
            <a:endParaRPr lang="en-US"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9</a:t>
            </a:r>
          </a:p>
        </p:txBody>
      </p:sp>
    </p:spTree>
    <p:extLst>
      <p:ext uri="{BB962C8B-B14F-4D97-AF65-F5344CB8AC3E}">
        <p14:creationId xmlns:p14="http://schemas.microsoft.com/office/powerpoint/2010/main" val="141726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sz="2800" dirty="0"/>
              <a:t>Proceeds of Crime Act 2002 (POCA) </a:t>
            </a:r>
            <a:r>
              <a:rPr lang="en-US" sz="2800" dirty="0" smtClean="0"/>
              <a:t/>
            </a:r>
            <a:br>
              <a:rPr lang="en-US" sz="2800" dirty="0" smtClean="0"/>
            </a:br>
            <a:r>
              <a:rPr lang="en-US" sz="2800" dirty="0" smtClean="0"/>
              <a:t>Bowman </a:t>
            </a:r>
            <a:r>
              <a:rPr lang="en-US" sz="2800" dirty="0"/>
              <a:t>v. </a:t>
            </a:r>
            <a:r>
              <a:rPr lang="en-US" sz="2800" dirty="0" err="1" smtClean="0"/>
              <a:t>Fels</a:t>
            </a:r>
            <a:r>
              <a:rPr lang="en-US" sz="2800" dirty="0" smtClean="0"/>
              <a:t> (</a:t>
            </a:r>
            <a:r>
              <a:rPr lang="en-US" sz="2800" dirty="0" err="1" smtClean="0"/>
              <a:t>cont</a:t>
            </a:r>
            <a:r>
              <a:rPr lang="en-US" sz="2800" dirty="0" smtClean="0"/>
              <a:t>)</a:t>
            </a:r>
            <a:endParaRPr lang="en-GB" sz="2800" dirty="0"/>
          </a:p>
        </p:txBody>
      </p:sp>
      <p:sp>
        <p:nvSpPr>
          <p:cNvPr id="4" name="Text Placeholder 3"/>
          <p:cNvSpPr>
            <a:spLocks noGrp="1"/>
          </p:cNvSpPr>
          <p:nvPr>
            <p:ph type="body" sz="quarter" idx="10"/>
          </p:nvPr>
        </p:nvSpPr>
        <p:spPr>
          <a:xfrm>
            <a:off x="654033" y="1472049"/>
            <a:ext cx="8668270" cy="3917475"/>
          </a:xfrm>
        </p:spPr>
        <p:txBody>
          <a:bodyPr/>
          <a:lstStyle/>
          <a:p>
            <a:r>
              <a:rPr lang="en-US" dirty="0" smtClean="0"/>
              <a:t>Despite </a:t>
            </a:r>
            <a:r>
              <a:rPr lang="en-US" dirty="0"/>
              <a:t>Bowman v. </a:t>
            </a:r>
            <a:r>
              <a:rPr lang="en-US" dirty="0" err="1"/>
              <a:t>Fels</a:t>
            </a:r>
            <a:r>
              <a:rPr lang="en-US" dirty="0"/>
              <a:t>, rare occasions do arise where a Mediator will consider making a confidential report to the Serious </a:t>
            </a:r>
            <a:r>
              <a:rPr lang="en-US" dirty="0" err="1"/>
              <a:t>Organised</a:t>
            </a:r>
            <a:r>
              <a:rPr lang="en-US" dirty="0"/>
              <a:t> Crime Agency (SOCA) for guidance.  An example would be a case in which the Mediator suspected that the dispute was got up as a </a:t>
            </a:r>
            <a:r>
              <a:rPr lang="en-US" dirty="0" smtClean="0"/>
              <a:t>device </a:t>
            </a:r>
            <a:r>
              <a:rPr lang="en-US" dirty="0"/>
              <a:t>to </a:t>
            </a:r>
            <a:r>
              <a:rPr lang="en-US" dirty="0" smtClean="0"/>
              <a:t>launder money. </a:t>
            </a:r>
            <a:endParaRPr lang="en-US"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10</a:t>
            </a:r>
            <a:endParaRPr lang="en-GB" sz="1400" dirty="0"/>
          </a:p>
        </p:txBody>
      </p:sp>
    </p:spTree>
    <p:extLst>
      <p:ext uri="{BB962C8B-B14F-4D97-AF65-F5344CB8AC3E}">
        <p14:creationId xmlns:p14="http://schemas.microsoft.com/office/powerpoint/2010/main" val="1377291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CONCLUSIONS</a:t>
            </a:r>
            <a:endParaRPr lang="en-GB" dirty="0"/>
          </a:p>
        </p:txBody>
      </p:sp>
      <p:sp>
        <p:nvSpPr>
          <p:cNvPr id="4" name="Text Placeholder 3"/>
          <p:cNvSpPr>
            <a:spLocks noGrp="1"/>
          </p:cNvSpPr>
          <p:nvPr>
            <p:ph type="body" sz="quarter" idx="10"/>
          </p:nvPr>
        </p:nvSpPr>
        <p:spPr/>
        <p:txBody>
          <a:bodyPr/>
          <a:lstStyle/>
          <a:p>
            <a:r>
              <a:rPr lang="en-US" dirty="0" smtClean="0"/>
              <a:t>Cases involving allegations of dishonesty</a:t>
            </a:r>
            <a:r>
              <a:rPr lang="en-US" dirty="0"/>
              <a:t> </a:t>
            </a:r>
            <a:r>
              <a:rPr lang="en-US" dirty="0" smtClean="0"/>
              <a:t>demand </a:t>
            </a:r>
            <a:r>
              <a:rPr lang="en-US" dirty="0"/>
              <a:t>high professional standards because of the likelihood </a:t>
            </a:r>
            <a:r>
              <a:rPr lang="en-US" dirty="0" smtClean="0"/>
              <a:t>that </a:t>
            </a:r>
            <a:r>
              <a:rPr lang="en-US" dirty="0"/>
              <a:t>hostility and very strong </a:t>
            </a:r>
            <a:r>
              <a:rPr lang="en-US" dirty="0" smtClean="0"/>
              <a:t>feelings will abound. </a:t>
            </a:r>
            <a:r>
              <a:rPr lang="en-US" dirty="0"/>
              <a:t>Lawyers making and defending such claims must work even harder than usual to </a:t>
            </a:r>
            <a:r>
              <a:rPr lang="en-US" dirty="0" smtClean="0"/>
              <a:t>prepare</a:t>
            </a:r>
            <a:r>
              <a:rPr lang="en-US" smtClean="0"/>
              <a:t>, fully understand </a:t>
            </a:r>
            <a:r>
              <a:rPr lang="en-US" dirty="0" smtClean="0"/>
              <a:t>and then make </a:t>
            </a:r>
            <a:r>
              <a:rPr lang="en-US" dirty="0"/>
              <a:t>the process work. The skills involved  sometimes owe more to the social sciences than the law. </a:t>
            </a:r>
            <a:r>
              <a:rPr lang="en-US" dirty="0" smtClean="0"/>
              <a:t>There is a good chance of </a:t>
            </a:r>
            <a:r>
              <a:rPr lang="en-US" dirty="0"/>
              <a:t>an agreed outcome with all the savings of cost and removal of risk that usually follow such settlements.</a:t>
            </a:r>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11</a:t>
            </a:r>
            <a:endParaRPr lang="en-GB" sz="1400" dirty="0"/>
          </a:p>
        </p:txBody>
      </p:sp>
    </p:spTree>
    <p:extLst>
      <p:ext uri="{BB962C8B-B14F-4D97-AF65-F5344CB8AC3E}">
        <p14:creationId xmlns:p14="http://schemas.microsoft.com/office/powerpoint/2010/main" val="72195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A</a:t>
            </a:r>
            <a:r>
              <a:rPr lang="en-GB" dirty="0" smtClean="0"/>
              <a:t>dvising </a:t>
            </a:r>
            <a:r>
              <a:rPr lang="en-GB" dirty="0"/>
              <a:t>the Claimant [</a:t>
            </a:r>
            <a:r>
              <a:rPr lang="en-GB" dirty="0" smtClean="0"/>
              <a:t>II]</a:t>
            </a:r>
            <a:endParaRPr lang="en-GB" dirty="0"/>
          </a:p>
        </p:txBody>
      </p:sp>
      <p:sp>
        <p:nvSpPr>
          <p:cNvPr id="4" name="Text Placeholder 3"/>
          <p:cNvSpPr>
            <a:spLocks noGrp="1"/>
          </p:cNvSpPr>
          <p:nvPr>
            <p:ph type="body" sz="quarter" idx="10"/>
          </p:nvPr>
        </p:nvSpPr>
        <p:spPr/>
        <p:txBody>
          <a:bodyPr/>
          <a:lstStyle/>
          <a:p>
            <a:r>
              <a:rPr lang="en-GB" dirty="0" smtClean="0"/>
              <a:t>Watch out for the Dickensian novel masquerading as the defendant’s disclosure schedule</a:t>
            </a:r>
          </a:p>
          <a:p>
            <a:r>
              <a:rPr lang="en-GB" dirty="0" smtClean="0"/>
              <a:t>Be wary of the defendant “blizzard” tactic </a:t>
            </a:r>
            <a:r>
              <a:rPr lang="en-GB" dirty="0" err="1" smtClean="0"/>
              <a:t>ie</a:t>
            </a:r>
            <a:r>
              <a:rPr lang="en-GB" dirty="0" smtClean="0"/>
              <a:t> the needle in a haystack</a:t>
            </a:r>
          </a:p>
          <a:p>
            <a:r>
              <a:rPr lang="en-GB" dirty="0" smtClean="0"/>
              <a:t>Be careful to check that ALL appropriate </a:t>
            </a:r>
            <a:r>
              <a:rPr lang="en-GB" b="1" dirty="0" smtClean="0"/>
              <a:t>sources</a:t>
            </a:r>
            <a:r>
              <a:rPr lang="en-GB" dirty="0" smtClean="0"/>
              <a:t> and </a:t>
            </a:r>
            <a:r>
              <a:rPr lang="en-GB" b="1" dirty="0" smtClean="0"/>
              <a:t>archives</a:t>
            </a:r>
            <a:r>
              <a:rPr lang="en-GB" dirty="0" smtClean="0"/>
              <a:t> are included </a:t>
            </a:r>
            <a:r>
              <a:rPr lang="en-GB" dirty="0" err="1" smtClean="0"/>
              <a:t>eg</a:t>
            </a:r>
            <a:r>
              <a:rPr lang="en-GB" dirty="0" smtClean="0"/>
              <a:t> personal devices, all mobile phones, all laptops, all servers</a:t>
            </a:r>
          </a:p>
          <a:p>
            <a:r>
              <a:rPr lang="en-GB" dirty="0" smtClean="0"/>
              <a:t>Check that ALL appropriate </a:t>
            </a:r>
            <a:r>
              <a:rPr lang="en-GB" b="1" dirty="0" smtClean="0"/>
              <a:t>custodians</a:t>
            </a:r>
            <a:r>
              <a:rPr lang="en-GB" dirty="0" smtClean="0"/>
              <a:t> are included</a:t>
            </a:r>
          </a:p>
          <a:p>
            <a:r>
              <a:rPr lang="en-GB" dirty="0" smtClean="0"/>
              <a:t>Ensure that ALL appropriate </a:t>
            </a:r>
            <a:r>
              <a:rPr lang="en-GB" b="1" dirty="0" smtClean="0"/>
              <a:t>search terms </a:t>
            </a:r>
            <a:r>
              <a:rPr lang="en-GB" dirty="0" smtClean="0"/>
              <a:t>are used, across the right </a:t>
            </a:r>
            <a:r>
              <a:rPr lang="en-GB" b="1" dirty="0" smtClean="0"/>
              <a:t>periods</a:t>
            </a:r>
          </a:p>
          <a:p>
            <a:endParaRPr lang="en-GB" dirty="0" smtClean="0"/>
          </a:p>
          <a:p>
            <a:endParaRPr lang="en-GB" dirty="0" smtClean="0"/>
          </a:p>
          <a:p>
            <a:endParaRPr lang="en-GB" dirty="0"/>
          </a:p>
        </p:txBody>
      </p:sp>
      <p:sp>
        <p:nvSpPr>
          <p:cNvPr id="6" name="TextBox 5"/>
          <p:cNvSpPr txBox="1"/>
          <p:nvPr/>
        </p:nvSpPr>
        <p:spPr>
          <a:xfrm>
            <a:off x="4772757" y="6154619"/>
            <a:ext cx="430823" cy="307777"/>
          </a:xfrm>
          <a:prstGeom prst="rect">
            <a:avLst/>
          </a:prstGeom>
          <a:noFill/>
        </p:spPr>
        <p:txBody>
          <a:bodyPr wrap="square" rtlCol="0">
            <a:spAutoFit/>
          </a:bodyPr>
          <a:lstStyle/>
          <a:p>
            <a:pPr algn="ctr"/>
            <a:r>
              <a:rPr lang="en-GB" sz="1400" dirty="0"/>
              <a:t>5</a:t>
            </a:r>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Advising the Claimant [</a:t>
            </a:r>
            <a:r>
              <a:rPr lang="en-GB" dirty="0" smtClean="0"/>
              <a:t>III]</a:t>
            </a:r>
            <a:endParaRPr lang="en-GB" dirty="0"/>
          </a:p>
        </p:txBody>
      </p:sp>
      <p:sp>
        <p:nvSpPr>
          <p:cNvPr id="4" name="Text Placeholder 3"/>
          <p:cNvSpPr>
            <a:spLocks noGrp="1"/>
          </p:cNvSpPr>
          <p:nvPr>
            <p:ph type="body" sz="quarter" idx="10"/>
          </p:nvPr>
        </p:nvSpPr>
        <p:spPr/>
        <p:txBody>
          <a:bodyPr/>
          <a:lstStyle/>
          <a:p>
            <a:r>
              <a:rPr lang="en-GB" dirty="0" smtClean="0"/>
              <a:t>Consider staged approach </a:t>
            </a:r>
            <a:r>
              <a:rPr lang="en-GB" dirty="0" err="1" smtClean="0"/>
              <a:t>cf</a:t>
            </a:r>
            <a:r>
              <a:rPr lang="en-GB" dirty="0" smtClean="0"/>
              <a:t> </a:t>
            </a:r>
            <a:r>
              <a:rPr lang="en-GB" i="1" dirty="0" err="1" smtClean="0"/>
              <a:t>Berezovsky</a:t>
            </a:r>
            <a:r>
              <a:rPr lang="en-GB" i="1" dirty="0" smtClean="0"/>
              <a:t> v </a:t>
            </a:r>
            <a:r>
              <a:rPr lang="en-GB" i="1" dirty="0" err="1" smtClean="0"/>
              <a:t>Abramovich</a:t>
            </a:r>
            <a:r>
              <a:rPr lang="en-GB" i="1" dirty="0" smtClean="0"/>
              <a:t> </a:t>
            </a:r>
            <a:r>
              <a:rPr lang="en-GB" dirty="0" smtClean="0"/>
              <a:t>[2010] EWHC 2010 (</a:t>
            </a:r>
            <a:r>
              <a:rPr lang="en-GB" dirty="0" err="1" smtClean="0"/>
              <a:t>Comm</a:t>
            </a:r>
            <a:r>
              <a:rPr lang="en-GB" dirty="0" smtClean="0"/>
              <a:t>), </a:t>
            </a:r>
            <a:r>
              <a:rPr lang="en-GB" dirty="0" err="1" smtClean="0"/>
              <a:t>Gloster</a:t>
            </a:r>
            <a:r>
              <a:rPr lang="en-GB" dirty="0" smtClean="0"/>
              <a:t> J – especially for “train of inquiry” documents</a:t>
            </a:r>
          </a:p>
          <a:p>
            <a:r>
              <a:rPr lang="en-GB" dirty="0" smtClean="0"/>
              <a:t>Lay ground for follow-up applications</a:t>
            </a:r>
          </a:p>
          <a:p>
            <a:r>
              <a:rPr lang="en-GB" dirty="0" smtClean="0"/>
              <a:t>Put down a marker about disclosure of documents known to exist or which could be easily revealed, irrespective of the keyword searches </a:t>
            </a:r>
            <a:r>
              <a:rPr lang="en-GB" dirty="0" err="1" smtClean="0"/>
              <a:t>cf</a:t>
            </a:r>
            <a:r>
              <a:rPr lang="en-GB" dirty="0" smtClean="0"/>
              <a:t> </a:t>
            </a:r>
            <a:r>
              <a:rPr lang="en-GB" i="1" dirty="0" smtClean="0"/>
              <a:t>Nichia v Argos</a:t>
            </a:r>
            <a:r>
              <a:rPr lang="en-GB" dirty="0" smtClean="0"/>
              <a:t> [2007] EWCA </a:t>
            </a:r>
            <a:r>
              <a:rPr lang="en-GB" dirty="0" err="1" smtClean="0"/>
              <a:t>Civ</a:t>
            </a:r>
            <a:r>
              <a:rPr lang="en-GB" dirty="0" smtClean="0"/>
              <a:t> 741, Rix LJ</a:t>
            </a:r>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6</a:t>
            </a:r>
            <a:endParaRPr lang="en-GB" sz="1400" dirty="0"/>
          </a:p>
        </p:txBody>
      </p:sp>
    </p:spTree>
    <p:extLst>
      <p:ext uri="{BB962C8B-B14F-4D97-AF65-F5344CB8AC3E}">
        <p14:creationId xmlns:p14="http://schemas.microsoft.com/office/powerpoint/2010/main" val="414805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Advising the Defendant [I]</a:t>
            </a:r>
            <a:endParaRPr lang="en-GB" dirty="0"/>
          </a:p>
        </p:txBody>
      </p:sp>
      <p:sp>
        <p:nvSpPr>
          <p:cNvPr id="4" name="Text Placeholder 3"/>
          <p:cNvSpPr>
            <a:spLocks noGrp="1"/>
          </p:cNvSpPr>
          <p:nvPr>
            <p:ph type="body" sz="quarter" idx="10"/>
          </p:nvPr>
        </p:nvSpPr>
        <p:spPr/>
        <p:txBody>
          <a:bodyPr/>
          <a:lstStyle/>
          <a:p>
            <a:r>
              <a:rPr lang="en-GB" dirty="0" smtClean="0"/>
              <a:t>Beware of offering up a perfunctory exercise: only inviting problems at and after the CMC</a:t>
            </a:r>
          </a:p>
          <a:p>
            <a:r>
              <a:rPr lang="en-GB" dirty="0" smtClean="0"/>
              <a:t>Encourage clients to do a rigorous job </a:t>
            </a:r>
            <a:r>
              <a:rPr lang="en-GB" dirty="0" err="1" smtClean="0"/>
              <a:t>ie</a:t>
            </a:r>
            <a:r>
              <a:rPr lang="en-GB" dirty="0" smtClean="0"/>
              <a:t> to adhere to CPR…</a:t>
            </a:r>
          </a:p>
          <a:p>
            <a:r>
              <a:rPr lang="en-GB" dirty="0" smtClean="0"/>
              <a:t>A </a:t>
            </a:r>
            <a:r>
              <a:rPr lang="en-GB" dirty="0"/>
              <a:t>thorough forensic search is:</a:t>
            </a:r>
          </a:p>
          <a:p>
            <a:pPr lvl="1"/>
            <a:r>
              <a:rPr lang="en-GB" sz="2000" dirty="0"/>
              <a:t>Easier to defend, thus saving </a:t>
            </a:r>
            <a:r>
              <a:rPr lang="en-GB" sz="2000" dirty="0" smtClean="0"/>
              <a:t>resource wasted on further searches</a:t>
            </a:r>
            <a:endParaRPr lang="en-GB" sz="2000" dirty="0"/>
          </a:p>
          <a:p>
            <a:pPr lvl="1"/>
            <a:r>
              <a:rPr lang="en-GB" sz="2000" dirty="0"/>
              <a:t>Reduces risk of skeletons tumbling out of cupboards later with accompanying forfeiture of credibility, judicial trust and </a:t>
            </a:r>
            <a:r>
              <a:rPr lang="en-GB" sz="2000" dirty="0" smtClean="0"/>
              <a:t>sympathy</a:t>
            </a:r>
          </a:p>
          <a:p>
            <a:pPr lvl="1"/>
            <a:r>
              <a:rPr lang="en-GB" sz="2000" dirty="0" smtClean="0"/>
              <a:t>Allows unhelpful documents to be disclosed without undue attention and worse inferences being drawn</a:t>
            </a:r>
            <a:endParaRPr lang="en-GB" sz="2000" dirty="0"/>
          </a:p>
          <a:p>
            <a:pPr marL="0" indent="0">
              <a:buNone/>
            </a:pPr>
            <a:endParaRPr lang="en-GB" dirty="0" smtClean="0"/>
          </a:p>
          <a:p>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7</a:t>
            </a:r>
            <a:endParaRPr lang="en-GB" sz="1400" dirty="0"/>
          </a:p>
        </p:txBody>
      </p:sp>
    </p:spTree>
    <p:extLst>
      <p:ext uri="{BB962C8B-B14F-4D97-AF65-F5344CB8AC3E}">
        <p14:creationId xmlns:p14="http://schemas.microsoft.com/office/powerpoint/2010/main" val="4214820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Advising the Defendant [</a:t>
            </a:r>
            <a:r>
              <a:rPr lang="en-GB" dirty="0" smtClean="0"/>
              <a:t>II]</a:t>
            </a:r>
            <a:endParaRPr lang="en-GB" dirty="0"/>
          </a:p>
        </p:txBody>
      </p:sp>
      <p:sp>
        <p:nvSpPr>
          <p:cNvPr id="4" name="Text Placeholder 3"/>
          <p:cNvSpPr>
            <a:spLocks noGrp="1"/>
          </p:cNvSpPr>
          <p:nvPr>
            <p:ph type="body" sz="quarter" idx="10"/>
          </p:nvPr>
        </p:nvSpPr>
        <p:spPr/>
        <p:txBody>
          <a:bodyPr/>
          <a:lstStyle/>
          <a:p>
            <a:pPr lvl="1"/>
            <a:endParaRPr lang="en-GB" sz="2000" dirty="0" smtClean="0"/>
          </a:p>
          <a:p>
            <a:pPr lvl="1"/>
            <a:r>
              <a:rPr lang="en-GB" sz="2000" dirty="0" smtClean="0"/>
              <a:t>Permits </a:t>
            </a:r>
            <a:r>
              <a:rPr lang="en-GB" sz="2000" dirty="0"/>
              <a:t>a submission of “the claimant has found no documentary </a:t>
            </a:r>
            <a:r>
              <a:rPr lang="en-GB" sz="2000" dirty="0" smtClean="0"/>
              <a:t>support”</a:t>
            </a:r>
          </a:p>
          <a:p>
            <a:pPr lvl="1"/>
            <a:r>
              <a:rPr lang="en-GB" sz="2000" dirty="0" smtClean="0"/>
              <a:t>Justifies </a:t>
            </a:r>
            <a:r>
              <a:rPr lang="en-GB" sz="2000" dirty="0"/>
              <a:t>pressure on claimant to plead case out fully, reducing scope for manoeuvre </a:t>
            </a:r>
          </a:p>
          <a:p>
            <a:pPr lvl="1"/>
            <a:r>
              <a:rPr lang="en-GB" sz="2000" dirty="0"/>
              <a:t>More solid foundation for deciding whether to fight or settle</a:t>
            </a:r>
          </a:p>
          <a:p>
            <a:r>
              <a:rPr lang="en-GB" dirty="0" smtClean="0"/>
              <a:t>Consider offering </a:t>
            </a:r>
            <a:r>
              <a:rPr lang="en-GB" b="1" dirty="0" smtClean="0"/>
              <a:t>staged</a:t>
            </a:r>
            <a:r>
              <a:rPr lang="en-GB" dirty="0" smtClean="0"/>
              <a:t> approach to limit the overall scope of initial task and placing onus on claimant to justify any extension of the disclosure</a:t>
            </a:r>
            <a:r>
              <a:rPr lang="en-GB" dirty="0"/>
              <a:t> exercise</a:t>
            </a:r>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smtClean="0"/>
              <a:t>8</a:t>
            </a:r>
            <a:endParaRPr lang="en-GB" sz="1400" dirty="0"/>
          </a:p>
        </p:txBody>
      </p:sp>
    </p:spTree>
    <p:extLst>
      <p:ext uri="{BB962C8B-B14F-4D97-AF65-F5344CB8AC3E}">
        <p14:creationId xmlns:p14="http://schemas.microsoft.com/office/powerpoint/2010/main" val="3097037850"/>
      </p:ext>
    </p:extLst>
  </p:cSld>
  <p:clrMapOvr>
    <a:masterClrMapping/>
  </p:clrMapOvr>
</p:sld>
</file>

<file path=ppt/theme/theme1.xml><?xml version="1.0" encoding="utf-8"?>
<a:theme xmlns:a="http://schemas.openxmlformats.org/drawingml/2006/main" name="Office Theme">
  <a:themeElements>
    <a:clrScheme name="Brick Court Chambers">
      <a:dk1>
        <a:srgbClr val="143D62"/>
      </a:dk1>
      <a:lt1>
        <a:sysClr val="window" lastClr="FFFFFF"/>
      </a:lt1>
      <a:dk2>
        <a:srgbClr val="143D62"/>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ick Court  Font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ck Court PowerPoint template master 2010 (Feb 18).potx" id="{7D620DF5-9358-4BFE-B8C1-265B4F942781}" vid="{D8D51A1C-04D1-4F5C-BF16-BFE42289C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Brick Court PowerPoint template  (Feb 18)</Template>
  <TotalTime>1010</TotalTime>
  <Words>3958</Words>
  <Application>Microsoft Office PowerPoint</Application>
  <PresentationFormat>A4 Paper (210x297 mm)</PresentationFormat>
  <Paragraphs>464</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Times New Roman</vt:lpstr>
      <vt:lpstr>Wingdings</vt:lpstr>
      <vt:lpstr>Arial</vt:lpstr>
      <vt:lpstr>Calibri</vt:lpstr>
      <vt:lpstr>Office Theme</vt:lpstr>
      <vt:lpstr>Commercial Fraud – Law and Practice</vt:lpstr>
      <vt:lpstr>Disclosure Issues</vt:lpstr>
      <vt:lpstr>Guiding principles</vt:lpstr>
      <vt:lpstr>The importance of the 1st CMC</vt:lpstr>
      <vt:lpstr>Advising the Claimant [I]</vt:lpstr>
      <vt:lpstr>Advising the Claimant [II]</vt:lpstr>
      <vt:lpstr>Advising the Claimant [III]</vt:lpstr>
      <vt:lpstr>Advising the Defendant [I]</vt:lpstr>
      <vt:lpstr>Advising the Defendant [II]</vt:lpstr>
      <vt:lpstr>PowerPoint Presentation</vt:lpstr>
      <vt:lpstr>FREEZING ORDERS AND ENFORCEMENT AGAINST ASSETS OF THIRD PARTIES </vt:lpstr>
      <vt:lpstr>The Circumstances </vt:lpstr>
      <vt:lpstr>Attitude of the English Courts</vt:lpstr>
      <vt:lpstr>Freezing Injunction</vt:lpstr>
      <vt:lpstr>Pugachev</vt:lpstr>
      <vt:lpstr>Getting at the assets</vt:lpstr>
      <vt:lpstr>Companies</vt:lpstr>
      <vt:lpstr>Companies (ii)</vt:lpstr>
      <vt:lpstr>Companies (iii) </vt:lpstr>
      <vt:lpstr>Discretionary Trusts</vt:lpstr>
      <vt:lpstr>Snook Sham </vt:lpstr>
      <vt:lpstr>A Third Way?</vt:lpstr>
      <vt:lpstr>Pugachev revisited </vt:lpstr>
      <vt:lpstr>PowerPoint Presentation</vt:lpstr>
      <vt:lpstr>Interim Remedies Against Third Parties to Arbitral Proceedings</vt:lpstr>
      <vt:lpstr>The Problem: How to Obtain Interim Relief against Third Parties to an Arbitration? </vt:lpstr>
      <vt:lpstr>The Old Solution – s.44 Arbitration Act 1996</vt:lpstr>
      <vt:lpstr>Jurisdiction</vt:lpstr>
      <vt:lpstr>DTEK Trading S.A. v Morozov &amp; Anor  [2017] EWHC 94 (Comm) (27 January 2017) </vt:lpstr>
      <vt:lpstr>What now?</vt:lpstr>
      <vt:lpstr>And How about Jurisdiction?</vt:lpstr>
      <vt:lpstr>PowerPoint Presentation</vt:lpstr>
      <vt:lpstr>WITNESS EVIDENCE AT TRIAL</vt:lpstr>
      <vt:lpstr>Judicial Scepticism</vt:lpstr>
      <vt:lpstr>The Utility of Witness Evidence</vt:lpstr>
      <vt:lpstr>Preparation of Witness Statements</vt:lpstr>
      <vt:lpstr>Witness Statements: Content and Language</vt:lpstr>
      <vt:lpstr>Witness Statements: Content and Language</vt:lpstr>
      <vt:lpstr>Witness Familiarisation or Witness Coaching?</vt:lpstr>
      <vt:lpstr>Witness Preparation in International Arbitration</vt:lpstr>
      <vt:lpstr>Witness Preparation in International Arbitration</vt:lpstr>
      <vt:lpstr>Some Judicial Attitudes to Witness Evidence</vt:lpstr>
      <vt:lpstr>Contemporary Judicial Attitudes</vt:lpstr>
      <vt:lpstr>MEDIATING FRAUD CLAIMS</vt:lpstr>
      <vt:lpstr>Mediation and Litigation</vt:lpstr>
      <vt:lpstr>Lawyers Role in Mediation</vt:lpstr>
      <vt:lpstr>Advocacy in Mediation 1</vt:lpstr>
      <vt:lpstr>Advocacy in Mediation 2</vt:lpstr>
      <vt:lpstr>Advocacy in Mediation 3</vt:lpstr>
      <vt:lpstr>Without Prejudice</vt:lpstr>
      <vt:lpstr>Without Prejudice (cont)</vt:lpstr>
      <vt:lpstr>Proceeds of Crime Act 2002 (POCA)  </vt:lpstr>
      <vt:lpstr>Proceeds of Crime Act 2002 (POCA)  Bowman v. Fels (cont)</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 Court Chambers</dc:creator>
  <cp:lastModifiedBy>Andrew Grosvenor</cp:lastModifiedBy>
  <cp:revision>99</cp:revision>
  <dcterms:created xsi:type="dcterms:W3CDTF">2013-09-16T15:38:38Z</dcterms:created>
  <dcterms:modified xsi:type="dcterms:W3CDTF">2017-10-11T14:07:20Z</dcterms:modified>
</cp:coreProperties>
</file>