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64"/>
  </p:notesMasterIdLst>
  <p:handoutMasterIdLst>
    <p:handoutMasterId r:id="rId65"/>
  </p:handoutMasterIdLst>
  <p:sldIdLst>
    <p:sldId id="256" r:id="rId2"/>
    <p:sldId id="290" r:id="rId3"/>
    <p:sldId id="291" r:id="rId4"/>
    <p:sldId id="292" r:id="rId5"/>
    <p:sldId id="293" r:id="rId6"/>
    <p:sldId id="294" r:id="rId7"/>
    <p:sldId id="313" r:id="rId8"/>
    <p:sldId id="315" r:id="rId9"/>
    <p:sldId id="316" r:id="rId10"/>
    <p:sldId id="295" r:id="rId11"/>
    <p:sldId id="300" r:id="rId12"/>
    <p:sldId id="301" r:id="rId13"/>
    <p:sldId id="302" r:id="rId14"/>
    <p:sldId id="296" r:id="rId15"/>
    <p:sldId id="297" r:id="rId16"/>
    <p:sldId id="303" r:id="rId17"/>
    <p:sldId id="298" r:id="rId18"/>
    <p:sldId id="299" r:id="rId19"/>
    <p:sldId id="304" r:id="rId20"/>
    <p:sldId id="305" r:id="rId21"/>
    <p:sldId id="306" r:id="rId22"/>
    <p:sldId id="307" r:id="rId23"/>
    <p:sldId id="308" r:id="rId24"/>
    <p:sldId id="309" r:id="rId25"/>
    <p:sldId id="310" r:id="rId26"/>
    <p:sldId id="311" r:id="rId27"/>
    <p:sldId id="312" r:id="rId28"/>
    <p:sldId id="314" r:id="rId29"/>
    <p:sldId id="270" r:id="rId30"/>
    <p:sldId id="268" r:id="rId31"/>
    <p:sldId id="271" r:id="rId32"/>
    <p:sldId id="272" r:id="rId33"/>
    <p:sldId id="273" r:id="rId34"/>
    <p:sldId id="276" r:id="rId35"/>
    <p:sldId id="277" r:id="rId36"/>
    <p:sldId id="274" r:id="rId37"/>
    <p:sldId id="278" r:id="rId38"/>
    <p:sldId id="275" r:id="rId39"/>
    <p:sldId id="282" r:id="rId40"/>
    <p:sldId id="283" r:id="rId41"/>
    <p:sldId id="285" r:id="rId42"/>
    <p:sldId id="286" r:id="rId43"/>
    <p:sldId id="287" r:id="rId44"/>
    <p:sldId id="288" r:id="rId45"/>
    <p:sldId id="289" r:id="rId46"/>
    <p:sldId id="263"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Lst>
  <p:sldSz cx="9906000" cy="6858000" type="A4"/>
  <p:notesSz cx="6797675" cy="9926638"/>
  <p:embeddedFontLst>
    <p:embeddedFont>
      <p:font typeface="Calibri" panose="020F0502020204030204" pitchFamily="34" charset="0"/>
      <p:regular r:id="rId66"/>
      <p:bold r:id="rId67"/>
      <p:italic r:id="rId68"/>
      <p:boldItalic r:id="rId69"/>
    </p:embeddedFont>
  </p:embeddedFontLst>
  <p:defaultTextStyle>
    <a:defPPr>
      <a:defRPr lang="en-US"/>
    </a:defPPr>
    <a:lvl1pPr marL="0" algn="l" defTabSz="914190" rtl="0" eaLnBrk="1" latinLnBrk="0" hangingPunct="1">
      <a:defRPr sz="1799" kern="1200">
        <a:solidFill>
          <a:schemeClr val="tx1"/>
        </a:solidFill>
        <a:latin typeface="+mn-lt"/>
        <a:ea typeface="+mn-ea"/>
        <a:cs typeface="+mn-cs"/>
      </a:defRPr>
    </a:lvl1pPr>
    <a:lvl2pPr marL="457094" algn="l" defTabSz="914190" rtl="0" eaLnBrk="1" latinLnBrk="0" hangingPunct="1">
      <a:defRPr sz="1799" kern="1200">
        <a:solidFill>
          <a:schemeClr val="tx1"/>
        </a:solidFill>
        <a:latin typeface="+mn-lt"/>
        <a:ea typeface="+mn-ea"/>
        <a:cs typeface="+mn-cs"/>
      </a:defRPr>
    </a:lvl2pPr>
    <a:lvl3pPr marL="914190" algn="l" defTabSz="914190" rtl="0" eaLnBrk="1" latinLnBrk="0" hangingPunct="1">
      <a:defRPr sz="1799" kern="1200">
        <a:solidFill>
          <a:schemeClr val="tx1"/>
        </a:solidFill>
        <a:latin typeface="+mn-lt"/>
        <a:ea typeface="+mn-ea"/>
        <a:cs typeface="+mn-cs"/>
      </a:defRPr>
    </a:lvl3pPr>
    <a:lvl4pPr marL="1371284" algn="l" defTabSz="914190" rtl="0" eaLnBrk="1" latinLnBrk="0" hangingPunct="1">
      <a:defRPr sz="1799" kern="1200">
        <a:solidFill>
          <a:schemeClr val="tx1"/>
        </a:solidFill>
        <a:latin typeface="+mn-lt"/>
        <a:ea typeface="+mn-ea"/>
        <a:cs typeface="+mn-cs"/>
      </a:defRPr>
    </a:lvl4pPr>
    <a:lvl5pPr marL="1828379" algn="l" defTabSz="914190" rtl="0" eaLnBrk="1" latinLnBrk="0" hangingPunct="1">
      <a:defRPr sz="1799" kern="1200">
        <a:solidFill>
          <a:schemeClr val="tx1"/>
        </a:solidFill>
        <a:latin typeface="+mn-lt"/>
        <a:ea typeface="+mn-ea"/>
        <a:cs typeface="+mn-cs"/>
      </a:defRPr>
    </a:lvl5pPr>
    <a:lvl6pPr marL="2285474" algn="l" defTabSz="914190" rtl="0" eaLnBrk="1" latinLnBrk="0" hangingPunct="1">
      <a:defRPr sz="1799" kern="1200">
        <a:solidFill>
          <a:schemeClr val="tx1"/>
        </a:solidFill>
        <a:latin typeface="+mn-lt"/>
        <a:ea typeface="+mn-ea"/>
        <a:cs typeface="+mn-cs"/>
      </a:defRPr>
    </a:lvl6pPr>
    <a:lvl7pPr marL="2742568" algn="l" defTabSz="914190" rtl="0" eaLnBrk="1" latinLnBrk="0" hangingPunct="1">
      <a:defRPr sz="1799" kern="1200">
        <a:solidFill>
          <a:schemeClr val="tx1"/>
        </a:solidFill>
        <a:latin typeface="+mn-lt"/>
        <a:ea typeface="+mn-ea"/>
        <a:cs typeface="+mn-cs"/>
      </a:defRPr>
    </a:lvl7pPr>
    <a:lvl8pPr marL="3199664" algn="l" defTabSz="914190" rtl="0" eaLnBrk="1" latinLnBrk="0" hangingPunct="1">
      <a:defRPr sz="1799" kern="1200">
        <a:solidFill>
          <a:schemeClr val="tx1"/>
        </a:solidFill>
        <a:latin typeface="+mn-lt"/>
        <a:ea typeface="+mn-ea"/>
        <a:cs typeface="+mn-cs"/>
      </a:defRPr>
    </a:lvl8pPr>
    <a:lvl9pPr marL="3656758" algn="l" defTabSz="91419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D6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82" d="100"/>
          <a:sy n="82" d="100"/>
        </p:scale>
        <p:origin x="1026" y="9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99" y="0"/>
            <a:ext cx="2946189" cy="498236"/>
          </a:xfrm>
          <a:prstGeom prst="rect">
            <a:avLst/>
          </a:prstGeom>
        </p:spPr>
        <p:txBody>
          <a:bodyPr vert="horz" lIns="91440" tIns="45720" rIns="91440" bIns="45720" rtlCol="0"/>
          <a:lstStyle>
            <a:lvl1pPr algn="r">
              <a:defRPr sz="1200"/>
            </a:lvl1pPr>
          </a:lstStyle>
          <a:p>
            <a:fld id="{61FEABE1-E2CA-41F4-86AC-8A822BC865CA}" type="datetimeFigureOut">
              <a:rPr lang="en-GB" smtClean="0"/>
              <a:pPr/>
              <a:t>29/03/2017</a:t>
            </a:fld>
            <a:endParaRPr lang="en-GB"/>
          </a:p>
        </p:txBody>
      </p:sp>
      <p:sp>
        <p:nvSpPr>
          <p:cNvPr id="4" name="Footer Placeholder 3"/>
          <p:cNvSpPr>
            <a:spLocks noGrp="1"/>
          </p:cNvSpPr>
          <p:nvPr>
            <p:ph type="ftr" sz="quarter" idx="2"/>
          </p:nvPr>
        </p:nvSpPr>
        <p:spPr>
          <a:xfrm>
            <a:off x="1" y="9428403"/>
            <a:ext cx="2946189" cy="49823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99" y="9428403"/>
            <a:ext cx="2946189" cy="498236"/>
          </a:xfrm>
          <a:prstGeom prst="rect">
            <a:avLst/>
          </a:prstGeom>
        </p:spPr>
        <p:txBody>
          <a:bodyPr vert="horz" lIns="91440" tIns="45720" rIns="91440" bIns="45720" rtlCol="0" anchor="b"/>
          <a:lstStyle>
            <a:lvl1pPr algn="r">
              <a:defRPr sz="1200"/>
            </a:lvl1pPr>
          </a:lstStyle>
          <a:p>
            <a:fld id="{1138E480-72CF-4AC1-A880-EEE8EE774954}" type="slidenum">
              <a:rPr lang="en-GB" smtClean="0"/>
              <a:pPr/>
              <a:t>‹#›</a:t>
            </a:fld>
            <a:endParaRPr lang="en-GB"/>
          </a:p>
        </p:txBody>
      </p:sp>
    </p:spTree>
    <p:extLst>
      <p:ext uri="{BB962C8B-B14F-4D97-AF65-F5344CB8AC3E}">
        <p14:creationId xmlns:p14="http://schemas.microsoft.com/office/powerpoint/2010/main" val="413579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21BE0C4D-16C0-4E54-9819-CA7AFAB56F5F}" type="datetimeFigureOut">
              <a:rPr lang="en-GB" smtClean="0"/>
              <a:pPr/>
              <a:t>29/03/2017</a:t>
            </a:fld>
            <a:endParaRPr lang="en-GB"/>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57DA269-307A-468D-BE11-4F7CD1374003}" type="slidenum">
              <a:rPr lang="en-GB" smtClean="0"/>
              <a:pPr/>
              <a:t>‹#›</a:t>
            </a:fld>
            <a:endParaRPr lang="en-GB"/>
          </a:p>
        </p:txBody>
      </p:sp>
    </p:spTree>
    <p:extLst>
      <p:ext uri="{BB962C8B-B14F-4D97-AF65-F5344CB8AC3E}">
        <p14:creationId xmlns:p14="http://schemas.microsoft.com/office/powerpoint/2010/main" val="1207854865"/>
      </p:ext>
    </p:extLst>
  </p:cSld>
  <p:clrMap bg1="lt1" tx1="dk1" bg2="lt2" tx2="dk2" accent1="accent1" accent2="accent2" accent3="accent3" accent4="accent4" accent5="accent5" accent6="accent6" hlink="hlink" folHlink="folHlink"/>
  <p:notesStyle>
    <a:lvl1pPr marL="0" algn="l" defTabSz="914190" rtl="0" eaLnBrk="1" latinLnBrk="0" hangingPunct="1">
      <a:defRPr sz="1200" kern="1200">
        <a:solidFill>
          <a:schemeClr val="tx1"/>
        </a:solidFill>
        <a:latin typeface="+mn-lt"/>
        <a:ea typeface="+mn-ea"/>
        <a:cs typeface="+mn-cs"/>
      </a:defRPr>
    </a:lvl1pPr>
    <a:lvl2pPr marL="457094" algn="l" defTabSz="914190" rtl="0" eaLnBrk="1" latinLnBrk="0" hangingPunct="1">
      <a:defRPr sz="1200" kern="1200">
        <a:solidFill>
          <a:schemeClr val="tx1"/>
        </a:solidFill>
        <a:latin typeface="+mn-lt"/>
        <a:ea typeface="+mn-ea"/>
        <a:cs typeface="+mn-cs"/>
      </a:defRPr>
    </a:lvl2pPr>
    <a:lvl3pPr marL="914190" algn="l" defTabSz="914190" rtl="0" eaLnBrk="1" latinLnBrk="0" hangingPunct="1">
      <a:defRPr sz="1200" kern="1200">
        <a:solidFill>
          <a:schemeClr val="tx1"/>
        </a:solidFill>
        <a:latin typeface="+mn-lt"/>
        <a:ea typeface="+mn-ea"/>
        <a:cs typeface="+mn-cs"/>
      </a:defRPr>
    </a:lvl3pPr>
    <a:lvl4pPr marL="1371284" algn="l" defTabSz="914190" rtl="0" eaLnBrk="1" latinLnBrk="0" hangingPunct="1">
      <a:defRPr sz="1200" kern="1200">
        <a:solidFill>
          <a:schemeClr val="tx1"/>
        </a:solidFill>
        <a:latin typeface="+mn-lt"/>
        <a:ea typeface="+mn-ea"/>
        <a:cs typeface="+mn-cs"/>
      </a:defRPr>
    </a:lvl4pPr>
    <a:lvl5pPr marL="1828379" algn="l" defTabSz="914190" rtl="0" eaLnBrk="1" latinLnBrk="0" hangingPunct="1">
      <a:defRPr sz="1200" kern="1200">
        <a:solidFill>
          <a:schemeClr val="tx1"/>
        </a:solidFill>
        <a:latin typeface="+mn-lt"/>
        <a:ea typeface="+mn-ea"/>
        <a:cs typeface="+mn-cs"/>
      </a:defRPr>
    </a:lvl5pPr>
    <a:lvl6pPr marL="2285474" algn="l" defTabSz="914190" rtl="0" eaLnBrk="1" latinLnBrk="0" hangingPunct="1">
      <a:defRPr sz="1200" kern="1200">
        <a:solidFill>
          <a:schemeClr val="tx1"/>
        </a:solidFill>
        <a:latin typeface="+mn-lt"/>
        <a:ea typeface="+mn-ea"/>
        <a:cs typeface="+mn-cs"/>
      </a:defRPr>
    </a:lvl6pPr>
    <a:lvl7pPr marL="2742568" algn="l" defTabSz="914190" rtl="0" eaLnBrk="1" latinLnBrk="0" hangingPunct="1">
      <a:defRPr sz="1200" kern="1200">
        <a:solidFill>
          <a:schemeClr val="tx1"/>
        </a:solidFill>
        <a:latin typeface="+mn-lt"/>
        <a:ea typeface="+mn-ea"/>
        <a:cs typeface="+mn-cs"/>
      </a:defRPr>
    </a:lvl7pPr>
    <a:lvl8pPr marL="3199664" algn="l" defTabSz="914190" rtl="0" eaLnBrk="1" latinLnBrk="0" hangingPunct="1">
      <a:defRPr sz="1200" kern="1200">
        <a:solidFill>
          <a:schemeClr val="tx1"/>
        </a:solidFill>
        <a:latin typeface="+mn-lt"/>
        <a:ea typeface="+mn-ea"/>
        <a:cs typeface="+mn-cs"/>
      </a:defRPr>
    </a:lvl8pPr>
    <a:lvl9pPr marL="3656758" algn="l" defTabSz="91419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1724025"/>
            <a:ext cx="8420400" cy="637425"/>
          </a:xfrm>
          <a:prstGeom prst="rect">
            <a:avLst/>
          </a:prstGeom>
          <a:noFill/>
        </p:spPr>
        <p:txBody>
          <a:bodyPr/>
          <a:lstStyle>
            <a:lvl1pPr algn="ctr">
              <a:defRPr>
                <a:solidFill>
                  <a:srgbClr val="F2F2F2"/>
                </a:solidFill>
              </a:defRPr>
            </a:lvl1pPr>
          </a:lstStyle>
          <a:p>
            <a:r>
              <a:rPr lang="en-US" dirty="0" smtClean="0"/>
              <a:t>Click to edit Presentation title</a:t>
            </a:r>
            <a:endParaRPr lang="en-GB" dirty="0"/>
          </a:p>
        </p:txBody>
      </p:sp>
      <p:sp>
        <p:nvSpPr>
          <p:cNvPr id="21" name="Text Placeholder 20"/>
          <p:cNvSpPr>
            <a:spLocks noGrp="1"/>
          </p:cNvSpPr>
          <p:nvPr>
            <p:ph type="body" sz="quarter" idx="11" hasCustomPrompt="1"/>
          </p:nvPr>
        </p:nvSpPr>
        <p:spPr>
          <a:xfrm>
            <a:off x="732905" y="2457449"/>
            <a:ext cx="8429095" cy="495301"/>
          </a:xfrm>
          <a:prstGeom prst="rect">
            <a:avLst/>
          </a:prstGeom>
        </p:spPr>
        <p:txBody>
          <a:bodyPr/>
          <a:lstStyle>
            <a:lvl1pPr marL="0" indent="0" algn="ctr">
              <a:lnSpc>
                <a:spcPct val="150000"/>
              </a:lnSpc>
              <a:buFontTx/>
              <a:buNone/>
              <a:defRPr>
                <a:solidFill>
                  <a:schemeClr val="bg1"/>
                </a:solidFill>
              </a:defRPr>
            </a:lvl1pPr>
          </a:lstStyle>
          <a:p>
            <a:pPr lvl="0"/>
            <a:r>
              <a:rPr lang="en-US" dirty="0" smtClean="0"/>
              <a:t>Click to edit Barrister name</a:t>
            </a:r>
          </a:p>
        </p:txBody>
      </p:sp>
      <p:sp>
        <p:nvSpPr>
          <p:cNvPr id="22" name="Text Placeholder 20"/>
          <p:cNvSpPr>
            <a:spLocks noGrp="1"/>
          </p:cNvSpPr>
          <p:nvPr>
            <p:ph type="body" sz="quarter" idx="12" hasCustomPrompt="1"/>
          </p:nvPr>
        </p:nvSpPr>
        <p:spPr>
          <a:xfrm>
            <a:off x="732905" y="3736766"/>
            <a:ext cx="8429095"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Click to edit Date</a:t>
            </a:r>
          </a:p>
        </p:txBody>
      </p:sp>
      <p:sp>
        <p:nvSpPr>
          <p:cNvPr id="7"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8" name="Text Placeholder 20"/>
          <p:cNvSpPr>
            <a:spLocks noGrp="1"/>
          </p:cNvSpPr>
          <p:nvPr>
            <p:ph type="body" sz="quarter" idx="13" hasCustomPrompt="1"/>
          </p:nvPr>
        </p:nvSpPr>
        <p:spPr>
          <a:xfrm>
            <a:off x="732904" y="3095819"/>
            <a:ext cx="8429096"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“Brick Court Chambers” can be typed here</a:t>
            </a:r>
          </a:p>
        </p:txBody>
      </p:sp>
    </p:spTree>
    <p:extLst>
      <p:ext uri="{BB962C8B-B14F-4D97-AF65-F5344CB8AC3E}">
        <p14:creationId xmlns:p14="http://schemas.microsoft.com/office/powerpoint/2010/main" val="4469429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2694039"/>
            <a:ext cx="8420400" cy="637425"/>
          </a:xfrm>
          <a:prstGeom prst="rect">
            <a:avLst/>
          </a:prstGeom>
          <a:noFill/>
        </p:spPr>
        <p:txBody>
          <a:bodyPr/>
          <a:lstStyle>
            <a:lvl1pPr algn="ctr">
              <a:defRPr sz="4000" baseline="0">
                <a:solidFill>
                  <a:srgbClr val="F2F2F2"/>
                </a:solidFill>
              </a:defRPr>
            </a:lvl1pPr>
          </a:lstStyle>
          <a:p>
            <a:r>
              <a:rPr lang="en-US" dirty="0" smtClean="0"/>
              <a:t>Click to edit Section header title</a:t>
            </a:r>
            <a:endParaRPr lang="en-GB" dirty="0"/>
          </a:p>
        </p:txBody>
      </p:sp>
      <p:sp>
        <p:nvSpPr>
          <p:cNvPr id="2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0665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ullet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228599" indent="-228599" algn="just">
              <a:lnSpc>
                <a:spcPct val="150000"/>
              </a:lnSpc>
              <a:buClr>
                <a:srgbClr val="143D62"/>
              </a:buClr>
              <a:buFont typeface="Wingdings" panose="05000000000000000000" pitchFamily="2" charset="2"/>
              <a:buChar char="§"/>
              <a:defRPr sz="2000" baseline="0">
                <a:solidFill>
                  <a:srgbClr val="143D62"/>
                </a:solidFill>
              </a:defRPr>
            </a:lvl1pPr>
          </a:lstStyle>
          <a:p>
            <a:pPr lvl="0"/>
            <a:r>
              <a:rPr lang="en-US" dirty="0" smtClean="0"/>
              <a:t>Click to edit Bullet point list</a:t>
            </a:r>
          </a:p>
        </p:txBody>
      </p:sp>
    </p:spTree>
    <p:extLst>
      <p:ext uri="{BB962C8B-B14F-4D97-AF65-F5344CB8AC3E}">
        <p14:creationId xmlns:p14="http://schemas.microsoft.com/office/powerpoint/2010/main" val="592464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Text box">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1891894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box + Pictur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6" name="Picture Placeholder 5"/>
          <p:cNvSpPr>
            <a:spLocks noGrp="1"/>
          </p:cNvSpPr>
          <p:nvPr>
            <p:ph type="pic" sz="quarter" idx="11"/>
          </p:nvPr>
        </p:nvSpPr>
        <p:spPr>
          <a:xfrm>
            <a:off x="732904" y="2340863"/>
            <a:ext cx="8668271" cy="3059811"/>
          </a:xfrm>
          <a:prstGeom prst="rect">
            <a:avLst/>
          </a:prstGeom>
        </p:spPr>
        <p:txBody>
          <a:bodyPr/>
          <a:lstStyle>
            <a:lvl1pPr marL="0" indent="0">
              <a:buNone/>
              <a:defRPr>
                <a:solidFill>
                  <a:srgbClr val="143D62"/>
                </a:solidFill>
              </a:defRPr>
            </a:lvl1pPr>
          </a:lstStyle>
          <a:p>
            <a:endParaRPr lang="en-GB" dirty="0"/>
          </a:p>
        </p:txBody>
      </p:sp>
      <p:sp>
        <p:nvSpPr>
          <p:cNvPr id="8" name="Text Placeholder 7"/>
          <p:cNvSpPr>
            <a:spLocks noGrp="1"/>
          </p:cNvSpPr>
          <p:nvPr>
            <p:ph type="body" sz="quarter" idx="12" hasCustomPrompt="1"/>
          </p:nvPr>
        </p:nvSpPr>
        <p:spPr>
          <a:xfrm>
            <a:off x="733425" y="1438275"/>
            <a:ext cx="8667750" cy="679450"/>
          </a:xfrm>
          <a:prstGeom prst="rect">
            <a:avLst/>
          </a:prstGeom>
        </p:spPr>
        <p:txBody>
          <a:bodyPr/>
          <a:lstStyle>
            <a:lvl1pPr marL="0" indent="0">
              <a:lnSpc>
                <a:spcPct val="100000"/>
              </a:lnSpc>
              <a:buFontTx/>
              <a:buNone/>
              <a:defRPr sz="2000">
                <a:solidFill>
                  <a:srgbClr val="143D62"/>
                </a:solidFill>
              </a:defRPr>
            </a:lvl1pPr>
            <a:lvl2pPr marL="457197" indent="0" algn="l">
              <a:buFontTx/>
              <a:buNone/>
              <a:defRPr/>
            </a:lvl2pPr>
          </a:lstStyle>
          <a:p>
            <a:pPr lvl="0"/>
            <a:r>
              <a:rPr lang="en-GB" dirty="0" smtClean="0"/>
              <a:t>Click to edit text box</a:t>
            </a:r>
            <a:endParaRPr lang="en-GB" dirty="0"/>
          </a:p>
        </p:txBody>
      </p:sp>
    </p:spTree>
    <p:extLst>
      <p:ext uri="{BB962C8B-B14F-4D97-AF65-F5344CB8AC3E}">
        <p14:creationId xmlns:p14="http://schemas.microsoft.com/office/powerpoint/2010/main" val="41259985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7" name="Text Placeholder 4"/>
          <p:cNvSpPr>
            <a:spLocks noGrp="1"/>
          </p:cNvSpPr>
          <p:nvPr>
            <p:ph type="body" sz="quarter" idx="12" hasCustomPrompt="1"/>
          </p:nvPr>
        </p:nvSpPr>
        <p:spPr>
          <a:xfrm>
            <a:off x="732905"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
        <p:nvSpPr>
          <p:cNvPr id="8" name="Text Placeholder 4"/>
          <p:cNvSpPr>
            <a:spLocks noGrp="1"/>
          </p:cNvSpPr>
          <p:nvPr>
            <p:ph type="body" sz="quarter" idx="13" hasCustomPrompt="1"/>
          </p:nvPr>
        </p:nvSpPr>
        <p:spPr>
          <a:xfrm>
            <a:off x="5257281"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3091338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94561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43D62"/>
        </a:solidFill>
        <a:effectLst/>
      </p:bgPr>
    </p:bg>
    <p:spTree>
      <p:nvGrpSpPr>
        <p:cNvPr id="1" name=""/>
        <p:cNvGrpSpPr/>
        <p:nvPr/>
      </p:nvGrpSpPr>
      <p:grpSpPr>
        <a:xfrm>
          <a:off x="0" y="0"/>
          <a:ext cx="0" cy="0"/>
          <a:chOff x="0" y="0"/>
          <a:chExt cx="0" cy="0"/>
        </a:xfrm>
      </p:grpSpPr>
      <p:sp>
        <p:nvSpPr>
          <p:cNvPr id="10"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14" name="Text Placeholder 13"/>
          <p:cNvSpPr>
            <a:spLocks noGrp="1"/>
          </p:cNvSpPr>
          <p:nvPr>
            <p:ph type="body" sz="quarter" idx="10" hasCustomPrompt="1"/>
          </p:nvPr>
        </p:nvSpPr>
        <p:spPr>
          <a:xfrm>
            <a:off x="732905" y="3184031"/>
            <a:ext cx="8415857" cy="361950"/>
          </a:xfrm>
          <a:prstGeom prst="rect">
            <a:avLst/>
          </a:prstGeom>
        </p:spPr>
        <p:txBody>
          <a:bodyPr/>
          <a:lstStyle>
            <a:lvl1pPr marL="0" indent="0" algn="ctr">
              <a:buNone/>
              <a:defRPr sz="2400" baseline="0">
                <a:solidFill>
                  <a:schemeClr val="bg1"/>
                </a:solidFill>
              </a:defRPr>
            </a:lvl1pPr>
          </a:lstStyle>
          <a:p>
            <a:pPr lvl="0"/>
            <a:r>
              <a:rPr lang="en-GB" dirty="0" smtClean="0"/>
              <a:t>Click to edit Barrister name</a:t>
            </a:r>
            <a:endParaRPr lang="en-GB" dirty="0"/>
          </a:p>
        </p:txBody>
      </p:sp>
      <p:sp>
        <p:nvSpPr>
          <p:cNvPr id="5" name="Text Placeholder 13"/>
          <p:cNvSpPr>
            <a:spLocks noGrp="1"/>
          </p:cNvSpPr>
          <p:nvPr>
            <p:ph type="body" sz="quarter" idx="11" hasCustomPrompt="1"/>
          </p:nvPr>
        </p:nvSpPr>
        <p:spPr>
          <a:xfrm>
            <a:off x="732905" y="2309446"/>
            <a:ext cx="8415857" cy="609600"/>
          </a:xfrm>
          <a:prstGeom prst="rect">
            <a:avLst/>
          </a:prstGeom>
        </p:spPr>
        <p:txBody>
          <a:bodyPr/>
          <a:lstStyle>
            <a:lvl1pPr marL="0" indent="0" algn="ctr">
              <a:buNone/>
              <a:defRPr sz="3600" baseline="0">
                <a:solidFill>
                  <a:schemeClr val="bg1"/>
                </a:solidFill>
              </a:defRPr>
            </a:lvl1pPr>
          </a:lstStyle>
          <a:p>
            <a:pPr lvl="0"/>
            <a:r>
              <a:rPr lang="en-GB" dirty="0" smtClean="0"/>
              <a:t>Thank you message can be typed here</a:t>
            </a:r>
            <a:endParaRPr lang="en-GB" dirty="0"/>
          </a:p>
        </p:txBody>
      </p:sp>
    </p:spTree>
    <p:extLst>
      <p:ext uri="{BB962C8B-B14F-4D97-AF65-F5344CB8AC3E}">
        <p14:creationId xmlns:p14="http://schemas.microsoft.com/office/powerpoint/2010/main" val="3863877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Rectangle 42"/>
          <p:cNvSpPr>
            <a:spLocks noChangeAspect="1"/>
          </p:cNvSpPr>
          <p:nvPr userDrawn="1"/>
        </p:nvSpPr>
        <p:spPr>
          <a:xfrm>
            <a:off x="0" y="5814000"/>
            <a:ext cx="9905999" cy="104400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GB" sz="1350" dirty="0" smtClean="0"/>
              <a:t>                       </a:t>
            </a:r>
            <a:endParaRPr lang="en-GB" sz="1350" dirty="0"/>
          </a:p>
        </p:txBody>
      </p:sp>
      <p:grpSp>
        <p:nvGrpSpPr>
          <p:cNvPr id="13" name="Group 12"/>
          <p:cNvGrpSpPr/>
          <p:nvPr userDrawn="1"/>
        </p:nvGrpSpPr>
        <p:grpSpPr>
          <a:xfrm>
            <a:off x="8022167" y="6091242"/>
            <a:ext cx="1384300" cy="561975"/>
            <a:chOff x="5718175" y="6094413"/>
            <a:chExt cx="1384300" cy="561975"/>
          </a:xfrm>
        </p:grpSpPr>
        <p:sp>
          <p:nvSpPr>
            <p:cNvPr id="14" name="Freeform 39"/>
            <p:cNvSpPr>
              <a:spLocks noEditPoints="1"/>
            </p:cNvSpPr>
            <p:nvPr/>
          </p:nvSpPr>
          <p:spPr bwMode="auto">
            <a:xfrm>
              <a:off x="5718175" y="6099175"/>
              <a:ext cx="114300" cy="144463"/>
            </a:xfrm>
            <a:custGeom>
              <a:avLst/>
              <a:gdLst>
                <a:gd name="T0" fmla="*/ 74 w 216"/>
                <a:gd name="T1" fmla="*/ 219 h 271"/>
                <a:gd name="T2" fmla="*/ 79 w 216"/>
                <a:gd name="T3" fmla="*/ 244 h 271"/>
                <a:gd name="T4" fmla="*/ 96 w 216"/>
                <a:gd name="T5" fmla="*/ 254 h 271"/>
                <a:gd name="T6" fmla="*/ 124 w 216"/>
                <a:gd name="T7" fmla="*/ 254 h 271"/>
                <a:gd name="T8" fmla="*/ 149 w 216"/>
                <a:gd name="T9" fmla="*/ 245 h 271"/>
                <a:gd name="T10" fmla="*/ 167 w 216"/>
                <a:gd name="T11" fmla="*/ 226 h 271"/>
                <a:gd name="T12" fmla="*/ 174 w 216"/>
                <a:gd name="T13" fmla="*/ 195 h 271"/>
                <a:gd name="T14" fmla="*/ 167 w 216"/>
                <a:gd name="T15" fmla="*/ 164 h 271"/>
                <a:gd name="T16" fmla="*/ 147 w 216"/>
                <a:gd name="T17" fmla="*/ 145 h 271"/>
                <a:gd name="T18" fmla="*/ 114 w 216"/>
                <a:gd name="T19" fmla="*/ 136 h 271"/>
                <a:gd name="T20" fmla="*/ 74 w 216"/>
                <a:gd name="T21" fmla="*/ 135 h 271"/>
                <a:gd name="T22" fmla="*/ 93 w 216"/>
                <a:gd name="T23" fmla="*/ 16 h 271"/>
                <a:gd name="T24" fmla="*/ 80 w 216"/>
                <a:gd name="T25" fmla="*/ 19 h 271"/>
                <a:gd name="T26" fmla="*/ 75 w 216"/>
                <a:gd name="T27" fmla="*/ 30 h 271"/>
                <a:gd name="T28" fmla="*/ 74 w 216"/>
                <a:gd name="T29" fmla="*/ 120 h 271"/>
                <a:gd name="T30" fmla="*/ 115 w 216"/>
                <a:gd name="T31" fmla="*/ 117 h 271"/>
                <a:gd name="T32" fmla="*/ 144 w 216"/>
                <a:gd name="T33" fmla="*/ 106 h 271"/>
                <a:gd name="T34" fmla="*/ 157 w 216"/>
                <a:gd name="T35" fmla="*/ 83 h 271"/>
                <a:gd name="T36" fmla="*/ 158 w 216"/>
                <a:gd name="T37" fmla="*/ 54 h 271"/>
                <a:gd name="T38" fmla="*/ 147 w 216"/>
                <a:gd name="T39" fmla="*/ 31 h 271"/>
                <a:gd name="T40" fmla="*/ 122 w 216"/>
                <a:gd name="T41" fmla="*/ 17 h 271"/>
                <a:gd name="T42" fmla="*/ 2 w 216"/>
                <a:gd name="T43" fmla="*/ 0 h 271"/>
                <a:gd name="T44" fmla="*/ 133 w 216"/>
                <a:gd name="T45" fmla="*/ 1 h 271"/>
                <a:gd name="T46" fmla="*/ 164 w 216"/>
                <a:gd name="T47" fmla="*/ 8 h 271"/>
                <a:gd name="T48" fmla="*/ 184 w 216"/>
                <a:gd name="T49" fmla="*/ 23 h 271"/>
                <a:gd name="T50" fmla="*/ 197 w 216"/>
                <a:gd name="T51" fmla="*/ 48 h 271"/>
                <a:gd name="T52" fmla="*/ 197 w 216"/>
                <a:gd name="T53" fmla="*/ 77 h 271"/>
                <a:gd name="T54" fmla="*/ 183 w 216"/>
                <a:gd name="T55" fmla="*/ 100 h 271"/>
                <a:gd name="T56" fmla="*/ 164 w 216"/>
                <a:gd name="T57" fmla="*/ 115 h 271"/>
                <a:gd name="T58" fmla="*/ 144 w 216"/>
                <a:gd name="T59" fmla="*/ 124 h 271"/>
                <a:gd name="T60" fmla="*/ 161 w 216"/>
                <a:gd name="T61" fmla="*/ 128 h 271"/>
                <a:gd name="T62" fmla="*/ 189 w 216"/>
                <a:gd name="T63" fmla="*/ 140 h 271"/>
                <a:gd name="T64" fmla="*/ 210 w 216"/>
                <a:gd name="T65" fmla="*/ 161 h 271"/>
                <a:gd name="T66" fmla="*/ 216 w 216"/>
                <a:gd name="T67" fmla="*/ 192 h 271"/>
                <a:gd name="T68" fmla="*/ 206 w 216"/>
                <a:gd name="T69" fmla="*/ 228 h 271"/>
                <a:gd name="T70" fmla="*/ 177 w 216"/>
                <a:gd name="T71" fmla="*/ 254 h 271"/>
                <a:gd name="T72" fmla="*/ 124 w 216"/>
                <a:gd name="T73" fmla="*/ 270 h 271"/>
                <a:gd name="T74" fmla="*/ 0 w 216"/>
                <a:gd name="T75" fmla="*/ 271 h 271"/>
                <a:gd name="T76" fmla="*/ 17 w 216"/>
                <a:gd name="T77" fmla="*/ 255 h 271"/>
                <a:gd name="T78" fmla="*/ 35 w 216"/>
                <a:gd name="T79" fmla="*/ 246 h 271"/>
                <a:gd name="T80" fmla="*/ 39 w 216"/>
                <a:gd name="T81" fmla="*/ 219 h 271"/>
                <a:gd name="T82" fmla="*/ 38 w 216"/>
                <a:gd name="T83" fmla="*/ 36 h 271"/>
                <a:gd name="T84" fmla="*/ 30 w 216"/>
                <a:gd name="T85" fmla="*/ 18 h 271"/>
                <a:gd name="T86" fmla="*/ 2 w 216"/>
                <a:gd name="T87"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9"/>
                  </a:lnTo>
                  <a:lnTo>
                    <a:pt x="75" y="234"/>
                  </a:lnTo>
                  <a:lnTo>
                    <a:pt x="79" y="244"/>
                  </a:lnTo>
                  <a:lnTo>
                    <a:pt x="85" y="251"/>
                  </a:lnTo>
                  <a:lnTo>
                    <a:pt x="96" y="254"/>
                  </a:lnTo>
                  <a:lnTo>
                    <a:pt x="109" y="255"/>
                  </a:lnTo>
                  <a:lnTo>
                    <a:pt x="124" y="254"/>
                  </a:lnTo>
                  <a:lnTo>
                    <a:pt x="137" y="251"/>
                  </a:lnTo>
                  <a:lnTo>
                    <a:pt x="149" y="245"/>
                  </a:lnTo>
                  <a:lnTo>
                    <a:pt x="159" y="237"/>
                  </a:lnTo>
                  <a:lnTo>
                    <a:pt x="167" y="226"/>
                  </a:lnTo>
                  <a:lnTo>
                    <a:pt x="173" y="212"/>
                  </a:lnTo>
                  <a:lnTo>
                    <a:pt x="174" y="195"/>
                  </a:lnTo>
                  <a:lnTo>
                    <a:pt x="173" y="178"/>
                  </a:lnTo>
                  <a:lnTo>
                    <a:pt x="167" y="164"/>
                  </a:lnTo>
                  <a:lnTo>
                    <a:pt x="158" y="154"/>
                  </a:lnTo>
                  <a:lnTo>
                    <a:pt x="147" y="145"/>
                  </a:lnTo>
                  <a:lnTo>
                    <a:pt x="132" y="139"/>
                  </a:lnTo>
                  <a:lnTo>
                    <a:pt x="114" y="136"/>
                  </a:lnTo>
                  <a:lnTo>
                    <a:pt x="95" y="135"/>
                  </a:lnTo>
                  <a:lnTo>
                    <a:pt x="74" y="135"/>
                  </a:lnTo>
                  <a:close/>
                  <a:moveTo>
                    <a:pt x="104" y="15"/>
                  </a:moveTo>
                  <a:lnTo>
                    <a:pt x="93" y="16"/>
                  </a:lnTo>
                  <a:lnTo>
                    <a:pt x="85" y="17"/>
                  </a:lnTo>
                  <a:lnTo>
                    <a:pt x="80" y="19"/>
                  </a:lnTo>
                  <a:lnTo>
                    <a:pt x="76" y="23"/>
                  </a:lnTo>
                  <a:lnTo>
                    <a:pt x="75" y="30"/>
                  </a:lnTo>
                  <a:lnTo>
                    <a:pt x="74" y="40"/>
                  </a:lnTo>
                  <a:lnTo>
                    <a:pt x="74" y="120"/>
                  </a:lnTo>
                  <a:lnTo>
                    <a:pt x="95" y="120"/>
                  </a:lnTo>
                  <a:lnTo>
                    <a:pt x="115" y="117"/>
                  </a:lnTo>
                  <a:lnTo>
                    <a:pt x="131" y="113"/>
                  </a:lnTo>
                  <a:lnTo>
                    <a:pt x="144" y="106"/>
                  </a:lnTo>
                  <a:lnTo>
                    <a:pt x="153" y="96"/>
                  </a:lnTo>
                  <a:lnTo>
                    <a:pt x="157" y="83"/>
                  </a:lnTo>
                  <a:lnTo>
                    <a:pt x="159" y="67"/>
                  </a:lnTo>
                  <a:lnTo>
                    <a:pt x="158" y="54"/>
                  </a:lnTo>
                  <a:lnTo>
                    <a:pt x="154" y="41"/>
                  </a:lnTo>
                  <a:lnTo>
                    <a:pt x="147" y="31"/>
                  </a:lnTo>
                  <a:lnTo>
                    <a:pt x="136" y="22"/>
                  </a:lnTo>
                  <a:lnTo>
                    <a:pt x="122" y="17"/>
                  </a:lnTo>
                  <a:lnTo>
                    <a:pt x="104" y="15"/>
                  </a:lnTo>
                  <a:close/>
                  <a:moveTo>
                    <a:pt x="2" y="0"/>
                  </a:moveTo>
                  <a:lnTo>
                    <a:pt x="113" y="0"/>
                  </a:lnTo>
                  <a:lnTo>
                    <a:pt x="133" y="1"/>
                  </a:lnTo>
                  <a:lnTo>
                    <a:pt x="150" y="3"/>
                  </a:lnTo>
                  <a:lnTo>
                    <a:pt x="164" y="8"/>
                  </a:lnTo>
                  <a:lnTo>
                    <a:pt x="175" y="14"/>
                  </a:lnTo>
                  <a:lnTo>
                    <a:pt x="184" y="23"/>
                  </a:lnTo>
                  <a:lnTo>
                    <a:pt x="192" y="34"/>
                  </a:lnTo>
                  <a:lnTo>
                    <a:pt x="197" y="48"/>
                  </a:lnTo>
                  <a:lnTo>
                    <a:pt x="198" y="62"/>
                  </a:lnTo>
                  <a:lnTo>
                    <a:pt x="197" y="77"/>
                  </a:lnTo>
                  <a:lnTo>
                    <a:pt x="191" y="90"/>
                  </a:lnTo>
                  <a:lnTo>
                    <a:pt x="183" y="100"/>
                  </a:lnTo>
                  <a:lnTo>
                    <a:pt x="174" y="109"/>
                  </a:lnTo>
                  <a:lnTo>
                    <a:pt x="164" y="115"/>
                  </a:lnTo>
                  <a:lnTo>
                    <a:pt x="154" y="121"/>
                  </a:lnTo>
                  <a:lnTo>
                    <a:pt x="144" y="124"/>
                  </a:lnTo>
                  <a:lnTo>
                    <a:pt x="144" y="124"/>
                  </a:lnTo>
                  <a:lnTo>
                    <a:pt x="161" y="128"/>
                  </a:lnTo>
                  <a:lnTo>
                    <a:pt x="177" y="133"/>
                  </a:lnTo>
                  <a:lnTo>
                    <a:pt x="189" y="140"/>
                  </a:lnTo>
                  <a:lnTo>
                    <a:pt x="200" y="149"/>
                  </a:lnTo>
                  <a:lnTo>
                    <a:pt x="210" y="161"/>
                  </a:lnTo>
                  <a:lnTo>
                    <a:pt x="214" y="174"/>
                  </a:lnTo>
                  <a:lnTo>
                    <a:pt x="216" y="192"/>
                  </a:lnTo>
                  <a:lnTo>
                    <a:pt x="214" y="211"/>
                  </a:lnTo>
                  <a:lnTo>
                    <a:pt x="206" y="228"/>
                  </a:lnTo>
                  <a:lnTo>
                    <a:pt x="192" y="243"/>
                  </a:lnTo>
                  <a:lnTo>
                    <a:pt x="177" y="254"/>
                  </a:lnTo>
                  <a:lnTo>
                    <a:pt x="153" y="264"/>
                  </a:lnTo>
                  <a:lnTo>
                    <a:pt x="124" y="270"/>
                  </a:lnTo>
                  <a:lnTo>
                    <a:pt x="93" y="271"/>
                  </a:lnTo>
                  <a:lnTo>
                    <a:pt x="0" y="271"/>
                  </a:lnTo>
                  <a:lnTo>
                    <a:pt x="0" y="258"/>
                  </a:lnTo>
                  <a:lnTo>
                    <a:pt x="17" y="255"/>
                  </a:lnTo>
                  <a:lnTo>
                    <a:pt x="29" y="253"/>
                  </a:lnTo>
                  <a:lnTo>
                    <a:pt x="35" y="246"/>
                  </a:lnTo>
                  <a:lnTo>
                    <a:pt x="38" y="235"/>
                  </a:lnTo>
                  <a:lnTo>
                    <a:pt x="39" y="219"/>
                  </a:lnTo>
                  <a:lnTo>
                    <a:pt x="39" y="52"/>
                  </a:lnTo>
                  <a:lnTo>
                    <a:pt x="38" y="36"/>
                  </a:lnTo>
                  <a:lnTo>
                    <a:pt x="35" y="25"/>
                  </a:lnTo>
                  <a:lnTo>
                    <a:pt x="30"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noEditPoints="1"/>
            </p:cNvSpPr>
            <p:nvPr/>
          </p:nvSpPr>
          <p:spPr bwMode="auto">
            <a:xfrm>
              <a:off x="5840413" y="6099175"/>
              <a:ext cx="131763" cy="146050"/>
            </a:xfrm>
            <a:custGeom>
              <a:avLst/>
              <a:gdLst>
                <a:gd name="T0" fmla="*/ 90 w 251"/>
                <a:gd name="T1" fmla="*/ 16 h 275"/>
                <a:gd name="T2" fmla="*/ 79 w 251"/>
                <a:gd name="T3" fmla="*/ 20 h 275"/>
                <a:gd name="T4" fmla="*/ 74 w 251"/>
                <a:gd name="T5" fmla="*/ 30 h 275"/>
                <a:gd name="T6" fmla="*/ 74 w 251"/>
                <a:gd name="T7" fmla="*/ 138 h 275"/>
                <a:gd name="T8" fmla="*/ 113 w 251"/>
                <a:gd name="T9" fmla="*/ 137 h 275"/>
                <a:gd name="T10" fmla="*/ 140 w 251"/>
                <a:gd name="T11" fmla="*/ 127 h 275"/>
                <a:gd name="T12" fmla="*/ 161 w 251"/>
                <a:gd name="T13" fmla="*/ 96 h 275"/>
                <a:gd name="T14" fmla="*/ 161 w 251"/>
                <a:gd name="T15" fmla="*/ 58 h 275"/>
                <a:gd name="T16" fmla="*/ 148 w 251"/>
                <a:gd name="T17" fmla="*/ 34 h 275"/>
                <a:gd name="T18" fmla="*/ 126 w 251"/>
                <a:gd name="T19" fmla="*/ 20 h 275"/>
                <a:gd name="T20" fmla="*/ 101 w 251"/>
                <a:gd name="T21" fmla="*/ 16 h 275"/>
                <a:gd name="T22" fmla="*/ 107 w 251"/>
                <a:gd name="T23" fmla="*/ 0 h 275"/>
                <a:gd name="T24" fmla="*/ 146 w 251"/>
                <a:gd name="T25" fmla="*/ 3 h 275"/>
                <a:gd name="T26" fmla="*/ 174 w 251"/>
                <a:gd name="T27" fmla="*/ 15 h 275"/>
                <a:gd name="T28" fmla="*/ 195 w 251"/>
                <a:gd name="T29" fmla="*/ 36 h 275"/>
                <a:gd name="T30" fmla="*/ 203 w 251"/>
                <a:gd name="T31" fmla="*/ 70 h 275"/>
                <a:gd name="T32" fmla="*/ 192 w 251"/>
                <a:gd name="T33" fmla="*/ 106 h 275"/>
                <a:gd name="T34" fmla="*/ 166 w 251"/>
                <a:gd name="T35" fmla="*/ 131 h 275"/>
                <a:gd name="T36" fmla="*/ 156 w 251"/>
                <a:gd name="T37" fmla="*/ 153 h 275"/>
                <a:gd name="T38" fmla="*/ 177 w 251"/>
                <a:gd name="T39" fmla="*/ 185 h 275"/>
                <a:gd name="T40" fmla="*/ 197 w 251"/>
                <a:gd name="T41" fmla="*/ 215 h 275"/>
                <a:gd name="T42" fmla="*/ 212 w 251"/>
                <a:gd name="T43" fmla="*/ 235 h 275"/>
                <a:gd name="T44" fmla="*/ 230 w 251"/>
                <a:gd name="T45" fmla="*/ 253 h 275"/>
                <a:gd name="T46" fmla="*/ 251 w 251"/>
                <a:gd name="T47" fmla="*/ 262 h 275"/>
                <a:gd name="T48" fmla="*/ 240 w 251"/>
                <a:gd name="T49" fmla="*/ 275 h 275"/>
                <a:gd name="T50" fmla="*/ 212 w 251"/>
                <a:gd name="T51" fmla="*/ 271 h 275"/>
                <a:gd name="T52" fmla="*/ 180 w 251"/>
                <a:gd name="T53" fmla="*/ 254 h 275"/>
                <a:gd name="T54" fmla="*/ 152 w 251"/>
                <a:gd name="T55" fmla="*/ 214 h 275"/>
                <a:gd name="T56" fmla="*/ 124 w 251"/>
                <a:gd name="T57" fmla="*/ 170 h 275"/>
                <a:gd name="T58" fmla="*/ 112 w 251"/>
                <a:gd name="T59" fmla="*/ 157 h 275"/>
                <a:gd name="T60" fmla="*/ 88 w 251"/>
                <a:gd name="T61" fmla="*/ 154 h 275"/>
                <a:gd name="T62" fmla="*/ 74 w 251"/>
                <a:gd name="T63" fmla="*/ 218 h 275"/>
                <a:gd name="T64" fmla="*/ 78 w 251"/>
                <a:gd name="T65" fmla="*/ 246 h 275"/>
                <a:gd name="T66" fmla="*/ 95 w 251"/>
                <a:gd name="T67" fmla="*/ 255 h 275"/>
                <a:gd name="T68" fmla="*/ 112 w 251"/>
                <a:gd name="T69" fmla="*/ 271 h 275"/>
                <a:gd name="T70" fmla="*/ 0 w 251"/>
                <a:gd name="T71" fmla="*/ 258 h 275"/>
                <a:gd name="T72" fmla="*/ 29 w 251"/>
                <a:gd name="T73" fmla="*/ 253 h 275"/>
                <a:gd name="T74" fmla="*/ 38 w 251"/>
                <a:gd name="T75" fmla="*/ 235 h 275"/>
                <a:gd name="T76" fmla="*/ 39 w 251"/>
                <a:gd name="T77" fmla="*/ 54 h 275"/>
                <a:gd name="T78" fmla="*/ 35 w 251"/>
                <a:gd name="T79" fmla="*/ 25 h 275"/>
                <a:gd name="T80" fmla="*/ 18 w 251"/>
                <a:gd name="T81" fmla="*/ 16 h 275"/>
                <a:gd name="T82" fmla="*/ 2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1" y="16"/>
                  </a:moveTo>
                  <a:lnTo>
                    <a:pt x="90" y="16"/>
                  </a:lnTo>
                  <a:lnTo>
                    <a:pt x="83" y="18"/>
                  </a:lnTo>
                  <a:lnTo>
                    <a:pt x="79" y="20"/>
                  </a:lnTo>
                  <a:lnTo>
                    <a:pt x="76" y="24"/>
                  </a:lnTo>
                  <a:lnTo>
                    <a:pt x="74" y="30"/>
                  </a:lnTo>
                  <a:lnTo>
                    <a:pt x="74" y="39"/>
                  </a:lnTo>
                  <a:lnTo>
                    <a:pt x="74" y="138"/>
                  </a:lnTo>
                  <a:lnTo>
                    <a:pt x="95" y="138"/>
                  </a:lnTo>
                  <a:lnTo>
                    <a:pt x="113" y="137"/>
                  </a:lnTo>
                  <a:lnTo>
                    <a:pt x="128" y="133"/>
                  </a:lnTo>
                  <a:lnTo>
                    <a:pt x="140" y="127"/>
                  </a:lnTo>
                  <a:lnTo>
                    <a:pt x="153" y="113"/>
                  </a:lnTo>
                  <a:lnTo>
                    <a:pt x="161" y="96"/>
                  </a:lnTo>
                  <a:lnTo>
                    <a:pt x="163" y="76"/>
                  </a:lnTo>
                  <a:lnTo>
                    <a:pt x="161" y="58"/>
                  </a:lnTo>
                  <a:lnTo>
                    <a:pt x="156" y="44"/>
                  </a:lnTo>
                  <a:lnTo>
                    <a:pt x="148" y="34"/>
                  </a:lnTo>
                  <a:lnTo>
                    <a:pt x="139" y="25"/>
                  </a:lnTo>
                  <a:lnTo>
                    <a:pt x="126" y="20"/>
                  </a:lnTo>
                  <a:lnTo>
                    <a:pt x="114" y="17"/>
                  </a:lnTo>
                  <a:lnTo>
                    <a:pt x="101" y="16"/>
                  </a:lnTo>
                  <a:close/>
                  <a:moveTo>
                    <a:pt x="2" y="0"/>
                  </a:moveTo>
                  <a:lnTo>
                    <a:pt x="107" y="0"/>
                  </a:lnTo>
                  <a:lnTo>
                    <a:pt x="129" y="1"/>
                  </a:lnTo>
                  <a:lnTo>
                    <a:pt x="146" y="3"/>
                  </a:lnTo>
                  <a:lnTo>
                    <a:pt x="161" y="8"/>
                  </a:lnTo>
                  <a:lnTo>
                    <a:pt x="174" y="15"/>
                  </a:lnTo>
                  <a:lnTo>
                    <a:pt x="186" y="24"/>
                  </a:lnTo>
                  <a:lnTo>
                    <a:pt x="195" y="36"/>
                  </a:lnTo>
                  <a:lnTo>
                    <a:pt x="200" y="51"/>
                  </a:lnTo>
                  <a:lnTo>
                    <a:pt x="203" y="70"/>
                  </a:lnTo>
                  <a:lnTo>
                    <a:pt x="199" y="89"/>
                  </a:lnTo>
                  <a:lnTo>
                    <a:pt x="192" y="106"/>
                  </a:lnTo>
                  <a:lnTo>
                    <a:pt x="181" y="120"/>
                  </a:lnTo>
                  <a:lnTo>
                    <a:pt x="166" y="131"/>
                  </a:lnTo>
                  <a:lnTo>
                    <a:pt x="149" y="140"/>
                  </a:lnTo>
                  <a:lnTo>
                    <a:pt x="156" y="153"/>
                  </a:lnTo>
                  <a:lnTo>
                    <a:pt x="166" y="169"/>
                  </a:lnTo>
                  <a:lnTo>
                    <a:pt x="177" y="185"/>
                  </a:lnTo>
                  <a:lnTo>
                    <a:pt x="187" y="201"/>
                  </a:lnTo>
                  <a:lnTo>
                    <a:pt x="197" y="215"/>
                  </a:lnTo>
                  <a:lnTo>
                    <a:pt x="205" y="227"/>
                  </a:lnTo>
                  <a:lnTo>
                    <a:pt x="212" y="235"/>
                  </a:lnTo>
                  <a:lnTo>
                    <a:pt x="220" y="244"/>
                  </a:lnTo>
                  <a:lnTo>
                    <a:pt x="230" y="253"/>
                  </a:lnTo>
                  <a:lnTo>
                    <a:pt x="240" y="259"/>
                  </a:lnTo>
                  <a:lnTo>
                    <a:pt x="251" y="262"/>
                  </a:lnTo>
                  <a:lnTo>
                    <a:pt x="248" y="275"/>
                  </a:lnTo>
                  <a:lnTo>
                    <a:pt x="240" y="275"/>
                  </a:lnTo>
                  <a:lnTo>
                    <a:pt x="232" y="275"/>
                  </a:lnTo>
                  <a:lnTo>
                    <a:pt x="212" y="271"/>
                  </a:lnTo>
                  <a:lnTo>
                    <a:pt x="195" y="266"/>
                  </a:lnTo>
                  <a:lnTo>
                    <a:pt x="180" y="254"/>
                  </a:lnTo>
                  <a:lnTo>
                    <a:pt x="165" y="236"/>
                  </a:lnTo>
                  <a:lnTo>
                    <a:pt x="152" y="214"/>
                  </a:lnTo>
                  <a:lnTo>
                    <a:pt x="137" y="192"/>
                  </a:lnTo>
                  <a:lnTo>
                    <a:pt x="124" y="170"/>
                  </a:lnTo>
                  <a:lnTo>
                    <a:pt x="119" y="163"/>
                  </a:lnTo>
                  <a:lnTo>
                    <a:pt x="112" y="157"/>
                  </a:lnTo>
                  <a:lnTo>
                    <a:pt x="101" y="155"/>
                  </a:lnTo>
                  <a:lnTo>
                    <a:pt x="88" y="154"/>
                  </a:lnTo>
                  <a:lnTo>
                    <a:pt x="74" y="154"/>
                  </a:lnTo>
                  <a:lnTo>
                    <a:pt x="74" y="218"/>
                  </a:lnTo>
                  <a:lnTo>
                    <a:pt x="75" y="235"/>
                  </a:lnTo>
                  <a:lnTo>
                    <a:pt x="78" y="246"/>
                  </a:lnTo>
                  <a:lnTo>
                    <a:pt x="83" y="253"/>
                  </a:lnTo>
                  <a:lnTo>
                    <a:pt x="95" y="255"/>
                  </a:lnTo>
                  <a:lnTo>
                    <a:pt x="112" y="258"/>
                  </a:lnTo>
                  <a:lnTo>
                    <a:pt x="112" y="271"/>
                  </a:lnTo>
                  <a:lnTo>
                    <a:pt x="0" y="271"/>
                  </a:lnTo>
                  <a:lnTo>
                    <a:pt x="0" y="258"/>
                  </a:lnTo>
                  <a:lnTo>
                    <a:pt x="17" y="255"/>
                  </a:lnTo>
                  <a:lnTo>
                    <a:pt x="29" y="253"/>
                  </a:lnTo>
                  <a:lnTo>
                    <a:pt x="35" y="246"/>
                  </a:lnTo>
                  <a:lnTo>
                    <a:pt x="38" y="235"/>
                  </a:lnTo>
                  <a:lnTo>
                    <a:pt x="39" y="218"/>
                  </a:lnTo>
                  <a:lnTo>
                    <a:pt x="39" y="54"/>
                  </a:lnTo>
                  <a:lnTo>
                    <a:pt x="38" y="35"/>
                  </a:lnTo>
                  <a:lnTo>
                    <a:pt x="35" y="25"/>
                  </a:lnTo>
                  <a:lnTo>
                    <a:pt x="29" y="18"/>
                  </a:lnTo>
                  <a:lnTo>
                    <a:pt x="18"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p:cNvSpPr>
            <p:nvPr/>
          </p:nvSpPr>
          <p:spPr bwMode="auto">
            <a:xfrm>
              <a:off x="5981700" y="6099175"/>
              <a:ext cx="58738" cy="144463"/>
            </a:xfrm>
            <a:custGeom>
              <a:avLst/>
              <a:gdLst>
                <a:gd name="T0" fmla="*/ 0 w 111"/>
                <a:gd name="T1" fmla="*/ 0 h 271"/>
                <a:gd name="T2" fmla="*/ 111 w 111"/>
                <a:gd name="T3" fmla="*/ 0 h 271"/>
                <a:gd name="T4" fmla="*/ 111 w 111"/>
                <a:gd name="T5" fmla="*/ 14 h 271"/>
                <a:gd name="T6" fmla="*/ 94 w 111"/>
                <a:gd name="T7" fmla="*/ 16 h 271"/>
                <a:gd name="T8" fmla="*/ 84 w 111"/>
                <a:gd name="T9" fmla="*/ 19 h 271"/>
                <a:gd name="T10" fmla="*/ 77 w 111"/>
                <a:gd name="T11" fmla="*/ 25 h 271"/>
                <a:gd name="T12" fmla="*/ 75 w 111"/>
                <a:gd name="T13" fmla="*/ 36 h 271"/>
                <a:gd name="T14" fmla="*/ 74 w 111"/>
                <a:gd name="T15" fmla="*/ 54 h 271"/>
                <a:gd name="T16" fmla="*/ 74 w 111"/>
                <a:gd name="T17" fmla="*/ 218 h 271"/>
                <a:gd name="T18" fmla="*/ 75 w 111"/>
                <a:gd name="T19" fmla="*/ 236 h 271"/>
                <a:gd name="T20" fmla="*/ 77 w 111"/>
                <a:gd name="T21" fmla="*/ 246 h 271"/>
                <a:gd name="T22" fmla="*/ 84 w 111"/>
                <a:gd name="T23" fmla="*/ 253 h 271"/>
                <a:gd name="T24" fmla="*/ 94 w 111"/>
                <a:gd name="T25" fmla="*/ 257 h 271"/>
                <a:gd name="T26" fmla="*/ 111 w 111"/>
                <a:gd name="T27" fmla="*/ 258 h 271"/>
                <a:gd name="T28" fmla="*/ 111 w 111"/>
                <a:gd name="T29" fmla="*/ 271 h 271"/>
                <a:gd name="T30" fmla="*/ 0 w 111"/>
                <a:gd name="T31" fmla="*/ 271 h 271"/>
                <a:gd name="T32" fmla="*/ 0 w 111"/>
                <a:gd name="T33" fmla="*/ 258 h 271"/>
                <a:gd name="T34" fmla="*/ 17 w 111"/>
                <a:gd name="T35" fmla="*/ 255 h 271"/>
                <a:gd name="T36" fmla="*/ 28 w 111"/>
                <a:gd name="T37" fmla="*/ 253 h 271"/>
                <a:gd name="T38" fmla="*/ 34 w 111"/>
                <a:gd name="T39" fmla="*/ 246 h 271"/>
                <a:gd name="T40" fmla="*/ 37 w 111"/>
                <a:gd name="T41" fmla="*/ 235 h 271"/>
                <a:gd name="T42" fmla="*/ 37 w 111"/>
                <a:gd name="T43" fmla="*/ 218 h 271"/>
                <a:gd name="T44" fmla="*/ 37 w 111"/>
                <a:gd name="T45" fmla="*/ 54 h 271"/>
                <a:gd name="T46" fmla="*/ 37 w 111"/>
                <a:gd name="T47" fmla="*/ 36 h 271"/>
                <a:gd name="T48" fmla="*/ 34 w 111"/>
                <a:gd name="T49" fmla="*/ 25 h 271"/>
                <a:gd name="T50" fmla="*/ 28 w 111"/>
                <a:gd name="T51" fmla="*/ 19 h 271"/>
                <a:gd name="T52" fmla="*/ 17 w 111"/>
                <a:gd name="T53" fmla="*/ 16 h 271"/>
                <a:gd name="T54" fmla="*/ 0 w 111"/>
                <a:gd name="T55" fmla="*/ 14 h 271"/>
                <a:gd name="T56" fmla="*/ 0 w 111"/>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271">
                  <a:moveTo>
                    <a:pt x="0" y="0"/>
                  </a:moveTo>
                  <a:lnTo>
                    <a:pt x="111" y="0"/>
                  </a:lnTo>
                  <a:lnTo>
                    <a:pt x="111" y="14"/>
                  </a:lnTo>
                  <a:lnTo>
                    <a:pt x="94" y="16"/>
                  </a:lnTo>
                  <a:lnTo>
                    <a:pt x="84" y="19"/>
                  </a:lnTo>
                  <a:lnTo>
                    <a:pt x="77" y="25"/>
                  </a:lnTo>
                  <a:lnTo>
                    <a:pt x="75" y="36"/>
                  </a:lnTo>
                  <a:lnTo>
                    <a:pt x="74" y="54"/>
                  </a:lnTo>
                  <a:lnTo>
                    <a:pt x="74" y="218"/>
                  </a:lnTo>
                  <a:lnTo>
                    <a:pt x="75" y="236"/>
                  </a:lnTo>
                  <a:lnTo>
                    <a:pt x="77" y="246"/>
                  </a:lnTo>
                  <a:lnTo>
                    <a:pt x="84" y="253"/>
                  </a:lnTo>
                  <a:lnTo>
                    <a:pt x="94" y="257"/>
                  </a:lnTo>
                  <a:lnTo>
                    <a:pt x="111" y="258"/>
                  </a:lnTo>
                  <a:lnTo>
                    <a:pt x="111" y="271"/>
                  </a:lnTo>
                  <a:lnTo>
                    <a:pt x="0" y="271"/>
                  </a:lnTo>
                  <a:lnTo>
                    <a:pt x="0" y="258"/>
                  </a:lnTo>
                  <a:lnTo>
                    <a:pt x="17" y="255"/>
                  </a:lnTo>
                  <a:lnTo>
                    <a:pt x="28" y="253"/>
                  </a:lnTo>
                  <a:lnTo>
                    <a:pt x="34" y="246"/>
                  </a:lnTo>
                  <a:lnTo>
                    <a:pt x="37" y="235"/>
                  </a:lnTo>
                  <a:lnTo>
                    <a:pt x="37" y="218"/>
                  </a:lnTo>
                  <a:lnTo>
                    <a:pt x="37" y="54"/>
                  </a:lnTo>
                  <a:lnTo>
                    <a:pt x="37" y="36"/>
                  </a:lnTo>
                  <a:lnTo>
                    <a:pt x="34" y="25"/>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p:cNvSpPr>
            <p:nvPr/>
          </p:nvSpPr>
          <p:spPr bwMode="auto">
            <a:xfrm>
              <a:off x="6056313" y="6096000"/>
              <a:ext cx="131763" cy="150813"/>
            </a:xfrm>
            <a:custGeom>
              <a:avLst/>
              <a:gdLst>
                <a:gd name="T0" fmla="*/ 186 w 251"/>
                <a:gd name="T1" fmla="*/ 1 h 284"/>
                <a:gd name="T2" fmla="*/ 224 w 251"/>
                <a:gd name="T3" fmla="*/ 8 h 284"/>
                <a:gd name="T4" fmla="*/ 239 w 251"/>
                <a:gd name="T5" fmla="*/ 33 h 284"/>
                <a:gd name="T6" fmla="*/ 244 w 251"/>
                <a:gd name="T7" fmla="*/ 76 h 284"/>
                <a:gd name="T8" fmla="*/ 224 w 251"/>
                <a:gd name="T9" fmla="*/ 60 h 284"/>
                <a:gd name="T10" fmla="*/ 202 w 251"/>
                <a:gd name="T11" fmla="*/ 31 h 284"/>
                <a:gd name="T12" fmla="*/ 170 w 251"/>
                <a:gd name="T13" fmla="*/ 19 h 284"/>
                <a:gd name="T14" fmla="*/ 125 w 251"/>
                <a:gd name="T15" fmla="*/ 20 h 284"/>
                <a:gd name="T16" fmla="*/ 85 w 251"/>
                <a:gd name="T17" fmla="*/ 38 h 284"/>
                <a:gd name="T18" fmla="*/ 59 w 251"/>
                <a:gd name="T19" fmla="*/ 72 h 284"/>
                <a:gd name="T20" fmla="*/ 45 w 251"/>
                <a:gd name="T21" fmla="*/ 114 h 284"/>
                <a:gd name="T22" fmla="*/ 46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7 w 251"/>
                <a:gd name="T35" fmla="*/ 202 h 284"/>
                <a:gd name="T36" fmla="*/ 247 w 251"/>
                <a:gd name="T37" fmla="*/ 224 h 284"/>
                <a:gd name="T38" fmla="*/ 234 w 251"/>
                <a:gd name="T39" fmla="*/ 259 h 284"/>
                <a:gd name="T40" fmla="*/ 218 w 251"/>
                <a:gd name="T41" fmla="*/ 275 h 284"/>
                <a:gd name="T42" fmla="*/ 186 w 251"/>
                <a:gd name="T43" fmla="*/ 281 h 284"/>
                <a:gd name="T44" fmla="*/ 150 w 251"/>
                <a:gd name="T45" fmla="*/ 284 h 284"/>
                <a:gd name="T46" fmla="*/ 94 w 251"/>
                <a:gd name="T47" fmla="*/ 275 h 284"/>
                <a:gd name="T48" fmla="*/ 52 w 251"/>
                <a:gd name="T49" fmla="*/ 255 h 284"/>
                <a:gd name="T50" fmla="*/ 22 w 251"/>
                <a:gd name="T51" fmla="*/ 223 h 284"/>
                <a:gd name="T52" fmla="*/ 5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1" y="0"/>
                  </a:moveTo>
                  <a:lnTo>
                    <a:pt x="186" y="1"/>
                  </a:lnTo>
                  <a:lnTo>
                    <a:pt x="207" y="5"/>
                  </a:lnTo>
                  <a:lnTo>
                    <a:pt x="224" y="8"/>
                  </a:lnTo>
                  <a:lnTo>
                    <a:pt x="235" y="12"/>
                  </a:lnTo>
                  <a:lnTo>
                    <a:pt x="239" y="33"/>
                  </a:lnTo>
                  <a:lnTo>
                    <a:pt x="242" y="54"/>
                  </a:lnTo>
                  <a:lnTo>
                    <a:pt x="244" y="76"/>
                  </a:lnTo>
                  <a:lnTo>
                    <a:pt x="231" y="79"/>
                  </a:lnTo>
                  <a:lnTo>
                    <a:pt x="224" y="60"/>
                  </a:lnTo>
                  <a:lnTo>
                    <a:pt x="215" y="44"/>
                  </a:lnTo>
                  <a:lnTo>
                    <a:pt x="202" y="31"/>
                  </a:lnTo>
                  <a:lnTo>
                    <a:pt x="189" y="23"/>
                  </a:lnTo>
                  <a:lnTo>
                    <a:pt x="170" y="19"/>
                  </a:lnTo>
                  <a:lnTo>
                    <a:pt x="150" y="16"/>
                  </a:lnTo>
                  <a:lnTo>
                    <a:pt x="125" y="20"/>
                  </a:lnTo>
                  <a:lnTo>
                    <a:pt x="104" y="26"/>
                  </a:lnTo>
                  <a:lnTo>
                    <a:pt x="85" y="38"/>
                  </a:lnTo>
                  <a:lnTo>
                    <a:pt x="70" y="54"/>
                  </a:lnTo>
                  <a:lnTo>
                    <a:pt x="59" y="72"/>
                  </a:lnTo>
                  <a:lnTo>
                    <a:pt x="50" y="91"/>
                  </a:lnTo>
                  <a:lnTo>
                    <a:pt x="45" y="114"/>
                  </a:lnTo>
                  <a:lnTo>
                    <a:pt x="43" y="137"/>
                  </a:lnTo>
                  <a:lnTo>
                    <a:pt x="46" y="169"/>
                  </a:lnTo>
                  <a:lnTo>
                    <a:pt x="54" y="196"/>
                  </a:lnTo>
                  <a:lnTo>
                    <a:pt x="67" y="220"/>
                  </a:lnTo>
                  <a:lnTo>
                    <a:pt x="84" y="240"/>
                  </a:lnTo>
                  <a:lnTo>
                    <a:pt x="103" y="255"/>
                  </a:lnTo>
                  <a:lnTo>
                    <a:pt x="127" y="264"/>
                  </a:lnTo>
                  <a:lnTo>
                    <a:pt x="152" y="267"/>
                  </a:lnTo>
                  <a:lnTo>
                    <a:pt x="171" y="265"/>
                  </a:lnTo>
                  <a:lnTo>
                    <a:pt x="189" y="259"/>
                  </a:lnTo>
                  <a:lnTo>
                    <a:pt x="202" y="250"/>
                  </a:lnTo>
                  <a:lnTo>
                    <a:pt x="215" y="237"/>
                  </a:lnTo>
                  <a:lnTo>
                    <a:pt x="226" y="221"/>
                  </a:lnTo>
                  <a:lnTo>
                    <a:pt x="237" y="202"/>
                  </a:lnTo>
                  <a:lnTo>
                    <a:pt x="251" y="208"/>
                  </a:lnTo>
                  <a:lnTo>
                    <a:pt x="247" y="224"/>
                  </a:lnTo>
                  <a:lnTo>
                    <a:pt x="240" y="242"/>
                  </a:lnTo>
                  <a:lnTo>
                    <a:pt x="234" y="259"/>
                  </a:lnTo>
                  <a:lnTo>
                    <a:pt x="227" y="273"/>
                  </a:lnTo>
                  <a:lnTo>
                    <a:pt x="218" y="275"/>
                  </a:lnTo>
                  <a:lnTo>
                    <a:pt x="203" y="277"/>
                  </a:lnTo>
                  <a:lnTo>
                    <a:pt x="186" y="281"/>
                  </a:lnTo>
                  <a:lnTo>
                    <a:pt x="168" y="283"/>
                  </a:lnTo>
                  <a:lnTo>
                    <a:pt x="150" y="284"/>
                  </a:lnTo>
                  <a:lnTo>
                    <a:pt x="120" y="282"/>
                  </a:lnTo>
                  <a:lnTo>
                    <a:pt x="94" y="275"/>
                  </a:lnTo>
                  <a:lnTo>
                    <a:pt x="71" y="266"/>
                  </a:lnTo>
                  <a:lnTo>
                    <a:pt x="52" y="255"/>
                  </a:lnTo>
                  <a:lnTo>
                    <a:pt x="36" y="240"/>
                  </a:lnTo>
                  <a:lnTo>
                    <a:pt x="22" y="223"/>
                  </a:lnTo>
                  <a:lnTo>
                    <a:pt x="12" y="204"/>
                  </a:lnTo>
                  <a:lnTo>
                    <a:pt x="5" y="185"/>
                  </a:lnTo>
                  <a:lnTo>
                    <a:pt x="1" y="166"/>
                  </a:lnTo>
                  <a:lnTo>
                    <a:pt x="0" y="146"/>
                  </a:lnTo>
                  <a:lnTo>
                    <a:pt x="2" y="118"/>
                  </a:lnTo>
                  <a:lnTo>
                    <a:pt x="9" y="91"/>
                  </a:lnTo>
                  <a:lnTo>
                    <a:pt x="21" y="69"/>
                  </a:lnTo>
                  <a:lnTo>
                    <a:pt x="36" y="49"/>
                  </a:lnTo>
                  <a:lnTo>
                    <a:pt x="55" y="32"/>
                  </a:lnTo>
                  <a:lnTo>
                    <a:pt x="78" y="19"/>
                  </a:lnTo>
                  <a:lnTo>
                    <a:pt x="103" y="8"/>
                  </a:lnTo>
                  <a:lnTo>
                    <a:pt x="132" y="3"/>
                  </a:lnTo>
                  <a:lnTo>
                    <a:pt x="16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p:cNvSpPr>
            <p:nvPr/>
          </p:nvSpPr>
          <p:spPr bwMode="auto">
            <a:xfrm>
              <a:off x="6202363" y="6099175"/>
              <a:ext cx="139700" cy="144463"/>
            </a:xfrm>
            <a:custGeom>
              <a:avLst/>
              <a:gdLst>
                <a:gd name="T0" fmla="*/ 111 w 264"/>
                <a:gd name="T1" fmla="*/ 0 h 271"/>
                <a:gd name="T2" fmla="*/ 94 w 264"/>
                <a:gd name="T3" fmla="*/ 16 h 271"/>
                <a:gd name="T4" fmla="*/ 77 w 264"/>
                <a:gd name="T5" fmla="*/ 26 h 271"/>
                <a:gd name="T6" fmla="*/ 73 w 264"/>
                <a:gd name="T7" fmla="*/ 56 h 271"/>
                <a:gd name="T8" fmla="*/ 82 w 264"/>
                <a:gd name="T9" fmla="*/ 123 h 271"/>
                <a:gd name="T10" fmla="*/ 104 w 264"/>
                <a:gd name="T11" fmla="*/ 107 h 271"/>
                <a:gd name="T12" fmla="*/ 151 w 264"/>
                <a:gd name="T13" fmla="*/ 59 h 271"/>
                <a:gd name="T14" fmla="*/ 178 w 264"/>
                <a:gd name="T15" fmla="*/ 26 h 271"/>
                <a:gd name="T16" fmla="*/ 176 w 264"/>
                <a:gd name="T17" fmla="*/ 17 h 271"/>
                <a:gd name="T18" fmla="*/ 155 w 264"/>
                <a:gd name="T19" fmla="*/ 14 h 271"/>
                <a:gd name="T20" fmla="*/ 259 w 264"/>
                <a:gd name="T21" fmla="*/ 0 h 271"/>
                <a:gd name="T22" fmla="*/ 242 w 264"/>
                <a:gd name="T23" fmla="*/ 16 h 271"/>
                <a:gd name="T24" fmla="*/ 215 w 264"/>
                <a:gd name="T25" fmla="*/ 25 h 271"/>
                <a:gd name="T26" fmla="*/ 189 w 264"/>
                <a:gd name="T27" fmla="*/ 44 h 271"/>
                <a:gd name="T28" fmla="*/ 165 w 264"/>
                <a:gd name="T29" fmla="*/ 68 h 271"/>
                <a:gd name="T30" fmla="*/ 133 w 264"/>
                <a:gd name="T31" fmla="*/ 99 h 271"/>
                <a:gd name="T32" fmla="*/ 133 w 264"/>
                <a:gd name="T33" fmla="*/ 137 h 271"/>
                <a:gd name="T34" fmla="*/ 170 w 264"/>
                <a:gd name="T35" fmla="*/ 179 h 271"/>
                <a:gd name="T36" fmla="*/ 202 w 264"/>
                <a:gd name="T37" fmla="*/ 215 h 271"/>
                <a:gd name="T38" fmla="*/ 226 w 264"/>
                <a:gd name="T39" fmla="*/ 241 h 271"/>
                <a:gd name="T40" fmla="*/ 245 w 264"/>
                <a:gd name="T41" fmla="*/ 253 h 271"/>
                <a:gd name="T42" fmla="*/ 264 w 264"/>
                <a:gd name="T43" fmla="*/ 258 h 271"/>
                <a:gd name="T44" fmla="*/ 200 w 264"/>
                <a:gd name="T45" fmla="*/ 271 h 271"/>
                <a:gd name="T46" fmla="*/ 135 w 264"/>
                <a:gd name="T47" fmla="*/ 194 h 271"/>
                <a:gd name="T48" fmla="*/ 90 w 264"/>
                <a:gd name="T49" fmla="*/ 144 h 271"/>
                <a:gd name="T50" fmla="*/ 79 w 264"/>
                <a:gd name="T51" fmla="*/ 138 h 271"/>
                <a:gd name="T52" fmla="*/ 73 w 264"/>
                <a:gd name="T53" fmla="*/ 217 h 271"/>
                <a:gd name="T54" fmla="*/ 77 w 264"/>
                <a:gd name="T55" fmla="*/ 246 h 271"/>
                <a:gd name="T56" fmla="*/ 95 w 264"/>
                <a:gd name="T57" fmla="*/ 255 h 271"/>
                <a:gd name="T58" fmla="*/ 113 w 264"/>
                <a:gd name="T59" fmla="*/ 271 h 271"/>
                <a:gd name="T60" fmla="*/ 1 w 264"/>
                <a:gd name="T61" fmla="*/ 258 h 271"/>
                <a:gd name="T62" fmla="*/ 29 w 264"/>
                <a:gd name="T63" fmla="*/ 252 h 271"/>
                <a:gd name="T64" fmla="*/ 37 w 264"/>
                <a:gd name="T65" fmla="*/ 235 h 271"/>
                <a:gd name="T66" fmla="*/ 38 w 264"/>
                <a:gd name="T67" fmla="*/ 56 h 271"/>
                <a:gd name="T68" fmla="*/ 34 w 264"/>
                <a:gd name="T69" fmla="*/ 26 h 271"/>
                <a:gd name="T70" fmla="*/ 17 w 264"/>
                <a:gd name="T71" fmla="*/ 16 h 271"/>
                <a:gd name="T72" fmla="*/ 0 w 264"/>
                <a:gd name="T7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 h="271">
                  <a:moveTo>
                    <a:pt x="0" y="0"/>
                  </a:moveTo>
                  <a:lnTo>
                    <a:pt x="111" y="0"/>
                  </a:lnTo>
                  <a:lnTo>
                    <a:pt x="111" y="14"/>
                  </a:lnTo>
                  <a:lnTo>
                    <a:pt x="94" y="16"/>
                  </a:lnTo>
                  <a:lnTo>
                    <a:pt x="83" y="19"/>
                  </a:lnTo>
                  <a:lnTo>
                    <a:pt x="77" y="26"/>
                  </a:lnTo>
                  <a:lnTo>
                    <a:pt x="74" y="38"/>
                  </a:lnTo>
                  <a:lnTo>
                    <a:pt x="73" y="56"/>
                  </a:lnTo>
                  <a:lnTo>
                    <a:pt x="73" y="127"/>
                  </a:lnTo>
                  <a:lnTo>
                    <a:pt x="82" y="123"/>
                  </a:lnTo>
                  <a:lnTo>
                    <a:pt x="93" y="116"/>
                  </a:lnTo>
                  <a:lnTo>
                    <a:pt x="104" y="107"/>
                  </a:lnTo>
                  <a:lnTo>
                    <a:pt x="128" y="84"/>
                  </a:lnTo>
                  <a:lnTo>
                    <a:pt x="151" y="59"/>
                  </a:lnTo>
                  <a:lnTo>
                    <a:pt x="172" y="35"/>
                  </a:lnTo>
                  <a:lnTo>
                    <a:pt x="178" y="26"/>
                  </a:lnTo>
                  <a:lnTo>
                    <a:pt x="179" y="20"/>
                  </a:lnTo>
                  <a:lnTo>
                    <a:pt x="176" y="17"/>
                  </a:lnTo>
                  <a:lnTo>
                    <a:pt x="165" y="15"/>
                  </a:lnTo>
                  <a:lnTo>
                    <a:pt x="155" y="14"/>
                  </a:lnTo>
                  <a:lnTo>
                    <a:pt x="155" y="0"/>
                  </a:lnTo>
                  <a:lnTo>
                    <a:pt x="259" y="0"/>
                  </a:lnTo>
                  <a:lnTo>
                    <a:pt x="259" y="14"/>
                  </a:lnTo>
                  <a:lnTo>
                    <a:pt x="242" y="16"/>
                  </a:lnTo>
                  <a:lnTo>
                    <a:pt x="228" y="19"/>
                  </a:lnTo>
                  <a:lnTo>
                    <a:pt x="215" y="25"/>
                  </a:lnTo>
                  <a:lnTo>
                    <a:pt x="203" y="33"/>
                  </a:lnTo>
                  <a:lnTo>
                    <a:pt x="189" y="44"/>
                  </a:lnTo>
                  <a:lnTo>
                    <a:pt x="179" y="55"/>
                  </a:lnTo>
                  <a:lnTo>
                    <a:pt x="165" y="68"/>
                  </a:lnTo>
                  <a:lnTo>
                    <a:pt x="149" y="83"/>
                  </a:lnTo>
                  <a:lnTo>
                    <a:pt x="133" y="99"/>
                  </a:lnTo>
                  <a:lnTo>
                    <a:pt x="118" y="116"/>
                  </a:lnTo>
                  <a:lnTo>
                    <a:pt x="133" y="137"/>
                  </a:lnTo>
                  <a:lnTo>
                    <a:pt x="152" y="157"/>
                  </a:lnTo>
                  <a:lnTo>
                    <a:pt x="170" y="179"/>
                  </a:lnTo>
                  <a:lnTo>
                    <a:pt x="187" y="198"/>
                  </a:lnTo>
                  <a:lnTo>
                    <a:pt x="202" y="215"/>
                  </a:lnTo>
                  <a:lnTo>
                    <a:pt x="214" y="229"/>
                  </a:lnTo>
                  <a:lnTo>
                    <a:pt x="226" y="241"/>
                  </a:lnTo>
                  <a:lnTo>
                    <a:pt x="236" y="249"/>
                  </a:lnTo>
                  <a:lnTo>
                    <a:pt x="245" y="253"/>
                  </a:lnTo>
                  <a:lnTo>
                    <a:pt x="254" y="257"/>
                  </a:lnTo>
                  <a:lnTo>
                    <a:pt x="264" y="258"/>
                  </a:lnTo>
                  <a:lnTo>
                    <a:pt x="264" y="271"/>
                  </a:lnTo>
                  <a:lnTo>
                    <a:pt x="200" y="271"/>
                  </a:lnTo>
                  <a:lnTo>
                    <a:pt x="168" y="235"/>
                  </a:lnTo>
                  <a:lnTo>
                    <a:pt x="135" y="194"/>
                  </a:lnTo>
                  <a:lnTo>
                    <a:pt x="97" y="150"/>
                  </a:lnTo>
                  <a:lnTo>
                    <a:pt x="90" y="144"/>
                  </a:lnTo>
                  <a:lnTo>
                    <a:pt x="85" y="139"/>
                  </a:lnTo>
                  <a:lnTo>
                    <a:pt x="79" y="138"/>
                  </a:lnTo>
                  <a:lnTo>
                    <a:pt x="73" y="139"/>
                  </a:lnTo>
                  <a:lnTo>
                    <a:pt x="73" y="217"/>
                  </a:lnTo>
                  <a:lnTo>
                    <a:pt x="74" y="235"/>
                  </a:lnTo>
                  <a:lnTo>
                    <a:pt x="77" y="246"/>
                  </a:lnTo>
                  <a:lnTo>
                    <a:pt x="83" y="252"/>
                  </a:lnTo>
                  <a:lnTo>
                    <a:pt x="95" y="255"/>
                  </a:lnTo>
                  <a:lnTo>
                    <a:pt x="113" y="258"/>
                  </a:lnTo>
                  <a:lnTo>
                    <a:pt x="113" y="271"/>
                  </a:lnTo>
                  <a:lnTo>
                    <a:pt x="1" y="271"/>
                  </a:lnTo>
                  <a:lnTo>
                    <a:pt x="1" y="258"/>
                  </a:lnTo>
                  <a:lnTo>
                    <a:pt x="19" y="255"/>
                  </a:lnTo>
                  <a:lnTo>
                    <a:pt x="29" y="252"/>
                  </a:lnTo>
                  <a:lnTo>
                    <a:pt x="34" y="246"/>
                  </a:lnTo>
                  <a:lnTo>
                    <a:pt x="37" y="235"/>
                  </a:lnTo>
                  <a:lnTo>
                    <a:pt x="38" y="217"/>
                  </a:lnTo>
                  <a:lnTo>
                    <a:pt x="38" y="56"/>
                  </a:lnTo>
                  <a:lnTo>
                    <a:pt x="37" y="38"/>
                  </a:lnTo>
                  <a:lnTo>
                    <a:pt x="34" y="26"/>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6388100" y="6096000"/>
              <a:ext cx="133350" cy="150813"/>
            </a:xfrm>
            <a:custGeom>
              <a:avLst/>
              <a:gdLst>
                <a:gd name="T0" fmla="*/ 185 w 251"/>
                <a:gd name="T1" fmla="*/ 1 h 284"/>
                <a:gd name="T2" fmla="*/ 224 w 251"/>
                <a:gd name="T3" fmla="*/ 8 h 284"/>
                <a:gd name="T4" fmla="*/ 239 w 251"/>
                <a:gd name="T5" fmla="*/ 33 h 284"/>
                <a:gd name="T6" fmla="*/ 245 w 251"/>
                <a:gd name="T7" fmla="*/ 76 h 284"/>
                <a:gd name="T8" fmla="*/ 223 w 251"/>
                <a:gd name="T9" fmla="*/ 60 h 284"/>
                <a:gd name="T10" fmla="*/ 202 w 251"/>
                <a:gd name="T11" fmla="*/ 31 h 284"/>
                <a:gd name="T12" fmla="*/ 171 w 251"/>
                <a:gd name="T13" fmla="*/ 19 h 284"/>
                <a:gd name="T14" fmla="*/ 125 w 251"/>
                <a:gd name="T15" fmla="*/ 20 h 284"/>
                <a:gd name="T16" fmla="*/ 85 w 251"/>
                <a:gd name="T17" fmla="*/ 38 h 284"/>
                <a:gd name="T18" fmla="*/ 59 w 251"/>
                <a:gd name="T19" fmla="*/ 72 h 284"/>
                <a:gd name="T20" fmla="*/ 45 w 251"/>
                <a:gd name="T21" fmla="*/ 114 h 284"/>
                <a:gd name="T22" fmla="*/ 47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8 w 251"/>
                <a:gd name="T35" fmla="*/ 202 h 284"/>
                <a:gd name="T36" fmla="*/ 247 w 251"/>
                <a:gd name="T37" fmla="*/ 224 h 284"/>
                <a:gd name="T38" fmla="*/ 234 w 251"/>
                <a:gd name="T39" fmla="*/ 259 h 284"/>
                <a:gd name="T40" fmla="*/ 218 w 251"/>
                <a:gd name="T41" fmla="*/ 275 h 284"/>
                <a:gd name="T42" fmla="*/ 187 w 251"/>
                <a:gd name="T43" fmla="*/ 281 h 284"/>
                <a:gd name="T44" fmla="*/ 149 w 251"/>
                <a:gd name="T45" fmla="*/ 284 h 284"/>
                <a:gd name="T46" fmla="*/ 94 w 251"/>
                <a:gd name="T47" fmla="*/ 275 h 284"/>
                <a:gd name="T48" fmla="*/ 52 w 251"/>
                <a:gd name="T49" fmla="*/ 255 h 284"/>
                <a:gd name="T50" fmla="*/ 23 w 251"/>
                <a:gd name="T51" fmla="*/ 223 h 284"/>
                <a:gd name="T52" fmla="*/ 6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2" y="0"/>
                  </a:moveTo>
                  <a:lnTo>
                    <a:pt x="185" y="1"/>
                  </a:lnTo>
                  <a:lnTo>
                    <a:pt x="207" y="5"/>
                  </a:lnTo>
                  <a:lnTo>
                    <a:pt x="224" y="8"/>
                  </a:lnTo>
                  <a:lnTo>
                    <a:pt x="235" y="12"/>
                  </a:lnTo>
                  <a:lnTo>
                    <a:pt x="239" y="33"/>
                  </a:lnTo>
                  <a:lnTo>
                    <a:pt x="242" y="54"/>
                  </a:lnTo>
                  <a:lnTo>
                    <a:pt x="245" y="76"/>
                  </a:lnTo>
                  <a:lnTo>
                    <a:pt x="230" y="79"/>
                  </a:lnTo>
                  <a:lnTo>
                    <a:pt x="223" y="60"/>
                  </a:lnTo>
                  <a:lnTo>
                    <a:pt x="215" y="44"/>
                  </a:lnTo>
                  <a:lnTo>
                    <a:pt x="202" y="31"/>
                  </a:lnTo>
                  <a:lnTo>
                    <a:pt x="189" y="23"/>
                  </a:lnTo>
                  <a:lnTo>
                    <a:pt x="171" y="19"/>
                  </a:lnTo>
                  <a:lnTo>
                    <a:pt x="150" y="16"/>
                  </a:lnTo>
                  <a:lnTo>
                    <a:pt x="125" y="20"/>
                  </a:lnTo>
                  <a:lnTo>
                    <a:pt x="103" y="26"/>
                  </a:lnTo>
                  <a:lnTo>
                    <a:pt x="85" y="38"/>
                  </a:lnTo>
                  <a:lnTo>
                    <a:pt x="70" y="54"/>
                  </a:lnTo>
                  <a:lnTo>
                    <a:pt x="59" y="72"/>
                  </a:lnTo>
                  <a:lnTo>
                    <a:pt x="50" y="91"/>
                  </a:lnTo>
                  <a:lnTo>
                    <a:pt x="45" y="114"/>
                  </a:lnTo>
                  <a:lnTo>
                    <a:pt x="43" y="137"/>
                  </a:lnTo>
                  <a:lnTo>
                    <a:pt x="47" y="169"/>
                  </a:lnTo>
                  <a:lnTo>
                    <a:pt x="55" y="196"/>
                  </a:lnTo>
                  <a:lnTo>
                    <a:pt x="67" y="220"/>
                  </a:lnTo>
                  <a:lnTo>
                    <a:pt x="83" y="240"/>
                  </a:lnTo>
                  <a:lnTo>
                    <a:pt x="103" y="255"/>
                  </a:lnTo>
                  <a:lnTo>
                    <a:pt x="127" y="264"/>
                  </a:lnTo>
                  <a:lnTo>
                    <a:pt x="152" y="267"/>
                  </a:lnTo>
                  <a:lnTo>
                    <a:pt x="172" y="265"/>
                  </a:lnTo>
                  <a:lnTo>
                    <a:pt x="189" y="259"/>
                  </a:lnTo>
                  <a:lnTo>
                    <a:pt x="202" y="250"/>
                  </a:lnTo>
                  <a:lnTo>
                    <a:pt x="215" y="237"/>
                  </a:lnTo>
                  <a:lnTo>
                    <a:pt x="226" y="221"/>
                  </a:lnTo>
                  <a:lnTo>
                    <a:pt x="238" y="202"/>
                  </a:lnTo>
                  <a:lnTo>
                    <a:pt x="251" y="208"/>
                  </a:lnTo>
                  <a:lnTo>
                    <a:pt x="247" y="224"/>
                  </a:lnTo>
                  <a:lnTo>
                    <a:pt x="240" y="242"/>
                  </a:lnTo>
                  <a:lnTo>
                    <a:pt x="234" y="259"/>
                  </a:lnTo>
                  <a:lnTo>
                    <a:pt x="228" y="273"/>
                  </a:lnTo>
                  <a:lnTo>
                    <a:pt x="218" y="275"/>
                  </a:lnTo>
                  <a:lnTo>
                    <a:pt x="204" y="277"/>
                  </a:lnTo>
                  <a:lnTo>
                    <a:pt x="187" y="281"/>
                  </a:lnTo>
                  <a:lnTo>
                    <a:pt x="168" y="283"/>
                  </a:lnTo>
                  <a:lnTo>
                    <a:pt x="149" y="284"/>
                  </a:lnTo>
                  <a:lnTo>
                    <a:pt x="121" y="282"/>
                  </a:lnTo>
                  <a:lnTo>
                    <a:pt x="94" y="275"/>
                  </a:lnTo>
                  <a:lnTo>
                    <a:pt x="72" y="266"/>
                  </a:lnTo>
                  <a:lnTo>
                    <a:pt x="52" y="255"/>
                  </a:lnTo>
                  <a:lnTo>
                    <a:pt x="35" y="240"/>
                  </a:lnTo>
                  <a:lnTo>
                    <a:pt x="23" y="223"/>
                  </a:lnTo>
                  <a:lnTo>
                    <a:pt x="12" y="204"/>
                  </a:lnTo>
                  <a:lnTo>
                    <a:pt x="6" y="185"/>
                  </a:lnTo>
                  <a:lnTo>
                    <a:pt x="1" y="166"/>
                  </a:lnTo>
                  <a:lnTo>
                    <a:pt x="0" y="146"/>
                  </a:lnTo>
                  <a:lnTo>
                    <a:pt x="2" y="118"/>
                  </a:lnTo>
                  <a:lnTo>
                    <a:pt x="9" y="91"/>
                  </a:lnTo>
                  <a:lnTo>
                    <a:pt x="20" y="69"/>
                  </a:lnTo>
                  <a:lnTo>
                    <a:pt x="36" y="49"/>
                  </a:lnTo>
                  <a:lnTo>
                    <a:pt x="56" y="32"/>
                  </a:lnTo>
                  <a:lnTo>
                    <a:pt x="78" y="19"/>
                  </a:lnTo>
                  <a:lnTo>
                    <a:pt x="103" y="8"/>
                  </a:lnTo>
                  <a:lnTo>
                    <a:pt x="132" y="3"/>
                  </a:lnTo>
                  <a:lnTo>
                    <a:pt x="16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noEditPoints="1"/>
            </p:cNvSpPr>
            <p:nvPr/>
          </p:nvSpPr>
          <p:spPr bwMode="auto">
            <a:xfrm>
              <a:off x="6532563" y="6096000"/>
              <a:ext cx="146050" cy="150813"/>
            </a:xfrm>
            <a:custGeom>
              <a:avLst/>
              <a:gdLst>
                <a:gd name="T0" fmla="*/ 115 w 276"/>
                <a:gd name="T1" fmla="*/ 19 h 284"/>
                <a:gd name="T2" fmla="*/ 84 w 276"/>
                <a:gd name="T3" fmla="*/ 33 h 284"/>
                <a:gd name="T4" fmla="*/ 59 w 276"/>
                <a:gd name="T5" fmla="*/ 62 h 284"/>
                <a:gd name="T6" fmla="*/ 45 w 276"/>
                <a:gd name="T7" fmla="*/ 106 h 284"/>
                <a:gd name="T8" fmla="*/ 45 w 276"/>
                <a:gd name="T9" fmla="*/ 164 h 284"/>
                <a:gd name="T10" fmla="*/ 65 w 276"/>
                <a:gd name="T11" fmla="*/ 218 h 284"/>
                <a:gd name="T12" fmla="*/ 99 w 276"/>
                <a:gd name="T13" fmla="*/ 253 h 284"/>
                <a:gd name="T14" fmla="*/ 146 w 276"/>
                <a:gd name="T15" fmla="*/ 267 h 284"/>
                <a:gd name="T16" fmla="*/ 179 w 276"/>
                <a:gd name="T17" fmla="*/ 260 h 284"/>
                <a:gd name="T18" fmla="*/ 206 w 276"/>
                <a:gd name="T19" fmla="*/ 239 h 284"/>
                <a:gd name="T20" fmla="*/ 225 w 276"/>
                <a:gd name="T21" fmla="*/ 202 h 284"/>
                <a:gd name="T22" fmla="*/ 233 w 276"/>
                <a:gd name="T23" fmla="*/ 150 h 284"/>
                <a:gd name="T24" fmla="*/ 225 w 276"/>
                <a:gd name="T25" fmla="*/ 91 h 284"/>
                <a:gd name="T26" fmla="*/ 203 w 276"/>
                <a:gd name="T27" fmla="*/ 50 h 284"/>
                <a:gd name="T28" fmla="*/ 171 w 276"/>
                <a:gd name="T29" fmla="*/ 25 h 284"/>
                <a:gd name="T30" fmla="*/ 132 w 276"/>
                <a:gd name="T31" fmla="*/ 16 h 284"/>
                <a:gd name="T32" fmla="*/ 141 w 276"/>
                <a:gd name="T33" fmla="*/ 0 h 284"/>
                <a:gd name="T34" fmla="*/ 167 w 276"/>
                <a:gd name="T35" fmla="*/ 3 h 284"/>
                <a:gd name="T36" fmla="*/ 215 w 276"/>
                <a:gd name="T37" fmla="*/ 22 h 284"/>
                <a:gd name="T38" fmla="*/ 253 w 276"/>
                <a:gd name="T39" fmla="*/ 58 h 284"/>
                <a:gd name="T40" fmla="*/ 274 w 276"/>
                <a:gd name="T41" fmla="*/ 109 h 284"/>
                <a:gd name="T42" fmla="*/ 274 w 276"/>
                <a:gd name="T43" fmla="*/ 168 h 284"/>
                <a:gd name="T44" fmla="*/ 257 w 276"/>
                <a:gd name="T45" fmla="*/ 217 h 284"/>
                <a:gd name="T46" fmla="*/ 226 w 276"/>
                <a:gd name="T47" fmla="*/ 253 h 284"/>
                <a:gd name="T48" fmla="*/ 184 w 276"/>
                <a:gd name="T49" fmla="*/ 276 h 284"/>
                <a:gd name="T50" fmla="*/ 136 w 276"/>
                <a:gd name="T51" fmla="*/ 284 h 284"/>
                <a:gd name="T52" fmla="*/ 83 w 276"/>
                <a:gd name="T53" fmla="*/ 273 h 284"/>
                <a:gd name="T54" fmla="*/ 40 w 276"/>
                <a:gd name="T55" fmla="*/ 244 h 284"/>
                <a:gd name="T56" fmla="*/ 10 w 276"/>
                <a:gd name="T57" fmla="*/ 201 h 284"/>
                <a:gd name="T58" fmla="*/ 0 w 276"/>
                <a:gd name="T59" fmla="*/ 145 h 284"/>
                <a:gd name="T60" fmla="*/ 7 w 276"/>
                <a:gd name="T61" fmla="*/ 96 h 284"/>
                <a:gd name="T62" fmla="*/ 30 w 276"/>
                <a:gd name="T63" fmla="*/ 54 h 284"/>
                <a:gd name="T64" fmla="*/ 65 w 276"/>
                <a:gd name="T65" fmla="*/ 21 h 284"/>
                <a:gd name="T66" fmla="*/ 113 w 276"/>
                <a:gd name="T67"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84">
                  <a:moveTo>
                    <a:pt x="132" y="16"/>
                  </a:moveTo>
                  <a:lnTo>
                    <a:pt x="115" y="19"/>
                  </a:lnTo>
                  <a:lnTo>
                    <a:pt x="99" y="24"/>
                  </a:lnTo>
                  <a:lnTo>
                    <a:pt x="84" y="33"/>
                  </a:lnTo>
                  <a:lnTo>
                    <a:pt x="70" y="46"/>
                  </a:lnTo>
                  <a:lnTo>
                    <a:pt x="59" y="62"/>
                  </a:lnTo>
                  <a:lnTo>
                    <a:pt x="51" y="82"/>
                  </a:lnTo>
                  <a:lnTo>
                    <a:pt x="45" y="106"/>
                  </a:lnTo>
                  <a:lnTo>
                    <a:pt x="43" y="133"/>
                  </a:lnTo>
                  <a:lnTo>
                    <a:pt x="45" y="164"/>
                  </a:lnTo>
                  <a:lnTo>
                    <a:pt x="53" y="193"/>
                  </a:lnTo>
                  <a:lnTo>
                    <a:pt x="65" y="218"/>
                  </a:lnTo>
                  <a:lnTo>
                    <a:pt x="81" y="239"/>
                  </a:lnTo>
                  <a:lnTo>
                    <a:pt x="99" y="253"/>
                  </a:lnTo>
                  <a:lnTo>
                    <a:pt x="122" y="264"/>
                  </a:lnTo>
                  <a:lnTo>
                    <a:pt x="146" y="267"/>
                  </a:lnTo>
                  <a:lnTo>
                    <a:pt x="162" y="265"/>
                  </a:lnTo>
                  <a:lnTo>
                    <a:pt x="179" y="260"/>
                  </a:lnTo>
                  <a:lnTo>
                    <a:pt x="193" y="251"/>
                  </a:lnTo>
                  <a:lnTo>
                    <a:pt x="206" y="239"/>
                  </a:lnTo>
                  <a:lnTo>
                    <a:pt x="217" y="221"/>
                  </a:lnTo>
                  <a:lnTo>
                    <a:pt x="225" y="202"/>
                  </a:lnTo>
                  <a:lnTo>
                    <a:pt x="231" y="178"/>
                  </a:lnTo>
                  <a:lnTo>
                    <a:pt x="233" y="150"/>
                  </a:lnTo>
                  <a:lnTo>
                    <a:pt x="231" y="119"/>
                  </a:lnTo>
                  <a:lnTo>
                    <a:pt x="225" y="91"/>
                  </a:lnTo>
                  <a:lnTo>
                    <a:pt x="215" y="69"/>
                  </a:lnTo>
                  <a:lnTo>
                    <a:pt x="203" y="50"/>
                  </a:lnTo>
                  <a:lnTo>
                    <a:pt x="188" y="36"/>
                  </a:lnTo>
                  <a:lnTo>
                    <a:pt x="171" y="25"/>
                  </a:lnTo>
                  <a:lnTo>
                    <a:pt x="152" y="19"/>
                  </a:lnTo>
                  <a:lnTo>
                    <a:pt x="132" y="16"/>
                  </a:lnTo>
                  <a:lnTo>
                    <a:pt x="132" y="16"/>
                  </a:lnTo>
                  <a:close/>
                  <a:moveTo>
                    <a:pt x="141" y="0"/>
                  </a:moveTo>
                  <a:lnTo>
                    <a:pt x="141" y="0"/>
                  </a:lnTo>
                  <a:lnTo>
                    <a:pt x="167" y="3"/>
                  </a:lnTo>
                  <a:lnTo>
                    <a:pt x="192" y="9"/>
                  </a:lnTo>
                  <a:lnTo>
                    <a:pt x="215" y="22"/>
                  </a:lnTo>
                  <a:lnTo>
                    <a:pt x="236" y="38"/>
                  </a:lnTo>
                  <a:lnTo>
                    <a:pt x="253" y="58"/>
                  </a:lnTo>
                  <a:lnTo>
                    <a:pt x="265" y="81"/>
                  </a:lnTo>
                  <a:lnTo>
                    <a:pt x="274" y="109"/>
                  </a:lnTo>
                  <a:lnTo>
                    <a:pt x="276" y="138"/>
                  </a:lnTo>
                  <a:lnTo>
                    <a:pt x="274" y="168"/>
                  </a:lnTo>
                  <a:lnTo>
                    <a:pt x="267" y="193"/>
                  </a:lnTo>
                  <a:lnTo>
                    <a:pt x="257" y="217"/>
                  </a:lnTo>
                  <a:lnTo>
                    <a:pt x="243" y="236"/>
                  </a:lnTo>
                  <a:lnTo>
                    <a:pt x="226" y="253"/>
                  </a:lnTo>
                  <a:lnTo>
                    <a:pt x="207" y="266"/>
                  </a:lnTo>
                  <a:lnTo>
                    <a:pt x="184" y="276"/>
                  </a:lnTo>
                  <a:lnTo>
                    <a:pt x="162" y="282"/>
                  </a:lnTo>
                  <a:lnTo>
                    <a:pt x="136" y="284"/>
                  </a:lnTo>
                  <a:lnTo>
                    <a:pt x="108" y="281"/>
                  </a:lnTo>
                  <a:lnTo>
                    <a:pt x="83" y="273"/>
                  </a:lnTo>
                  <a:lnTo>
                    <a:pt x="60" y="261"/>
                  </a:lnTo>
                  <a:lnTo>
                    <a:pt x="40" y="244"/>
                  </a:lnTo>
                  <a:lnTo>
                    <a:pt x="23" y="224"/>
                  </a:lnTo>
                  <a:lnTo>
                    <a:pt x="10" y="201"/>
                  </a:lnTo>
                  <a:lnTo>
                    <a:pt x="2" y="174"/>
                  </a:lnTo>
                  <a:lnTo>
                    <a:pt x="0" y="145"/>
                  </a:lnTo>
                  <a:lnTo>
                    <a:pt x="1" y="120"/>
                  </a:lnTo>
                  <a:lnTo>
                    <a:pt x="7" y="96"/>
                  </a:lnTo>
                  <a:lnTo>
                    <a:pt x="17" y="73"/>
                  </a:lnTo>
                  <a:lnTo>
                    <a:pt x="30" y="54"/>
                  </a:lnTo>
                  <a:lnTo>
                    <a:pt x="45" y="36"/>
                  </a:lnTo>
                  <a:lnTo>
                    <a:pt x="65" y="21"/>
                  </a:lnTo>
                  <a:lnTo>
                    <a:pt x="88" y="9"/>
                  </a:lnTo>
                  <a:lnTo>
                    <a:pt x="113" y="3"/>
                  </a:lnTo>
                  <a:lnTo>
                    <a:pt x="14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6"/>
            <p:cNvSpPr>
              <a:spLocks/>
            </p:cNvSpPr>
            <p:nvPr/>
          </p:nvSpPr>
          <p:spPr bwMode="auto">
            <a:xfrm>
              <a:off x="6684963" y="6099175"/>
              <a:ext cx="152400" cy="147638"/>
            </a:xfrm>
            <a:custGeom>
              <a:avLst/>
              <a:gdLst>
                <a:gd name="T0" fmla="*/ 110 w 289"/>
                <a:gd name="T1" fmla="*/ 0 h 277"/>
                <a:gd name="T2" fmla="*/ 94 w 289"/>
                <a:gd name="T3" fmla="*/ 16 h 277"/>
                <a:gd name="T4" fmla="*/ 77 w 289"/>
                <a:gd name="T5" fmla="*/ 25 h 277"/>
                <a:gd name="T6" fmla="*/ 74 w 289"/>
                <a:gd name="T7" fmla="*/ 55 h 277"/>
                <a:gd name="T8" fmla="*/ 76 w 289"/>
                <a:gd name="T9" fmla="*/ 177 h 277"/>
                <a:gd name="T10" fmla="*/ 90 w 289"/>
                <a:gd name="T11" fmla="*/ 219 h 277"/>
                <a:gd name="T12" fmla="*/ 116 w 289"/>
                <a:gd name="T13" fmla="*/ 245 h 277"/>
                <a:gd name="T14" fmla="*/ 152 w 289"/>
                <a:gd name="T15" fmla="*/ 253 h 277"/>
                <a:gd name="T16" fmla="*/ 189 w 289"/>
                <a:gd name="T17" fmla="*/ 245 h 277"/>
                <a:gd name="T18" fmla="*/ 213 w 289"/>
                <a:gd name="T19" fmla="*/ 221 h 277"/>
                <a:gd name="T20" fmla="*/ 226 w 289"/>
                <a:gd name="T21" fmla="*/ 185 h 277"/>
                <a:gd name="T22" fmla="*/ 231 w 289"/>
                <a:gd name="T23" fmla="*/ 136 h 277"/>
                <a:gd name="T24" fmla="*/ 231 w 289"/>
                <a:gd name="T25" fmla="*/ 80 h 277"/>
                <a:gd name="T26" fmla="*/ 229 w 289"/>
                <a:gd name="T27" fmla="*/ 48 h 277"/>
                <a:gd name="T28" fmla="*/ 225 w 289"/>
                <a:gd name="T29" fmla="*/ 27 h 277"/>
                <a:gd name="T30" fmla="*/ 205 w 289"/>
                <a:gd name="T31" fmla="*/ 16 h 277"/>
                <a:gd name="T32" fmla="*/ 187 w 289"/>
                <a:gd name="T33" fmla="*/ 0 h 277"/>
                <a:gd name="T34" fmla="*/ 289 w 289"/>
                <a:gd name="T35" fmla="*/ 14 h 277"/>
                <a:gd name="T36" fmla="*/ 263 w 289"/>
                <a:gd name="T37" fmla="*/ 20 h 277"/>
                <a:gd name="T38" fmla="*/ 253 w 289"/>
                <a:gd name="T39" fmla="*/ 38 h 277"/>
                <a:gd name="T40" fmla="*/ 250 w 289"/>
                <a:gd name="T41" fmla="*/ 62 h 277"/>
                <a:gd name="T42" fmla="*/ 250 w 289"/>
                <a:gd name="T43" fmla="*/ 106 h 277"/>
                <a:gd name="T44" fmla="*/ 249 w 289"/>
                <a:gd name="T45" fmla="*/ 165 h 277"/>
                <a:gd name="T46" fmla="*/ 240 w 289"/>
                <a:gd name="T47" fmla="*/ 213 h 277"/>
                <a:gd name="T48" fmla="*/ 218 w 289"/>
                <a:gd name="T49" fmla="*/ 249 h 277"/>
                <a:gd name="T50" fmla="*/ 183 w 289"/>
                <a:gd name="T51" fmla="*/ 270 h 277"/>
                <a:gd name="T52" fmla="*/ 142 w 289"/>
                <a:gd name="T53" fmla="*/ 277 h 277"/>
                <a:gd name="T54" fmla="*/ 95 w 289"/>
                <a:gd name="T55" fmla="*/ 269 h 277"/>
                <a:gd name="T56" fmla="*/ 61 w 289"/>
                <a:gd name="T57" fmla="*/ 244 h 277"/>
                <a:gd name="T58" fmla="*/ 43 w 289"/>
                <a:gd name="T59" fmla="*/ 209 h 277"/>
                <a:gd name="T60" fmla="*/ 37 w 289"/>
                <a:gd name="T61" fmla="*/ 157 h 277"/>
                <a:gd name="T62" fmla="*/ 37 w 289"/>
                <a:gd name="T63" fmla="*/ 40 h 277"/>
                <a:gd name="T64" fmla="*/ 32 w 289"/>
                <a:gd name="T65" fmla="*/ 22 h 277"/>
                <a:gd name="T66" fmla="*/ 15 w 289"/>
                <a:gd name="T67" fmla="*/ 16 h 277"/>
                <a:gd name="T68" fmla="*/ 0 w 289"/>
                <a:gd name="T6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277">
                  <a:moveTo>
                    <a:pt x="0" y="0"/>
                  </a:moveTo>
                  <a:lnTo>
                    <a:pt x="110" y="0"/>
                  </a:lnTo>
                  <a:lnTo>
                    <a:pt x="110" y="14"/>
                  </a:lnTo>
                  <a:lnTo>
                    <a:pt x="94" y="16"/>
                  </a:lnTo>
                  <a:lnTo>
                    <a:pt x="83" y="19"/>
                  </a:lnTo>
                  <a:lnTo>
                    <a:pt x="77" y="25"/>
                  </a:lnTo>
                  <a:lnTo>
                    <a:pt x="75" y="36"/>
                  </a:lnTo>
                  <a:lnTo>
                    <a:pt x="74" y="55"/>
                  </a:lnTo>
                  <a:lnTo>
                    <a:pt x="74" y="148"/>
                  </a:lnTo>
                  <a:lnTo>
                    <a:pt x="76" y="177"/>
                  </a:lnTo>
                  <a:lnTo>
                    <a:pt x="81" y="201"/>
                  </a:lnTo>
                  <a:lnTo>
                    <a:pt x="90" y="219"/>
                  </a:lnTo>
                  <a:lnTo>
                    <a:pt x="101" y="234"/>
                  </a:lnTo>
                  <a:lnTo>
                    <a:pt x="116" y="245"/>
                  </a:lnTo>
                  <a:lnTo>
                    <a:pt x="133" y="251"/>
                  </a:lnTo>
                  <a:lnTo>
                    <a:pt x="152" y="253"/>
                  </a:lnTo>
                  <a:lnTo>
                    <a:pt x="172" y="251"/>
                  </a:lnTo>
                  <a:lnTo>
                    <a:pt x="189" y="245"/>
                  </a:lnTo>
                  <a:lnTo>
                    <a:pt x="202" y="235"/>
                  </a:lnTo>
                  <a:lnTo>
                    <a:pt x="213" y="221"/>
                  </a:lnTo>
                  <a:lnTo>
                    <a:pt x="221" y="204"/>
                  </a:lnTo>
                  <a:lnTo>
                    <a:pt x="226" y="185"/>
                  </a:lnTo>
                  <a:lnTo>
                    <a:pt x="230" y="161"/>
                  </a:lnTo>
                  <a:lnTo>
                    <a:pt x="231" y="136"/>
                  </a:lnTo>
                  <a:lnTo>
                    <a:pt x="231" y="105"/>
                  </a:lnTo>
                  <a:lnTo>
                    <a:pt x="231" y="80"/>
                  </a:lnTo>
                  <a:lnTo>
                    <a:pt x="230" y="62"/>
                  </a:lnTo>
                  <a:lnTo>
                    <a:pt x="229" y="48"/>
                  </a:lnTo>
                  <a:lnTo>
                    <a:pt x="228" y="36"/>
                  </a:lnTo>
                  <a:lnTo>
                    <a:pt x="225" y="27"/>
                  </a:lnTo>
                  <a:lnTo>
                    <a:pt x="217" y="20"/>
                  </a:lnTo>
                  <a:lnTo>
                    <a:pt x="205" y="16"/>
                  </a:lnTo>
                  <a:lnTo>
                    <a:pt x="187" y="14"/>
                  </a:lnTo>
                  <a:lnTo>
                    <a:pt x="187" y="0"/>
                  </a:lnTo>
                  <a:lnTo>
                    <a:pt x="289" y="0"/>
                  </a:lnTo>
                  <a:lnTo>
                    <a:pt x="289" y="14"/>
                  </a:lnTo>
                  <a:lnTo>
                    <a:pt x="273" y="16"/>
                  </a:lnTo>
                  <a:lnTo>
                    <a:pt x="263" y="20"/>
                  </a:lnTo>
                  <a:lnTo>
                    <a:pt x="256" y="27"/>
                  </a:lnTo>
                  <a:lnTo>
                    <a:pt x="253" y="38"/>
                  </a:lnTo>
                  <a:lnTo>
                    <a:pt x="251" y="48"/>
                  </a:lnTo>
                  <a:lnTo>
                    <a:pt x="250" y="62"/>
                  </a:lnTo>
                  <a:lnTo>
                    <a:pt x="250" y="80"/>
                  </a:lnTo>
                  <a:lnTo>
                    <a:pt x="250" y="106"/>
                  </a:lnTo>
                  <a:lnTo>
                    <a:pt x="250" y="137"/>
                  </a:lnTo>
                  <a:lnTo>
                    <a:pt x="249" y="165"/>
                  </a:lnTo>
                  <a:lnTo>
                    <a:pt x="246" y="190"/>
                  </a:lnTo>
                  <a:lnTo>
                    <a:pt x="240" y="213"/>
                  </a:lnTo>
                  <a:lnTo>
                    <a:pt x="231" y="231"/>
                  </a:lnTo>
                  <a:lnTo>
                    <a:pt x="218" y="249"/>
                  </a:lnTo>
                  <a:lnTo>
                    <a:pt x="201" y="261"/>
                  </a:lnTo>
                  <a:lnTo>
                    <a:pt x="183" y="270"/>
                  </a:lnTo>
                  <a:lnTo>
                    <a:pt x="163" y="276"/>
                  </a:lnTo>
                  <a:lnTo>
                    <a:pt x="142" y="277"/>
                  </a:lnTo>
                  <a:lnTo>
                    <a:pt x="118" y="275"/>
                  </a:lnTo>
                  <a:lnTo>
                    <a:pt x="95" y="269"/>
                  </a:lnTo>
                  <a:lnTo>
                    <a:pt x="74" y="258"/>
                  </a:lnTo>
                  <a:lnTo>
                    <a:pt x="61" y="244"/>
                  </a:lnTo>
                  <a:lnTo>
                    <a:pt x="51" y="228"/>
                  </a:lnTo>
                  <a:lnTo>
                    <a:pt x="43" y="209"/>
                  </a:lnTo>
                  <a:lnTo>
                    <a:pt x="40" y="185"/>
                  </a:lnTo>
                  <a:lnTo>
                    <a:pt x="37" y="157"/>
                  </a:lnTo>
                  <a:lnTo>
                    <a:pt x="37" y="55"/>
                  </a:lnTo>
                  <a:lnTo>
                    <a:pt x="37" y="40"/>
                  </a:lnTo>
                  <a:lnTo>
                    <a:pt x="35" y="28"/>
                  </a:lnTo>
                  <a:lnTo>
                    <a:pt x="32" y="22"/>
                  </a:lnTo>
                  <a:lnTo>
                    <a:pt x="25" y="18"/>
                  </a:lnTo>
                  <a:lnTo>
                    <a:pt x="15"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7"/>
            <p:cNvSpPr>
              <a:spLocks noEditPoints="1"/>
            </p:cNvSpPr>
            <p:nvPr/>
          </p:nvSpPr>
          <p:spPr bwMode="auto">
            <a:xfrm>
              <a:off x="6850063" y="6099175"/>
              <a:ext cx="131763" cy="146050"/>
            </a:xfrm>
            <a:custGeom>
              <a:avLst/>
              <a:gdLst>
                <a:gd name="T0" fmla="*/ 91 w 250"/>
                <a:gd name="T1" fmla="*/ 16 h 275"/>
                <a:gd name="T2" fmla="*/ 80 w 250"/>
                <a:gd name="T3" fmla="*/ 20 h 275"/>
                <a:gd name="T4" fmla="*/ 75 w 250"/>
                <a:gd name="T5" fmla="*/ 30 h 275"/>
                <a:gd name="T6" fmla="*/ 75 w 250"/>
                <a:gd name="T7" fmla="*/ 138 h 275"/>
                <a:gd name="T8" fmla="*/ 114 w 250"/>
                <a:gd name="T9" fmla="*/ 137 h 275"/>
                <a:gd name="T10" fmla="*/ 140 w 250"/>
                <a:gd name="T11" fmla="*/ 127 h 275"/>
                <a:gd name="T12" fmla="*/ 160 w 250"/>
                <a:gd name="T13" fmla="*/ 96 h 275"/>
                <a:gd name="T14" fmla="*/ 161 w 250"/>
                <a:gd name="T15" fmla="*/ 58 h 275"/>
                <a:gd name="T16" fmla="*/ 149 w 250"/>
                <a:gd name="T17" fmla="*/ 34 h 275"/>
                <a:gd name="T18" fmla="*/ 127 w 250"/>
                <a:gd name="T19" fmla="*/ 20 h 275"/>
                <a:gd name="T20" fmla="*/ 101 w 250"/>
                <a:gd name="T21" fmla="*/ 16 h 275"/>
                <a:gd name="T22" fmla="*/ 108 w 250"/>
                <a:gd name="T23" fmla="*/ 0 h 275"/>
                <a:gd name="T24" fmla="*/ 147 w 250"/>
                <a:gd name="T25" fmla="*/ 3 h 275"/>
                <a:gd name="T26" fmla="*/ 174 w 250"/>
                <a:gd name="T27" fmla="*/ 15 h 275"/>
                <a:gd name="T28" fmla="*/ 195 w 250"/>
                <a:gd name="T29" fmla="*/ 36 h 275"/>
                <a:gd name="T30" fmla="*/ 202 w 250"/>
                <a:gd name="T31" fmla="*/ 70 h 275"/>
                <a:gd name="T32" fmla="*/ 193 w 250"/>
                <a:gd name="T33" fmla="*/ 106 h 275"/>
                <a:gd name="T34" fmla="*/ 167 w 250"/>
                <a:gd name="T35" fmla="*/ 131 h 275"/>
                <a:gd name="T36" fmla="*/ 157 w 250"/>
                <a:gd name="T37" fmla="*/ 153 h 275"/>
                <a:gd name="T38" fmla="*/ 176 w 250"/>
                <a:gd name="T39" fmla="*/ 185 h 275"/>
                <a:gd name="T40" fmla="*/ 197 w 250"/>
                <a:gd name="T41" fmla="*/ 215 h 275"/>
                <a:gd name="T42" fmla="*/ 213 w 250"/>
                <a:gd name="T43" fmla="*/ 235 h 275"/>
                <a:gd name="T44" fmla="*/ 231 w 250"/>
                <a:gd name="T45" fmla="*/ 253 h 275"/>
                <a:gd name="T46" fmla="*/ 250 w 250"/>
                <a:gd name="T47" fmla="*/ 262 h 275"/>
                <a:gd name="T48" fmla="*/ 241 w 250"/>
                <a:gd name="T49" fmla="*/ 275 h 275"/>
                <a:gd name="T50" fmla="*/ 213 w 250"/>
                <a:gd name="T51" fmla="*/ 271 h 275"/>
                <a:gd name="T52" fmla="*/ 181 w 250"/>
                <a:gd name="T53" fmla="*/ 254 h 275"/>
                <a:gd name="T54" fmla="*/ 151 w 250"/>
                <a:gd name="T55" fmla="*/ 214 h 275"/>
                <a:gd name="T56" fmla="*/ 124 w 250"/>
                <a:gd name="T57" fmla="*/ 170 h 275"/>
                <a:gd name="T58" fmla="*/ 111 w 250"/>
                <a:gd name="T59" fmla="*/ 157 h 275"/>
                <a:gd name="T60" fmla="*/ 89 w 250"/>
                <a:gd name="T61" fmla="*/ 154 h 275"/>
                <a:gd name="T62" fmla="*/ 75 w 250"/>
                <a:gd name="T63" fmla="*/ 218 h 275"/>
                <a:gd name="T64" fmla="*/ 78 w 250"/>
                <a:gd name="T65" fmla="*/ 246 h 275"/>
                <a:gd name="T66" fmla="*/ 95 w 250"/>
                <a:gd name="T67" fmla="*/ 255 h 275"/>
                <a:gd name="T68" fmla="*/ 111 w 250"/>
                <a:gd name="T69" fmla="*/ 271 h 275"/>
                <a:gd name="T70" fmla="*/ 0 w 250"/>
                <a:gd name="T71" fmla="*/ 258 h 275"/>
                <a:gd name="T72" fmla="*/ 29 w 250"/>
                <a:gd name="T73" fmla="*/ 253 h 275"/>
                <a:gd name="T74" fmla="*/ 39 w 250"/>
                <a:gd name="T75" fmla="*/ 235 h 275"/>
                <a:gd name="T76" fmla="*/ 39 w 250"/>
                <a:gd name="T77" fmla="*/ 54 h 275"/>
                <a:gd name="T78" fmla="*/ 35 w 250"/>
                <a:gd name="T79" fmla="*/ 25 h 275"/>
                <a:gd name="T80" fmla="*/ 19 w 250"/>
                <a:gd name="T81" fmla="*/ 16 h 275"/>
                <a:gd name="T82" fmla="*/ 2 w 250"/>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275">
                  <a:moveTo>
                    <a:pt x="101" y="16"/>
                  </a:moveTo>
                  <a:lnTo>
                    <a:pt x="91" y="16"/>
                  </a:lnTo>
                  <a:lnTo>
                    <a:pt x="84" y="18"/>
                  </a:lnTo>
                  <a:lnTo>
                    <a:pt x="80" y="20"/>
                  </a:lnTo>
                  <a:lnTo>
                    <a:pt x="76" y="24"/>
                  </a:lnTo>
                  <a:lnTo>
                    <a:pt x="75" y="30"/>
                  </a:lnTo>
                  <a:lnTo>
                    <a:pt x="75" y="39"/>
                  </a:lnTo>
                  <a:lnTo>
                    <a:pt x="75" y="138"/>
                  </a:lnTo>
                  <a:lnTo>
                    <a:pt x="94" y="138"/>
                  </a:lnTo>
                  <a:lnTo>
                    <a:pt x="114" y="137"/>
                  </a:lnTo>
                  <a:lnTo>
                    <a:pt x="128" y="133"/>
                  </a:lnTo>
                  <a:lnTo>
                    <a:pt x="140" y="127"/>
                  </a:lnTo>
                  <a:lnTo>
                    <a:pt x="154" y="113"/>
                  </a:lnTo>
                  <a:lnTo>
                    <a:pt x="160" y="96"/>
                  </a:lnTo>
                  <a:lnTo>
                    <a:pt x="163" y="76"/>
                  </a:lnTo>
                  <a:lnTo>
                    <a:pt x="161" y="58"/>
                  </a:lnTo>
                  <a:lnTo>
                    <a:pt x="156" y="44"/>
                  </a:lnTo>
                  <a:lnTo>
                    <a:pt x="149" y="34"/>
                  </a:lnTo>
                  <a:lnTo>
                    <a:pt x="139" y="25"/>
                  </a:lnTo>
                  <a:lnTo>
                    <a:pt x="127" y="20"/>
                  </a:lnTo>
                  <a:lnTo>
                    <a:pt x="115" y="17"/>
                  </a:lnTo>
                  <a:lnTo>
                    <a:pt x="101" y="16"/>
                  </a:lnTo>
                  <a:close/>
                  <a:moveTo>
                    <a:pt x="2" y="0"/>
                  </a:moveTo>
                  <a:lnTo>
                    <a:pt x="108" y="0"/>
                  </a:lnTo>
                  <a:lnTo>
                    <a:pt x="128" y="1"/>
                  </a:lnTo>
                  <a:lnTo>
                    <a:pt x="147" y="3"/>
                  </a:lnTo>
                  <a:lnTo>
                    <a:pt x="161" y="8"/>
                  </a:lnTo>
                  <a:lnTo>
                    <a:pt x="174" y="15"/>
                  </a:lnTo>
                  <a:lnTo>
                    <a:pt x="187" y="24"/>
                  </a:lnTo>
                  <a:lnTo>
                    <a:pt x="195" y="36"/>
                  </a:lnTo>
                  <a:lnTo>
                    <a:pt x="200" y="51"/>
                  </a:lnTo>
                  <a:lnTo>
                    <a:pt x="202" y="70"/>
                  </a:lnTo>
                  <a:lnTo>
                    <a:pt x="200" y="89"/>
                  </a:lnTo>
                  <a:lnTo>
                    <a:pt x="193" y="106"/>
                  </a:lnTo>
                  <a:lnTo>
                    <a:pt x="182" y="120"/>
                  </a:lnTo>
                  <a:lnTo>
                    <a:pt x="167" y="131"/>
                  </a:lnTo>
                  <a:lnTo>
                    <a:pt x="150" y="140"/>
                  </a:lnTo>
                  <a:lnTo>
                    <a:pt x="157" y="153"/>
                  </a:lnTo>
                  <a:lnTo>
                    <a:pt x="166" y="169"/>
                  </a:lnTo>
                  <a:lnTo>
                    <a:pt x="176" y="185"/>
                  </a:lnTo>
                  <a:lnTo>
                    <a:pt x="187" y="201"/>
                  </a:lnTo>
                  <a:lnTo>
                    <a:pt x="197" y="215"/>
                  </a:lnTo>
                  <a:lnTo>
                    <a:pt x="206" y="227"/>
                  </a:lnTo>
                  <a:lnTo>
                    <a:pt x="213" y="235"/>
                  </a:lnTo>
                  <a:lnTo>
                    <a:pt x="221" y="244"/>
                  </a:lnTo>
                  <a:lnTo>
                    <a:pt x="231" y="253"/>
                  </a:lnTo>
                  <a:lnTo>
                    <a:pt x="241" y="259"/>
                  </a:lnTo>
                  <a:lnTo>
                    <a:pt x="250" y="262"/>
                  </a:lnTo>
                  <a:lnTo>
                    <a:pt x="249" y="275"/>
                  </a:lnTo>
                  <a:lnTo>
                    <a:pt x="241" y="275"/>
                  </a:lnTo>
                  <a:lnTo>
                    <a:pt x="233" y="275"/>
                  </a:lnTo>
                  <a:lnTo>
                    <a:pt x="213" y="271"/>
                  </a:lnTo>
                  <a:lnTo>
                    <a:pt x="196" y="266"/>
                  </a:lnTo>
                  <a:lnTo>
                    <a:pt x="181" y="254"/>
                  </a:lnTo>
                  <a:lnTo>
                    <a:pt x="166" y="236"/>
                  </a:lnTo>
                  <a:lnTo>
                    <a:pt x="151" y="214"/>
                  </a:lnTo>
                  <a:lnTo>
                    <a:pt x="138" y="192"/>
                  </a:lnTo>
                  <a:lnTo>
                    <a:pt x="124" y="170"/>
                  </a:lnTo>
                  <a:lnTo>
                    <a:pt x="119" y="163"/>
                  </a:lnTo>
                  <a:lnTo>
                    <a:pt x="111" y="157"/>
                  </a:lnTo>
                  <a:lnTo>
                    <a:pt x="102" y="155"/>
                  </a:lnTo>
                  <a:lnTo>
                    <a:pt x="89" y="154"/>
                  </a:lnTo>
                  <a:lnTo>
                    <a:pt x="75" y="154"/>
                  </a:lnTo>
                  <a:lnTo>
                    <a:pt x="75" y="218"/>
                  </a:lnTo>
                  <a:lnTo>
                    <a:pt x="75" y="235"/>
                  </a:lnTo>
                  <a:lnTo>
                    <a:pt x="78" y="246"/>
                  </a:lnTo>
                  <a:lnTo>
                    <a:pt x="84" y="253"/>
                  </a:lnTo>
                  <a:lnTo>
                    <a:pt x="95" y="255"/>
                  </a:lnTo>
                  <a:lnTo>
                    <a:pt x="111" y="258"/>
                  </a:lnTo>
                  <a:lnTo>
                    <a:pt x="111" y="271"/>
                  </a:lnTo>
                  <a:lnTo>
                    <a:pt x="0" y="271"/>
                  </a:lnTo>
                  <a:lnTo>
                    <a:pt x="0" y="258"/>
                  </a:lnTo>
                  <a:lnTo>
                    <a:pt x="18" y="255"/>
                  </a:lnTo>
                  <a:lnTo>
                    <a:pt x="29" y="253"/>
                  </a:lnTo>
                  <a:lnTo>
                    <a:pt x="35" y="246"/>
                  </a:lnTo>
                  <a:lnTo>
                    <a:pt x="39" y="235"/>
                  </a:lnTo>
                  <a:lnTo>
                    <a:pt x="39" y="218"/>
                  </a:lnTo>
                  <a:lnTo>
                    <a:pt x="39" y="54"/>
                  </a:lnTo>
                  <a:lnTo>
                    <a:pt x="39" y="35"/>
                  </a:lnTo>
                  <a:lnTo>
                    <a:pt x="35" y="25"/>
                  </a:lnTo>
                  <a:lnTo>
                    <a:pt x="29"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8"/>
            <p:cNvSpPr>
              <a:spLocks/>
            </p:cNvSpPr>
            <p:nvPr/>
          </p:nvSpPr>
          <p:spPr bwMode="auto">
            <a:xfrm>
              <a:off x="6975475" y="6094413"/>
              <a:ext cx="127000" cy="149225"/>
            </a:xfrm>
            <a:custGeom>
              <a:avLst/>
              <a:gdLst>
                <a:gd name="T0" fmla="*/ 4 w 238"/>
                <a:gd name="T1" fmla="*/ 0 h 281"/>
                <a:gd name="T2" fmla="*/ 13 w 238"/>
                <a:gd name="T3" fmla="*/ 0 h 281"/>
                <a:gd name="T4" fmla="*/ 20 w 238"/>
                <a:gd name="T5" fmla="*/ 7 h 281"/>
                <a:gd name="T6" fmla="*/ 27 w 238"/>
                <a:gd name="T7" fmla="*/ 10 h 281"/>
                <a:gd name="T8" fmla="*/ 37 w 238"/>
                <a:gd name="T9" fmla="*/ 10 h 281"/>
                <a:gd name="T10" fmla="*/ 202 w 238"/>
                <a:gd name="T11" fmla="*/ 10 h 281"/>
                <a:gd name="T12" fmla="*/ 211 w 238"/>
                <a:gd name="T13" fmla="*/ 9 h 281"/>
                <a:gd name="T14" fmla="*/ 217 w 238"/>
                <a:gd name="T15" fmla="*/ 7 h 281"/>
                <a:gd name="T16" fmla="*/ 223 w 238"/>
                <a:gd name="T17" fmla="*/ 0 h 281"/>
                <a:gd name="T18" fmla="*/ 233 w 238"/>
                <a:gd name="T19" fmla="*/ 0 h 281"/>
                <a:gd name="T20" fmla="*/ 234 w 238"/>
                <a:gd name="T21" fmla="*/ 23 h 281"/>
                <a:gd name="T22" fmla="*/ 235 w 238"/>
                <a:gd name="T23" fmla="*/ 49 h 281"/>
                <a:gd name="T24" fmla="*/ 238 w 238"/>
                <a:gd name="T25" fmla="*/ 75 h 281"/>
                <a:gd name="T26" fmla="*/ 223 w 238"/>
                <a:gd name="T27" fmla="*/ 76 h 281"/>
                <a:gd name="T28" fmla="*/ 219 w 238"/>
                <a:gd name="T29" fmla="*/ 59 h 281"/>
                <a:gd name="T30" fmla="*/ 215 w 238"/>
                <a:gd name="T31" fmla="*/ 46 h 281"/>
                <a:gd name="T32" fmla="*/ 210 w 238"/>
                <a:gd name="T33" fmla="*/ 38 h 281"/>
                <a:gd name="T34" fmla="*/ 206 w 238"/>
                <a:gd name="T35" fmla="*/ 34 h 281"/>
                <a:gd name="T36" fmla="*/ 200 w 238"/>
                <a:gd name="T37" fmla="*/ 30 h 281"/>
                <a:gd name="T38" fmla="*/ 192 w 238"/>
                <a:gd name="T39" fmla="*/ 28 h 281"/>
                <a:gd name="T40" fmla="*/ 182 w 238"/>
                <a:gd name="T41" fmla="*/ 27 h 281"/>
                <a:gd name="T42" fmla="*/ 166 w 238"/>
                <a:gd name="T43" fmla="*/ 26 h 281"/>
                <a:gd name="T44" fmla="*/ 136 w 238"/>
                <a:gd name="T45" fmla="*/ 26 h 281"/>
                <a:gd name="T46" fmla="*/ 136 w 238"/>
                <a:gd name="T47" fmla="*/ 229 h 281"/>
                <a:gd name="T48" fmla="*/ 137 w 238"/>
                <a:gd name="T49" fmla="*/ 243 h 281"/>
                <a:gd name="T50" fmla="*/ 139 w 238"/>
                <a:gd name="T51" fmla="*/ 253 h 281"/>
                <a:gd name="T52" fmla="*/ 143 w 238"/>
                <a:gd name="T53" fmla="*/ 260 h 281"/>
                <a:gd name="T54" fmla="*/ 151 w 238"/>
                <a:gd name="T55" fmla="*/ 264 h 281"/>
                <a:gd name="T56" fmla="*/ 163 w 238"/>
                <a:gd name="T57" fmla="*/ 267 h 281"/>
                <a:gd name="T58" fmla="*/ 181 w 238"/>
                <a:gd name="T59" fmla="*/ 268 h 281"/>
                <a:gd name="T60" fmla="*/ 181 w 238"/>
                <a:gd name="T61" fmla="*/ 281 h 281"/>
                <a:gd name="T62" fmla="*/ 58 w 238"/>
                <a:gd name="T63" fmla="*/ 281 h 281"/>
                <a:gd name="T64" fmla="*/ 58 w 238"/>
                <a:gd name="T65" fmla="*/ 268 h 281"/>
                <a:gd name="T66" fmla="*/ 77 w 238"/>
                <a:gd name="T67" fmla="*/ 265 h 281"/>
                <a:gd name="T68" fmla="*/ 90 w 238"/>
                <a:gd name="T69" fmla="*/ 262 h 281"/>
                <a:gd name="T70" fmla="*/ 96 w 238"/>
                <a:gd name="T71" fmla="*/ 256 h 281"/>
                <a:gd name="T72" fmla="*/ 100 w 238"/>
                <a:gd name="T73" fmla="*/ 245 h 281"/>
                <a:gd name="T74" fmla="*/ 100 w 238"/>
                <a:gd name="T75" fmla="*/ 229 h 281"/>
                <a:gd name="T76" fmla="*/ 100 w 238"/>
                <a:gd name="T77" fmla="*/ 26 h 281"/>
                <a:gd name="T78" fmla="*/ 74 w 238"/>
                <a:gd name="T79" fmla="*/ 26 h 281"/>
                <a:gd name="T80" fmla="*/ 57 w 238"/>
                <a:gd name="T81" fmla="*/ 27 h 281"/>
                <a:gd name="T82" fmla="*/ 44 w 238"/>
                <a:gd name="T83" fmla="*/ 28 h 281"/>
                <a:gd name="T84" fmla="*/ 36 w 238"/>
                <a:gd name="T85" fmla="*/ 30 h 281"/>
                <a:gd name="T86" fmla="*/ 30 w 238"/>
                <a:gd name="T87" fmla="*/ 34 h 281"/>
                <a:gd name="T88" fmla="*/ 27 w 238"/>
                <a:gd name="T89" fmla="*/ 38 h 281"/>
                <a:gd name="T90" fmla="*/ 23 w 238"/>
                <a:gd name="T91" fmla="*/ 48 h 281"/>
                <a:gd name="T92" fmla="*/ 18 w 238"/>
                <a:gd name="T93" fmla="*/ 60 h 281"/>
                <a:gd name="T94" fmla="*/ 13 w 238"/>
                <a:gd name="T95" fmla="*/ 76 h 281"/>
                <a:gd name="T96" fmla="*/ 0 w 238"/>
                <a:gd name="T97" fmla="*/ 76 h 281"/>
                <a:gd name="T98" fmla="*/ 2 w 238"/>
                <a:gd name="T99" fmla="*/ 37 h 281"/>
                <a:gd name="T100" fmla="*/ 4 w 238"/>
                <a:gd name="T101"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81">
                  <a:moveTo>
                    <a:pt x="4" y="0"/>
                  </a:moveTo>
                  <a:lnTo>
                    <a:pt x="13" y="0"/>
                  </a:lnTo>
                  <a:lnTo>
                    <a:pt x="20" y="7"/>
                  </a:lnTo>
                  <a:lnTo>
                    <a:pt x="27" y="10"/>
                  </a:lnTo>
                  <a:lnTo>
                    <a:pt x="37" y="10"/>
                  </a:lnTo>
                  <a:lnTo>
                    <a:pt x="202" y="10"/>
                  </a:lnTo>
                  <a:lnTo>
                    <a:pt x="211" y="9"/>
                  </a:lnTo>
                  <a:lnTo>
                    <a:pt x="217" y="7"/>
                  </a:lnTo>
                  <a:lnTo>
                    <a:pt x="223" y="0"/>
                  </a:lnTo>
                  <a:lnTo>
                    <a:pt x="233" y="0"/>
                  </a:lnTo>
                  <a:lnTo>
                    <a:pt x="234" y="23"/>
                  </a:lnTo>
                  <a:lnTo>
                    <a:pt x="235" y="49"/>
                  </a:lnTo>
                  <a:lnTo>
                    <a:pt x="238" y="75"/>
                  </a:lnTo>
                  <a:lnTo>
                    <a:pt x="223" y="76"/>
                  </a:lnTo>
                  <a:lnTo>
                    <a:pt x="219" y="59"/>
                  </a:lnTo>
                  <a:lnTo>
                    <a:pt x="215" y="46"/>
                  </a:lnTo>
                  <a:lnTo>
                    <a:pt x="210" y="38"/>
                  </a:lnTo>
                  <a:lnTo>
                    <a:pt x="206" y="34"/>
                  </a:lnTo>
                  <a:lnTo>
                    <a:pt x="200" y="30"/>
                  </a:lnTo>
                  <a:lnTo>
                    <a:pt x="192" y="28"/>
                  </a:lnTo>
                  <a:lnTo>
                    <a:pt x="182" y="27"/>
                  </a:lnTo>
                  <a:lnTo>
                    <a:pt x="166" y="26"/>
                  </a:lnTo>
                  <a:lnTo>
                    <a:pt x="136" y="26"/>
                  </a:lnTo>
                  <a:lnTo>
                    <a:pt x="136" y="229"/>
                  </a:lnTo>
                  <a:lnTo>
                    <a:pt x="137" y="243"/>
                  </a:lnTo>
                  <a:lnTo>
                    <a:pt x="139" y="253"/>
                  </a:lnTo>
                  <a:lnTo>
                    <a:pt x="143" y="260"/>
                  </a:lnTo>
                  <a:lnTo>
                    <a:pt x="151" y="264"/>
                  </a:lnTo>
                  <a:lnTo>
                    <a:pt x="163" y="267"/>
                  </a:lnTo>
                  <a:lnTo>
                    <a:pt x="181" y="268"/>
                  </a:lnTo>
                  <a:lnTo>
                    <a:pt x="181" y="281"/>
                  </a:lnTo>
                  <a:lnTo>
                    <a:pt x="58" y="281"/>
                  </a:lnTo>
                  <a:lnTo>
                    <a:pt x="58" y="268"/>
                  </a:lnTo>
                  <a:lnTo>
                    <a:pt x="77" y="265"/>
                  </a:lnTo>
                  <a:lnTo>
                    <a:pt x="90" y="262"/>
                  </a:lnTo>
                  <a:lnTo>
                    <a:pt x="96" y="256"/>
                  </a:lnTo>
                  <a:lnTo>
                    <a:pt x="100" y="245"/>
                  </a:lnTo>
                  <a:lnTo>
                    <a:pt x="100" y="229"/>
                  </a:lnTo>
                  <a:lnTo>
                    <a:pt x="100" y="26"/>
                  </a:lnTo>
                  <a:lnTo>
                    <a:pt x="74" y="26"/>
                  </a:lnTo>
                  <a:lnTo>
                    <a:pt x="57" y="27"/>
                  </a:lnTo>
                  <a:lnTo>
                    <a:pt x="44" y="28"/>
                  </a:lnTo>
                  <a:lnTo>
                    <a:pt x="36" y="30"/>
                  </a:lnTo>
                  <a:lnTo>
                    <a:pt x="30" y="34"/>
                  </a:lnTo>
                  <a:lnTo>
                    <a:pt x="27" y="38"/>
                  </a:lnTo>
                  <a:lnTo>
                    <a:pt x="23" y="48"/>
                  </a:lnTo>
                  <a:lnTo>
                    <a:pt x="18" y="60"/>
                  </a:lnTo>
                  <a:lnTo>
                    <a:pt x="13" y="76"/>
                  </a:lnTo>
                  <a:lnTo>
                    <a:pt x="0" y="76"/>
                  </a:lnTo>
                  <a:lnTo>
                    <a:pt x="2" y="37"/>
                  </a:lnTo>
                  <a:lnTo>
                    <a:pt x="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9"/>
            <p:cNvSpPr>
              <a:spLocks/>
            </p:cNvSpPr>
            <p:nvPr/>
          </p:nvSpPr>
          <p:spPr bwMode="auto">
            <a:xfrm>
              <a:off x="5721350" y="6303963"/>
              <a:ext cx="133350" cy="150813"/>
            </a:xfrm>
            <a:custGeom>
              <a:avLst/>
              <a:gdLst>
                <a:gd name="T0" fmla="*/ 187 w 253"/>
                <a:gd name="T1" fmla="*/ 2 h 284"/>
                <a:gd name="T2" fmla="*/ 225 w 253"/>
                <a:gd name="T3" fmla="*/ 10 h 284"/>
                <a:gd name="T4" fmla="*/ 240 w 253"/>
                <a:gd name="T5" fmla="*/ 34 h 284"/>
                <a:gd name="T6" fmla="*/ 246 w 253"/>
                <a:gd name="T7" fmla="*/ 77 h 284"/>
                <a:gd name="T8" fmla="*/ 224 w 253"/>
                <a:gd name="T9" fmla="*/ 60 h 284"/>
                <a:gd name="T10" fmla="*/ 204 w 253"/>
                <a:gd name="T11" fmla="*/ 32 h 284"/>
                <a:gd name="T12" fmla="*/ 172 w 253"/>
                <a:gd name="T13" fmla="*/ 19 h 284"/>
                <a:gd name="T14" fmla="*/ 126 w 253"/>
                <a:gd name="T15" fmla="*/ 20 h 284"/>
                <a:gd name="T16" fmla="*/ 86 w 253"/>
                <a:gd name="T17" fmla="*/ 39 h 284"/>
                <a:gd name="T18" fmla="*/ 59 w 253"/>
                <a:gd name="T19" fmla="*/ 72 h 284"/>
                <a:gd name="T20" fmla="*/ 45 w 253"/>
                <a:gd name="T21" fmla="*/ 115 h 284"/>
                <a:gd name="T22" fmla="*/ 47 w 253"/>
                <a:gd name="T23" fmla="*/ 169 h 284"/>
                <a:gd name="T24" fmla="*/ 67 w 253"/>
                <a:gd name="T25" fmla="*/ 222 h 284"/>
                <a:gd name="T26" fmla="*/ 105 w 253"/>
                <a:gd name="T27" fmla="*/ 255 h 284"/>
                <a:gd name="T28" fmla="*/ 154 w 253"/>
                <a:gd name="T29" fmla="*/ 267 h 284"/>
                <a:gd name="T30" fmla="*/ 189 w 253"/>
                <a:gd name="T31" fmla="*/ 260 h 284"/>
                <a:gd name="T32" fmla="*/ 216 w 253"/>
                <a:gd name="T33" fmla="*/ 239 h 284"/>
                <a:gd name="T34" fmla="*/ 239 w 253"/>
                <a:gd name="T35" fmla="*/ 202 h 284"/>
                <a:gd name="T36" fmla="*/ 247 w 253"/>
                <a:gd name="T37" fmla="*/ 225 h 284"/>
                <a:gd name="T38" fmla="*/ 234 w 253"/>
                <a:gd name="T39" fmla="*/ 260 h 284"/>
                <a:gd name="T40" fmla="*/ 218 w 253"/>
                <a:gd name="T41" fmla="*/ 275 h 284"/>
                <a:gd name="T42" fmla="*/ 188 w 253"/>
                <a:gd name="T43" fmla="*/ 281 h 284"/>
                <a:gd name="T44" fmla="*/ 150 w 253"/>
                <a:gd name="T45" fmla="*/ 284 h 284"/>
                <a:gd name="T46" fmla="*/ 94 w 253"/>
                <a:gd name="T47" fmla="*/ 276 h 284"/>
                <a:gd name="T48" fmla="*/ 52 w 253"/>
                <a:gd name="T49" fmla="*/ 255 h 284"/>
                <a:gd name="T50" fmla="*/ 24 w 253"/>
                <a:gd name="T51" fmla="*/ 223 h 284"/>
                <a:gd name="T52" fmla="*/ 6 w 253"/>
                <a:gd name="T53" fmla="*/ 186 h 284"/>
                <a:gd name="T54" fmla="*/ 0 w 253"/>
                <a:gd name="T55" fmla="*/ 146 h 284"/>
                <a:gd name="T56" fmla="*/ 10 w 253"/>
                <a:gd name="T57" fmla="*/ 93 h 284"/>
                <a:gd name="T58" fmla="*/ 37 w 253"/>
                <a:gd name="T59" fmla="*/ 50 h 284"/>
                <a:gd name="T60" fmla="*/ 78 w 253"/>
                <a:gd name="T61" fmla="*/ 19 h 284"/>
                <a:gd name="T62" fmla="*/ 132 w 253"/>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3" h="284">
                  <a:moveTo>
                    <a:pt x="163" y="0"/>
                  </a:moveTo>
                  <a:lnTo>
                    <a:pt x="187" y="2"/>
                  </a:lnTo>
                  <a:lnTo>
                    <a:pt x="208" y="5"/>
                  </a:lnTo>
                  <a:lnTo>
                    <a:pt x="225" y="10"/>
                  </a:lnTo>
                  <a:lnTo>
                    <a:pt x="237" y="12"/>
                  </a:lnTo>
                  <a:lnTo>
                    <a:pt x="240" y="34"/>
                  </a:lnTo>
                  <a:lnTo>
                    <a:pt x="242" y="54"/>
                  </a:lnTo>
                  <a:lnTo>
                    <a:pt x="246" y="77"/>
                  </a:lnTo>
                  <a:lnTo>
                    <a:pt x="231" y="80"/>
                  </a:lnTo>
                  <a:lnTo>
                    <a:pt x="224" y="60"/>
                  </a:lnTo>
                  <a:lnTo>
                    <a:pt x="215" y="44"/>
                  </a:lnTo>
                  <a:lnTo>
                    <a:pt x="204" y="32"/>
                  </a:lnTo>
                  <a:lnTo>
                    <a:pt x="189" y="23"/>
                  </a:lnTo>
                  <a:lnTo>
                    <a:pt x="172" y="19"/>
                  </a:lnTo>
                  <a:lnTo>
                    <a:pt x="150" y="18"/>
                  </a:lnTo>
                  <a:lnTo>
                    <a:pt x="126" y="20"/>
                  </a:lnTo>
                  <a:lnTo>
                    <a:pt x="105" y="27"/>
                  </a:lnTo>
                  <a:lnTo>
                    <a:pt x="86" y="39"/>
                  </a:lnTo>
                  <a:lnTo>
                    <a:pt x="72" y="54"/>
                  </a:lnTo>
                  <a:lnTo>
                    <a:pt x="59" y="72"/>
                  </a:lnTo>
                  <a:lnTo>
                    <a:pt x="51" y="93"/>
                  </a:lnTo>
                  <a:lnTo>
                    <a:pt x="45" y="115"/>
                  </a:lnTo>
                  <a:lnTo>
                    <a:pt x="44" y="137"/>
                  </a:lnTo>
                  <a:lnTo>
                    <a:pt x="47" y="169"/>
                  </a:lnTo>
                  <a:lnTo>
                    <a:pt x="55" y="198"/>
                  </a:lnTo>
                  <a:lnTo>
                    <a:pt x="67" y="222"/>
                  </a:lnTo>
                  <a:lnTo>
                    <a:pt x="84" y="241"/>
                  </a:lnTo>
                  <a:lnTo>
                    <a:pt x="105" y="255"/>
                  </a:lnTo>
                  <a:lnTo>
                    <a:pt x="127" y="264"/>
                  </a:lnTo>
                  <a:lnTo>
                    <a:pt x="154" y="267"/>
                  </a:lnTo>
                  <a:lnTo>
                    <a:pt x="173" y="265"/>
                  </a:lnTo>
                  <a:lnTo>
                    <a:pt x="189" y="260"/>
                  </a:lnTo>
                  <a:lnTo>
                    <a:pt x="204" y="251"/>
                  </a:lnTo>
                  <a:lnTo>
                    <a:pt x="216" y="239"/>
                  </a:lnTo>
                  <a:lnTo>
                    <a:pt x="228" y="222"/>
                  </a:lnTo>
                  <a:lnTo>
                    <a:pt x="239" y="202"/>
                  </a:lnTo>
                  <a:lnTo>
                    <a:pt x="253" y="208"/>
                  </a:lnTo>
                  <a:lnTo>
                    <a:pt x="247" y="225"/>
                  </a:lnTo>
                  <a:lnTo>
                    <a:pt x="241" y="243"/>
                  </a:lnTo>
                  <a:lnTo>
                    <a:pt x="234" y="260"/>
                  </a:lnTo>
                  <a:lnTo>
                    <a:pt x="229" y="273"/>
                  </a:lnTo>
                  <a:lnTo>
                    <a:pt x="218" y="275"/>
                  </a:lnTo>
                  <a:lnTo>
                    <a:pt x="205" y="278"/>
                  </a:lnTo>
                  <a:lnTo>
                    <a:pt x="188" y="281"/>
                  </a:lnTo>
                  <a:lnTo>
                    <a:pt x="170" y="283"/>
                  </a:lnTo>
                  <a:lnTo>
                    <a:pt x="150" y="284"/>
                  </a:lnTo>
                  <a:lnTo>
                    <a:pt x="121" y="282"/>
                  </a:lnTo>
                  <a:lnTo>
                    <a:pt x="94" y="276"/>
                  </a:lnTo>
                  <a:lnTo>
                    <a:pt x="73" y="267"/>
                  </a:lnTo>
                  <a:lnTo>
                    <a:pt x="52" y="255"/>
                  </a:lnTo>
                  <a:lnTo>
                    <a:pt x="36" y="240"/>
                  </a:lnTo>
                  <a:lnTo>
                    <a:pt x="24" y="223"/>
                  </a:lnTo>
                  <a:lnTo>
                    <a:pt x="14" y="205"/>
                  </a:lnTo>
                  <a:lnTo>
                    <a:pt x="6" y="186"/>
                  </a:lnTo>
                  <a:lnTo>
                    <a:pt x="2" y="166"/>
                  </a:lnTo>
                  <a:lnTo>
                    <a:pt x="0" y="146"/>
                  </a:lnTo>
                  <a:lnTo>
                    <a:pt x="3" y="118"/>
                  </a:lnTo>
                  <a:lnTo>
                    <a:pt x="10" y="93"/>
                  </a:lnTo>
                  <a:lnTo>
                    <a:pt x="22" y="69"/>
                  </a:lnTo>
                  <a:lnTo>
                    <a:pt x="37" y="50"/>
                  </a:lnTo>
                  <a:lnTo>
                    <a:pt x="57" y="32"/>
                  </a:lnTo>
                  <a:lnTo>
                    <a:pt x="78" y="19"/>
                  </a:lnTo>
                  <a:lnTo>
                    <a:pt x="105" y="8"/>
                  </a:lnTo>
                  <a:lnTo>
                    <a:pt x="132" y="3"/>
                  </a:lnTo>
                  <a:lnTo>
                    <a:pt x="16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0"/>
            <p:cNvSpPr>
              <a:spLocks/>
            </p:cNvSpPr>
            <p:nvPr/>
          </p:nvSpPr>
          <p:spPr bwMode="auto">
            <a:xfrm>
              <a:off x="5868988" y="6307138"/>
              <a:ext cx="153988" cy="144463"/>
            </a:xfrm>
            <a:custGeom>
              <a:avLst/>
              <a:gdLst>
                <a:gd name="T0" fmla="*/ 0 w 291"/>
                <a:gd name="T1" fmla="*/ 0 h 271"/>
                <a:gd name="T2" fmla="*/ 110 w 291"/>
                <a:gd name="T3" fmla="*/ 0 h 271"/>
                <a:gd name="T4" fmla="*/ 110 w 291"/>
                <a:gd name="T5" fmla="*/ 14 h 271"/>
                <a:gd name="T6" fmla="*/ 94 w 291"/>
                <a:gd name="T7" fmla="*/ 15 h 271"/>
                <a:gd name="T8" fmla="*/ 84 w 291"/>
                <a:gd name="T9" fmla="*/ 19 h 271"/>
                <a:gd name="T10" fmla="*/ 77 w 291"/>
                <a:gd name="T11" fmla="*/ 24 h 271"/>
                <a:gd name="T12" fmla="*/ 75 w 291"/>
                <a:gd name="T13" fmla="*/ 36 h 271"/>
                <a:gd name="T14" fmla="*/ 75 w 291"/>
                <a:gd name="T15" fmla="*/ 53 h 271"/>
                <a:gd name="T16" fmla="*/ 75 w 291"/>
                <a:gd name="T17" fmla="*/ 118 h 271"/>
                <a:gd name="T18" fmla="*/ 216 w 291"/>
                <a:gd name="T19" fmla="*/ 118 h 271"/>
                <a:gd name="T20" fmla="*/ 216 w 291"/>
                <a:gd name="T21" fmla="*/ 53 h 271"/>
                <a:gd name="T22" fmla="*/ 216 w 291"/>
                <a:gd name="T23" fmla="*/ 36 h 271"/>
                <a:gd name="T24" fmla="*/ 212 w 291"/>
                <a:gd name="T25" fmla="*/ 24 h 271"/>
                <a:gd name="T26" fmla="*/ 207 w 291"/>
                <a:gd name="T27" fmla="*/ 19 h 271"/>
                <a:gd name="T28" fmla="*/ 197 w 291"/>
                <a:gd name="T29" fmla="*/ 15 h 271"/>
                <a:gd name="T30" fmla="*/ 179 w 291"/>
                <a:gd name="T31" fmla="*/ 14 h 271"/>
                <a:gd name="T32" fmla="*/ 179 w 291"/>
                <a:gd name="T33" fmla="*/ 0 h 271"/>
                <a:gd name="T34" fmla="*/ 291 w 291"/>
                <a:gd name="T35" fmla="*/ 0 h 271"/>
                <a:gd name="T36" fmla="*/ 291 w 291"/>
                <a:gd name="T37" fmla="*/ 14 h 271"/>
                <a:gd name="T38" fmla="*/ 273 w 291"/>
                <a:gd name="T39" fmla="*/ 15 h 271"/>
                <a:gd name="T40" fmla="*/ 263 w 291"/>
                <a:gd name="T41" fmla="*/ 19 h 271"/>
                <a:gd name="T42" fmla="*/ 256 w 291"/>
                <a:gd name="T43" fmla="*/ 24 h 271"/>
                <a:gd name="T44" fmla="*/ 253 w 291"/>
                <a:gd name="T45" fmla="*/ 36 h 271"/>
                <a:gd name="T46" fmla="*/ 252 w 291"/>
                <a:gd name="T47" fmla="*/ 53 h 271"/>
                <a:gd name="T48" fmla="*/ 252 w 291"/>
                <a:gd name="T49" fmla="*/ 218 h 271"/>
                <a:gd name="T50" fmla="*/ 253 w 291"/>
                <a:gd name="T51" fmla="*/ 235 h 271"/>
                <a:gd name="T52" fmla="*/ 256 w 291"/>
                <a:gd name="T53" fmla="*/ 247 h 271"/>
                <a:gd name="T54" fmla="*/ 261 w 291"/>
                <a:gd name="T55" fmla="*/ 252 h 271"/>
                <a:gd name="T56" fmla="*/ 273 w 291"/>
                <a:gd name="T57" fmla="*/ 256 h 271"/>
                <a:gd name="T58" fmla="*/ 290 w 291"/>
                <a:gd name="T59" fmla="*/ 257 h 271"/>
                <a:gd name="T60" fmla="*/ 290 w 291"/>
                <a:gd name="T61" fmla="*/ 271 h 271"/>
                <a:gd name="T62" fmla="*/ 176 w 291"/>
                <a:gd name="T63" fmla="*/ 271 h 271"/>
                <a:gd name="T64" fmla="*/ 176 w 291"/>
                <a:gd name="T65" fmla="*/ 257 h 271"/>
                <a:gd name="T66" fmla="*/ 194 w 291"/>
                <a:gd name="T67" fmla="*/ 256 h 271"/>
                <a:gd name="T68" fmla="*/ 206 w 291"/>
                <a:gd name="T69" fmla="*/ 252 h 271"/>
                <a:gd name="T70" fmla="*/ 212 w 291"/>
                <a:gd name="T71" fmla="*/ 247 h 271"/>
                <a:gd name="T72" fmla="*/ 216 w 291"/>
                <a:gd name="T73" fmla="*/ 235 h 271"/>
                <a:gd name="T74" fmla="*/ 216 w 291"/>
                <a:gd name="T75" fmla="*/ 218 h 271"/>
                <a:gd name="T76" fmla="*/ 216 w 291"/>
                <a:gd name="T77" fmla="*/ 137 h 271"/>
                <a:gd name="T78" fmla="*/ 75 w 291"/>
                <a:gd name="T79" fmla="*/ 137 h 271"/>
                <a:gd name="T80" fmla="*/ 75 w 291"/>
                <a:gd name="T81" fmla="*/ 218 h 271"/>
                <a:gd name="T82" fmla="*/ 75 w 291"/>
                <a:gd name="T83" fmla="*/ 235 h 271"/>
                <a:gd name="T84" fmla="*/ 78 w 291"/>
                <a:gd name="T85" fmla="*/ 245 h 271"/>
                <a:gd name="T86" fmla="*/ 84 w 291"/>
                <a:gd name="T87" fmla="*/ 252 h 271"/>
                <a:gd name="T88" fmla="*/ 95 w 291"/>
                <a:gd name="T89" fmla="*/ 256 h 271"/>
                <a:gd name="T90" fmla="*/ 112 w 291"/>
                <a:gd name="T91" fmla="*/ 257 h 271"/>
                <a:gd name="T92" fmla="*/ 112 w 291"/>
                <a:gd name="T93" fmla="*/ 271 h 271"/>
                <a:gd name="T94" fmla="*/ 1 w 291"/>
                <a:gd name="T95" fmla="*/ 271 h 271"/>
                <a:gd name="T96" fmla="*/ 1 w 291"/>
                <a:gd name="T97" fmla="*/ 257 h 271"/>
                <a:gd name="T98" fmla="*/ 18 w 291"/>
                <a:gd name="T99" fmla="*/ 256 h 271"/>
                <a:gd name="T100" fmla="*/ 28 w 291"/>
                <a:gd name="T101" fmla="*/ 252 h 271"/>
                <a:gd name="T102" fmla="*/ 35 w 291"/>
                <a:gd name="T103" fmla="*/ 247 h 271"/>
                <a:gd name="T104" fmla="*/ 37 w 291"/>
                <a:gd name="T105" fmla="*/ 235 h 271"/>
                <a:gd name="T106" fmla="*/ 38 w 291"/>
                <a:gd name="T107" fmla="*/ 218 h 271"/>
                <a:gd name="T108" fmla="*/ 38 w 291"/>
                <a:gd name="T109" fmla="*/ 53 h 271"/>
                <a:gd name="T110" fmla="*/ 37 w 291"/>
                <a:gd name="T111" fmla="*/ 36 h 271"/>
                <a:gd name="T112" fmla="*/ 35 w 291"/>
                <a:gd name="T113" fmla="*/ 24 h 271"/>
                <a:gd name="T114" fmla="*/ 28 w 291"/>
                <a:gd name="T115" fmla="*/ 19 h 271"/>
                <a:gd name="T116" fmla="*/ 17 w 291"/>
                <a:gd name="T117" fmla="*/ 15 h 271"/>
                <a:gd name="T118" fmla="*/ 0 w 291"/>
                <a:gd name="T119" fmla="*/ 14 h 271"/>
                <a:gd name="T120" fmla="*/ 0 w 291"/>
                <a:gd name="T1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71">
                  <a:moveTo>
                    <a:pt x="0" y="0"/>
                  </a:moveTo>
                  <a:lnTo>
                    <a:pt x="110" y="0"/>
                  </a:lnTo>
                  <a:lnTo>
                    <a:pt x="110" y="14"/>
                  </a:lnTo>
                  <a:lnTo>
                    <a:pt x="94" y="15"/>
                  </a:lnTo>
                  <a:lnTo>
                    <a:pt x="84" y="19"/>
                  </a:lnTo>
                  <a:lnTo>
                    <a:pt x="77" y="24"/>
                  </a:lnTo>
                  <a:lnTo>
                    <a:pt x="75" y="36"/>
                  </a:lnTo>
                  <a:lnTo>
                    <a:pt x="75" y="53"/>
                  </a:lnTo>
                  <a:lnTo>
                    <a:pt x="75" y="118"/>
                  </a:lnTo>
                  <a:lnTo>
                    <a:pt x="216" y="118"/>
                  </a:lnTo>
                  <a:lnTo>
                    <a:pt x="216" y="53"/>
                  </a:lnTo>
                  <a:lnTo>
                    <a:pt x="216" y="36"/>
                  </a:lnTo>
                  <a:lnTo>
                    <a:pt x="212" y="24"/>
                  </a:lnTo>
                  <a:lnTo>
                    <a:pt x="207" y="19"/>
                  </a:lnTo>
                  <a:lnTo>
                    <a:pt x="197" y="15"/>
                  </a:lnTo>
                  <a:lnTo>
                    <a:pt x="179" y="14"/>
                  </a:lnTo>
                  <a:lnTo>
                    <a:pt x="179" y="0"/>
                  </a:lnTo>
                  <a:lnTo>
                    <a:pt x="291" y="0"/>
                  </a:lnTo>
                  <a:lnTo>
                    <a:pt x="291" y="14"/>
                  </a:lnTo>
                  <a:lnTo>
                    <a:pt x="273" y="15"/>
                  </a:lnTo>
                  <a:lnTo>
                    <a:pt x="263" y="19"/>
                  </a:lnTo>
                  <a:lnTo>
                    <a:pt x="256" y="24"/>
                  </a:lnTo>
                  <a:lnTo>
                    <a:pt x="253" y="36"/>
                  </a:lnTo>
                  <a:lnTo>
                    <a:pt x="252" y="53"/>
                  </a:lnTo>
                  <a:lnTo>
                    <a:pt x="252" y="218"/>
                  </a:lnTo>
                  <a:lnTo>
                    <a:pt x="253" y="235"/>
                  </a:lnTo>
                  <a:lnTo>
                    <a:pt x="256" y="247"/>
                  </a:lnTo>
                  <a:lnTo>
                    <a:pt x="261" y="252"/>
                  </a:lnTo>
                  <a:lnTo>
                    <a:pt x="273" y="256"/>
                  </a:lnTo>
                  <a:lnTo>
                    <a:pt x="290" y="257"/>
                  </a:lnTo>
                  <a:lnTo>
                    <a:pt x="290" y="271"/>
                  </a:lnTo>
                  <a:lnTo>
                    <a:pt x="176" y="271"/>
                  </a:lnTo>
                  <a:lnTo>
                    <a:pt x="176" y="257"/>
                  </a:lnTo>
                  <a:lnTo>
                    <a:pt x="194" y="256"/>
                  </a:lnTo>
                  <a:lnTo>
                    <a:pt x="206" y="252"/>
                  </a:lnTo>
                  <a:lnTo>
                    <a:pt x="212" y="247"/>
                  </a:lnTo>
                  <a:lnTo>
                    <a:pt x="216" y="235"/>
                  </a:lnTo>
                  <a:lnTo>
                    <a:pt x="216" y="218"/>
                  </a:lnTo>
                  <a:lnTo>
                    <a:pt x="216" y="137"/>
                  </a:lnTo>
                  <a:lnTo>
                    <a:pt x="75" y="137"/>
                  </a:lnTo>
                  <a:lnTo>
                    <a:pt x="75" y="218"/>
                  </a:lnTo>
                  <a:lnTo>
                    <a:pt x="75" y="235"/>
                  </a:lnTo>
                  <a:lnTo>
                    <a:pt x="78" y="245"/>
                  </a:lnTo>
                  <a:lnTo>
                    <a:pt x="84" y="252"/>
                  </a:lnTo>
                  <a:lnTo>
                    <a:pt x="95" y="256"/>
                  </a:lnTo>
                  <a:lnTo>
                    <a:pt x="112" y="257"/>
                  </a:lnTo>
                  <a:lnTo>
                    <a:pt x="112" y="271"/>
                  </a:lnTo>
                  <a:lnTo>
                    <a:pt x="1" y="271"/>
                  </a:lnTo>
                  <a:lnTo>
                    <a:pt x="1" y="257"/>
                  </a:lnTo>
                  <a:lnTo>
                    <a:pt x="18" y="256"/>
                  </a:lnTo>
                  <a:lnTo>
                    <a:pt x="28" y="252"/>
                  </a:lnTo>
                  <a:lnTo>
                    <a:pt x="35" y="247"/>
                  </a:lnTo>
                  <a:lnTo>
                    <a:pt x="37" y="235"/>
                  </a:lnTo>
                  <a:lnTo>
                    <a:pt x="38" y="218"/>
                  </a:lnTo>
                  <a:lnTo>
                    <a:pt x="38" y="53"/>
                  </a:lnTo>
                  <a:lnTo>
                    <a:pt x="37" y="36"/>
                  </a:lnTo>
                  <a:lnTo>
                    <a:pt x="35" y="24"/>
                  </a:lnTo>
                  <a:lnTo>
                    <a:pt x="28" y="19"/>
                  </a:lnTo>
                  <a:lnTo>
                    <a:pt x="17" y="15"/>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1"/>
            <p:cNvSpPr>
              <a:spLocks noEditPoints="1"/>
            </p:cNvSpPr>
            <p:nvPr/>
          </p:nvSpPr>
          <p:spPr bwMode="auto">
            <a:xfrm>
              <a:off x="6030913" y="6303963"/>
              <a:ext cx="146050" cy="147638"/>
            </a:xfrm>
            <a:custGeom>
              <a:avLst/>
              <a:gdLst>
                <a:gd name="T0" fmla="*/ 131 w 276"/>
                <a:gd name="T1" fmla="*/ 55 h 278"/>
                <a:gd name="T2" fmla="*/ 112 w 276"/>
                <a:gd name="T3" fmla="*/ 109 h 278"/>
                <a:gd name="T4" fmla="*/ 92 w 276"/>
                <a:gd name="T5" fmla="*/ 161 h 278"/>
                <a:gd name="T6" fmla="*/ 169 w 276"/>
                <a:gd name="T7" fmla="*/ 161 h 278"/>
                <a:gd name="T8" fmla="*/ 132 w 276"/>
                <a:gd name="T9" fmla="*/ 55 h 278"/>
                <a:gd name="T10" fmla="*/ 131 w 276"/>
                <a:gd name="T11" fmla="*/ 55 h 278"/>
                <a:gd name="T12" fmla="*/ 149 w 276"/>
                <a:gd name="T13" fmla="*/ 0 h 278"/>
                <a:gd name="T14" fmla="*/ 175 w 276"/>
                <a:gd name="T15" fmla="*/ 73 h 278"/>
                <a:gd name="T16" fmla="*/ 203 w 276"/>
                <a:gd name="T17" fmla="*/ 149 h 278"/>
                <a:gd name="T18" fmla="*/ 229 w 276"/>
                <a:gd name="T19" fmla="*/ 222 h 278"/>
                <a:gd name="T20" fmla="*/ 235 w 276"/>
                <a:gd name="T21" fmla="*/ 238 h 278"/>
                <a:gd name="T22" fmla="*/ 240 w 276"/>
                <a:gd name="T23" fmla="*/ 248 h 278"/>
                <a:gd name="T24" fmla="*/ 247 w 276"/>
                <a:gd name="T25" fmla="*/ 255 h 278"/>
                <a:gd name="T26" fmla="*/ 254 w 276"/>
                <a:gd name="T27" fmla="*/ 259 h 278"/>
                <a:gd name="T28" fmla="*/ 263 w 276"/>
                <a:gd name="T29" fmla="*/ 263 h 278"/>
                <a:gd name="T30" fmla="*/ 276 w 276"/>
                <a:gd name="T31" fmla="*/ 264 h 278"/>
                <a:gd name="T32" fmla="*/ 276 w 276"/>
                <a:gd name="T33" fmla="*/ 278 h 278"/>
                <a:gd name="T34" fmla="*/ 172 w 276"/>
                <a:gd name="T35" fmla="*/ 278 h 278"/>
                <a:gd name="T36" fmla="*/ 172 w 276"/>
                <a:gd name="T37" fmla="*/ 264 h 278"/>
                <a:gd name="T38" fmla="*/ 188 w 276"/>
                <a:gd name="T39" fmla="*/ 262 h 278"/>
                <a:gd name="T40" fmla="*/ 196 w 276"/>
                <a:gd name="T41" fmla="*/ 257 h 278"/>
                <a:gd name="T42" fmla="*/ 198 w 276"/>
                <a:gd name="T43" fmla="*/ 251 h 278"/>
                <a:gd name="T44" fmla="*/ 197 w 276"/>
                <a:gd name="T45" fmla="*/ 241 h 278"/>
                <a:gd name="T46" fmla="*/ 190 w 276"/>
                <a:gd name="T47" fmla="*/ 224 h 278"/>
                <a:gd name="T48" fmla="*/ 183 w 276"/>
                <a:gd name="T49" fmla="*/ 203 h 278"/>
                <a:gd name="T50" fmla="*/ 175 w 276"/>
                <a:gd name="T51" fmla="*/ 181 h 278"/>
                <a:gd name="T52" fmla="*/ 84 w 276"/>
                <a:gd name="T53" fmla="*/ 181 h 278"/>
                <a:gd name="T54" fmla="*/ 67 w 276"/>
                <a:gd name="T55" fmla="*/ 231 h 278"/>
                <a:gd name="T56" fmla="*/ 64 w 276"/>
                <a:gd name="T57" fmla="*/ 245 h 278"/>
                <a:gd name="T58" fmla="*/ 64 w 276"/>
                <a:gd name="T59" fmla="*/ 252 h 278"/>
                <a:gd name="T60" fmla="*/ 68 w 276"/>
                <a:gd name="T61" fmla="*/ 258 h 278"/>
                <a:gd name="T62" fmla="*/ 79 w 276"/>
                <a:gd name="T63" fmla="*/ 262 h 278"/>
                <a:gd name="T64" fmla="*/ 93 w 276"/>
                <a:gd name="T65" fmla="*/ 264 h 278"/>
                <a:gd name="T66" fmla="*/ 93 w 276"/>
                <a:gd name="T67" fmla="*/ 278 h 278"/>
                <a:gd name="T68" fmla="*/ 0 w 276"/>
                <a:gd name="T69" fmla="*/ 278 h 278"/>
                <a:gd name="T70" fmla="*/ 0 w 276"/>
                <a:gd name="T71" fmla="*/ 264 h 278"/>
                <a:gd name="T72" fmla="*/ 13 w 276"/>
                <a:gd name="T73" fmla="*/ 263 h 278"/>
                <a:gd name="T74" fmla="*/ 22 w 276"/>
                <a:gd name="T75" fmla="*/ 259 h 278"/>
                <a:gd name="T76" fmla="*/ 29 w 276"/>
                <a:gd name="T77" fmla="*/ 255 h 278"/>
                <a:gd name="T78" fmla="*/ 35 w 276"/>
                <a:gd name="T79" fmla="*/ 248 h 278"/>
                <a:gd name="T80" fmla="*/ 41 w 276"/>
                <a:gd name="T81" fmla="*/ 237 h 278"/>
                <a:gd name="T82" fmla="*/ 48 w 276"/>
                <a:gd name="T83" fmla="*/ 222 h 278"/>
                <a:gd name="T84" fmla="*/ 134 w 276"/>
                <a:gd name="T85" fmla="*/ 5 h 278"/>
                <a:gd name="T86" fmla="*/ 149 w 276"/>
                <a:gd name="T8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 h="278">
                  <a:moveTo>
                    <a:pt x="131" y="55"/>
                  </a:moveTo>
                  <a:lnTo>
                    <a:pt x="112" y="109"/>
                  </a:lnTo>
                  <a:lnTo>
                    <a:pt x="92" y="161"/>
                  </a:lnTo>
                  <a:lnTo>
                    <a:pt x="169" y="161"/>
                  </a:lnTo>
                  <a:lnTo>
                    <a:pt x="132" y="55"/>
                  </a:lnTo>
                  <a:lnTo>
                    <a:pt x="131" y="55"/>
                  </a:lnTo>
                  <a:close/>
                  <a:moveTo>
                    <a:pt x="149" y="0"/>
                  </a:moveTo>
                  <a:lnTo>
                    <a:pt x="175" y="73"/>
                  </a:lnTo>
                  <a:lnTo>
                    <a:pt x="203" y="149"/>
                  </a:lnTo>
                  <a:lnTo>
                    <a:pt x="229" y="222"/>
                  </a:lnTo>
                  <a:lnTo>
                    <a:pt x="235" y="238"/>
                  </a:lnTo>
                  <a:lnTo>
                    <a:pt x="240" y="248"/>
                  </a:lnTo>
                  <a:lnTo>
                    <a:pt x="247" y="255"/>
                  </a:lnTo>
                  <a:lnTo>
                    <a:pt x="254" y="259"/>
                  </a:lnTo>
                  <a:lnTo>
                    <a:pt x="263" y="263"/>
                  </a:lnTo>
                  <a:lnTo>
                    <a:pt x="276" y="264"/>
                  </a:lnTo>
                  <a:lnTo>
                    <a:pt x="276" y="278"/>
                  </a:lnTo>
                  <a:lnTo>
                    <a:pt x="172" y="278"/>
                  </a:lnTo>
                  <a:lnTo>
                    <a:pt x="172" y="264"/>
                  </a:lnTo>
                  <a:lnTo>
                    <a:pt x="188" y="262"/>
                  </a:lnTo>
                  <a:lnTo>
                    <a:pt x="196" y="257"/>
                  </a:lnTo>
                  <a:lnTo>
                    <a:pt x="198" y="251"/>
                  </a:lnTo>
                  <a:lnTo>
                    <a:pt x="197" y="241"/>
                  </a:lnTo>
                  <a:lnTo>
                    <a:pt x="190" y="224"/>
                  </a:lnTo>
                  <a:lnTo>
                    <a:pt x="183" y="203"/>
                  </a:lnTo>
                  <a:lnTo>
                    <a:pt x="175" y="181"/>
                  </a:lnTo>
                  <a:lnTo>
                    <a:pt x="84" y="181"/>
                  </a:lnTo>
                  <a:lnTo>
                    <a:pt x="67" y="231"/>
                  </a:lnTo>
                  <a:lnTo>
                    <a:pt x="64" y="245"/>
                  </a:lnTo>
                  <a:lnTo>
                    <a:pt x="64" y="252"/>
                  </a:lnTo>
                  <a:lnTo>
                    <a:pt x="68" y="258"/>
                  </a:lnTo>
                  <a:lnTo>
                    <a:pt x="79" y="262"/>
                  </a:lnTo>
                  <a:lnTo>
                    <a:pt x="93" y="264"/>
                  </a:lnTo>
                  <a:lnTo>
                    <a:pt x="93" y="278"/>
                  </a:lnTo>
                  <a:lnTo>
                    <a:pt x="0" y="278"/>
                  </a:lnTo>
                  <a:lnTo>
                    <a:pt x="0" y="264"/>
                  </a:lnTo>
                  <a:lnTo>
                    <a:pt x="13" y="263"/>
                  </a:lnTo>
                  <a:lnTo>
                    <a:pt x="22" y="259"/>
                  </a:lnTo>
                  <a:lnTo>
                    <a:pt x="29" y="255"/>
                  </a:lnTo>
                  <a:lnTo>
                    <a:pt x="35" y="248"/>
                  </a:lnTo>
                  <a:lnTo>
                    <a:pt x="41" y="237"/>
                  </a:lnTo>
                  <a:lnTo>
                    <a:pt x="48" y="222"/>
                  </a:lnTo>
                  <a:lnTo>
                    <a:pt x="134" y="5"/>
                  </a:lnTo>
                  <a:lnTo>
                    <a:pt x="149"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2"/>
            <p:cNvSpPr>
              <a:spLocks/>
            </p:cNvSpPr>
            <p:nvPr/>
          </p:nvSpPr>
          <p:spPr bwMode="auto">
            <a:xfrm>
              <a:off x="6189663" y="6307138"/>
              <a:ext cx="185738" cy="144463"/>
            </a:xfrm>
            <a:custGeom>
              <a:avLst/>
              <a:gdLst>
                <a:gd name="T0" fmla="*/ 85 w 352"/>
                <a:gd name="T1" fmla="*/ 0 h 271"/>
                <a:gd name="T2" fmla="*/ 274 w 352"/>
                <a:gd name="T3" fmla="*/ 0 h 271"/>
                <a:gd name="T4" fmla="*/ 348 w 352"/>
                <a:gd name="T5" fmla="*/ 14 h 271"/>
                <a:gd name="T6" fmla="*/ 320 w 352"/>
                <a:gd name="T7" fmla="*/ 17 h 271"/>
                <a:gd name="T8" fmla="*/ 310 w 352"/>
                <a:gd name="T9" fmla="*/ 30 h 271"/>
                <a:gd name="T10" fmla="*/ 309 w 352"/>
                <a:gd name="T11" fmla="*/ 61 h 271"/>
                <a:gd name="T12" fmla="*/ 313 w 352"/>
                <a:gd name="T13" fmla="*/ 226 h 271"/>
                <a:gd name="T14" fmla="*/ 319 w 352"/>
                <a:gd name="T15" fmla="*/ 248 h 271"/>
                <a:gd name="T16" fmla="*/ 336 w 352"/>
                <a:gd name="T17" fmla="*/ 256 h 271"/>
                <a:gd name="T18" fmla="*/ 352 w 352"/>
                <a:gd name="T19" fmla="*/ 271 h 271"/>
                <a:gd name="T20" fmla="*/ 241 w 352"/>
                <a:gd name="T21" fmla="*/ 257 h 271"/>
                <a:gd name="T22" fmla="*/ 266 w 352"/>
                <a:gd name="T23" fmla="*/ 252 h 271"/>
                <a:gd name="T24" fmla="*/ 275 w 352"/>
                <a:gd name="T25" fmla="*/ 240 h 271"/>
                <a:gd name="T26" fmla="*/ 276 w 352"/>
                <a:gd name="T27" fmla="*/ 208 h 271"/>
                <a:gd name="T28" fmla="*/ 274 w 352"/>
                <a:gd name="T29" fmla="*/ 40 h 271"/>
                <a:gd name="T30" fmla="*/ 162 w 352"/>
                <a:gd name="T31" fmla="*/ 267 h 271"/>
                <a:gd name="T32" fmla="*/ 69 w 352"/>
                <a:gd name="T33" fmla="*/ 46 h 271"/>
                <a:gd name="T34" fmla="*/ 62 w 352"/>
                <a:gd name="T35" fmla="*/ 187 h 271"/>
                <a:gd name="T36" fmla="*/ 61 w 352"/>
                <a:gd name="T37" fmla="*/ 219 h 271"/>
                <a:gd name="T38" fmla="*/ 63 w 352"/>
                <a:gd name="T39" fmla="*/ 242 h 271"/>
                <a:gd name="T40" fmla="*/ 74 w 352"/>
                <a:gd name="T41" fmla="*/ 252 h 271"/>
                <a:gd name="T42" fmla="*/ 101 w 352"/>
                <a:gd name="T43" fmla="*/ 257 h 271"/>
                <a:gd name="T44" fmla="*/ 0 w 352"/>
                <a:gd name="T45" fmla="*/ 271 h 271"/>
                <a:gd name="T46" fmla="*/ 15 w 352"/>
                <a:gd name="T47" fmla="*/ 255 h 271"/>
                <a:gd name="T48" fmla="*/ 32 w 352"/>
                <a:gd name="T49" fmla="*/ 243 h 271"/>
                <a:gd name="T50" fmla="*/ 37 w 352"/>
                <a:gd name="T51" fmla="*/ 223 h 271"/>
                <a:gd name="T52" fmla="*/ 40 w 352"/>
                <a:gd name="T53" fmla="*/ 198 h 271"/>
                <a:gd name="T54" fmla="*/ 44 w 352"/>
                <a:gd name="T55" fmla="*/ 157 h 271"/>
                <a:gd name="T56" fmla="*/ 52 w 352"/>
                <a:gd name="T57" fmla="*/ 51 h 271"/>
                <a:gd name="T58" fmla="*/ 49 w 352"/>
                <a:gd name="T59" fmla="*/ 28 h 271"/>
                <a:gd name="T60" fmla="*/ 38 w 352"/>
                <a:gd name="T61" fmla="*/ 17 h 271"/>
                <a:gd name="T62" fmla="*/ 14 w 352"/>
                <a:gd name="T63"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271">
                  <a:moveTo>
                    <a:pt x="14" y="0"/>
                  </a:moveTo>
                  <a:lnTo>
                    <a:pt x="85" y="0"/>
                  </a:lnTo>
                  <a:lnTo>
                    <a:pt x="178" y="206"/>
                  </a:lnTo>
                  <a:lnTo>
                    <a:pt x="274" y="0"/>
                  </a:lnTo>
                  <a:lnTo>
                    <a:pt x="348" y="0"/>
                  </a:lnTo>
                  <a:lnTo>
                    <a:pt x="348" y="14"/>
                  </a:lnTo>
                  <a:lnTo>
                    <a:pt x="332" y="15"/>
                  </a:lnTo>
                  <a:lnTo>
                    <a:pt x="320" y="17"/>
                  </a:lnTo>
                  <a:lnTo>
                    <a:pt x="313" y="22"/>
                  </a:lnTo>
                  <a:lnTo>
                    <a:pt x="310" y="30"/>
                  </a:lnTo>
                  <a:lnTo>
                    <a:pt x="309" y="43"/>
                  </a:lnTo>
                  <a:lnTo>
                    <a:pt x="309" y="61"/>
                  </a:lnTo>
                  <a:lnTo>
                    <a:pt x="313" y="208"/>
                  </a:lnTo>
                  <a:lnTo>
                    <a:pt x="313" y="226"/>
                  </a:lnTo>
                  <a:lnTo>
                    <a:pt x="316" y="240"/>
                  </a:lnTo>
                  <a:lnTo>
                    <a:pt x="319" y="248"/>
                  </a:lnTo>
                  <a:lnTo>
                    <a:pt x="326" y="252"/>
                  </a:lnTo>
                  <a:lnTo>
                    <a:pt x="336" y="256"/>
                  </a:lnTo>
                  <a:lnTo>
                    <a:pt x="352" y="257"/>
                  </a:lnTo>
                  <a:lnTo>
                    <a:pt x="352" y="271"/>
                  </a:lnTo>
                  <a:lnTo>
                    <a:pt x="241" y="271"/>
                  </a:lnTo>
                  <a:lnTo>
                    <a:pt x="241" y="257"/>
                  </a:lnTo>
                  <a:lnTo>
                    <a:pt x="255" y="256"/>
                  </a:lnTo>
                  <a:lnTo>
                    <a:pt x="266" y="252"/>
                  </a:lnTo>
                  <a:lnTo>
                    <a:pt x="271" y="248"/>
                  </a:lnTo>
                  <a:lnTo>
                    <a:pt x="275" y="240"/>
                  </a:lnTo>
                  <a:lnTo>
                    <a:pt x="276" y="226"/>
                  </a:lnTo>
                  <a:lnTo>
                    <a:pt x="276" y="208"/>
                  </a:lnTo>
                  <a:lnTo>
                    <a:pt x="275" y="40"/>
                  </a:lnTo>
                  <a:lnTo>
                    <a:pt x="274" y="40"/>
                  </a:lnTo>
                  <a:lnTo>
                    <a:pt x="171" y="267"/>
                  </a:lnTo>
                  <a:lnTo>
                    <a:pt x="162" y="267"/>
                  </a:lnTo>
                  <a:lnTo>
                    <a:pt x="70" y="46"/>
                  </a:lnTo>
                  <a:lnTo>
                    <a:pt x="69" y="46"/>
                  </a:lnTo>
                  <a:lnTo>
                    <a:pt x="62" y="165"/>
                  </a:lnTo>
                  <a:lnTo>
                    <a:pt x="62" y="187"/>
                  </a:lnTo>
                  <a:lnTo>
                    <a:pt x="61" y="206"/>
                  </a:lnTo>
                  <a:lnTo>
                    <a:pt x="61" y="219"/>
                  </a:lnTo>
                  <a:lnTo>
                    <a:pt x="61" y="232"/>
                  </a:lnTo>
                  <a:lnTo>
                    <a:pt x="63" y="242"/>
                  </a:lnTo>
                  <a:lnTo>
                    <a:pt x="68" y="248"/>
                  </a:lnTo>
                  <a:lnTo>
                    <a:pt x="74" y="252"/>
                  </a:lnTo>
                  <a:lnTo>
                    <a:pt x="86" y="255"/>
                  </a:lnTo>
                  <a:lnTo>
                    <a:pt x="101" y="257"/>
                  </a:lnTo>
                  <a:lnTo>
                    <a:pt x="101" y="271"/>
                  </a:lnTo>
                  <a:lnTo>
                    <a:pt x="0" y="271"/>
                  </a:lnTo>
                  <a:lnTo>
                    <a:pt x="0" y="257"/>
                  </a:lnTo>
                  <a:lnTo>
                    <a:pt x="15" y="255"/>
                  </a:lnTo>
                  <a:lnTo>
                    <a:pt x="27" y="250"/>
                  </a:lnTo>
                  <a:lnTo>
                    <a:pt x="32" y="243"/>
                  </a:lnTo>
                  <a:lnTo>
                    <a:pt x="36" y="232"/>
                  </a:lnTo>
                  <a:lnTo>
                    <a:pt x="37" y="223"/>
                  </a:lnTo>
                  <a:lnTo>
                    <a:pt x="39" y="212"/>
                  </a:lnTo>
                  <a:lnTo>
                    <a:pt x="40" y="198"/>
                  </a:lnTo>
                  <a:lnTo>
                    <a:pt x="43" y="179"/>
                  </a:lnTo>
                  <a:lnTo>
                    <a:pt x="44" y="157"/>
                  </a:lnTo>
                  <a:lnTo>
                    <a:pt x="51" y="70"/>
                  </a:lnTo>
                  <a:lnTo>
                    <a:pt x="52" y="51"/>
                  </a:lnTo>
                  <a:lnTo>
                    <a:pt x="51" y="37"/>
                  </a:lnTo>
                  <a:lnTo>
                    <a:pt x="49" y="28"/>
                  </a:lnTo>
                  <a:lnTo>
                    <a:pt x="45" y="21"/>
                  </a:lnTo>
                  <a:lnTo>
                    <a:pt x="38" y="17"/>
                  </a:lnTo>
                  <a:lnTo>
                    <a:pt x="28" y="15"/>
                  </a:lnTo>
                  <a:lnTo>
                    <a:pt x="14" y="14"/>
                  </a:lnTo>
                  <a:lnTo>
                    <a:pt x="1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EditPoints="1"/>
            </p:cNvSpPr>
            <p:nvPr/>
          </p:nvSpPr>
          <p:spPr bwMode="auto">
            <a:xfrm>
              <a:off x="6391275" y="6307138"/>
              <a:ext cx="114300" cy="144463"/>
            </a:xfrm>
            <a:custGeom>
              <a:avLst/>
              <a:gdLst>
                <a:gd name="T0" fmla="*/ 74 w 216"/>
                <a:gd name="T1" fmla="*/ 218 h 271"/>
                <a:gd name="T2" fmla="*/ 78 w 216"/>
                <a:gd name="T3" fmla="*/ 244 h 271"/>
                <a:gd name="T4" fmla="*/ 95 w 216"/>
                <a:gd name="T5" fmla="*/ 255 h 271"/>
                <a:gd name="T6" fmla="*/ 124 w 216"/>
                <a:gd name="T7" fmla="*/ 253 h 271"/>
                <a:gd name="T8" fmla="*/ 149 w 216"/>
                <a:gd name="T9" fmla="*/ 244 h 271"/>
                <a:gd name="T10" fmla="*/ 167 w 216"/>
                <a:gd name="T11" fmla="*/ 225 h 271"/>
                <a:gd name="T12" fmla="*/ 174 w 216"/>
                <a:gd name="T13" fmla="*/ 194 h 271"/>
                <a:gd name="T14" fmla="*/ 167 w 216"/>
                <a:gd name="T15" fmla="*/ 165 h 271"/>
                <a:gd name="T16" fmla="*/ 146 w 216"/>
                <a:gd name="T17" fmla="*/ 145 h 271"/>
                <a:gd name="T18" fmla="*/ 113 w 216"/>
                <a:gd name="T19" fmla="*/ 136 h 271"/>
                <a:gd name="T20" fmla="*/ 74 w 216"/>
                <a:gd name="T21" fmla="*/ 135 h 271"/>
                <a:gd name="T22" fmla="*/ 93 w 216"/>
                <a:gd name="T23" fmla="*/ 15 h 271"/>
                <a:gd name="T24" fmla="*/ 79 w 216"/>
                <a:gd name="T25" fmla="*/ 19 h 271"/>
                <a:gd name="T26" fmla="*/ 75 w 216"/>
                <a:gd name="T27" fmla="*/ 29 h 271"/>
                <a:gd name="T28" fmla="*/ 74 w 216"/>
                <a:gd name="T29" fmla="*/ 119 h 271"/>
                <a:gd name="T30" fmla="*/ 115 w 216"/>
                <a:gd name="T31" fmla="*/ 118 h 271"/>
                <a:gd name="T32" fmla="*/ 143 w 216"/>
                <a:gd name="T33" fmla="*/ 105 h 271"/>
                <a:gd name="T34" fmla="*/ 157 w 216"/>
                <a:gd name="T35" fmla="*/ 82 h 271"/>
                <a:gd name="T36" fmla="*/ 158 w 216"/>
                <a:gd name="T37" fmla="*/ 53 h 271"/>
                <a:gd name="T38" fmla="*/ 146 w 216"/>
                <a:gd name="T39" fmla="*/ 30 h 271"/>
                <a:gd name="T40" fmla="*/ 121 w 216"/>
                <a:gd name="T41" fmla="*/ 16 h 271"/>
                <a:gd name="T42" fmla="*/ 2 w 216"/>
                <a:gd name="T43" fmla="*/ 0 h 271"/>
                <a:gd name="T44" fmla="*/ 133 w 216"/>
                <a:gd name="T45" fmla="*/ 0 h 271"/>
                <a:gd name="T46" fmla="*/ 163 w 216"/>
                <a:gd name="T47" fmla="*/ 7 h 271"/>
                <a:gd name="T48" fmla="*/ 184 w 216"/>
                <a:gd name="T49" fmla="*/ 23 h 271"/>
                <a:gd name="T50" fmla="*/ 196 w 216"/>
                <a:gd name="T51" fmla="*/ 47 h 271"/>
                <a:gd name="T52" fmla="*/ 196 w 216"/>
                <a:gd name="T53" fmla="*/ 77 h 271"/>
                <a:gd name="T54" fmla="*/ 183 w 216"/>
                <a:gd name="T55" fmla="*/ 101 h 271"/>
                <a:gd name="T56" fmla="*/ 163 w 216"/>
                <a:gd name="T57" fmla="*/ 116 h 271"/>
                <a:gd name="T58" fmla="*/ 143 w 216"/>
                <a:gd name="T59" fmla="*/ 123 h 271"/>
                <a:gd name="T60" fmla="*/ 160 w 216"/>
                <a:gd name="T61" fmla="*/ 128 h 271"/>
                <a:gd name="T62" fmla="*/ 189 w 216"/>
                <a:gd name="T63" fmla="*/ 139 h 271"/>
                <a:gd name="T64" fmla="*/ 209 w 216"/>
                <a:gd name="T65" fmla="*/ 160 h 271"/>
                <a:gd name="T66" fmla="*/ 216 w 216"/>
                <a:gd name="T67" fmla="*/ 191 h 271"/>
                <a:gd name="T68" fmla="*/ 206 w 216"/>
                <a:gd name="T69" fmla="*/ 228 h 271"/>
                <a:gd name="T70" fmla="*/ 176 w 216"/>
                <a:gd name="T71" fmla="*/ 255 h 271"/>
                <a:gd name="T72" fmla="*/ 124 w 216"/>
                <a:gd name="T73" fmla="*/ 269 h 271"/>
                <a:gd name="T74" fmla="*/ 0 w 216"/>
                <a:gd name="T75" fmla="*/ 271 h 271"/>
                <a:gd name="T76" fmla="*/ 17 w 216"/>
                <a:gd name="T77" fmla="*/ 256 h 271"/>
                <a:gd name="T78" fmla="*/ 35 w 216"/>
                <a:gd name="T79" fmla="*/ 245 h 271"/>
                <a:gd name="T80" fmla="*/ 38 w 216"/>
                <a:gd name="T81" fmla="*/ 218 h 271"/>
                <a:gd name="T82" fmla="*/ 37 w 216"/>
                <a:gd name="T83" fmla="*/ 36 h 271"/>
                <a:gd name="T84" fmla="*/ 29 w 216"/>
                <a:gd name="T85" fmla="*/ 19 h 271"/>
                <a:gd name="T86" fmla="*/ 2 w 216"/>
                <a:gd name="T87"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8"/>
                  </a:lnTo>
                  <a:lnTo>
                    <a:pt x="75" y="233"/>
                  </a:lnTo>
                  <a:lnTo>
                    <a:pt x="78" y="244"/>
                  </a:lnTo>
                  <a:lnTo>
                    <a:pt x="85" y="251"/>
                  </a:lnTo>
                  <a:lnTo>
                    <a:pt x="95" y="255"/>
                  </a:lnTo>
                  <a:lnTo>
                    <a:pt x="109" y="255"/>
                  </a:lnTo>
                  <a:lnTo>
                    <a:pt x="124" y="253"/>
                  </a:lnTo>
                  <a:lnTo>
                    <a:pt x="137" y="250"/>
                  </a:lnTo>
                  <a:lnTo>
                    <a:pt x="149" y="244"/>
                  </a:lnTo>
                  <a:lnTo>
                    <a:pt x="159" y="236"/>
                  </a:lnTo>
                  <a:lnTo>
                    <a:pt x="167" y="225"/>
                  </a:lnTo>
                  <a:lnTo>
                    <a:pt x="173" y="211"/>
                  </a:lnTo>
                  <a:lnTo>
                    <a:pt x="174" y="194"/>
                  </a:lnTo>
                  <a:lnTo>
                    <a:pt x="173" y="178"/>
                  </a:lnTo>
                  <a:lnTo>
                    <a:pt x="167" y="165"/>
                  </a:lnTo>
                  <a:lnTo>
                    <a:pt x="158" y="153"/>
                  </a:lnTo>
                  <a:lnTo>
                    <a:pt x="146" y="145"/>
                  </a:lnTo>
                  <a:lnTo>
                    <a:pt x="132" y="139"/>
                  </a:lnTo>
                  <a:lnTo>
                    <a:pt x="113" y="136"/>
                  </a:lnTo>
                  <a:lnTo>
                    <a:pt x="94" y="135"/>
                  </a:lnTo>
                  <a:lnTo>
                    <a:pt x="74" y="135"/>
                  </a:lnTo>
                  <a:close/>
                  <a:moveTo>
                    <a:pt x="103" y="14"/>
                  </a:moveTo>
                  <a:lnTo>
                    <a:pt x="93" y="15"/>
                  </a:lnTo>
                  <a:lnTo>
                    <a:pt x="85" y="16"/>
                  </a:lnTo>
                  <a:lnTo>
                    <a:pt x="79" y="19"/>
                  </a:lnTo>
                  <a:lnTo>
                    <a:pt x="76" y="22"/>
                  </a:lnTo>
                  <a:lnTo>
                    <a:pt x="75" y="29"/>
                  </a:lnTo>
                  <a:lnTo>
                    <a:pt x="74" y="39"/>
                  </a:lnTo>
                  <a:lnTo>
                    <a:pt x="74" y="119"/>
                  </a:lnTo>
                  <a:lnTo>
                    <a:pt x="94" y="119"/>
                  </a:lnTo>
                  <a:lnTo>
                    <a:pt x="115" y="118"/>
                  </a:lnTo>
                  <a:lnTo>
                    <a:pt x="130" y="113"/>
                  </a:lnTo>
                  <a:lnTo>
                    <a:pt x="143" y="105"/>
                  </a:lnTo>
                  <a:lnTo>
                    <a:pt x="152" y="95"/>
                  </a:lnTo>
                  <a:lnTo>
                    <a:pt x="157" y="82"/>
                  </a:lnTo>
                  <a:lnTo>
                    <a:pt x="159" y="66"/>
                  </a:lnTo>
                  <a:lnTo>
                    <a:pt x="158" y="53"/>
                  </a:lnTo>
                  <a:lnTo>
                    <a:pt x="153" y="40"/>
                  </a:lnTo>
                  <a:lnTo>
                    <a:pt x="146" y="30"/>
                  </a:lnTo>
                  <a:lnTo>
                    <a:pt x="135" y="22"/>
                  </a:lnTo>
                  <a:lnTo>
                    <a:pt x="121" y="16"/>
                  </a:lnTo>
                  <a:lnTo>
                    <a:pt x="103" y="14"/>
                  </a:lnTo>
                  <a:close/>
                  <a:moveTo>
                    <a:pt x="2" y="0"/>
                  </a:moveTo>
                  <a:lnTo>
                    <a:pt x="112" y="0"/>
                  </a:lnTo>
                  <a:lnTo>
                    <a:pt x="133" y="0"/>
                  </a:lnTo>
                  <a:lnTo>
                    <a:pt x="150" y="4"/>
                  </a:lnTo>
                  <a:lnTo>
                    <a:pt x="163" y="7"/>
                  </a:lnTo>
                  <a:lnTo>
                    <a:pt x="175" y="14"/>
                  </a:lnTo>
                  <a:lnTo>
                    <a:pt x="184" y="23"/>
                  </a:lnTo>
                  <a:lnTo>
                    <a:pt x="192" y="35"/>
                  </a:lnTo>
                  <a:lnTo>
                    <a:pt x="196" y="47"/>
                  </a:lnTo>
                  <a:lnTo>
                    <a:pt x="198" y="62"/>
                  </a:lnTo>
                  <a:lnTo>
                    <a:pt x="196" y="77"/>
                  </a:lnTo>
                  <a:lnTo>
                    <a:pt x="191" y="89"/>
                  </a:lnTo>
                  <a:lnTo>
                    <a:pt x="183" y="101"/>
                  </a:lnTo>
                  <a:lnTo>
                    <a:pt x="174" y="109"/>
                  </a:lnTo>
                  <a:lnTo>
                    <a:pt x="163" y="116"/>
                  </a:lnTo>
                  <a:lnTo>
                    <a:pt x="153" y="120"/>
                  </a:lnTo>
                  <a:lnTo>
                    <a:pt x="143" y="123"/>
                  </a:lnTo>
                  <a:lnTo>
                    <a:pt x="143" y="125"/>
                  </a:lnTo>
                  <a:lnTo>
                    <a:pt x="160" y="128"/>
                  </a:lnTo>
                  <a:lnTo>
                    <a:pt x="176" y="133"/>
                  </a:lnTo>
                  <a:lnTo>
                    <a:pt x="189" y="139"/>
                  </a:lnTo>
                  <a:lnTo>
                    <a:pt x="200" y="149"/>
                  </a:lnTo>
                  <a:lnTo>
                    <a:pt x="209" y="160"/>
                  </a:lnTo>
                  <a:lnTo>
                    <a:pt x="214" y="174"/>
                  </a:lnTo>
                  <a:lnTo>
                    <a:pt x="216" y="191"/>
                  </a:lnTo>
                  <a:lnTo>
                    <a:pt x="214" y="210"/>
                  </a:lnTo>
                  <a:lnTo>
                    <a:pt x="206" y="228"/>
                  </a:lnTo>
                  <a:lnTo>
                    <a:pt x="192" y="242"/>
                  </a:lnTo>
                  <a:lnTo>
                    <a:pt x="176" y="255"/>
                  </a:lnTo>
                  <a:lnTo>
                    <a:pt x="152" y="264"/>
                  </a:lnTo>
                  <a:lnTo>
                    <a:pt x="124" y="269"/>
                  </a:lnTo>
                  <a:lnTo>
                    <a:pt x="93" y="271"/>
                  </a:lnTo>
                  <a:lnTo>
                    <a:pt x="0" y="271"/>
                  </a:lnTo>
                  <a:lnTo>
                    <a:pt x="0" y="257"/>
                  </a:lnTo>
                  <a:lnTo>
                    <a:pt x="17" y="256"/>
                  </a:lnTo>
                  <a:lnTo>
                    <a:pt x="28" y="252"/>
                  </a:lnTo>
                  <a:lnTo>
                    <a:pt x="35" y="245"/>
                  </a:lnTo>
                  <a:lnTo>
                    <a:pt x="37" y="235"/>
                  </a:lnTo>
                  <a:lnTo>
                    <a:pt x="38" y="218"/>
                  </a:lnTo>
                  <a:lnTo>
                    <a:pt x="38" y="53"/>
                  </a:lnTo>
                  <a:lnTo>
                    <a:pt x="37" y="36"/>
                  </a:lnTo>
                  <a:lnTo>
                    <a:pt x="35" y="24"/>
                  </a:lnTo>
                  <a:lnTo>
                    <a:pt x="29" y="19"/>
                  </a:lnTo>
                  <a:lnTo>
                    <a:pt x="19" y="15"/>
                  </a:lnTo>
                  <a:lnTo>
                    <a:pt x="2" y="13"/>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4"/>
            <p:cNvSpPr>
              <a:spLocks/>
            </p:cNvSpPr>
            <p:nvPr/>
          </p:nvSpPr>
          <p:spPr bwMode="auto">
            <a:xfrm>
              <a:off x="6518275" y="6307138"/>
              <a:ext cx="115888" cy="144463"/>
            </a:xfrm>
            <a:custGeom>
              <a:avLst/>
              <a:gdLst>
                <a:gd name="T0" fmla="*/ 194 w 219"/>
                <a:gd name="T1" fmla="*/ 0 h 271"/>
                <a:gd name="T2" fmla="*/ 196 w 219"/>
                <a:gd name="T3" fmla="*/ 25 h 271"/>
                <a:gd name="T4" fmla="*/ 198 w 219"/>
                <a:gd name="T5" fmla="*/ 62 h 271"/>
                <a:gd name="T6" fmla="*/ 180 w 219"/>
                <a:gd name="T7" fmla="*/ 48 h 271"/>
                <a:gd name="T8" fmla="*/ 170 w 219"/>
                <a:gd name="T9" fmla="*/ 28 h 271"/>
                <a:gd name="T10" fmla="*/ 157 w 219"/>
                <a:gd name="T11" fmla="*/ 19 h 271"/>
                <a:gd name="T12" fmla="*/ 125 w 219"/>
                <a:gd name="T13" fmla="*/ 15 h 271"/>
                <a:gd name="T14" fmla="*/ 86 w 219"/>
                <a:gd name="T15" fmla="*/ 16 h 271"/>
                <a:gd name="T16" fmla="*/ 79 w 219"/>
                <a:gd name="T17" fmla="*/ 17 h 271"/>
                <a:gd name="T18" fmla="*/ 77 w 219"/>
                <a:gd name="T19" fmla="*/ 23 h 271"/>
                <a:gd name="T20" fmla="*/ 77 w 219"/>
                <a:gd name="T21" fmla="*/ 121 h 271"/>
                <a:gd name="T22" fmla="*/ 133 w 219"/>
                <a:gd name="T23" fmla="*/ 121 h 271"/>
                <a:gd name="T24" fmla="*/ 151 w 219"/>
                <a:gd name="T25" fmla="*/ 117 h 271"/>
                <a:gd name="T26" fmla="*/ 159 w 219"/>
                <a:gd name="T27" fmla="*/ 103 h 271"/>
                <a:gd name="T28" fmla="*/ 176 w 219"/>
                <a:gd name="T29" fmla="*/ 90 h 271"/>
                <a:gd name="T30" fmla="*/ 161 w 219"/>
                <a:gd name="T31" fmla="*/ 171 h 271"/>
                <a:gd name="T32" fmla="*/ 153 w 219"/>
                <a:gd name="T33" fmla="*/ 147 h 271"/>
                <a:gd name="T34" fmla="*/ 135 w 219"/>
                <a:gd name="T35" fmla="*/ 139 h 271"/>
                <a:gd name="T36" fmla="*/ 77 w 219"/>
                <a:gd name="T37" fmla="*/ 139 h 271"/>
                <a:gd name="T38" fmla="*/ 78 w 219"/>
                <a:gd name="T39" fmla="*/ 232 h 271"/>
                <a:gd name="T40" fmla="*/ 87 w 219"/>
                <a:gd name="T41" fmla="*/ 250 h 271"/>
                <a:gd name="T42" fmla="*/ 112 w 219"/>
                <a:gd name="T43" fmla="*/ 255 h 271"/>
                <a:gd name="T44" fmla="*/ 151 w 219"/>
                <a:gd name="T45" fmla="*/ 255 h 271"/>
                <a:gd name="T46" fmla="*/ 176 w 219"/>
                <a:gd name="T47" fmla="*/ 248 h 271"/>
                <a:gd name="T48" fmla="*/ 191 w 219"/>
                <a:gd name="T49" fmla="*/ 232 h 271"/>
                <a:gd name="T50" fmla="*/ 205 w 219"/>
                <a:gd name="T51" fmla="*/ 202 h 271"/>
                <a:gd name="T52" fmla="*/ 217 w 219"/>
                <a:gd name="T53" fmla="*/ 215 h 271"/>
                <a:gd name="T54" fmla="*/ 210 w 219"/>
                <a:gd name="T55" fmla="*/ 245 h 271"/>
                <a:gd name="T56" fmla="*/ 203 w 219"/>
                <a:gd name="T57" fmla="*/ 271 h 271"/>
                <a:gd name="T58" fmla="*/ 0 w 219"/>
                <a:gd name="T59" fmla="*/ 258 h 271"/>
                <a:gd name="T60" fmla="*/ 30 w 219"/>
                <a:gd name="T61" fmla="*/ 252 h 271"/>
                <a:gd name="T62" fmla="*/ 41 w 219"/>
                <a:gd name="T63" fmla="*/ 234 h 271"/>
                <a:gd name="T64" fmla="*/ 41 w 219"/>
                <a:gd name="T65" fmla="*/ 54 h 271"/>
                <a:gd name="T66" fmla="*/ 40 w 219"/>
                <a:gd name="T67" fmla="*/ 28 h 271"/>
                <a:gd name="T68" fmla="*/ 29 w 219"/>
                <a:gd name="T69" fmla="*/ 16 h 271"/>
                <a:gd name="T70" fmla="*/ 5 w 219"/>
                <a:gd name="T71"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71">
                  <a:moveTo>
                    <a:pt x="5" y="0"/>
                  </a:moveTo>
                  <a:lnTo>
                    <a:pt x="194" y="0"/>
                  </a:lnTo>
                  <a:lnTo>
                    <a:pt x="194" y="9"/>
                  </a:lnTo>
                  <a:lnTo>
                    <a:pt x="196" y="25"/>
                  </a:lnTo>
                  <a:lnTo>
                    <a:pt x="197" y="44"/>
                  </a:lnTo>
                  <a:lnTo>
                    <a:pt x="198" y="62"/>
                  </a:lnTo>
                  <a:lnTo>
                    <a:pt x="184" y="63"/>
                  </a:lnTo>
                  <a:lnTo>
                    <a:pt x="180" y="48"/>
                  </a:lnTo>
                  <a:lnTo>
                    <a:pt x="175" y="37"/>
                  </a:lnTo>
                  <a:lnTo>
                    <a:pt x="170" y="28"/>
                  </a:lnTo>
                  <a:lnTo>
                    <a:pt x="165" y="22"/>
                  </a:lnTo>
                  <a:lnTo>
                    <a:pt x="157" y="19"/>
                  </a:lnTo>
                  <a:lnTo>
                    <a:pt x="143" y="16"/>
                  </a:lnTo>
                  <a:lnTo>
                    <a:pt x="125" y="15"/>
                  </a:lnTo>
                  <a:lnTo>
                    <a:pt x="92" y="15"/>
                  </a:lnTo>
                  <a:lnTo>
                    <a:pt x="86" y="16"/>
                  </a:lnTo>
                  <a:lnTo>
                    <a:pt x="82" y="16"/>
                  </a:lnTo>
                  <a:lnTo>
                    <a:pt x="79" y="17"/>
                  </a:lnTo>
                  <a:lnTo>
                    <a:pt x="78" y="20"/>
                  </a:lnTo>
                  <a:lnTo>
                    <a:pt x="77" y="23"/>
                  </a:lnTo>
                  <a:lnTo>
                    <a:pt x="77" y="29"/>
                  </a:lnTo>
                  <a:lnTo>
                    <a:pt x="77" y="121"/>
                  </a:lnTo>
                  <a:lnTo>
                    <a:pt x="117" y="121"/>
                  </a:lnTo>
                  <a:lnTo>
                    <a:pt x="133" y="121"/>
                  </a:lnTo>
                  <a:lnTo>
                    <a:pt x="143" y="120"/>
                  </a:lnTo>
                  <a:lnTo>
                    <a:pt x="151" y="117"/>
                  </a:lnTo>
                  <a:lnTo>
                    <a:pt x="156" y="111"/>
                  </a:lnTo>
                  <a:lnTo>
                    <a:pt x="159" y="103"/>
                  </a:lnTo>
                  <a:lnTo>
                    <a:pt x="161" y="90"/>
                  </a:lnTo>
                  <a:lnTo>
                    <a:pt x="176" y="90"/>
                  </a:lnTo>
                  <a:lnTo>
                    <a:pt x="176" y="171"/>
                  </a:lnTo>
                  <a:lnTo>
                    <a:pt x="161" y="171"/>
                  </a:lnTo>
                  <a:lnTo>
                    <a:pt x="158" y="157"/>
                  </a:lnTo>
                  <a:lnTo>
                    <a:pt x="153" y="147"/>
                  </a:lnTo>
                  <a:lnTo>
                    <a:pt x="147" y="142"/>
                  </a:lnTo>
                  <a:lnTo>
                    <a:pt x="135" y="139"/>
                  </a:lnTo>
                  <a:lnTo>
                    <a:pt x="117" y="139"/>
                  </a:lnTo>
                  <a:lnTo>
                    <a:pt x="77" y="139"/>
                  </a:lnTo>
                  <a:lnTo>
                    <a:pt x="77" y="216"/>
                  </a:lnTo>
                  <a:lnTo>
                    <a:pt x="78" y="232"/>
                  </a:lnTo>
                  <a:lnTo>
                    <a:pt x="82" y="243"/>
                  </a:lnTo>
                  <a:lnTo>
                    <a:pt x="87" y="250"/>
                  </a:lnTo>
                  <a:lnTo>
                    <a:pt x="98" y="253"/>
                  </a:lnTo>
                  <a:lnTo>
                    <a:pt x="112" y="255"/>
                  </a:lnTo>
                  <a:lnTo>
                    <a:pt x="132" y="255"/>
                  </a:lnTo>
                  <a:lnTo>
                    <a:pt x="151" y="255"/>
                  </a:lnTo>
                  <a:lnTo>
                    <a:pt x="165" y="252"/>
                  </a:lnTo>
                  <a:lnTo>
                    <a:pt x="176" y="248"/>
                  </a:lnTo>
                  <a:lnTo>
                    <a:pt x="184" y="241"/>
                  </a:lnTo>
                  <a:lnTo>
                    <a:pt x="191" y="232"/>
                  </a:lnTo>
                  <a:lnTo>
                    <a:pt x="198" y="218"/>
                  </a:lnTo>
                  <a:lnTo>
                    <a:pt x="205" y="202"/>
                  </a:lnTo>
                  <a:lnTo>
                    <a:pt x="219" y="203"/>
                  </a:lnTo>
                  <a:lnTo>
                    <a:pt x="217" y="215"/>
                  </a:lnTo>
                  <a:lnTo>
                    <a:pt x="214" y="230"/>
                  </a:lnTo>
                  <a:lnTo>
                    <a:pt x="210" y="245"/>
                  </a:lnTo>
                  <a:lnTo>
                    <a:pt x="207" y="260"/>
                  </a:lnTo>
                  <a:lnTo>
                    <a:pt x="203" y="271"/>
                  </a:lnTo>
                  <a:lnTo>
                    <a:pt x="0" y="271"/>
                  </a:lnTo>
                  <a:lnTo>
                    <a:pt x="0" y="258"/>
                  </a:lnTo>
                  <a:lnTo>
                    <a:pt x="19" y="256"/>
                  </a:lnTo>
                  <a:lnTo>
                    <a:pt x="30" y="252"/>
                  </a:lnTo>
                  <a:lnTo>
                    <a:pt x="37" y="245"/>
                  </a:lnTo>
                  <a:lnTo>
                    <a:pt x="41" y="234"/>
                  </a:lnTo>
                  <a:lnTo>
                    <a:pt x="41" y="217"/>
                  </a:lnTo>
                  <a:lnTo>
                    <a:pt x="41" y="54"/>
                  </a:lnTo>
                  <a:lnTo>
                    <a:pt x="41" y="38"/>
                  </a:lnTo>
                  <a:lnTo>
                    <a:pt x="40" y="28"/>
                  </a:lnTo>
                  <a:lnTo>
                    <a:pt x="35" y="21"/>
                  </a:lnTo>
                  <a:lnTo>
                    <a:pt x="29" y="16"/>
                  </a:lnTo>
                  <a:lnTo>
                    <a:pt x="19" y="14"/>
                  </a:lnTo>
                  <a:lnTo>
                    <a:pt x="5" y="13"/>
                  </a:lnTo>
                  <a:lnTo>
                    <a:pt x="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5"/>
            <p:cNvSpPr>
              <a:spLocks noEditPoints="1"/>
            </p:cNvSpPr>
            <p:nvPr/>
          </p:nvSpPr>
          <p:spPr bwMode="auto">
            <a:xfrm>
              <a:off x="6646863" y="6307138"/>
              <a:ext cx="133350" cy="146050"/>
            </a:xfrm>
            <a:custGeom>
              <a:avLst/>
              <a:gdLst>
                <a:gd name="T0" fmla="*/ 90 w 251"/>
                <a:gd name="T1" fmla="*/ 16 h 275"/>
                <a:gd name="T2" fmla="*/ 79 w 251"/>
                <a:gd name="T3" fmla="*/ 20 h 275"/>
                <a:gd name="T4" fmla="*/ 74 w 251"/>
                <a:gd name="T5" fmla="*/ 29 h 275"/>
                <a:gd name="T6" fmla="*/ 74 w 251"/>
                <a:gd name="T7" fmla="*/ 138 h 275"/>
                <a:gd name="T8" fmla="*/ 114 w 251"/>
                <a:gd name="T9" fmla="*/ 137 h 275"/>
                <a:gd name="T10" fmla="*/ 140 w 251"/>
                <a:gd name="T11" fmla="*/ 126 h 275"/>
                <a:gd name="T12" fmla="*/ 161 w 251"/>
                <a:gd name="T13" fmla="*/ 95 h 275"/>
                <a:gd name="T14" fmla="*/ 161 w 251"/>
                <a:gd name="T15" fmla="*/ 58 h 275"/>
                <a:gd name="T16" fmla="*/ 148 w 251"/>
                <a:gd name="T17" fmla="*/ 33 h 275"/>
                <a:gd name="T18" fmla="*/ 128 w 251"/>
                <a:gd name="T19" fmla="*/ 20 h 275"/>
                <a:gd name="T20" fmla="*/ 102 w 251"/>
                <a:gd name="T21" fmla="*/ 15 h 275"/>
                <a:gd name="T22" fmla="*/ 107 w 251"/>
                <a:gd name="T23" fmla="*/ 0 h 275"/>
                <a:gd name="T24" fmla="*/ 146 w 251"/>
                <a:gd name="T25" fmla="*/ 3 h 275"/>
                <a:gd name="T26" fmla="*/ 175 w 251"/>
                <a:gd name="T27" fmla="*/ 14 h 275"/>
                <a:gd name="T28" fmla="*/ 195 w 251"/>
                <a:gd name="T29" fmla="*/ 36 h 275"/>
                <a:gd name="T30" fmla="*/ 203 w 251"/>
                <a:gd name="T31" fmla="*/ 69 h 275"/>
                <a:gd name="T32" fmla="*/ 193 w 251"/>
                <a:gd name="T33" fmla="*/ 105 h 275"/>
                <a:gd name="T34" fmla="*/ 167 w 251"/>
                <a:gd name="T35" fmla="*/ 130 h 275"/>
                <a:gd name="T36" fmla="*/ 158 w 251"/>
                <a:gd name="T37" fmla="*/ 152 h 275"/>
                <a:gd name="T38" fmla="*/ 177 w 251"/>
                <a:gd name="T39" fmla="*/ 185 h 275"/>
                <a:gd name="T40" fmla="*/ 197 w 251"/>
                <a:gd name="T41" fmla="*/ 215 h 275"/>
                <a:gd name="T42" fmla="*/ 213 w 251"/>
                <a:gd name="T43" fmla="*/ 235 h 275"/>
                <a:gd name="T44" fmla="*/ 230 w 251"/>
                <a:gd name="T45" fmla="*/ 252 h 275"/>
                <a:gd name="T46" fmla="*/ 251 w 251"/>
                <a:gd name="T47" fmla="*/ 263 h 275"/>
                <a:gd name="T48" fmla="*/ 241 w 251"/>
                <a:gd name="T49" fmla="*/ 275 h 275"/>
                <a:gd name="T50" fmla="*/ 213 w 251"/>
                <a:gd name="T51" fmla="*/ 272 h 275"/>
                <a:gd name="T52" fmla="*/ 180 w 251"/>
                <a:gd name="T53" fmla="*/ 253 h 275"/>
                <a:gd name="T54" fmla="*/ 152 w 251"/>
                <a:gd name="T55" fmla="*/ 215 h 275"/>
                <a:gd name="T56" fmla="*/ 125 w 251"/>
                <a:gd name="T57" fmla="*/ 169 h 275"/>
                <a:gd name="T58" fmla="*/ 112 w 251"/>
                <a:gd name="T59" fmla="*/ 158 h 275"/>
                <a:gd name="T60" fmla="*/ 88 w 251"/>
                <a:gd name="T61" fmla="*/ 153 h 275"/>
                <a:gd name="T62" fmla="*/ 74 w 251"/>
                <a:gd name="T63" fmla="*/ 217 h 275"/>
                <a:gd name="T64" fmla="*/ 78 w 251"/>
                <a:gd name="T65" fmla="*/ 245 h 275"/>
                <a:gd name="T66" fmla="*/ 95 w 251"/>
                <a:gd name="T67" fmla="*/ 256 h 275"/>
                <a:gd name="T68" fmla="*/ 112 w 251"/>
                <a:gd name="T69" fmla="*/ 271 h 275"/>
                <a:gd name="T70" fmla="*/ 0 w 251"/>
                <a:gd name="T71" fmla="*/ 257 h 275"/>
                <a:gd name="T72" fmla="*/ 29 w 251"/>
                <a:gd name="T73" fmla="*/ 252 h 275"/>
                <a:gd name="T74" fmla="*/ 38 w 251"/>
                <a:gd name="T75" fmla="*/ 234 h 275"/>
                <a:gd name="T76" fmla="*/ 39 w 251"/>
                <a:gd name="T77" fmla="*/ 53 h 275"/>
                <a:gd name="T78" fmla="*/ 36 w 251"/>
                <a:gd name="T79" fmla="*/ 24 h 275"/>
                <a:gd name="T80" fmla="*/ 19 w 251"/>
                <a:gd name="T81" fmla="*/ 15 h 275"/>
                <a:gd name="T82" fmla="*/ 3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2" y="15"/>
                  </a:moveTo>
                  <a:lnTo>
                    <a:pt x="90" y="16"/>
                  </a:lnTo>
                  <a:lnTo>
                    <a:pt x="84" y="17"/>
                  </a:lnTo>
                  <a:lnTo>
                    <a:pt x="79" y="20"/>
                  </a:lnTo>
                  <a:lnTo>
                    <a:pt x="77" y="23"/>
                  </a:lnTo>
                  <a:lnTo>
                    <a:pt x="74" y="29"/>
                  </a:lnTo>
                  <a:lnTo>
                    <a:pt x="74" y="38"/>
                  </a:lnTo>
                  <a:lnTo>
                    <a:pt x="74" y="138"/>
                  </a:lnTo>
                  <a:lnTo>
                    <a:pt x="95" y="138"/>
                  </a:lnTo>
                  <a:lnTo>
                    <a:pt x="114" y="137"/>
                  </a:lnTo>
                  <a:lnTo>
                    <a:pt x="129" y="133"/>
                  </a:lnTo>
                  <a:lnTo>
                    <a:pt x="140" y="126"/>
                  </a:lnTo>
                  <a:lnTo>
                    <a:pt x="153" y="112"/>
                  </a:lnTo>
                  <a:lnTo>
                    <a:pt x="161" y="95"/>
                  </a:lnTo>
                  <a:lnTo>
                    <a:pt x="163" y="76"/>
                  </a:lnTo>
                  <a:lnTo>
                    <a:pt x="161" y="58"/>
                  </a:lnTo>
                  <a:lnTo>
                    <a:pt x="156" y="44"/>
                  </a:lnTo>
                  <a:lnTo>
                    <a:pt x="148" y="33"/>
                  </a:lnTo>
                  <a:lnTo>
                    <a:pt x="139" y="25"/>
                  </a:lnTo>
                  <a:lnTo>
                    <a:pt x="128" y="20"/>
                  </a:lnTo>
                  <a:lnTo>
                    <a:pt x="114" y="16"/>
                  </a:lnTo>
                  <a:lnTo>
                    <a:pt x="102" y="15"/>
                  </a:lnTo>
                  <a:close/>
                  <a:moveTo>
                    <a:pt x="3" y="0"/>
                  </a:moveTo>
                  <a:lnTo>
                    <a:pt x="107" y="0"/>
                  </a:lnTo>
                  <a:lnTo>
                    <a:pt x="129" y="0"/>
                  </a:lnTo>
                  <a:lnTo>
                    <a:pt x="146" y="3"/>
                  </a:lnTo>
                  <a:lnTo>
                    <a:pt x="162" y="7"/>
                  </a:lnTo>
                  <a:lnTo>
                    <a:pt x="175" y="14"/>
                  </a:lnTo>
                  <a:lnTo>
                    <a:pt x="186" y="23"/>
                  </a:lnTo>
                  <a:lnTo>
                    <a:pt x="195" y="36"/>
                  </a:lnTo>
                  <a:lnTo>
                    <a:pt x="201" y="51"/>
                  </a:lnTo>
                  <a:lnTo>
                    <a:pt x="203" y="69"/>
                  </a:lnTo>
                  <a:lnTo>
                    <a:pt x="200" y="88"/>
                  </a:lnTo>
                  <a:lnTo>
                    <a:pt x="193" y="105"/>
                  </a:lnTo>
                  <a:lnTo>
                    <a:pt x="181" y="119"/>
                  </a:lnTo>
                  <a:lnTo>
                    <a:pt x="167" y="130"/>
                  </a:lnTo>
                  <a:lnTo>
                    <a:pt x="150" y="139"/>
                  </a:lnTo>
                  <a:lnTo>
                    <a:pt x="158" y="152"/>
                  </a:lnTo>
                  <a:lnTo>
                    <a:pt x="167" y="168"/>
                  </a:lnTo>
                  <a:lnTo>
                    <a:pt x="177" y="185"/>
                  </a:lnTo>
                  <a:lnTo>
                    <a:pt x="187" y="200"/>
                  </a:lnTo>
                  <a:lnTo>
                    <a:pt x="197" y="215"/>
                  </a:lnTo>
                  <a:lnTo>
                    <a:pt x="205" y="226"/>
                  </a:lnTo>
                  <a:lnTo>
                    <a:pt x="213" y="235"/>
                  </a:lnTo>
                  <a:lnTo>
                    <a:pt x="220" y="243"/>
                  </a:lnTo>
                  <a:lnTo>
                    <a:pt x="230" y="252"/>
                  </a:lnTo>
                  <a:lnTo>
                    <a:pt x="241" y="259"/>
                  </a:lnTo>
                  <a:lnTo>
                    <a:pt x="251" y="263"/>
                  </a:lnTo>
                  <a:lnTo>
                    <a:pt x="249" y="275"/>
                  </a:lnTo>
                  <a:lnTo>
                    <a:pt x="241" y="275"/>
                  </a:lnTo>
                  <a:lnTo>
                    <a:pt x="233" y="274"/>
                  </a:lnTo>
                  <a:lnTo>
                    <a:pt x="213" y="272"/>
                  </a:lnTo>
                  <a:lnTo>
                    <a:pt x="196" y="265"/>
                  </a:lnTo>
                  <a:lnTo>
                    <a:pt x="180" y="253"/>
                  </a:lnTo>
                  <a:lnTo>
                    <a:pt x="167" y="236"/>
                  </a:lnTo>
                  <a:lnTo>
                    <a:pt x="152" y="215"/>
                  </a:lnTo>
                  <a:lnTo>
                    <a:pt x="137" y="191"/>
                  </a:lnTo>
                  <a:lnTo>
                    <a:pt x="125" y="169"/>
                  </a:lnTo>
                  <a:lnTo>
                    <a:pt x="119" y="162"/>
                  </a:lnTo>
                  <a:lnTo>
                    <a:pt x="112" y="158"/>
                  </a:lnTo>
                  <a:lnTo>
                    <a:pt x="102" y="154"/>
                  </a:lnTo>
                  <a:lnTo>
                    <a:pt x="88" y="153"/>
                  </a:lnTo>
                  <a:lnTo>
                    <a:pt x="74" y="153"/>
                  </a:lnTo>
                  <a:lnTo>
                    <a:pt x="74" y="217"/>
                  </a:lnTo>
                  <a:lnTo>
                    <a:pt x="76" y="234"/>
                  </a:lnTo>
                  <a:lnTo>
                    <a:pt x="78" y="245"/>
                  </a:lnTo>
                  <a:lnTo>
                    <a:pt x="85" y="252"/>
                  </a:lnTo>
                  <a:lnTo>
                    <a:pt x="95" y="256"/>
                  </a:lnTo>
                  <a:lnTo>
                    <a:pt x="112" y="257"/>
                  </a:lnTo>
                  <a:lnTo>
                    <a:pt x="112" y="271"/>
                  </a:lnTo>
                  <a:lnTo>
                    <a:pt x="0" y="271"/>
                  </a:lnTo>
                  <a:lnTo>
                    <a:pt x="0" y="257"/>
                  </a:lnTo>
                  <a:lnTo>
                    <a:pt x="18" y="256"/>
                  </a:lnTo>
                  <a:lnTo>
                    <a:pt x="29" y="252"/>
                  </a:lnTo>
                  <a:lnTo>
                    <a:pt x="36" y="245"/>
                  </a:lnTo>
                  <a:lnTo>
                    <a:pt x="38" y="234"/>
                  </a:lnTo>
                  <a:lnTo>
                    <a:pt x="39" y="217"/>
                  </a:lnTo>
                  <a:lnTo>
                    <a:pt x="39" y="53"/>
                  </a:lnTo>
                  <a:lnTo>
                    <a:pt x="38" y="36"/>
                  </a:lnTo>
                  <a:lnTo>
                    <a:pt x="36" y="24"/>
                  </a:lnTo>
                  <a:lnTo>
                    <a:pt x="29" y="19"/>
                  </a:lnTo>
                  <a:lnTo>
                    <a:pt x="19" y="15"/>
                  </a:lnTo>
                  <a:lnTo>
                    <a:pt x="3" y="14"/>
                  </a:lnTo>
                  <a:lnTo>
                    <a:pt x="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6"/>
            <p:cNvSpPr>
              <a:spLocks/>
            </p:cNvSpPr>
            <p:nvPr/>
          </p:nvSpPr>
          <p:spPr bwMode="auto">
            <a:xfrm>
              <a:off x="6789738" y="6303963"/>
              <a:ext cx="88900" cy="150813"/>
            </a:xfrm>
            <a:custGeom>
              <a:avLst/>
              <a:gdLst>
                <a:gd name="T0" fmla="*/ 122 w 168"/>
                <a:gd name="T1" fmla="*/ 4 h 284"/>
                <a:gd name="T2" fmla="*/ 149 w 168"/>
                <a:gd name="T3" fmla="*/ 26 h 284"/>
                <a:gd name="T4" fmla="*/ 155 w 168"/>
                <a:gd name="T5" fmla="*/ 69 h 284"/>
                <a:gd name="T6" fmla="*/ 138 w 168"/>
                <a:gd name="T7" fmla="*/ 60 h 284"/>
                <a:gd name="T8" fmla="*/ 129 w 168"/>
                <a:gd name="T9" fmla="*/ 39 h 284"/>
                <a:gd name="T10" fmla="*/ 113 w 168"/>
                <a:gd name="T11" fmla="*/ 23 h 284"/>
                <a:gd name="T12" fmla="*/ 87 w 168"/>
                <a:gd name="T13" fmla="*/ 16 h 284"/>
                <a:gd name="T14" fmla="*/ 61 w 168"/>
                <a:gd name="T15" fmla="*/ 23 h 284"/>
                <a:gd name="T16" fmla="*/ 46 w 168"/>
                <a:gd name="T17" fmla="*/ 40 h 284"/>
                <a:gd name="T18" fmla="*/ 41 w 168"/>
                <a:gd name="T19" fmla="*/ 61 h 284"/>
                <a:gd name="T20" fmla="*/ 50 w 168"/>
                <a:gd name="T21" fmla="*/ 91 h 284"/>
                <a:gd name="T22" fmla="*/ 76 w 168"/>
                <a:gd name="T23" fmla="*/ 112 h 284"/>
                <a:gd name="T24" fmla="*/ 108 w 168"/>
                <a:gd name="T25" fmla="*/ 128 h 284"/>
                <a:gd name="T26" fmla="*/ 137 w 168"/>
                <a:gd name="T27" fmla="*/ 146 h 284"/>
                <a:gd name="T28" fmla="*/ 158 w 168"/>
                <a:gd name="T29" fmla="*/ 170 h 284"/>
                <a:gd name="T30" fmla="*/ 168 w 168"/>
                <a:gd name="T31" fmla="*/ 205 h 284"/>
                <a:gd name="T32" fmla="*/ 155 w 168"/>
                <a:gd name="T33" fmla="*/ 246 h 284"/>
                <a:gd name="T34" fmla="*/ 122 w 168"/>
                <a:gd name="T35" fmla="*/ 273 h 284"/>
                <a:gd name="T36" fmla="*/ 73 w 168"/>
                <a:gd name="T37" fmla="*/ 284 h 284"/>
                <a:gd name="T38" fmla="*/ 43 w 168"/>
                <a:gd name="T39" fmla="*/ 281 h 284"/>
                <a:gd name="T40" fmla="*/ 20 w 168"/>
                <a:gd name="T41" fmla="*/ 273 h 284"/>
                <a:gd name="T42" fmla="*/ 9 w 168"/>
                <a:gd name="T43" fmla="*/ 260 h 284"/>
                <a:gd name="T44" fmla="*/ 5 w 168"/>
                <a:gd name="T45" fmla="*/ 233 h 284"/>
                <a:gd name="T46" fmla="*/ 0 w 168"/>
                <a:gd name="T47" fmla="*/ 203 h 284"/>
                <a:gd name="T48" fmla="*/ 18 w 168"/>
                <a:gd name="T49" fmla="*/ 213 h 284"/>
                <a:gd name="T50" fmla="*/ 30 w 168"/>
                <a:gd name="T51" fmla="*/ 238 h 284"/>
                <a:gd name="T52" fmla="*/ 51 w 168"/>
                <a:gd name="T53" fmla="*/ 258 h 284"/>
                <a:gd name="T54" fmla="*/ 82 w 168"/>
                <a:gd name="T55" fmla="*/ 267 h 284"/>
                <a:gd name="T56" fmla="*/ 113 w 168"/>
                <a:gd name="T57" fmla="*/ 259 h 284"/>
                <a:gd name="T58" fmla="*/ 129 w 168"/>
                <a:gd name="T59" fmla="*/ 235 h 284"/>
                <a:gd name="T60" fmla="*/ 130 w 168"/>
                <a:gd name="T61" fmla="*/ 205 h 284"/>
                <a:gd name="T62" fmla="*/ 116 w 168"/>
                <a:gd name="T63" fmla="*/ 182 h 284"/>
                <a:gd name="T64" fmla="*/ 92 w 168"/>
                <a:gd name="T65" fmla="*/ 165 h 284"/>
                <a:gd name="T66" fmla="*/ 65 w 168"/>
                <a:gd name="T67" fmla="*/ 150 h 284"/>
                <a:gd name="T68" fmla="*/ 38 w 168"/>
                <a:gd name="T69" fmla="*/ 134 h 284"/>
                <a:gd name="T70" fmla="*/ 17 w 168"/>
                <a:gd name="T71" fmla="*/ 110 h 284"/>
                <a:gd name="T72" fmla="*/ 8 w 168"/>
                <a:gd name="T73" fmla="*/ 76 h 284"/>
                <a:gd name="T74" fmla="*/ 16 w 168"/>
                <a:gd name="T75" fmla="*/ 43 h 284"/>
                <a:gd name="T76" fmla="*/ 38 w 168"/>
                <a:gd name="T77" fmla="*/ 18 h 284"/>
                <a:gd name="T78" fmla="*/ 73 w 168"/>
                <a:gd name="T79"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84">
                  <a:moveTo>
                    <a:pt x="95" y="0"/>
                  </a:moveTo>
                  <a:lnTo>
                    <a:pt x="122" y="4"/>
                  </a:lnTo>
                  <a:lnTo>
                    <a:pt x="148" y="11"/>
                  </a:lnTo>
                  <a:lnTo>
                    <a:pt x="149" y="26"/>
                  </a:lnTo>
                  <a:lnTo>
                    <a:pt x="152" y="45"/>
                  </a:lnTo>
                  <a:lnTo>
                    <a:pt x="155" y="69"/>
                  </a:lnTo>
                  <a:lnTo>
                    <a:pt x="141" y="71"/>
                  </a:lnTo>
                  <a:lnTo>
                    <a:pt x="138" y="60"/>
                  </a:lnTo>
                  <a:lnTo>
                    <a:pt x="133" y="50"/>
                  </a:lnTo>
                  <a:lnTo>
                    <a:pt x="129" y="39"/>
                  </a:lnTo>
                  <a:lnTo>
                    <a:pt x="122" y="30"/>
                  </a:lnTo>
                  <a:lnTo>
                    <a:pt x="113" y="23"/>
                  </a:lnTo>
                  <a:lnTo>
                    <a:pt x="101" y="18"/>
                  </a:lnTo>
                  <a:lnTo>
                    <a:pt x="87" y="16"/>
                  </a:lnTo>
                  <a:lnTo>
                    <a:pt x="73" y="19"/>
                  </a:lnTo>
                  <a:lnTo>
                    <a:pt x="61" y="23"/>
                  </a:lnTo>
                  <a:lnTo>
                    <a:pt x="53" y="31"/>
                  </a:lnTo>
                  <a:lnTo>
                    <a:pt x="46" y="40"/>
                  </a:lnTo>
                  <a:lnTo>
                    <a:pt x="42" y="51"/>
                  </a:lnTo>
                  <a:lnTo>
                    <a:pt x="41" y="61"/>
                  </a:lnTo>
                  <a:lnTo>
                    <a:pt x="43" y="77"/>
                  </a:lnTo>
                  <a:lnTo>
                    <a:pt x="50" y="91"/>
                  </a:lnTo>
                  <a:lnTo>
                    <a:pt x="62" y="102"/>
                  </a:lnTo>
                  <a:lnTo>
                    <a:pt x="76" y="112"/>
                  </a:lnTo>
                  <a:lnTo>
                    <a:pt x="95" y="121"/>
                  </a:lnTo>
                  <a:lnTo>
                    <a:pt x="108" y="128"/>
                  </a:lnTo>
                  <a:lnTo>
                    <a:pt x="123" y="137"/>
                  </a:lnTo>
                  <a:lnTo>
                    <a:pt x="137" y="146"/>
                  </a:lnTo>
                  <a:lnTo>
                    <a:pt x="149" y="157"/>
                  </a:lnTo>
                  <a:lnTo>
                    <a:pt x="158" y="170"/>
                  </a:lnTo>
                  <a:lnTo>
                    <a:pt x="165" y="186"/>
                  </a:lnTo>
                  <a:lnTo>
                    <a:pt x="168" y="205"/>
                  </a:lnTo>
                  <a:lnTo>
                    <a:pt x="164" y="226"/>
                  </a:lnTo>
                  <a:lnTo>
                    <a:pt x="155" y="246"/>
                  </a:lnTo>
                  <a:lnTo>
                    <a:pt x="141" y="262"/>
                  </a:lnTo>
                  <a:lnTo>
                    <a:pt x="122" y="273"/>
                  </a:lnTo>
                  <a:lnTo>
                    <a:pt x="99" y="281"/>
                  </a:lnTo>
                  <a:lnTo>
                    <a:pt x="73" y="284"/>
                  </a:lnTo>
                  <a:lnTo>
                    <a:pt x="57" y="283"/>
                  </a:lnTo>
                  <a:lnTo>
                    <a:pt x="43" y="281"/>
                  </a:lnTo>
                  <a:lnTo>
                    <a:pt x="32" y="278"/>
                  </a:lnTo>
                  <a:lnTo>
                    <a:pt x="20" y="273"/>
                  </a:lnTo>
                  <a:lnTo>
                    <a:pt x="12" y="270"/>
                  </a:lnTo>
                  <a:lnTo>
                    <a:pt x="9" y="260"/>
                  </a:lnTo>
                  <a:lnTo>
                    <a:pt x="7" y="248"/>
                  </a:lnTo>
                  <a:lnTo>
                    <a:pt x="5" y="233"/>
                  </a:lnTo>
                  <a:lnTo>
                    <a:pt x="2" y="218"/>
                  </a:lnTo>
                  <a:lnTo>
                    <a:pt x="0" y="203"/>
                  </a:lnTo>
                  <a:lnTo>
                    <a:pt x="14" y="200"/>
                  </a:lnTo>
                  <a:lnTo>
                    <a:pt x="18" y="213"/>
                  </a:lnTo>
                  <a:lnTo>
                    <a:pt x="23" y="225"/>
                  </a:lnTo>
                  <a:lnTo>
                    <a:pt x="30" y="238"/>
                  </a:lnTo>
                  <a:lnTo>
                    <a:pt x="39" y="249"/>
                  </a:lnTo>
                  <a:lnTo>
                    <a:pt x="51" y="258"/>
                  </a:lnTo>
                  <a:lnTo>
                    <a:pt x="65" y="265"/>
                  </a:lnTo>
                  <a:lnTo>
                    <a:pt x="82" y="267"/>
                  </a:lnTo>
                  <a:lnTo>
                    <a:pt x="99" y="265"/>
                  </a:lnTo>
                  <a:lnTo>
                    <a:pt x="113" y="259"/>
                  </a:lnTo>
                  <a:lnTo>
                    <a:pt x="123" y="249"/>
                  </a:lnTo>
                  <a:lnTo>
                    <a:pt x="129" y="235"/>
                  </a:lnTo>
                  <a:lnTo>
                    <a:pt x="131" y="218"/>
                  </a:lnTo>
                  <a:lnTo>
                    <a:pt x="130" y="205"/>
                  </a:lnTo>
                  <a:lnTo>
                    <a:pt x="124" y="192"/>
                  </a:lnTo>
                  <a:lnTo>
                    <a:pt x="116" y="182"/>
                  </a:lnTo>
                  <a:lnTo>
                    <a:pt x="105" y="174"/>
                  </a:lnTo>
                  <a:lnTo>
                    <a:pt x="92" y="165"/>
                  </a:lnTo>
                  <a:lnTo>
                    <a:pt x="78" y="157"/>
                  </a:lnTo>
                  <a:lnTo>
                    <a:pt x="65" y="150"/>
                  </a:lnTo>
                  <a:lnTo>
                    <a:pt x="51" y="143"/>
                  </a:lnTo>
                  <a:lnTo>
                    <a:pt x="38" y="134"/>
                  </a:lnTo>
                  <a:lnTo>
                    <a:pt x="26" y="123"/>
                  </a:lnTo>
                  <a:lnTo>
                    <a:pt x="17" y="110"/>
                  </a:lnTo>
                  <a:lnTo>
                    <a:pt x="10" y="94"/>
                  </a:lnTo>
                  <a:lnTo>
                    <a:pt x="8" y="76"/>
                  </a:lnTo>
                  <a:lnTo>
                    <a:pt x="10" y="59"/>
                  </a:lnTo>
                  <a:lnTo>
                    <a:pt x="16" y="43"/>
                  </a:lnTo>
                  <a:lnTo>
                    <a:pt x="25" y="29"/>
                  </a:lnTo>
                  <a:lnTo>
                    <a:pt x="38" y="18"/>
                  </a:lnTo>
                  <a:lnTo>
                    <a:pt x="54" y="8"/>
                  </a:lnTo>
                  <a:lnTo>
                    <a:pt x="73" y="3"/>
                  </a:lnTo>
                  <a:lnTo>
                    <a:pt x="9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7"/>
            <p:cNvSpPr>
              <a:spLocks noEditPoints="1"/>
            </p:cNvSpPr>
            <p:nvPr/>
          </p:nvSpPr>
          <p:spPr bwMode="auto">
            <a:xfrm>
              <a:off x="5729288" y="6581775"/>
              <a:ext cx="52388" cy="73025"/>
            </a:xfrm>
            <a:custGeom>
              <a:avLst/>
              <a:gdLst>
                <a:gd name="T0" fmla="*/ 17 w 99"/>
                <a:gd name="T1" fmla="*/ 72 h 137"/>
                <a:gd name="T2" fmla="*/ 17 w 99"/>
                <a:gd name="T3" fmla="*/ 122 h 137"/>
                <a:gd name="T4" fmla="*/ 51 w 99"/>
                <a:gd name="T5" fmla="*/ 122 h 137"/>
                <a:gd name="T6" fmla="*/ 58 w 99"/>
                <a:gd name="T7" fmla="*/ 122 h 137"/>
                <a:gd name="T8" fmla="*/ 66 w 99"/>
                <a:gd name="T9" fmla="*/ 120 h 137"/>
                <a:gd name="T10" fmla="*/ 73 w 99"/>
                <a:gd name="T11" fmla="*/ 116 h 137"/>
                <a:gd name="T12" fmla="*/ 79 w 99"/>
                <a:gd name="T13" fmla="*/ 108 h 137"/>
                <a:gd name="T14" fmla="*/ 82 w 99"/>
                <a:gd name="T15" fmla="*/ 98 h 137"/>
                <a:gd name="T16" fmla="*/ 78 w 99"/>
                <a:gd name="T17" fmla="*/ 87 h 137"/>
                <a:gd name="T18" fmla="*/ 71 w 99"/>
                <a:gd name="T19" fmla="*/ 77 h 137"/>
                <a:gd name="T20" fmla="*/ 63 w 99"/>
                <a:gd name="T21" fmla="*/ 73 h 137"/>
                <a:gd name="T22" fmla="*/ 57 w 99"/>
                <a:gd name="T23" fmla="*/ 72 h 137"/>
                <a:gd name="T24" fmla="*/ 49 w 99"/>
                <a:gd name="T25" fmla="*/ 72 h 137"/>
                <a:gd name="T26" fmla="*/ 17 w 99"/>
                <a:gd name="T27" fmla="*/ 72 h 137"/>
                <a:gd name="T28" fmla="*/ 17 w 99"/>
                <a:gd name="T29" fmla="*/ 14 h 137"/>
                <a:gd name="T30" fmla="*/ 17 w 99"/>
                <a:gd name="T31" fmla="*/ 58 h 137"/>
                <a:gd name="T32" fmla="*/ 44 w 99"/>
                <a:gd name="T33" fmla="*/ 58 h 137"/>
                <a:gd name="T34" fmla="*/ 52 w 99"/>
                <a:gd name="T35" fmla="*/ 58 h 137"/>
                <a:gd name="T36" fmla="*/ 61 w 99"/>
                <a:gd name="T37" fmla="*/ 57 h 137"/>
                <a:gd name="T38" fmla="*/ 68 w 99"/>
                <a:gd name="T39" fmla="*/ 54 h 137"/>
                <a:gd name="T40" fmla="*/ 73 w 99"/>
                <a:gd name="T41" fmla="*/ 49 h 137"/>
                <a:gd name="T42" fmla="*/ 75 w 99"/>
                <a:gd name="T43" fmla="*/ 46 h 137"/>
                <a:gd name="T44" fmla="*/ 77 w 99"/>
                <a:gd name="T45" fmla="*/ 40 h 137"/>
                <a:gd name="T46" fmla="*/ 77 w 99"/>
                <a:gd name="T47" fmla="*/ 35 h 137"/>
                <a:gd name="T48" fmla="*/ 76 w 99"/>
                <a:gd name="T49" fmla="*/ 30 h 137"/>
                <a:gd name="T50" fmla="*/ 75 w 99"/>
                <a:gd name="T51" fmla="*/ 25 h 137"/>
                <a:gd name="T52" fmla="*/ 71 w 99"/>
                <a:gd name="T53" fmla="*/ 21 h 137"/>
                <a:gd name="T54" fmla="*/ 67 w 99"/>
                <a:gd name="T55" fmla="*/ 17 h 137"/>
                <a:gd name="T56" fmla="*/ 58 w 99"/>
                <a:gd name="T57" fmla="*/ 14 h 137"/>
                <a:gd name="T58" fmla="*/ 48 w 99"/>
                <a:gd name="T59" fmla="*/ 14 h 137"/>
                <a:gd name="T60" fmla="*/ 17 w 99"/>
                <a:gd name="T61" fmla="*/ 14 h 137"/>
                <a:gd name="T62" fmla="*/ 0 w 99"/>
                <a:gd name="T63" fmla="*/ 0 h 137"/>
                <a:gd name="T64" fmla="*/ 52 w 99"/>
                <a:gd name="T65" fmla="*/ 0 h 137"/>
                <a:gd name="T66" fmla="*/ 61 w 99"/>
                <a:gd name="T67" fmla="*/ 0 h 137"/>
                <a:gd name="T68" fmla="*/ 70 w 99"/>
                <a:gd name="T69" fmla="*/ 1 h 137"/>
                <a:gd name="T70" fmla="*/ 79 w 99"/>
                <a:gd name="T71" fmla="*/ 6 h 137"/>
                <a:gd name="T72" fmla="*/ 87 w 99"/>
                <a:gd name="T73" fmla="*/ 14 h 137"/>
                <a:gd name="T74" fmla="*/ 92 w 99"/>
                <a:gd name="T75" fmla="*/ 23 h 137"/>
                <a:gd name="T76" fmla="*/ 94 w 99"/>
                <a:gd name="T77" fmla="*/ 33 h 137"/>
                <a:gd name="T78" fmla="*/ 92 w 99"/>
                <a:gd name="T79" fmla="*/ 43 h 137"/>
                <a:gd name="T80" fmla="*/ 87 w 99"/>
                <a:gd name="T81" fmla="*/ 53 h 137"/>
                <a:gd name="T82" fmla="*/ 81 w 99"/>
                <a:gd name="T83" fmla="*/ 59 h 137"/>
                <a:gd name="T84" fmla="*/ 70 w 99"/>
                <a:gd name="T85" fmla="*/ 64 h 137"/>
                <a:gd name="T86" fmla="*/ 70 w 99"/>
                <a:gd name="T87" fmla="*/ 64 h 137"/>
                <a:gd name="T88" fmla="*/ 82 w 99"/>
                <a:gd name="T89" fmla="*/ 69 h 137"/>
                <a:gd name="T90" fmla="*/ 91 w 99"/>
                <a:gd name="T91" fmla="*/ 77 h 137"/>
                <a:gd name="T92" fmla="*/ 96 w 99"/>
                <a:gd name="T93" fmla="*/ 87 h 137"/>
                <a:gd name="T94" fmla="*/ 99 w 99"/>
                <a:gd name="T95" fmla="*/ 99 h 137"/>
                <a:gd name="T96" fmla="*/ 96 w 99"/>
                <a:gd name="T97" fmla="*/ 111 h 137"/>
                <a:gd name="T98" fmla="*/ 93 w 99"/>
                <a:gd name="T99" fmla="*/ 120 h 137"/>
                <a:gd name="T100" fmla="*/ 85 w 99"/>
                <a:gd name="T101" fmla="*/ 128 h 137"/>
                <a:gd name="T102" fmla="*/ 75 w 99"/>
                <a:gd name="T103" fmla="*/ 134 h 137"/>
                <a:gd name="T104" fmla="*/ 63 w 99"/>
                <a:gd name="T105" fmla="*/ 137 h 137"/>
                <a:gd name="T106" fmla="*/ 51 w 99"/>
                <a:gd name="T107" fmla="*/ 137 h 137"/>
                <a:gd name="T108" fmla="*/ 0 w 99"/>
                <a:gd name="T109" fmla="*/ 137 h 137"/>
                <a:gd name="T110" fmla="*/ 0 w 99"/>
                <a:gd name="T11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7">
                  <a:moveTo>
                    <a:pt x="17" y="72"/>
                  </a:moveTo>
                  <a:lnTo>
                    <a:pt x="17" y="122"/>
                  </a:lnTo>
                  <a:lnTo>
                    <a:pt x="51" y="122"/>
                  </a:lnTo>
                  <a:lnTo>
                    <a:pt x="58" y="122"/>
                  </a:lnTo>
                  <a:lnTo>
                    <a:pt x="66" y="120"/>
                  </a:lnTo>
                  <a:lnTo>
                    <a:pt x="73" y="116"/>
                  </a:lnTo>
                  <a:lnTo>
                    <a:pt x="79" y="108"/>
                  </a:lnTo>
                  <a:lnTo>
                    <a:pt x="82" y="98"/>
                  </a:lnTo>
                  <a:lnTo>
                    <a:pt x="78" y="87"/>
                  </a:lnTo>
                  <a:lnTo>
                    <a:pt x="71" y="77"/>
                  </a:lnTo>
                  <a:lnTo>
                    <a:pt x="63" y="73"/>
                  </a:lnTo>
                  <a:lnTo>
                    <a:pt x="57" y="72"/>
                  </a:lnTo>
                  <a:lnTo>
                    <a:pt x="49" y="72"/>
                  </a:lnTo>
                  <a:lnTo>
                    <a:pt x="17" y="72"/>
                  </a:lnTo>
                  <a:close/>
                  <a:moveTo>
                    <a:pt x="17" y="14"/>
                  </a:moveTo>
                  <a:lnTo>
                    <a:pt x="17" y="58"/>
                  </a:lnTo>
                  <a:lnTo>
                    <a:pt x="44" y="58"/>
                  </a:lnTo>
                  <a:lnTo>
                    <a:pt x="52" y="58"/>
                  </a:lnTo>
                  <a:lnTo>
                    <a:pt x="61" y="57"/>
                  </a:lnTo>
                  <a:lnTo>
                    <a:pt x="68" y="54"/>
                  </a:lnTo>
                  <a:lnTo>
                    <a:pt x="73" y="49"/>
                  </a:lnTo>
                  <a:lnTo>
                    <a:pt x="75" y="46"/>
                  </a:lnTo>
                  <a:lnTo>
                    <a:pt x="77" y="40"/>
                  </a:lnTo>
                  <a:lnTo>
                    <a:pt x="77" y="35"/>
                  </a:lnTo>
                  <a:lnTo>
                    <a:pt x="76" y="30"/>
                  </a:lnTo>
                  <a:lnTo>
                    <a:pt x="75" y="25"/>
                  </a:lnTo>
                  <a:lnTo>
                    <a:pt x="71" y="21"/>
                  </a:lnTo>
                  <a:lnTo>
                    <a:pt x="67" y="17"/>
                  </a:lnTo>
                  <a:lnTo>
                    <a:pt x="58" y="14"/>
                  </a:lnTo>
                  <a:lnTo>
                    <a:pt x="48" y="14"/>
                  </a:lnTo>
                  <a:lnTo>
                    <a:pt x="17" y="14"/>
                  </a:lnTo>
                  <a:close/>
                  <a:moveTo>
                    <a:pt x="0" y="0"/>
                  </a:moveTo>
                  <a:lnTo>
                    <a:pt x="52" y="0"/>
                  </a:lnTo>
                  <a:lnTo>
                    <a:pt x="61" y="0"/>
                  </a:lnTo>
                  <a:lnTo>
                    <a:pt x="70" y="1"/>
                  </a:lnTo>
                  <a:lnTo>
                    <a:pt x="79" y="6"/>
                  </a:lnTo>
                  <a:lnTo>
                    <a:pt x="87" y="14"/>
                  </a:lnTo>
                  <a:lnTo>
                    <a:pt x="92" y="23"/>
                  </a:lnTo>
                  <a:lnTo>
                    <a:pt x="94" y="33"/>
                  </a:lnTo>
                  <a:lnTo>
                    <a:pt x="92" y="43"/>
                  </a:lnTo>
                  <a:lnTo>
                    <a:pt x="87" y="53"/>
                  </a:lnTo>
                  <a:lnTo>
                    <a:pt x="81" y="59"/>
                  </a:lnTo>
                  <a:lnTo>
                    <a:pt x="70" y="64"/>
                  </a:lnTo>
                  <a:lnTo>
                    <a:pt x="70" y="64"/>
                  </a:lnTo>
                  <a:lnTo>
                    <a:pt x="82" y="69"/>
                  </a:lnTo>
                  <a:lnTo>
                    <a:pt x="91" y="77"/>
                  </a:lnTo>
                  <a:lnTo>
                    <a:pt x="96" y="87"/>
                  </a:lnTo>
                  <a:lnTo>
                    <a:pt x="99" y="99"/>
                  </a:lnTo>
                  <a:lnTo>
                    <a:pt x="96" y="111"/>
                  </a:lnTo>
                  <a:lnTo>
                    <a:pt x="93" y="120"/>
                  </a:lnTo>
                  <a:lnTo>
                    <a:pt x="85" y="128"/>
                  </a:lnTo>
                  <a:lnTo>
                    <a:pt x="75" y="134"/>
                  </a:lnTo>
                  <a:lnTo>
                    <a:pt x="63" y="137"/>
                  </a:lnTo>
                  <a:lnTo>
                    <a:pt x="51"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8"/>
            <p:cNvSpPr>
              <a:spLocks noEditPoints="1"/>
            </p:cNvSpPr>
            <p:nvPr/>
          </p:nvSpPr>
          <p:spPr bwMode="auto">
            <a:xfrm>
              <a:off x="5800725" y="6581775"/>
              <a:ext cx="57150" cy="73025"/>
            </a:xfrm>
            <a:custGeom>
              <a:avLst/>
              <a:gdLst>
                <a:gd name="T0" fmla="*/ 53 w 109"/>
                <a:gd name="T1" fmla="*/ 18 h 137"/>
                <a:gd name="T2" fmla="*/ 32 w 109"/>
                <a:gd name="T3" fmla="*/ 83 h 137"/>
                <a:gd name="T4" fmla="*/ 74 w 109"/>
                <a:gd name="T5" fmla="*/ 83 h 137"/>
                <a:gd name="T6" fmla="*/ 53 w 109"/>
                <a:gd name="T7" fmla="*/ 18 h 137"/>
                <a:gd name="T8" fmla="*/ 45 w 109"/>
                <a:gd name="T9" fmla="*/ 0 h 137"/>
                <a:gd name="T10" fmla="*/ 64 w 109"/>
                <a:gd name="T11" fmla="*/ 0 h 137"/>
                <a:gd name="T12" fmla="*/ 109 w 109"/>
                <a:gd name="T13" fmla="*/ 137 h 137"/>
                <a:gd name="T14" fmla="*/ 91 w 109"/>
                <a:gd name="T15" fmla="*/ 137 h 137"/>
                <a:gd name="T16" fmla="*/ 78 w 109"/>
                <a:gd name="T17" fmla="*/ 97 h 137"/>
                <a:gd name="T18" fmla="*/ 26 w 109"/>
                <a:gd name="T19" fmla="*/ 97 h 137"/>
                <a:gd name="T20" fmla="*/ 15 w 109"/>
                <a:gd name="T21" fmla="*/ 137 h 137"/>
                <a:gd name="T22" fmla="*/ 0 w 109"/>
                <a:gd name="T23" fmla="*/ 137 h 137"/>
                <a:gd name="T24" fmla="*/ 45 w 10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37">
                  <a:moveTo>
                    <a:pt x="53" y="18"/>
                  </a:moveTo>
                  <a:lnTo>
                    <a:pt x="32" y="83"/>
                  </a:lnTo>
                  <a:lnTo>
                    <a:pt x="74" y="83"/>
                  </a:lnTo>
                  <a:lnTo>
                    <a:pt x="53" y="18"/>
                  </a:lnTo>
                  <a:close/>
                  <a:moveTo>
                    <a:pt x="45" y="0"/>
                  </a:moveTo>
                  <a:lnTo>
                    <a:pt x="64" y="0"/>
                  </a:lnTo>
                  <a:lnTo>
                    <a:pt x="109" y="137"/>
                  </a:lnTo>
                  <a:lnTo>
                    <a:pt x="91" y="137"/>
                  </a:lnTo>
                  <a:lnTo>
                    <a:pt x="78" y="97"/>
                  </a:lnTo>
                  <a:lnTo>
                    <a:pt x="26" y="97"/>
                  </a:lnTo>
                  <a:lnTo>
                    <a:pt x="15" y="137"/>
                  </a:lnTo>
                  <a:lnTo>
                    <a:pt x="0" y="137"/>
                  </a:lnTo>
                  <a:lnTo>
                    <a:pt x="4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9"/>
            <p:cNvSpPr>
              <a:spLocks noEditPoints="1"/>
            </p:cNvSpPr>
            <p:nvPr/>
          </p:nvSpPr>
          <p:spPr bwMode="auto">
            <a:xfrm>
              <a:off x="5881688"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3 w 99"/>
                <a:gd name="T51" fmla="*/ 69 h 137"/>
                <a:gd name="T52" fmla="*/ 71 w 99"/>
                <a:gd name="T53" fmla="*/ 73 h 137"/>
                <a:gd name="T54" fmla="*/ 99 w 99"/>
                <a:gd name="T55" fmla="*/ 137 h 137"/>
                <a:gd name="T56" fmla="*/ 80 w 99"/>
                <a:gd name="T57" fmla="*/ 137 h 137"/>
                <a:gd name="T58" fmla="*/ 55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3" y="69"/>
                  </a:lnTo>
                  <a:lnTo>
                    <a:pt x="71" y="73"/>
                  </a:lnTo>
                  <a:lnTo>
                    <a:pt x="99" y="137"/>
                  </a:lnTo>
                  <a:lnTo>
                    <a:pt x="80" y="137"/>
                  </a:lnTo>
                  <a:lnTo>
                    <a:pt x="55"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0"/>
            <p:cNvSpPr>
              <a:spLocks noEditPoints="1"/>
            </p:cNvSpPr>
            <p:nvPr/>
          </p:nvSpPr>
          <p:spPr bwMode="auto">
            <a:xfrm>
              <a:off x="5961063"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2 w 99"/>
                <a:gd name="T51" fmla="*/ 69 h 137"/>
                <a:gd name="T52" fmla="*/ 71 w 99"/>
                <a:gd name="T53" fmla="*/ 73 h 137"/>
                <a:gd name="T54" fmla="*/ 99 w 99"/>
                <a:gd name="T55" fmla="*/ 137 h 137"/>
                <a:gd name="T56" fmla="*/ 81 w 99"/>
                <a:gd name="T57" fmla="*/ 137 h 137"/>
                <a:gd name="T58" fmla="*/ 56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2" y="69"/>
                  </a:lnTo>
                  <a:lnTo>
                    <a:pt x="71" y="73"/>
                  </a:lnTo>
                  <a:lnTo>
                    <a:pt x="99" y="137"/>
                  </a:lnTo>
                  <a:lnTo>
                    <a:pt x="81" y="137"/>
                  </a:lnTo>
                  <a:lnTo>
                    <a:pt x="56"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61"/>
            <p:cNvSpPr>
              <a:spLocks noChangeArrowheads="1"/>
            </p:cNvSpPr>
            <p:nvPr/>
          </p:nvSpPr>
          <p:spPr bwMode="auto">
            <a:xfrm>
              <a:off x="6038850" y="6581775"/>
              <a:ext cx="9525" cy="73025"/>
            </a:xfrm>
            <a:prstGeom prst="rect">
              <a:avLst/>
            </a:prstGeom>
            <a:solidFill>
              <a:srgbClr val="143D6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2"/>
            <p:cNvSpPr>
              <a:spLocks/>
            </p:cNvSpPr>
            <p:nvPr/>
          </p:nvSpPr>
          <p:spPr bwMode="auto">
            <a:xfrm>
              <a:off x="6075363" y="6581775"/>
              <a:ext cx="55563" cy="74613"/>
            </a:xfrm>
            <a:custGeom>
              <a:avLst/>
              <a:gdLst>
                <a:gd name="T0" fmla="*/ 54 w 106"/>
                <a:gd name="T1" fmla="*/ 0 h 141"/>
                <a:gd name="T2" fmla="*/ 69 w 106"/>
                <a:gd name="T3" fmla="*/ 2 h 141"/>
                <a:gd name="T4" fmla="*/ 83 w 106"/>
                <a:gd name="T5" fmla="*/ 8 h 141"/>
                <a:gd name="T6" fmla="*/ 95 w 106"/>
                <a:gd name="T7" fmla="*/ 18 h 141"/>
                <a:gd name="T8" fmla="*/ 101 w 106"/>
                <a:gd name="T9" fmla="*/ 33 h 141"/>
                <a:gd name="T10" fmla="*/ 87 w 106"/>
                <a:gd name="T11" fmla="*/ 37 h 141"/>
                <a:gd name="T12" fmla="*/ 82 w 106"/>
                <a:gd name="T13" fmla="*/ 27 h 141"/>
                <a:gd name="T14" fmla="*/ 74 w 106"/>
                <a:gd name="T15" fmla="*/ 19 h 141"/>
                <a:gd name="T16" fmla="*/ 64 w 106"/>
                <a:gd name="T17" fmla="*/ 15 h 141"/>
                <a:gd name="T18" fmla="*/ 52 w 106"/>
                <a:gd name="T19" fmla="*/ 14 h 141"/>
                <a:gd name="T20" fmla="*/ 44 w 106"/>
                <a:gd name="T21" fmla="*/ 14 h 141"/>
                <a:gd name="T22" fmla="*/ 36 w 106"/>
                <a:gd name="T23" fmla="*/ 17 h 141"/>
                <a:gd name="T24" fmla="*/ 30 w 106"/>
                <a:gd name="T25" fmla="*/ 20 h 141"/>
                <a:gd name="T26" fmla="*/ 25 w 106"/>
                <a:gd name="T27" fmla="*/ 27 h 141"/>
                <a:gd name="T28" fmla="*/ 23 w 106"/>
                <a:gd name="T29" fmla="*/ 35 h 141"/>
                <a:gd name="T30" fmla="*/ 25 w 106"/>
                <a:gd name="T31" fmla="*/ 44 h 141"/>
                <a:gd name="T32" fmla="*/ 31 w 106"/>
                <a:gd name="T33" fmla="*/ 51 h 141"/>
                <a:gd name="T34" fmla="*/ 39 w 106"/>
                <a:gd name="T35" fmla="*/ 55 h 141"/>
                <a:gd name="T36" fmla="*/ 48 w 106"/>
                <a:gd name="T37" fmla="*/ 57 h 141"/>
                <a:gd name="T38" fmla="*/ 68 w 106"/>
                <a:gd name="T39" fmla="*/ 61 h 141"/>
                <a:gd name="T40" fmla="*/ 82 w 106"/>
                <a:gd name="T41" fmla="*/ 66 h 141"/>
                <a:gd name="T42" fmla="*/ 93 w 106"/>
                <a:gd name="T43" fmla="*/ 73 h 141"/>
                <a:gd name="T44" fmla="*/ 101 w 106"/>
                <a:gd name="T45" fmla="*/ 81 h 141"/>
                <a:gd name="T46" fmla="*/ 105 w 106"/>
                <a:gd name="T47" fmla="*/ 90 h 141"/>
                <a:gd name="T48" fmla="*/ 106 w 106"/>
                <a:gd name="T49" fmla="*/ 100 h 141"/>
                <a:gd name="T50" fmla="*/ 105 w 106"/>
                <a:gd name="T51" fmla="*/ 112 h 141"/>
                <a:gd name="T52" fmla="*/ 99 w 106"/>
                <a:gd name="T53" fmla="*/ 122 h 141"/>
                <a:gd name="T54" fmla="*/ 91 w 106"/>
                <a:gd name="T55" fmla="*/ 131 h 141"/>
                <a:gd name="T56" fmla="*/ 80 w 106"/>
                <a:gd name="T57" fmla="*/ 137 h 141"/>
                <a:gd name="T58" fmla="*/ 68 w 106"/>
                <a:gd name="T59" fmla="*/ 140 h 141"/>
                <a:gd name="T60" fmla="*/ 56 w 106"/>
                <a:gd name="T61" fmla="*/ 141 h 141"/>
                <a:gd name="T62" fmla="*/ 36 w 106"/>
                <a:gd name="T63" fmla="*/ 139 h 141"/>
                <a:gd name="T64" fmla="*/ 21 w 106"/>
                <a:gd name="T65" fmla="*/ 131 h 141"/>
                <a:gd name="T66" fmla="*/ 8 w 106"/>
                <a:gd name="T67" fmla="*/ 120 h 141"/>
                <a:gd name="T68" fmla="*/ 0 w 106"/>
                <a:gd name="T69" fmla="*/ 102 h 141"/>
                <a:gd name="T70" fmla="*/ 15 w 106"/>
                <a:gd name="T71" fmla="*/ 99 h 141"/>
                <a:gd name="T72" fmla="*/ 22 w 106"/>
                <a:gd name="T73" fmla="*/ 110 h 141"/>
                <a:gd name="T74" fmla="*/ 31 w 106"/>
                <a:gd name="T75" fmla="*/ 120 h 141"/>
                <a:gd name="T76" fmla="*/ 42 w 106"/>
                <a:gd name="T77" fmla="*/ 124 h 141"/>
                <a:gd name="T78" fmla="*/ 56 w 106"/>
                <a:gd name="T79" fmla="*/ 126 h 141"/>
                <a:gd name="T80" fmla="*/ 64 w 106"/>
                <a:gd name="T81" fmla="*/ 125 h 141"/>
                <a:gd name="T82" fmla="*/ 73 w 106"/>
                <a:gd name="T83" fmla="*/ 123 h 141"/>
                <a:gd name="T84" fmla="*/ 80 w 106"/>
                <a:gd name="T85" fmla="*/ 120 h 141"/>
                <a:gd name="T86" fmla="*/ 84 w 106"/>
                <a:gd name="T87" fmla="*/ 116 h 141"/>
                <a:gd name="T88" fmla="*/ 87 w 106"/>
                <a:gd name="T89" fmla="*/ 112 h 141"/>
                <a:gd name="T90" fmla="*/ 88 w 106"/>
                <a:gd name="T91" fmla="*/ 107 h 141"/>
                <a:gd name="T92" fmla="*/ 89 w 106"/>
                <a:gd name="T93" fmla="*/ 102 h 141"/>
                <a:gd name="T94" fmla="*/ 87 w 106"/>
                <a:gd name="T95" fmla="*/ 93 h 141"/>
                <a:gd name="T96" fmla="*/ 82 w 106"/>
                <a:gd name="T97" fmla="*/ 87 h 141"/>
                <a:gd name="T98" fmla="*/ 74 w 106"/>
                <a:gd name="T99" fmla="*/ 82 h 141"/>
                <a:gd name="T100" fmla="*/ 65 w 106"/>
                <a:gd name="T101" fmla="*/ 80 h 141"/>
                <a:gd name="T102" fmla="*/ 42 w 106"/>
                <a:gd name="T103" fmla="*/ 74 h 141"/>
                <a:gd name="T104" fmla="*/ 30 w 106"/>
                <a:gd name="T105" fmla="*/ 71 h 141"/>
                <a:gd name="T106" fmla="*/ 18 w 106"/>
                <a:gd name="T107" fmla="*/ 63 h 141"/>
                <a:gd name="T108" fmla="*/ 11 w 106"/>
                <a:gd name="T109" fmla="*/ 56 h 141"/>
                <a:gd name="T110" fmla="*/ 8 w 106"/>
                <a:gd name="T111" fmla="*/ 47 h 141"/>
                <a:gd name="T112" fmla="*/ 7 w 106"/>
                <a:gd name="T113" fmla="*/ 37 h 141"/>
                <a:gd name="T114" fmla="*/ 9 w 106"/>
                <a:gd name="T115" fmla="*/ 24 h 141"/>
                <a:gd name="T116" fmla="*/ 16 w 106"/>
                <a:gd name="T117" fmla="*/ 12 h 141"/>
                <a:gd name="T118" fmla="*/ 26 w 106"/>
                <a:gd name="T119" fmla="*/ 6 h 141"/>
                <a:gd name="T120" fmla="*/ 39 w 106"/>
                <a:gd name="T121" fmla="*/ 1 h 141"/>
                <a:gd name="T122" fmla="*/ 54 w 106"/>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141">
                  <a:moveTo>
                    <a:pt x="54" y="0"/>
                  </a:moveTo>
                  <a:lnTo>
                    <a:pt x="69" y="2"/>
                  </a:lnTo>
                  <a:lnTo>
                    <a:pt x="83" y="8"/>
                  </a:lnTo>
                  <a:lnTo>
                    <a:pt x="95" y="18"/>
                  </a:lnTo>
                  <a:lnTo>
                    <a:pt x="101" y="33"/>
                  </a:lnTo>
                  <a:lnTo>
                    <a:pt x="87" y="37"/>
                  </a:lnTo>
                  <a:lnTo>
                    <a:pt x="82" y="27"/>
                  </a:lnTo>
                  <a:lnTo>
                    <a:pt x="74" y="19"/>
                  </a:lnTo>
                  <a:lnTo>
                    <a:pt x="64" y="15"/>
                  </a:lnTo>
                  <a:lnTo>
                    <a:pt x="52" y="14"/>
                  </a:lnTo>
                  <a:lnTo>
                    <a:pt x="44" y="14"/>
                  </a:lnTo>
                  <a:lnTo>
                    <a:pt x="36" y="17"/>
                  </a:lnTo>
                  <a:lnTo>
                    <a:pt x="30" y="20"/>
                  </a:lnTo>
                  <a:lnTo>
                    <a:pt x="25" y="27"/>
                  </a:lnTo>
                  <a:lnTo>
                    <a:pt x="23" y="35"/>
                  </a:lnTo>
                  <a:lnTo>
                    <a:pt x="25" y="44"/>
                  </a:lnTo>
                  <a:lnTo>
                    <a:pt x="31" y="51"/>
                  </a:lnTo>
                  <a:lnTo>
                    <a:pt x="39" y="55"/>
                  </a:lnTo>
                  <a:lnTo>
                    <a:pt x="48" y="57"/>
                  </a:lnTo>
                  <a:lnTo>
                    <a:pt x="68" y="61"/>
                  </a:lnTo>
                  <a:lnTo>
                    <a:pt x="82" y="66"/>
                  </a:lnTo>
                  <a:lnTo>
                    <a:pt x="93" y="73"/>
                  </a:lnTo>
                  <a:lnTo>
                    <a:pt x="101" y="81"/>
                  </a:lnTo>
                  <a:lnTo>
                    <a:pt x="105" y="90"/>
                  </a:lnTo>
                  <a:lnTo>
                    <a:pt x="106" y="100"/>
                  </a:lnTo>
                  <a:lnTo>
                    <a:pt x="105" y="112"/>
                  </a:lnTo>
                  <a:lnTo>
                    <a:pt x="99" y="122"/>
                  </a:lnTo>
                  <a:lnTo>
                    <a:pt x="91" y="131"/>
                  </a:lnTo>
                  <a:lnTo>
                    <a:pt x="80" y="137"/>
                  </a:lnTo>
                  <a:lnTo>
                    <a:pt x="68" y="140"/>
                  </a:lnTo>
                  <a:lnTo>
                    <a:pt x="56" y="141"/>
                  </a:lnTo>
                  <a:lnTo>
                    <a:pt x="36" y="139"/>
                  </a:lnTo>
                  <a:lnTo>
                    <a:pt x="21" y="131"/>
                  </a:lnTo>
                  <a:lnTo>
                    <a:pt x="8" y="120"/>
                  </a:lnTo>
                  <a:lnTo>
                    <a:pt x="0" y="102"/>
                  </a:lnTo>
                  <a:lnTo>
                    <a:pt x="15" y="99"/>
                  </a:lnTo>
                  <a:lnTo>
                    <a:pt x="22" y="110"/>
                  </a:lnTo>
                  <a:lnTo>
                    <a:pt x="31" y="120"/>
                  </a:lnTo>
                  <a:lnTo>
                    <a:pt x="42" y="124"/>
                  </a:lnTo>
                  <a:lnTo>
                    <a:pt x="56" y="126"/>
                  </a:lnTo>
                  <a:lnTo>
                    <a:pt x="64" y="125"/>
                  </a:lnTo>
                  <a:lnTo>
                    <a:pt x="73" y="123"/>
                  </a:lnTo>
                  <a:lnTo>
                    <a:pt x="80" y="120"/>
                  </a:lnTo>
                  <a:lnTo>
                    <a:pt x="84" y="116"/>
                  </a:lnTo>
                  <a:lnTo>
                    <a:pt x="87" y="112"/>
                  </a:lnTo>
                  <a:lnTo>
                    <a:pt x="88" y="107"/>
                  </a:lnTo>
                  <a:lnTo>
                    <a:pt x="89" y="102"/>
                  </a:lnTo>
                  <a:lnTo>
                    <a:pt x="87" y="93"/>
                  </a:lnTo>
                  <a:lnTo>
                    <a:pt x="82" y="87"/>
                  </a:lnTo>
                  <a:lnTo>
                    <a:pt x="74" y="82"/>
                  </a:lnTo>
                  <a:lnTo>
                    <a:pt x="65" y="80"/>
                  </a:lnTo>
                  <a:lnTo>
                    <a:pt x="42" y="74"/>
                  </a:lnTo>
                  <a:lnTo>
                    <a:pt x="30" y="71"/>
                  </a:lnTo>
                  <a:lnTo>
                    <a:pt x="18" y="63"/>
                  </a:lnTo>
                  <a:lnTo>
                    <a:pt x="11" y="56"/>
                  </a:lnTo>
                  <a:lnTo>
                    <a:pt x="8" y="47"/>
                  </a:lnTo>
                  <a:lnTo>
                    <a:pt x="7" y="37"/>
                  </a:lnTo>
                  <a:lnTo>
                    <a:pt x="9" y="24"/>
                  </a:lnTo>
                  <a:lnTo>
                    <a:pt x="16" y="12"/>
                  </a:lnTo>
                  <a:lnTo>
                    <a:pt x="26" y="6"/>
                  </a:lnTo>
                  <a:lnTo>
                    <a:pt x="39" y="1"/>
                  </a:lnTo>
                  <a:lnTo>
                    <a:pt x="5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3"/>
            <p:cNvSpPr>
              <a:spLocks/>
            </p:cNvSpPr>
            <p:nvPr/>
          </p:nvSpPr>
          <p:spPr bwMode="auto">
            <a:xfrm>
              <a:off x="6149975" y="6581775"/>
              <a:ext cx="50800" cy="73025"/>
            </a:xfrm>
            <a:custGeom>
              <a:avLst/>
              <a:gdLst>
                <a:gd name="T0" fmla="*/ 0 w 96"/>
                <a:gd name="T1" fmla="*/ 0 h 137"/>
                <a:gd name="T2" fmla="*/ 96 w 96"/>
                <a:gd name="T3" fmla="*/ 0 h 137"/>
                <a:gd name="T4" fmla="*/ 96 w 96"/>
                <a:gd name="T5" fmla="*/ 15 h 137"/>
                <a:gd name="T6" fmla="*/ 57 w 96"/>
                <a:gd name="T7" fmla="*/ 15 h 137"/>
                <a:gd name="T8" fmla="*/ 57 w 96"/>
                <a:gd name="T9" fmla="*/ 137 h 137"/>
                <a:gd name="T10" fmla="*/ 40 w 96"/>
                <a:gd name="T11" fmla="*/ 137 h 137"/>
                <a:gd name="T12" fmla="*/ 40 w 96"/>
                <a:gd name="T13" fmla="*/ 15 h 137"/>
                <a:gd name="T14" fmla="*/ 0 w 96"/>
                <a:gd name="T15" fmla="*/ 15 h 137"/>
                <a:gd name="T16" fmla="*/ 0 w 96"/>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37">
                  <a:moveTo>
                    <a:pt x="0" y="0"/>
                  </a:moveTo>
                  <a:lnTo>
                    <a:pt x="96" y="0"/>
                  </a:lnTo>
                  <a:lnTo>
                    <a:pt x="96" y="15"/>
                  </a:lnTo>
                  <a:lnTo>
                    <a:pt x="57" y="15"/>
                  </a:lnTo>
                  <a:lnTo>
                    <a:pt x="57" y="137"/>
                  </a:lnTo>
                  <a:lnTo>
                    <a:pt x="40" y="137"/>
                  </a:lnTo>
                  <a:lnTo>
                    <a:pt x="40" y="15"/>
                  </a:lnTo>
                  <a:lnTo>
                    <a:pt x="0" y="15"/>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4"/>
            <p:cNvSpPr>
              <a:spLocks/>
            </p:cNvSpPr>
            <p:nvPr/>
          </p:nvSpPr>
          <p:spPr bwMode="auto">
            <a:xfrm>
              <a:off x="6224588" y="6581775"/>
              <a:ext cx="46038" cy="73025"/>
            </a:xfrm>
            <a:custGeom>
              <a:avLst/>
              <a:gdLst>
                <a:gd name="T0" fmla="*/ 0 w 89"/>
                <a:gd name="T1" fmla="*/ 0 h 137"/>
                <a:gd name="T2" fmla="*/ 87 w 89"/>
                <a:gd name="T3" fmla="*/ 0 h 137"/>
                <a:gd name="T4" fmla="*/ 87 w 89"/>
                <a:gd name="T5" fmla="*/ 15 h 137"/>
                <a:gd name="T6" fmla="*/ 17 w 89"/>
                <a:gd name="T7" fmla="*/ 15 h 137"/>
                <a:gd name="T8" fmla="*/ 17 w 89"/>
                <a:gd name="T9" fmla="*/ 58 h 137"/>
                <a:gd name="T10" fmla="*/ 72 w 89"/>
                <a:gd name="T11" fmla="*/ 58 h 137"/>
                <a:gd name="T12" fmla="*/ 72 w 89"/>
                <a:gd name="T13" fmla="*/ 72 h 137"/>
                <a:gd name="T14" fmla="*/ 17 w 89"/>
                <a:gd name="T15" fmla="*/ 72 h 137"/>
                <a:gd name="T16" fmla="*/ 17 w 89"/>
                <a:gd name="T17" fmla="*/ 122 h 137"/>
                <a:gd name="T18" fmla="*/ 89 w 89"/>
                <a:gd name="T19" fmla="*/ 122 h 137"/>
                <a:gd name="T20" fmla="*/ 89 w 89"/>
                <a:gd name="T21" fmla="*/ 137 h 137"/>
                <a:gd name="T22" fmla="*/ 0 w 89"/>
                <a:gd name="T23" fmla="*/ 137 h 137"/>
                <a:gd name="T24" fmla="*/ 0 w 8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37">
                  <a:moveTo>
                    <a:pt x="0" y="0"/>
                  </a:moveTo>
                  <a:lnTo>
                    <a:pt x="87" y="0"/>
                  </a:lnTo>
                  <a:lnTo>
                    <a:pt x="87" y="15"/>
                  </a:lnTo>
                  <a:lnTo>
                    <a:pt x="17" y="15"/>
                  </a:lnTo>
                  <a:lnTo>
                    <a:pt x="17" y="58"/>
                  </a:lnTo>
                  <a:lnTo>
                    <a:pt x="72" y="58"/>
                  </a:lnTo>
                  <a:lnTo>
                    <a:pt x="72" y="72"/>
                  </a:lnTo>
                  <a:lnTo>
                    <a:pt x="17" y="72"/>
                  </a:lnTo>
                  <a:lnTo>
                    <a:pt x="17" y="122"/>
                  </a:lnTo>
                  <a:lnTo>
                    <a:pt x="89" y="122"/>
                  </a:lnTo>
                  <a:lnTo>
                    <a:pt x="89"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5"/>
            <p:cNvSpPr>
              <a:spLocks noEditPoints="1"/>
            </p:cNvSpPr>
            <p:nvPr/>
          </p:nvSpPr>
          <p:spPr bwMode="auto">
            <a:xfrm>
              <a:off x="6296025" y="6581775"/>
              <a:ext cx="52388" cy="73025"/>
            </a:xfrm>
            <a:custGeom>
              <a:avLst/>
              <a:gdLst>
                <a:gd name="T0" fmla="*/ 17 w 98"/>
                <a:gd name="T1" fmla="*/ 15 h 137"/>
                <a:gd name="T2" fmla="*/ 17 w 98"/>
                <a:gd name="T3" fmla="*/ 64 h 137"/>
                <a:gd name="T4" fmla="*/ 49 w 98"/>
                <a:gd name="T5" fmla="*/ 64 h 137"/>
                <a:gd name="T6" fmla="*/ 58 w 98"/>
                <a:gd name="T7" fmla="*/ 63 h 137"/>
                <a:gd name="T8" fmla="*/ 66 w 98"/>
                <a:gd name="T9" fmla="*/ 61 h 137"/>
                <a:gd name="T10" fmla="*/ 73 w 98"/>
                <a:gd name="T11" fmla="*/ 56 h 137"/>
                <a:gd name="T12" fmla="*/ 76 w 98"/>
                <a:gd name="T13" fmla="*/ 51 h 137"/>
                <a:gd name="T14" fmla="*/ 77 w 98"/>
                <a:gd name="T15" fmla="*/ 48 h 137"/>
                <a:gd name="T16" fmla="*/ 79 w 98"/>
                <a:gd name="T17" fmla="*/ 42 h 137"/>
                <a:gd name="T18" fmla="*/ 79 w 98"/>
                <a:gd name="T19" fmla="*/ 38 h 137"/>
                <a:gd name="T20" fmla="*/ 77 w 98"/>
                <a:gd name="T21" fmla="*/ 28 h 137"/>
                <a:gd name="T22" fmla="*/ 70 w 98"/>
                <a:gd name="T23" fmla="*/ 18 h 137"/>
                <a:gd name="T24" fmla="*/ 61 w 98"/>
                <a:gd name="T25" fmla="*/ 15 h 137"/>
                <a:gd name="T26" fmla="*/ 51 w 98"/>
                <a:gd name="T27" fmla="*/ 15 h 137"/>
                <a:gd name="T28" fmla="*/ 17 w 98"/>
                <a:gd name="T29" fmla="*/ 15 h 137"/>
                <a:gd name="T30" fmla="*/ 0 w 98"/>
                <a:gd name="T31" fmla="*/ 0 h 137"/>
                <a:gd name="T32" fmla="*/ 51 w 98"/>
                <a:gd name="T33" fmla="*/ 0 h 137"/>
                <a:gd name="T34" fmla="*/ 62 w 98"/>
                <a:gd name="T35" fmla="*/ 0 h 137"/>
                <a:gd name="T36" fmla="*/ 73 w 98"/>
                <a:gd name="T37" fmla="*/ 2 h 137"/>
                <a:gd name="T38" fmla="*/ 82 w 98"/>
                <a:gd name="T39" fmla="*/ 8 h 137"/>
                <a:gd name="T40" fmla="*/ 90 w 98"/>
                <a:gd name="T41" fmla="*/ 16 h 137"/>
                <a:gd name="T42" fmla="*/ 95 w 98"/>
                <a:gd name="T43" fmla="*/ 26 h 137"/>
                <a:gd name="T44" fmla="*/ 96 w 98"/>
                <a:gd name="T45" fmla="*/ 38 h 137"/>
                <a:gd name="T46" fmla="*/ 95 w 98"/>
                <a:gd name="T47" fmla="*/ 50 h 137"/>
                <a:gd name="T48" fmla="*/ 90 w 98"/>
                <a:gd name="T49" fmla="*/ 61 h 137"/>
                <a:gd name="T50" fmla="*/ 82 w 98"/>
                <a:gd name="T51" fmla="*/ 69 h 137"/>
                <a:gd name="T52" fmla="*/ 71 w 98"/>
                <a:gd name="T53" fmla="*/ 73 h 137"/>
                <a:gd name="T54" fmla="*/ 98 w 98"/>
                <a:gd name="T55" fmla="*/ 137 h 137"/>
                <a:gd name="T56" fmla="*/ 79 w 98"/>
                <a:gd name="T57" fmla="*/ 137 h 137"/>
                <a:gd name="T58" fmla="*/ 54 w 98"/>
                <a:gd name="T59" fmla="*/ 78 h 137"/>
                <a:gd name="T60" fmla="*/ 17 w 98"/>
                <a:gd name="T61" fmla="*/ 78 h 137"/>
                <a:gd name="T62" fmla="*/ 17 w 98"/>
                <a:gd name="T63" fmla="*/ 137 h 137"/>
                <a:gd name="T64" fmla="*/ 0 w 98"/>
                <a:gd name="T65" fmla="*/ 137 h 137"/>
                <a:gd name="T66" fmla="*/ 0 w 98"/>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37">
                  <a:moveTo>
                    <a:pt x="17" y="15"/>
                  </a:moveTo>
                  <a:lnTo>
                    <a:pt x="17" y="64"/>
                  </a:lnTo>
                  <a:lnTo>
                    <a:pt x="49" y="64"/>
                  </a:lnTo>
                  <a:lnTo>
                    <a:pt x="58" y="63"/>
                  </a:lnTo>
                  <a:lnTo>
                    <a:pt x="66" y="61"/>
                  </a:lnTo>
                  <a:lnTo>
                    <a:pt x="73" y="56"/>
                  </a:lnTo>
                  <a:lnTo>
                    <a:pt x="76" y="51"/>
                  </a:lnTo>
                  <a:lnTo>
                    <a:pt x="77"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2" y="8"/>
                  </a:lnTo>
                  <a:lnTo>
                    <a:pt x="90" y="16"/>
                  </a:lnTo>
                  <a:lnTo>
                    <a:pt x="95" y="26"/>
                  </a:lnTo>
                  <a:lnTo>
                    <a:pt x="96" y="38"/>
                  </a:lnTo>
                  <a:lnTo>
                    <a:pt x="95" y="50"/>
                  </a:lnTo>
                  <a:lnTo>
                    <a:pt x="90" y="61"/>
                  </a:lnTo>
                  <a:lnTo>
                    <a:pt x="82" y="69"/>
                  </a:lnTo>
                  <a:lnTo>
                    <a:pt x="71" y="73"/>
                  </a:lnTo>
                  <a:lnTo>
                    <a:pt x="98" y="137"/>
                  </a:lnTo>
                  <a:lnTo>
                    <a:pt x="79" y="137"/>
                  </a:lnTo>
                  <a:lnTo>
                    <a:pt x="54"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6"/>
            <p:cNvSpPr>
              <a:spLocks/>
            </p:cNvSpPr>
            <p:nvPr/>
          </p:nvSpPr>
          <p:spPr bwMode="auto">
            <a:xfrm>
              <a:off x="6369050" y="6581775"/>
              <a:ext cx="55563" cy="74613"/>
            </a:xfrm>
            <a:custGeom>
              <a:avLst/>
              <a:gdLst>
                <a:gd name="T0" fmla="*/ 53 w 105"/>
                <a:gd name="T1" fmla="*/ 0 h 141"/>
                <a:gd name="T2" fmla="*/ 69 w 105"/>
                <a:gd name="T3" fmla="*/ 2 h 141"/>
                <a:gd name="T4" fmla="*/ 83 w 105"/>
                <a:gd name="T5" fmla="*/ 8 h 141"/>
                <a:gd name="T6" fmla="*/ 94 w 105"/>
                <a:gd name="T7" fmla="*/ 18 h 141"/>
                <a:gd name="T8" fmla="*/ 101 w 105"/>
                <a:gd name="T9" fmla="*/ 33 h 141"/>
                <a:gd name="T10" fmla="*/ 86 w 105"/>
                <a:gd name="T11" fmla="*/ 37 h 141"/>
                <a:gd name="T12" fmla="*/ 82 w 105"/>
                <a:gd name="T13" fmla="*/ 27 h 141"/>
                <a:gd name="T14" fmla="*/ 74 w 105"/>
                <a:gd name="T15" fmla="*/ 19 h 141"/>
                <a:gd name="T16" fmla="*/ 63 w 105"/>
                <a:gd name="T17" fmla="*/ 15 h 141"/>
                <a:gd name="T18" fmla="*/ 52 w 105"/>
                <a:gd name="T19" fmla="*/ 14 h 141"/>
                <a:gd name="T20" fmla="*/ 44 w 105"/>
                <a:gd name="T21" fmla="*/ 14 h 141"/>
                <a:gd name="T22" fmla="*/ 36 w 105"/>
                <a:gd name="T23" fmla="*/ 17 h 141"/>
                <a:gd name="T24" fmla="*/ 29 w 105"/>
                <a:gd name="T25" fmla="*/ 20 h 141"/>
                <a:gd name="T26" fmla="*/ 25 w 105"/>
                <a:gd name="T27" fmla="*/ 27 h 141"/>
                <a:gd name="T28" fmla="*/ 22 w 105"/>
                <a:gd name="T29" fmla="*/ 35 h 141"/>
                <a:gd name="T30" fmla="*/ 25 w 105"/>
                <a:gd name="T31" fmla="*/ 44 h 141"/>
                <a:gd name="T32" fmla="*/ 30 w 105"/>
                <a:gd name="T33" fmla="*/ 51 h 141"/>
                <a:gd name="T34" fmla="*/ 38 w 105"/>
                <a:gd name="T35" fmla="*/ 55 h 141"/>
                <a:gd name="T36" fmla="*/ 47 w 105"/>
                <a:gd name="T37" fmla="*/ 57 h 141"/>
                <a:gd name="T38" fmla="*/ 68 w 105"/>
                <a:gd name="T39" fmla="*/ 61 h 141"/>
                <a:gd name="T40" fmla="*/ 82 w 105"/>
                <a:gd name="T41" fmla="*/ 66 h 141"/>
                <a:gd name="T42" fmla="*/ 93 w 105"/>
                <a:gd name="T43" fmla="*/ 73 h 141"/>
                <a:gd name="T44" fmla="*/ 101 w 105"/>
                <a:gd name="T45" fmla="*/ 81 h 141"/>
                <a:gd name="T46" fmla="*/ 104 w 105"/>
                <a:gd name="T47" fmla="*/ 90 h 141"/>
                <a:gd name="T48" fmla="*/ 105 w 105"/>
                <a:gd name="T49" fmla="*/ 100 h 141"/>
                <a:gd name="T50" fmla="*/ 104 w 105"/>
                <a:gd name="T51" fmla="*/ 112 h 141"/>
                <a:gd name="T52" fmla="*/ 99 w 105"/>
                <a:gd name="T53" fmla="*/ 122 h 141"/>
                <a:gd name="T54" fmla="*/ 91 w 105"/>
                <a:gd name="T55" fmla="*/ 131 h 141"/>
                <a:gd name="T56" fmla="*/ 79 w 105"/>
                <a:gd name="T57" fmla="*/ 137 h 141"/>
                <a:gd name="T58" fmla="*/ 68 w 105"/>
                <a:gd name="T59" fmla="*/ 140 h 141"/>
                <a:gd name="T60" fmla="*/ 55 w 105"/>
                <a:gd name="T61" fmla="*/ 141 h 141"/>
                <a:gd name="T62" fmla="*/ 36 w 105"/>
                <a:gd name="T63" fmla="*/ 139 h 141"/>
                <a:gd name="T64" fmla="*/ 20 w 105"/>
                <a:gd name="T65" fmla="*/ 131 h 141"/>
                <a:gd name="T66" fmla="*/ 8 w 105"/>
                <a:gd name="T67" fmla="*/ 120 h 141"/>
                <a:gd name="T68" fmla="*/ 0 w 105"/>
                <a:gd name="T69" fmla="*/ 102 h 141"/>
                <a:gd name="T70" fmla="*/ 14 w 105"/>
                <a:gd name="T71" fmla="*/ 99 h 141"/>
                <a:gd name="T72" fmla="*/ 21 w 105"/>
                <a:gd name="T73" fmla="*/ 110 h 141"/>
                <a:gd name="T74" fmla="*/ 30 w 105"/>
                <a:gd name="T75" fmla="*/ 120 h 141"/>
                <a:gd name="T76" fmla="*/ 42 w 105"/>
                <a:gd name="T77" fmla="*/ 124 h 141"/>
                <a:gd name="T78" fmla="*/ 55 w 105"/>
                <a:gd name="T79" fmla="*/ 126 h 141"/>
                <a:gd name="T80" fmla="*/ 63 w 105"/>
                <a:gd name="T81" fmla="*/ 125 h 141"/>
                <a:gd name="T82" fmla="*/ 72 w 105"/>
                <a:gd name="T83" fmla="*/ 123 h 141"/>
                <a:gd name="T84" fmla="*/ 79 w 105"/>
                <a:gd name="T85" fmla="*/ 120 h 141"/>
                <a:gd name="T86" fmla="*/ 84 w 105"/>
                <a:gd name="T87" fmla="*/ 116 h 141"/>
                <a:gd name="T88" fmla="*/ 86 w 105"/>
                <a:gd name="T89" fmla="*/ 112 h 141"/>
                <a:gd name="T90" fmla="*/ 87 w 105"/>
                <a:gd name="T91" fmla="*/ 107 h 141"/>
                <a:gd name="T92" fmla="*/ 88 w 105"/>
                <a:gd name="T93" fmla="*/ 102 h 141"/>
                <a:gd name="T94" fmla="*/ 86 w 105"/>
                <a:gd name="T95" fmla="*/ 93 h 141"/>
                <a:gd name="T96" fmla="*/ 82 w 105"/>
                <a:gd name="T97" fmla="*/ 87 h 141"/>
                <a:gd name="T98" fmla="*/ 74 w 105"/>
                <a:gd name="T99" fmla="*/ 82 h 141"/>
                <a:gd name="T100" fmla="*/ 64 w 105"/>
                <a:gd name="T101" fmla="*/ 80 h 141"/>
                <a:gd name="T102" fmla="*/ 42 w 105"/>
                <a:gd name="T103" fmla="*/ 74 h 141"/>
                <a:gd name="T104" fmla="*/ 29 w 105"/>
                <a:gd name="T105" fmla="*/ 71 h 141"/>
                <a:gd name="T106" fmla="*/ 18 w 105"/>
                <a:gd name="T107" fmla="*/ 63 h 141"/>
                <a:gd name="T108" fmla="*/ 11 w 105"/>
                <a:gd name="T109" fmla="*/ 56 h 141"/>
                <a:gd name="T110" fmla="*/ 8 w 105"/>
                <a:gd name="T111" fmla="*/ 47 h 141"/>
                <a:gd name="T112" fmla="*/ 6 w 105"/>
                <a:gd name="T113" fmla="*/ 37 h 141"/>
                <a:gd name="T114" fmla="*/ 9 w 105"/>
                <a:gd name="T115" fmla="*/ 24 h 141"/>
                <a:gd name="T116" fmla="*/ 16 w 105"/>
                <a:gd name="T117" fmla="*/ 12 h 141"/>
                <a:gd name="T118" fmla="*/ 26 w 105"/>
                <a:gd name="T119" fmla="*/ 6 h 141"/>
                <a:gd name="T120" fmla="*/ 38 w 105"/>
                <a:gd name="T121" fmla="*/ 1 h 141"/>
                <a:gd name="T122" fmla="*/ 53 w 105"/>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41">
                  <a:moveTo>
                    <a:pt x="53" y="0"/>
                  </a:moveTo>
                  <a:lnTo>
                    <a:pt x="69" y="2"/>
                  </a:lnTo>
                  <a:lnTo>
                    <a:pt x="83" y="8"/>
                  </a:lnTo>
                  <a:lnTo>
                    <a:pt x="94" y="18"/>
                  </a:lnTo>
                  <a:lnTo>
                    <a:pt x="101" y="33"/>
                  </a:lnTo>
                  <a:lnTo>
                    <a:pt x="86" y="37"/>
                  </a:lnTo>
                  <a:lnTo>
                    <a:pt x="82" y="27"/>
                  </a:lnTo>
                  <a:lnTo>
                    <a:pt x="74" y="19"/>
                  </a:lnTo>
                  <a:lnTo>
                    <a:pt x="63" y="15"/>
                  </a:lnTo>
                  <a:lnTo>
                    <a:pt x="52" y="14"/>
                  </a:lnTo>
                  <a:lnTo>
                    <a:pt x="44" y="14"/>
                  </a:lnTo>
                  <a:lnTo>
                    <a:pt x="36" y="17"/>
                  </a:lnTo>
                  <a:lnTo>
                    <a:pt x="29" y="20"/>
                  </a:lnTo>
                  <a:lnTo>
                    <a:pt x="25" y="27"/>
                  </a:lnTo>
                  <a:lnTo>
                    <a:pt x="22" y="35"/>
                  </a:lnTo>
                  <a:lnTo>
                    <a:pt x="25" y="44"/>
                  </a:lnTo>
                  <a:lnTo>
                    <a:pt x="30" y="51"/>
                  </a:lnTo>
                  <a:lnTo>
                    <a:pt x="38" y="55"/>
                  </a:lnTo>
                  <a:lnTo>
                    <a:pt x="47" y="57"/>
                  </a:lnTo>
                  <a:lnTo>
                    <a:pt x="68" y="61"/>
                  </a:lnTo>
                  <a:lnTo>
                    <a:pt x="82" y="66"/>
                  </a:lnTo>
                  <a:lnTo>
                    <a:pt x="93" y="73"/>
                  </a:lnTo>
                  <a:lnTo>
                    <a:pt x="101" y="81"/>
                  </a:lnTo>
                  <a:lnTo>
                    <a:pt x="104" y="90"/>
                  </a:lnTo>
                  <a:lnTo>
                    <a:pt x="105" y="100"/>
                  </a:lnTo>
                  <a:lnTo>
                    <a:pt x="104" y="112"/>
                  </a:lnTo>
                  <a:lnTo>
                    <a:pt x="99" y="122"/>
                  </a:lnTo>
                  <a:lnTo>
                    <a:pt x="91" y="131"/>
                  </a:lnTo>
                  <a:lnTo>
                    <a:pt x="79" y="137"/>
                  </a:lnTo>
                  <a:lnTo>
                    <a:pt x="68" y="140"/>
                  </a:lnTo>
                  <a:lnTo>
                    <a:pt x="55" y="141"/>
                  </a:lnTo>
                  <a:lnTo>
                    <a:pt x="36" y="139"/>
                  </a:lnTo>
                  <a:lnTo>
                    <a:pt x="20" y="131"/>
                  </a:lnTo>
                  <a:lnTo>
                    <a:pt x="8" y="120"/>
                  </a:lnTo>
                  <a:lnTo>
                    <a:pt x="0" y="102"/>
                  </a:lnTo>
                  <a:lnTo>
                    <a:pt x="14" y="99"/>
                  </a:lnTo>
                  <a:lnTo>
                    <a:pt x="21" y="110"/>
                  </a:lnTo>
                  <a:lnTo>
                    <a:pt x="30" y="120"/>
                  </a:lnTo>
                  <a:lnTo>
                    <a:pt x="42" y="124"/>
                  </a:lnTo>
                  <a:lnTo>
                    <a:pt x="55" y="126"/>
                  </a:lnTo>
                  <a:lnTo>
                    <a:pt x="63" y="125"/>
                  </a:lnTo>
                  <a:lnTo>
                    <a:pt x="72" y="123"/>
                  </a:lnTo>
                  <a:lnTo>
                    <a:pt x="79" y="120"/>
                  </a:lnTo>
                  <a:lnTo>
                    <a:pt x="84" y="116"/>
                  </a:lnTo>
                  <a:lnTo>
                    <a:pt x="86" y="112"/>
                  </a:lnTo>
                  <a:lnTo>
                    <a:pt x="87" y="107"/>
                  </a:lnTo>
                  <a:lnTo>
                    <a:pt x="88" y="102"/>
                  </a:lnTo>
                  <a:lnTo>
                    <a:pt x="86" y="93"/>
                  </a:lnTo>
                  <a:lnTo>
                    <a:pt x="82" y="87"/>
                  </a:lnTo>
                  <a:lnTo>
                    <a:pt x="74" y="82"/>
                  </a:lnTo>
                  <a:lnTo>
                    <a:pt x="64" y="80"/>
                  </a:lnTo>
                  <a:lnTo>
                    <a:pt x="42" y="74"/>
                  </a:lnTo>
                  <a:lnTo>
                    <a:pt x="29" y="71"/>
                  </a:lnTo>
                  <a:lnTo>
                    <a:pt x="18" y="63"/>
                  </a:lnTo>
                  <a:lnTo>
                    <a:pt x="11" y="56"/>
                  </a:lnTo>
                  <a:lnTo>
                    <a:pt x="8" y="47"/>
                  </a:lnTo>
                  <a:lnTo>
                    <a:pt x="6" y="37"/>
                  </a:lnTo>
                  <a:lnTo>
                    <a:pt x="9" y="24"/>
                  </a:lnTo>
                  <a:lnTo>
                    <a:pt x="16" y="12"/>
                  </a:lnTo>
                  <a:lnTo>
                    <a:pt x="26" y="6"/>
                  </a:lnTo>
                  <a:lnTo>
                    <a:pt x="38" y="1"/>
                  </a:lnTo>
                  <a:lnTo>
                    <a:pt x="5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67"/>
            <p:cNvSpPr>
              <a:spLocks noChangeArrowheads="1"/>
            </p:cNvSpPr>
            <p:nvPr/>
          </p:nvSpPr>
          <p:spPr bwMode="auto">
            <a:xfrm>
              <a:off x="5726113" y="6513513"/>
              <a:ext cx="1360488" cy="4763"/>
            </a:xfrm>
            <a:prstGeom prst="rect">
              <a:avLst/>
            </a:prstGeom>
            <a:solidFill>
              <a:srgbClr val="143D62"/>
            </a:solidFill>
            <a:ln w="0">
              <a:solidFill>
                <a:srgbClr val="143D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559447997"/>
      </p:ext>
    </p:extLst>
  </p:cSld>
  <p:clrMap bg1="lt1" tx1="dk1" bg2="lt2" tx2="dk2" accent1="accent1" accent2="accent2" accent3="accent3" accent4="accent4" accent5="accent5" accent6="accent6" hlink="hlink" folHlink="folHlink"/>
  <p:sldLayoutIdLst>
    <p:sldLayoutId id="2147483673" r:id="rId1"/>
    <p:sldLayoutId id="2147483677" r:id="rId2"/>
    <p:sldLayoutId id="2147483675" r:id="rId3"/>
    <p:sldLayoutId id="2147483676" r:id="rId4"/>
    <p:sldLayoutId id="2147483680" r:id="rId5"/>
    <p:sldLayoutId id="2147483679" r:id="rId6"/>
    <p:sldLayoutId id="2147483678" r:id="rId7"/>
    <p:sldLayoutId id="2147483674" r:id="rId8"/>
  </p:sldLayoutIdLst>
  <p:timing>
    <p:tnLst>
      <p:par>
        <p:cTn id="1" dur="indefinite" restart="never" nodeType="tmRoot"/>
      </p:par>
    </p:tnLst>
  </p:timing>
  <p:hf sldNum="0" hdr="0" dt="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92" y="844834"/>
            <a:ext cx="8420400" cy="637425"/>
          </a:xfrm>
        </p:spPr>
        <p:txBody>
          <a:bodyPr/>
          <a:lstStyle/>
          <a:p>
            <a:r>
              <a:rPr lang="en-GB" dirty="0" smtClean="0"/>
              <a:t>Some Current Issues in Shipbuilding Law</a:t>
            </a:r>
            <a:endParaRPr lang="en-GB" dirty="0"/>
          </a:p>
        </p:txBody>
      </p:sp>
      <p:sp>
        <p:nvSpPr>
          <p:cNvPr id="3" name="Text Placeholder 2"/>
          <p:cNvSpPr>
            <a:spLocks noGrp="1"/>
          </p:cNvSpPr>
          <p:nvPr>
            <p:ph type="body" sz="quarter" idx="11"/>
          </p:nvPr>
        </p:nvSpPr>
        <p:spPr>
          <a:xfrm>
            <a:off x="620692" y="2121542"/>
            <a:ext cx="8429095" cy="495301"/>
          </a:xfrm>
        </p:spPr>
        <p:txBody>
          <a:bodyPr/>
          <a:lstStyle/>
          <a:p>
            <a:r>
              <a:rPr lang="en-GB" dirty="0" smtClean="0"/>
              <a:t>Richard Lord </a:t>
            </a:r>
            <a:r>
              <a:rPr lang="en-GB" dirty="0" smtClean="0"/>
              <a:t>QC</a:t>
            </a:r>
            <a:endParaRPr lang="en-GB" dirty="0" smtClean="0"/>
          </a:p>
          <a:p>
            <a:r>
              <a:rPr lang="en-GB" dirty="0" smtClean="0"/>
              <a:t>Ben </a:t>
            </a:r>
            <a:r>
              <a:rPr lang="en-GB" dirty="0" err="1" smtClean="0"/>
              <a:t>Woolgar</a:t>
            </a:r>
            <a:r>
              <a:rPr lang="en-GB" dirty="0" smtClean="0"/>
              <a:t> </a:t>
            </a:r>
            <a:endParaRPr lang="en-GB" dirty="0"/>
          </a:p>
        </p:txBody>
      </p:sp>
      <p:sp>
        <p:nvSpPr>
          <p:cNvPr id="5" name="Footer Placeholder 4"/>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620692" y="3852332"/>
            <a:ext cx="8420400" cy="779489"/>
          </a:xfrm>
        </p:spPr>
        <p:txBody>
          <a:bodyPr/>
          <a:lstStyle/>
          <a:p>
            <a:r>
              <a:rPr lang="en-GB" dirty="0" smtClean="0"/>
              <a:t>29  March  2017</a:t>
            </a:r>
          </a:p>
          <a:p>
            <a:endParaRPr lang="en-GB" dirty="0"/>
          </a:p>
        </p:txBody>
      </p:sp>
    </p:spTree>
    <p:extLst>
      <p:ext uri="{BB962C8B-B14F-4D97-AF65-F5344CB8AC3E}">
        <p14:creationId xmlns:p14="http://schemas.microsoft.com/office/powerpoint/2010/main" val="176701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Effect on RGs</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Much </a:t>
            </a:r>
            <a:r>
              <a:rPr lang="en-GB" dirty="0" smtClean="0"/>
              <a:t>may turn on the nature of the instrument and the much litigated question of whether it is on its true construction  “on demand” or “primary liability on the one hand or “see to it” or “secondary liability on the other.</a:t>
            </a:r>
          </a:p>
          <a:p>
            <a:pPr>
              <a:buFont typeface="Arial" pitchFamily="34" charset="0"/>
              <a:buChar char="•"/>
            </a:pPr>
            <a:r>
              <a:rPr lang="en-GB" dirty="0" smtClean="0"/>
              <a:t> The </a:t>
            </a:r>
            <a:r>
              <a:rPr lang="en-GB" dirty="0" smtClean="0"/>
              <a:t>cases are legion (set out in </a:t>
            </a:r>
            <a:r>
              <a:rPr lang="en-GB" i="1" dirty="0" err="1" smtClean="0"/>
              <a:t>Spliethoff</a:t>
            </a:r>
            <a:r>
              <a:rPr lang="en-GB" dirty="0" smtClean="0"/>
              <a:t>)– perhaps divisible into three phases….</a:t>
            </a:r>
          </a:p>
          <a:p>
            <a:pPr lvl="1">
              <a:buNone/>
            </a:pPr>
            <a:r>
              <a:rPr lang="en-GB"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Pre-Wuhan</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Two </a:t>
            </a:r>
            <a:r>
              <a:rPr lang="en-GB" dirty="0" smtClean="0"/>
              <a:t>supposedly conflicting lines of authority</a:t>
            </a:r>
          </a:p>
          <a:p>
            <a:pPr lvl="1"/>
            <a:r>
              <a:rPr lang="en-GB" sz="2000" dirty="0" smtClean="0"/>
              <a:t>On demand instrument – </a:t>
            </a:r>
            <a:r>
              <a:rPr lang="en-GB" sz="2000" i="1" dirty="0" smtClean="0"/>
              <a:t>Gold Coast v </a:t>
            </a:r>
            <a:r>
              <a:rPr lang="en-GB" sz="2000" i="1" dirty="0" err="1" smtClean="0"/>
              <a:t>Caja</a:t>
            </a:r>
            <a:r>
              <a:rPr lang="en-GB" sz="2000" i="1" dirty="0" smtClean="0"/>
              <a:t> de </a:t>
            </a:r>
            <a:r>
              <a:rPr lang="en-GB" sz="2000" i="1" dirty="0" err="1" smtClean="0"/>
              <a:t>Ahorros</a:t>
            </a:r>
            <a:r>
              <a:rPr lang="en-GB" sz="2000" dirty="0" smtClean="0"/>
              <a:t> [2002] 1 Lloyd’s Rep. 717 – The “Paget” test</a:t>
            </a:r>
          </a:p>
          <a:p>
            <a:pPr lvl="1"/>
            <a:endParaRPr lang="en-GB" dirty="0" smtClean="0"/>
          </a:p>
          <a:p>
            <a:pPr lvl="1">
              <a:buNone/>
            </a:pPr>
            <a:r>
              <a:rPr lang="en-GB" sz="1800" dirty="0" smtClean="0"/>
              <a:t>	“</a:t>
            </a:r>
            <a:r>
              <a:rPr lang="en-GB" sz="1600" dirty="0" smtClean="0"/>
              <a:t>Where an instrument (</a:t>
            </a:r>
            <a:r>
              <a:rPr lang="en-GB" sz="1600" dirty="0" err="1" smtClean="0"/>
              <a:t>i</a:t>
            </a:r>
            <a:r>
              <a:rPr lang="en-GB" sz="1600" dirty="0" smtClean="0"/>
              <a:t>) relates to an underlying transaction between parties in different jurisdictions, (ii) is issued by a bank, (iii) contains an undertaking to pay "on demand" (with or without the words "first" and/or "written") and (iv) does not contain clauses excluding or limiting the defences available to a guarantor, it will almost always be construed as a demand guarantee."</a:t>
            </a:r>
          </a:p>
          <a:p>
            <a:pPr lvl="1"/>
            <a:r>
              <a:rPr lang="en-GB" sz="2000" dirty="0" smtClean="0"/>
              <a:t>Instrument not from financial institution – a “see to it” guarantee </a:t>
            </a:r>
            <a:r>
              <a:rPr lang="en-GB" sz="2000" i="1" dirty="0" smtClean="0"/>
              <a:t>Marubeni Hong Kong v Mongolian Government</a:t>
            </a:r>
            <a:r>
              <a:rPr lang="en-GB" sz="2000" dirty="0" smtClean="0"/>
              <a:t> [2005] 1 WLR 2497</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3200" i="1" dirty="0" smtClean="0"/>
              <a:t>Wuhan </a:t>
            </a:r>
            <a:r>
              <a:rPr lang="en-GB" sz="3200" i="1" dirty="0" err="1" smtClean="0"/>
              <a:t>Guoyo</a:t>
            </a:r>
            <a:r>
              <a:rPr lang="en-GB" sz="3200" i="1" dirty="0" smtClean="0"/>
              <a:t> v </a:t>
            </a:r>
            <a:r>
              <a:rPr lang="en-GB" sz="3200" i="1" dirty="0" err="1" smtClean="0"/>
              <a:t>Emporiki</a:t>
            </a:r>
            <a:r>
              <a:rPr lang="en-GB" sz="3200" dirty="0" smtClean="0"/>
              <a:t> </a:t>
            </a:r>
            <a:r>
              <a:rPr lang="en-GB" sz="2800" dirty="0" smtClean="0"/>
              <a:t>[2014] 1 Lloyd’s Rep. 266</a:t>
            </a:r>
            <a:endParaRPr lang="en-GB" sz="2800" dirty="0"/>
          </a:p>
        </p:txBody>
      </p:sp>
      <p:sp>
        <p:nvSpPr>
          <p:cNvPr id="4" name="Text Placeholder 3"/>
          <p:cNvSpPr>
            <a:spLocks noGrp="1"/>
          </p:cNvSpPr>
          <p:nvPr>
            <p:ph type="body" sz="quarter" idx="10"/>
          </p:nvPr>
        </p:nvSpPr>
        <p:spPr/>
        <p:txBody>
          <a:bodyPr/>
          <a:lstStyle/>
          <a:p>
            <a:pPr marL="0" lvl="1" indent="0" algn="just">
              <a:lnSpc>
                <a:spcPct val="150000"/>
              </a:lnSpc>
              <a:spcBef>
                <a:spcPts val="1000"/>
              </a:spcBef>
              <a:buClr>
                <a:srgbClr val="143D62"/>
              </a:buClr>
            </a:pPr>
            <a:r>
              <a:rPr lang="en-GB" dirty="0" smtClean="0"/>
              <a:t> where </a:t>
            </a:r>
            <a:r>
              <a:rPr lang="en-GB" dirty="0" smtClean="0"/>
              <a:t>the CA</a:t>
            </a:r>
          </a:p>
          <a:p>
            <a:pPr marL="457197" lvl="2" indent="0" algn="just">
              <a:lnSpc>
                <a:spcPct val="150000"/>
              </a:lnSpc>
              <a:spcBef>
                <a:spcPts val="1000"/>
              </a:spcBef>
              <a:buClr>
                <a:srgbClr val="143D62"/>
              </a:buClr>
            </a:pPr>
            <a:r>
              <a:rPr lang="en-GB" dirty="0" smtClean="0"/>
              <a:t> Described </a:t>
            </a:r>
            <a:r>
              <a:rPr lang="en-GB" dirty="0" smtClean="0"/>
              <a:t>Christopher Clarke J.’s judgment at first instance as “exhausting” </a:t>
            </a:r>
          </a:p>
          <a:p>
            <a:pPr marL="457197" lvl="2" indent="0" algn="just">
              <a:lnSpc>
                <a:spcPct val="150000"/>
              </a:lnSpc>
              <a:spcBef>
                <a:spcPts val="1000"/>
              </a:spcBef>
              <a:buClr>
                <a:srgbClr val="143D62"/>
              </a:buClr>
            </a:pPr>
            <a:r>
              <a:rPr lang="en-GB" dirty="0" smtClean="0"/>
              <a:t> Attempted </a:t>
            </a:r>
            <a:r>
              <a:rPr lang="en-GB" dirty="0" smtClean="0"/>
              <a:t>to make it all look simple</a:t>
            </a:r>
          </a:p>
          <a:p>
            <a:pPr marL="457197" lvl="2" indent="0" algn="just">
              <a:lnSpc>
                <a:spcPct val="150000"/>
              </a:lnSpc>
              <a:spcBef>
                <a:spcPts val="1000"/>
              </a:spcBef>
              <a:buClr>
                <a:srgbClr val="143D62"/>
              </a:buClr>
            </a:pPr>
            <a:r>
              <a:rPr lang="en-GB" dirty="0" smtClean="0"/>
              <a:t> Perhaps </a:t>
            </a:r>
            <a:r>
              <a:rPr lang="en-GB" dirty="0" smtClean="0"/>
              <a:t>achieved the opposite in holding the instrument (a payment guarantee) to be on demand despite there being only three of the four factors (the fourth being absent)</a:t>
            </a:r>
          </a:p>
          <a:p>
            <a:pPr>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Post </a:t>
            </a:r>
            <a:r>
              <a:rPr lang="en-GB" i="1" dirty="0" smtClean="0"/>
              <a:t>Wuhan</a:t>
            </a:r>
            <a:endParaRPr lang="en-GB" i="1" dirty="0"/>
          </a:p>
        </p:txBody>
      </p:sp>
      <p:sp>
        <p:nvSpPr>
          <p:cNvPr id="4" name="Text Placeholder 3"/>
          <p:cNvSpPr>
            <a:spLocks noGrp="1"/>
          </p:cNvSpPr>
          <p:nvPr>
            <p:ph type="body" sz="quarter" idx="10"/>
          </p:nvPr>
        </p:nvSpPr>
        <p:spPr>
          <a:xfrm>
            <a:off x="765274" y="1170310"/>
            <a:ext cx="8668270" cy="4679506"/>
          </a:xfrm>
        </p:spPr>
        <p:txBody>
          <a:bodyPr/>
          <a:lstStyle/>
          <a:p>
            <a:pPr marL="0" lvl="1" indent="0" algn="just">
              <a:lnSpc>
                <a:spcPct val="150000"/>
              </a:lnSpc>
              <a:spcBef>
                <a:spcPts val="1000"/>
              </a:spcBef>
              <a:buClr>
                <a:srgbClr val="143D62"/>
              </a:buClr>
            </a:pPr>
            <a:r>
              <a:rPr lang="en-GB" i="1" dirty="0" smtClean="0"/>
              <a:t> </a:t>
            </a:r>
            <a:r>
              <a:rPr lang="en-GB" i="1" dirty="0" err="1" smtClean="0"/>
              <a:t>Spliethoff</a:t>
            </a:r>
            <a:r>
              <a:rPr lang="en-GB" dirty="0" smtClean="0"/>
              <a:t>  </a:t>
            </a:r>
            <a:r>
              <a:rPr lang="en-GB" dirty="0" smtClean="0"/>
              <a:t>[2015] 2 Lloyd’s Rep. 123</a:t>
            </a:r>
          </a:p>
          <a:p>
            <a:pPr marL="457197" lvl="2" indent="0" algn="just">
              <a:lnSpc>
                <a:spcPct val="150000"/>
              </a:lnSpc>
              <a:spcBef>
                <a:spcPts val="1000"/>
              </a:spcBef>
              <a:buClr>
                <a:srgbClr val="143D62"/>
              </a:buClr>
            </a:pPr>
            <a:r>
              <a:rPr lang="en-GB" dirty="0" smtClean="0"/>
              <a:t> Extensive </a:t>
            </a:r>
            <a:r>
              <a:rPr lang="en-GB" dirty="0" smtClean="0"/>
              <a:t>review of authorities in context of allegation by Yard of fraudulent scheme by Buyers and engine manufacturers to supply second hand engines</a:t>
            </a:r>
          </a:p>
          <a:p>
            <a:pPr marL="457197" lvl="2" indent="0" algn="just">
              <a:lnSpc>
                <a:spcPct val="150000"/>
              </a:lnSpc>
              <a:spcBef>
                <a:spcPts val="1000"/>
              </a:spcBef>
              <a:buClr>
                <a:srgbClr val="143D62"/>
              </a:buClr>
            </a:pPr>
            <a:r>
              <a:rPr lang="en-GB" dirty="0" smtClean="0"/>
              <a:t> Further </a:t>
            </a:r>
            <a:r>
              <a:rPr lang="en-GB" dirty="0" smtClean="0"/>
              <a:t>support for the view that the fourth factor is not necessary</a:t>
            </a:r>
          </a:p>
          <a:p>
            <a:pPr marL="0" lvl="1" indent="0" algn="just">
              <a:lnSpc>
                <a:spcPct val="150000"/>
              </a:lnSpc>
              <a:spcBef>
                <a:spcPts val="1000"/>
              </a:spcBef>
              <a:buClr>
                <a:srgbClr val="143D62"/>
              </a:buClr>
            </a:pPr>
            <a:r>
              <a:rPr lang="en-GB" i="1" dirty="0" smtClean="0"/>
              <a:t> Bitumen </a:t>
            </a:r>
            <a:r>
              <a:rPr lang="en-GB" i="1" dirty="0" smtClean="0"/>
              <a:t>Invest AS v Richmond Mercantile Ltd FZC</a:t>
            </a:r>
            <a:r>
              <a:rPr lang="en-GB" dirty="0" smtClean="0"/>
              <a:t> [2016] EWHC 2957. </a:t>
            </a:r>
          </a:p>
          <a:p>
            <a:pPr marL="457197" lvl="2" indent="0" algn="just">
              <a:lnSpc>
                <a:spcPct val="150000"/>
              </a:lnSpc>
              <a:spcBef>
                <a:spcPts val="1000"/>
              </a:spcBef>
              <a:buClr>
                <a:srgbClr val="143D62"/>
              </a:buClr>
            </a:pPr>
            <a:r>
              <a:rPr lang="en-GB" dirty="0" smtClean="0"/>
              <a:t> Again </a:t>
            </a:r>
            <a:r>
              <a:rPr lang="en-GB" dirty="0" smtClean="0"/>
              <a:t>an on demand instrument</a:t>
            </a:r>
          </a:p>
          <a:p>
            <a:pPr marL="457197" lvl="2" indent="0" algn="just">
              <a:lnSpc>
                <a:spcPct val="150000"/>
              </a:lnSpc>
              <a:spcBef>
                <a:spcPts val="1000"/>
              </a:spcBef>
              <a:buClr>
                <a:srgbClr val="143D62"/>
              </a:buClr>
            </a:pPr>
            <a:r>
              <a:rPr lang="en-GB" i="1" dirty="0" smtClean="0"/>
              <a:t> North </a:t>
            </a:r>
            <a:r>
              <a:rPr lang="en-GB" i="1" dirty="0" smtClean="0"/>
              <a:t>Shore Ventures v </a:t>
            </a:r>
            <a:r>
              <a:rPr lang="en-GB" i="1" dirty="0" err="1" smtClean="0"/>
              <a:t>Anstead</a:t>
            </a:r>
            <a:r>
              <a:rPr lang="en-GB" i="1" dirty="0" smtClean="0"/>
              <a:t> </a:t>
            </a:r>
            <a:r>
              <a:rPr lang="en-GB" dirty="0" smtClean="0"/>
              <a:t>[2011] EWCA </a:t>
            </a:r>
            <a:r>
              <a:rPr lang="en-GB" dirty="0" err="1" smtClean="0"/>
              <a:t>Civ</a:t>
            </a:r>
            <a:r>
              <a:rPr lang="en-GB" dirty="0" smtClean="0"/>
              <a:t> 230 distinguished</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What if the RG is “see to it” ?</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As </a:t>
            </a:r>
            <a:r>
              <a:rPr lang="en-GB" dirty="0" smtClean="0"/>
              <a:t>the RG liability is dependent on that of the party to the SBC (the point applied to payment guarantees as in </a:t>
            </a:r>
            <a:r>
              <a:rPr lang="en-GB" i="1" dirty="0" smtClean="0"/>
              <a:t>Wuhan</a:t>
            </a:r>
            <a:r>
              <a:rPr lang="en-GB" dirty="0" smtClean="0"/>
              <a:t> as well as to RGs) any illegality vitiating the SBC will prevent recovery under the RG</a:t>
            </a:r>
          </a:p>
          <a:p>
            <a:pPr>
              <a:buFont typeface="Arial" pitchFamily="34" charset="0"/>
              <a:buChar char="•"/>
            </a:pPr>
            <a:r>
              <a:rPr lang="en-GB" dirty="0" smtClean="0"/>
              <a:t> May </a:t>
            </a:r>
            <a:r>
              <a:rPr lang="en-GB" dirty="0" smtClean="0"/>
              <a:t>be separate defences (beyond the scope of this talk) under rule in </a:t>
            </a:r>
            <a:r>
              <a:rPr lang="en-GB" i="1" dirty="0" smtClean="0"/>
              <a:t>Holme v </a:t>
            </a:r>
            <a:r>
              <a:rPr lang="en-GB" i="1" dirty="0" err="1" smtClean="0"/>
              <a:t>Brunskill</a:t>
            </a:r>
            <a:r>
              <a:rPr lang="en-GB" dirty="0" smtClean="0"/>
              <a:t> (see </a:t>
            </a:r>
            <a:r>
              <a:rPr lang="en-GB" i="1" dirty="0" err="1" smtClean="0"/>
              <a:t>Spliethoff</a:t>
            </a:r>
            <a:r>
              <a:rPr lang="en-GB" dirty="0" smtClean="0"/>
              <a:t> #174 and following </a:t>
            </a:r>
            <a:r>
              <a:rPr lang="en-GB" i="1" dirty="0" smtClean="0"/>
              <a:t>CMIC Raffles</a:t>
            </a:r>
            <a:r>
              <a:rPr lang="en-GB" dirty="0" smtClean="0"/>
              <a:t> (below)), </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What if the RG is “on demand”</a:t>
            </a:r>
            <a:endParaRPr lang="en-GB" dirty="0"/>
          </a:p>
        </p:txBody>
      </p:sp>
      <p:sp>
        <p:nvSpPr>
          <p:cNvPr id="4" name="Text Placeholder 3"/>
          <p:cNvSpPr>
            <a:spLocks noGrp="1"/>
          </p:cNvSpPr>
          <p:nvPr>
            <p:ph type="body" sz="quarter" idx="10"/>
          </p:nvPr>
        </p:nvSpPr>
        <p:spPr>
          <a:xfrm>
            <a:off x="732906" y="1424585"/>
            <a:ext cx="8668270" cy="4472538"/>
          </a:xfrm>
        </p:spPr>
        <p:txBody>
          <a:bodyPr/>
          <a:lstStyle/>
          <a:p>
            <a:pPr>
              <a:buFont typeface="Arial" pitchFamily="34" charset="0"/>
              <a:buChar char="•"/>
            </a:pPr>
            <a:r>
              <a:rPr lang="en-GB" dirty="0" smtClean="0"/>
              <a:t> The </a:t>
            </a:r>
            <a:r>
              <a:rPr lang="en-GB" dirty="0" smtClean="0"/>
              <a:t>conventional analysis is that as liability under the RG arises independently of the SBC, then any or illegality or other factor affecting the SBC is irrelevant.</a:t>
            </a:r>
          </a:p>
          <a:p>
            <a:pPr>
              <a:buFont typeface="Arial" pitchFamily="34" charset="0"/>
              <a:buChar char="•"/>
            </a:pPr>
            <a:r>
              <a:rPr lang="en-GB" dirty="0" smtClean="0"/>
              <a:t> However </a:t>
            </a:r>
            <a:r>
              <a:rPr lang="en-GB" dirty="0" smtClean="0"/>
              <a:t>there may be limits to this under the “four corners” doctrine (more concerned with variations than illegality) – see </a:t>
            </a:r>
            <a:r>
              <a:rPr lang="en-GB" i="1" dirty="0" smtClean="0"/>
              <a:t>CMIC Raffles v </a:t>
            </a:r>
            <a:r>
              <a:rPr lang="en-GB" i="1" dirty="0" err="1" smtClean="0"/>
              <a:t>Schahin</a:t>
            </a:r>
            <a:r>
              <a:rPr lang="en-GB" dirty="0" smtClean="0"/>
              <a:t> [2013] 2 Lloyd’s Rep. 575</a:t>
            </a:r>
          </a:p>
          <a:p>
            <a:pPr>
              <a:buFont typeface="Arial" pitchFamily="34" charset="0"/>
              <a:buChar char="•"/>
            </a:pPr>
            <a:r>
              <a:rPr lang="en-GB" dirty="0" smtClean="0"/>
              <a:t> Also </a:t>
            </a:r>
            <a:r>
              <a:rPr lang="en-GB" dirty="0" smtClean="0"/>
              <a:t>if there is a sufficient connection between RG and SBC (and of course there is always some connection) then the illegality may “taint” the RG – see </a:t>
            </a:r>
            <a:r>
              <a:rPr lang="en-GB" i="1" dirty="0" err="1" smtClean="0"/>
              <a:t>Mahonia</a:t>
            </a:r>
            <a:r>
              <a:rPr lang="en-GB" i="1" dirty="0" smtClean="0"/>
              <a:t> v JP Morgan Chase Bank</a:t>
            </a:r>
            <a:r>
              <a:rPr lang="en-GB" dirty="0" smtClean="0"/>
              <a:t> </a:t>
            </a:r>
            <a:r>
              <a:rPr lang="en-GB" i="1" dirty="0" smtClean="0"/>
              <a:t>No. 1</a:t>
            </a:r>
            <a:r>
              <a:rPr lang="en-GB" dirty="0" smtClean="0"/>
              <a:t>  [2003] 2 Lloyd’s Rep. 911 and </a:t>
            </a:r>
            <a:r>
              <a:rPr lang="en-GB" i="1" dirty="0" smtClean="0"/>
              <a:t>No. 2</a:t>
            </a:r>
            <a:r>
              <a:rPr lang="en-GB" dirty="0" smtClean="0"/>
              <a:t> [2004] EWHC 1938 </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Effect on arbitration/jurisdiction clauses</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In the usual way, allegations that the contract is void or  unenforceable or terminated will not invalidate arbitration or jurisdiction, unless it is alleged that the  arbitration clause is itself part of the illegal scheme, as in  </a:t>
            </a:r>
            <a:r>
              <a:rPr lang="en-GB" i="1" dirty="0" smtClean="0"/>
              <a:t>Beijing </a:t>
            </a:r>
            <a:r>
              <a:rPr lang="en-GB" i="1" dirty="0" err="1" smtClean="0"/>
              <a:t>Jianlong</a:t>
            </a:r>
            <a:r>
              <a:rPr lang="en-GB" i="1" dirty="0" smtClean="0"/>
              <a:t> Heavy Industry  v Golden Ocean </a:t>
            </a:r>
            <a:r>
              <a:rPr lang="en-GB" dirty="0" smtClean="0"/>
              <a:t>[2013] EWHC 1063 </a:t>
            </a:r>
            <a:r>
              <a:rPr lang="en-GB" dirty="0" err="1" smtClean="0"/>
              <a:t>Comm</a:t>
            </a:r>
            <a:r>
              <a:rPr lang="en-GB" dirty="0" smtClean="0"/>
              <a:t> (see </a:t>
            </a:r>
            <a:r>
              <a:rPr lang="en-GB" dirty="0" err="1" smtClean="0"/>
              <a:t>para</a:t>
            </a:r>
            <a:r>
              <a:rPr lang="en-GB" dirty="0" smtClean="0"/>
              <a:t> 14)</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issues with remedies for </a:t>
            </a:r>
            <a:br>
              <a:rPr lang="en-GB" dirty="0" smtClean="0"/>
            </a:br>
            <a:r>
              <a:rPr lang="en-GB" dirty="0" smtClean="0"/>
              <a:t>breach of contract</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Sale of Goods ?</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There have long been debates as to the extent to which a shipbuilding contract is one for the Sale of Goods, despite being more in the nature of a construction contract (and issues which deserve a talk on their own, as to </a:t>
            </a:r>
            <a:r>
              <a:rPr lang="en-GB" dirty="0" err="1" smtClean="0"/>
              <a:t>whenthe</a:t>
            </a:r>
            <a:r>
              <a:rPr lang="en-GB" dirty="0" smtClean="0"/>
              <a:t> right to reject arises). </a:t>
            </a:r>
          </a:p>
          <a:p>
            <a:pPr>
              <a:buFont typeface="Arial" pitchFamily="34" charset="0"/>
              <a:buChar char="•"/>
            </a:pPr>
            <a:r>
              <a:rPr lang="en-GB" dirty="0" smtClean="0"/>
              <a:t> In </a:t>
            </a:r>
            <a:r>
              <a:rPr lang="en-GB" i="1" dirty="0" smtClean="0"/>
              <a:t>Neon Shipping v Foreign Economic &amp; Technical Cooperation</a:t>
            </a:r>
            <a:r>
              <a:rPr lang="en-GB" dirty="0" smtClean="0"/>
              <a:t> [2016] 2 Lloyd’s Rep 158 it was (eventually) common ground that SOGA 1979 applied so as to import an implied term as to fitness for purpose under section 14(3). The problem arose in the context of  problems with cranes which were subject to excessive wear and could not lift their design load.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smtClean="0"/>
              <a:t>Neon</a:t>
            </a:r>
            <a:r>
              <a:rPr lang="en-GB" dirty="0" smtClean="0"/>
              <a:t> continued</a:t>
            </a:r>
            <a:endParaRPr lang="en-GB" dirty="0"/>
          </a:p>
        </p:txBody>
      </p:sp>
      <p:sp>
        <p:nvSpPr>
          <p:cNvPr id="4" name="Text Placeholder 3"/>
          <p:cNvSpPr>
            <a:spLocks noGrp="1"/>
          </p:cNvSpPr>
          <p:nvPr>
            <p:ph type="body" sz="quarter" idx="10"/>
          </p:nvPr>
        </p:nvSpPr>
        <p:spPr>
          <a:xfrm>
            <a:off x="732906" y="1483200"/>
            <a:ext cx="8668270" cy="4290583"/>
          </a:xfrm>
        </p:spPr>
        <p:txBody>
          <a:bodyPr/>
          <a:lstStyle/>
          <a:p>
            <a:pPr>
              <a:buFont typeface="Arial" pitchFamily="34" charset="0"/>
              <a:buChar char="•"/>
            </a:pPr>
            <a:r>
              <a:rPr lang="en-GB" dirty="0" smtClean="0"/>
              <a:t> </a:t>
            </a:r>
            <a:r>
              <a:rPr lang="en-GB" dirty="0" smtClean="0"/>
              <a:t>Before </a:t>
            </a:r>
            <a:r>
              <a:rPr lang="en-GB" dirty="0" smtClean="0"/>
              <a:t>the Tribunal the term has been cast widely and rejected as inconsistent with  the express specification, but on appeal before Burton J.  there was no need to specify a particular purpose other than normal use for there to be an implied term as to fitness in line with the specification.</a:t>
            </a:r>
          </a:p>
          <a:p>
            <a:pPr>
              <a:buFont typeface="Arial" pitchFamily="34" charset="0"/>
              <a:buChar char="•"/>
            </a:pPr>
            <a:r>
              <a:rPr lang="en-GB" dirty="0" smtClean="0"/>
              <a:t> The </a:t>
            </a:r>
            <a:r>
              <a:rPr lang="en-GB" dirty="0" smtClean="0"/>
              <a:t>more interesting question concerned the relationship between this term and the express terms of the guarantee whereby Sellers guaranteed that the Vessel would be “</a:t>
            </a:r>
            <a:r>
              <a:rPr lang="en-GB" i="1" dirty="0" smtClean="0"/>
              <a:t>seaworthy and contractual in all respects</a:t>
            </a:r>
            <a:r>
              <a:rPr lang="en-GB" dirty="0" smtClean="0"/>
              <a:t>” and “</a:t>
            </a:r>
            <a:r>
              <a:rPr lang="en-GB" i="1" dirty="0" smtClean="0"/>
              <a:t>free from all defects due to defective design, construction..material  or workmanship..for 12 months from delivery</a:t>
            </a:r>
            <a:r>
              <a:rPr lang="en-GB" dirty="0" smtClean="0"/>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Illegality Issues</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smtClean="0"/>
              <a:t>Neon</a:t>
            </a:r>
            <a:r>
              <a:rPr lang="en-GB" dirty="0" smtClean="0"/>
              <a:t> continued</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The </a:t>
            </a:r>
            <a:r>
              <a:rPr lang="en-GB" dirty="0" smtClean="0"/>
              <a:t>problem with the cranes arose more than three years after delivery.</a:t>
            </a:r>
          </a:p>
          <a:p>
            <a:pPr>
              <a:buFont typeface="Arial" pitchFamily="34" charset="0"/>
              <a:buChar char="•"/>
            </a:pPr>
            <a:r>
              <a:rPr lang="en-GB" dirty="0" smtClean="0"/>
              <a:t> Buyers </a:t>
            </a:r>
            <a:r>
              <a:rPr lang="en-GB" dirty="0" smtClean="0"/>
              <a:t>sought to contend that only claims which constituted a breach of the second part of the guarantee clause were subject to the 12 month time bar and that claims that the Vessel was not “seaworthy and contractual in all respects” were not caught.</a:t>
            </a:r>
          </a:p>
          <a:p>
            <a:pPr>
              <a:buFont typeface="Arial" pitchFamily="34" charset="0"/>
              <a:buChar char="•"/>
            </a:pPr>
            <a:r>
              <a:rPr lang="en-GB" dirty="0" smtClean="0"/>
              <a:t> This </a:t>
            </a:r>
            <a:r>
              <a:rPr lang="en-GB" dirty="0" smtClean="0"/>
              <a:t>contention was rejected by the Tribunal and the Judge, who considered that the (lengthy) wording  of the guarantee clause as whole made it clear that it applied to all and any claims. </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smtClean="0"/>
              <a:t>The Star Polaris</a:t>
            </a:r>
            <a:r>
              <a:rPr lang="en-GB" dirty="0" smtClean="0"/>
              <a:t> [2016] EWHC 2941</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Sir </a:t>
            </a:r>
            <a:r>
              <a:rPr lang="en-GB" dirty="0" smtClean="0"/>
              <a:t>Jeremy Cooke had a busy day on 17 November last year. As well as judgment in the </a:t>
            </a:r>
            <a:r>
              <a:rPr lang="en-GB" i="1" dirty="0" smtClean="0"/>
              <a:t>Bitumen</a:t>
            </a:r>
            <a:r>
              <a:rPr lang="en-GB" dirty="0" smtClean="0"/>
              <a:t> case, he also decided </a:t>
            </a:r>
            <a:r>
              <a:rPr lang="en-GB" i="1" dirty="0" smtClean="0"/>
              <a:t>The Star Polaris</a:t>
            </a:r>
            <a:r>
              <a:rPr lang="en-GB" dirty="0" smtClean="0"/>
              <a:t>, which raised an interesting issue on the meaning of a familiar phrase “</a:t>
            </a:r>
            <a:r>
              <a:rPr lang="en-GB" i="1" dirty="0" smtClean="0"/>
              <a:t>consequential or special  losses, damages or expenses</a:t>
            </a:r>
            <a:r>
              <a:rPr lang="en-GB" dirty="0" smtClean="0"/>
              <a:t>”</a:t>
            </a:r>
          </a:p>
          <a:p>
            <a:pPr>
              <a:buFont typeface="Arial" pitchFamily="34" charset="0"/>
              <a:buChar char="•"/>
            </a:pPr>
            <a:r>
              <a:rPr lang="en-GB" dirty="0" smtClean="0"/>
              <a:t> The </a:t>
            </a:r>
            <a:r>
              <a:rPr lang="en-GB" dirty="0" smtClean="0"/>
              <a:t>issue arose under an SBC after the Vessel suffered a serious engine breakdown within about 6 months of delivery to Buyers. Buyers claimed for the cost of repairs and for the cost of towage and agency fees, survey fees, off-hire and off-hire bunker costs, as well as diminution in value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smtClean="0"/>
              <a:t>Star Polaris</a:t>
            </a:r>
            <a:r>
              <a:rPr lang="en-GB" dirty="0" smtClean="0"/>
              <a:t> (continued)</a:t>
            </a:r>
            <a:endParaRPr lang="en-GB" dirty="0"/>
          </a:p>
        </p:txBody>
      </p:sp>
      <p:sp>
        <p:nvSpPr>
          <p:cNvPr id="4" name="Text Placeholder 3"/>
          <p:cNvSpPr>
            <a:spLocks noGrp="1"/>
          </p:cNvSpPr>
          <p:nvPr>
            <p:ph type="body" sz="quarter" idx="10"/>
          </p:nvPr>
        </p:nvSpPr>
        <p:spPr>
          <a:xfrm>
            <a:off x="732906" y="1483200"/>
            <a:ext cx="8668270" cy="4408149"/>
          </a:xfrm>
        </p:spPr>
        <p:txBody>
          <a:bodyPr/>
          <a:lstStyle/>
          <a:p>
            <a:pPr>
              <a:buFont typeface="Arial" pitchFamily="34" charset="0"/>
              <a:buChar char="•"/>
            </a:pPr>
            <a:r>
              <a:rPr lang="en-GB" dirty="0" smtClean="0"/>
              <a:t> </a:t>
            </a:r>
            <a:r>
              <a:rPr lang="en-GB" dirty="0" smtClean="0"/>
              <a:t>The </a:t>
            </a:r>
            <a:r>
              <a:rPr lang="en-GB" dirty="0" smtClean="0"/>
              <a:t>words quoted above appeared in Art IX(4) of the SBC headed “extent of Builder’s Liability” which provided that “</a:t>
            </a:r>
            <a:r>
              <a:rPr lang="en-GB" i="1" dirty="0" smtClean="0"/>
              <a:t>the Builder shall have no..liability..whatsoever… for.. any consequential or special  losses, damages or expenses</a:t>
            </a:r>
            <a:r>
              <a:rPr lang="en-GB" dirty="0" smtClean="0"/>
              <a:t> </a:t>
            </a:r>
          </a:p>
          <a:p>
            <a:pPr>
              <a:buFont typeface="Arial" pitchFamily="34" charset="0"/>
              <a:buChar char="•"/>
            </a:pPr>
            <a:r>
              <a:rPr lang="en-GB" dirty="0" smtClean="0"/>
              <a:t> Buyers </a:t>
            </a:r>
            <a:r>
              <a:rPr lang="en-GB" dirty="0" smtClean="0"/>
              <a:t>relied on a long series of authorities which established, so they contended, that these words had a specific meaning so as to exclude only losses which were not within the first limb of </a:t>
            </a:r>
            <a:r>
              <a:rPr lang="en-GB" i="1" dirty="0" smtClean="0"/>
              <a:t>Hadley v Baxendale</a:t>
            </a:r>
            <a:r>
              <a:rPr lang="en-GB" dirty="0" smtClean="0"/>
              <a:t> (</a:t>
            </a:r>
            <a:r>
              <a:rPr lang="en-GB" dirty="0" err="1" smtClean="0"/>
              <a:t>i.e</a:t>
            </a:r>
            <a:r>
              <a:rPr lang="en-GB" dirty="0" smtClean="0"/>
              <a:t> losses which do not directly and naturally arise form the ordinary course of events) – thus – they said, they did not exclude Buyer’s claims. </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smtClean="0"/>
              <a:t>Star Polaris</a:t>
            </a:r>
            <a:r>
              <a:rPr lang="en-GB" dirty="0" smtClean="0"/>
              <a:t> (continued)</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The </a:t>
            </a:r>
            <a:r>
              <a:rPr lang="en-GB" dirty="0" smtClean="0"/>
              <a:t>Tribunal rejected this argument. They found as a matter of construction of Art IX as a whole that it was a “complete code”  and that in context the words used did not have their usual meaning. Rather “consequential” was used in a cause and effect sense.</a:t>
            </a:r>
          </a:p>
          <a:p>
            <a:pPr>
              <a:buFont typeface="Arial" pitchFamily="34" charset="0"/>
              <a:buChar char="•"/>
            </a:pPr>
            <a:r>
              <a:rPr lang="en-GB" dirty="0" smtClean="0"/>
              <a:t> Thus </a:t>
            </a:r>
            <a:r>
              <a:rPr lang="en-GB" dirty="0" smtClean="0"/>
              <a:t>all the heads of loss were excluded. This result was upheld on appeal.</a:t>
            </a:r>
          </a:p>
          <a:p>
            <a:pPr>
              <a:buFont typeface="Arial" pitchFamily="34" charset="0"/>
              <a:buChar char="•"/>
            </a:pPr>
            <a:endParaRPr lang="en-GB" dirty="0" smtClean="0"/>
          </a:p>
          <a:p>
            <a:pPr>
              <a:buFont typeface="Arial" pitchFamily="34" charset="0"/>
              <a:buChar char="•"/>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 </a:t>
            </a:r>
            <a:br>
              <a:rPr lang="en-GB" dirty="0" smtClean="0"/>
            </a:br>
            <a:r>
              <a:rPr lang="en-GB" dirty="0" smtClean="0"/>
              <a:t>Lessons from repair contracts</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i="1" dirty="0" smtClean="0"/>
              <a:t> Saga </a:t>
            </a:r>
            <a:r>
              <a:rPr lang="en-GB" i="1" dirty="0" smtClean="0"/>
              <a:t>v </a:t>
            </a:r>
            <a:r>
              <a:rPr lang="en-GB" i="1" dirty="0" err="1" smtClean="0"/>
              <a:t>Fincantieri</a:t>
            </a:r>
            <a:r>
              <a:rPr lang="en-GB" dirty="0" smtClean="0"/>
              <a:t> [2016] EWHC 1875 (</a:t>
            </a:r>
            <a:r>
              <a:rPr lang="en-GB" dirty="0" err="1" smtClean="0"/>
              <a:t>Comm</a:t>
            </a:r>
            <a:r>
              <a:rPr lang="en-GB" dirty="0" smtClean="0"/>
              <a:t>)</a:t>
            </a:r>
          </a:p>
          <a:p>
            <a:pPr>
              <a:buFont typeface="Arial" pitchFamily="34" charset="0"/>
              <a:buChar char="•"/>
            </a:pPr>
            <a:r>
              <a:rPr lang="en-GB" dirty="0" smtClean="0"/>
              <a:t> A </a:t>
            </a:r>
            <a:r>
              <a:rPr lang="en-GB" dirty="0" smtClean="0"/>
              <a:t>smorgasbord of miscellaneous </a:t>
            </a:r>
            <a:r>
              <a:rPr lang="en-GB" dirty="0" err="1" smtClean="0"/>
              <a:t>pointlets</a:t>
            </a:r>
            <a:r>
              <a:rPr lang="en-GB" dirty="0" smtClean="0"/>
              <a:t>  of interest</a:t>
            </a:r>
          </a:p>
          <a:p>
            <a:pPr>
              <a:buFont typeface="Arial" pitchFamily="34" charset="0"/>
              <a:buChar char="•"/>
            </a:pPr>
            <a:r>
              <a:rPr lang="en-GB" dirty="0" smtClean="0"/>
              <a:t> Basic </a:t>
            </a:r>
            <a:r>
              <a:rPr lang="en-GB" dirty="0" smtClean="0"/>
              <a:t>facts</a:t>
            </a:r>
          </a:p>
          <a:p>
            <a:pPr lvl="1"/>
            <a:r>
              <a:rPr lang="en-GB" sz="2000" dirty="0" smtClean="0"/>
              <a:t>D agreed to repair/refurbish and overhaul specified parts of C1’s cruise ship, including work to port main engine lube oil cooler</a:t>
            </a:r>
          </a:p>
          <a:p>
            <a:pPr lvl="1"/>
            <a:r>
              <a:rPr lang="en-GB" sz="2000" dirty="0" smtClean="0"/>
              <a:t>Delay in completion of works – claim by C1 as owners</a:t>
            </a:r>
          </a:p>
          <a:p>
            <a:pPr lvl="1"/>
            <a:r>
              <a:rPr lang="en-GB" sz="2000" dirty="0" smtClean="0"/>
              <a:t>Major breakdown of lube oil cooler – various claim for damages pursued by C2 as bareboat charterer and assignee of claims from C1</a:t>
            </a:r>
          </a:p>
          <a:p>
            <a:pPr lvl="1"/>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err="1" smtClean="0"/>
              <a:t>Pointlets</a:t>
            </a:r>
            <a:r>
              <a:rPr lang="en-GB" dirty="0" smtClean="0"/>
              <a:t> (1)</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Breach </a:t>
            </a:r>
            <a:r>
              <a:rPr lang="en-GB" dirty="0" smtClean="0"/>
              <a:t>of contract but only in sense of failure to report on condition of cooler to enable C1 to decide what to do (# 52-56, 113)</a:t>
            </a:r>
          </a:p>
          <a:p>
            <a:pPr>
              <a:buFont typeface="Arial" pitchFamily="34" charset="0"/>
              <a:buChar char="•"/>
            </a:pPr>
            <a:r>
              <a:rPr lang="en-GB" dirty="0" smtClean="0"/>
              <a:t> Not </a:t>
            </a:r>
            <a:r>
              <a:rPr lang="en-GB" dirty="0" smtClean="0"/>
              <a:t>causative as C1 would have acted no differently even on proper advice (# 141-146)</a:t>
            </a:r>
          </a:p>
          <a:p>
            <a:pPr>
              <a:buFont typeface="Arial" pitchFamily="34" charset="0"/>
              <a:buChar char="•"/>
            </a:pPr>
            <a:r>
              <a:rPr lang="en-GB" dirty="0" smtClean="0"/>
              <a:t> (</a:t>
            </a:r>
            <a:r>
              <a:rPr lang="en-GB" dirty="0" smtClean="0"/>
              <a:t>Obiter) protocol of delivery whereby C acknowledged D’s compliance with contractual obligations did not preclude a damages claims (#163-172)</a:t>
            </a:r>
          </a:p>
          <a:p>
            <a:pPr>
              <a:buFont typeface="Arial" pitchFamily="34" charset="0"/>
              <a:buChar char="•"/>
            </a:pPr>
            <a:r>
              <a:rPr lang="en-GB" dirty="0" smtClean="0"/>
              <a:t> (</a:t>
            </a:r>
            <a:r>
              <a:rPr lang="en-GB" dirty="0" smtClean="0"/>
              <a:t>Obiter) contributory negligence was in principle available in respect of a claim for failure to advise, although not for failure to effect works properly (#180-191)</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err="1" smtClean="0"/>
              <a:t>Pointlets</a:t>
            </a:r>
            <a:r>
              <a:rPr lang="en-GB" dirty="0" smtClean="0"/>
              <a:t> (2)</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a:t>
            </a:r>
            <a:r>
              <a:rPr lang="en-GB" dirty="0" smtClean="0"/>
              <a:t>Obiter) C’s alternative claim under the guarantee clause was not excluded by a “wear and tear “ provision</a:t>
            </a:r>
          </a:p>
          <a:p>
            <a:pPr>
              <a:buFont typeface="Arial" pitchFamily="34" charset="0"/>
              <a:buChar char="•"/>
            </a:pPr>
            <a:r>
              <a:rPr lang="en-GB" dirty="0" smtClean="0"/>
              <a:t> (</a:t>
            </a:r>
            <a:r>
              <a:rPr lang="en-GB" dirty="0" smtClean="0"/>
              <a:t>Obiter) C’s losses were direct and so not excluded by the consequential loss exclusion (#198)</a:t>
            </a:r>
          </a:p>
          <a:p>
            <a:pPr>
              <a:buFont typeface="Arial" pitchFamily="34" charset="0"/>
              <a:buChar char="•"/>
            </a:pPr>
            <a:r>
              <a:rPr lang="en-GB" dirty="0" smtClean="0"/>
              <a:t> (</a:t>
            </a:r>
            <a:r>
              <a:rPr lang="en-GB" dirty="0" smtClean="0"/>
              <a:t>Obiter) D’s argument that C2’s losses were their own and not C1’s so C2 could not recover as assignee would be rejected both on the </a:t>
            </a:r>
            <a:r>
              <a:rPr lang="en-GB" i="1" dirty="0" smtClean="0"/>
              <a:t>Dunlop v Lambert</a:t>
            </a:r>
            <a:r>
              <a:rPr lang="en-GB" dirty="0" smtClean="0"/>
              <a:t> grounds (#224) and on the principle (a presumption against black holes) in </a:t>
            </a:r>
            <a:r>
              <a:rPr lang="en-GB" i="1" dirty="0" smtClean="0"/>
              <a:t>Offer-Hoar v </a:t>
            </a:r>
            <a:r>
              <a:rPr lang="en-GB" i="1" dirty="0" err="1" smtClean="0"/>
              <a:t>Larkstore</a:t>
            </a:r>
            <a:r>
              <a:rPr lang="en-GB" dirty="0" smtClean="0"/>
              <a:t> [2006] 1 WLR 2926 (#205-217)</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err="1" smtClean="0"/>
              <a:t>Pointlets</a:t>
            </a:r>
            <a:r>
              <a:rPr lang="en-GB" dirty="0" smtClean="0"/>
              <a:t> (3)</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On </a:t>
            </a:r>
            <a:r>
              <a:rPr lang="en-GB" dirty="0" smtClean="0"/>
              <a:t>the delay claim</a:t>
            </a:r>
          </a:p>
          <a:p>
            <a:pPr lvl="1"/>
            <a:r>
              <a:rPr lang="en-GB" sz="2000" dirty="0" smtClean="0"/>
              <a:t>A finding that on a delay claim the provision for liquidated damages for delay and the provision for extensions for permissible delay had to be considered separately (#236-241)</a:t>
            </a:r>
          </a:p>
          <a:p>
            <a:pPr lvl="1"/>
            <a:r>
              <a:rPr lang="en-GB" sz="2000" dirty="0" smtClean="0"/>
              <a:t>The Yard’s “concurrent causes” defence failed, on the basis that there was no concurrent cause of delay, as relied upon by the Yard, which actually affected completion date, as required by the authorities on this issue (#24-251) </a:t>
            </a:r>
            <a:endParaRPr lang="en-GB"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And I cannot finish without a mention of……..</a:t>
            </a:r>
            <a:endParaRPr lang="en-GB" dirty="0"/>
          </a:p>
        </p:txBody>
      </p:sp>
      <p:sp>
        <p:nvSpPr>
          <p:cNvPr id="4" name="Text Placeholder 3"/>
          <p:cNvSpPr>
            <a:spLocks noGrp="1"/>
          </p:cNvSpPr>
          <p:nvPr>
            <p:ph type="body" sz="quarter" idx="10"/>
          </p:nvPr>
        </p:nvSpPr>
        <p:spPr>
          <a:xfrm>
            <a:off x="732906" y="1355013"/>
            <a:ext cx="8668270" cy="4114295"/>
          </a:xfrm>
        </p:spPr>
        <p:txBody>
          <a:bodyPr/>
          <a:lstStyle/>
          <a:p>
            <a:r>
              <a:rPr lang="en-GB" i="1" dirty="0" err="1" smtClean="0"/>
              <a:t>Teekay</a:t>
            </a:r>
            <a:r>
              <a:rPr lang="en-GB" i="1" dirty="0" smtClean="0"/>
              <a:t> v STX</a:t>
            </a:r>
            <a:r>
              <a:rPr lang="en-GB" dirty="0" smtClean="0"/>
              <a:t> [2017] EWHC 253 (</a:t>
            </a:r>
            <a:r>
              <a:rPr lang="en-GB" dirty="0" err="1" smtClean="0"/>
              <a:t>Comm</a:t>
            </a:r>
            <a:r>
              <a:rPr lang="en-GB" dirty="0" smtClean="0"/>
              <a:t>) – Walker J.</a:t>
            </a:r>
          </a:p>
          <a:p>
            <a:pPr marL="342900" indent="-342900">
              <a:buFont typeface="Arial" panose="020B0604020202020204" pitchFamily="34" charset="0"/>
              <a:buChar char="•"/>
            </a:pPr>
            <a:r>
              <a:rPr lang="en-GB" dirty="0" smtClean="0"/>
              <a:t>416 paragraphs plus annexes</a:t>
            </a:r>
          </a:p>
          <a:p>
            <a:pPr marL="342900" indent="-342900">
              <a:buFont typeface="Arial" panose="020B0604020202020204" pitchFamily="34" charset="0"/>
              <a:buChar char="•"/>
            </a:pPr>
            <a:r>
              <a:rPr lang="en-GB" dirty="0" smtClean="0"/>
              <a:t>Valuable analysis of when an option agreement (in a shipbuilding context) is void for uncertainty (paras 110-210 ) Answer “it was” - due mainly to absence of  provision for delivery date</a:t>
            </a:r>
          </a:p>
          <a:p>
            <a:pPr marL="342900" indent="-342900">
              <a:buFont typeface="Arial" panose="020B0604020202020204" pitchFamily="34" charset="0"/>
              <a:buChar char="•"/>
            </a:pPr>
            <a:r>
              <a:rPr lang="en-GB" dirty="0" smtClean="0"/>
              <a:t>Takeaway point for practitioners – how to (or not to) approach use of confidential arbitration award relevant to Court proceedings (paras 29-39,  409-416</a:t>
            </a:r>
            <a:endParaRPr lang="en-GB" dirty="0"/>
          </a:p>
        </p:txBody>
      </p:sp>
    </p:spTree>
    <p:extLst>
      <p:ext uri="{BB962C8B-B14F-4D97-AF65-F5344CB8AC3E}">
        <p14:creationId xmlns:p14="http://schemas.microsoft.com/office/powerpoint/2010/main" val="281149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Total Failure of Consideration</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2740653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problem</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The classic problem is where a buyer claims refunds either from the Yard under the  shipbuilding contract (“SBC”) or from the guarantor under  a Refund Guarantee (“RG”).</a:t>
            </a:r>
          </a:p>
          <a:p>
            <a:pPr>
              <a:buFont typeface="Arial" pitchFamily="34" charset="0"/>
              <a:buChar char="•"/>
            </a:pPr>
            <a:r>
              <a:rPr lang="en-GB" dirty="0" smtClean="0"/>
              <a:t>The Builder or Yard responds with an allegation that some aspect of the SBC or its performance involves some illegality or other matter which is contrary to public policy, which, it alleges, vitiates the SBC and/or the RG </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A common factual scenario</a:t>
            </a:r>
            <a:endParaRPr lang="en-GB" dirty="0"/>
          </a:p>
        </p:txBody>
      </p:sp>
      <p:sp>
        <p:nvSpPr>
          <p:cNvPr id="4" name="Text Placeholder 3"/>
          <p:cNvSpPr>
            <a:spLocks noGrp="1"/>
          </p:cNvSpPr>
          <p:nvPr>
            <p:ph type="body" sz="quarter" idx="10"/>
          </p:nvPr>
        </p:nvSpPr>
        <p:spPr>
          <a:xfrm>
            <a:off x="732906" y="1449486"/>
            <a:ext cx="8668270" cy="3917475"/>
          </a:xfrm>
        </p:spPr>
        <p:txBody>
          <a:bodyPr/>
          <a:lstStyle/>
          <a:p>
            <a:pPr marL="342900" indent="-342900">
              <a:buFont typeface="Arial" panose="020B0604020202020204" pitchFamily="34" charset="0"/>
              <a:buChar char="•"/>
            </a:pPr>
            <a:r>
              <a:rPr lang="en-GB" dirty="0" smtClean="0"/>
              <a:t>Buyers and Builders enter into an SBC on the SAJ Form</a:t>
            </a:r>
          </a:p>
          <a:p>
            <a:pPr marL="342900" indent="-342900">
              <a:buFont typeface="Arial" panose="020B0604020202020204" pitchFamily="34" charset="0"/>
              <a:buChar char="•"/>
            </a:pPr>
            <a:r>
              <a:rPr lang="en-GB" dirty="0" smtClean="0"/>
              <a:t>It provides for payment in instalments</a:t>
            </a:r>
          </a:p>
          <a:p>
            <a:pPr marL="342900" indent="-342900">
              <a:buFont typeface="Arial" panose="020B0604020202020204" pitchFamily="34" charset="0"/>
              <a:buChar char="•"/>
            </a:pPr>
            <a:r>
              <a:rPr lang="en-GB" dirty="0" smtClean="0"/>
              <a:t>Including (usually) at least one/two before construction begins</a:t>
            </a:r>
          </a:p>
          <a:p>
            <a:pPr marL="342900" indent="-342900">
              <a:buFont typeface="Arial" panose="020B0604020202020204" pitchFamily="34" charset="0"/>
              <a:buChar char="•"/>
            </a:pPr>
            <a:r>
              <a:rPr lang="en-GB" dirty="0" smtClean="0"/>
              <a:t>One or more instalments are paid</a:t>
            </a:r>
          </a:p>
          <a:p>
            <a:pPr marL="342900" indent="-342900">
              <a:buFont typeface="Arial" panose="020B0604020202020204" pitchFamily="34" charset="0"/>
              <a:buChar char="•"/>
            </a:pPr>
            <a:r>
              <a:rPr lang="en-GB" dirty="0" smtClean="0"/>
              <a:t>Then one party purports to terminate</a:t>
            </a:r>
            <a:endParaRPr lang="en-GB" dirty="0"/>
          </a:p>
        </p:txBody>
      </p:sp>
    </p:spTree>
    <p:extLst>
      <p:ext uri="{BB962C8B-B14F-4D97-AF65-F5344CB8AC3E}">
        <p14:creationId xmlns:p14="http://schemas.microsoft.com/office/powerpoint/2010/main" val="360867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argument</a:t>
            </a:r>
            <a:endParaRPr lang="en-GB" dirty="0"/>
          </a:p>
        </p:txBody>
      </p:sp>
      <p:sp>
        <p:nvSpPr>
          <p:cNvPr id="4" name="Text Placeholder 3"/>
          <p:cNvSpPr>
            <a:spLocks noGrp="1"/>
          </p:cNvSpPr>
          <p:nvPr>
            <p:ph type="body" sz="quarter" idx="10"/>
          </p:nvPr>
        </p:nvSpPr>
        <p:spPr/>
        <p:txBody>
          <a:bodyPr/>
          <a:lstStyle/>
          <a:p>
            <a:r>
              <a:rPr lang="en-GB" sz="2500" dirty="0" smtClean="0"/>
              <a:t>If Builders terminate for non-payment before work has begun, there is a total failure of consideration.</a:t>
            </a:r>
          </a:p>
          <a:p>
            <a:r>
              <a:rPr lang="en-GB" sz="2500" dirty="0" smtClean="0"/>
              <a:t>Therefore:</a:t>
            </a:r>
          </a:p>
          <a:p>
            <a:pPr lvl="1"/>
            <a:r>
              <a:rPr lang="en-GB" sz="2500" dirty="0" smtClean="0"/>
              <a:t>Buyers have a defence to a claim for future instalments</a:t>
            </a:r>
          </a:p>
          <a:p>
            <a:pPr lvl="1"/>
            <a:r>
              <a:rPr lang="en-GB" sz="2500" dirty="0" smtClean="0"/>
              <a:t>Buyers have a claim for past instalments</a:t>
            </a:r>
            <a:endParaRPr lang="en-GB" sz="2500" dirty="0"/>
          </a:p>
        </p:txBody>
      </p:sp>
    </p:spTree>
    <p:extLst>
      <p:ext uri="{BB962C8B-B14F-4D97-AF65-F5344CB8AC3E}">
        <p14:creationId xmlns:p14="http://schemas.microsoft.com/office/powerpoint/2010/main" val="1116064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issues</a:t>
            </a:r>
            <a:endParaRPr lang="en-GB" dirty="0"/>
          </a:p>
        </p:txBody>
      </p:sp>
      <p:sp>
        <p:nvSpPr>
          <p:cNvPr id="4" name="Text Placeholder 3"/>
          <p:cNvSpPr>
            <a:spLocks noGrp="1"/>
          </p:cNvSpPr>
          <p:nvPr>
            <p:ph type="body" sz="quarter" idx="10"/>
          </p:nvPr>
        </p:nvSpPr>
        <p:spPr/>
        <p:txBody>
          <a:bodyPr/>
          <a:lstStyle/>
          <a:p>
            <a:r>
              <a:rPr lang="en-GB" sz="4000" dirty="0" smtClean="0"/>
              <a:t>1. How is the contract to be construed?</a:t>
            </a:r>
          </a:p>
          <a:p>
            <a:r>
              <a:rPr lang="en-GB" sz="4000" dirty="0" smtClean="0"/>
              <a:t>2. What consideration might there be?</a:t>
            </a:r>
          </a:p>
          <a:p>
            <a:r>
              <a:rPr lang="en-GB" sz="4000" dirty="0" smtClean="0"/>
              <a:t>3. Is there a </a:t>
            </a:r>
            <a:r>
              <a:rPr lang="en-GB" sz="4000" dirty="0" err="1" smtClean="0"/>
              <a:t>circuity</a:t>
            </a:r>
            <a:r>
              <a:rPr lang="en-GB" sz="4000" dirty="0" smtClean="0"/>
              <a:t> of action defence?</a:t>
            </a:r>
          </a:p>
        </p:txBody>
      </p:sp>
    </p:spTree>
    <p:extLst>
      <p:ext uri="{BB962C8B-B14F-4D97-AF65-F5344CB8AC3E}">
        <p14:creationId xmlns:p14="http://schemas.microsoft.com/office/powerpoint/2010/main" val="35587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4800" dirty="0" smtClean="0"/>
              <a:t>The construction issue</a:t>
            </a:r>
            <a:endParaRPr lang="en-GB" sz="4800" dirty="0"/>
          </a:p>
        </p:txBody>
      </p:sp>
      <p:sp>
        <p:nvSpPr>
          <p:cNvPr id="4" name="Text Placeholder 3"/>
          <p:cNvSpPr>
            <a:spLocks noGrp="1"/>
          </p:cNvSpPr>
          <p:nvPr>
            <p:ph type="body" sz="quarter" idx="10"/>
          </p:nvPr>
        </p:nvSpPr>
        <p:spPr/>
        <p:txBody>
          <a:bodyPr/>
          <a:lstStyle/>
          <a:p>
            <a:r>
              <a:rPr lang="en-GB" sz="3600" dirty="0" smtClean="0"/>
              <a:t>Starting point: TFC is excluded if payments are contractually unconditional – </a:t>
            </a:r>
            <a:r>
              <a:rPr lang="en-GB" sz="3600" i="1" dirty="0" err="1" smtClean="0"/>
              <a:t>Cadogan</a:t>
            </a:r>
            <a:r>
              <a:rPr lang="en-GB" sz="3600" i="1" dirty="0" smtClean="0"/>
              <a:t> Petroleum v Global Process Systems </a:t>
            </a:r>
            <a:r>
              <a:rPr lang="en-GB" sz="3600" dirty="0" smtClean="0"/>
              <a:t>[2013] EWHC 214 (</a:t>
            </a:r>
            <a:r>
              <a:rPr lang="en-GB" sz="3600" dirty="0" err="1" smtClean="0"/>
              <a:t>Comm</a:t>
            </a:r>
            <a:r>
              <a:rPr lang="en-GB" sz="3600" dirty="0" smtClean="0"/>
              <a:t>).</a:t>
            </a:r>
            <a:endParaRPr lang="en-GB" sz="3600" dirty="0"/>
          </a:p>
          <a:p>
            <a:endParaRPr lang="en-GB" sz="3600" dirty="0"/>
          </a:p>
        </p:txBody>
      </p:sp>
    </p:spTree>
    <p:extLst>
      <p:ext uri="{BB962C8B-B14F-4D97-AF65-F5344CB8AC3E}">
        <p14:creationId xmlns:p14="http://schemas.microsoft.com/office/powerpoint/2010/main" val="3466164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Hyundai v Papadopoulos [1980] 1 WLR 1129</a:t>
            </a:r>
            <a:endParaRPr lang="en-GB" dirty="0"/>
          </a:p>
        </p:txBody>
      </p:sp>
      <p:sp>
        <p:nvSpPr>
          <p:cNvPr id="4" name="Text Placeholder 3"/>
          <p:cNvSpPr>
            <a:spLocks noGrp="1"/>
          </p:cNvSpPr>
          <p:nvPr>
            <p:ph type="body" sz="quarter" idx="10"/>
          </p:nvPr>
        </p:nvSpPr>
        <p:spPr/>
        <p:txBody>
          <a:bodyPr/>
          <a:lstStyle/>
          <a:p>
            <a:r>
              <a:rPr lang="en-GB" dirty="0" smtClean="0"/>
              <a:t>Builders validly terminated an SBC for non-payment</a:t>
            </a:r>
          </a:p>
          <a:p>
            <a:r>
              <a:rPr lang="en-GB" dirty="0" smtClean="0"/>
              <a:t>Then claimed an unpaid instalment </a:t>
            </a:r>
          </a:p>
          <a:p>
            <a:r>
              <a:rPr lang="en-GB" dirty="0" smtClean="0"/>
              <a:t>Buyers defended the claim on the basis that there would be a TFC</a:t>
            </a:r>
          </a:p>
          <a:p>
            <a:r>
              <a:rPr lang="en-GB" dirty="0" smtClean="0"/>
              <a:t>Buyers argument rejected</a:t>
            </a:r>
          </a:p>
          <a:p>
            <a:r>
              <a:rPr lang="en-GB" dirty="0" smtClean="0"/>
              <a:t>No evidence as to whether work had been done – but Lord Fraser proceeded on basis that it had</a:t>
            </a:r>
            <a:endParaRPr lang="en-GB" dirty="0"/>
          </a:p>
        </p:txBody>
      </p:sp>
    </p:spTree>
    <p:extLst>
      <p:ext uri="{BB962C8B-B14F-4D97-AF65-F5344CB8AC3E}">
        <p14:creationId xmlns:p14="http://schemas.microsoft.com/office/powerpoint/2010/main" val="832425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err="1" smtClean="0"/>
              <a:t>Stocznia</a:t>
            </a:r>
            <a:r>
              <a:rPr lang="en-GB" dirty="0" smtClean="0"/>
              <a:t> </a:t>
            </a:r>
            <a:r>
              <a:rPr lang="en-GB" dirty="0" err="1" smtClean="0"/>
              <a:t>Gdanska</a:t>
            </a:r>
            <a:r>
              <a:rPr lang="en-GB" dirty="0" smtClean="0"/>
              <a:t> v Latvian Shipping Co </a:t>
            </a:r>
            <a:endParaRPr lang="en-GB" dirty="0"/>
          </a:p>
        </p:txBody>
      </p:sp>
      <p:sp>
        <p:nvSpPr>
          <p:cNvPr id="4" name="Text Placeholder 3"/>
          <p:cNvSpPr>
            <a:spLocks noGrp="1"/>
          </p:cNvSpPr>
          <p:nvPr>
            <p:ph type="body" sz="quarter" idx="10"/>
          </p:nvPr>
        </p:nvSpPr>
        <p:spPr/>
        <p:txBody>
          <a:bodyPr/>
          <a:lstStyle/>
          <a:p>
            <a:r>
              <a:rPr lang="en-GB" dirty="0" smtClean="0"/>
              <a:t>Very similar facts to Hyundai</a:t>
            </a:r>
            <a:endParaRPr lang="en-GB" dirty="0"/>
          </a:p>
          <a:p>
            <a:r>
              <a:rPr lang="en-GB" dirty="0" smtClean="0"/>
              <a:t>Core test is that of Lord Goff</a:t>
            </a:r>
          </a:p>
          <a:p>
            <a:r>
              <a:rPr lang="en-GB" dirty="0" smtClean="0"/>
              <a:t>“In truth the test is not whether the </a:t>
            </a:r>
            <a:r>
              <a:rPr lang="en-GB" dirty="0" err="1" smtClean="0"/>
              <a:t>promisee</a:t>
            </a:r>
            <a:r>
              <a:rPr lang="en-GB" dirty="0" smtClean="0"/>
              <a:t> has received a specific benefit but rather whether the promisor has performed any part of the contractual duties in respect of which payment is due”</a:t>
            </a:r>
            <a:endParaRPr lang="en-GB" dirty="0"/>
          </a:p>
        </p:txBody>
      </p:sp>
    </p:spTree>
    <p:extLst>
      <p:ext uri="{BB962C8B-B14F-4D97-AF65-F5344CB8AC3E}">
        <p14:creationId xmlns:p14="http://schemas.microsoft.com/office/powerpoint/2010/main" val="645158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Construction Issue</a:t>
            </a:r>
            <a:endParaRPr lang="en-GB" dirty="0"/>
          </a:p>
        </p:txBody>
      </p:sp>
      <p:sp>
        <p:nvSpPr>
          <p:cNvPr id="4" name="Text Placeholder 3"/>
          <p:cNvSpPr>
            <a:spLocks noGrp="1"/>
          </p:cNvSpPr>
          <p:nvPr>
            <p:ph type="body" sz="quarter" idx="10"/>
          </p:nvPr>
        </p:nvSpPr>
        <p:spPr/>
        <p:txBody>
          <a:bodyPr/>
          <a:lstStyle/>
          <a:p>
            <a:r>
              <a:rPr lang="en-GB" sz="2800" dirty="0" smtClean="0"/>
              <a:t>Importance of cash flow recognised in case law</a:t>
            </a:r>
          </a:p>
          <a:p>
            <a:r>
              <a:rPr lang="en-GB" sz="2800" dirty="0" smtClean="0"/>
              <a:t>Does the SAJ Form contain an exclusive code of remedies on termination?</a:t>
            </a:r>
          </a:p>
          <a:p>
            <a:r>
              <a:rPr lang="en-GB" sz="2800" dirty="0" smtClean="0"/>
              <a:t>No set-off clauses</a:t>
            </a:r>
          </a:p>
          <a:p>
            <a:r>
              <a:rPr lang="en-GB" sz="2800" dirty="0" smtClean="0"/>
              <a:t>Practical implications of the rival constructions</a:t>
            </a:r>
          </a:p>
        </p:txBody>
      </p:sp>
    </p:spTree>
    <p:extLst>
      <p:ext uri="{BB962C8B-B14F-4D97-AF65-F5344CB8AC3E}">
        <p14:creationId xmlns:p14="http://schemas.microsoft.com/office/powerpoint/2010/main" val="3621666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Key points </a:t>
            </a:r>
            <a:endParaRPr lang="en-GB" dirty="0"/>
          </a:p>
        </p:txBody>
      </p:sp>
      <p:sp>
        <p:nvSpPr>
          <p:cNvPr id="4" name="Text Placeholder 3"/>
          <p:cNvSpPr>
            <a:spLocks noGrp="1"/>
          </p:cNvSpPr>
          <p:nvPr>
            <p:ph type="body" sz="quarter" idx="10"/>
          </p:nvPr>
        </p:nvSpPr>
        <p:spPr/>
        <p:txBody>
          <a:bodyPr/>
          <a:lstStyle/>
          <a:p>
            <a:r>
              <a:rPr lang="en-GB" dirty="0" smtClean="0"/>
              <a:t>Ultimately a question of construction – </a:t>
            </a:r>
            <a:r>
              <a:rPr lang="en-GB" dirty="0" err="1" smtClean="0"/>
              <a:t>Stocznia</a:t>
            </a:r>
            <a:r>
              <a:rPr lang="en-GB" dirty="0" smtClean="0"/>
              <a:t> and Hyundai are not fatal</a:t>
            </a:r>
          </a:p>
          <a:p>
            <a:r>
              <a:rPr lang="en-GB" dirty="0" smtClean="0"/>
              <a:t>Equally, courts and tribunals lean against such a construction</a:t>
            </a:r>
          </a:p>
          <a:p>
            <a:r>
              <a:rPr lang="en-GB" dirty="0" smtClean="0"/>
              <a:t>The relevance of </a:t>
            </a:r>
            <a:r>
              <a:rPr lang="en-GB" dirty="0" err="1" smtClean="0"/>
              <a:t>unargued</a:t>
            </a:r>
            <a:r>
              <a:rPr lang="en-GB" dirty="0" smtClean="0"/>
              <a:t> points in earlier cases?</a:t>
            </a:r>
            <a:endParaRPr lang="en-GB" dirty="0"/>
          </a:p>
        </p:txBody>
      </p:sp>
    </p:spTree>
    <p:extLst>
      <p:ext uri="{BB962C8B-B14F-4D97-AF65-F5344CB8AC3E}">
        <p14:creationId xmlns:p14="http://schemas.microsoft.com/office/powerpoint/2010/main" val="3876897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90" y="2515770"/>
            <a:ext cx="8420400" cy="637425"/>
          </a:xfrm>
        </p:spPr>
        <p:txBody>
          <a:bodyPr/>
          <a:lstStyle/>
          <a:p>
            <a:r>
              <a:rPr lang="en-GB" b="1" dirty="0" smtClean="0"/>
              <a:t>What sorts of consideration might there be?</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1123500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Different stages of termination</a:t>
            </a:r>
            <a:endParaRPr lang="en-GB" dirty="0"/>
          </a:p>
        </p:txBody>
      </p:sp>
      <p:sp>
        <p:nvSpPr>
          <p:cNvPr id="4" name="Text Placeholder 3"/>
          <p:cNvSpPr>
            <a:spLocks noGrp="1"/>
          </p:cNvSpPr>
          <p:nvPr>
            <p:ph type="body" sz="quarter" idx="10"/>
          </p:nvPr>
        </p:nvSpPr>
        <p:spPr/>
        <p:txBody>
          <a:bodyPr/>
          <a:lstStyle/>
          <a:p>
            <a:r>
              <a:rPr lang="en-GB" dirty="0" smtClean="0"/>
              <a:t>Ordering material</a:t>
            </a:r>
          </a:p>
          <a:p>
            <a:r>
              <a:rPr lang="en-GB" dirty="0" smtClean="0"/>
              <a:t>Conducting design work</a:t>
            </a:r>
          </a:p>
          <a:p>
            <a:r>
              <a:rPr lang="en-GB" dirty="0" smtClean="0"/>
              <a:t>Refund guarantees</a:t>
            </a:r>
          </a:p>
          <a:p>
            <a:r>
              <a:rPr lang="en-GB" dirty="0" smtClean="0"/>
              <a:t>Steel-cutting : </a:t>
            </a:r>
            <a:r>
              <a:rPr lang="en-GB" i="1" dirty="0" err="1" smtClean="0"/>
              <a:t>Stocznia</a:t>
            </a:r>
            <a:r>
              <a:rPr lang="en-GB" i="1" dirty="0" smtClean="0"/>
              <a:t> </a:t>
            </a:r>
            <a:r>
              <a:rPr lang="en-GB" dirty="0" smtClean="0"/>
              <a:t>is a clear answer </a:t>
            </a:r>
            <a:endParaRPr lang="en-GB" dirty="0"/>
          </a:p>
          <a:p>
            <a:endParaRPr lang="en-GB" dirty="0"/>
          </a:p>
        </p:txBody>
      </p:sp>
    </p:spTree>
    <p:extLst>
      <p:ext uri="{BB962C8B-B14F-4D97-AF65-F5344CB8AC3E}">
        <p14:creationId xmlns:p14="http://schemas.microsoft.com/office/powerpoint/2010/main" val="284002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What “illegality” may be relied upon</a:t>
            </a:r>
            <a:endParaRPr lang="en-GB" dirty="0"/>
          </a:p>
        </p:txBody>
      </p:sp>
      <p:sp>
        <p:nvSpPr>
          <p:cNvPr id="4" name="Text Placeholder 3"/>
          <p:cNvSpPr>
            <a:spLocks noGrp="1"/>
          </p:cNvSpPr>
          <p:nvPr>
            <p:ph type="body" sz="quarter" idx="10"/>
          </p:nvPr>
        </p:nvSpPr>
        <p:spPr>
          <a:xfrm>
            <a:off x="732905" y="1274976"/>
            <a:ext cx="8668270" cy="4496814"/>
          </a:xfrm>
        </p:spPr>
        <p:txBody>
          <a:bodyPr/>
          <a:lstStyle/>
          <a:p>
            <a:pPr>
              <a:buFont typeface="Arial" pitchFamily="34" charset="0"/>
              <a:buChar char="•"/>
            </a:pPr>
            <a:r>
              <a:rPr lang="en-GB" dirty="0" smtClean="0"/>
              <a:t> The </a:t>
            </a:r>
            <a:r>
              <a:rPr lang="en-GB" dirty="0" smtClean="0"/>
              <a:t>English law of illegality is notoriously complex and unpredictable, perhaps because of as much as in spite of the recent spate of high level decisions. </a:t>
            </a:r>
          </a:p>
          <a:p>
            <a:pPr>
              <a:buFont typeface="Arial" pitchFamily="34" charset="0"/>
              <a:buChar char="•"/>
            </a:pPr>
            <a:r>
              <a:rPr lang="en-GB" dirty="0" smtClean="0"/>
              <a:t> Potentially </a:t>
            </a:r>
            <a:r>
              <a:rPr lang="en-GB" dirty="0" smtClean="0"/>
              <a:t>relevant are contraventions of English law (as the law of the contract), the law of the flag (possibly but see </a:t>
            </a:r>
            <a:r>
              <a:rPr lang="en-GB" i="1" dirty="0" err="1" smtClean="0"/>
              <a:t>Spliethoff</a:t>
            </a:r>
            <a:r>
              <a:rPr lang="en-GB" dirty="0" smtClean="0"/>
              <a:t> (below) para 210) and the law where the construction takes place (</a:t>
            </a:r>
            <a:r>
              <a:rPr lang="en-GB" i="1" dirty="0" err="1" smtClean="0"/>
              <a:t>Ralli</a:t>
            </a:r>
            <a:r>
              <a:rPr lang="en-GB" i="1" dirty="0" smtClean="0"/>
              <a:t> Bros</a:t>
            </a:r>
            <a:r>
              <a:rPr lang="en-GB" dirty="0" smtClean="0"/>
              <a:t> [1920] 1 K.B. 614).</a:t>
            </a:r>
          </a:p>
          <a:p>
            <a:pPr>
              <a:buFont typeface="Arial" pitchFamily="34" charset="0"/>
              <a:buChar char="•"/>
            </a:pPr>
            <a:r>
              <a:rPr lang="en-GB" dirty="0" smtClean="0"/>
              <a:t> Allegations </a:t>
            </a:r>
            <a:r>
              <a:rPr lang="en-GB" dirty="0" smtClean="0"/>
              <a:t>commonly include fraudulent schemes to avoid tax or duties, or infringement of foreign exchange regulations (such as the Chinese “SAFE” rules)</a:t>
            </a:r>
          </a:p>
          <a:p>
            <a:pPr>
              <a:buFont typeface="Arial" pitchFamily="34" charset="0"/>
              <a:buChar char="•"/>
            </a:pPr>
            <a:r>
              <a:rPr lang="en-GB" dirty="0" smtClean="0"/>
              <a:t> Also </a:t>
            </a:r>
            <a:r>
              <a:rPr lang="en-GB" dirty="0" smtClean="0"/>
              <a:t>schemes to avoid regulatory requirements which may make the process more expensive</a:t>
            </a:r>
          </a:p>
          <a:p>
            <a:pPr>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Preparatory work? </a:t>
            </a:r>
            <a:endParaRPr lang="en-GB" dirty="0"/>
          </a:p>
        </p:txBody>
      </p:sp>
      <p:sp>
        <p:nvSpPr>
          <p:cNvPr id="4" name="Text Placeholder 3"/>
          <p:cNvSpPr>
            <a:spLocks noGrp="1"/>
          </p:cNvSpPr>
          <p:nvPr>
            <p:ph type="body" sz="quarter" idx="10"/>
          </p:nvPr>
        </p:nvSpPr>
        <p:spPr/>
        <p:txBody>
          <a:bodyPr/>
          <a:lstStyle/>
          <a:p>
            <a:r>
              <a:rPr lang="en-GB" dirty="0" smtClean="0"/>
              <a:t>No binding authority</a:t>
            </a:r>
          </a:p>
          <a:p>
            <a:r>
              <a:rPr lang="en-GB" dirty="0" smtClean="0"/>
              <a:t>But in the nature of an SBC that design/ordering will be part of the promise</a:t>
            </a:r>
          </a:p>
          <a:p>
            <a:r>
              <a:rPr lang="en-GB" dirty="0" smtClean="0"/>
              <a:t>Distinction between ordinary contract for goods</a:t>
            </a:r>
            <a:endParaRPr lang="en-GB" dirty="0"/>
          </a:p>
        </p:txBody>
      </p:sp>
    </p:spTree>
    <p:extLst>
      <p:ext uri="{BB962C8B-B14F-4D97-AF65-F5344CB8AC3E}">
        <p14:creationId xmlns:p14="http://schemas.microsoft.com/office/powerpoint/2010/main" val="2825515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refund guarantee issue?  </a:t>
            </a:r>
            <a:endParaRPr lang="en-GB" dirty="0"/>
          </a:p>
        </p:txBody>
      </p:sp>
      <p:sp>
        <p:nvSpPr>
          <p:cNvPr id="4" name="Text Placeholder 3"/>
          <p:cNvSpPr>
            <a:spLocks noGrp="1"/>
          </p:cNvSpPr>
          <p:nvPr>
            <p:ph type="body" sz="quarter" idx="10"/>
          </p:nvPr>
        </p:nvSpPr>
        <p:spPr/>
        <p:txBody>
          <a:bodyPr/>
          <a:lstStyle/>
          <a:p>
            <a:r>
              <a:rPr lang="en-GB" dirty="0" smtClean="0"/>
              <a:t>Typically trigger payment of instalments</a:t>
            </a:r>
          </a:p>
          <a:p>
            <a:r>
              <a:rPr lang="en-GB" dirty="0" smtClean="0"/>
              <a:t>Essential part of the bargain?</a:t>
            </a:r>
          </a:p>
          <a:p>
            <a:r>
              <a:rPr lang="en-GB" dirty="0" smtClean="0"/>
              <a:t>Slightly odd position </a:t>
            </a:r>
            <a:endParaRPr lang="en-GB" dirty="0"/>
          </a:p>
        </p:txBody>
      </p:sp>
    </p:spTree>
    <p:extLst>
      <p:ext uri="{BB962C8B-B14F-4D97-AF65-F5344CB8AC3E}">
        <p14:creationId xmlns:p14="http://schemas.microsoft.com/office/powerpoint/2010/main" val="3301975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90" y="2515770"/>
            <a:ext cx="8420400" cy="637425"/>
          </a:xfrm>
        </p:spPr>
        <p:txBody>
          <a:bodyPr/>
          <a:lstStyle/>
          <a:p>
            <a:r>
              <a:rPr lang="en-GB" b="1" dirty="0" err="1" smtClean="0"/>
              <a:t>Circuity</a:t>
            </a:r>
            <a:r>
              <a:rPr lang="en-GB" b="1" dirty="0" smtClean="0"/>
              <a:t> of Action </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1099900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Short but important point </a:t>
            </a:r>
            <a:endParaRPr lang="en-GB" dirty="0"/>
          </a:p>
        </p:txBody>
      </p:sp>
      <p:sp>
        <p:nvSpPr>
          <p:cNvPr id="4" name="Text Placeholder 3"/>
          <p:cNvSpPr>
            <a:spLocks noGrp="1"/>
          </p:cNvSpPr>
          <p:nvPr>
            <p:ph type="body" sz="quarter" idx="10"/>
          </p:nvPr>
        </p:nvSpPr>
        <p:spPr/>
        <p:txBody>
          <a:bodyPr/>
          <a:lstStyle/>
          <a:p>
            <a:r>
              <a:rPr lang="en-GB" dirty="0" smtClean="0"/>
              <a:t>Version 1: Wherever judgment for C will give D right of action to recover fruits of judgment from C</a:t>
            </a:r>
          </a:p>
          <a:p>
            <a:r>
              <a:rPr lang="en-GB" dirty="0" smtClean="0"/>
              <a:t>Version 2: Only where the facts giving rise to the claims are identical</a:t>
            </a:r>
          </a:p>
          <a:p>
            <a:r>
              <a:rPr lang="en-GB" dirty="0" smtClean="0"/>
              <a:t>Required as part of the TFC reasoning</a:t>
            </a:r>
          </a:p>
          <a:p>
            <a:r>
              <a:rPr lang="en-GB" dirty="0" smtClean="0"/>
              <a:t>Will also circumvent a “no set-off” clause, by creating a defence rather than a counterclaim</a:t>
            </a:r>
          </a:p>
        </p:txBody>
      </p:sp>
    </p:spTree>
    <p:extLst>
      <p:ext uri="{BB962C8B-B14F-4D97-AF65-F5344CB8AC3E}">
        <p14:creationId xmlns:p14="http://schemas.microsoft.com/office/powerpoint/2010/main" val="1014930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err="1" smtClean="0"/>
              <a:t>Farstad</a:t>
            </a:r>
            <a:r>
              <a:rPr lang="en-GB" dirty="0" smtClean="0"/>
              <a:t> v </a:t>
            </a:r>
            <a:r>
              <a:rPr lang="en-GB" dirty="0" err="1" smtClean="0"/>
              <a:t>Envirico</a:t>
            </a:r>
            <a:r>
              <a:rPr lang="en-GB" dirty="0" smtClean="0"/>
              <a:t> [2010] 2 Lloyd’s Rep 387</a:t>
            </a:r>
            <a:endParaRPr lang="en-GB" dirty="0"/>
          </a:p>
        </p:txBody>
      </p:sp>
      <p:sp>
        <p:nvSpPr>
          <p:cNvPr id="4" name="Text Placeholder 3"/>
          <p:cNvSpPr>
            <a:spLocks noGrp="1"/>
          </p:cNvSpPr>
          <p:nvPr>
            <p:ph type="body" sz="quarter" idx="10"/>
          </p:nvPr>
        </p:nvSpPr>
        <p:spPr/>
        <p:txBody>
          <a:bodyPr/>
          <a:lstStyle/>
          <a:p>
            <a:r>
              <a:rPr lang="en-GB" dirty="0" smtClean="0"/>
              <a:t>The oil rig </a:t>
            </a:r>
            <a:r>
              <a:rPr lang="en-GB" i="1" dirty="0" smtClean="0"/>
              <a:t>Far Service </a:t>
            </a:r>
            <a:r>
              <a:rPr lang="en-GB" dirty="0" smtClean="0"/>
              <a:t>caught fire in 2002 in Peterhead</a:t>
            </a:r>
          </a:p>
          <a:p>
            <a:r>
              <a:rPr lang="en-GB" dirty="0" err="1" smtClean="0"/>
              <a:t>Farstad</a:t>
            </a:r>
            <a:r>
              <a:rPr lang="en-GB" dirty="0" smtClean="0"/>
              <a:t> (owner) sued </a:t>
            </a:r>
            <a:r>
              <a:rPr lang="en-GB" dirty="0" err="1" smtClean="0"/>
              <a:t>Enviroco</a:t>
            </a:r>
            <a:r>
              <a:rPr lang="en-GB" dirty="0" smtClean="0"/>
              <a:t> (contractor)</a:t>
            </a:r>
          </a:p>
          <a:p>
            <a:r>
              <a:rPr lang="en-GB" dirty="0" err="1" smtClean="0"/>
              <a:t>Envirico</a:t>
            </a:r>
            <a:r>
              <a:rPr lang="en-GB" dirty="0" smtClean="0"/>
              <a:t> had been hired by ASCO, who were charterers</a:t>
            </a:r>
          </a:p>
          <a:p>
            <a:r>
              <a:rPr lang="en-GB" dirty="0" err="1" smtClean="0"/>
              <a:t>Farstad</a:t>
            </a:r>
            <a:r>
              <a:rPr lang="en-GB" dirty="0" smtClean="0"/>
              <a:t> had agreed to indemnify ASCO for claims for loss and damage</a:t>
            </a:r>
          </a:p>
          <a:p>
            <a:r>
              <a:rPr lang="en-GB" dirty="0" smtClean="0"/>
              <a:t>Supreme Court held that </a:t>
            </a:r>
            <a:r>
              <a:rPr lang="en-GB" dirty="0" err="1" smtClean="0"/>
              <a:t>circuity</a:t>
            </a:r>
            <a:r>
              <a:rPr lang="en-GB" dirty="0" smtClean="0"/>
              <a:t> of action bared </a:t>
            </a:r>
            <a:r>
              <a:rPr lang="en-GB" dirty="0" err="1" smtClean="0"/>
              <a:t>Enviroco’s</a:t>
            </a:r>
            <a:r>
              <a:rPr lang="en-GB" dirty="0" smtClean="0"/>
              <a:t> claim for contribution</a:t>
            </a:r>
          </a:p>
        </p:txBody>
      </p:sp>
    </p:spTree>
    <p:extLst>
      <p:ext uri="{BB962C8B-B14F-4D97-AF65-F5344CB8AC3E}">
        <p14:creationId xmlns:p14="http://schemas.microsoft.com/office/powerpoint/2010/main" val="1718112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Conclusion</a:t>
            </a:r>
            <a:endParaRPr lang="en-GB" dirty="0"/>
          </a:p>
        </p:txBody>
      </p:sp>
      <p:sp>
        <p:nvSpPr>
          <p:cNvPr id="4" name="Text Placeholder 3"/>
          <p:cNvSpPr>
            <a:spLocks noGrp="1"/>
          </p:cNvSpPr>
          <p:nvPr>
            <p:ph type="body" sz="quarter" idx="10"/>
          </p:nvPr>
        </p:nvSpPr>
        <p:spPr/>
        <p:txBody>
          <a:bodyPr/>
          <a:lstStyle/>
          <a:p>
            <a:r>
              <a:rPr lang="en-GB" dirty="0" smtClean="0"/>
              <a:t>Unlikely to be any clear determination of these issues by the courts in the near future</a:t>
            </a:r>
          </a:p>
          <a:p>
            <a:r>
              <a:rPr lang="en-GB" dirty="0" smtClean="0"/>
              <a:t>Will remain an available argument to parties in SBC disputes for </a:t>
            </a:r>
            <a:r>
              <a:rPr lang="en-GB" smtClean="0"/>
              <a:t>some time</a:t>
            </a:r>
            <a:endParaRPr lang="en-GB" dirty="0" smtClean="0"/>
          </a:p>
        </p:txBody>
      </p:sp>
    </p:spTree>
    <p:extLst>
      <p:ext uri="{BB962C8B-B14F-4D97-AF65-F5344CB8AC3E}">
        <p14:creationId xmlns:p14="http://schemas.microsoft.com/office/powerpoint/2010/main" val="2365841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1"/>
          </p:nvPr>
        </p:nvSpPr>
        <p:spPr/>
        <p:txBody>
          <a:bodyPr/>
          <a:lstStyle/>
          <a:p>
            <a:r>
              <a:rPr lang="en-GB" dirty="0" smtClean="0"/>
              <a:t>Questions</a:t>
            </a:r>
            <a:endParaRPr lang="en-GB" dirty="0"/>
          </a:p>
        </p:txBody>
      </p:sp>
    </p:spTree>
    <p:extLst>
      <p:ext uri="{BB962C8B-B14F-4D97-AF65-F5344CB8AC3E}">
        <p14:creationId xmlns:p14="http://schemas.microsoft.com/office/powerpoint/2010/main" val="1594331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92" y="844834"/>
            <a:ext cx="8420400" cy="637425"/>
          </a:xfrm>
        </p:spPr>
        <p:txBody>
          <a:bodyPr/>
          <a:lstStyle/>
          <a:p>
            <a:pPr lvl="0"/>
            <a:r>
              <a:rPr lang="en-GB" dirty="0"/>
              <a:t>Anti-suit injunctions in a shipbuilding context</a:t>
            </a:r>
          </a:p>
        </p:txBody>
      </p:sp>
      <p:sp>
        <p:nvSpPr>
          <p:cNvPr id="3" name="Text Placeholder 2"/>
          <p:cNvSpPr>
            <a:spLocks noGrp="1"/>
          </p:cNvSpPr>
          <p:nvPr>
            <p:ph type="body" sz="quarter" idx="11"/>
          </p:nvPr>
        </p:nvSpPr>
        <p:spPr>
          <a:xfrm>
            <a:off x="620692" y="2121542"/>
            <a:ext cx="8429095" cy="495301"/>
          </a:xfrm>
        </p:spPr>
        <p:txBody>
          <a:bodyPr/>
          <a:lstStyle/>
          <a:p>
            <a:r>
              <a:rPr lang="en-GB" dirty="0"/>
              <a:t>Mark Davis</a:t>
            </a:r>
          </a:p>
          <a:p>
            <a:r>
              <a:rPr lang="en-GB" dirty="0"/>
              <a:t>Davis &amp; Co</a:t>
            </a:r>
          </a:p>
        </p:txBody>
      </p:sp>
      <p:sp>
        <p:nvSpPr>
          <p:cNvPr id="5" name="Footer Placeholder 4"/>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6" name="Text Placeholder 5"/>
          <p:cNvSpPr>
            <a:spLocks noGrp="1"/>
          </p:cNvSpPr>
          <p:nvPr>
            <p:ph type="body" sz="quarter" idx="13"/>
          </p:nvPr>
        </p:nvSpPr>
        <p:spPr>
          <a:xfrm>
            <a:off x="620692" y="3852332"/>
            <a:ext cx="8420400" cy="779489"/>
          </a:xfrm>
        </p:spPr>
        <p:txBody>
          <a:bodyPr/>
          <a:lstStyle/>
          <a:p>
            <a:r>
              <a:rPr lang="en-GB" dirty="0"/>
              <a:t>29  March  2017</a:t>
            </a:r>
          </a:p>
          <a:p>
            <a:endParaRPr lang="en-GB" dirty="0"/>
          </a:p>
        </p:txBody>
      </p:sp>
    </p:spTree>
    <p:extLst>
      <p:ext uri="{BB962C8B-B14F-4D97-AF65-F5344CB8AC3E}">
        <p14:creationId xmlns:p14="http://schemas.microsoft.com/office/powerpoint/2010/main" val="763963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Introduction</a:t>
            </a:r>
          </a:p>
        </p:txBody>
      </p:sp>
      <p:sp>
        <p:nvSpPr>
          <p:cNvPr id="4" name="Text Placeholder 3"/>
          <p:cNvSpPr>
            <a:spLocks noGrp="1"/>
          </p:cNvSpPr>
          <p:nvPr>
            <p:ph type="body" sz="quarter" idx="10"/>
          </p:nvPr>
        </p:nvSpPr>
        <p:spPr>
          <a:xfrm>
            <a:off x="732906" y="1447800"/>
            <a:ext cx="8668270" cy="4339046"/>
          </a:xfrm>
        </p:spPr>
        <p:txBody>
          <a:bodyPr/>
          <a:lstStyle/>
          <a:p>
            <a:pPr marL="342900" lvl="0" indent="-342900">
              <a:buFont typeface="Arial" panose="020B0604020202020204" pitchFamily="34" charset="0"/>
              <a:buChar char="•"/>
            </a:pPr>
            <a:r>
              <a:rPr lang="en-GB" sz="1900" dirty="0"/>
              <a:t>Most shipbuilding contracts are subject to English law and provide for disputes to be resolved by London arbitration or the English courts.</a:t>
            </a:r>
          </a:p>
          <a:p>
            <a:pPr marL="342900" indent="-342900">
              <a:buFont typeface="Arial" panose="020B0604020202020204" pitchFamily="34" charset="0"/>
              <a:buChar char="•"/>
            </a:pPr>
            <a:r>
              <a:rPr lang="en-GB" sz="1900" dirty="0"/>
              <a:t>Disputes sometimes arise as to whether the buyer has a contractual right to terminate the shipbuilding contract, and consequently to claim back the advance payments. </a:t>
            </a:r>
          </a:p>
          <a:p>
            <a:pPr marL="342900" indent="-342900">
              <a:buFont typeface="Arial" panose="020B0604020202020204" pitchFamily="34" charset="0"/>
              <a:buChar char="•"/>
            </a:pPr>
            <a:r>
              <a:rPr lang="en-GB" sz="1900" dirty="0"/>
              <a:t>In the event that the shipyard does not refund them, a similar issue arises as to whether the buyer is entitled to make demand under the refund guarantees.</a:t>
            </a:r>
          </a:p>
          <a:p>
            <a:pPr marL="342900" indent="-342900">
              <a:buFont typeface="Arial" panose="020B0604020202020204" pitchFamily="34" charset="0"/>
              <a:buChar char="•"/>
            </a:pPr>
            <a:r>
              <a:rPr lang="en-GB" sz="1900" dirty="0"/>
              <a:t>Notwithstanding the parties’ express choice of English law and jurisdiction, the relevant shipyard may seek to invoke the assistance of local courts in an effort to obtain a more favourable outcome than may be available to it in London. </a:t>
            </a:r>
          </a:p>
          <a:p>
            <a:pPr marL="342900" indent="-342900">
              <a:buFont typeface="Arial" panose="020B0604020202020204" pitchFamily="34" charset="0"/>
              <a:buChar char="•"/>
            </a:pPr>
            <a:endParaRPr lang="en-GB" sz="1800" dirty="0"/>
          </a:p>
          <a:p>
            <a:endParaRPr lang="en-GB" dirty="0"/>
          </a:p>
        </p:txBody>
      </p:sp>
    </p:spTree>
    <p:extLst>
      <p:ext uri="{BB962C8B-B14F-4D97-AF65-F5344CB8AC3E}">
        <p14:creationId xmlns:p14="http://schemas.microsoft.com/office/powerpoint/2010/main" val="826672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0"/>
          </p:nvPr>
        </p:nvSpPr>
        <p:spPr>
          <a:xfrm>
            <a:off x="732906" y="1028700"/>
            <a:ext cx="8668270" cy="4371975"/>
          </a:xfrm>
        </p:spPr>
        <p:txBody>
          <a:bodyPr/>
          <a:lstStyle/>
          <a:p>
            <a:pPr marL="342900" indent="-342900">
              <a:buFont typeface="Arial" panose="020B0604020202020204" pitchFamily="34" charset="0"/>
              <a:buChar char="•"/>
            </a:pPr>
            <a:r>
              <a:rPr lang="en-GB" sz="1900" dirty="0"/>
              <a:t>Against this background it is relevant to consider in what circumstances an English court (or arbitration tribunal) will grant an anti-suit injunction to restrain the shipyard from commencing or continuing proceedings in breach of the exclusive jurisdiction or arbitration agreement. </a:t>
            </a:r>
          </a:p>
          <a:p>
            <a:endParaRPr lang="en-GB" dirty="0"/>
          </a:p>
        </p:txBody>
      </p:sp>
    </p:spTree>
    <p:extLst>
      <p:ext uri="{BB962C8B-B14F-4D97-AF65-F5344CB8AC3E}">
        <p14:creationId xmlns:p14="http://schemas.microsoft.com/office/powerpoint/2010/main" val="177218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Is contravention of a law necessary ?</a:t>
            </a:r>
            <a:endParaRPr lang="en-GB" dirty="0"/>
          </a:p>
        </p:txBody>
      </p:sp>
      <p:sp>
        <p:nvSpPr>
          <p:cNvPr id="4" name="Text Placeholder 3"/>
          <p:cNvSpPr>
            <a:spLocks noGrp="1"/>
          </p:cNvSpPr>
          <p:nvPr>
            <p:ph type="body" sz="quarter" idx="10"/>
          </p:nvPr>
        </p:nvSpPr>
        <p:spPr/>
        <p:txBody>
          <a:bodyPr/>
          <a:lstStyle/>
          <a:p>
            <a:pPr>
              <a:buFont typeface="Arial" pitchFamily="34" charset="0"/>
              <a:buChar char="•"/>
            </a:pPr>
            <a:r>
              <a:rPr lang="en-GB" dirty="0" smtClean="0"/>
              <a:t> A </a:t>
            </a:r>
            <a:r>
              <a:rPr lang="en-GB" dirty="0" smtClean="0"/>
              <a:t>well known problem was the PSPC issue where contracts were backdated to avoid the need to comply with regulations increasing the cost and difficulty of painting ballast tanks.</a:t>
            </a:r>
          </a:p>
          <a:p>
            <a:pPr>
              <a:buFont typeface="Arial" pitchFamily="34" charset="0"/>
              <a:buChar char="•"/>
            </a:pPr>
            <a:r>
              <a:rPr lang="en-GB" dirty="0" smtClean="0"/>
              <a:t> Yards </a:t>
            </a:r>
            <a:r>
              <a:rPr lang="en-GB" dirty="0" smtClean="0"/>
              <a:t>alleged that such contracts were “structured to deceive” Class or Flag administration, relying on </a:t>
            </a:r>
            <a:r>
              <a:rPr lang="en-GB" i="1" dirty="0" smtClean="0"/>
              <a:t>Alexander v </a:t>
            </a:r>
            <a:r>
              <a:rPr lang="en-GB" i="1" dirty="0" err="1" smtClean="0"/>
              <a:t>Rayson</a:t>
            </a:r>
            <a:r>
              <a:rPr lang="en-GB" i="1" dirty="0" smtClean="0"/>
              <a:t> </a:t>
            </a:r>
            <a:r>
              <a:rPr lang="en-GB" dirty="0" smtClean="0"/>
              <a:t>and</a:t>
            </a:r>
            <a:r>
              <a:rPr lang="en-GB" i="1" dirty="0" smtClean="0"/>
              <a:t>  Mitsubishi v </a:t>
            </a:r>
            <a:r>
              <a:rPr lang="en-GB" i="1" dirty="0" err="1" smtClean="0"/>
              <a:t>Alafouzos</a:t>
            </a:r>
            <a:r>
              <a:rPr lang="en-GB" i="1" dirty="0" smtClean="0"/>
              <a:t> </a:t>
            </a:r>
            <a:r>
              <a:rPr lang="en-GB" dirty="0" smtClean="0"/>
              <a:t>[1988] 1 Lloyd’s Rep. 191 and irrespective of whether any law was broken. </a:t>
            </a:r>
          </a:p>
          <a:p>
            <a:pPr>
              <a:buFont typeface="Arial" pitchFamily="34" charset="0"/>
              <a:buChar char="•"/>
            </a:pPr>
            <a:r>
              <a:rPr lang="en-GB" dirty="0" smtClean="0"/>
              <a:t> Different </a:t>
            </a:r>
            <a:r>
              <a:rPr lang="en-GB" dirty="0" smtClean="0"/>
              <a:t>Tribunals have given different answers, not all following </a:t>
            </a:r>
            <a:r>
              <a:rPr lang="en-GB" i="1" dirty="0" smtClean="0"/>
              <a:t>American Home Assurance v Hong Lam Marine</a:t>
            </a:r>
            <a:r>
              <a:rPr lang="en-GB" dirty="0" smtClean="0"/>
              <a:t> [1999] SGCA 55 </a:t>
            </a: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p:nvPr>
        </p:nvSpPr>
        <p:spPr>
          <a:xfrm>
            <a:off x="732905" y="381600"/>
            <a:ext cx="8668271" cy="1129700"/>
          </a:xfrm>
        </p:spPr>
        <p:txBody>
          <a:bodyPr/>
          <a:lstStyle/>
          <a:p>
            <a:pPr algn="just">
              <a:lnSpc>
                <a:spcPct val="100000"/>
              </a:lnSpc>
            </a:pPr>
            <a:r>
              <a:rPr lang="en-GB" dirty="0"/>
              <a:t>The court’s jurisdiction to grant an anti-suit</a:t>
            </a:r>
            <a:br>
              <a:rPr lang="en-GB" dirty="0"/>
            </a:br>
            <a:r>
              <a:rPr lang="en-GB" dirty="0"/>
              <a:t>injunction</a:t>
            </a:r>
          </a:p>
        </p:txBody>
      </p:sp>
      <p:sp>
        <p:nvSpPr>
          <p:cNvPr id="4" name="Text Placeholder 3"/>
          <p:cNvSpPr>
            <a:spLocks noGrp="1"/>
          </p:cNvSpPr>
          <p:nvPr>
            <p:ph type="body" sz="quarter" idx="10"/>
          </p:nvPr>
        </p:nvSpPr>
        <p:spPr>
          <a:xfrm>
            <a:off x="732905" y="1689100"/>
            <a:ext cx="8668270" cy="4364042"/>
          </a:xfrm>
        </p:spPr>
        <p:txBody>
          <a:bodyPr/>
          <a:lstStyle/>
          <a:p>
            <a:pPr marL="342900" lvl="0" indent="-342900">
              <a:buFont typeface="Arial" panose="020B0604020202020204" pitchFamily="34" charset="0"/>
              <a:buChar char="•"/>
            </a:pPr>
            <a:r>
              <a:rPr lang="en-GB" sz="1900" dirty="0"/>
              <a:t>The court has a broad discretion under Section 37 of the Senior Courts Act 1981 to grant an injunction in all cases in which it appears to the court to be just and convenient to do so. </a:t>
            </a:r>
          </a:p>
          <a:p>
            <a:pPr marL="342900" lvl="0" indent="-342900">
              <a:buFont typeface="Arial" panose="020B0604020202020204" pitchFamily="34" charset="0"/>
              <a:buChar char="•"/>
            </a:pPr>
            <a:r>
              <a:rPr lang="en-GB" sz="1900" dirty="0"/>
              <a:t> That discretion is to be exercised in accordance with the principles to be derived from a long line of authority referred to by Lord Bingham in </a:t>
            </a:r>
            <a:r>
              <a:rPr lang="en-GB" sz="1900" i="1" dirty="0"/>
              <a:t>Donohue V Armco Inc</a:t>
            </a:r>
            <a:r>
              <a:rPr lang="en-GB" sz="1900" dirty="0"/>
              <a:t>. </a:t>
            </a:r>
          </a:p>
          <a:p>
            <a:pPr marL="342900" lvl="0" indent="-342900">
              <a:buFont typeface="Arial" panose="020B0604020202020204" pitchFamily="34" charset="0"/>
              <a:buChar char="•"/>
            </a:pPr>
            <a:r>
              <a:rPr lang="en-GB" sz="1900" dirty="0"/>
              <a:t>The starting point is that where the parties have agreed that disputes should be resolved in a particular forum, effect should </a:t>
            </a:r>
            <a:r>
              <a:rPr lang="en-GB" sz="1900" i="1" dirty="0"/>
              <a:t>ordinarily</a:t>
            </a:r>
            <a:r>
              <a:rPr lang="en-GB" sz="1900" dirty="0"/>
              <a:t> be given to that agreement in the absence of “</a:t>
            </a:r>
            <a:r>
              <a:rPr lang="en-GB" sz="1900" i="1" dirty="0"/>
              <a:t>strong reasons</a:t>
            </a:r>
            <a:r>
              <a:rPr lang="en-GB" sz="1900" dirty="0"/>
              <a:t>” for departing from it.</a:t>
            </a:r>
          </a:p>
        </p:txBody>
      </p:sp>
    </p:spTree>
    <p:extLst>
      <p:ext uri="{BB962C8B-B14F-4D97-AF65-F5344CB8AC3E}">
        <p14:creationId xmlns:p14="http://schemas.microsoft.com/office/powerpoint/2010/main" val="1199500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0"/>
          </p:nvPr>
        </p:nvSpPr>
        <p:spPr>
          <a:xfrm>
            <a:off x="732906" y="1028700"/>
            <a:ext cx="8668270" cy="4371975"/>
          </a:xfrm>
        </p:spPr>
        <p:txBody>
          <a:bodyPr/>
          <a:lstStyle/>
          <a:p>
            <a:pPr marL="342900" indent="-342900">
              <a:buFont typeface="Arial" panose="020B0604020202020204" pitchFamily="34" charset="0"/>
              <a:buChar char="•"/>
            </a:pPr>
            <a:r>
              <a:rPr lang="en-GB" sz="1900" dirty="0"/>
              <a:t>An anti-suit injunction is a form of equitable relief, and thus there can be no absolute or inflexible rule to govern the exercise of the discretion. </a:t>
            </a:r>
          </a:p>
          <a:p>
            <a:pPr marL="342900" indent="-342900">
              <a:buFont typeface="Arial" panose="020B0604020202020204" pitchFamily="34" charset="0"/>
              <a:buChar char="•"/>
            </a:pPr>
            <a:r>
              <a:rPr lang="en-GB" sz="1900" dirty="0"/>
              <a:t>A party may lose his claim to equitable relief by dilatoriness or other unconscionable conduct.</a:t>
            </a:r>
          </a:p>
          <a:p>
            <a:pPr marL="342900" indent="-342900">
              <a:buFont typeface="Arial" panose="020B0604020202020204" pitchFamily="34" charset="0"/>
              <a:buChar char="•"/>
            </a:pPr>
            <a:r>
              <a:rPr lang="en-GB" sz="1900" dirty="0"/>
              <a:t>Considerations of comity also arise. </a:t>
            </a:r>
          </a:p>
          <a:p>
            <a:pPr marL="342900" indent="-342900">
              <a:buFont typeface="Arial" panose="020B0604020202020204" pitchFamily="34" charset="0"/>
              <a:buChar char="•"/>
            </a:pPr>
            <a:r>
              <a:rPr lang="en-GB" sz="1900" dirty="0"/>
              <a:t>In </a:t>
            </a:r>
            <a:r>
              <a:rPr lang="en-GB" sz="1900" i="1" dirty="0"/>
              <a:t>the Angelic Grace</a:t>
            </a:r>
            <a:r>
              <a:rPr lang="en-GB" sz="1900" dirty="0"/>
              <a:t> the Court of Appeal rejected the suggestion that the proper approach for the English court was to allow the foreign court to decide whether it should decline jurisdiction or not.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790186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381599"/>
            <a:ext cx="8668271" cy="881143"/>
          </a:xfrm>
        </p:spPr>
        <p:txBody>
          <a:bodyPr/>
          <a:lstStyle/>
          <a:p>
            <a:r>
              <a:rPr lang="en-GB" dirty="0"/>
              <a:t>Issues to consider</a:t>
            </a:r>
          </a:p>
        </p:txBody>
      </p:sp>
      <p:sp>
        <p:nvSpPr>
          <p:cNvPr id="4" name="Text Placeholder 3"/>
          <p:cNvSpPr>
            <a:spLocks noGrp="1"/>
          </p:cNvSpPr>
          <p:nvPr>
            <p:ph type="body" sz="quarter" idx="10"/>
          </p:nvPr>
        </p:nvSpPr>
        <p:spPr>
          <a:xfrm>
            <a:off x="732906" y="1422400"/>
            <a:ext cx="8668270" cy="3978275"/>
          </a:xfrm>
        </p:spPr>
        <p:txBody>
          <a:bodyPr/>
          <a:lstStyle/>
          <a:p>
            <a:pPr marL="342900" lvl="0" indent="-342900">
              <a:buFont typeface="Arial" panose="020B0604020202020204" pitchFamily="34" charset="0"/>
              <a:buChar char="•"/>
            </a:pPr>
            <a:r>
              <a:rPr lang="en-GB" sz="1900" dirty="0"/>
              <a:t>One of the questions that therefore arise in the context of anti-suit injunctions is what “</a:t>
            </a:r>
            <a:r>
              <a:rPr lang="en-GB" sz="1900" i="1" dirty="0"/>
              <a:t>strong reasons</a:t>
            </a:r>
            <a:r>
              <a:rPr lang="en-GB" sz="1900" dirty="0"/>
              <a:t>” may exist to cause the Court to depart from the ordinary position that it will give effect to the parties’ autonomous choice of English court jurisdiction or London arbitration.</a:t>
            </a:r>
          </a:p>
          <a:p>
            <a:pPr marL="342900" lvl="0" indent="-342900">
              <a:buFont typeface="Arial" panose="020B0604020202020204" pitchFamily="34" charset="0"/>
              <a:buChar char="•"/>
            </a:pPr>
            <a:r>
              <a:rPr lang="en-GB" sz="1900" dirty="0"/>
              <a:t>Delay</a:t>
            </a:r>
          </a:p>
          <a:p>
            <a:pPr marL="342900" lvl="0" indent="-342900">
              <a:buFont typeface="Arial" panose="020B0604020202020204" pitchFamily="34" charset="0"/>
              <a:buChar char="•"/>
            </a:pPr>
            <a:r>
              <a:rPr lang="en-GB" sz="1900" dirty="0"/>
              <a:t>Other </a:t>
            </a:r>
            <a:r>
              <a:rPr lang="en-GB" sz="1900" i="1" dirty="0"/>
              <a:t>strong reasons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7740708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381599"/>
            <a:ext cx="8668271" cy="881143"/>
          </a:xfrm>
        </p:spPr>
        <p:txBody>
          <a:bodyPr/>
          <a:lstStyle/>
          <a:p>
            <a:r>
              <a:rPr lang="en-GB" dirty="0"/>
              <a:t>Delay</a:t>
            </a:r>
          </a:p>
        </p:txBody>
      </p:sp>
      <p:sp>
        <p:nvSpPr>
          <p:cNvPr id="4" name="Text Placeholder 3"/>
          <p:cNvSpPr>
            <a:spLocks noGrp="1"/>
          </p:cNvSpPr>
          <p:nvPr>
            <p:ph type="body" sz="quarter" idx="10"/>
          </p:nvPr>
        </p:nvSpPr>
        <p:spPr>
          <a:xfrm>
            <a:off x="732906" y="1149927"/>
            <a:ext cx="8668270" cy="4250749"/>
          </a:xfrm>
        </p:spPr>
        <p:txBody>
          <a:bodyPr/>
          <a:lstStyle/>
          <a:p>
            <a:pPr marL="342900" lvl="0" indent="-342900">
              <a:buFont typeface="Arial" panose="020B0604020202020204" pitchFamily="34" charset="0"/>
              <a:buChar char="•"/>
            </a:pPr>
            <a:r>
              <a:rPr lang="en-GB" sz="1900" dirty="0"/>
              <a:t>In </a:t>
            </a:r>
            <a:r>
              <a:rPr lang="en-GB" sz="1900" i="1" dirty="0"/>
              <a:t>Essar Shipping Ltd v Bank of China Ltd</a:t>
            </a:r>
            <a:r>
              <a:rPr lang="en-GB" sz="1900" dirty="0"/>
              <a:t> Walker J emphasised that the need to apply for an injunction (a) promptly and (b) before the foreign proceedings are too far advanced, are separate and cumulative principles. </a:t>
            </a:r>
          </a:p>
          <a:p>
            <a:pPr marL="342900" lvl="0" indent="-342900">
              <a:buFont typeface="Arial" panose="020B0604020202020204" pitchFamily="34" charset="0"/>
              <a:buChar char="•"/>
            </a:pPr>
            <a:r>
              <a:rPr lang="en-GB" sz="1900" dirty="0"/>
              <a:t>Promptness is fact sensitive, but no assistance is to be derived from the analyses of the facts carried out by the court in previous decisions.</a:t>
            </a:r>
          </a:p>
          <a:p>
            <a:pPr marL="342900" indent="-342900">
              <a:buFont typeface="Arial" panose="020B0604020202020204" pitchFamily="34" charset="0"/>
              <a:buChar char="•"/>
            </a:pPr>
            <a:r>
              <a:rPr lang="en-GB" sz="1900" dirty="0"/>
              <a:t>In </a:t>
            </a:r>
            <a:r>
              <a:rPr lang="en-GB" sz="1900" i="1" dirty="0"/>
              <a:t>Magellan Spirit </a:t>
            </a:r>
            <a:r>
              <a:rPr lang="en-GB" sz="1900" dirty="0"/>
              <a:t>a similar approach was followed.  Leggatt J held that there had been fatal delay in making the application, which was of itself a sufficient reason to refuse injunctive relief </a:t>
            </a:r>
            <a:r>
              <a:rPr lang="en-GB" sz="1900" u="sng" dirty="0"/>
              <a:t>and</a:t>
            </a:r>
            <a:r>
              <a:rPr lang="en-GB" sz="1900" dirty="0"/>
              <a:t> that the Claimant had allowed the Nigerian court to become </a:t>
            </a:r>
            <a:r>
              <a:rPr lang="en-GB" sz="1900" dirty="0" err="1"/>
              <a:t>seised</a:t>
            </a:r>
            <a:r>
              <a:rPr lang="en-GB" sz="1900" dirty="0"/>
              <a:t> of the matter to an extent which would make in inappropriate for the English court to intervene at that stage.</a:t>
            </a:r>
          </a:p>
          <a:p>
            <a:pPr marL="342900" lvl="0" indent="-342900">
              <a:buFont typeface="Arial" panose="020B0604020202020204" pitchFamily="34" charset="0"/>
              <a:buChar char="•"/>
            </a:pPr>
            <a:endParaRPr lang="en-GB" dirty="0"/>
          </a:p>
        </p:txBody>
      </p:sp>
    </p:spTree>
    <p:extLst>
      <p:ext uri="{BB962C8B-B14F-4D97-AF65-F5344CB8AC3E}">
        <p14:creationId xmlns:p14="http://schemas.microsoft.com/office/powerpoint/2010/main" val="1516677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0"/>
          </p:nvPr>
        </p:nvSpPr>
        <p:spPr>
          <a:xfrm>
            <a:off x="616791" y="986971"/>
            <a:ext cx="8668270" cy="4513943"/>
          </a:xfrm>
        </p:spPr>
        <p:txBody>
          <a:bodyPr/>
          <a:lstStyle/>
          <a:p>
            <a:pPr marL="342900" lvl="0" indent="-342900">
              <a:buFont typeface="Arial" panose="020B0604020202020204" pitchFamily="34" charset="0"/>
              <a:buChar char="•"/>
            </a:pPr>
            <a:r>
              <a:rPr lang="en-GB" sz="1900" dirty="0"/>
              <a:t>In </a:t>
            </a:r>
            <a:r>
              <a:rPr lang="en-GB" sz="1900" i="1" dirty="0"/>
              <a:t>ADM Asia-Pacific Trading </a:t>
            </a:r>
            <a:r>
              <a:rPr lang="en-GB" sz="1900" i="1" dirty="0" err="1"/>
              <a:t>Pte.</a:t>
            </a:r>
            <a:r>
              <a:rPr lang="en-GB" sz="1900" i="1" dirty="0"/>
              <a:t> Ltd v PT Budi </a:t>
            </a:r>
            <a:r>
              <a:rPr lang="en-GB" sz="1900" i="1" dirty="0" err="1"/>
              <a:t>Semesta</a:t>
            </a:r>
            <a:r>
              <a:rPr lang="en-GB" sz="1900" i="1" dirty="0"/>
              <a:t> </a:t>
            </a:r>
            <a:r>
              <a:rPr lang="en-GB" sz="1900" i="1" dirty="0" err="1"/>
              <a:t>Satria</a:t>
            </a:r>
            <a:r>
              <a:rPr lang="en-GB" sz="1900" i="1" dirty="0"/>
              <a:t> </a:t>
            </a:r>
            <a:r>
              <a:rPr lang="en-GB" sz="1900" dirty="0"/>
              <a:t>it was argued that:</a:t>
            </a:r>
          </a:p>
          <a:p>
            <a:pPr marL="623888" lvl="0" indent="-361950">
              <a:buFont typeface="Courier New" panose="02070309020205020404" pitchFamily="49" charset="0"/>
              <a:buChar char="o"/>
            </a:pPr>
            <a:r>
              <a:rPr lang="en-GB" sz="1900" dirty="0"/>
              <a:t>Waiting for the foreign court to determine a challenge to its jurisdiction should not be regarded as unconscionable delay: the applicant should not be obliged to seek relief in two jurisdictions simultaneously;</a:t>
            </a:r>
          </a:p>
          <a:p>
            <a:pPr marL="623888" lvl="0" indent="-361950">
              <a:buFont typeface="Courier New" panose="02070309020205020404" pitchFamily="49" charset="0"/>
              <a:buChar char="o"/>
            </a:pPr>
            <a:r>
              <a:rPr lang="en-GB" sz="1900" dirty="0"/>
              <a:t>In the absence of evidence that the respondent would have complied with an anti-suit injunction, had it been obtained sooner, by discontinuing the foreign proceedings the respondent could not show detrimental reliance or prejudice; and</a:t>
            </a:r>
          </a:p>
          <a:p>
            <a:pPr marL="623888" lvl="0" indent="-361950">
              <a:buFont typeface="Courier New" panose="02070309020205020404" pitchFamily="49" charset="0"/>
              <a:buChar char="o"/>
            </a:pPr>
            <a:r>
              <a:rPr lang="en-GB" sz="1900" dirty="0"/>
              <a:t>Comity has no role to play where the applicant is seeking to enforce a contractual right not to be sued in the foreign jurisdiction.</a:t>
            </a:r>
          </a:p>
          <a:p>
            <a:endParaRPr lang="en-GB" dirty="0"/>
          </a:p>
        </p:txBody>
      </p:sp>
    </p:spTree>
    <p:extLst>
      <p:ext uri="{BB962C8B-B14F-4D97-AF65-F5344CB8AC3E}">
        <p14:creationId xmlns:p14="http://schemas.microsoft.com/office/powerpoint/2010/main" val="957267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0"/>
          </p:nvPr>
        </p:nvSpPr>
        <p:spPr>
          <a:xfrm>
            <a:off x="732906" y="885372"/>
            <a:ext cx="8668270" cy="4515304"/>
          </a:xfrm>
        </p:spPr>
        <p:txBody>
          <a:bodyPr/>
          <a:lstStyle/>
          <a:p>
            <a:pPr marL="342900" indent="-342900">
              <a:buFont typeface="Arial" panose="020B0604020202020204" pitchFamily="34" charset="0"/>
              <a:buChar char="•"/>
            </a:pPr>
            <a:r>
              <a:rPr lang="en-GB" sz="1900" dirty="0"/>
              <a:t>All arguments were rejected.</a:t>
            </a:r>
          </a:p>
          <a:p>
            <a:pPr marL="342900" indent="-342900">
              <a:buFont typeface="Arial" panose="020B0604020202020204" pitchFamily="34" charset="0"/>
              <a:buChar char="•"/>
            </a:pPr>
            <a:r>
              <a:rPr lang="en-GB" sz="1900" dirty="0"/>
              <a:t>The task of the court was to consider whether the application was made promptly and how far and with what consequences the foreign proceedings had progressed.</a:t>
            </a:r>
          </a:p>
          <a:p>
            <a:endParaRPr lang="en-GB" dirty="0"/>
          </a:p>
        </p:txBody>
      </p:sp>
    </p:spTree>
    <p:extLst>
      <p:ext uri="{BB962C8B-B14F-4D97-AF65-F5344CB8AC3E}">
        <p14:creationId xmlns:p14="http://schemas.microsoft.com/office/powerpoint/2010/main" val="3662317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a:t>Conclusions on delay</a:t>
            </a:r>
          </a:p>
        </p:txBody>
      </p:sp>
      <p:sp>
        <p:nvSpPr>
          <p:cNvPr id="4" name="Text Placeholder 3"/>
          <p:cNvSpPr>
            <a:spLocks noGrp="1"/>
          </p:cNvSpPr>
          <p:nvPr>
            <p:ph type="body" sz="quarter" idx="10"/>
          </p:nvPr>
        </p:nvSpPr>
        <p:spPr>
          <a:xfrm>
            <a:off x="732906" y="1357746"/>
            <a:ext cx="8668270" cy="4042930"/>
          </a:xfrm>
        </p:spPr>
        <p:txBody>
          <a:bodyPr/>
          <a:lstStyle/>
          <a:p>
            <a:pPr marL="342900" lvl="0" indent="-342900">
              <a:buFont typeface="Arial" panose="020B0604020202020204" pitchFamily="34" charset="0"/>
              <a:buChar char="•"/>
            </a:pPr>
            <a:r>
              <a:rPr lang="en-GB" sz="1900" dirty="0"/>
              <a:t>Was the application made promptly?</a:t>
            </a:r>
          </a:p>
          <a:p>
            <a:pPr marL="342900" lvl="0" indent="-342900">
              <a:buFont typeface="Arial" panose="020B0604020202020204" pitchFamily="34" charset="0"/>
              <a:buChar char="•"/>
            </a:pPr>
            <a:r>
              <a:rPr lang="en-GB" sz="1900" dirty="0"/>
              <a:t>Are the foreign proceedings too far advanced?</a:t>
            </a:r>
          </a:p>
          <a:p>
            <a:pPr marL="342900" lvl="0" indent="-342900">
              <a:buFont typeface="Arial" panose="020B0604020202020204" pitchFamily="34" charset="0"/>
              <a:buChar char="•"/>
            </a:pPr>
            <a:r>
              <a:rPr lang="en-GB" sz="1900" dirty="0"/>
              <a:t>If the answer to (1) is no or the answer to (2) is yes, an injunction will be refused.</a:t>
            </a:r>
          </a:p>
          <a:p>
            <a:endParaRPr lang="en-GB" dirty="0"/>
          </a:p>
        </p:txBody>
      </p:sp>
    </p:spTree>
    <p:extLst>
      <p:ext uri="{BB962C8B-B14F-4D97-AF65-F5344CB8AC3E}">
        <p14:creationId xmlns:p14="http://schemas.microsoft.com/office/powerpoint/2010/main" val="1003620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849020" y="400533"/>
            <a:ext cx="8668271" cy="860400"/>
          </a:xfrm>
        </p:spPr>
        <p:txBody>
          <a:bodyPr/>
          <a:lstStyle/>
          <a:p>
            <a:r>
              <a:rPr lang="en-GB" dirty="0"/>
              <a:t>Other “strong reasons”</a:t>
            </a:r>
          </a:p>
        </p:txBody>
      </p:sp>
      <p:sp>
        <p:nvSpPr>
          <p:cNvPr id="4" name="Text Placeholder 3"/>
          <p:cNvSpPr>
            <a:spLocks noGrp="1"/>
          </p:cNvSpPr>
          <p:nvPr>
            <p:ph type="body" sz="quarter" idx="10"/>
          </p:nvPr>
        </p:nvSpPr>
        <p:spPr>
          <a:xfrm>
            <a:off x="732906" y="1108668"/>
            <a:ext cx="8668270" cy="4268561"/>
          </a:xfrm>
        </p:spPr>
        <p:txBody>
          <a:bodyPr/>
          <a:lstStyle/>
          <a:p>
            <a:pPr marL="342900" lvl="0" indent="-342900">
              <a:buFont typeface="Arial" panose="020B0604020202020204" pitchFamily="34" charset="0"/>
              <a:buChar char="•"/>
            </a:pPr>
            <a:r>
              <a:rPr lang="en-GB" sz="1900" dirty="0"/>
              <a:t>In </a:t>
            </a:r>
            <a:r>
              <a:rPr lang="en-GB" sz="1900" i="1" dirty="0"/>
              <a:t>Crescendo Maritime Co and another v Bank of Communications Company Limited and others</a:t>
            </a:r>
            <a:r>
              <a:rPr lang="en-GB" sz="1900" dirty="0"/>
              <a:t> reliance was placed upon three matters to establish the necessary </a:t>
            </a:r>
            <a:r>
              <a:rPr lang="en-GB" sz="1900" i="1" dirty="0"/>
              <a:t>strong reason </a:t>
            </a:r>
            <a:r>
              <a:rPr lang="en-GB" sz="1900" dirty="0"/>
              <a:t>for not issuing the anti-suit injunction:</a:t>
            </a:r>
          </a:p>
          <a:p>
            <a:pPr marL="536575" lvl="0" indent="-342900">
              <a:buFont typeface="Courier New" panose="02070309020205020404" pitchFamily="49" charset="0"/>
              <a:buChar char="o"/>
              <a:tabLst>
                <a:tab pos="449263" algn="l"/>
              </a:tabLst>
            </a:pPr>
            <a:r>
              <a:rPr lang="en-GB" sz="1900" dirty="0"/>
              <a:t>That the claim in China was different to that advanced by the Chinese bank in the London arbitration;</a:t>
            </a:r>
          </a:p>
          <a:p>
            <a:pPr marL="536575" lvl="0" indent="-342900">
              <a:buFont typeface="Courier New" panose="02070309020205020404" pitchFamily="49" charset="0"/>
              <a:buChar char="o"/>
              <a:tabLst>
                <a:tab pos="449263" algn="l"/>
              </a:tabLst>
            </a:pPr>
            <a:r>
              <a:rPr lang="en-GB" sz="1900" dirty="0"/>
              <a:t>That the natural forum for the resolution of the fraud claim was the Chinese court; and</a:t>
            </a:r>
          </a:p>
          <a:p>
            <a:pPr marL="536575" lvl="0" indent="-342900">
              <a:buFont typeface="Courier New" panose="02070309020205020404" pitchFamily="49" charset="0"/>
              <a:buChar char="o"/>
              <a:tabLst>
                <a:tab pos="449263" algn="l"/>
              </a:tabLst>
            </a:pPr>
            <a:r>
              <a:rPr lang="en-GB" sz="1900" dirty="0"/>
              <a:t>That the Chinese proceedings were also brought against the buyer’s bank and others who were not party to the arbitration clause and therefore the claim against them could not be brought in China.</a:t>
            </a:r>
          </a:p>
        </p:txBody>
      </p:sp>
    </p:spTree>
    <p:extLst>
      <p:ext uri="{BB962C8B-B14F-4D97-AF65-F5344CB8AC3E}">
        <p14:creationId xmlns:p14="http://schemas.microsoft.com/office/powerpoint/2010/main" val="4106552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0"/>
          </p:nvPr>
        </p:nvSpPr>
        <p:spPr>
          <a:xfrm>
            <a:off x="732906" y="928914"/>
            <a:ext cx="8668270" cy="4471762"/>
          </a:xfrm>
        </p:spPr>
        <p:txBody>
          <a:bodyPr/>
          <a:lstStyle/>
          <a:p>
            <a:pPr marL="342900" lvl="0" indent="-342900">
              <a:buFont typeface="Arial" panose="020B0604020202020204" pitchFamily="34" charset="0"/>
              <a:buChar char="•"/>
            </a:pPr>
            <a:r>
              <a:rPr lang="en-GB" sz="1900" dirty="0" err="1"/>
              <a:t>Teare</a:t>
            </a:r>
            <a:r>
              <a:rPr lang="en-GB" sz="1900" dirty="0"/>
              <a:t> J held:</a:t>
            </a:r>
          </a:p>
          <a:p>
            <a:pPr marL="623888" lvl="0" indent="-342900">
              <a:buFont typeface="Courier New" panose="02070309020205020404" pitchFamily="49" charset="0"/>
              <a:buChar char="o"/>
            </a:pPr>
            <a:r>
              <a:rPr lang="en-GB" sz="1900" dirty="0"/>
              <a:t>such differences as there were could not amount to a strong reason not to enforce the arbitration clause;</a:t>
            </a:r>
          </a:p>
          <a:p>
            <a:pPr marL="623888" lvl="0" indent="-342900">
              <a:buFont typeface="Courier New" panose="02070309020205020404" pitchFamily="49" charset="0"/>
              <a:buChar char="o"/>
            </a:pPr>
            <a:r>
              <a:rPr lang="en-GB" sz="1900" dirty="0"/>
              <a:t>the natural forum for determination of the allegation of fraud was China, but the natural forum was of little relevance;</a:t>
            </a:r>
          </a:p>
          <a:p>
            <a:pPr marL="623888" lvl="0" indent="-342900">
              <a:buFont typeface="Courier New" panose="02070309020205020404" pitchFamily="49" charset="0"/>
              <a:buChar char="o"/>
            </a:pPr>
            <a:r>
              <a:rPr lang="en-GB" sz="1900" dirty="0"/>
              <a:t>the existence of claims against multiple parties, with the consequent risk of inconsistent findings, can amount to a strong reason not to issue an anti-suit injunction; </a:t>
            </a:r>
          </a:p>
          <a:p>
            <a:pPr marL="623888" lvl="0" indent="-342900">
              <a:buFont typeface="Courier New" panose="02070309020205020404" pitchFamily="49" charset="0"/>
              <a:buChar char="o"/>
            </a:pPr>
            <a:r>
              <a:rPr lang="en-GB" sz="1900" dirty="0"/>
              <a:t>on the facts of this case, the proceedings in China were vexatious and oppressive, and that there was strong reason to grant the anti-suit injunction.  </a:t>
            </a:r>
          </a:p>
          <a:p>
            <a:pPr>
              <a:tabLst>
                <a:tab pos="4397375" algn="l"/>
              </a:tabLst>
            </a:pPr>
            <a:endParaRPr lang="en-GB" dirty="0"/>
          </a:p>
        </p:txBody>
      </p:sp>
    </p:spTree>
    <p:extLst>
      <p:ext uri="{BB962C8B-B14F-4D97-AF65-F5344CB8AC3E}">
        <p14:creationId xmlns:p14="http://schemas.microsoft.com/office/powerpoint/2010/main" val="3461821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0"/>
          </p:nvPr>
        </p:nvSpPr>
        <p:spPr>
          <a:xfrm>
            <a:off x="732906" y="1219200"/>
            <a:ext cx="8668270" cy="4181475"/>
          </a:xfrm>
        </p:spPr>
        <p:txBody>
          <a:bodyPr/>
          <a:lstStyle/>
          <a:p>
            <a:pPr marL="342900" indent="-342900">
              <a:buFont typeface="Arial" panose="020B0604020202020204" pitchFamily="34" charset="0"/>
              <a:buChar char="•"/>
            </a:pPr>
            <a:r>
              <a:rPr lang="en-GB" sz="1900" dirty="0"/>
              <a:t>In </a:t>
            </a:r>
            <a:r>
              <a:rPr lang="en-GB" sz="1900" i="1" dirty="0"/>
              <a:t>Crescendo</a:t>
            </a:r>
            <a:r>
              <a:rPr lang="en-GB" sz="1900" dirty="0"/>
              <a:t>, the buyer also sought an injunction restraining the Chinese bank from suing the buyer’s bank in China, on the basis that the proceedings against the buyer’s bank in China were a collateral attack upon the arbitration agreement and the subsequent arbitration award in the buyer’s favour. </a:t>
            </a:r>
          </a:p>
          <a:p>
            <a:pPr marL="342900" indent="-342900">
              <a:buFont typeface="Arial" panose="020B0604020202020204" pitchFamily="34" charset="0"/>
              <a:buChar char="•"/>
            </a:pPr>
            <a:r>
              <a:rPr lang="en-GB" sz="1900" dirty="0" err="1"/>
              <a:t>Teare</a:t>
            </a:r>
            <a:r>
              <a:rPr lang="en-GB" sz="1900" dirty="0"/>
              <a:t> J accepted the proposition that where proceedings abroad amount to a collateral attack on an arbitration decision the court has jurisdiction to grant an anti-suit injunction in favour of a non-party to the arbitration agreement.</a:t>
            </a:r>
          </a:p>
          <a:p>
            <a:pPr marL="342900" indent="-342900">
              <a:buFont typeface="Arial" panose="020B0604020202020204" pitchFamily="34" charset="0"/>
              <a:buChar char="•"/>
            </a:pPr>
            <a:r>
              <a:rPr lang="en-GB" sz="1900" dirty="0"/>
              <a:t>On the facts there was no collateral attack and therefore injunction was rejected.</a:t>
            </a:r>
          </a:p>
          <a:p>
            <a:endParaRPr lang="en-GB" dirty="0"/>
          </a:p>
        </p:txBody>
      </p:sp>
    </p:spTree>
    <p:extLst>
      <p:ext uri="{BB962C8B-B14F-4D97-AF65-F5344CB8AC3E}">
        <p14:creationId xmlns:p14="http://schemas.microsoft.com/office/powerpoint/2010/main" val="300660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Has English law changed recently ?</a:t>
            </a:r>
            <a:endParaRPr lang="en-GB" dirty="0"/>
          </a:p>
        </p:txBody>
      </p:sp>
      <p:sp>
        <p:nvSpPr>
          <p:cNvPr id="4" name="Text Placeholder 3"/>
          <p:cNvSpPr>
            <a:spLocks noGrp="1"/>
          </p:cNvSpPr>
          <p:nvPr>
            <p:ph type="body" sz="quarter" idx="10"/>
          </p:nvPr>
        </p:nvSpPr>
        <p:spPr>
          <a:xfrm>
            <a:off x="732906" y="1483200"/>
            <a:ext cx="8668270" cy="4423986"/>
          </a:xfrm>
        </p:spPr>
        <p:txBody>
          <a:bodyPr/>
          <a:lstStyle/>
          <a:p>
            <a:pPr>
              <a:buFont typeface="Arial" pitchFamily="34" charset="0"/>
              <a:buChar char="•"/>
            </a:pPr>
            <a:r>
              <a:rPr lang="en-GB" dirty="0" smtClean="0"/>
              <a:t> Does the refinement or restatement of English law by the Supreme Court in such cases as </a:t>
            </a:r>
            <a:r>
              <a:rPr lang="en-GB" i="1" dirty="0" err="1" smtClean="0"/>
              <a:t>Apotex</a:t>
            </a:r>
            <a:r>
              <a:rPr lang="en-GB" dirty="0" smtClean="0"/>
              <a:t>,  </a:t>
            </a:r>
            <a:r>
              <a:rPr lang="en-GB" i="1" dirty="0" err="1" smtClean="0"/>
              <a:t>Bilta</a:t>
            </a:r>
            <a:r>
              <a:rPr lang="en-GB" i="1" dirty="0" smtClean="0"/>
              <a:t> v </a:t>
            </a:r>
            <a:r>
              <a:rPr lang="en-GB" i="1" dirty="0" err="1" smtClean="0"/>
              <a:t>Nazir</a:t>
            </a:r>
            <a:r>
              <a:rPr lang="en-GB" dirty="0" smtClean="0"/>
              <a:t> and </a:t>
            </a:r>
            <a:r>
              <a:rPr lang="en-GB" i="1" dirty="0" smtClean="0"/>
              <a:t>Mirza v Patel</a:t>
            </a:r>
            <a:r>
              <a:rPr lang="en-GB" dirty="0" smtClean="0"/>
              <a:t> made any difference ? In none of these cases was the </a:t>
            </a:r>
            <a:r>
              <a:rPr lang="en-GB" i="1" dirty="0" smtClean="0"/>
              <a:t>Alexander v </a:t>
            </a:r>
            <a:r>
              <a:rPr lang="en-GB" i="1" dirty="0" err="1" smtClean="0"/>
              <a:t>Rayson</a:t>
            </a:r>
            <a:r>
              <a:rPr lang="en-GB" dirty="0" smtClean="0"/>
              <a:t> line of authority substantively considered</a:t>
            </a:r>
          </a:p>
          <a:p>
            <a:pPr>
              <a:buFont typeface="Arial" pitchFamily="34" charset="0"/>
              <a:buChar char="•"/>
            </a:pPr>
            <a:r>
              <a:rPr lang="en-GB" dirty="0" smtClean="0"/>
              <a:t> In </a:t>
            </a:r>
            <a:r>
              <a:rPr lang="en-GB" i="1" dirty="0" err="1" smtClean="0"/>
              <a:t>Apotex</a:t>
            </a:r>
            <a:r>
              <a:rPr lang="en-GB" dirty="0" smtClean="0"/>
              <a:t>  [2015] AC 430 the Supreme Court held that  the public interest was not engaged in cases of torts, other than those of which dishonesty was an essential element, in breaches of contract and in statutory and other civil wrongs which offended against interests which were essentially private, such as breach of IP rights.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0"/>
          </p:nvPr>
        </p:nvSpPr>
        <p:spPr>
          <a:xfrm>
            <a:off x="732906" y="2394857"/>
            <a:ext cx="8668270" cy="3236685"/>
          </a:xfrm>
        </p:spPr>
        <p:txBody>
          <a:bodyPr/>
          <a:lstStyle/>
          <a:p>
            <a:pPr marL="342900" lvl="0" indent="-342900">
              <a:buFont typeface="Arial" panose="020B0604020202020204" pitchFamily="34" charset="0"/>
              <a:buChar char="•"/>
            </a:pPr>
            <a:r>
              <a:rPr lang="en-GB" sz="1900" dirty="0"/>
              <a:t>The decision of the Court of Appeal in </a:t>
            </a:r>
            <a:r>
              <a:rPr lang="en-GB" sz="1900" i="1" dirty="0" err="1"/>
              <a:t>Petrosaudi</a:t>
            </a:r>
            <a:r>
              <a:rPr lang="en-GB" sz="1900" i="1" dirty="0"/>
              <a:t> Oil Services (</a:t>
            </a:r>
            <a:r>
              <a:rPr lang="en-GB" sz="1900" i="1" dirty="0" err="1"/>
              <a:t>Venuzuela</a:t>
            </a:r>
            <a:r>
              <a:rPr lang="en-GB" sz="1900" i="1" dirty="0"/>
              <a:t>) Ltd</a:t>
            </a:r>
            <a:r>
              <a:rPr lang="en-GB" sz="1900" dirty="0"/>
              <a:t>.</a:t>
            </a:r>
          </a:p>
          <a:p>
            <a:pPr marL="342900" lvl="0" indent="-342900">
              <a:buFont typeface="Arial" panose="020B0604020202020204" pitchFamily="34" charset="0"/>
              <a:buChar char="•"/>
            </a:pPr>
            <a:r>
              <a:rPr lang="en-GB" sz="1900" dirty="0"/>
              <a:t>The Court of Appeal overturned the decision at first instance that the Claimant was </a:t>
            </a:r>
            <a:r>
              <a:rPr lang="en-GB" sz="1900" u="sng" dirty="0"/>
              <a:t>not</a:t>
            </a:r>
            <a:r>
              <a:rPr lang="en-GB" sz="1900" dirty="0"/>
              <a:t> entitled to call for payment of some US$129 million under a standby letter of credit.</a:t>
            </a:r>
          </a:p>
          <a:p>
            <a:pPr marL="342900" lvl="0" indent="-342900">
              <a:buFont typeface="Arial" panose="020B0604020202020204" pitchFamily="34" charset="0"/>
              <a:buChar char="•"/>
            </a:pPr>
            <a:r>
              <a:rPr lang="en-GB" sz="1900" dirty="0"/>
              <a:t>Thus the Claimant was entitled to make demand and collect the US$129 million.</a:t>
            </a:r>
          </a:p>
          <a:p>
            <a:pPr marL="342900" lvl="0" indent="-342900">
              <a:buFont typeface="Arial" panose="020B0604020202020204" pitchFamily="34" charset="0"/>
              <a:buChar char="•"/>
            </a:pPr>
            <a:r>
              <a:rPr lang="en-GB" sz="1900" dirty="0"/>
              <a:t>Complications arose as to the form of the order to be made.</a:t>
            </a:r>
            <a:endParaRPr lang="en-GB" dirty="0"/>
          </a:p>
        </p:txBody>
      </p:sp>
      <p:sp>
        <p:nvSpPr>
          <p:cNvPr id="6" name="Title 5"/>
          <p:cNvSpPr>
            <a:spLocks noGrp="1"/>
          </p:cNvSpPr>
          <p:nvPr>
            <p:ph type="title"/>
          </p:nvPr>
        </p:nvSpPr>
        <p:spPr>
          <a:xfrm>
            <a:off x="732905" y="1039161"/>
            <a:ext cx="8668271" cy="1254096"/>
          </a:xfrm>
        </p:spPr>
        <p:txBody>
          <a:bodyPr/>
          <a:lstStyle/>
          <a:p>
            <a:pPr algn="just">
              <a:lnSpc>
                <a:spcPct val="100000"/>
              </a:lnSpc>
            </a:pPr>
            <a:r>
              <a:rPr lang="en-GB" dirty="0"/>
              <a:t>The court’s jurisdiction to make consequential</a:t>
            </a:r>
            <a:br>
              <a:rPr lang="en-GB" dirty="0"/>
            </a:br>
            <a:r>
              <a:rPr lang="en-GB" dirty="0"/>
              <a:t>orders as nearly as possible to achieve the </a:t>
            </a:r>
            <a:br>
              <a:rPr lang="en-GB" dirty="0"/>
            </a:br>
            <a:r>
              <a:rPr lang="en-GB" dirty="0"/>
              <a:t>restitution which the result requires</a:t>
            </a:r>
          </a:p>
        </p:txBody>
      </p:sp>
    </p:spTree>
    <p:extLst>
      <p:ext uri="{BB962C8B-B14F-4D97-AF65-F5344CB8AC3E}">
        <p14:creationId xmlns:p14="http://schemas.microsoft.com/office/powerpoint/2010/main" val="3487701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0"/>
          </p:nvPr>
        </p:nvSpPr>
        <p:spPr>
          <a:xfrm>
            <a:off x="732905" y="1045029"/>
            <a:ext cx="8668270" cy="4471761"/>
          </a:xfrm>
        </p:spPr>
        <p:txBody>
          <a:bodyPr/>
          <a:lstStyle/>
          <a:p>
            <a:pPr marL="342900" lvl="0" indent="-342900">
              <a:buFont typeface="Arial" panose="020B0604020202020204" pitchFamily="34" charset="0"/>
              <a:buChar char="•"/>
            </a:pPr>
            <a:r>
              <a:rPr lang="en-GB" sz="1900" dirty="0"/>
              <a:t>Court of Appeal made orders relying upon the power and practice referred to by Lord Nicholls in </a:t>
            </a:r>
            <a:r>
              <a:rPr lang="en-GB" sz="1900" i="1" dirty="0" err="1"/>
              <a:t>Nykredit</a:t>
            </a:r>
            <a:r>
              <a:rPr lang="en-GB" sz="1900" i="1" dirty="0"/>
              <a:t> Mortgage Bank Plc v Edward Erdman Group Ltd </a:t>
            </a:r>
            <a:r>
              <a:rPr lang="en-GB" sz="1900" dirty="0"/>
              <a:t>20 years previously.</a:t>
            </a:r>
          </a:p>
          <a:p>
            <a:pPr marL="342900" lvl="0" indent="-342900">
              <a:buFont typeface="Arial" panose="020B0604020202020204" pitchFamily="34" charset="0"/>
              <a:buChar char="•"/>
            </a:pPr>
            <a:r>
              <a:rPr lang="en-GB" sz="1900" dirty="0"/>
              <a:t>Post-trial an anti-suit injunction was granted.</a:t>
            </a:r>
          </a:p>
          <a:p>
            <a:pPr marL="342900" lvl="0" indent="-342900">
              <a:buFont typeface="Arial" panose="020B0604020202020204" pitchFamily="34" charset="0"/>
              <a:buChar char="•"/>
            </a:pPr>
            <a:r>
              <a:rPr lang="en-GB" sz="1900" dirty="0"/>
              <a:t>Court of Appeal heard no argument regarding the grant of the injunction.</a:t>
            </a:r>
          </a:p>
          <a:p>
            <a:pPr marL="342900" lvl="0" indent="-342900">
              <a:buFont typeface="Arial" panose="020B0604020202020204" pitchFamily="34" charset="0"/>
              <a:buChar char="•"/>
            </a:pPr>
            <a:r>
              <a:rPr lang="en-GB" sz="1900" dirty="0"/>
              <a:t>Exceptional circumstances.</a:t>
            </a:r>
          </a:p>
          <a:p>
            <a:pPr marL="342900" lvl="0" indent="-342900">
              <a:buFont typeface="Arial" panose="020B0604020202020204" pitchFamily="34" charset="0"/>
              <a:buChar char="•"/>
            </a:pPr>
            <a:r>
              <a:rPr lang="en-GB" sz="1900" dirty="0"/>
              <a:t>Power only extends to a court possessed of appellate functions.</a:t>
            </a:r>
          </a:p>
          <a:p>
            <a:endParaRPr lang="en-GB" dirty="0"/>
          </a:p>
        </p:txBody>
      </p:sp>
    </p:spTree>
    <p:extLst>
      <p:ext uri="{BB962C8B-B14F-4D97-AF65-F5344CB8AC3E}">
        <p14:creationId xmlns:p14="http://schemas.microsoft.com/office/powerpoint/2010/main" val="4214671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1"/>
          </p:nvPr>
        </p:nvSpPr>
        <p:spPr/>
        <p:txBody>
          <a:bodyPr/>
          <a:lstStyle/>
          <a:p>
            <a:r>
              <a:rPr lang="en-GB" dirty="0"/>
              <a:t>Questions</a:t>
            </a:r>
          </a:p>
        </p:txBody>
      </p:sp>
    </p:spTree>
    <p:extLst>
      <p:ext uri="{BB962C8B-B14F-4D97-AF65-F5344CB8AC3E}">
        <p14:creationId xmlns:p14="http://schemas.microsoft.com/office/powerpoint/2010/main" val="90165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Mirza v Patel</a:t>
            </a:r>
            <a:endParaRPr lang="en-GB" dirty="0"/>
          </a:p>
        </p:txBody>
      </p:sp>
      <p:sp>
        <p:nvSpPr>
          <p:cNvPr id="4" name="Text Placeholder 3"/>
          <p:cNvSpPr>
            <a:spLocks noGrp="1"/>
          </p:cNvSpPr>
          <p:nvPr>
            <p:ph type="body" sz="quarter" idx="10"/>
          </p:nvPr>
        </p:nvSpPr>
        <p:spPr/>
        <p:txBody>
          <a:bodyPr/>
          <a:lstStyle/>
          <a:p>
            <a:pPr marL="342900" indent="-342900">
              <a:buFont typeface="Arial" panose="020B0604020202020204" pitchFamily="34" charset="0"/>
              <a:buChar char="•"/>
            </a:pPr>
            <a:r>
              <a:rPr lang="en-GB" dirty="0"/>
              <a:t>In </a:t>
            </a:r>
            <a:r>
              <a:rPr lang="en-GB" i="1" dirty="0"/>
              <a:t>Mirza v Patel</a:t>
            </a:r>
            <a:r>
              <a:rPr lang="en-GB" dirty="0"/>
              <a:t> [2016] UKSC 42 the test was restated </a:t>
            </a:r>
            <a:r>
              <a:rPr lang="en-GB" dirty="0" smtClean="0"/>
              <a:t>by a majority as </a:t>
            </a:r>
            <a:r>
              <a:rPr lang="en-GB" dirty="0"/>
              <a:t>whether the public interest would be harmed by enforcement of the “illegal” agreement </a:t>
            </a:r>
            <a:endParaRPr lang="en-GB" dirty="0" smtClean="0"/>
          </a:p>
          <a:p>
            <a:pPr marL="342900" indent="-342900">
              <a:buFont typeface="Arial" panose="020B0604020202020204" pitchFamily="34" charset="0"/>
              <a:buChar char="•"/>
            </a:pPr>
            <a:r>
              <a:rPr lang="en-GB" dirty="0" smtClean="0"/>
              <a:t>“</a:t>
            </a:r>
            <a:r>
              <a:rPr lang="en-GB" sz="1200" dirty="0"/>
              <a:t>In assessing whether the public interest would be harmed in that way, it is necessary (a) to consider the underlying purpose of the prohibition which has been transgressed and whether that purpose will be enhanced by denial of the claim, (b) to consider any other relevant public policy on which the denial of the claim may have an impact and (c) to consider whether denial of the claim would be a proportionate response to the illegality, bearing in mind that punishment is a matter for the criminal courts. Within that framework, various factors may be relevant, but it would be a mistake to suggest that the court is free to decide a case in an undisciplined way. The public interest is best served by a principled and transparent assessment of the considerations identified, rather by than the application of a formal approach capable of producing results which may appear arbitrary, unjust or disproportionate</a:t>
            </a:r>
            <a:r>
              <a:rPr lang="en-GB" sz="1200" dirty="0" smtClean="0"/>
              <a:t>. </a:t>
            </a:r>
          </a:p>
          <a:p>
            <a:r>
              <a:rPr lang="en-GB" dirty="0" smtClean="0"/>
              <a:t>(per Lord </a:t>
            </a:r>
            <a:r>
              <a:rPr lang="en-GB" dirty="0" err="1" smtClean="0"/>
              <a:t>Toulson</a:t>
            </a:r>
            <a:r>
              <a:rPr lang="en-GB" dirty="0" smtClean="0"/>
              <a:t> at para 120)</a:t>
            </a:r>
            <a:endParaRPr lang="en-GB" dirty="0"/>
          </a:p>
          <a:p>
            <a:endParaRPr lang="en-GB" dirty="0"/>
          </a:p>
        </p:txBody>
      </p:sp>
    </p:spTree>
    <p:extLst>
      <p:ext uri="{BB962C8B-B14F-4D97-AF65-F5344CB8AC3E}">
        <p14:creationId xmlns:p14="http://schemas.microsoft.com/office/powerpoint/2010/main" val="407852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Result in the current context …?</a:t>
            </a:r>
            <a:endParaRPr lang="en-GB" dirty="0"/>
          </a:p>
        </p:txBody>
      </p:sp>
      <p:sp>
        <p:nvSpPr>
          <p:cNvPr id="4" name="Text Placeholder 3"/>
          <p:cNvSpPr>
            <a:spLocks noGrp="1"/>
          </p:cNvSpPr>
          <p:nvPr>
            <p:ph type="body" sz="quarter" idx="10"/>
          </p:nvPr>
        </p:nvSpPr>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652" y="2351197"/>
            <a:ext cx="3476482" cy="2690822"/>
          </a:xfrm>
          <a:prstGeom prst="rect">
            <a:avLst/>
          </a:prstGeom>
        </p:spPr>
      </p:pic>
    </p:spTree>
    <p:extLst>
      <p:ext uri="{BB962C8B-B14F-4D97-AF65-F5344CB8AC3E}">
        <p14:creationId xmlns:p14="http://schemas.microsoft.com/office/powerpoint/2010/main" val="1214348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Or perhaps look at </a:t>
            </a:r>
            <a:r>
              <a:rPr lang="en-GB" smtClean="0"/>
              <a:t>it this way</a:t>
            </a:r>
            <a:endParaRPr lang="en-GB" dirty="0"/>
          </a:p>
        </p:txBody>
      </p:sp>
      <p:sp>
        <p:nvSpPr>
          <p:cNvPr id="4" name="Text Placeholder 3"/>
          <p:cNvSpPr>
            <a:spLocks noGrp="1"/>
          </p:cNvSpPr>
          <p:nvPr>
            <p:ph type="body" sz="quarter" idx="10"/>
          </p:nvPr>
        </p:nvSpPr>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2033587"/>
            <a:ext cx="2095500" cy="2790825"/>
          </a:xfrm>
          <a:prstGeom prst="rect">
            <a:avLst/>
          </a:prstGeom>
        </p:spPr>
      </p:pic>
    </p:spTree>
    <p:extLst>
      <p:ext uri="{BB962C8B-B14F-4D97-AF65-F5344CB8AC3E}">
        <p14:creationId xmlns:p14="http://schemas.microsoft.com/office/powerpoint/2010/main" val="4244644139"/>
      </p:ext>
    </p:extLst>
  </p:cSld>
  <p:clrMapOvr>
    <a:masterClrMapping/>
  </p:clrMapOvr>
</p:sld>
</file>

<file path=ppt/theme/theme1.xml><?xml version="1.0" encoding="utf-8"?>
<a:theme xmlns:a="http://schemas.openxmlformats.org/drawingml/2006/main" name="Office Theme">
  <a:themeElements>
    <a:clrScheme name="Brick Court Chambers">
      <a:dk1>
        <a:srgbClr val="143D62"/>
      </a:dk1>
      <a:lt1>
        <a:sysClr val="window" lastClr="FFFFFF"/>
      </a:lt1>
      <a:dk2>
        <a:srgbClr val="143D62"/>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rick Court  Fonts">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ck Court PowerPoint template master 2010 (Feb 18).potx" id="{7D620DF5-9358-4BFE-B8C1-265B4F942781}" vid="{D8D51A1C-04D1-4F5C-BF16-BFE42289C0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Brick Court PowerPoint template  (Feb 18)</Template>
  <TotalTime>1846</TotalTime>
  <Words>4334</Words>
  <Application>Microsoft Office PowerPoint</Application>
  <PresentationFormat>A4 Paper (210x297 mm)</PresentationFormat>
  <Paragraphs>354</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Courier New</vt:lpstr>
      <vt:lpstr>Calibri</vt:lpstr>
      <vt:lpstr>Times New Roman</vt:lpstr>
      <vt:lpstr>Wingdings</vt:lpstr>
      <vt:lpstr>Arial</vt:lpstr>
      <vt:lpstr>Office Theme</vt:lpstr>
      <vt:lpstr>Some Current Issues in Shipbuilding Law</vt:lpstr>
      <vt:lpstr>Some Illegality Issues</vt:lpstr>
      <vt:lpstr>The problem</vt:lpstr>
      <vt:lpstr>What “illegality” may be relied upon</vt:lpstr>
      <vt:lpstr>Is contravention of a law necessary ?</vt:lpstr>
      <vt:lpstr>Has English law changed recently ?</vt:lpstr>
      <vt:lpstr>Mirza v Patel</vt:lpstr>
      <vt:lpstr>Result in the current context …?</vt:lpstr>
      <vt:lpstr>Or perhaps look at it this way</vt:lpstr>
      <vt:lpstr>Effect on RGs</vt:lpstr>
      <vt:lpstr>Pre-Wuhan</vt:lpstr>
      <vt:lpstr>Wuhan Guoyo v Emporiki [2014] 1 Lloyd’s Rep. 266</vt:lpstr>
      <vt:lpstr>Post Wuhan</vt:lpstr>
      <vt:lpstr>What if the RG is “see to it” ?</vt:lpstr>
      <vt:lpstr>What if the RG is “on demand”</vt:lpstr>
      <vt:lpstr>Effect on arbitration/jurisdiction clauses</vt:lpstr>
      <vt:lpstr>Some issues with remedies for  breach of contract</vt:lpstr>
      <vt:lpstr>Sale of Goods ?</vt:lpstr>
      <vt:lpstr>Neon continued</vt:lpstr>
      <vt:lpstr>Neon continued</vt:lpstr>
      <vt:lpstr>The Star Polaris [2016] EWHC 2941</vt:lpstr>
      <vt:lpstr>Star Polaris (continued)</vt:lpstr>
      <vt:lpstr>Star Polaris (continued)</vt:lpstr>
      <vt:lpstr>  Lessons from repair contracts</vt:lpstr>
      <vt:lpstr>Pointlets (1)</vt:lpstr>
      <vt:lpstr>Pointlets (2)</vt:lpstr>
      <vt:lpstr>Pointlets (3)</vt:lpstr>
      <vt:lpstr>And I cannot finish without a mention of……..</vt:lpstr>
      <vt:lpstr>Total Failure of Consideration</vt:lpstr>
      <vt:lpstr>A common factual scenario</vt:lpstr>
      <vt:lpstr>The argument</vt:lpstr>
      <vt:lpstr>The issues</vt:lpstr>
      <vt:lpstr>The construction issue</vt:lpstr>
      <vt:lpstr>Hyundai v Papadopoulos [1980] 1 WLR 1129</vt:lpstr>
      <vt:lpstr>Stocznia Gdanska v Latvian Shipping Co </vt:lpstr>
      <vt:lpstr>The Construction Issue</vt:lpstr>
      <vt:lpstr>Key points </vt:lpstr>
      <vt:lpstr>What sorts of consideration might there be?</vt:lpstr>
      <vt:lpstr>Different stages of termination</vt:lpstr>
      <vt:lpstr>Preparatory work? </vt:lpstr>
      <vt:lpstr>The refund guarantee issue?  </vt:lpstr>
      <vt:lpstr>Circuity of Action </vt:lpstr>
      <vt:lpstr>Short but important point </vt:lpstr>
      <vt:lpstr>Farstad v Envirico [2010] 2 Lloyd’s Rep 387</vt:lpstr>
      <vt:lpstr>Conclusion</vt:lpstr>
      <vt:lpstr>PowerPoint Presentation</vt:lpstr>
      <vt:lpstr>Anti-suit injunctions in a shipbuilding context</vt:lpstr>
      <vt:lpstr>Introduction</vt:lpstr>
      <vt:lpstr>PowerPoint Presentation</vt:lpstr>
      <vt:lpstr>The court’s jurisdiction to grant an anti-suit injunction</vt:lpstr>
      <vt:lpstr>PowerPoint Presentation</vt:lpstr>
      <vt:lpstr>Issues to consider</vt:lpstr>
      <vt:lpstr>Delay</vt:lpstr>
      <vt:lpstr>PowerPoint Presentation</vt:lpstr>
      <vt:lpstr>PowerPoint Presentation</vt:lpstr>
      <vt:lpstr>Conclusions on delay</vt:lpstr>
      <vt:lpstr>Other “strong reasons”</vt:lpstr>
      <vt:lpstr>PowerPoint Presentation</vt:lpstr>
      <vt:lpstr>PowerPoint Presentation</vt:lpstr>
      <vt:lpstr>The court’s jurisdiction to make consequential orders as nearly as possible to achieve the  restitution which the result requires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 Court Chambers</dc:creator>
  <cp:lastModifiedBy>Andrew Grosvenor</cp:lastModifiedBy>
  <cp:revision>155</cp:revision>
  <dcterms:created xsi:type="dcterms:W3CDTF">2013-09-16T15:38:38Z</dcterms:created>
  <dcterms:modified xsi:type="dcterms:W3CDTF">2017-03-29T10:45:46Z</dcterms:modified>
</cp:coreProperties>
</file>