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67" r:id="rId3"/>
    <p:sldId id="265" r:id="rId4"/>
    <p:sldId id="266" r:id="rId5"/>
    <p:sldId id="268" r:id="rId6"/>
    <p:sldId id="273" r:id="rId7"/>
    <p:sldId id="274" r:id="rId8"/>
    <p:sldId id="275" r:id="rId9"/>
    <p:sldId id="269" r:id="rId10"/>
    <p:sldId id="263" r:id="rId11"/>
    <p:sldId id="264" r:id="rId12"/>
    <p:sldId id="270" r:id="rId13"/>
    <p:sldId id="260" r:id="rId14"/>
    <p:sldId id="261" r:id="rId15"/>
    <p:sldId id="262" r:id="rId16"/>
    <p:sldId id="271" r:id="rId17"/>
    <p:sldId id="257" r:id="rId18"/>
    <p:sldId id="258" r:id="rId19"/>
    <p:sldId id="259" r:id="rId20"/>
    <p:sldId id="272"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ECCCB"/>
    <a:srgbClr val="173E6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824" autoAdjust="0"/>
    <p:restoredTop sz="94660"/>
  </p:normalViewPr>
  <p:slideViewPr>
    <p:cSldViewPr snapToGrid="0">
      <p:cViewPr varScale="1">
        <p:scale>
          <a:sx n="73" d="100"/>
          <a:sy n="73" d="100"/>
        </p:scale>
        <p:origin x="116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9FF924-FDF9-4220-8050-B5CB7F3EEC43}" type="datetimeFigureOut">
              <a:rPr lang="en-GB" smtClean="0"/>
              <a:t>15/07/2020</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35E347D-53FC-4710-B120-EDBADD260F96}" type="slidenum">
              <a:rPr lang="en-GB" smtClean="0"/>
              <a:t>‹#›</a:t>
            </a:fld>
            <a:endParaRPr lang="en-GB"/>
          </a:p>
        </p:txBody>
      </p:sp>
    </p:spTree>
    <p:extLst>
      <p:ext uri="{BB962C8B-B14F-4D97-AF65-F5344CB8AC3E}">
        <p14:creationId xmlns:p14="http://schemas.microsoft.com/office/powerpoint/2010/main" val="18160342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4A931F7-F35E-4CAE-83B5-7D00025AE078}"/>
              </a:ext>
            </a:extLst>
          </p:cNvPr>
          <p:cNvSpPr/>
          <p:nvPr userDrawn="1"/>
        </p:nvSpPr>
        <p:spPr>
          <a:xfrm>
            <a:off x="0" y="-1"/>
            <a:ext cx="9144000" cy="57689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D8ADC6D0-8605-40AD-8198-A5A51B98FEBE}"/>
              </a:ext>
            </a:extLst>
          </p:cNvPr>
          <p:cNvSpPr>
            <a:spLocks noGrp="1"/>
          </p:cNvSpPr>
          <p:nvPr>
            <p:ph type="ctrTitle" hasCustomPrompt="1"/>
          </p:nvPr>
        </p:nvSpPr>
        <p:spPr>
          <a:xfrm>
            <a:off x="1143000" y="1199853"/>
            <a:ext cx="6858000" cy="1512349"/>
          </a:xfrm>
        </p:spPr>
        <p:txBody>
          <a:bodyPr anchor="b">
            <a:normAutofit/>
          </a:bodyPr>
          <a:lstStyle>
            <a:lvl1pPr algn="ctr">
              <a:lnSpc>
                <a:spcPts val="2800"/>
              </a:lnSpc>
              <a:defRPr sz="2600" baseline="0">
                <a:solidFill>
                  <a:schemeClr val="bg1"/>
                </a:solidFill>
              </a:defRPr>
            </a:lvl1pPr>
          </a:lstStyle>
          <a:p>
            <a:r>
              <a:rPr lang="en-US" dirty="0"/>
              <a:t>CLICK TO EDIT MASTER TITLE STYLE</a:t>
            </a:r>
            <a:endParaRPr lang="en-GB" dirty="0"/>
          </a:p>
        </p:txBody>
      </p:sp>
      <p:sp>
        <p:nvSpPr>
          <p:cNvPr id="3" name="Subtitle 2">
            <a:extLst>
              <a:ext uri="{FF2B5EF4-FFF2-40B4-BE49-F238E27FC236}">
                <a16:creationId xmlns:a16="http://schemas.microsoft.com/office/drawing/2014/main" id="{46AF081E-C758-4363-8C85-61F5D9E355C7}"/>
              </a:ext>
            </a:extLst>
          </p:cNvPr>
          <p:cNvSpPr>
            <a:spLocks noGrp="1"/>
          </p:cNvSpPr>
          <p:nvPr>
            <p:ph type="subTitle" idx="1"/>
          </p:nvPr>
        </p:nvSpPr>
        <p:spPr>
          <a:xfrm>
            <a:off x="1143000" y="2758698"/>
            <a:ext cx="6858000" cy="670302"/>
          </a:xfrm>
        </p:spPr>
        <p:txBody>
          <a:bodyPr/>
          <a:lstStyle>
            <a:lvl1pPr marL="0" indent="0" algn="ctr">
              <a:buNone/>
              <a:defRPr sz="180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dirty="0"/>
          </a:p>
        </p:txBody>
      </p:sp>
      <p:sp>
        <p:nvSpPr>
          <p:cNvPr id="8" name="Footer Placeholder 7">
            <a:extLst>
              <a:ext uri="{FF2B5EF4-FFF2-40B4-BE49-F238E27FC236}">
                <a16:creationId xmlns:a16="http://schemas.microsoft.com/office/drawing/2014/main" id="{DD703CE2-6555-4DB8-A05F-9B815A03692D}"/>
              </a:ext>
            </a:extLst>
          </p:cNvPr>
          <p:cNvSpPr>
            <a:spLocks noGrp="1"/>
          </p:cNvSpPr>
          <p:nvPr>
            <p:ph type="ftr" sz="quarter" idx="11"/>
          </p:nvPr>
        </p:nvSpPr>
        <p:spPr/>
        <p:txBody>
          <a:bodyPr/>
          <a:lstStyle>
            <a:lvl1pPr>
              <a:defRPr>
                <a:solidFill>
                  <a:schemeClr val="tx2"/>
                </a:solidFill>
              </a:defRPr>
            </a:lvl1pPr>
          </a:lstStyle>
          <a:p>
            <a:r>
              <a:rPr lang="en-GB" b="1"/>
              <a:t>brickcourt.co.uk </a:t>
            </a:r>
          </a:p>
          <a:p>
            <a:r>
              <a:rPr lang="en-GB"/>
              <a:t>+44(0)20 7379 3550</a:t>
            </a:r>
            <a:endParaRPr lang="en-GB" dirty="0"/>
          </a:p>
        </p:txBody>
      </p:sp>
      <p:sp>
        <p:nvSpPr>
          <p:cNvPr id="13" name="Text Placeholder 12">
            <a:extLst>
              <a:ext uri="{FF2B5EF4-FFF2-40B4-BE49-F238E27FC236}">
                <a16:creationId xmlns:a16="http://schemas.microsoft.com/office/drawing/2014/main" id="{607A3DE9-A952-491D-9047-26E98BAFDD9B}"/>
              </a:ext>
            </a:extLst>
          </p:cNvPr>
          <p:cNvSpPr>
            <a:spLocks noGrp="1"/>
          </p:cNvSpPr>
          <p:nvPr>
            <p:ph type="body" sz="quarter" idx="12" hasCustomPrompt="1"/>
          </p:nvPr>
        </p:nvSpPr>
        <p:spPr>
          <a:xfrm>
            <a:off x="1143000" y="3806699"/>
            <a:ext cx="6858000" cy="976313"/>
          </a:xfrm>
        </p:spPr>
        <p:txBody>
          <a:bodyPr/>
          <a:lstStyle>
            <a:lvl1pPr marL="0" indent="0" algn="ctr">
              <a:lnSpc>
                <a:spcPts val="1900"/>
              </a:lnSpc>
              <a:spcBef>
                <a:spcPts val="0"/>
              </a:spcBef>
              <a:buNone/>
              <a:defRPr sz="1600" b="1">
                <a:solidFill>
                  <a:schemeClr val="bg1"/>
                </a:solidFill>
              </a:defRPr>
            </a:lvl1pPr>
            <a:lvl2pPr marL="0" indent="0" algn="ctr">
              <a:lnSpc>
                <a:spcPts val="1900"/>
              </a:lnSpc>
              <a:spcBef>
                <a:spcPts val="0"/>
              </a:spcBef>
              <a:buNone/>
              <a:defRPr sz="1600">
                <a:solidFill>
                  <a:schemeClr val="bg1"/>
                </a:solidFill>
              </a:defRPr>
            </a:lvl2pPr>
            <a:lvl3pPr marL="685800" indent="0" algn="ctr">
              <a:buNone/>
              <a:defRPr/>
            </a:lvl3pPr>
            <a:lvl4pPr algn="ctr">
              <a:defRPr/>
            </a:lvl4pPr>
            <a:lvl5pPr algn="ctr">
              <a:defRPr/>
            </a:lvl5pPr>
          </a:lstStyle>
          <a:p>
            <a:pPr lvl="0"/>
            <a:r>
              <a:rPr lang="en-US" dirty="0"/>
              <a:t>&lt;Name&gt;</a:t>
            </a:r>
          </a:p>
          <a:p>
            <a:pPr lvl="1"/>
            <a:r>
              <a:rPr lang="en-US" dirty="0"/>
              <a:t>Brick Court Chambers</a:t>
            </a:r>
          </a:p>
          <a:p>
            <a:pPr lvl="1"/>
            <a:r>
              <a:rPr lang="en-US" dirty="0"/>
              <a:t>&lt;Date&gt;</a:t>
            </a:r>
          </a:p>
          <a:p>
            <a:pPr lvl="2"/>
            <a:endParaRPr lang="en-GB" dirty="0"/>
          </a:p>
        </p:txBody>
      </p:sp>
    </p:spTree>
    <p:extLst>
      <p:ext uri="{BB962C8B-B14F-4D97-AF65-F5344CB8AC3E}">
        <p14:creationId xmlns:p14="http://schemas.microsoft.com/office/powerpoint/2010/main" val="1982814234"/>
      </p:ext>
    </p:extLst>
  </p:cSld>
  <p:clrMapOvr>
    <a:masterClrMapping/>
  </p:clrMapOvr>
  <p:hf sldNum="0" hdr="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28AAE40-A9A9-49E5-AB0E-AFEDE4D7BCB4}"/>
              </a:ext>
            </a:extLst>
          </p:cNvPr>
          <p:cNvSpPr/>
          <p:nvPr userDrawn="1"/>
        </p:nvSpPr>
        <p:spPr>
          <a:xfrm>
            <a:off x="0" y="4232"/>
            <a:ext cx="9144000" cy="57689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F7C8D38D-E539-45FB-9DDF-DD505B698588}"/>
              </a:ext>
            </a:extLst>
          </p:cNvPr>
          <p:cNvSpPr>
            <a:spLocks noGrp="1"/>
          </p:cNvSpPr>
          <p:nvPr>
            <p:ph type="title" hasCustomPrompt="1"/>
          </p:nvPr>
        </p:nvSpPr>
        <p:spPr>
          <a:xfrm>
            <a:off x="623888" y="944851"/>
            <a:ext cx="7886700" cy="1766808"/>
          </a:xfrm>
        </p:spPr>
        <p:txBody>
          <a:bodyPr bIns="0" anchor="b">
            <a:normAutofit/>
          </a:bodyPr>
          <a:lstStyle>
            <a:lvl1pPr algn="ctr">
              <a:lnSpc>
                <a:spcPts val="2800"/>
              </a:lnSpc>
              <a:defRPr sz="2600">
                <a:solidFill>
                  <a:schemeClr val="bg1"/>
                </a:solidFill>
              </a:defRPr>
            </a:lvl1pPr>
          </a:lstStyle>
          <a:p>
            <a:r>
              <a:rPr lang="en-US" dirty="0"/>
              <a:t>CLICK TO EDIT MASTER TITLE STYLE</a:t>
            </a:r>
            <a:endParaRPr lang="en-GB" dirty="0"/>
          </a:p>
        </p:txBody>
      </p:sp>
      <p:sp>
        <p:nvSpPr>
          <p:cNvPr id="7" name="Footer Placeholder 6">
            <a:extLst>
              <a:ext uri="{FF2B5EF4-FFF2-40B4-BE49-F238E27FC236}">
                <a16:creationId xmlns:a16="http://schemas.microsoft.com/office/drawing/2014/main" id="{E11F509F-506C-4AC8-B26F-05CD2F2C907B}"/>
              </a:ext>
            </a:extLst>
          </p:cNvPr>
          <p:cNvSpPr>
            <a:spLocks noGrp="1"/>
          </p:cNvSpPr>
          <p:nvPr>
            <p:ph type="ftr" sz="quarter" idx="10"/>
          </p:nvPr>
        </p:nvSpPr>
        <p:spPr/>
        <p:txBody>
          <a:bodyPr/>
          <a:lstStyle/>
          <a:p>
            <a:r>
              <a:rPr lang="en-GB" b="1" dirty="0"/>
              <a:t>brickcourt.co.uk </a:t>
            </a:r>
          </a:p>
          <a:p>
            <a:r>
              <a:rPr lang="en-GB" dirty="0"/>
              <a:t>+44(0)20 7379 3550</a:t>
            </a:r>
          </a:p>
        </p:txBody>
      </p:sp>
    </p:spTree>
    <p:extLst>
      <p:ext uri="{BB962C8B-B14F-4D97-AF65-F5344CB8AC3E}">
        <p14:creationId xmlns:p14="http://schemas.microsoft.com/office/powerpoint/2010/main" val="5529246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19C6CC-C89A-4C9A-AA99-5226F80DB173}"/>
              </a:ext>
            </a:extLst>
          </p:cNvPr>
          <p:cNvSpPr/>
          <p:nvPr userDrawn="1"/>
        </p:nvSpPr>
        <p:spPr>
          <a:xfrm>
            <a:off x="0" y="1130400"/>
            <a:ext cx="9144000" cy="4647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a:extLst>
              <a:ext uri="{FF2B5EF4-FFF2-40B4-BE49-F238E27FC236}">
                <a16:creationId xmlns:a16="http://schemas.microsoft.com/office/drawing/2014/main" id="{40C615FD-282B-4154-ABF6-9CE289443462}"/>
              </a:ext>
            </a:extLst>
          </p:cNvPr>
          <p:cNvSpPr/>
          <p:nvPr userDrawn="1"/>
        </p:nvSpPr>
        <p:spPr>
          <a:xfrm>
            <a:off x="0" y="0"/>
            <a:ext cx="9144000" cy="1130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Footer Placeholder 6">
            <a:extLst>
              <a:ext uri="{FF2B5EF4-FFF2-40B4-BE49-F238E27FC236}">
                <a16:creationId xmlns:a16="http://schemas.microsoft.com/office/drawing/2014/main" id="{F0D1BA41-CA1E-4278-8CFA-47E7C0FED23C}"/>
              </a:ext>
            </a:extLst>
          </p:cNvPr>
          <p:cNvSpPr>
            <a:spLocks noGrp="1"/>
          </p:cNvSpPr>
          <p:nvPr>
            <p:ph type="ftr" sz="quarter" idx="10"/>
          </p:nvPr>
        </p:nvSpPr>
        <p:spPr/>
        <p:txBody>
          <a:bodyPr/>
          <a:lstStyle>
            <a:lvl1pPr>
              <a:defRPr>
                <a:solidFill>
                  <a:schemeClr val="tx2"/>
                </a:solidFill>
              </a:defRPr>
            </a:lvl1pPr>
          </a:lstStyle>
          <a:p>
            <a:r>
              <a:rPr lang="en-GB" b="1"/>
              <a:t>brickcourt.co.uk </a:t>
            </a:r>
          </a:p>
          <a:p>
            <a:r>
              <a:rPr lang="en-GB"/>
              <a:t>+44(0)20 7379 3550</a:t>
            </a:r>
            <a:endParaRPr lang="en-GB" dirty="0"/>
          </a:p>
        </p:txBody>
      </p:sp>
      <p:sp>
        <p:nvSpPr>
          <p:cNvPr id="10" name="Title 9">
            <a:extLst>
              <a:ext uri="{FF2B5EF4-FFF2-40B4-BE49-F238E27FC236}">
                <a16:creationId xmlns:a16="http://schemas.microsoft.com/office/drawing/2014/main" id="{09A86DDB-40A9-4737-8FB6-F900BD1F2F86}"/>
              </a:ext>
            </a:extLst>
          </p:cNvPr>
          <p:cNvSpPr>
            <a:spLocks noGrp="1"/>
          </p:cNvSpPr>
          <p:nvPr>
            <p:ph type="title"/>
          </p:nvPr>
        </p:nvSpPr>
        <p:spPr/>
        <p:txBody>
          <a:bodyPr/>
          <a:lstStyle>
            <a:lvl1pPr>
              <a:defRPr>
                <a:solidFill>
                  <a:schemeClr val="bg1"/>
                </a:solidFill>
              </a:defRPr>
            </a:lvl1pPr>
          </a:lstStyle>
          <a:p>
            <a:r>
              <a:rPr lang="en-US"/>
              <a:t>Click to edit Master title style</a:t>
            </a:r>
            <a:endParaRPr lang="en-GB" dirty="0"/>
          </a:p>
        </p:txBody>
      </p:sp>
      <p:sp>
        <p:nvSpPr>
          <p:cNvPr id="12" name="Content Placeholder 11">
            <a:extLst>
              <a:ext uri="{FF2B5EF4-FFF2-40B4-BE49-F238E27FC236}">
                <a16:creationId xmlns:a16="http://schemas.microsoft.com/office/drawing/2014/main" id="{D04F4C24-34F3-45C6-8564-68D314DE6E5A}"/>
              </a:ext>
            </a:extLst>
          </p:cNvPr>
          <p:cNvSpPr>
            <a:spLocks noGrp="1"/>
          </p:cNvSpPr>
          <p:nvPr>
            <p:ph sz="quarter" idx="11"/>
          </p:nvPr>
        </p:nvSpPr>
        <p:spPr>
          <a:xfrm>
            <a:off x="846000" y="1717200"/>
            <a:ext cx="7454900" cy="4064000"/>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4399683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2)">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19C6CC-C89A-4C9A-AA99-5226F80DB173}"/>
              </a:ext>
            </a:extLst>
          </p:cNvPr>
          <p:cNvSpPr/>
          <p:nvPr userDrawn="1"/>
        </p:nvSpPr>
        <p:spPr>
          <a:xfrm>
            <a:off x="0" y="1130400"/>
            <a:ext cx="9144000" cy="4647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a:extLst>
              <a:ext uri="{FF2B5EF4-FFF2-40B4-BE49-F238E27FC236}">
                <a16:creationId xmlns:a16="http://schemas.microsoft.com/office/drawing/2014/main" id="{CA359E1E-9DEF-4F98-8624-0B121E754420}"/>
              </a:ext>
            </a:extLst>
          </p:cNvPr>
          <p:cNvSpPr>
            <a:spLocks noGrp="1"/>
          </p:cNvSpPr>
          <p:nvPr>
            <p:ph idx="1"/>
          </p:nvPr>
        </p:nvSpPr>
        <p:spPr>
          <a:xfrm>
            <a:off x="846000" y="1717200"/>
            <a:ext cx="7459259" cy="4064001"/>
          </a:xfrm>
        </p:spPr>
        <p:txBody>
          <a:bodyPr lIns="0" tIns="0"/>
          <a:lstStyle>
            <a:lvl1pPr marL="180000" indent="-180000">
              <a:lnSpc>
                <a:spcPts val="1900"/>
              </a:lnSpc>
              <a:defRPr sz="1600">
                <a:solidFill>
                  <a:schemeClr val="tx2"/>
                </a:solidFill>
              </a:defRPr>
            </a:lvl1pPr>
            <a:lvl2pPr marL="360000" indent="-180000">
              <a:lnSpc>
                <a:spcPts val="1900"/>
              </a:lnSpc>
              <a:defRPr sz="1600">
                <a:solidFill>
                  <a:schemeClr val="tx2"/>
                </a:solidFill>
              </a:defRPr>
            </a:lvl2pPr>
            <a:lvl3pPr marL="540000" indent="-180000">
              <a:lnSpc>
                <a:spcPts val="1900"/>
              </a:lnSpc>
              <a:defRPr sz="1600">
                <a:solidFill>
                  <a:schemeClr val="tx2"/>
                </a:solidFill>
              </a:defRPr>
            </a:lvl3pPr>
            <a:lvl4pPr marL="720000" indent="-180000">
              <a:lnSpc>
                <a:spcPts val="1900"/>
              </a:lnSpc>
              <a:defRPr sz="1600">
                <a:solidFill>
                  <a:schemeClr val="tx2"/>
                </a:solidFill>
              </a:defRPr>
            </a:lvl4pPr>
            <a:lvl5pPr marL="900000" indent="-180000">
              <a:lnSpc>
                <a:spcPts val="1900"/>
              </a:lnSpc>
              <a:defRPr sz="160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7" name="Footer Placeholder 6">
            <a:extLst>
              <a:ext uri="{FF2B5EF4-FFF2-40B4-BE49-F238E27FC236}">
                <a16:creationId xmlns:a16="http://schemas.microsoft.com/office/drawing/2014/main" id="{F0D1BA41-CA1E-4278-8CFA-47E7C0FED23C}"/>
              </a:ext>
            </a:extLst>
          </p:cNvPr>
          <p:cNvSpPr>
            <a:spLocks noGrp="1"/>
          </p:cNvSpPr>
          <p:nvPr>
            <p:ph type="ftr" sz="quarter" idx="10"/>
          </p:nvPr>
        </p:nvSpPr>
        <p:spPr/>
        <p:txBody>
          <a:bodyPr/>
          <a:lstStyle>
            <a:lvl1pPr>
              <a:defRPr>
                <a:solidFill>
                  <a:schemeClr val="tx2"/>
                </a:solidFill>
              </a:defRPr>
            </a:lvl1pPr>
          </a:lstStyle>
          <a:p>
            <a:r>
              <a:rPr lang="en-GB" b="1"/>
              <a:t>brickcourt.co.uk </a:t>
            </a:r>
          </a:p>
          <a:p>
            <a:r>
              <a:rPr lang="en-GB"/>
              <a:t>+44(0)20 7379 3550</a:t>
            </a:r>
            <a:endParaRPr lang="en-GB" dirty="0"/>
          </a:p>
        </p:txBody>
      </p:sp>
      <p:sp>
        <p:nvSpPr>
          <p:cNvPr id="4" name="Title 3">
            <a:extLst>
              <a:ext uri="{FF2B5EF4-FFF2-40B4-BE49-F238E27FC236}">
                <a16:creationId xmlns:a16="http://schemas.microsoft.com/office/drawing/2014/main" id="{22673E0D-B853-49B6-B25A-B4B2811CCC40}"/>
              </a:ext>
            </a:extLst>
          </p:cNvPr>
          <p:cNvSpPr>
            <a:spLocks noGrp="1"/>
          </p:cNvSpPr>
          <p:nvPr>
            <p:ph type="title"/>
          </p:nvPr>
        </p:nvSpPr>
        <p:spPr/>
        <p:txBody>
          <a:bodyPr/>
          <a:lstStyle>
            <a:lvl1pPr>
              <a:defRPr>
                <a:solidFill>
                  <a:schemeClr val="tx2"/>
                </a:solidFill>
              </a:defRPr>
            </a:lvl1pPr>
          </a:lstStyle>
          <a:p>
            <a:r>
              <a:rPr lang="en-US"/>
              <a:t>Click to edit Master title style</a:t>
            </a:r>
            <a:endParaRPr lang="en-GB" dirty="0"/>
          </a:p>
        </p:txBody>
      </p:sp>
    </p:spTree>
    <p:extLst>
      <p:ext uri="{BB962C8B-B14F-4D97-AF65-F5344CB8AC3E}">
        <p14:creationId xmlns:p14="http://schemas.microsoft.com/office/powerpoint/2010/main" val="233130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1CB4D55-83D9-409A-A592-EFB348414E8D}"/>
              </a:ext>
            </a:extLst>
          </p:cNvPr>
          <p:cNvSpPr/>
          <p:nvPr userDrawn="1"/>
        </p:nvSpPr>
        <p:spPr>
          <a:xfrm>
            <a:off x="0" y="1130400"/>
            <a:ext cx="9144000" cy="4647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a:extLst>
              <a:ext uri="{FF2B5EF4-FFF2-40B4-BE49-F238E27FC236}">
                <a16:creationId xmlns:a16="http://schemas.microsoft.com/office/drawing/2014/main" id="{8A32AF53-A1E9-481F-BA72-0AFCB2174A70}"/>
              </a:ext>
            </a:extLst>
          </p:cNvPr>
          <p:cNvSpPr/>
          <p:nvPr userDrawn="1"/>
        </p:nvSpPr>
        <p:spPr>
          <a:xfrm>
            <a:off x="0" y="0"/>
            <a:ext cx="9144000" cy="1130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a:extLst>
              <a:ext uri="{FF2B5EF4-FFF2-40B4-BE49-F238E27FC236}">
                <a16:creationId xmlns:a16="http://schemas.microsoft.com/office/drawing/2014/main" id="{2830B9C5-6AFF-4B6A-AC19-BF4060281BDC}"/>
              </a:ext>
            </a:extLst>
          </p:cNvPr>
          <p:cNvSpPr>
            <a:spLocks noGrp="1"/>
          </p:cNvSpPr>
          <p:nvPr>
            <p:ph sz="half" idx="1"/>
          </p:nvPr>
        </p:nvSpPr>
        <p:spPr>
          <a:xfrm>
            <a:off x="846000" y="1717200"/>
            <a:ext cx="3564000" cy="4032000"/>
          </a:xfrm>
        </p:spPr>
        <p:txBody>
          <a:bodyPr/>
          <a:lstStyle>
            <a:lvl1pPr marL="180000" indent="-180000">
              <a:lnSpc>
                <a:spcPts val="1900"/>
              </a:lnSpc>
              <a:defRPr sz="1600">
                <a:solidFill>
                  <a:schemeClr val="tx2"/>
                </a:solidFill>
              </a:defRPr>
            </a:lvl1pPr>
            <a:lvl2pPr marL="360000" indent="-180000">
              <a:lnSpc>
                <a:spcPts val="1900"/>
              </a:lnSpc>
              <a:defRPr sz="1600">
                <a:solidFill>
                  <a:schemeClr val="tx2"/>
                </a:solidFill>
              </a:defRPr>
            </a:lvl2pPr>
            <a:lvl3pPr marL="540000" indent="-180000">
              <a:lnSpc>
                <a:spcPts val="1900"/>
              </a:lnSpc>
              <a:defRPr sz="1600">
                <a:solidFill>
                  <a:schemeClr val="tx2"/>
                </a:solidFill>
              </a:defRPr>
            </a:lvl3pPr>
            <a:lvl4pPr marL="720000" indent="-180000">
              <a:lnSpc>
                <a:spcPts val="1900"/>
              </a:lnSpc>
              <a:defRPr sz="1600">
                <a:solidFill>
                  <a:schemeClr val="tx2"/>
                </a:solidFill>
              </a:defRPr>
            </a:lvl4pPr>
            <a:lvl5pPr marL="900000" indent="-180000">
              <a:lnSpc>
                <a:spcPts val="1900"/>
              </a:lnSpc>
              <a:defRPr sz="160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a:extLst>
              <a:ext uri="{FF2B5EF4-FFF2-40B4-BE49-F238E27FC236}">
                <a16:creationId xmlns:a16="http://schemas.microsoft.com/office/drawing/2014/main" id="{993AB4CA-E859-49C8-A9DD-59570F1000FF}"/>
              </a:ext>
            </a:extLst>
          </p:cNvPr>
          <p:cNvSpPr>
            <a:spLocks noGrp="1"/>
          </p:cNvSpPr>
          <p:nvPr>
            <p:ph sz="half" idx="2"/>
          </p:nvPr>
        </p:nvSpPr>
        <p:spPr>
          <a:xfrm>
            <a:off x="4715997" y="1717199"/>
            <a:ext cx="3564000" cy="4032000"/>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Footer Placeholder 7">
            <a:extLst>
              <a:ext uri="{FF2B5EF4-FFF2-40B4-BE49-F238E27FC236}">
                <a16:creationId xmlns:a16="http://schemas.microsoft.com/office/drawing/2014/main" id="{7511AA63-C33F-4EE4-BC73-F2C66C84D168}"/>
              </a:ext>
            </a:extLst>
          </p:cNvPr>
          <p:cNvSpPr>
            <a:spLocks noGrp="1"/>
          </p:cNvSpPr>
          <p:nvPr>
            <p:ph type="ftr" sz="quarter" idx="10"/>
          </p:nvPr>
        </p:nvSpPr>
        <p:spPr/>
        <p:txBody>
          <a:bodyPr/>
          <a:lstStyle>
            <a:lvl1pPr>
              <a:defRPr>
                <a:solidFill>
                  <a:schemeClr val="tx2"/>
                </a:solidFill>
              </a:defRPr>
            </a:lvl1pPr>
          </a:lstStyle>
          <a:p>
            <a:r>
              <a:rPr lang="en-GB" b="1"/>
              <a:t>brickcourt.co.uk</a:t>
            </a:r>
          </a:p>
          <a:p>
            <a:r>
              <a:rPr lang="en-GB"/>
              <a:t>+44(0)20 7379 3550</a:t>
            </a:r>
            <a:endParaRPr lang="en-GB" dirty="0"/>
          </a:p>
        </p:txBody>
      </p:sp>
      <p:sp>
        <p:nvSpPr>
          <p:cNvPr id="9" name="Title 8">
            <a:extLst>
              <a:ext uri="{FF2B5EF4-FFF2-40B4-BE49-F238E27FC236}">
                <a16:creationId xmlns:a16="http://schemas.microsoft.com/office/drawing/2014/main" id="{830F98B4-E0C9-44BA-8BC8-993D15CB2087}"/>
              </a:ext>
            </a:extLst>
          </p:cNvPr>
          <p:cNvSpPr>
            <a:spLocks noGrp="1"/>
          </p:cNvSpPr>
          <p:nvPr>
            <p:ph type="title"/>
          </p:nvPr>
        </p:nvSpPr>
        <p:spPr>
          <a:xfrm>
            <a:off x="846000" y="365127"/>
            <a:ext cx="7433997" cy="487280"/>
          </a:xfrm>
        </p:spPr>
        <p:txBody>
          <a:bodyPr/>
          <a:lstStyle>
            <a:lvl1pPr algn="l">
              <a:defRPr>
                <a:solidFill>
                  <a:schemeClr val="bg1"/>
                </a:solidFill>
              </a:defRPr>
            </a:lvl1pPr>
          </a:lstStyle>
          <a:p>
            <a:r>
              <a:rPr lang="en-US"/>
              <a:t>Click to edit Master title style</a:t>
            </a:r>
            <a:endParaRPr lang="en-GB" dirty="0"/>
          </a:p>
        </p:txBody>
      </p:sp>
    </p:spTree>
    <p:extLst>
      <p:ext uri="{BB962C8B-B14F-4D97-AF65-F5344CB8AC3E}">
        <p14:creationId xmlns:p14="http://schemas.microsoft.com/office/powerpoint/2010/main" val="1481803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2)">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1CB4D55-83D9-409A-A592-EFB348414E8D}"/>
              </a:ext>
            </a:extLst>
          </p:cNvPr>
          <p:cNvSpPr/>
          <p:nvPr userDrawn="1"/>
        </p:nvSpPr>
        <p:spPr>
          <a:xfrm>
            <a:off x="0" y="1130400"/>
            <a:ext cx="9144000" cy="4647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a:extLst>
              <a:ext uri="{FF2B5EF4-FFF2-40B4-BE49-F238E27FC236}">
                <a16:creationId xmlns:a16="http://schemas.microsoft.com/office/drawing/2014/main" id="{2830B9C5-6AFF-4B6A-AC19-BF4060281BDC}"/>
              </a:ext>
            </a:extLst>
          </p:cNvPr>
          <p:cNvSpPr>
            <a:spLocks noGrp="1"/>
          </p:cNvSpPr>
          <p:nvPr>
            <p:ph sz="half" idx="1"/>
          </p:nvPr>
        </p:nvSpPr>
        <p:spPr>
          <a:xfrm>
            <a:off x="846000" y="1717200"/>
            <a:ext cx="3564000" cy="4032000"/>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a:extLst>
              <a:ext uri="{FF2B5EF4-FFF2-40B4-BE49-F238E27FC236}">
                <a16:creationId xmlns:a16="http://schemas.microsoft.com/office/drawing/2014/main" id="{993AB4CA-E859-49C8-A9DD-59570F1000FF}"/>
              </a:ext>
            </a:extLst>
          </p:cNvPr>
          <p:cNvSpPr>
            <a:spLocks noGrp="1"/>
          </p:cNvSpPr>
          <p:nvPr>
            <p:ph sz="half" idx="2"/>
          </p:nvPr>
        </p:nvSpPr>
        <p:spPr>
          <a:xfrm>
            <a:off x="4715997" y="1717200"/>
            <a:ext cx="3564000" cy="4032000"/>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Footer Placeholder 7">
            <a:extLst>
              <a:ext uri="{FF2B5EF4-FFF2-40B4-BE49-F238E27FC236}">
                <a16:creationId xmlns:a16="http://schemas.microsoft.com/office/drawing/2014/main" id="{7511AA63-C33F-4EE4-BC73-F2C66C84D168}"/>
              </a:ext>
            </a:extLst>
          </p:cNvPr>
          <p:cNvSpPr>
            <a:spLocks noGrp="1"/>
          </p:cNvSpPr>
          <p:nvPr>
            <p:ph type="ftr" sz="quarter" idx="10"/>
          </p:nvPr>
        </p:nvSpPr>
        <p:spPr/>
        <p:txBody>
          <a:bodyPr/>
          <a:lstStyle>
            <a:lvl1pPr>
              <a:defRPr>
                <a:solidFill>
                  <a:schemeClr val="tx2"/>
                </a:solidFill>
              </a:defRPr>
            </a:lvl1pPr>
          </a:lstStyle>
          <a:p>
            <a:r>
              <a:rPr lang="en-GB" b="1"/>
              <a:t>brickcourt.co.uk</a:t>
            </a:r>
          </a:p>
          <a:p>
            <a:r>
              <a:rPr lang="en-GB"/>
              <a:t>+44(0)20 7379 3550</a:t>
            </a:r>
            <a:endParaRPr lang="en-GB" dirty="0"/>
          </a:p>
        </p:txBody>
      </p:sp>
      <p:sp>
        <p:nvSpPr>
          <p:cNvPr id="9" name="Title 8">
            <a:extLst>
              <a:ext uri="{FF2B5EF4-FFF2-40B4-BE49-F238E27FC236}">
                <a16:creationId xmlns:a16="http://schemas.microsoft.com/office/drawing/2014/main" id="{830F98B4-E0C9-44BA-8BC8-993D15CB2087}"/>
              </a:ext>
            </a:extLst>
          </p:cNvPr>
          <p:cNvSpPr>
            <a:spLocks noGrp="1"/>
          </p:cNvSpPr>
          <p:nvPr>
            <p:ph type="title"/>
          </p:nvPr>
        </p:nvSpPr>
        <p:spPr>
          <a:xfrm>
            <a:off x="846000" y="365127"/>
            <a:ext cx="7433997" cy="487280"/>
          </a:xfrm>
        </p:spPr>
        <p:txBody>
          <a:bodyPr/>
          <a:lstStyle>
            <a:lvl1pPr algn="l">
              <a:defRPr>
                <a:solidFill>
                  <a:schemeClr val="tx2"/>
                </a:solidFill>
              </a:defRPr>
            </a:lvl1pPr>
          </a:lstStyle>
          <a:p>
            <a:r>
              <a:rPr lang="en-US"/>
              <a:t>Click to edit Master title style</a:t>
            </a:r>
            <a:endParaRPr lang="en-GB" dirty="0"/>
          </a:p>
        </p:txBody>
      </p:sp>
    </p:spTree>
    <p:extLst>
      <p:ext uri="{BB962C8B-B14F-4D97-AF65-F5344CB8AC3E}">
        <p14:creationId xmlns:p14="http://schemas.microsoft.com/office/powerpoint/2010/main" val="347812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80F0DB-D1F1-45D6-8981-72F37B056FE6}"/>
              </a:ext>
            </a:extLst>
          </p:cNvPr>
          <p:cNvSpPr>
            <a:spLocks noGrp="1"/>
          </p:cNvSpPr>
          <p:nvPr>
            <p:ph type="title"/>
          </p:nvPr>
        </p:nvSpPr>
        <p:spPr/>
        <p:txBody>
          <a:bodyPr/>
          <a:lstStyle>
            <a:lvl1pPr algn="l">
              <a:defRPr>
                <a:solidFill>
                  <a:schemeClr val="tx2"/>
                </a:solidFill>
              </a:defRPr>
            </a:lvl1pPr>
          </a:lstStyle>
          <a:p>
            <a:r>
              <a:rPr lang="en-US"/>
              <a:t>Click to edit Master title style</a:t>
            </a:r>
            <a:endParaRPr lang="en-GB" dirty="0"/>
          </a:p>
        </p:txBody>
      </p:sp>
      <p:sp>
        <p:nvSpPr>
          <p:cNvPr id="6" name="Footer Placeholder 5">
            <a:extLst>
              <a:ext uri="{FF2B5EF4-FFF2-40B4-BE49-F238E27FC236}">
                <a16:creationId xmlns:a16="http://schemas.microsoft.com/office/drawing/2014/main" id="{708F5024-26F7-4B2C-B374-B6643380E225}"/>
              </a:ext>
            </a:extLst>
          </p:cNvPr>
          <p:cNvSpPr>
            <a:spLocks noGrp="1"/>
          </p:cNvSpPr>
          <p:nvPr>
            <p:ph type="ftr" sz="quarter" idx="10"/>
          </p:nvPr>
        </p:nvSpPr>
        <p:spPr/>
        <p:txBody>
          <a:bodyPr/>
          <a:lstStyle>
            <a:lvl1pPr>
              <a:defRPr>
                <a:solidFill>
                  <a:schemeClr val="tx2"/>
                </a:solidFill>
              </a:defRPr>
            </a:lvl1pPr>
          </a:lstStyle>
          <a:p>
            <a:r>
              <a:rPr lang="en-GB" b="1"/>
              <a:t>brickcourt.co.uk</a:t>
            </a:r>
          </a:p>
          <a:p>
            <a:r>
              <a:rPr lang="en-GB"/>
              <a:t>+44(0)20 7379 3550</a:t>
            </a:r>
            <a:endParaRPr lang="en-GB" dirty="0"/>
          </a:p>
        </p:txBody>
      </p:sp>
    </p:spTree>
    <p:extLst>
      <p:ext uri="{BB962C8B-B14F-4D97-AF65-F5344CB8AC3E}">
        <p14:creationId xmlns:p14="http://schemas.microsoft.com/office/powerpoint/2010/main" val="661073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C7EB237F-40BB-4865-AEDC-73B2F6C41743}"/>
              </a:ext>
            </a:extLst>
          </p:cNvPr>
          <p:cNvSpPr>
            <a:spLocks noGrp="1"/>
          </p:cNvSpPr>
          <p:nvPr>
            <p:ph type="ftr" sz="quarter" idx="10"/>
          </p:nvPr>
        </p:nvSpPr>
        <p:spPr/>
        <p:txBody>
          <a:bodyPr/>
          <a:lstStyle>
            <a:lvl1pPr>
              <a:defRPr>
                <a:solidFill>
                  <a:schemeClr val="tx2"/>
                </a:solidFill>
              </a:defRPr>
            </a:lvl1pPr>
          </a:lstStyle>
          <a:p>
            <a:r>
              <a:rPr lang="en-GB" b="1"/>
              <a:t>brickcourt.co.uk</a:t>
            </a:r>
          </a:p>
          <a:p>
            <a:r>
              <a:rPr lang="en-GB"/>
              <a:t>+44(0)20 7379 3550</a:t>
            </a:r>
            <a:endParaRPr lang="en-GB" dirty="0"/>
          </a:p>
        </p:txBody>
      </p:sp>
    </p:spTree>
    <p:extLst>
      <p:ext uri="{BB962C8B-B14F-4D97-AF65-F5344CB8AC3E}">
        <p14:creationId xmlns:p14="http://schemas.microsoft.com/office/powerpoint/2010/main" val="19422662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ack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43D9FE2-A014-41F6-9435-4131AC362674}"/>
              </a:ext>
            </a:extLst>
          </p:cNvPr>
          <p:cNvSpPr/>
          <p:nvPr userDrawn="1"/>
        </p:nvSpPr>
        <p:spPr>
          <a:xfrm>
            <a:off x="0" y="-1"/>
            <a:ext cx="9144000" cy="57689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B28B59F1-8A7E-436E-9451-E7F4E00903A6}"/>
              </a:ext>
            </a:extLst>
          </p:cNvPr>
          <p:cNvSpPr>
            <a:spLocks noGrp="1"/>
          </p:cNvSpPr>
          <p:nvPr>
            <p:ph type="title"/>
          </p:nvPr>
        </p:nvSpPr>
        <p:spPr>
          <a:xfrm>
            <a:off x="628650" y="1759974"/>
            <a:ext cx="7886700" cy="1325563"/>
          </a:xfrm>
        </p:spPr>
        <p:txBody>
          <a:bodyPr/>
          <a:lstStyle>
            <a:lvl1pPr algn="ctr">
              <a:defRPr>
                <a:solidFill>
                  <a:schemeClr val="bg1"/>
                </a:solidFill>
              </a:defRPr>
            </a:lvl1pPr>
          </a:lstStyle>
          <a:p>
            <a:r>
              <a:rPr lang="en-US"/>
              <a:t>Click to edit Master title style</a:t>
            </a:r>
            <a:endParaRPr lang="en-GB"/>
          </a:p>
        </p:txBody>
      </p:sp>
      <p:sp>
        <p:nvSpPr>
          <p:cNvPr id="3" name="Footer Placeholder 2">
            <a:extLst>
              <a:ext uri="{FF2B5EF4-FFF2-40B4-BE49-F238E27FC236}">
                <a16:creationId xmlns:a16="http://schemas.microsoft.com/office/drawing/2014/main" id="{4ABF4C48-0524-4B64-B5B6-C6078914BDE2}"/>
              </a:ext>
            </a:extLst>
          </p:cNvPr>
          <p:cNvSpPr>
            <a:spLocks noGrp="1"/>
          </p:cNvSpPr>
          <p:nvPr>
            <p:ph type="ftr" sz="quarter" idx="10"/>
          </p:nvPr>
        </p:nvSpPr>
        <p:spPr/>
        <p:txBody>
          <a:bodyPr/>
          <a:lstStyle>
            <a:lvl1pPr>
              <a:defRPr>
                <a:solidFill>
                  <a:schemeClr val="tx2"/>
                </a:solidFill>
              </a:defRPr>
            </a:lvl1pPr>
          </a:lstStyle>
          <a:p>
            <a:r>
              <a:rPr lang="en-GB" b="1"/>
              <a:t>brickcourt.co.uk</a:t>
            </a:r>
          </a:p>
          <a:p>
            <a:r>
              <a:rPr lang="en-GB"/>
              <a:t>+44(0)20 7379 3550</a:t>
            </a:r>
            <a:endParaRPr lang="en-GB" dirty="0"/>
          </a:p>
        </p:txBody>
      </p:sp>
      <p:sp>
        <p:nvSpPr>
          <p:cNvPr id="6" name="Text Placeholder 5">
            <a:extLst>
              <a:ext uri="{FF2B5EF4-FFF2-40B4-BE49-F238E27FC236}">
                <a16:creationId xmlns:a16="http://schemas.microsoft.com/office/drawing/2014/main" id="{15838B1F-A3FF-45CE-A496-B3A44905EE8C}"/>
              </a:ext>
            </a:extLst>
          </p:cNvPr>
          <p:cNvSpPr>
            <a:spLocks noGrp="1"/>
          </p:cNvSpPr>
          <p:nvPr>
            <p:ph type="body" sz="quarter" idx="11" hasCustomPrompt="1"/>
          </p:nvPr>
        </p:nvSpPr>
        <p:spPr>
          <a:xfrm>
            <a:off x="628650" y="3254375"/>
            <a:ext cx="7886700" cy="1325563"/>
          </a:xfrm>
        </p:spPr>
        <p:txBody>
          <a:bodyPr/>
          <a:lstStyle>
            <a:lvl1pPr marL="0" indent="0" algn="ctr">
              <a:buNone/>
              <a:defRPr b="1">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&lt;Name&gt;</a:t>
            </a:r>
            <a:endParaRPr lang="en-GB" dirty="0"/>
          </a:p>
        </p:txBody>
      </p:sp>
    </p:spTree>
    <p:extLst>
      <p:ext uri="{BB962C8B-B14F-4D97-AF65-F5344CB8AC3E}">
        <p14:creationId xmlns:p14="http://schemas.microsoft.com/office/powerpoint/2010/main" val="23359843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Logo banner" descr="A close up of a logo&#10;&#10;Description generated with very high confidence">
            <a:extLst>
              <a:ext uri="{FF2B5EF4-FFF2-40B4-BE49-F238E27FC236}">
                <a16:creationId xmlns:a16="http://schemas.microsoft.com/office/drawing/2014/main" id="{09B0CA6F-BD90-4FF6-9A11-3B4B8C1173CD}"/>
              </a:ext>
            </a:extLst>
          </p:cNvPr>
          <p:cNvPicPr>
            <a:picLocks noChangeAspect="1"/>
          </p:cNvPicPr>
          <p:nvPr userDrawn="1"/>
        </p:nvPicPr>
        <p:blipFill>
          <a:blip r:embed="rId11" cstate="hqprint">
            <a:extLst>
              <a:ext uri="{28A0092B-C50C-407E-A947-70E740481C1C}">
                <a14:useLocalDpi xmlns:a14="http://schemas.microsoft.com/office/drawing/2010/main" val="0"/>
              </a:ext>
            </a:extLst>
          </a:blip>
          <a:stretch>
            <a:fillRect/>
          </a:stretch>
        </p:blipFill>
        <p:spPr>
          <a:xfrm>
            <a:off x="0" y="5755639"/>
            <a:ext cx="9144000" cy="1112520"/>
          </a:xfrm>
          <a:prstGeom prst="rect">
            <a:avLst/>
          </a:prstGeom>
        </p:spPr>
      </p:pic>
      <p:sp>
        <p:nvSpPr>
          <p:cNvPr id="11" name="Mask">
            <a:extLst>
              <a:ext uri="{FF2B5EF4-FFF2-40B4-BE49-F238E27FC236}">
                <a16:creationId xmlns:a16="http://schemas.microsoft.com/office/drawing/2014/main" id="{B452B2DA-5069-48D7-8FF8-34F037B10069}"/>
              </a:ext>
            </a:extLst>
          </p:cNvPr>
          <p:cNvSpPr/>
          <p:nvPr userDrawn="1"/>
        </p:nvSpPr>
        <p:spPr>
          <a:xfrm>
            <a:off x="5774076" y="6088478"/>
            <a:ext cx="2741274" cy="4815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2" name="Title Placeholder 1">
            <a:extLst>
              <a:ext uri="{FF2B5EF4-FFF2-40B4-BE49-F238E27FC236}">
                <a16:creationId xmlns:a16="http://schemas.microsoft.com/office/drawing/2014/main" id="{D499FB7A-7990-42D1-97B3-A931BC4089DD}"/>
              </a:ext>
            </a:extLst>
          </p:cNvPr>
          <p:cNvSpPr>
            <a:spLocks noGrp="1"/>
          </p:cNvSpPr>
          <p:nvPr>
            <p:ph type="title"/>
          </p:nvPr>
        </p:nvSpPr>
        <p:spPr>
          <a:xfrm>
            <a:off x="846000" y="365127"/>
            <a:ext cx="7433997" cy="487280"/>
          </a:xfrm>
          <a:prstGeom prst="rect">
            <a:avLst/>
          </a:prstGeom>
        </p:spPr>
        <p:txBody>
          <a:bodyPr vert="horz" lIns="0" tIns="0" rIns="0" bIns="0" rtlCol="0" anchor="ctr">
            <a:normAutofit/>
          </a:body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0C318955-BD42-4202-AD87-FB4651F31FEB}"/>
              </a:ext>
            </a:extLst>
          </p:cNvPr>
          <p:cNvSpPr>
            <a:spLocks noGrp="1"/>
          </p:cNvSpPr>
          <p:nvPr>
            <p:ph type="body" idx="1"/>
          </p:nvPr>
        </p:nvSpPr>
        <p:spPr>
          <a:xfrm>
            <a:off x="846000" y="1717199"/>
            <a:ext cx="7433997" cy="4051775"/>
          </a:xfrm>
          <a:prstGeom prst="rect">
            <a:avLst/>
          </a:prstGeom>
        </p:spPr>
        <p:txBody>
          <a:bodyPr vert="horz" lIns="0" tIns="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Footer Placeholder 4">
            <a:extLst>
              <a:ext uri="{FF2B5EF4-FFF2-40B4-BE49-F238E27FC236}">
                <a16:creationId xmlns:a16="http://schemas.microsoft.com/office/drawing/2014/main" id="{849E257C-1A1E-4ACB-B760-7F897DDCC8D3}"/>
              </a:ext>
            </a:extLst>
          </p:cNvPr>
          <p:cNvSpPr>
            <a:spLocks noGrp="1"/>
          </p:cNvSpPr>
          <p:nvPr>
            <p:ph type="ftr" sz="quarter" idx="3"/>
          </p:nvPr>
        </p:nvSpPr>
        <p:spPr>
          <a:xfrm>
            <a:off x="5310904" y="6146673"/>
            <a:ext cx="3086100" cy="365125"/>
          </a:xfrm>
          <a:prstGeom prst="rect">
            <a:avLst/>
          </a:prstGeom>
          <a:solidFill>
            <a:schemeClr val="bg1"/>
          </a:solidFill>
        </p:spPr>
        <p:txBody>
          <a:bodyPr vert="horz" lIns="91440" tIns="45720" rIns="91440" bIns="45720" rtlCol="0" anchor="ctr"/>
          <a:lstStyle>
            <a:lvl1pPr algn="r">
              <a:lnSpc>
                <a:spcPts val="1600"/>
              </a:lnSpc>
              <a:defRPr sz="1200">
                <a:solidFill>
                  <a:srgbClr val="173E61"/>
                </a:solidFill>
              </a:defRPr>
            </a:lvl1pPr>
          </a:lstStyle>
          <a:p>
            <a:r>
              <a:rPr lang="en-GB" b="1" dirty="0"/>
              <a:t>brickcourt.co.uk</a:t>
            </a:r>
          </a:p>
          <a:p>
            <a:r>
              <a:rPr lang="en-GB" dirty="0"/>
              <a:t>+44(0)20 7379 3550</a:t>
            </a:r>
          </a:p>
        </p:txBody>
      </p:sp>
    </p:spTree>
    <p:extLst>
      <p:ext uri="{BB962C8B-B14F-4D97-AF65-F5344CB8AC3E}">
        <p14:creationId xmlns:p14="http://schemas.microsoft.com/office/powerpoint/2010/main" val="533846552"/>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6" r:id="rId4"/>
    <p:sldLayoutId id="2147483652" r:id="rId5"/>
    <p:sldLayoutId id="2147483657" r:id="rId6"/>
    <p:sldLayoutId id="2147483654" r:id="rId7"/>
    <p:sldLayoutId id="2147483655" r:id="rId8"/>
    <p:sldLayoutId id="2147483658" r:id="rId9"/>
  </p:sldLayoutIdLst>
  <p:hf sldNum="0" hdr="0" dt="0"/>
  <p:txStyles>
    <p:titleStyle>
      <a:lvl1pPr algn="l" defTabSz="685800" rtl="0" eaLnBrk="1" latinLnBrk="0" hangingPunct="1">
        <a:lnSpc>
          <a:spcPct val="90000"/>
        </a:lnSpc>
        <a:spcBef>
          <a:spcPct val="0"/>
        </a:spcBef>
        <a:buNone/>
        <a:defRPr sz="2600" kern="1200" cap="all" baseline="0">
          <a:solidFill>
            <a:schemeClr val="tx2"/>
          </a:solidFill>
          <a:latin typeface="+mj-lt"/>
          <a:ea typeface="+mj-ea"/>
          <a:cs typeface="+mj-cs"/>
        </a:defRPr>
      </a:lvl1pPr>
    </p:titleStyle>
    <p:bodyStyle>
      <a:lvl1pPr marL="180000" indent="-180000" algn="l" defTabSz="685800" rtl="0" eaLnBrk="1" latinLnBrk="0" hangingPunct="1">
        <a:lnSpc>
          <a:spcPts val="1900"/>
        </a:lnSpc>
        <a:spcBef>
          <a:spcPts val="750"/>
        </a:spcBef>
        <a:buFont typeface="Arial" panose="020B0604020202020204" pitchFamily="34" charset="0"/>
        <a:buChar char="•"/>
        <a:defRPr sz="1600" kern="1200">
          <a:solidFill>
            <a:schemeClr val="tx2"/>
          </a:solidFill>
          <a:latin typeface="+mn-lt"/>
          <a:ea typeface="+mn-ea"/>
          <a:cs typeface="+mn-cs"/>
        </a:defRPr>
      </a:lvl1pPr>
      <a:lvl2pPr marL="360000" indent="-180000" algn="l" defTabSz="685800" rtl="0" eaLnBrk="1" latinLnBrk="0" hangingPunct="1">
        <a:lnSpc>
          <a:spcPts val="1900"/>
        </a:lnSpc>
        <a:spcBef>
          <a:spcPts val="375"/>
        </a:spcBef>
        <a:buFont typeface="Arial" panose="020B0604020202020204" pitchFamily="34" charset="0"/>
        <a:buChar char="•"/>
        <a:defRPr sz="1600" kern="1200">
          <a:solidFill>
            <a:schemeClr val="tx2"/>
          </a:solidFill>
          <a:latin typeface="+mn-lt"/>
          <a:ea typeface="+mn-ea"/>
          <a:cs typeface="+mn-cs"/>
        </a:defRPr>
      </a:lvl2pPr>
      <a:lvl3pPr marL="540000" indent="-180000" algn="l" defTabSz="685800" rtl="0" eaLnBrk="1" latinLnBrk="0" hangingPunct="1">
        <a:lnSpc>
          <a:spcPts val="1900"/>
        </a:lnSpc>
        <a:spcBef>
          <a:spcPts val="375"/>
        </a:spcBef>
        <a:buFont typeface="Arial" panose="020B0604020202020204" pitchFamily="34" charset="0"/>
        <a:buChar char="•"/>
        <a:defRPr sz="1600" kern="1200">
          <a:solidFill>
            <a:schemeClr val="tx2"/>
          </a:solidFill>
          <a:latin typeface="+mn-lt"/>
          <a:ea typeface="+mn-ea"/>
          <a:cs typeface="+mn-cs"/>
        </a:defRPr>
      </a:lvl3pPr>
      <a:lvl4pPr marL="720000" indent="-180000" algn="l" defTabSz="685800" rtl="0" eaLnBrk="1" latinLnBrk="0" hangingPunct="1">
        <a:lnSpc>
          <a:spcPts val="1900"/>
        </a:lnSpc>
        <a:spcBef>
          <a:spcPts val="375"/>
        </a:spcBef>
        <a:buFont typeface="Arial" panose="020B0604020202020204" pitchFamily="34" charset="0"/>
        <a:buChar char="•"/>
        <a:defRPr sz="1600" kern="1200">
          <a:solidFill>
            <a:schemeClr val="tx2"/>
          </a:solidFill>
          <a:latin typeface="+mn-lt"/>
          <a:ea typeface="+mn-ea"/>
          <a:cs typeface="+mn-cs"/>
        </a:defRPr>
      </a:lvl4pPr>
      <a:lvl5pPr marL="900000" indent="-180000" algn="l" defTabSz="685800" rtl="0" eaLnBrk="1" latinLnBrk="0" hangingPunct="1">
        <a:lnSpc>
          <a:spcPts val="1900"/>
        </a:lnSpc>
        <a:spcBef>
          <a:spcPts val="375"/>
        </a:spcBef>
        <a:buFont typeface="Arial" panose="020B0604020202020204" pitchFamily="34" charset="0"/>
        <a:buChar char="•"/>
        <a:defRPr sz="1600" kern="1200">
          <a:solidFill>
            <a:schemeClr val="tx2"/>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guide id="3" orient="horz" pos="3634" userDrawn="1">
          <p15:clr>
            <a:srgbClr val="F26B43"/>
          </p15:clr>
        </p15:guide>
        <p15:guide id="4" pos="517" userDrawn="1">
          <p15:clr>
            <a:srgbClr val="F26B43"/>
          </p15:clr>
        </p15:guide>
        <p15:guide id="5" pos="5213" userDrawn="1">
          <p15:clr>
            <a:srgbClr val="F26B43"/>
          </p15:clr>
        </p15:guide>
        <p15:guide id="6" orient="horz" pos="107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B57A5-3AC2-7D44-910C-7512C52ECA37}"/>
              </a:ext>
            </a:extLst>
          </p:cNvPr>
          <p:cNvSpPr>
            <a:spLocks noGrp="1"/>
          </p:cNvSpPr>
          <p:nvPr>
            <p:ph type="ctrTitle"/>
          </p:nvPr>
        </p:nvSpPr>
        <p:spPr/>
        <p:txBody>
          <a:bodyPr>
            <a:normAutofit fontScale="90000"/>
          </a:bodyPr>
          <a:lstStyle/>
          <a:p>
            <a:r>
              <a:rPr lang="en-GB" dirty="0"/>
              <a:t>Pharmaceutical round-up: competition, regulation </a:t>
            </a:r>
            <a:r>
              <a:rPr lang="en-GB" dirty="0" smtClean="0"/>
              <a:t>and Covid-19</a:t>
            </a:r>
            <a:br>
              <a:rPr lang="en-GB" dirty="0" smtClean="0"/>
            </a:br>
            <a:r>
              <a:rPr lang="en-GB" sz="2000" cap="none" dirty="0" smtClean="0"/>
              <a:t>Chaired by Pat </a:t>
            </a:r>
            <a:r>
              <a:rPr lang="en-GB" sz="2000" cap="none" dirty="0" err="1" smtClean="0"/>
              <a:t>Treacy</a:t>
            </a:r>
            <a:r>
              <a:rPr lang="en-GB" sz="2000" cap="none" dirty="0" smtClean="0"/>
              <a:t> of </a:t>
            </a:r>
            <a:r>
              <a:rPr lang="en-GB" sz="2000" cap="none" dirty="0" err="1" smtClean="0"/>
              <a:t>Bristows</a:t>
            </a:r>
            <a:r>
              <a:rPr lang="en-GB" dirty="0"/>
              <a:t/>
            </a:r>
            <a:br>
              <a:rPr lang="en-GB" dirty="0"/>
            </a:br>
            <a:endParaRPr lang="en-GB" dirty="0"/>
          </a:p>
        </p:txBody>
      </p:sp>
      <p:sp>
        <p:nvSpPr>
          <p:cNvPr id="3" name="Subtitle 2">
            <a:extLst>
              <a:ext uri="{FF2B5EF4-FFF2-40B4-BE49-F238E27FC236}">
                <a16:creationId xmlns:a16="http://schemas.microsoft.com/office/drawing/2014/main" id="{326B0960-3D69-A048-83D5-A006932324ED}"/>
              </a:ext>
            </a:extLst>
          </p:cNvPr>
          <p:cNvSpPr>
            <a:spLocks noGrp="1"/>
          </p:cNvSpPr>
          <p:nvPr>
            <p:ph type="subTitle" idx="1"/>
          </p:nvPr>
        </p:nvSpPr>
        <p:spPr/>
        <p:txBody>
          <a:bodyPr/>
          <a:lstStyle/>
          <a:p>
            <a:r>
              <a:rPr lang="en-GB" dirty="0" smtClean="0"/>
              <a:t>WEDNESDAY 15 JULY at 2pm</a:t>
            </a:r>
            <a:endParaRPr lang="en-GB" dirty="0"/>
          </a:p>
        </p:txBody>
      </p:sp>
      <p:sp>
        <p:nvSpPr>
          <p:cNvPr id="4" name="Footer Placeholder 3">
            <a:extLst>
              <a:ext uri="{FF2B5EF4-FFF2-40B4-BE49-F238E27FC236}">
                <a16:creationId xmlns:a16="http://schemas.microsoft.com/office/drawing/2014/main" id="{FE441B11-76D2-954E-A92C-57EC29D8CA57}"/>
              </a:ext>
            </a:extLst>
          </p:cNvPr>
          <p:cNvSpPr>
            <a:spLocks noGrp="1"/>
          </p:cNvSpPr>
          <p:nvPr>
            <p:ph type="ftr" sz="quarter" idx="11"/>
          </p:nvPr>
        </p:nvSpPr>
        <p:spPr/>
        <p:txBody>
          <a:bodyPr/>
          <a:lstStyle/>
          <a:p>
            <a:r>
              <a:rPr lang="en-GB" b="1"/>
              <a:t>brickcourt.co.uk </a:t>
            </a:r>
          </a:p>
          <a:p>
            <a:r>
              <a:rPr lang="en-GB"/>
              <a:t>+44(0)20 7379 3550</a:t>
            </a:r>
            <a:endParaRPr lang="en-GB" dirty="0"/>
          </a:p>
        </p:txBody>
      </p:sp>
      <p:sp>
        <p:nvSpPr>
          <p:cNvPr id="5" name="Text Placeholder 4">
            <a:extLst>
              <a:ext uri="{FF2B5EF4-FFF2-40B4-BE49-F238E27FC236}">
                <a16:creationId xmlns:a16="http://schemas.microsoft.com/office/drawing/2014/main" id="{DFF3F92E-CE93-0141-8FD6-83BB68931F19}"/>
              </a:ext>
            </a:extLst>
          </p:cNvPr>
          <p:cNvSpPr>
            <a:spLocks noGrp="1"/>
          </p:cNvSpPr>
          <p:nvPr>
            <p:ph type="body" sz="quarter" idx="12"/>
          </p:nvPr>
        </p:nvSpPr>
        <p:spPr>
          <a:xfrm>
            <a:off x="1143000" y="3806699"/>
            <a:ext cx="6858000" cy="1623176"/>
          </a:xfrm>
        </p:spPr>
        <p:txBody>
          <a:bodyPr>
            <a:normAutofit/>
          </a:bodyPr>
          <a:lstStyle/>
          <a:p>
            <a:r>
              <a:rPr lang="en-GB" dirty="0"/>
              <a:t>Kelyn Bacon QC </a:t>
            </a:r>
            <a:endParaRPr lang="en-GB" dirty="0" smtClean="0"/>
          </a:p>
          <a:p>
            <a:r>
              <a:rPr lang="en-GB" dirty="0"/>
              <a:t>David Scannell </a:t>
            </a:r>
            <a:r>
              <a:rPr lang="en-GB" dirty="0" smtClean="0"/>
              <a:t>QC</a:t>
            </a:r>
          </a:p>
          <a:p>
            <a:r>
              <a:rPr lang="en-GB" dirty="0"/>
              <a:t>Sarah Ford </a:t>
            </a:r>
            <a:r>
              <a:rPr lang="en-GB" dirty="0" smtClean="0"/>
              <a:t>QC</a:t>
            </a:r>
          </a:p>
          <a:p>
            <a:r>
              <a:rPr lang="en-GB" dirty="0"/>
              <a:t>Jemima Stratford </a:t>
            </a:r>
            <a:r>
              <a:rPr lang="en-GB" dirty="0" smtClean="0"/>
              <a:t>QC</a:t>
            </a:r>
          </a:p>
          <a:p>
            <a:r>
              <a:rPr lang="en-GB" dirty="0" smtClean="0"/>
              <a:t>Emily </a:t>
            </a:r>
            <a:r>
              <a:rPr lang="en-GB" dirty="0" err="1"/>
              <a:t>MacKenzie</a:t>
            </a:r>
            <a:endParaRPr lang="en-GB" dirty="0"/>
          </a:p>
        </p:txBody>
      </p:sp>
    </p:spTree>
    <p:extLst>
      <p:ext uri="{BB962C8B-B14F-4D97-AF65-F5344CB8AC3E}">
        <p14:creationId xmlns:p14="http://schemas.microsoft.com/office/powerpoint/2010/main" val="8840293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b="1"/>
              <a:t>brickcourt.co.uk </a:t>
            </a:r>
          </a:p>
          <a:p>
            <a:r>
              <a:rPr lang="en-GB"/>
              <a:t>+44(0)20 7379 3550</a:t>
            </a:r>
            <a:endParaRPr lang="en-GB" dirty="0"/>
          </a:p>
        </p:txBody>
      </p:sp>
      <p:sp>
        <p:nvSpPr>
          <p:cNvPr id="4" name="Title 3"/>
          <p:cNvSpPr>
            <a:spLocks noGrp="1"/>
          </p:cNvSpPr>
          <p:nvPr>
            <p:ph type="title"/>
          </p:nvPr>
        </p:nvSpPr>
        <p:spPr/>
        <p:txBody>
          <a:bodyPr>
            <a:normAutofit fontScale="90000"/>
          </a:bodyPr>
          <a:lstStyle/>
          <a:p>
            <a:r>
              <a:rPr lang="en-US" dirty="0"/>
              <a:t>TEVA UK LIMITED </a:t>
            </a:r>
            <a:r>
              <a:rPr lang="en-US" cap="none" dirty="0" smtClean="0"/>
              <a:t>v </a:t>
            </a:r>
            <a:r>
              <a:rPr lang="en-US" dirty="0" smtClean="0"/>
              <a:t>CHIESI </a:t>
            </a:r>
            <a:r>
              <a:rPr lang="en-US" dirty="0"/>
              <a:t>PHARMACEUTICI </a:t>
            </a:r>
            <a:r>
              <a:rPr lang="en-US" dirty="0" err="1"/>
              <a:t>sPa</a:t>
            </a:r>
            <a:r>
              <a:rPr lang="en-US" dirty="0"/>
              <a:t> [2020] </a:t>
            </a:r>
            <a:r>
              <a:rPr lang="en-US" dirty="0" err="1"/>
              <a:t>ewhc</a:t>
            </a:r>
            <a:r>
              <a:rPr lang="en-US" dirty="0"/>
              <a:t> 1311 (Pat)</a:t>
            </a:r>
          </a:p>
        </p:txBody>
      </p:sp>
      <p:sp>
        <p:nvSpPr>
          <p:cNvPr id="5" name="Content Placeholder 4"/>
          <p:cNvSpPr>
            <a:spLocks noGrp="1"/>
          </p:cNvSpPr>
          <p:nvPr>
            <p:ph sz="quarter" idx="11"/>
          </p:nvPr>
        </p:nvSpPr>
        <p:spPr/>
        <p:txBody>
          <a:bodyPr/>
          <a:lstStyle/>
          <a:p>
            <a:pPr marL="0" indent="0">
              <a:buNone/>
            </a:pPr>
            <a:r>
              <a:rPr lang="en-US" b="1" dirty="0"/>
              <a:t>Does the provision of sensitive information by way of disclosure in patent proceedings contravene Article 101 TFEU and/or the Chapter I Prohibition in the Competition Act 1998?</a:t>
            </a:r>
          </a:p>
          <a:p>
            <a:pPr lvl="1"/>
            <a:endParaRPr lang="en-US" dirty="0"/>
          </a:p>
          <a:p>
            <a:pPr lvl="1"/>
            <a:r>
              <a:rPr lang="en-US" dirty="0"/>
              <a:t>Sensitive information</a:t>
            </a:r>
          </a:p>
          <a:p>
            <a:pPr lvl="1"/>
            <a:endParaRPr lang="en-US" dirty="0"/>
          </a:p>
          <a:p>
            <a:pPr lvl="1"/>
            <a:r>
              <a:rPr lang="en-US" dirty="0"/>
              <a:t>Potential competitors:  Case C-307/18 </a:t>
            </a:r>
            <a:r>
              <a:rPr lang="en-US" i="1" u="sng" dirty="0"/>
              <a:t>Generics (UK) &amp; </a:t>
            </a:r>
            <a:r>
              <a:rPr lang="en-US" i="1" u="sng" dirty="0" err="1"/>
              <a:t>Ors</a:t>
            </a:r>
            <a:r>
              <a:rPr lang="en-US" i="1" u="sng" dirty="0"/>
              <a:t> (Paroxetine) </a:t>
            </a:r>
            <a:r>
              <a:rPr lang="en-US" dirty="0"/>
              <a:t>ECLI:EU:C:2020:52</a:t>
            </a:r>
          </a:p>
          <a:p>
            <a:pPr marL="180000" lvl="1" indent="0">
              <a:buNone/>
            </a:pPr>
            <a:endParaRPr lang="en-US" dirty="0"/>
          </a:p>
          <a:p>
            <a:pPr lvl="1"/>
            <a:r>
              <a:rPr lang="en-US" dirty="0"/>
              <a:t>A single instance of provision of information can give rise to anticompetitive information exchange: Case C-8/08 </a:t>
            </a:r>
            <a:r>
              <a:rPr lang="en-US" i="1" u="sng" dirty="0"/>
              <a:t>T-Mobile</a:t>
            </a:r>
            <a:r>
              <a:rPr lang="en-US" dirty="0"/>
              <a:t> ECLI:EU:C:2009:343</a:t>
            </a:r>
          </a:p>
          <a:p>
            <a:pPr marL="180000" lvl="1" indent="0">
              <a:buNone/>
            </a:pPr>
            <a:endParaRPr lang="en-US" dirty="0"/>
          </a:p>
          <a:p>
            <a:pPr marL="180000" lvl="1" indent="0">
              <a:buNone/>
            </a:pPr>
            <a:endParaRPr lang="en-US" dirty="0"/>
          </a:p>
          <a:p>
            <a:pPr lvl="1"/>
            <a:endParaRPr lang="en-US" dirty="0"/>
          </a:p>
          <a:p>
            <a:endParaRPr lang="en-US" dirty="0"/>
          </a:p>
        </p:txBody>
      </p:sp>
    </p:spTree>
    <p:extLst>
      <p:ext uri="{BB962C8B-B14F-4D97-AF65-F5344CB8AC3E}">
        <p14:creationId xmlns:p14="http://schemas.microsoft.com/office/powerpoint/2010/main" val="282679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C95726A7-7562-498D-8A07-6A3D2803F2D4}"/>
              </a:ext>
            </a:extLst>
          </p:cNvPr>
          <p:cNvSpPr>
            <a:spLocks noGrp="1"/>
          </p:cNvSpPr>
          <p:nvPr>
            <p:ph type="ftr" sz="quarter" idx="10"/>
          </p:nvPr>
        </p:nvSpPr>
        <p:spPr/>
        <p:txBody>
          <a:bodyPr/>
          <a:lstStyle/>
          <a:p>
            <a:r>
              <a:rPr lang="en-GB" b="1"/>
              <a:t>brickcourt.co.uk </a:t>
            </a:r>
          </a:p>
          <a:p>
            <a:r>
              <a:rPr lang="en-GB"/>
              <a:t>+44(0)20 7379 3550</a:t>
            </a:r>
            <a:endParaRPr lang="en-GB" dirty="0"/>
          </a:p>
        </p:txBody>
      </p:sp>
      <p:sp>
        <p:nvSpPr>
          <p:cNvPr id="3" name="Title 2">
            <a:extLst>
              <a:ext uri="{FF2B5EF4-FFF2-40B4-BE49-F238E27FC236}">
                <a16:creationId xmlns:a16="http://schemas.microsoft.com/office/drawing/2014/main" id="{6F0A6C6A-0C14-416C-BECD-AED418064C0D}"/>
              </a:ext>
            </a:extLst>
          </p:cNvPr>
          <p:cNvSpPr>
            <a:spLocks noGrp="1"/>
          </p:cNvSpPr>
          <p:nvPr>
            <p:ph type="title"/>
          </p:nvPr>
        </p:nvSpPr>
        <p:spPr/>
        <p:txBody>
          <a:bodyPr/>
          <a:lstStyle/>
          <a:p>
            <a:endParaRPr lang="en-GB"/>
          </a:p>
        </p:txBody>
      </p:sp>
      <p:sp>
        <p:nvSpPr>
          <p:cNvPr id="4" name="Content Placeholder 3">
            <a:extLst>
              <a:ext uri="{FF2B5EF4-FFF2-40B4-BE49-F238E27FC236}">
                <a16:creationId xmlns:a16="http://schemas.microsoft.com/office/drawing/2014/main" id="{A59ED869-130A-46E6-9245-F35B0DA62FC3}"/>
              </a:ext>
            </a:extLst>
          </p:cNvPr>
          <p:cNvSpPr>
            <a:spLocks noGrp="1"/>
          </p:cNvSpPr>
          <p:nvPr>
            <p:ph sz="quarter" idx="11"/>
          </p:nvPr>
        </p:nvSpPr>
        <p:spPr/>
        <p:txBody>
          <a:bodyPr/>
          <a:lstStyle/>
          <a:p>
            <a:pPr marL="0" indent="0">
              <a:buNone/>
            </a:pPr>
            <a:r>
              <a:rPr lang="en-GB" b="1" dirty="0"/>
              <a:t>Judgment of </a:t>
            </a:r>
            <a:r>
              <a:rPr lang="en-GB" b="1" dirty="0" err="1"/>
              <a:t>Birss</a:t>
            </a:r>
            <a:r>
              <a:rPr lang="en-GB" b="1" dirty="0"/>
              <a:t> J (2 June 2020):</a:t>
            </a:r>
          </a:p>
          <a:p>
            <a:r>
              <a:rPr lang="en-GB" dirty="0"/>
              <a:t>Teva and Chiesi could be regarded as potential competitors [48]. </a:t>
            </a:r>
          </a:p>
          <a:p>
            <a:r>
              <a:rPr lang="en-GB" dirty="0"/>
              <a:t>Absent some form of collusion, Article 101 TFEU and the Chapter I Prohibition do not apply at all [49]. The minimum level of collusion recognised by Article 101 TFEU is a concerted practice, where “</a:t>
            </a:r>
            <a:r>
              <a:rPr lang="en-GB" i="1" dirty="0"/>
              <a:t>practical cooperation …is knowingly substituted for the risks of competition.</a:t>
            </a:r>
            <a:r>
              <a:rPr lang="en-GB" dirty="0"/>
              <a:t>” [50]</a:t>
            </a:r>
          </a:p>
          <a:p>
            <a:r>
              <a:rPr lang="en-GB" dirty="0"/>
              <a:t>Provision of information between undertakings can itself amount to collusion [52]. </a:t>
            </a:r>
          </a:p>
          <a:p>
            <a:r>
              <a:rPr lang="en-GB" dirty="0"/>
              <a:t>Sham litigation [55].</a:t>
            </a:r>
          </a:p>
          <a:p>
            <a:r>
              <a:rPr lang="en-GB" dirty="0"/>
              <a:t>An exchange pursuant to disclosure obligations in properly constituted patent litigation is not collusion [56]. </a:t>
            </a:r>
          </a:p>
          <a:p>
            <a:r>
              <a:rPr lang="en-GB" dirty="0"/>
              <a:t>Ancillary restraint doctrine: [58]-[60]. </a:t>
            </a:r>
          </a:p>
          <a:p>
            <a:endParaRPr lang="en-GB" dirty="0"/>
          </a:p>
          <a:p>
            <a:endParaRPr lang="en-GB" dirty="0"/>
          </a:p>
          <a:p>
            <a:endParaRPr lang="en-GB" dirty="0"/>
          </a:p>
          <a:p>
            <a:endParaRPr lang="en-GB" dirty="0"/>
          </a:p>
          <a:p>
            <a:endParaRPr lang="en-GB" dirty="0"/>
          </a:p>
          <a:p>
            <a:pPr marL="180000" lvl="1" indent="0">
              <a:buNone/>
            </a:pPr>
            <a:endParaRPr lang="en-GB" dirty="0"/>
          </a:p>
        </p:txBody>
      </p:sp>
    </p:spTree>
    <p:extLst>
      <p:ext uri="{BB962C8B-B14F-4D97-AF65-F5344CB8AC3E}">
        <p14:creationId xmlns:p14="http://schemas.microsoft.com/office/powerpoint/2010/main" val="29604490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B57A5-3AC2-7D44-910C-7512C52ECA37}"/>
              </a:ext>
            </a:extLst>
          </p:cNvPr>
          <p:cNvSpPr>
            <a:spLocks noGrp="1"/>
          </p:cNvSpPr>
          <p:nvPr>
            <p:ph type="ctrTitle"/>
          </p:nvPr>
        </p:nvSpPr>
        <p:spPr/>
        <p:txBody>
          <a:bodyPr>
            <a:normAutofit fontScale="90000"/>
          </a:bodyPr>
          <a:lstStyle/>
          <a:p>
            <a:r>
              <a:rPr lang="en-GB" dirty="0"/>
              <a:t>Pharmaceutical round-up: competition, regulation </a:t>
            </a:r>
            <a:r>
              <a:rPr lang="en-GB" dirty="0" smtClean="0"/>
              <a:t>and Covid-19</a:t>
            </a:r>
            <a:br>
              <a:rPr lang="en-GB" dirty="0" smtClean="0"/>
            </a:br>
            <a:r>
              <a:rPr lang="en-GB" dirty="0"/>
              <a:t/>
            </a:r>
            <a:br>
              <a:rPr lang="en-GB" dirty="0"/>
            </a:br>
            <a:endParaRPr lang="en-GB" dirty="0"/>
          </a:p>
        </p:txBody>
      </p:sp>
      <p:sp>
        <p:nvSpPr>
          <p:cNvPr id="3" name="Subtitle 2">
            <a:extLst>
              <a:ext uri="{FF2B5EF4-FFF2-40B4-BE49-F238E27FC236}">
                <a16:creationId xmlns:a16="http://schemas.microsoft.com/office/drawing/2014/main" id="{326B0960-3D69-A048-83D5-A006932324ED}"/>
              </a:ext>
            </a:extLst>
          </p:cNvPr>
          <p:cNvSpPr>
            <a:spLocks noGrp="1"/>
          </p:cNvSpPr>
          <p:nvPr>
            <p:ph type="subTitle" idx="1"/>
          </p:nvPr>
        </p:nvSpPr>
        <p:spPr/>
        <p:txBody>
          <a:bodyPr/>
          <a:lstStyle/>
          <a:p>
            <a:endParaRPr lang="en-GB" dirty="0"/>
          </a:p>
        </p:txBody>
      </p:sp>
      <p:sp>
        <p:nvSpPr>
          <p:cNvPr id="4" name="Footer Placeholder 3">
            <a:extLst>
              <a:ext uri="{FF2B5EF4-FFF2-40B4-BE49-F238E27FC236}">
                <a16:creationId xmlns:a16="http://schemas.microsoft.com/office/drawing/2014/main" id="{FE441B11-76D2-954E-A92C-57EC29D8CA57}"/>
              </a:ext>
            </a:extLst>
          </p:cNvPr>
          <p:cNvSpPr>
            <a:spLocks noGrp="1"/>
          </p:cNvSpPr>
          <p:nvPr>
            <p:ph type="ftr" sz="quarter" idx="11"/>
          </p:nvPr>
        </p:nvSpPr>
        <p:spPr/>
        <p:txBody>
          <a:bodyPr/>
          <a:lstStyle/>
          <a:p>
            <a:r>
              <a:rPr lang="en-GB" b="1"/>
              <a:t>brickcourt.co.uk </a:t>
            </a:r>
          </a:p>
          <a:p>
            <a:r>
              <a:rPr lang="en-GB"/>
              <a:t>+44(0)20 7379 3550</a:t>
            </a:r>
            <a:endParaRPr lang="en-GB" dirty="0"/>
          </a:p>
        </p:txBody>
      </p:sp>
      <p:sp>
        <p:nvSpPr>
          <p:cNvPr id="5" name="Text Placeholder 4">
            <a:extLst>
              <a:ext uri="{FF2B5EF4-FFF2-40B4-BE49-F238E27FC236}">
                <a16:creationId xmlns:a16="http://schemas.microsoft.com/office/drawing/2014/main" id="{DFF3F92E-CE93-0141-8FD6-83BB68931F19}"/>
              </a:ext>
            </a:extLst>
          </p:cNvPr>
          <p:cNvSpPr>
            <a:spLocks noGrp="1"/>
          </p:cNvSpPr>
          <p:nvPr>
            <p:ph type="body" sz="quarter" idx="12"/>
          </p:nvPr>
        </p:nvSpPr>
        <p:spPr>
          <a:xfrm>
            <a:off x="1143000" y="3806699"/>
            <a:ext cx="6858000" cy="1623176"/>
          </a:xfrm>
        </p:spPr>
        <p:txBody>
          <a:bodyPr>
            <a:normAutofit/>
          </a:bodyPr>
          <a:lstStyle/>
          <a:p>
            <a:r>
              <a:rPr lang="en-GB" sz="2400" dirty="0" smtClean="0"/>
              <a:t>Jemima Stratford QC</a:t>
            </a:r>
            <a:r>
              <a:rPr lang="en-GB" sz="2400" dirty="0"/>
              <a:t> </a:t>
            </a:r>
            <a:endParaRPr lang="en-GB" sz="2400" dirty="0" smtClean="0"/>
          </a:p>
          <a:p>
            <a:endParaRPr lang="en-GB" sz="2400" dirty="0" smtClean="0"/>
          </a:p>
          <a:p>
            <a:r>
              <a:rPr lang="en-GB" sz="2400" b="0" dirty="0"/>
              <a:t>Covid-19 and medicines/vaccine development</a:t>
            </a:r>
            <a:endParaRPr lang="en-GB" sz="2400" dirty="0" smtClean="0"/>
          </a:p>
        </p:txBody>
      </p:sp>
    </p:spTree>
    <p:extLst>
      <p:ext uri="{BB962C8B-B14F-4D97-AF65-F5344CB8AC3E}">
        <p14:creationId xmlns:p14="http://schemas.microsoft.com/office/powerpoint/2010/main" val="1524216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4" name="Title 3"/>
          <p:cNvSpPr>
            <a:spLocks noGrp="1"/>
          </p:cNvSpPr>
          <p:nvPr>
            <p:ph type="title"/>
          </p:nvPr>
        </p:nvSpPr>
        <p:spPr/>
        <p:txBody>
          <a:bodyPr>
            <a:normAutofit fontScale="90000"/>
          </a:bodyPr>
          <a:lstStyle/>
          <a:p>
            <a:r>
              <a:rPr lang="en-US" dirty="0" smtClean="0"/>
              <a:t>Balancing speed and safety: authorisation of covid-19 vaccines and medicines</a:t>
            </a:r>
            <a:endParaRPr lang="en-US" dirty="0"/>
          </a:p>
        </p:txBody>
      </p:sp>
      <p:sp>
        <p:nvSpPr>
          <p:cNvPr id="8" name="Content Placeholder 7"/>
          <p:cNvSpPr>
            <a:spLocks noGrp="1"/>
          </p:cNvSpPr>
          <p:nvPr>
            <p:ph sz="quarter" idx="11"/>
          </p:nvPr>
        </p:nvSpPr>
        <p:spPr/>
        <p:txBody>
          <a:bodyPr>
            <a:normAutofit/>
          </a:bodyPr>
          <a:lstStyle/>
          <a:p>
            <a:pPr marL="0" indent="0">
              <a:buNone/>
            </a:pPr>
            <a:endParaRPr lang="en-GB" sz="2400" dirty="0" smtClean="0"/>
          </a:p>
          <a:p>
            <a:pPr marL="0" indent="0">
              <a:buNone/>
            </a:pPr>
            <a:endParaRPr lang="en-GB" sz="2400" dirty="0"/>
          </a:p>
          <a:p>
            <a:pPr marL="0" indent="0">
              <a:buNone/>
            </a:pPr>
            <a:r>
              <a:rPr lang="en-GB" sz="2400" dirty="0" smtClean="0"/>
              <a:t>?</a:t>
            </a:r>
            <a:endParaRPr lang="en-GB" sz="2400" dirty="0"/>
          </a:p>
          <a:p>
            <a:pPr marL="0" indent="0">
              <a:buNone/>
            </a:pPr>
            <a:endParaRPr lang="en-GB" sz="2400" dirty="0" smtClean="0"/>
          </a:p>
          <a:p>
            <a:pPr marL="0" indent="0">
              <a:buNone/>
            </a:pPr>
            <a:endParaRPr lang="en-GB" sz="2400" dirty="0"/>
          </a:p>
          <a:p>
            <a:pPr marL="0" indent="0">
              <a:buNone/>
            </a:pPr>
            <a:endParaRPr lang="en-GB" sz="2400" dirty="0" smtClean="0"/>
          </a:p>
          <a:p>
            <a:pPr marL="0" indent="0">
              <a:buNone/>
            </a:pPr>
            <a:endParaRPr lang="en-GB" sz="2400" dirty="0"/>
          </a:p>
          <a:p>
            <a:pPr marL="0" indent="0">
              <a:buNone/>
            </a:pPr>
            <a:r>
              <a:rPr lang="en-GB" sz="2400" dirty="0" smtClean="0"/>
              <a:t>?</a:t>
            </a:r>
            <a:endParaRPr lang="en-GB" sz="2400" dirty="0"/>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26045" y="1820719"/>
            <a:ext cx="1295400" cy="1295400"/>
          </a:xfrm>
          <a:prstGeom prst="rect">
            <a:avLst/>
          </a:prstGeom>
        </p:spPr>
      </p:pic>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26045" y="3613438"/>
            <a:ext cx="1238250" cy="1238250"/>
          </a:xfrm>
          <a:prstGeom prst="rect">
            <a:avLst/>
          </a:prstGeom>
        </p:spPr>
      </p:pic>
    </p:spTree>
    <p:extLst>
      <p:ext uri="{BB962C8B-B14F-4D97-AF65-F5344CB8AC3E}">
        <p14:creationId xmlns:p14="http://schemas.microsoft.com/office/powerpoint/2010/main" val="34389994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lstStyle/>
          <a:p>
            <a:r>
              <a:rPr lang="en-GB" dirty="0" smtClean="0"/>
              <a:t>The Basics</a:t>
            </a:r>
            <a:endParaRPr lang="en-GB" dirty="0"/>
          </a:p>
        </p:txBody>
      </p:sp>
      <p:sp>
        <p:nvSpPr>
          <p:cNvPr id="4" name="Content Placeholder 3"/>
          <p:cNvSpPr>
            <a:spLocks noGrp="1"/>
          </p:cNvSpPr>
          <p:nvPr>
            <p:ph sz="quarter" idx="11"/>
          </p:nvPr>
        </p:nvSpPr>
        <p:spPr/>
        <p:txBody>
          <a:bodyPr/>
          <a:lstStyle/>
          <a:p>
            <a:r>
              <a:rPr lang="en-US" dirty="0"/>
              <a:t>Directive 2001/83/EC on the Community code relating to medicinal products for human </a:t>
            </a:r>
            <a:r>
              <a:rPr lang="en-US" dirty="0" smtClean="0"/>
              <a:t>use (implemented </a:t>
            </a:r>
            <a:r>
              <a:rPr lang="en-US" dirty="0"/>
              <a:t>by the Human Medicines Regulations </a:t>
            </a:r>
            <a:r>
              <a:rPr lang="en-US" dirty="0" smtClean="0"/>
              <a:t>2012)</a:t>
            </a:r>
          </a:p>
          <a:p>
            <a:r>
              <a:rPr lang="en-US" dirty="0" smtClean="0"/>
              <a:t>MHRA: national application; </a:t>
            </a:r>
            <a:r>
              <a:rPr lang="en-US" dirty="0" err="1" smtClean="0"/>
              <a:t>decentralised</a:t>
            </a:r>
            <a:r>
              <a:rPr lang="en-US" dirty="0" smtClean="0"/>
              <a:t> applications; mutual recognition</a:t>
            </a:r>
          </a:p>
          <a:p>
            <a:r>
              <a:rPr lang="en-GB" dirty="0"/>
              <a:t>Regulation (EC) No. </a:t>
            </a:r>
            <a:r>
              <a:rPr lang="en-GB" dirty="0" smtClean="0"/>
              <a:t>726/2004 – centralised applications (mandatory for e.g. biotechnological products)</a:t>
            </a:r>
          </a:p>
          <a:p>
            <a:r>
              <a:rPr lang="en-US" dirty="0"/>
              <a:t>EMA’s Committee for Medicinal Products for Human Use (“CHMP</a:t>
            </a:r>
            <a:r>
              <a:rPr lang="en-US" dirty="0" smtClean="0"/>
              <a:t>”) → Commission Decision</a:t>
            </a:r>
          </a:p>
          <a:p>
            <a:r>
              <a:rPr lang="en-US" dirty="0" smtClean="0"/>
              <a:t>Tests and trials, including pre-clinical and clinical (Phases I – V)</a:t>
            </a:r>
          </a:p>
          <a:p>
            <a:endParaRPr lang="en-GB" dirty="0"/>
          </a:p>
        </p:txBody>
      </p:sp>
    </p:spTree>
    <p:extLst>
      <p:ext uri="{BB962C8B-B14F-4D97-AF65-F5344CB8AC3E}">
        <p14:creationId xmlns:p14="http://schemas.microsoft.com/office/powerpoint/2010/main" val="34501957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lstStyle/>
          <a:p>
            <a:r>
              <a:rPr lang="en-GB" dirty="0" smtClean="0"/>
              <a:t>Covid-19 – some specifics</a:t>
            </a:r>
            <a:endParaRPr lang="en-GB" dirty="0"/>
          </a:p>
        </p:txBody>
      </p:sp>
      <p:sp>
        <p:nvSpPr>
          <p:cNvPr id="4" name="Content Placeholder 3"/>
          <p:cNvSpPr>
            <a:spLocks noGrp="1"/>
          </p:cNvSpPr>
          <p:nvPr>
            <p:ph sz="quarter" idx="11"/>
          </p:nvPr>
        </p:nvSpPr>
        <p:spPr/>
        <p:txBody>
          <a:bodyPr>
            <a:normAutofit fontScale="92500"/>
          </a:bodyPr>
          <a:lstStyle/>
          <a:p>
            <a:r>
              <a:rPr lang="en-US" dirty="0"/>
              <a:t>Delivering a vaccine to the population: the role of NHS England, CCGs, NICE and </a:t>
            </a:r>
            <a:r>
              <a:rPr lang="en-US" dirty="0" smtClean="0"/>
              <a:t>the </a:t>
            </a:r>
            <a:r>
              <a:rPr lang="en-GB" dirty="0" smtClean="0"/>
              <a:t>JCVI (S/S Directions → NHS England/CCGs; JCVI </a:t>
            </a:r>
            <a:r>
              <a:rPr lang="en-GB" dirty="0"/>
              <a:t>“advice on deployment</a:t>
            </a:r>
            <a:r>
              <a:rPr lang="en-GB" dirty="0" smtClean="0"/>
              <a:t>”)</a:t>
            </a:r>
          </a:p>
          <a:p>
            <a:r>
              <a:rPr lang="en-GB" dirty="0" smtClean="0"/>
              <a:t>Procurement issues?</a:t>
            </a:r>
          </a:p>
          <a:p>
            <a:r>
              <a:rPr lang="en-GB" dirty="0" smtClean="0"/>
              <a:t>Tools for regulatory flexibility (EU </a:t>
            </a:r>
            <a:r>
              <a:rPr lang="en-US" dirty="0" smtClean="0"/>
              <a:t>“Q&amp;As </a:t>
            </a:r>
            <a:r>
              <a:rPr lang="en-US" dirty="0"/>
              <a:t>on regulatory expectations for medicinal products </a:t>
            </a:r>
            <a:r>
              <a:rPr lang="en-US" dirty="0" smtClean="0"/>
              <a:t>for human </a:t>
            </a:r>
            <a:r>
              <a:rPr lang="en-US" dirty="0"/>
              <a:t>use during the Covid-19 pandemic</a:t>
            </a:r>
            <a:r>
              <a:rPr lang="en-US" dirty="0" smtClean="0"/>
              <a:t>” and MHRA Guidance)</a:t>
            </a:r>
          </a:p>
          <a:p>
            <a:r>
              <a:rPr lang="en-US" dirty="0" smtClean="0"/>
              <a:t>Accelerated Assessment (Article 14(9) of </a:t>
            </a:r>
            <a:r>
              <a:rPr lang="en-US" dirty="0" err="1" smtClean="0"/>
              <a:t>Reg</a:t>
            </a:r>
            <a:r>
              <a:rPr lang="en-US" dirty="0" smtClean="0"/>
              <a:t> 726/2004)</a:t>
            </a:r>
          </a:p>
          <a:p>
            <a:r>
              <a:rPr lang="en-US" dirty="0" smtClean="0"/>
              <a:t>Temporary authorisation (Article 5(2) Directive 2001/83)</a:t>
            </a:r>
          </a:p>
          <a:p>
            <a:r>
              <a:rPr lang="en-US" dirty="0" smtClean="0"/>
              <a:t>Conditional authorisation  (Article 22 Directive; Article 14a Regulation; Regulation 507/2006)</a:t>
            </a:r>
          </a:p>
          <a:p>
            <a:r>
              <a:rPr lang="en-US" dirty="0" smtClean="0"/>
              <a:t>EMA </a:t>
            </a:r>
            <a:r>
              <a:rPr lang="en-GB" dirty="0"/>
              <a:t>Covid-19 pandemic </a:t>
            </a:r>
            <a:r>
              <a:rPr lang="en-GB" dirty="0" smtClean="0"/>
              <a:t>Task Force (e.g. </a:t>
            </a:r>
            <a:r>
              <a:rPr lang="en-GB" dirty="0"/>
              <a:t>emergency “rolling review” </a:t>
            </a:r>
            <a:r>
              <a:rPr lang="en-GB" dirty="0" smtClean="0"/>
              <a:t>procedure)</a:t>
            </a:r>
          </a:p>
          <a:p>
            <a:r>
              <a:rPr lang="en-GB" dirty="0" err="1" smtClean="0"/>
              <a:t>Brexit</a:t>
            </a:r>
            <a:endParaRPr lang="en-GB" dirty="0"/>
          </a:p>
        </p:txBody>
      </p:sp>
    </p:spTree>
    <p:extLst>
      <p:ext uri="{BB962C8B-B14F-4D97-AF65-F5344CB8AC3E}">
        <p14:creationId xmlns:p14="http://schemas.microsoft.com/office/powerpoint/2010/main" val="18279353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B57A5-3AC2-7D44-910C-7512C52ECA37}"/>
              </a:ext>
            </a:extLst>
          </p:cNvPr>
          <p:cNvSpPr>
            <a:spLocks noGrp="1"/>
          </p:cNvSpPr>
          <p:nvPr>
            <p:ph type="ctrTitle"/>
          </p:nvPr>
        </p:nvSpPr>
        <p:spPr/>
        <p:txBody>
          <a:bodyPr>
            <a:normAutofit fontScale="90000"/>
          </a:bodyPr>
          <a:lstStyle/>
          <a:p>
            <a:r>
              <a:rPr lang="en-GB" dirty="0"/>
              <a:t>Pharmaceutical round-up: competition, regulation </a:t>
            </a:r>
            <a:r>
              <a:rPr lang="en-GB" dirty="0" smtClean="0"/>
              <a:t>and Covid-19</a:t>
            </a:r>
            <a:br>
              <a:rPr lang="en-GB" dirty="0" smtClean="0"/>
            </a:br>
            <a:r>
              <a:rPr lang="en-GB" dirty="0"/>
              <a:t/>
            </a:r>
            <a:br>
              <a:rPr lang="en-GB" dirty="0"/>
            </a:br>
            <a:endParaRPr lang="en-GB" dirty="0"/>
          </a:p>
        </p:txBody>
      </p:sp>
      <p:sp>
        <p:nvSpPr>
          <p:cNvPr id="3" name="Subtitle 2">
            <a:extLst>
              <a:ext uri="{FF2B5EF4-FFF2-40B4-BE49-F238E27FC236}">
                <a16:creationId xmlns:a16="http://schemas.microsoft.com/office/drawing/2014/main" id="{326B0960-3D69-A048-83D5-A006932324ED}"/>
              </a:ext>
            </a:extLst>
          </p:cNvPr>
          <p:cNvSpPr>
            <a:spLocks noGrp="1"/>
          </p:cNvSpPr>
          <p:nvPr>
            <p:ph type="subTitle" idx="1"/>
          </p:nvPr>
        </p:nvSpPr>
        <p:spPr/>
        <p:txBody>
          <a:bodyPr/>
          <a:lstStyle/>
          <a:p>
            <a:endParaRPr lang="en-GB" dirty="0"/>
          </a:p>
        </p:txBody>
      </p:sp>
      <p:sp>
        <p:nvSpPr>
          <p:cNvPr id="4" name="Footer Placeholder 3">
            <a:extLst>
              <a:ext uri="{FF2B5EF4-FFF2-40B4-BE49-F238E27FC236}">
                <a16:creationId xmlns:a16="http://schemas.microsoft.com/office/drawing/2014/main" id="{FE441B11-76D2-954E-A92C-57EC29D8CA57}"/>
              </a:ext>
            </a:extLst>
          </p:cNvPr>
          <p:cNvSpPr>
            <a:spLocks noGrp="1"/>
          </p:cNvSpPr>
          <p:nvPr>
            <p:ph type="ftr" sz="quarter" idx="11"/>
          </p:nvPr>
        </p:nvSpPr>
        <p:spPr/>
        <p:txBody>
          <a:bodyPr/>
          <a:lstStyle/>
          <a:p>
            <a:r>
              <a:rPr lang="en-GB" b="1"/>
              <a:t>brickcourt.co.uk </a:t>
            </a:r>
          </a:p>
          <a:p>
            <a:r>
              <a:rPr lang="en-GB"/>
              <a:t>+44(0)20 7379 3550</a:t>
            </a:r>
            <a:endParaRPr lang="en-GB" dirty="0"/>
          </a:p>
        </p:txBody>
      </p:sp>
      <p:sp>
        <p:nvSpPr>
          <p:cNvPr id="5" name="Text Placeholder 4">
            <a:extLst>
              <a:ext uri="{FF2B5EF4-FFF2-40B4-BE49-F238E27FC236}">
                <a16:creationId xmlns:a16="http://schemas.microsoft.com/office/drawing/2014/main" id="{DFF3F92E-CE93-0141-8FD6-83BB68931F19}"/>
              </a:ext>
            </a:extLst>
          </p:cNvPr>
          <p:cNvSpPr>
            <a:spLocks noGrp="1"/>
          </p:cNvSpPr>
          <p:nvPr>
            <p:ph type="body" sz="quarter" idx="12"/>
          </p:nvPr>
        </p:nvSpPr>
        <p:spPr>
          <a:xfrm>
            <a:off x="1143000" y="3806699"/>
            <a:ext cx="6858000" cy="1623176"/>
          </a:xfrm>
        </p:spPr>
        <p:txBody>
          <a:bodyPr>
            <a:normAutofit/>
          </a:bodyPr>
          <a:lstStyle/>
          <a:p>
            <a:r>
              <a:rPr lang="en-GB" sz="2400" dirty="0" smtClean="0"/>
              <a:t>Emily </a:t>
            </a:r>
            <a:r>
              <a:rPr lang="en-GB" sz="2400" dirty="0" err="1" smtClean="0"/>
              <a:t>MacKenzie</a:t>
            </a:r>
            <a:endParaRPr lang="en-GB" sz="2400" dirty="0" smtClean="0"/>
          </a:p>
          <a:p>
            <a:endParaRPr lang="en-GB" sz="2400" dirty="0" smtClean="0"/>
          </a:p>
          <a:p>
            <a:r>
              <a:rPr lang="pt-BR" sz="2400" b="0" i="1" dirty="0"/>
              <a:t>R (Bayer &amp; Novartis) v CCGs</a:t>
            </a:r>
            <a:endParaRPr lang="en-GB" sz="2400" dirty="0" smtClean="0"/>
          </a:p>
        </p:txBody>
      </p:sp>
    </p:spTree>
    <p:extLst>
      <p:ext uri="{BB962C8B-B14F-4D97-AF65-F5344CB8AC3E}">
        <p14:creationId xmlns:p14="http://schemas.microsoft.com/office/powerpoint/2010/main" val="74753821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b="1"/>
              <a:t>brickcourt.co.uk </a:t>
            </a:r>
          </a:p>
          <a:p>
            <a:r>
              <a:rPr lang="en-GB"/>
              <a:t>+44(0)20 7379 3550</a:t>
            </a:r>
            <a:endParaRPr lang="en-GB" dirty="0"/>
          </a:p>
        </p:txBody>
      </p:sp>
      <p:sp>
        <p:nvSpPr>
          <p:cNvPr id="4" name="Title 3"/>
          <p:cNvSpPr>
            <a:spLocks noGrp="1"/>
          </p:cNvSpPr>
          <p:nvPr>
            <p:ph type="title"/>
          </p:nvPr>
        </p:nvSpPr>
        <p:spPr/>
        <p:txBody>
          <a:bodyPr>
            <a:normAutofit fontScale="90000"/>
          </a:bodyPr>
          <a:lstStyle/>
          <a:p>
            <a:r>
              <a:rPr lang="en-US" dirty="0"/>
              <a:t>R (Bayer; Novartis) </a:t>
            </a:r>
            <a:r>
              <a:rPr lang="en-US" cap="none" dirty="0" smtClean="0"/>
              <a:t>v</a:t>
            </a:r>
            <a:r>
              <a:rPr lang="en-US" dirty="0" smtClean="0"/>
              <a:t> </a:t>
            </a:r>
            <a:r>
              <a:rPr lang="en-US" dirty="0"/>
              <a:t>NHS Darlington CCG and </a:t>
            </a:r>
            <a:r>
              <a:rPr lang="en-US" dirty="0" err="1"/>
              <a:t>O’rs</a:t>
            </a:r>
            <a:r>
              <a:rPr lang="en-US" dirty="0"/>
              <a:t> [2018] EWHC 2465; [2020] EWCA </a:t>
            </a:r>
            <a:r>
              <a:rPr lang="en-US" dirty="0" err="1"/>
              <a:t>Civ</a:t>
            </a:r>
            <a:r>
              <a:rPr lang="en-US" dirty="0"/>
              <a:t> 449</a:t>
            </a:r>
          </a:p>
        </p:txBody>
      </p:sp>
      <p:sp>
        <p:nvSpPr>
          <p:cNvPr id="5" name="Content Placeholder 4"/>
          <p:cNvSpPr>
            <a:spLocks noGrp="1"/>
          </p:cNvSpPr>
          <p:nvPr>
            <p:ph sz="quarter" idx="11"/>
          </p:nvPr>
        </p:nvSpPr>
        <p:spPr>
          <a:xfrm>
            <a:off x="340468" y="1624519"/>
            <a:ext cx="8638162" cy="3579779"/>
          </a:xfrm>
        </p:spPr>
        <p:txBody>
          <a:bodyPr>
            <a:normAutofit/>
          </a:bodyPr>
          <a:lstStyle/>
          <a:p>
            <a:pPr>
              <a:lnSpc>
                <a:spcPct val="100000"/>
              </a:lnSpc>
            </a:pPr>
            <a:r>
              <a:rPr lang="en-GB" dirty="0"/>
              <a:t>Two drugs are licensed to treat wet-AMD (Eylea, Lucentis) </a:t>
            </a:r>
          </a:p>
          <a:p>
            <a:pPr>
              <a:lnSpc>
                <a:spcPct val="100000"/>
              </a:lnSpc>
            </a:pPr>
            <a:r>
              <a:rPr lang="en-GB" dirty="0"/>
              <a:t>Avastin is licensed to treat cancer, not to treat wet-AMD (or for ophthalmic use at all), but it is cheaper than Eylea/Lucentis </a:t>
            </a:r>
          </a:p>
          <a:p>
            <a:pPr>
              <a:lnSpc>
                <a:spcPct val="100000"/>
              </a:lnSpc>
            </a:pPr>
            <a:r>
              <a:rPr lang="en-GB" dirty="0"/>
              <a:t>12 Northern CCGs adopted a policy that Avastin should be “preferred treatment option” for wet-AMD</a:t>
            </a:r>
          </a:p>
          <a:p>
            <a:pPr>
              <a:lnSpc>
                <a:spcPct val="100000"/>
              </a:lnSpc>
            </a:pPr>
            <a:r>
              <a:rPr lang="en-GB" dirty="0"/>
              <a:t>Bayer (Eylea) and Novartis (Lucentis) issue judicial review. 2 main grounds:</a:t>
            </a:r>
          </a:p>
          <a:p>
            <a:pPr lvl="1" algn="just">
              <a:lnSpc>
                <a:spcPct val="100000"/>
              </a:lnSpc>
              <a:spcAft>
                <a:spcPts val="800"/>
              </a:spcAft>
              <a:buFont typeface="Wingdings" panose="05000000000000000000" pitchFamily="2" charset="2"/>
              <a:buChar char="Ø"/>
            </a:pPr>
            <a:r>
              <a:rPr lang="en-GB" dirty="0"/>
              <a:t>The policy is predicated on the supply of compounded Avastin that is unlawful under the EU medicines regime (i.e. Directive 2001/83)</a:t>
            </a:r>
          </a:p>
          <a:p>
            <a:pPr lvl="1" algn="just">
              <a:lnSpc>
                <a:spcPct val="100000"/>
              </a:lnSpc>
              <a:spcAft>
                <a:spcPts val="800"/>
              </a:spcAft>
              <a:buFont typeface="Wingdings" panose="05000000000000000000" pitchFamily="2" charset="2"/>
              <a:buChar char="Ø"/>
            </a:pPr>
            <a:r>
              <a:rPr lang="en-GB" dirty="0"/>
              <a:t>Even if the supply is lawful, a policy asking doctors to prefer unlicensed/off-label products unlawfully undermines the EU medicines regime.</a:t>
            </a:r>
            <a:endParaRPr lang="en-US" dirty="0"/>
          </a:p>
        </p:txBody>
      </p:sp>
    </p:spTree>
    <p:extLst>
      <p:ext uri="{BB962C8B-B14F-4D97-AF65-F5344CB8AC3E}">
        <p14:creationId xmlns:p14="http://schemas.microsoft.com/office/powerpoint/2010/main" val="26697954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D78FEED1-8E08-B849-8966-912B33657A89}"/>
              </a:ext>
            </a:extLst>
          </p:cNvPr>
          <p:cNvSpPr>
            <a:spLocks noGrp="1"/>
          </p:cNvSpPr>
          <p:nvPr>
            <p:ph type="ftr" sz="quarter" idx="10"/>
          </p:nvPr>
        </p:nvSpPr>
        <p:spPr/>
        <p:txBody>
          <a:bodyPr/>
          <a:lstStyle/>
          <a:p>
            <a:r>
              <a:rPr lang="en-GB" b="1"/>
              <a:t>brickcourt.co.uk </a:t>
            </a:r>
          </a:p>
          <a:p>
            <a:r>
              <a:rPr lang="en-GB"/>
              <a:t>+44(0)20 7379 3550</a:t>
            </a:r>
            <a:endParaRPr lang="en-GB" dirty="0"/>
          </a:p>
        </p:txBody>
      </p:sp>
      <p:sp>
        <p:nvSpPr>
          <p:cNvPr id="3" name="Title 2">
            <a:extLst>
              <a:ext uri="{FF2B5EF4-FFF2-40B4-BE49-F238E27FC236}">
                <a16:creationId xmlns:a16="http://schemas.microsoft.com/office/drawing/2014/main" id="{27CBC425-1BBE-C843-B4F3-CF786DF0B841}"/>
              </a:ext>
            </a:extLst>
          </p:cNvPr>
          <p:cNvSpPr>
            <a:spLocks noGrp="1"/>
          </p:cNvSpPr>
          <p:nvPr>
            <p:ph type="title"/>
          </p:nvPr>
        </p:nvSpPr>
        <p:spPr/>
        <p:txBody>
          <a:bodyPr/>
          <a:lstStyle/>
          <a:p>
            <a:endParaRPr lang="en-US"/>
          </a:p>
        </p:txBody>
      </p:sp>
      <p:sp>
        <p:nvSpPr>
          <p:cNvPr id="4" name="Content Placeholder 3">
            <a:extLst>
              <a:ext uri="{FF2B5EF4-FFF2-40B4-BE49-F238E27FC236}">
                <a16:creationId xmlns:a16="http://schemas.microsoft.com/office/drawing/2014/main" id="{D485ED28-9290-904C-AFD7-56FE18F5199A}"/>
              </a:ext>
            </a:extLst>
          </p:cNvPr>
          <p:cNvSpPr>
            <a:spLocks noGrp="1"/>
          </p:cNvSpPr>
          <p:nvPr>
            <p:ph sz="quarter" idx="11"/>
          </p:nvPr>
        </p:nvSpPr>
        <p:spPr>
          <a:xfrm>
            <a:off x="321012" y="1254868"/>
            <a:ext cx="8628434" cy="4406630"/>
          </a:xfrm>
        </p:spPr>
        <p:txBody>
          <a:bodyPr>
            <a:noAutofit/>
          </a:bodyPr>
          <a:lstStyle/>
          <a:p>
            <a:pPr marL="0" indent="0">
              <a:buNone/>
            </a:pPr>
            <a:r>
              <a:rPr lang="en-US" dirty="0"/>
              <a:t>Whipple J (first instance) rejected claim. </a:t>
            </a:r>
          </a:p>
          <a:p>
            <a:pPr marL="0" indent="0">
              <a:buNone/>
            </a:pPr>
            <a:r>
              <a:rPr lang="en-US" dirty="0"/>
              <a:t>Court of Appeal agreed (though some different reasoning). Essential conclusions of the CA:</a:t>
            </a:r>
          </a:p>
          <a:p>
            <a:r>
              <a:rPr lang="en-US" dirty="0"/>
              <a:t>EU case law (especially Case C-525/11 </a:t>
            </a:r>
            <a:r>
              <a:rPr lang="en-US" i="1" dirty="0"/>
              <a:t>Apozyt</a:t>
            </a:r>
            <a:r>
              <a:rPr lang="en-US" dirty="0"/>
              <a:t>) meant that the supply of compounded Avastin would not require a marketing authorization provided that:</a:t>
            </a:r>
          </a:p>
          <a:p>
            <a:pPr lvl="2">
              <a:buFont typeface="Wingdings" pitchFamily="2" charset="2"/>
              <a:buChar char="Ø"/>
            </a:pPr>
            <a:r>
              <a:rPr lang="en-GB" dirty="0"/>
              <a:t>The compounding is carried out on the basis of an individual prescription issued in advance</a:t>
            </a:r>
          </a:p>
          <a:p>
            <a:pPr lvl="2">
              <a:buFont typeface="Wingdings" pitchFamily="2" charset="2"/>
              <a:buChar char="Ø"/>
            </a:pPr>
            <a:r>
              <a:rPr lang="en-US" dirty="0"/>
              <a:t>The compounding process does not result in a modification of Avastin</a:t>
            </a:r>
          </a:p>
          <a:p>
            <a:r>
              <a:rPr lang="en-GB" dirty="0"/>
              <a:t>So </a:t>
            </a:r>
            <a:r>
              <a:rPr lang="en-US" dirty="0"/>
              <a:t>compounded Avastin </a:t>
            </a:r>
            <a:r>
              <a:rPr lang="en-US" i="1" dirty="0"/>
              <a:t>could</a:t>
            </a:r>
            <a:r>
              <a:rPr lang="en-US" dirty="0"/>
              <a:t> lawfully be supplied either by (</a:t>
            </a:r>
            <a:r>
              <a:rPr lang="en-US" dirty="0" err="1"/>
              <a:t>i</a:t>
            </a:r>
            <a:r>
              <a:rPr lang="en-US" dirty="0"/>
              <a:t>) the same Trust, or (ii) a different trust, or (iii) (possibly) a commercial compounder (though the lawfulness of this was unclear)</a:t>
            </a:r>
          </a:p>
          <a:p>
            <a:r>
              <a:rPr lang="en-US" dirty="0"/>
              <a:t>A whole vial of Avastin could also be used (though the CA found that this was an irrelevance, as the policy was concerned only with the use of compounded Avastin)</a:t>
            </a:r>
          </a:p>
          <a:p>
            <a:r>
              <a:rPr lang="en-US" dirty="0"/>
              <a:t>The Policy did not unlawfully undermine the EU medicines regime: the issues raised (e.g. the lack of safety guarantees) might in principle call into question whether the CJEU was right to </a:t>
            </a:r>
            <a:r>
              <a:rPr lang="en-US" dirty="0" err="1"/>
              <a:t>recognise</a:t>
            </a:r>
            <a:r>
              <a:rPr lang="en-US" dirty="0"/>
              <a:t> the </a:t>
            </a:r>
            <a:r>
              <a:rPr lang="en-US" i="1" dirty="0"/>
              <a:t>Apozyt</a:t>
            </a:r>
            <a:r>
              <a:rPr lang="en-US" dirty="0"/>
              <a:t> exemption at all, “that boat has sailed”</a:t>
            </a:r>
          </a:p>
        </p:txBody>
      </p:sp>
    </p:spTree>
    <p:extLst>
      <p:ext uri="{BB962C8B-B14F-4D97-AF65-F5344CB8AC3E}">
        <p14:creationId xmlns:p14="http://schemas.microsoft.com/office/powerpoint/2010/main" val="13340648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C405D55B-5A6F-1548-87E6-E51AB906AC89}"/>
              </a:ext>
            </a:extLst>
          </p:cNvPr>
          <p:cNvSpPr>
            <a:spLocks noGrp="1"/>
          </p:cNvSpPr>
          <p:nvPr>
            <p:ph type="ftr" sz="quarter" idx="10"/>
          </p:nvPr>
        </p:nvSpPr>
        <p:spPr/>
        <p:txBody>
          <a:bodyPr/>
          <a:lstStyle/>
          <a:p>
            <a:r>
              <a:rPr lang="en-GB" b="1"/>
              <a:t>brickcourt.co.uk </a:t>
            </a:r>
          </a:p>
          <a:p>
            <a:r>
              <a:rPr lang="en-GB"/>
              <a:t>+44(0)20 7379 3550</a:t>
            </a:r>
            <a:endParaRPr lang="en-GB" dirty="0"/>
          </a:p>
        </p:txBody>
      </p:sp>
      <p:sp>
        <p:nvSpPr>
          <p:cNvPr id="3" name="Title 2">
            <a:extLst>
              <a:ext uri="{FF2B5EF4-FFF2-40B4-BE49-F238E27FC236}">
                <a16:creationId xmlns:a16="http://schemas.microsoft.com/office/drawing/2014/main" id="{9CE4E75F-2F90-7A4F-9BAE-C7200A8AB3F4}"/>
              </a:ext>
            </a:extLst>
          </p:cNvPr>
          <p:cNvSpPr>
            <a:spLocks noGrp="1"/>
          </p:cNvSpPr>
          <p:nvPr>
            <p:ph type="title"/>
          </p:nvPr>
        </p:nvSpPr>
        <p:spPr/>
        <p:txBody>
          <a:bodyPr/>
          <a:lstStyle/>
          <a:p>
            <a:endParaRPr lang="en-US"/>
          </a:p>
        </p:txBody>
      </p:sp>
      <p:sp>
        <p:nvSpPr>
          <p:cNvPr id="4" name="Content Placeholder 3">
            <a:extLst>
              <a:ext uri="{FF2B5EF4-FFF2-40B4-BE49-F238E27FC236}">
                <a16:creationId xmlns:a16="http://schemas.microsoft.com/office/drawing/2014/main" id="{36B5D4AD-DB4B-014B-9515-0BD9C45AFD90}"/>
              </a:ext>
            </a:extLst>
          </p:cNvPr>
          <p:cNvSpPr>
            <a:spLocks noGrp="1"/>
          </p:cNvSpPr>
          <p:nvPr>
            <p:ph sz="quarter" idx="11"/>
          </p:nvPr>
        </p:nvSpPr>
        <p:spPr/>
        <p:txBody>
          <a:bodyPr/>
          <a:lstStyle/>
          <a:p>
            <a:pPr marL="0" indent="0">
              <a:buNone/>
            </a:pPr>
            <a:r>
              <a:rPr lang="en-US" b="1" dirty="0"/>
              <a:t>Implications?</a:t>
            </a:r>
          </a:p>
          <a:p>
            <a:pPr marL="0" indent="0">
              <a:buNone/>
            </a:pPr>
            <a:endParaRPr lang="en-US" b="1" dirty="0"/>
          </a:p>
          <a:p>
            <a:r>
              <a:rPr lang="en-US" dirty="0"/>
              <a:t>NHS may save costs by systemically preferring unlicensed/off-label medicines</a:t>
            </a:r>
          </a:p>
          <a:p>
            <a:r>
              <a:rPr lang="en-US" dirty="0"/>
              <a:t>Does not matter that pharmaceutical companies must invest substantially if they wished to market the product that way – issue re incentives </a:t>
            </a:r>
          </a:p>
          <a:p>
            <a:r>
              <a:rPr lang="en-US" dirty="0"/>
              <a:t>What degree of evidence re safety/efficacy is required?</a:t>
            </a:r>
          </a:p>
          <a:p>
            <a:r>
              <a:rPr lang="en-US" dirty="0"/>
              <a:t>What quality control procedures apply?</a:t>
            </a:r>
          </a:p>
          <a:p>
            <a:r>
              <a:rPr lang="en-US" dirty="0"/>
              <a:t>Further regulation required?</a:t>
            </a:r>
          </a:p>
          <a:p>
            <a:endParaRPr lang="en-US" dirty="0"/>
          </a:p>
        </p:txBody>
      </p:sp>
    </p:spTree>
    <p:extLst>
      <p:ext uri="{BB962C8B-B14F-4D97-AF65-F5344CB8AC3E}">
        <p14:creationId xmlns:p14="http://schemas.microsoft.com/office/powerpoint/2010/main" val="28376011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B57A5-3AC2-7D44-910C-7512C52ECA37}"/>
              </a:ext>
            </a:extLst>
          </p:cNvPr>
          <p:cNvSpPr>
            <a:spLocks noGrp="1"/>
          </p:cNvSpPr>
          <p:nvPr>
            <p:ph type="ctrTitle"/>
          </p:nvPr>
        </p:nvSpPr>
        <p:spPr/>
        <p:txBody>
          <a:bodyPr>
            <a:normAutofit fontScale="90000"/>
          </a:bodyPr>
          <a:lstStyle/>
          <a:p>
            <a:r>
              <a:rPr lang="en-GB" dirty="0"/>
              <a:t>Pharmaceutical round-up: competition, regulation </a:t>
            </a:r>
            <a:r>
              <a:rPr lang="en-GB" dirty="0" smtClean="0"/>
              <a:t>and Covid-19</a:t>
            </a:r>
            <a:br>
              <a:rPr lang="en-GB" dirty="0" smtClean="0"/>
            </a:br>
            <a:r>
              <a:rPr lang="en-GB" dirty="0"/>
              <a:t/>
            </a:r>
            <a:br>
              <a:rPr lang="en-GB" dirty="0"/>
            </a:br>
            <a:endParaRPr lang="en-GB" dirty="0"/>
          </a:p>
        </p:txBody>
      </p:sp>
      <p:sp>
        <p:nvSpPr>
          <p:cNvPr id="3" name="Subtitle 2">
            <a:extLst>
              <a:ext uri="{FF2B5EF4-FFF2-40B4-BE49-F238E27FC236}">
                <a16:creationId xmlns:a16="http://schemas.microsoft.com/office/drawing/2014/main" id="{326B0960-3D69-A048-83D5-A006932324ED}"/>
              </a:ext>
            </a:extLst>
          </p:cNvPr>
          <p:cNvSpPr>
            <a:spLocks noGrp="1"/>
          </p:cNvSpPr>
          <p:nvPr>
            <p:ph type="subTitle" idx="1"/>
          </p:nvPr>
        </p:nvSpPr>
        <p:spPr/>
        <p:txBody>
          <a:bodyPr/>
          <a:lstStyle/>
          <a:p>
            <a:endParaRPr lang="en-GB" dirty="0"/>
          </a:p>
        </p:txBody>
      </p:sp>
      <p:sp>
        <p:nvSpPr>
          <p:cNvPr id="4" name="Footer Placeholder 3">
            <a:extLst>
              <a:ext uri="{FF2B5EF4-FFF2-40B4-BE49-F238E27FC236}">
                <a16:creationId xmlns:a16="http://schemas.microsoft.com/office/drawing/2014/main" id="{FE441B11-76D2-954E-A92C-57EC29D8CA57}"/>
              </a:ext>
            </a:extLst>
          </p:cNvPr>
          <p:cNvSpPr>
            <a:spLocks noGrp="1"/>
          </p:cNvSpPr>
          <p:nvPr>
            <p:ph type="ftr" sz="quarter" idx="11"/>
          </p:nvPr>
        </p:nvSpPr>
        <p:spPr/>
        <p:txBody>
          <a:bodyPr/>
          <a:lstStyle/>
          <a:p>
            <a:r>
              <a:rPr lang="en-GB" b="1"/>
              <a:t>brickcourt.co.uk </a:t>
            </a:r>
          </a:p>
          <a:p>
            <a:r>
              <a:rPr lang="en-GB"/>
              <a:t>+44(0)20 7379 3550</a:t>
            </a:r>
            <a:endParaRPr lang="en-GB" dirty="0"/>
          </a:p>
        </p:txBody>
      </p:sp>
      <p:sp>
        <p:nvSpPr>
          <p:cNvPr id="5" name="Text Placeholder 4">
            <a:extLst>
              <a:ext uri="{FF2B5EF4-FFF2-40B4-BE49-F238E27FC236}">
                <a16:creationId xmlns:a16="http://schemas.microsoft.com/office/drawing/2014/main" id="{DFF3F92E-CE93-0141-8FD6-83BB68931F19}"/>
              </a:ext>
            </a:extLst>
          </p:cNvPr>
          <p:cNvSpPr>
            <a:spLocks noGrp="1"/>
          </p:cNvSpPr>
          <p:nvPr>
            <p:ph type="body" sz="quarter" idx="12"/>
          </p:nvPr>
        </p:nvSpPr>
        <p:spPr>
          <a:xfrm>
            <a:off x="1143000" y="3806699"/>
            <a:ext cx="6858000" cy="1623176"/>
          </a:xfrm>
        </p:spPr>
        <p:txBody>
          <a:bodyPr>
            <a:normAutofit/>
          </a:bodyPr>
          <a:lstStyle/>
          <a:p>
            <a:r>
              <a:rPr lang="en-GB" sz="2400" dirty="0"/>
              <a:t>Kelyn Bacon QC </a:t>
            </a:r>
            <a:endParaRPr lang="en-GB" sz="2400" dirty="0" smtClean="0"/>
          </a:p>
          <a:p>
            <a:endParaRPr lang="en-GB" sz="2400" dirty="0"/>
          </a:p>
          <a:p>
            <a:r>
              <a:rPr lang="en-GB" sz="2400" b="0" i="1" dirty="0"/>
              <a:t>Pfizer &amp; Flynn v CMA</a:t>
            </a:r>
            <a:endParaRPr lang="en-GB" sz="2400" dirty="0" smtClean="0"/>
          </a:p>
        </p:txBody>
      </p:sp>
    </p:spTree>
    <p:extLst>
      <p:ext uri="{BB962C8B-B14F-4D97-AF65-F5344CB8AC3E}">
        <p14:creationId xmlns:p14="http://schemas.microsoft.com/office/powerpoint/2010/main" val="293215821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B57A5-3AC2-7D44-910C-7512C52ECA37}"/>
              </a:ext>
            </a:extLst>
          </p:cNvPr>
          <p:cNvSpPr>
            <a:spLocks noGrp="1"/>
          </p:cNvSpPr>
          <p:nvPr>
            <p:ph type="ctrTitle"/>
          </p:nvPr>
        </p:nvSpPr>
        <p:spPr/>
        <p:txBody>
          <a:bodyPr>
            <a:normAutofit fontScale="90000"/>
          </a:bodyPr>
          <a:lstStyle/>
          <a:p>
            <a:r>
              <a:rPr lang="en-GB" dirty="0"/>
              <a:t>Pharmaceutical round-up: competition, regulation </a:t>
            </a:r>
            <a:r>
              <a:rPr lang="en-GB" dirty="0" smtClean="0"/>
              <a:t>and Covid-19</a:t>
            </a:r>
            <a:br>
              <a:rPr lang="en-GB" dirty="0" smtClean="0"/>
            </a:br>
            <a:r>
              <a:rPr lang="en-GB" sz="2000" cap="none" dirty="0" smtClean="0"/>
              <a:t>Chaired by Pat </a:t>
            </a:r>
            <a:r>
              <a:rPr lang="en-GB" sz="2000" cap="none" dirty="0" err="1" smtClean="0"/>
              <a:t>Treacy</a:t>
            </a:r>
            <a:r>
              <a:rPr lang="en-GB" sz="2000" cap="none" dirty="0" smtClean="0"/>
              <a:t> of </a:t>
            </a:r>
            <a:r>
              <a:rPr lang="en-GB" sz="2000" cap="none" dirty="0" err="1" smtClean="0"/>
              <a:t>Bristows</a:t>
            </a:r>
            <a:r>
              <a:rPr lang="en-GB" dirty="0"/>
              <a:t/>
            </a:r>
            <a:br>
              <a:rPr lang="en-GB" dirty="0"/>
            </a:br>
            <a:endParaRPr lang="en-GB" dirty="0"/>
          </a:p>
        </p:txBody>
      </p:sp>
      <p:sp>
        <p:nvSpPr>
          <p:cNvPr id="3" name="Subtitle 2">
            <a:extLst>
              <a:ext uri="{FF2B5EF4-FFF2-40B4-BE49-F238E27FC236}">
                <a16:creationId xmlns:a16="http://schemas.microsoft.com/office/drawing/2014/main" id="{326B0960-3D69-A048-83D5-A006932324ED}"/>
              </a:ext>
            </a:extLst>
          </p:cNvPr>
          <p:cNvSpPr>
            <a:spLocks noGrp="1"/>
          </p:cNvSpPr>
          <p:nvPr>
            <p:ph type="subTitle" idx="1"/>
          </p:nvPr>
        </p:nvSpPr>
        <p:spPr/>
        <p:txBody>
          <a:bodyPr/>
          <a:lstStyle/>
          <a:p>
            <a:r>
              <a:rPr lang="en-GB" dirty="0" smtClean="0"/>
              <a:t>WEDNESDAY 15 JULY at 2pm</a:t>
            </a:r>
            <a:endParaRPr lang="en-GB" dirty="0"/>
          </a:p>
        </p:txBody>
      </p:sp>
      <p:sp>
        <p:nvSpPr>
          <p:cNvPr id="4" name="Footer Placeholder 3">
            <a:extLst>
              <a:ext uri="{FF2B5EF4-FFF2-40B4-BE49-F238E27FC236}">
                <a16:creationId xmlns:a16="http://schemas.microsoft.com/office/drawing/2014/main" id="{FE441B11-76D2-954E-A92C-57EC29D8CA57}"/>
              </a:ext>
            </a:extLst>
          </p:cNvPr>
          <p:cNvSpPr>
            <a:spLocks noGrp="1"/>
          </p:cNvSpPr>
          <p:nvPr>
            <p:ph type="ftr" sz="quarter" idx="11"/>
          </p:nvPr>
        </p:nvSpPr>
        <p:spPr/>
        <p:txBody>
          <a:bodyPr/>
          <a:lstStyle/>
          <a:p>
            <a:r>
              <a:rPr lang="en-GB" b="1"/>
              <a:t>brickcourt.co.uk </a:t>
            </a:r>
          </a:p>
          <a:p>
            <a:r>
              <a:rPr lang="en-GB"/>
              <a:t>+44(0)20 7379 3550</a:t>
            </a:r>
            <a:endParaRPr lang="en-GB" dirty="0"/>
          </a:p>
        </p:txBody>
      </p:sp>
      <p:sp>
        <p:nvSpPr>
          <p:cNvPr id="5" name="Text Placeholder 4">
            <a:extLst>
              <a:ext uri="{FF2B5EF4-FFF2-40B4-BE49-F238E27FC236}">
                <a16:creationId xmlns:a16="http://schemas.microsoft.com/office/drawing/2014/main" id="{DFF3F92E-CE93-0141-8FD6-83BB68931F19}"/>
              </a:ext>
            </a:extLst>
          </p:cNvPr>
          <p:cNvSpPr>
            <a:spLocks noGrp="1"/>
          </p:cNvSpPr>
          <p:nvPr>
            <p:ph type="body" sz="quarter" idx="12"/>
          </p:nvPr>
        </p:nvSpPr>
        <p:spPr>
          <a:xfrm>
            <a:off x="1143000" y="3806699"/>
            <a:ext cx="6858000" cy="1623176"/>
          </a:xfrm>
        </p:spPr>
        <p:txBody>
          <a:bodyPr>
            <a:normAutofit/>
          </a:bodyPr>
          <a:lstStyle/>
          <a:p>
            <a:r>
              <a:rPr lang="en-GB" dirty="0"/>
              <a:t>Kelyn Bacon QC </a:t>
            </a:r>
            <a:endParaRPr lang="en-GB" dirty="0" smtClean="0"/>
          </a:p>
          <a:p>
            <a:r>
              <a:rPr lang="en-GB" dirty="0"/>
              <a:t>David Scannell </a:t>
            </a:r>
            <a:r>
              <a:rPr lang="en-GB" dirty="0" smtClean="0"/>
              <a:t>QC</a:t>
            </a:r>
          </a:p>
          <a:p>
            <a:r>
              <a:rPr lang="en-GB" dirty="0"/>
              <a:t>Sarah Ford </a:t>
            </a:r>
            <a:r>
              <a:rPr lang="en-GB" dirty="0" smtClean="0"/>
              <a:t>QC</a:t>
            </a:r>
          </a:p>
          <a:p>
            <a:r>
              <a:rPr lang="en-GB" dirty="0"/>
              <a:t>Jemima Stratford </a:t>
            </a:r>
            <a:r>
              <a:rPr lang="en-GB" dirty="0" smtClean="0"/>
              <a:t>QC</a:t>
            </a:r>
          </a:p>
          <a:p>
            <a:r>
              <a:rPr lang="en-GB" dirty="0" smtClean="0"/>
              <a:t>Emily </a:t>
            </a:r>
            <a:r>
              <a:rPr lang="en-GB" dirty="0" err="1"/>
              <a:t>MacKenzie</a:t>
            </a:r>
            <a:endParaRPr lang="en-GB" dirty="0"/>
          </a:p>
        </p:txBody>
      </p:sp>
    </p:spTree>
    <p:extLst>
      <p:ext uri="{BB962C8B-B14F-4D97-AF65-F5344CB8AC3E}">
        <p14:creationId xmlns:p14="http://schemas.microsoft.com/office/powerpoint/2010/main" val="12451746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b="1"/>
              <a:t>brickcourt.co.uk </a:t>
            </a:r>
          </a:p>
          <a:p>
            <a:r>
              <a:rPr lang="en-GB"/>
              <a:t>+44(0)20 7379 3550</a:t>
            </a:r>
            <a:endParaRPr lang="en-GB" dirty="0"/>
          </a:p>
        </p:txBody>
      </p:sp>
      <p:sp>
        <p:nvSpPr>
          <p:cNvPr id="4" name="Title 3"/>
          <p:cNvSpPr>
            <a:spLocks noGrp="1"/>
          </p:cNvSpPr>
          <p:nvPr>
            <p:ph type="title"/>
          </p:nvPr>
        </p:nvSpPr>
        <p:spPr/>
        <p:txBody>
          <a:bodyPr>
            <a:normAutofit/>
          </a:bodyPr>
          <a:lstStyle/>
          <a:p>
            <a:r>
              <a:rPr lang="en-US" dirty="0" smtClean="0"/>
              <a:t>Flynn &amp; Pfizer </a:t>
            </a:r>
            <a:r>
              <a:rPr lang="en-US" cap="none" dirty="0" smtClean="0"/>
              <a:t>v</a:t>
            </a:r>
            <a:r>
              <a:rPr lang="en-US" dirty="0" smtClean="0"/>
              <a:t> CMA (</a:t>
            </a:r>
            <a:r>
              <a:rPr lang="en-US" cap="none" dirty="0" smtClean="0"/>
              <a:t>substance</a:t>
            </a:r>
            <a:r>
              <a:rPr lang="en-US" dirty="0" smtClean="0"/>
              <a:t>)</a:t>
            </a:r>
            <a:endParaRPr lang="en-US" dirty="0"/>
          </a:p>
        </p:txBody>
      </p:sp>
      <p:sp>
        <p:nvSpPr>
          <p:cNvPr id="5" name="Content Placeholder 4"/>
          <p:cNvSpPr>
            <a:spLocks noGrp="1"/>
          </p:cNvSpPr>
          <p:nvPr>
            <p:ph sz="quarter" idx="11"/>
          </p:nvPr>
        </p:nvSpPr>
        <p:spPr>
          <a:xfrm>
            <a:off x="846000" y="1327355"/>
            <a:ext cx="7454900" cy="4453845"/>
          </a:xfrm>
        </p:spPr>
        <p:txBody>
          <a:bodyPr>
            <a:normAutofit/>
          </a:bodyPr>
          <a:lstStyle/>
          <a:p>
            <a:pPr>
              <a:lnSpc>
                <a:spcPct val="100000"/>
              </a:lnSpc>
              <a:spcBef>
                <a:spcPts val="0"/>
              </a:spcBef>
              <a:spcAft>
                <a:spcPts val="1800"/>
              </a:spcAft>
            </a:pPr>
            <a:r>
              <a:rPr lang="en-US" b="1" dirty="0" smtClean="0"/>
              <a:t>Decision of CMA (7 December 2016) </a:t>
            </a:r>
            <a:r>
              <a:rPr lang="en-US" dirty="0" smtClean="0"/>
              <a:t>fined Pfizer and Flynn for abuse of dominance by excessive pricing of phenytoin sodium capsules, following genericisation of product</a:t>
            </a:r>
          </a:p>
          <a:p>
            <a:pPr lvl="1">
              <a:lnSpc>
                <a:spcPct val="100000"/>
              </a:lnSpc>
              <a:spcBef>
                <a:spcPts val="0"/>
              </a:spcBef>
              <a:spcAft>
                <a:spcPts val="1800"/>
              </a:spcAft>
              <a:buFont typeface="Wingdings" panose="05000000000000000000" pitchFamily="2" charset="2"/>
              <a:buChar char="Ø"/>
            </a:pPr>
            <a:r>
              <a:rPr lang="en-US" dirty="0" smtClean="0"/>
              <a:t>Abuse finding based on cost-plus analysis providing for ROS of 6% (drawn from PPRS); rejected comparison with phenytoin sodium tablets</a:t>
            </a:r>
          </a:p>
          <a:p>
            <a:pPr>
              <a:lnSpc>
                <a:spcPct val="100000"/>
              </a:lnSpc>
              <a:spcBef>
                <a:spcPts val="0"/>
              </a:spcBef>
              <a:spcAft>
                <a:spcPts val="1800"/>
              </a:spcAft>
            </a:pPr>
            <a:r>
              <a:rPr lang="en-US" b="1" dirty="0" smtClean="0"/>
              <a:t>Judgment of CAT (7 June 2018) </a:t>
            </a:r>
            <a:r>
              <a:rPr lang="en-US" dirty="0" smtClean="0"/>
              <a:t>upheld dominance finding but set aside abuse finding – CMA should have considered range of analyses to establish benchmark price, and should not have ignored tablet comparison. Remitted to CMA</a:t>
            </a:r>
          </a:p>
          <a:p>
            <a:pPr>
              <a:lnSpc>
                <a:spcPct val="100000"/>
              </a:lnSpc>
              <a:spcBef>
                <a:spcPts val="0"/>
              </a:spcBef>
              <a:spcAft>
                <a:spcPts val="1800"/>
              </a:spcAft>
            </a:pPr>
            <a:r>
              <a:rPr lang="en-US" b="1" dirty="0" smtClean="0"/>
              <a:t>Court of Appeal (10 March 2020) </a:t>
            </a:r>
            <a:r>
              <a:rPr lang="en-US" dirty="0" smtClean="0"/>
              <a:t>largely rejected CMA’s appeal and upheld CAT’s construction of </a:t>
            </a:r>
            <a:r>
              <a:rPr lang="en-US" i="1" dirty="0" smtClean="0"/>
              <a:t>United Brands</a:t>
            </a:r>
            <a:r>
              <a:rPr lang="en-US" dirty="0" smtClean="0"/>
              <a:t>, and requirement for CMA to determine abuse by reference to </a:t>
            </a:r>
            <a:r>
              <a:rPr lang="en-US" u="sng" dirty="0" smtClean="0"/>
              <a:t>a</a:t>
            </a:r>
            <a:r>
              <a:rPr lang="en-US" dirty="0" smtClean="0"/>
              <a:t> benchmark. But clarified that (1) CMA not required to establish benchmark </a:t>
            </a:r>
            <a:r>
              <a:rPr lang="en-US" u="sng" dirty="0" smtClean="0"/>
              <a:t>price</a:t>
            </a:r>
            <a:r>
              <a:rPr lang="en-US" dirty="0" smtClean="0"/>
              <a:t> or to use multiple methodologies in all cases; (2) economic value must be taken into account as part of analysis but is not an additional test. No appeal by CMA</a:t>
            </a:r>
          </a:p>
        </p:txBody>
      </p:sp>
    </p:spTree>
    <p:extLst>
      <p:ext uri="{BB962C8B-B14F-4D97-AF65-F5344CB8AC3E}">
        <p14:creationId xmlns:p14="http://schemas.microsoft.com/office/powerpoint/2010/main" val="28063258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lstStyle/>
          <a:p>
            <a:r>
              <a:rPr lang="en-US" dirty="0"/>
              <a:t>Flynn &amp; Pfizer </a:t>
            </a:r>
            <a:r>
              <a:rPr lang="en-US" cap="none" dirty="0"/>
              <a:t>v</a:t>
            </a:r>
            <a:r>
              <a:rPr lang="en-US" dirty="0"/>
              <a:t> CMA </a:t>
            </a:r>
            <a:r>
              <a:rPr lang="en-US" dirty="0" smtClean="0"/>
              <a:t>(</a:t>
            </a:r>
            <a:r>
              <a:rPr lang="en-US" cap="none" dirty="0" smtClean="0"/>
              <a:t>costs</a:t>
            </a:r>
            <a:r>
              <a:rPr lang="en-US" dirty="0" smtClean="0"/>
              <a:t>)</a:t>
            </a:r>
            <a:endParaRPr lang="en-GB" dirty="0"/>
          </a:p>
        </p:txBody>
      </p:sp>
      <p:sp>
        <p:nvSpPr>
          <p:cNvPr id="4" name="Content Placeholder 3"/>
          <p:cNvSpPr>
            <a:spLocks noGrp="1"/>
          </p:cNvSpPr>
          <p:nvPr>
            <p:ph sz="quarter" idx="11"/>
          </p:nvPr>
        </p:nvSpPr>
        <p:spPr/>
        <p:txBody>
          <a:bodyPr/>
          <a:lstStyle/>
          <a:p>
            <a:pPr>
              <a:lnSpc>
                <a:spcPct val="100000"/>
              </a:lnSpc>
              <a:spcBef>
                <a:spcPts val="0"/>
              </a:spcBef>
              <a:spcAft>
                <a:spcPts val="1800"/>
              </a:spcAft>
            </a:pPr>
            <a:r>
              <a:rPr lang="en-GB" b="1" dirty="0" smtClean="0"/>
              <a:t>Historic position of CAT</a:t>
            </a:r>
            <a:r>
              <a:rPr lang="en-GB" dirty="0" smtClean="0"/>
              <a:t>: “starting point” of costs following the event, but all relevant factors taken into account</a:t>
            </a:r>
          </a:p>
          <a:p>
            <a:pPr>
              <a:lnSpc>
                <a:spcPct val="100000"/>
              </a:lnSpc>
              <a:spcBef>
                <a:spcPts val="0"/>
              </a:spcBef>
              <a:spcAft>
                <a:spcPts val="1800"/>
              </a:spcAft>
            </a:pPr>
            <a:r>
              <a:rPr lang="en-GB" b="1" dirty="0" smtClean="0"/>
              <a:t>Court of Appeal in </a:t>
            </a:r>
            <a:r>
              <a:rPr lang="en-GB" b="1" i="1" dirty="0" smtClean="0"/>
              <a:t>BT v Ofcom</a:t>
            </a:r>
            <a:r>
              <a:rPr lang="en-GB" b="1" dirty="0" smtClean="0"/>
              <a:t> (14 November 2018) </a:t>
            </a:r>
            <a:r>
              <a:rPr lang="en-GB" dirty="0" smtClean="0"/>
              <a:t>allowed appeal on basis of </a:t>
            </a:r>
            <a:r>
              <a:rPr lang="en-GB" i="1" dirty="0" smtClean="0"/>
              <a:t>Bradford v Booth </a:t>
            </a:r>
            <a:r>
              <a:rPr lang="en-GB" dirty="0" smtClean="0"/>
              <a:t>line of cases</a:t>
            </a:r>
          </a:p>
          <a:p>
            <a:pPr>
              <a:lnSpc>
                <a:spcPct val="100000"/>
              </a:lnSpc>
              <a:spcBef>
                <a:spcPts val="0"/>
              </a:spcBef>
              <a:spcAft>
                <a:spcPts val="1800"/>
              </a:spcAft>
            </a:pPr>
            <a:r>
              <a:rPr lang="en-GB" b="1" dirty="0" smtClean="0"/>
              <a:t>CAT (29 March 2019) </a:t>
            </a:r>
            <a:r>
              <a:rPr lang="en-GB" dirty="0" smtClean="0"/>
              <a:t>maintained usual approach for competition appeals and ordered CMA to pay part of costs of Flynn and Pfizer (taking account of points on which both appeals had failed)</a:t>
            </a:r>
          </a:p>
          <a:p>
            <a:pPr>
              <a:lnSpc>
                <a:spcPct val="100000"/>
              </a:lnSpc>
              <a:spcBef>
                <a:spcPts val="0"/>
              </a:spcBef>
              <a:spcAft>
                <a:spcPts val="1800"/>
              </a:spcAft>
            </a:pPr>
            <a:r>
              <a:rPr lang="en-GB" b="1" dirty="0" smtClean="0"/>
              <a:t>Court of Appeal (12 May 2020) </a:t>
            </a:r>
            <a:r>
              <a:rPr lang="en-GB" dirty="0" smtClean="0"/>
              <a:t>allowed CMA’s appeal following </a:t>
            </a:r>
            <a:r>
              <a:rPr lang="en-GB" i="1" dirty="0" smtClean="0"/>
              <a:t>BT v Ofcom</a:t>
            </a:r>
            <a:r>
              <a:rPr lang="en-GB" dirty="0" smtClean="0"/>
              <a:t> and made no order for the costs of the substantive CAT appeal</a:t>
            </a:r>
          </a:p>
          <a:p>
            <a:pPr>
              <a:lnSpc>
                <a:spcPct val="100000"/>
              </a:lnSpc>
              <a:spcBef>
                <a:spcPts val="0"/>
              </a:spcBef>
              <a:spcAft>
                <a:spcPts val="1800"/>
              </a:spcAft>
            </a:pPr>
            <a:r>
              <a:rPr lang="en-GB" dirty="0" smtClean="0"/>
              <a:t>Pfizer and Flynn have both sought permission to appeal to Supreme Court</a:t>
            </a:r>
            <a:endParaRPr lang="en-GB" dirty="0"/>
          </a:p>
        </p:txBody>
      </p:sp>
    </p:spTree>
    <p:extLst>
      <p:ext uri="{BB962C8B-B14F-4D97-AF65-F5344CB8AC3E}">
        <p14:creationId xmlns:p14="http://schemas.microsoft.com/office/powerpoint/2010/main" val="20420874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B57A5-3AC2-7D44-910C-7512C52ECA37}"/>
              </a:ext>
            </a:extLst>
          </p:cNvPr>
          <p:cNvSpPr>
            <a:spLocks noGrp="1"/>
          </p:cNvSpPr>
          <p:nvPr>
            <p:ph type="ctrTitle"/>
          </p:nvPr>
        </p:nvSpPr>
        <p:spPr/>
        <p:txBody>
          <a:bodyPr>
            <a:normAutofit fontScale="90000"/>
          </a:bodyPr>
          <a:lstStyle/>
          <a:p>
            <a:r>
              <a:rPr lang="en-GB" dirty="0"/>
              <a:t>Pharmaceutical round-up: competition, regulation </a:t>
            </a:r>
            <a:r>
              <a:rPr lang="en-GB" dirty="0" smtClean="0"/>
              <a:t>and Covid-19</a:t>
            </a:r>
            <a:br>
              <a:rPr lang="en-GB" dirty="0" smtClean="0"/>
            </a:br>
            <a:r>
              <a:rPr lang="en-GB" dirty="0"/>
              <a:t/>
            </a:r>
            <a:br>
              <a:rPr lang="en-GB" dirty="0"/>
            </a:br>
            <a:endParaRPr lang="en-GB" dirty="0"/>
          </a:p>
        </p:txBody>
      </p:sp>
      <p:sp>
        <p:nvSpPr>
          <p:cNvPr id="3" name="Subtitle 2">
            <a:extLst>
              <a:ext uri="{FF2B5EF4-FFF2-40B4-BE49-F238E27FC236}">
                <a16:creationId xmlns:a16="http://schemas.microsoft.com/office/drawing/2014/main" id="{326B0960-3D69-A048-83D5-A006932324ED}"/>
              </a:ext>
            </a:extLst>
          </p:cNvPr>
          <p:cNvSpPr>
            <a:spLocks noGrp="1"/>
          </p:cNvSpPr>
          <p:nvPr>
            <p:ph type="subTitle" idx="1"/>
          </p:nvPr>
        </p:nvSpPr>
        <p:spPr/>
        <p:txBody>
          <a:bodyPr/>
          <a:lstStyle/>
          <a:p>
            <a:endParaRPr lang="en-GB" dirty="0"/>
          </a:p>
        </p:txBody>
      </p:sp>
      <p:sp>
        <p:nvSpPr>
          <p:cNvPr id="4" name="Footer Placeholder 3">
            <a:extLst>
              <a:ext uri="{FF2B5EF4-FFF2-40B4-BE49-F238E27FC236}">
                <a16:creationId xmlns:a16="http://schemas.microsoft.com/office/drawing/2014/main" id="{FE441B11-76D2-954E-A92C-57EC29D8CA57}"/>
              </a:ext>
            </a:extLst>
          </p:cNvPr>
          <p:cNvSpPr>
            <a:spLocks noGrp="1"/>
          </p:cNvSpPr>
          <p:nvPr>
            <p:ph type="ftr" sz="quarter" idx="11"/>
          </p:nvPr>
        </p:nvSpPr>
        <p:spPr/>
        <p:txBody>
          <a:bodyPr/>
          <a:lstStyle/>
          <a:p>
            <a:r>
              <a:rPr lang="en-GB" b="1"/>
              <a:t>brickcourt.co.uk </a:t>
            </a:r>
          </a:p>
          <a:p>
            <a:r>
              <a:rPr lang="en-GB"/>
              <a:t>+44(0)20 7379 3550</a:t>
            </a:r>
            <a:endParaRPr lang="en-GB" dirty="0"/>
          </a:p>
        </p:txBody>
      </p:sp>
      <p:sp>
        <p:nvSpPr>
          <p:cNvPr id="5" name="Text Placeholder 4">
            <a:extLst>
              <a:ext uri="{FF2B5EF4-FFF2-40B4-BE49-F238E27FC236}">
                <a16:creationId xmlns:a16="http://schemas.microsoft.com/office/drawing/2014/main" id="{DFF3F92E-CE93-0141-8FD6-83BB68931F19}"/>
              </a:ext>
            </a:extLst>
          </p:cNvPr>
          <p:cNvSpPr>
            <a:spLocks noGrp="1"/>
          </p:cNvSpPr>
          <p:nvPr>
            <p:ph type="body" sz="quarter" idx="12"/>
          </p:nvPr>
        </p:nvSpPr>
        <p:spPr>
          <a:xfrm>
            <a:off x="1143000" y="3806699"/>
            <a:ext cx="6858000" cy="1623176"/>
          </a:xfrm>
        </p:spPr>
        <p:txBody>
          <a:bodyPr>
            <a:normAutofit/>
          </a:bodyPr>
          <a:lstStyle/>
          <a:p>
            <a:r>
              <a:rPr lang="en-GB" sz="2400" dirty="0" smtClean="0"/>
              <a:t>David Scannell QC</a:t>
            </a:r>
            <a:r>
              <a:rPr lang="en-GB" sz="2400" dirty="0"/>
              <a:t> </a:t>
            </a:r>
            <a:endParaRPr lang="en-GB" sz="2400" dirty="0" smtClean="0"/>
          </a:p>
          <a:p>
            <a:endParaRPr lang="en-GB" sz="2400" dirty="0" smtClean="0"/>
          </a:p>
          <a:p>
            <a:r>
              <a:rPr lang="en-GB" sz="2400" b="0" i="1" dirty="0" smtClean="0"/>
              <a:t>Paroxetine</a:t>
            </a:r>
            <a:endParaRPr lang="en-GB" sz="2400" dirty="0" smtClean="0"/>
          </a:p>
        </p:txBody>
      </p:sp>
    </p:spTree>
    <p:extLst>
      <p:ext uri="{BB962C8B-B14F-4D97-AF65-F5344CB8AC3E}">
        <p14:creationId xmlns:p14="http://schemas.microsoft.com/office/powerpoint/2010/main" val="31790841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lstStyle/>
          <a:p>
            <a:pPr algn="just"/>
            <a:r>
              <a:rPr lang="en-GB" i="1" dirty="0" smtClean="0"/>
              <a:t>Paroxetine</a:t>
            </a:r>
            <a:r>
              <a:rPr lang="en-GB" dirty="0" smtClean="0"/>
              <a:t>, c-307/18, eu:c:2020:52</a:t>
            </a:r>
            <a:endParaRPr lang="en-GB" dirty="0"/>
          </a:p>
        </p:txBody>
      </p:sp>
      <p:sp>
        <p:nvSpPr>
          <p:cNvPr id="4" name="Content Placeholder 3"/>
          <p:cNvSpPr>
            <a:spLocks noGrp="1"/>
          </p:cNvSpPr>
          <p:nvPr>
            <p:ph sz="quarter" idx="11"/>
          </p:nvPr>
        </p:nvSpPr>
        <p:spPr/>
        <p:txBody>
          <a:bodyPr>
            <a:normAutofit fontScale="85000" lnSpcReduction="10000"/>
          </a:bodyPr>
          <a:lstStyle/>
          <a:p>
            <a:pPr marL="0" indent="0" algn="ctr">
              <a:buNone/>
            </a:pPr>
            <a:r>
              <a:rPr lang="en-GB" b="1" u="sng" dirty="0" smtClean="0">
                <a:solidFill>
                  <a:schemeClr val="accent6">
                    <a:lumMod val="50000"/>
                  </a:schemeClr>
                </a:solidFill>
              </a:rPr>
              <a:t>PROCEDURAL HISTORY</a:t>
            </a:r>
          </a:p>
          <a:p>
            <a:pPr>
              <a:buFont typeface="Wingdings" panose="05000000000000000000" pitchFamily="2" charset="2"/>
              <a:buChar char="ü"/>
            </a:pPr>
            <a:r>
              <a:rPr lang="en-GB" b="1" dirty="0" smtClean="0"/>
              <a:t>12 February 2016</a:t>
            </a:r>
            <a:r>
              <a:rPr lang="en-GB" dirty="0" smtClean="0"/>
              <a:t>: 		CMA Decision in </a:t>
            </a:r>
            <a:r>
              <a:rPr lang="en-GB" i="1" dirty="0" smtClean="0"/>
              <a:t>Paroxetine</a:t>
            </a:r>
          </a:p>
          <a:p>
            <a:pPr>
              <a:buFont typeface="Wingdings" panose="05000000000000000000" pitchFamily="2" charset="2"/>
              <a:buChar char="ü"/>
            </a:pPr>
            <a:r>
              <a:rPr lang="en-GB" b="1" dirty="0" smtClean="0"/>
              <a:t>February – March 2017</a:t>
            </a:r>
            <a:r>
              <a:rPr lang="en-GB" dirty="0" smtClean="0"/>
              <a:t>: 	CAT hearing</a:t>
            </a:r>
          </a:p>
          <a:p>
            <a:pPr>
              <a:buFont typeface="Wingdings" panose="05000000000000000000" pitchFamily="2" charset="2"/>
              <a:buChar char="ü"/>
            </a:pPr>
            <a:r>
              <a:rPr lang="en-GB" b="1" dirty="0" smtClean="0"/>
              <a:t>8 March 2018</a:t>
            </a:r>
            <a:r>
              <a:rPr lang="en-GB" dirty="0" smtClean="0"/>
              <a:t>:			</a:t>
            </a:r>
            <a:r>
              <a:rPr lang="en-GB" dirty="0" smtClean="0">
                <a:solidFill>
                  <a:srgbClr val="FF0000"/>
                </a:solidFill>
              </a:rPr>
              <a:t>CAT Judgment</a:t>
            </a:r>
            <a:r>
              <a:rPr lang="en-GB" dirty="0" smtClean="0"/>
              <a:t> </a:t>
            </a:r>
            <a:r>
              <a:rPr lang="en-GB" sz="1400" i="1" dirty="0" smtClean="0"/>
              <a:t>Generics (UK) &amp; </a:t>
            </a:r>
            <a:r>
              <a:rPr lang="en-GB" sz="1400" i="1" dirty="0" err="1" smtClean="0"/>
              <a:t>Ors</a:t>
            </a:r>
            <a:r>
              <a:rPr lang="en-GB" sz="1400" i="1" dirty="0" smtClean="0"/>
              <a:t> v CMA</a:t>
            </a:r>
            <a:r>
              <a:rPr lang="en-GB" sz="1400" dirty="0" smtClean="0"/>
              <a:t> [2018] CAT 4</a:t>
            </a:r>
          </a:p>
          <a:p>
            <a:pPr>
              <a:buFont typeface="Wingdings" panose="05000000000000000000" pitchFamily="2" charset="2"/>
              <a:buChar char="ü"/>
            </a:pPr>
            <a:r>
              <a:rPr lang="en-GB" b="1" dirty="0" smtClean="0"/>
              <a:t>27 March 2018</a:t>
            </a:r>
            <a:r>
              <a:rPr lang="en-GB" dirty="0" smtClean="0"/>
              <a:t>: 		Order for Reference</a:t>
            </a:r>
          </a:p>
          <a:p>
            <a:pPr marL="0" indent="0">
              <a:buNone/>
            </a:pPr>
            <a:endParaRPr lang="en-GB" b="1" dirty="0" smtClean="0"/>
          </a:p>
          <a:p>
            <a:pPr>
              <a:buFont typeface="Wingdings" panose="05000000000000000000" pitchFamily="2" charset="2"/>
              <a:buChar char="ü"/>
            </a:pPr>
            <a:r>
              <a:rPr lang="en-GB" b="1" dirty="0" smtClean="0"/>
              <a:t>22 January 2020</a:t>
            </a:r>
            <a:r>
              <a:rPr lang="en-GB" dirty="0" smtClean="0"/>
              <a:t>: 		</a:t>
            </a:r>
            <a:r>
              <a:rPr lang="en-GB" dirty="0" smtClean="0">
                <a:solidFill>
                  <a:srgbClr val="FF0000"/>
                </a:solidFill>
              </a:rPr>
              <a:t>Opinion of AG </a:t>
            </a:r>
            <a:r>
              <a:rPr lang="en-GB" dirty="0" err="1" smtClean="0">
                <a:solidFill>
                  <a:srgbClr val="FF0000"/>
                </a:solidFill>
              </a:rPr>
              <a:t>Kokott</a:t>
            </a:r>
            <a:endParaRPr lang="en-GB" dirty="0" smtClean="0"/>
          </a:p>
          <a:p>
            <a:pPr marL="0" indent="0">
              <a:buNone/>
            </a:pPr>
            <a:r>
              <a:rPr lang="en-GB" dirty="0" smtClean="0"/>
              <a:t>				</a:t>
            </a:r>
            <a:r>
              <a:rPr lang="en-GB" sz="1400" i="1" dirty="0" smtClean="0"/>
              <a:t>Generics (UK) &amp; </a:t>
            </a:r>
            <a:r>
              <a:rPr lang="en-GB" sz="1400" i="1" dirty="0" err="1" smtClean="0"/>
              <a:t>Ors</a:t>
            </a:r>
            <a:r>
              <a:rPr lang="en-GB" sz="1400" i="1" dirty="0" smtClean="0"/>
              <a:t> v CMA</a:t>
            </a:r>
            <a:r>
              <a:rPr lang="en-GB" sz="1400" dirty="0" smtClean="0"/>
              <a:t>, C-307/18, EU:C:2020:28</a:t>
            </a:r>
          </a:p>
          <a:p>
            <a:pPr>
              <a:buFont typeface="Wingdings" panose="05000000000000000000" pitchFamily="2" charset="2"/>
              <a:buChar char="ü"/>
            </a:pPr>
            <a:r>
              <a:rPr lang="en-GB" b="1" dirty="0" smtClean="0"/>
              <a:t>30 January 2020</a:t>
            </a:r>
            <a:r>
              <a:rPr lang="en-GB" dirty="0" smtClean="0"/>
              <a:t>:		</a:t>
            </a:r>
            <a:r>
              <a:rPr lang="en-GB" dirty="0" smtClean="0">
                <a:solidFill>
                  <a:srgbClr val="FF0000"/>
                </a:solidFill>
              </a:rPr>
              <a:t>Judgment of the Court (4</a:t>
            </a:r>
            <a:r>
              <a:rPr lang="en-GB" baseline="30000" dirty="0" smtClean="0">
                <a:solidFill>
                  <a:srgbClr val="FF0000"/>
                </a:solidFill>
              </a:rPr>
              <a:t>th</a:t>
            </a:r>
            <a:r>
              <a:rPr lang="en-GB" dirty="0" smtClean="0">
                <a:solidFill>
                  <a:srgbClr val="FF0000"/>
                </a:solidFill>
              </a:rPr>
              <a:t> Chamber)</a:t>
            </a:r>
          </a:p>
          <a:p>
            <a:pPr marL="0" indent="0">
              <a:buNone/>
            </a:pPr>
            <a:r>
              <a:rPr lang="en-GB" dirty="0"/>
              <a:t>	</a:t>
            </a:r>
            <a:r>
              <a:rPr lang="en-GB" dirty="0" smtClean="0"/>
              <a:t>			</a:t>
            </a:r>
            <a:r>
              <a:rPr lang="en-GB" sz="1400" i="1" dirty="0" smtClean="0"/>
              <a:t>Generics (UK) &amp; </a:t>
            </a:r>
            <a:r>
              <a:rPr lang="en-GB" sz="1400" i="1" dirty="0" err="1" smtClean="0"/>
              <a:t>Ors</a:t>
            </a:r>
            <a:r>
              <a:rPr lang="en-GB" sz="1400" i="1" dirty="0" smtClean="0"/>
              <a:t> v CMA (Paroxetine)</a:t>
            </a:r>
            <a:r>
              <a:rPr lang="en-GB" sz="1400" dirty="0" smtClean="0"/>
              <a:t>, C-307/18, EU:C:2020:52</a:t>
            </a:r>
            <a:endParaRPr lang="en-GB" dirty="0" smtClean="0"/>
          </a:p>
          <a:p>
            <a:endParaRPr lang="en-GB" b="1" dirty="0" smtClean="0"/>
          </a:p>
          <a:p>
            <a:pPr>
              <a:buFont typeface="Arial" panose="020B0604020202020204" pitchFamily="34" charset="0"/>
              <a:buChar char="x"/>
            </a:pPr>
            <a:r>
              <a:rPr lang="en-GB" b="1" dirty="0" smtClean="0"/>
              <a:t>?</a:t>
            </a:r>
            <a:r>
              <a:rPr lang="en-GB" dirty="0" smtClean="0"/>
              <a:t>				</a:t>
            </a:r>
            <a:r>
              <a:rPr lang="en-GB" dirty="0" smtClean="0">
                <a:solidFill>
                  <a:srgbClr val="FF0000"/>
                </a:solidFill>
              </a:rPr>
              <a:t>Final Determination by CAT</a:t>
            </a:r>
          </a:p>
          <a:p>
            <a:endParaRPr lang="en-GB" dirty="0" smtClean="0"/>
          </a:p>
          <a:p>
            <a:endParaRPr lang="en-GB" dirty="0"/>
          </a:p>
        </p:txBody>
      </p:sp>
    </p:spTree>
    <p:extLst>
      <p:ext uri="{BB962C8B-B14F-4D97-AF65-F5344CB8AC3E}">
        <p14:creationId xmlns:p14="http://schemas.microsoft.com/office/powerpoint/2010/main" val="6698628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lstStyle/>
          <a:p>
            <a:r>
              <a:rPr lang="en-GB" i="1" dirty="0"/>
              <a:t>Paroxetine</a:t>
            </a:r>
            <a:r>
              <a:rPr lang="en-GB" dirty="0"/>
              <a:t>, c-307/18, eu:c:2020:52</a:t>
            </a:r>
          </a:p>
        </p:txBody>
      </p:sp>
      <p:sp>
        <p:nvSpPr>
          <p:cNvPr id="4" name="Content Placeholder 3"/>
          <p:cNvSpPr>
            <a:spLocks noGrp="1"/>
          </p:cNvSpPr>
          <p:nvPr>
            <p:ph sz="quarter" idx="11"/>
          </p:nvPr>
        </p:nvSpPr>
        <p:spPr/>
        <p:txBody>
          <a:bodyPr>
            <a:normAutofit fontScale="77500" lnSpcReduction="20000"/>
          </a:bodyPr>
          <a:lstStyle/>
          <a:p>
            <a:r>
              <a:rPr lang="en-GB" sz="2600" dirty="0" smtClean="0">
                <a:solidFill>
                  <a:srgbClr val="FF0000"/>
                </a:solidFill>
              </a:rPr>
              <a:t>Potential Competition </a:t>
            </a:r>
            <a:r>
              <a:rPr lang="en-GB" dirty="0" smtClean="0">
                <a:solidFill>
                  <a:schemeClr val="accent3">
                    <a:lumMod val="75000"/>
                  </a:schemeClr>
                </a:solidFill>
              </a:rPr>
              <a:t>(</a:t>
            </a:r>
            <a:r>
              <a:rPr lang="en-GB" i="1" dirty="0" smtClean="0">
                <a:solidFill>
                  <a:schemeClr val="accent3">
                    <a:lumMod val="75000"/>
                  </a:schemeClr>
                </a:solidFill>
              </a:rPr>
              <a:t>Paroxetine,</a:t>
            </a:r>
            <a:r>
              <a:rPr lang="en-GB" dirty="0" smtClean="0">
                <a:solidFill>
                  <a:schemeClr val="accent3">
                    <a:lumMod val="75000"/>
                  </a:schemeClr>
                </a:solidFill>
              </a:rPr>
              <a:t> [58])</a:t>
            </a:r>
          </a:p>
          <a:p>
            <a:pPr lvl="1"/>
            <a:r>
              <a:rPr lang="en-GB" sz="1400" dirty="0" smtClean="0">
                <a:solidFill>
                  <a:schemeClr val="accent3">
                    <a:lumMod val="75000"/>
                  </a:schemeClr>
                </a:solidFill>
              </a:rPr>
              <a:t>Originator (whose product patent has expired but whose process patent has not) and generic (preparing to enter market), who are in dispute as to validity and infringement, can be potential competitors if the generic has:</a:t>
            </a:r>
          </a:p>
          <a:p>
            <a:pPr lvl="2">
              <a:buFont typeface="Wingdings" panose="05000000000000000000" pitchFamily="2" charset="2"/>
              <a:buChar char="v"/>
            </a:pPr>
            <a:r>
              <a:rPr lang="en-GB" sz="1400" dirty="0" smtClean="0">
                <a:solidFill>
                  <a:schemeClr val="accent3">
                    <a:lumMod val="75000"/>
                  </a:schemeClr>
                </a:solidFill>
              </a:rPr>
              <a:t>“</a:t>
            </a:r>
            <a:r>
              <a:rPr lang="en-GB" sz="1400" i="1" dirty="0" smtClean="0">
                <a:solidFill>
                  <a:schemeClr val="accent3">
                    <a:lumMod val="75000"/>
                  </a:schemeClr>
                </a:solidFill>
              </a:rPr>
              <a:t>a firm intention and an inherent ability to enter the market</a:t>
            </a:r>
            <a:r>
              <a:rPr lang="en-GB" sz="1400" dirty="0" smtClean="0">
                <a:solidFill>
                  <a:schemeClr val="accent3">
                    <a:lumMod val="75000"/>
                  </a:schemeClr>
                </a:solidFill>
              </a:rPr>
              <a:t>”</a:t>
            </a:r>
          </a:p>
          <a:p>
            <a:pPr marL="180000" lvl="1" indent="0">
              <a:buNone/>
            </a:pPr>
            <a:r>
              <a:rPr lang="en-GB" dirty="0">
                <a:solidFill>
                  <a:schemeClr val="accent3">
                    <a:lumMod val="75000"/>
                  </a:schemeClr>
                </a:solidFill>
              </a:rPr>
              <a:t>	</a:t>
            </a:r>
            <a:r>
              <a:rPr lang="en-GB" dirty="0" smtClean="0">
                <a:solidFill>
                  <a:schemeClr val="accent3">
                    <a:lumMod val="75000"/>
                  </a:schemeClr>
                </a:solidFill>
              </a:rPr>
              <a:t>+</a:t>
            </a:r>
          </a:p>
          <a:p>
            <a:pPr lvl="2">
              <a:buFont typeface="Wingdings" panose="05000000000000000000" pitchFamily="2" charset="2"/>
              <a:buChar char="v"/>
            </a:pPr>
            <a:r>
              <a:rPr lang="en-GB" sz="1400" dirty="0" smtClean="0">
                <a:solidFill>
                  <a:schemeClr val="accent3">
                    <a:lumMod val="75000"/>
                  </a:schemeClr>
                </a:solidFill>
              </a:rPr>
              <a:t>“</a:t>
            </a:r>
            <a:r>
              <a:rPr lang="en-GB" sz="1400" i="1" dirty="0" smtClean="0">
                <a:solidFill>
                  <a:schemeClr val="accent3">
                    <a:lumMod val="75000"/>
                  </a:schemeClr>
                </a:solidFill>
              </a:rPr>
              <a:t>market entry does not meet barriers to entry that are insurmountable</a:t>
            </a:r>
            <a:r>
              <a:rPr lang="en-GB" sz="1400" dirty="0" smtClean="0">
                <a:solidFill>
                  <a:schemeClr val="accent3">
                    <a:lumMod val="75000"/>
                  </a:schemeClr>
                </a:solidFill>
              </a:rPr>
              <a:t>”</a:t>
            </a:r>
            <a:endParaRPr lang="en-GB" dirty="0" smtClean="0">
              <a:solidFill>
                <a:schemeClr val="accent3">
                  <a:lumMod val="75000"/>
                </a:schemeClr>
              </a:solidFill>
            </a:endParaRPr>
          </a:p>
          <a:p>
            <a:r>
              <a:rPr lang="en-GB" sz="2600" dirty="0" smtClean="0">
                <a:solidFill>
                  <a:srgbClr val="FF0000"/>
                </a:solidFill>
              </a:rPr>
              <a:t>Object</a:t>
            </a:r>
            <a:r>
              <a:rPr lang="en-GB" sz="2600" dirty="0" smtClean="0">
                <a:solidFill>
                  <a:schemeClr val="accent3">
                    <a:lumMod val="75000"/>
                  </a:schemeClr>
                </a:solidFill>
              </a:rPr>
              <a:t> </a:t>
            </a:r>
            <a:r>
              <a:rPr lang="en-GB" dirty="0" smtClean="0">
                <a:solidFill>
                  <a:schemeClr val="accent3">
                    <a:lumMod val="75000"/>
                  </a:schemeClr>
                </a:solidFill>
              </a:rPr>
              <a:t>(</a:t>
            </a:r>
            <a:r>
              <a:rPr lang="en-GB" i="1" dirty="0" smtClean="0">
                <a:solidFill>
                  <a:schemeClr val="accent3">
                    <a:lumMod val="75000"/>
                  </a:schemeClr>
                </a:solidFill>
              </a:rPr>
              <a:t>Paroxetine</a:t>
            </a:r>
            <a:r>
              <a:rPr lang="en-GB" dirty="0" smtClean="0">
                <a:solidFill>
                  <a:schemeClr val="accent3">
                    <a:lumMod val="75000"/>
                  </a:schemeClr>
                </a:solidFill>
              </a:rPr>
              <a:t>, [111])</a:t>
            </a:r>
          </a:p>
          <a:p>
            <a:pPr lvl="1"/>
            <a:r>
              <a:rPr lang="en-GB" sz="1400" dirty="0" smtClean="0">
                <a:solidFill>
                  <a:schemeClr val="accent3">
                    <a:lumMod val="75000"/>
                  </a:schemeClr>
                </a:solidFill>
              </a:rPr>
              <a:t>Settlement agreement between potential competitors can be a restriction by object if:</a:t>
            </a:r>
          </a:p>
          <a:p>
            <a:pPr lvl="2">
              <a:buFont typeface="Wingdings" panose="05000000000000000000" pitchFamily="2" charset="2"/>
              <a:buChar char="v"/>
            </a:pPr>
            <a:r>
              <a:rPr lang="en-GB" sz="1400" dirty="0" smtClean="0">
                <a:solidFill>
                  <a:schemeClr val="accent3">
                    <a:lumMod val="75000"/>
                  </a:schemeClr>
                </a:solidFill>
              </a:rPr>
              <a:t>“</a:t>
            </a:r>
            <a:r>
              <a:rPr lang="en-GB" sz="1400" i="1" dirty="0" smtClean="0">
                <a:solidFill>
                  <a:schemeClr val="accent3">
                    <a:lumMod val="75000"/>
                  </a:schemeClr>
                </a:solidFill>
              </a:rPr>
              <a:t>clear from all the information available that the net gain from the transfers of value by the </a:t>
            </a:r>
            <a:r>
              <a:rPr lang="en-GB" sz="1400" dirty="0" smtClean="0">
                <a:solidFill>
                  <a:schemeClr val="accent3">
                    <a:lumMod val="75000"/>
                  </a:schemeClr>
                </a:solidFill>
              </a:rPr>
              <a:t>[originator]</a:t>
            </a:r>
            <a:r>
              <a:rPr lang="en-GB" sz="1400" i="1" dirty="0" smtClean="0">
                <a:solidFill>
                  <a:schemeClr val="accent3">
                    <a:lumMod val="75000"/>
                  </a:schemeClr>
                </a:solidFill>
              </a:rPr>
              <a:t> in favour of the </a:t>
            </a:r>
            <a:r>
              <a:rPr lang="en-GB" sz="1400" dirty="0" smtClean="0">
                <a:solidFill>
                  <a:schemeClr val="accent3">
                    <a:lumMod val="75000"/>
                  </a:schemeClr>
                </a:solidFill>
              </a:rPr>
              <a:t>[generic]</a:t>
            </a:r>
            <a:r>
              <a:rPr lang="en-GB" sz="1400" i="1" dirty="0" smtClean="0">
                <a:solidFill>
                  <a:schemeClr val="accent3">
                    <a:lumMod val="75000"/>
                  </a:schemeClr>
                </a:solidFill>
              </a:rPr>
              <a:t> can have no other explanation than the commercial interest of the parties to the agreement not to engage in competition on the merits</a:t>
            </a:r>
            <a:r>
              <a:rPr lang="en-GB" sz="1400" dirty="0" smtClean="0">
                <a:solidFill>
                  <a:schemeClr val="accent3">
                    <a:lumMod val="75000"/>
                  </a:schemeClr>
                </a:solidFill>
              </a:rPr>
              <a:t>”</a:t>
            </a:r>
          </a:p>
          <a:p>
            <a:pPr lvl="2">
              <a:buFont typeface="Wingdings" panose="05000000000000000000" pitchFamily="2" charset="2"/>
              <a:buChar char="v"/>
            </a:pPr>
            <a:r>
              <a:rPr lang="en-GB" sz="1400" dirty="0" smtClean="0">
                <a:solidFill>
                  <a:schemeClr val="accent3">
                    <a:lumMod val="75000"/>
                  </a:schemeClr>
                </a:solidFill>
              </a:rPr>
              <a:t>“</a:t>
            </a:r>
            <a:r>
              <a:rPr lang="en-GB" sz="1400" i="1" dirty="0" smtClean="0">
                <a:solidFill>
                  <a:schemeClr val="accent3">
                    <a:lumMod val="75000"/>
                  </a:schemeClr>
                </a:solidFill>
              </a:rPr>
              <a:t>unless the settlement agreement concerned is accompanied by proven pro-competitive effects capable of giving rise to a reasonable doubt that it causes a sufficient degree of harm to competition.</a:t>
            </a:r>
            <a:r>
              <a:rPr lang="en-GB" sz="1400" dirty="0" smtClean="0">
                <a:solidFill>
                  <a:schemeClr val="accent3">
                    <a:lumMod val="75000"/>
                  </a:schemeClr>
                </a:solidFill>
              </a:rPr>
              <a:t>”</a:t>
            </a:r>
          </a:p>
          <a:p>
            <a:pPr lvl="1"/>
            <a:r>
              <a:rPr lang="en-GB" sz="1400" i="1" dirty="0" err="1" smtClean="0">
                <a:solidFill>
                  <a:schemeClr val="accent3">
                    <a:lumMod val="75000"/>
                  </a:schemeClr>
                </a:solidFill>
              </a:rPr>
              <a:t>cf</a:t>
            </a:r>
            <a:r>
              <a:rPr lang="en-GB" sz="1400" i="1" dirty="0" smtClean="0">
                <a:solidFill>
                  <a:schemeClr val="accent3">
                    <a:lumMod val="75000"/>
                  </a:schemeClr>
                </a:solidFill>
              </a:rPr>
              <a:t> </a:t>
            </a:r>
            <a:r>
              <a:rPr lang="en-GB" sz="1400" dirty="0" smtClean="0">
                <a:solidFill>
                  <a:schemeClr val="accent3">
                    <a:lumMod val="75000"/>
                  </a:schemeClr>
                </a:solidFill>
              </a:rPr>
              <a:t>Judgment of 2 April 2020 in </a:t>
            </a:r>
            <a:r>
              <a:rPr lang="en-GB" sz="1400" i="1" dirty="0" smtClean="0">
                <a:solidFill>
                  <a:schemeClr val="accent3">
                    <a:lumMod val="75000"/>
                  </a:schemeClr>
                </a:solidFill>
              </a:rPr>
              <a:t>Budapest Bank</a:t>
            </a:r>
            <a:r>
              <a:rPr lang="en-GB" sz="1400" dirty="0" smtClean="0">
                <a:solidFill>
                  <a:schemeClr val="accent3">
                    <a:lumMod val="75000"/>
                  </a:schemeClr>
                </a:solidFill>
              </a:rPr>
              <a:t>, C-228/18, EU:C:2020:265.</a:t>
            </a:r>
            <a:endParaRPr lang="en-GB" sz="1400" i="1" dirty="0" smtClean="0">
              <a:solidFill>
                <a:schemeClr val="accent3">
                  <a:lumMod val="75000"/>
                </a:schemeClr>
              </a:solidFill>
            </a:endParaRPr>
          </a:p>
          <a:p>
            <a:pPr lvl="2"/>
            <a:endParaRPr lang="en-GB" sz="1400" dirty="0" smtClean="0">
              <a:solidFill>
                <a:schemeClr val="accent1">
                  <a:lumMod val="75000"/>
                </a:schemeClr>
              </a:solidFill>
            </a:endParaRPr>
          </a:p>
          <a:p>
            <a:pPr lvl="2"/>
            <a:endParaRPr lang="en-GB" dirty="0" smtClean="0">
              <a:solidFill>
                <a:srgbClr val="FF0000"/>
              </a:solidFill>
            </a:endParaRPr>
          </a:p>
          <a:p>
            <a:endParaRPr lang="en-GB" dirty="0">
              <a:solidFill>
                <a:srgbClr val="FF0000"/>
              </a:solidFill>
            </a:endParaRPr>
          </a:p>
        </p:txBody>
      </p:sp>
    </p:spTree>
    <p:extLst>
      <p:ext uri="{BB962C8B-B14F-4D97-AF65-F5344CB8AC3E}">
        <p14:creationId xmlns:p14="http://schemas.microsoft.com/office/powerpoint/2010/main" val="39560861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lstStyle/>
          <a:p>
            <a:r>
              <a:rPr lang="en-GB" i="1" dirty="0"/>
              <a:t>Paroxetine</a:t>
            </a:r>
            <a:r>
              <a:rPr lang="en-GB" dirty="0"/>
              <a:t>, c-307/18, eu:c:2020:52</a:t>
            </a:r>
          </a:p>
        </p:txBody>
      </p:sp>
      <p:sp>
        <p:nvSpPr>
          <p:cNvPr id="4" name="Content Placeholder 3"/>
          <p:cNvSpPr>
            <a:spLocks noGrp="1"/>
          </p:cNvSpPr>
          <p:nvPr>
            <p:ph sz="quarter" idx="11"/>
          </p:nvPr>
        </p:nvSpPr>
        <p:spPr/>
        <p:txBody>
          <a:bodyPr>
            <a:normAutofit fontScale="77500" lnSpcReduction="20000"/>
          </a:bodyPr>
          <a:lstStyle/>
          <a:p>
            <a:r>
              <a:rPr lang="en-GB" dirty="0" smtClean="0">
                <a:solidFill>
                  <a:srgbClr val="FF0000"/>
                </a:solidFill>
              </a:rPr>
              <a:t>Effect </a:t>
            </a:r>
            <a:r>
              <a:rPr lang="en-GB" dirty="0" smtClean="0">
                <a:solidFill>
                  <a:schemeClr val="accent3">
                    <a:lumMod val="75000"/>
                  </a:schemeClr>
                </a:solidFill>
              </a:rPr>
              <a:t>(</a:t>
            </a:r>
            <a:r>
              <a:rPr lang="en-GB" i="1" dirty="0" smtClean="0">
                <a:solidFill>
                  <a:schemeClr val="accent3">
                    <a:lumMod val="75000"/>
                  </a:schemeClr>
                </a:solidFill>
              </a:rPr>
              <a:t>Paroxetine</a:t>
            </a:r>
            <a:r>
              <a:rPr lang="en-GB" dirty="0" smtClean="0">
                <a:solidFill>
                  <a:schemeClr val="accent3">
                    <a:lumMod val="75000"/>
                  </a:schemeClr>
                </a:solidFill>
              </a:rPr>
              <a:t>,</a:t>
            </a:r>
            <a:r>
              <a:rPr lang="en-GB" i="1" dirty="0" smtClean="0">
                <a:solidFill>
                  <a:schemeClr val="accent3">
                    <a:lumMod val="75000"/>
                  </a:schemeClr>
                </a:solidFill>
              </a:rPr>
              <a:t> </a:t>
            </a:r>
            <a:r>
              <a:rPr lang="en-GB" dirty="0" smtClean="0">
                <a:solidFill>
                  <a:schemeClr val="accent3">
                    <a:lumMod val="75000"/>
                  </a:schemeClr>
                </a:solidFill>
              </a:rPr>
              <a:t>[122])</a:t>
            </a:r>
          </a:p>
          <a:p>
            <a:pPr lvl="2">
              <a:buFont typeface="Wingdings" panose="05000000000000000000" pitchFamily="2" charset="2"/>
              <a:buChar char="v"/>
            </a:pPr>
            <a:r>
              <a:rPr lang="en-GB" dirty="0" smtClean="0">
                <a:solidFill>
                  <a:schemeClr val="accent3">
                    <a:lumMod val="75000"/>
                  </a:schemeClr>
                </a:solidFill>
              </a:rPr>
              <a:t>Not necessary to show that either party “</a:t>
            </a:r>
            <a:r>
              <a:rPr lang="en-GB" i="1" dirty="0" smtClean="0">
                <a:solidFill>
                  <a:schemeClr val="accent3">
                    <a:lumMod val="75000"/>
                  </a:schemeClr>
                </a:solidFill>
              </a:rPr>
              <a:t>would probably have been successful</a:t>
            </a:r>
            <a:r>
              <a:rPr lang="en-GB" dirty="0" smtClean="0">
                <a:solidFill>
                  <a:schemeClr val="accent3">
                    <a:lumMod val="75000"/>
                  </a:schemeClr>
                </a:solidFill>
              </a:rPr>
              <a:t>” in the proceedings, or that the parties “</a:t>
            </a:r>
            <a:r>
              <a:rPr lang="en-GB" i="1" dirty="0" smtClean="0">
                <a:solidFill>
                  <a:schemeClr val="accent3">
                    <a:lumMod val="75000"/>
                  </a:schemeClr>
                </a:solidFill>
              </a:rPr>
              <a:t>would probably have concluded a less restrictive settlement agreement</a:t>
            </a:r>
            <a:r>
              <a:rPr lang="en-GB" dirty="0" smtClean="0">
                <a:solidFill>
                  <a:schemeClr val="accent3">
                    <a:lumMod val="75000"/>
                  </a:schemeClr>
                </a:solidFill>
              </a:rPr>
              <a:t>”</a:t>
            </a:r>
          </a:p>
          <a:p>
            <a:pPr marL="180000" lvl="1" indent="0">
              <a:buNone/>
            </a:pPr>
            <a:endParaRPr lang="en-GB" dirty="0" smtClean="0">
              <a:solidFill>
                <a:schemeClr val="accent3">
                  <a:lumMod val="75000"/>
                </a:schemeClr>
              </a:solidFill>
            </a:endParaRPr>
          </a:p>
          <a:p>
            <a:r>
              <a:rPr lang="en-GB" dirty="0" smtClean="0">
                <a:solidFill>
                  <a:srgbClr val="FF0000"/>
                </a:solidFill>
              </a:rPr>
              <a:t>Market definition</a:t>
            </a:r>
            <a:r>
              <a:rPr lang="en-GB" dirty="0" smtClean="0">
                <a:solidFill>
                  <a:schemeClr val="accent3">
                    <a:lumMod val="75000"/>
                  </a:schemeClr>
                </a:solidFill>
              </a:rPr>
              <a:t> (</a:t>
            </a:r>
            <a:r>
              <a:rPr lang="en-GB" i="1" dirty="0" smtClean="0">
                <a:solidFill>
                  <a:schemeClr val="accent3">
                    <a:lumMod val="75000"/>
                  </a:schemeClr>
                </a:solidFill>
              </a:rPr>
              <a:t>Paroxetine</a:t>
            </a:r>
            <a:r>
              <a:rPr lang="en-GB" dirty="0" smtClean="0">
                <a:solidFill>
                  <a:schemeClr val="accent3">
                    <a:lumMod val="75000"/>
                  </a:schemeClr>
                </a:solidFill>
              </a:rPr>
              <a:t>, [140])</a:t>
            </a:r>
          </a:p>
          <a:p>
            <a:pPr lvl="2">
              <a:buFont typeface="Wingdings" panose="05000000000000000000" pitchFamily="2" charset="2"/>
              <a:buChar char="v"/>
            </a:pPr>
            <a:r>
              <a:rPr lang="en-GB" dirty="0" smtClean="0">
                <a:solidFill>
                  <a:schemeClr val="accent3">
                    <a:lumMod val="75000"/>
                  </a:schemeClr>
                </a:solidFill>
              </a:rPr>
              <a:t>Generic versions of the originator’s medicine must be taken into account, even though these versions are not yet on the market, if the generics “</a:t>
            </a:r>
            <a:r>
              <a:rPr lang="en-GB" i="1" dirty="0" smtClean="0">
                <a:solidFill>
                  <a:schemeClr val="accent3">
                    <a:lumMod val="75000"/>
                  </a:schemeClr>
                </a:solidFill>
              </a:rPr>
              <a:t>are in a position to present themselves within a short period on the market concerned with sufficient strength to constitute a serious counterbalance to the </a:t>
            </a:r>
            <a:r>
              <a:rPr lang="en-GB" dirty="0" smtClean="0">
                <a:solidFill>
                  <a:schemeClr val="accent3">
                    <a:lumMod val="75000"/>
                  </a:schemeClr>
                </a:solidFill>
              </a:rPr>
              <a:t>[originator] </a:t>
            </a:r>
            <a:r>
              <a:rPr lang="en-GB" i="1" dirty="0" smtClean="0">
                <a:solidFill>
                  <a:schemeClr val="accent3">
                    <a:lumMod val="75000"/>
                  </a:schemeClr>
                </a:solidFill>
              </a:rPr>
              <a:t>already on that market</a:t>
            </a:r>
            <a:r>
              <a:rPr lang="en-GB" dirty="0" smtClean="0">
                <a:solidFill>
                  <a:schemeClr val="accent3">
                    <a:lumMod val="75000"/>
                  </a:schemeClr>
                </a:solidFill>
              </a:rPr>
              <a:t>”</a:t>
            </a:r>
          </a:p>
          <a:p>
            <a:endParaRPr lang="en-GB" dirty="0" smtClean="0">
              <a:solidFill>
                <a:srgbClr val="FF0000"/>
              </a:solidFill>
            </a:endParaRPr>
          </a:p>
          <a:p>
            <a:r>
              <a:rPr lang="en-GB" dirty="0" smtClean="0">
                <a:solidFill>
                  <a:srgbClr val="FF0000"/>
                </a:solidFill>
              </a:rPr>
              <a:t>Abuse</a:t>
            </a:r>
            <a:r>
              <a:rPr lang="en-GB" dirty="0" smtClean="0">
                <a:solidFill>
                  <a:schemeClr val="accent3">
                    <a:lumMod val="75000"/>
                  </a:schemeClr>
                </a:solidFill>
              </a:rPr>
              <a:t> (</a:t>
            </a:r>
            <a:r>
              <a:rPr lang="en-GB" i="1" dirty="0" smtClean="0">
                <a:solidFill>
                  <a:schemeClr val="accent3">
                    <a:lumMod val="75000"/>
                  </a:schemeClr>
                </a:solidFill>
              </a:rPr>
              <a:t>Paroxetine</a:t>
            </a:r>
            <a:r>
              <a:rPr lang="en-GB" dirty="0" smtClean="0">
                <a:solidFill>
                  <a:schemeClr val="accent3">
                    <a:lumMod val="75000"/>
                  </a:schemeClr>
                </a:solidFill>
              </a:rPr>
              <a:t>, [172])</a:t>
            </a:r>
          </a:p>
          <a:p>
            <a:pPr lvl="2">
              <a:buFont typeface="Wingdings" panose="05000000000000000000" pitchFamily="2" charset="2"/>
              <a:buChar char="v"/>
            </a:pPr>
            <a:r>
              <a:rPr lang="en-GB" dirty="0" smtClean="0">
                <a:solidFill>
                  <a:schemeClr val="accent3">
                    <a:lumMod val="75000"/>
                  </a:schemeClr>
                </a:solidFill>
              </a:rPr>
              <a:t>A strategy that leads to a set of settlements can be an abuse if the strategy has the capacity to restrict competition and, “</a:t>
            </a:r>
            <a:r>
              <a:rPr lang="en-GB" i="1" dirty="0" smtClean="0">
                <a:solidFill>
                  <a:schemeClr val="accent3">
                    <a:lumMod val="75000"/>
                  </a:schemeClr>
                </a:solidFill>
              </a:rPr>
              <a:t>in particular, to have exclusionary effects, going beyond the specific anticompetitive effects of each of the settlement agreements that are part of the strategy</a:t>
            </a:r>
            <a:r>
              <a:rPr lang="en-GB" dirty="0" smtClean="0">
                <a:solidFill>
                  <a:schemeClr val="accent3">
                    <a:lumMod val="75000"/>
                  </a:schemeClr>
                </a:solidFill>
              </a:rPr>
              <a:t>”</a:t>
            </a:r>
          </a:p>
        </p:txBody>
      </p:sp>
    </p:spTree>
    <p:extLst>
      <p:ext uri="{BB962C8B-B14F-4D97-AF65-F5344CB8AC3E}">
        <p14:creationId xmlns:p14="http://schemas.microsoft.com/office/powerpoint/2010/main" val="34853282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B57A5-3AC2-7D44-910C-7512C52ECA37}"/>
              </a:ext>
            </a:extLst>
          </p:cNvPr>
          <p:cNvSpPr>
            <a:spLocks noGrp="1"/>
          </p:cNvSpPr>
          <p:nvPr>
            <p:ph type="ctrTitle"/>
          </p:nvPr>
        </p:nvSpPr>
        <p:spPr/>
        <p:txBody>
          <a:bodyPr>
            <a:normAutofit fontScale="90000"/>
          </a:bodyPr>
          <a:lstStyle/>
          <a:p>
            <a:r>
              <a:rPr lang="en-GB" dirty="0"/>
              <a:t>Pharmaceutical round-up: competition, regulation </a:t>
            </a:r>
            <a:r>
              <a:rPr lang="en-GB" dirty="0" smtClean="0"/>
              <a:t>and Covid-19</a:t>
            </a:r>
            <a:br>
              <a:rPr lang="en-GB" dirty="0" smtClean="0"/>
            </a:br>
            <a:r>
              <a:rPr lang="en-GB" dirty="0"/>
              <a:t/>
            </a:r>
            <a:br>
              <a:rPr lang="en-GB" dirty="0"/>
            </a:br>
            <a:endParaRPr lang="en-GB" dirty="0"/>
          </a:p>
        </p:txBody>
      </p:sp>
      <p:sp>
        <p:nvSpPr>
          <p:cNvPr id="3" name="Subtitle 2">
            <a:extLst>
              <a:ext uri="{FF2B5EF4-FFF2-40B4-BE49-F238E27FC236}">
                <a16:creationId xmlns:a16="http://schemas.microsoft.com/office/drawing/2014/main" id="{326B0960-3D69-A048-83D5-A006932324ED}"/>
              </a:ext>
            </a:extLst>
          </p:cNvPr>
          <p:cNvSpPr>
            <a:spLocks noGrp="1"/>
          </p:cNvSpPr>
          <p:nvPr>
            <p:ph type="subTitle" idx="1"/>
          </p:nvPr>
        </p:nvSpPr>
        <p:spPr/>
        <p:txBody>
          <a:bodyPr/>
          <a:lstStyle/>
          <a:p>
            <a:endParaRPr lang="en-GB" dirty="0" smtClean="0"/>
          </a:p>
        </p:txBody>
      </p:sp>
      <p:sp>
        <p:nvSpPr>
          <p:cNvPr id="4" name="Footer Placeholder 3">
            <a:extLst>
              <a:ext uri="{FF2B5EF4-FFF2-40B4-BE49-F238E27FC236}">
                <a16:creationId xmlns:a16="http://schemas.microsoft.com/office/drawing/2014/main" id="{FE441B11-76D2-954E-A92C-57EC29D8CA57}"/>
              </a:ext>
            </a:extLst>
          </p:cNvPr>
          <p:cNvSpPr>
            <a:spLocks noGrp="1"/>
          </p:cNvSpPr>
          <p:nvPr>
            <p:ph type="ftr" sz="quarter" idx="11"/>
          </p:nvPr>
        </p:nvSpPr>
        <p:spPr/>
        <p:txBody>
          <a:bodyPr/>
          <a:lstStyle/>
          <a:p>
            <a:r>
              <a:rPr lang="en-GB" b="1"/>
              <a:t>brickcourt.co.uk </a:t>
            </a:r>
          </a:p>
          <a:p>
            <a:r>
              <a:rPr lang="en-GB"/>
              <a:t>+44(0)20 7379 3550</a:t>
            </a:r>
            <a:endParaRPr lang="en-GB" dirty="0"/>
          </a:p>
        </p:txBody>
      </p:sp>
      <p:sp>
        <p:nvSpPr>
          <p:cNvPr id="5" name="Text Placeholder 4">
            <a:extLst>
              <a:ext uri="{FF2B5EF4-FFF2-40B4-BE49-F238E27FC236}">
                <a16:creationId xmlns:a16="http://schemas.microsoft.com/office/drawing/2014/main" id="{DFF3F92E-CE93-0141-8FD6-83BB68931F19}"/>
              </a:ext>
            </a:extLst>
          </p:cNvPr>
          <p:cNvSpPr>
            <a:spLocks noGrp="1"/>
          </p:cNvSpPr>
          <p:nvPr>
            <p:ph type="body" sz="quarter" idx="12"/>
          </p:nvPr>
        </p:nvSpPr>
        <p:spPr>
          <a:xfrm>
            <a:off x="1143000" y="3806699"/>
            <a:ext cx="6858000" cy="1623176"/>
          </a:xfrm>
        </p:spPr>
        <p:txBody>
          <a:bodyPr>
            <a:normAutofit/>
          </a:bodyPr>
          <a:lstStyle/>
          <a:p>
            <a:r>
              <a:rPr lang="en-GB" sz="2400" dirty="0" smtClean="0"/>
              <a:t>Sarah Ford QC</a:t>
            </a:r>
            <a:r>
              <a:rPr lang="en-GB" sz="2400" dirty="0"/>
              <a:t> </a:t>
            </a:r>
            <a:endParaRPr lang="en-GB" sz="2400" dirty="0" smtClean="0"/>
          </a:p>
          <a:p>
            <a:endParaRPr lang="en-GB" sz="2400" dirty="0" smtClean="0"/>
          </a:p>
          <a:p>
            <a:r>
              <a:rPr lang="en-GB" sz="2400" b="0" i="1" dirty="0" err="1" smtClean="0"/>
              <a:t>Teva</a:t>
            </a:r>
            <a:r>
              <a:rPr lang="en-GB" sz="2400" b="0" i="1" dirty="0" smtClean="0"/>
              <a:t> v </a:t>
            </a:r>
            <a:r>
              <a:rPr lang="en-GB" sz="2400" b="0" i="1" dirty="0" err="1" smtClean="0"/>
              <a:t>Chiesi</a:t>
            </a:r>
            <a:endParaRPr lang="en-GB" sz="2400" dirty="0" smtClean="0"/>
          </a:p>
        </p:txBody>
      </p:sp>
    </p:spTree>
    <p:extLst>
      <p:ext uri="{BB962C8B-B14F-4D97-AF65-F5344CB8AC3E}">
        <p14:creationId xmlns:p14="http://schemas.microsoft.com/office/powerpoint/2010/main" val="23742002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Brick Court Chambers">
      <a:dk1>
        <a:sysClr val="windowText" lastClr="000000"/>
      </a:dk1>
      <a:lt1>
        <a:sysClr val="window" lastClr="FFFFFF"/>
      </a:lt1>
      <a:dk2>
        <a:srgbClr val="173E61"/>
      </a:dk2>
      <a:lt2>
        <a:srgbClr val="CECCCB"/>
      </a:lt2>
      <a:accent1>
        <a:srgbClr val="173E61"/>
      </a:accent1>
      <a:accent2>
        <a:srgbClr val="2F8698"/>
      </a:accent2>
      <a:accent3>
        <a:srgbClr val="004789"/>
      </a:accent3>
      <a:accent4>
        <a:srgbClr val="B78C39"/>
      </a:accent4>
      <a:accent5>
        <a:srgbClr val="637B89"/>
      </a:accent5>
      <a:accent6>
        <a:srgbClr val="B9A070"/>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Tan">
      <a:srgbClr val="A34F2A"/>
    </a:custClr>
    <a:custClr name="Red">
      <a:srgbClr val="C0254B"/>
    </a:custClr>
  </a:custClrLst>
  <a:extLst>
    <a:ext uri="{05A4C25C-085E-4340-85A3-A5531E510DB2}">
      <thm15:themeFamily xmlns:thm15="http://schemas.microsoft.com/office/thememl/2012/main" name="Presentation2" id="{045E37D9-CFC0-B148-80B3-8337B248D763}" vid="{75FBB2F3-9C77-1849-B9FD-99EE31FE697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258</TotalTime>
  <Words>1549</Words>
  <Application>Microsoft Office PowerPoint</Application>
  <PresentationFormat>On-screen Show (4:3)</PresentationFormat>
  <Paragraphs>186</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Wingdings</vt:lpstr>
      <vt:lpstr>Office Theme</vt:lpstr>
      <vt:lpstr>Pharmaceutical round-up: competition, regulation and Covid-19 Chaired by Pat Treacy of Bristows </vt:lpstr>
      <vt:lpstr>Pharmaceutical round-up: competition, regulation and Covid-19  </vt:lpstr>
      <vt:lpstr>Flynn &amp; Pfizer v CMA (substance)</vt:lpstr>
      <vt:lpstr>Flynn &amp; Pfizer v CMA (costs)</vt:lpstr>
      <vt:lpstr>Pharmaceutical round-up: competition, regulation and Covid-19  </vt:lpstr>
      <vt:lpstr>Paroxetine, c-307/18, eu:c:2020:52</vt:lpstr>
      <vt:lpstr>Paroxetine, c-307/18, eu:c:2020:52</vt:lpstr>
      <vt:lpstr>Paroxetine, c-307/18, eu:c:2020:52</vt:lpstr>
      <vt:lpstr>Pharmaceutical round-up: competition, regulation and Covid-19  </vt:lpstr>
      <vt:lpstr>TEVA UK LIMITED v CHIESI PHARMACEUTICI sPa [2020] ewhc 1311 (Pat)</vt:lpstr>
      <vt:lpstr>PowerPoint Presentation</vt:lpstr>
      <vt:lpstr>Pharmaceutical round-up: competition, regulation and Covid-19  </vt:lpstr>
      <vt:lpstr>Balancing speed and safety: authorisation of covid-19 vaccines and medicines</vt:lpstr>
      <vt:lpstr>The Basics</vt:lpstr>
      <vt:lpstr>Covid-19 – some specifics</vt:lpstr>
      <vt:lpstr>Pharmaceutical round-up: competition, regulation and Covid-19  </vt:lpstr>
      <vt:lpstr>R (Bayer; Novartis) v NHS Darlington CCG and O’rs [2018] EWHC 2465; [2020] EWCA Civ 449</vt:lpstr>
      <vt:lpstr>PowerPoint Presentation</vt:lpstr>
      <vt:lpstr>PowerPoint Presentation</vt:lpstr>
      <vt:lpstr>Pharmaceutical round-up: competition, regulation and Covid-19 Chaired by Pat Treacy of Bristows </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Emily MacKenzie</dc:creator>
  <cp:keywords/>
  <dc:description/>
  <cp:lastModifiedBy>Paul Gray</cp:lastModifiedBy>
  <cp:revision>20</cp:revision>
  <dcterms:created xsi:type="dcterms:W3CDTF">2020-07-10T17:40:20Z</dcterms:created>
  <dcterms:modified xsi:type="dcterms:W3CDTF">2020-07-15T08:59:38Z</dcterms:modified>
  <cp:category/>
</cp:coreProperties>
</file>