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63" r:id="rId2"/>
    <p:sldId id="256" r:id="rId3"/>
    <p:sldId id="257" r:id="rId4"/>
    <p:sldId id="258" r:id="rId5"/>
    <p:sldId id="259" r:id="rId6"/>
    <p:sldId id="260" r:id="rId7"/>
    <p:sldId id="261" r:id="rId8"/>
    <p:sldId id="262" r:id="rId9"/>
    <p:sldId id="264"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3E61"/>
    <a:srgbClr val="CECCC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3" d="100"/>
          <a:sy n="73" d="100"/>
        </p:scale>
        <p:origin x="132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9FF924-FDF9-4220-8050-B5CB7F3EEC43}" type="datetimeFigureOut">
              <a:rPr lang="en-GB" smtClean="0"/>
              <a:t>22/01/2021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5E347D-53FC-4710-B120-EDBADD260F96}" type="slidenum">
              <a:rPr lang="en-GB" smtClean="0"/>
              <a:t>‹#›</a:t>
            </a:fld>
            <a:endParaRPr lang="en-GB"/>
          </a:p>
        </p:txBody>
      </p:sp>
    </p:spTree>
    <p:extLst>
      <p:ext uri="{BB962C8B-B14F-4D97-AF65-F5344CB8AC3E}">
        <p14:creationId xmlns:p14="http://schemas.microsoft.com/office/powerpoint/2010/main" val="1816034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4A931F7-F35E-4CAE-83B5-7D00025AE078}"/>
              </a:ext>
            </a:extLst>
          </p:cNvPr>
          <p:cNvSpPr/>
          <p:nvPr userDrawn="1"/>
        </p:nvSpPr>
        <p:spPr>
          <a:xfrm>
            <a:off x="0" y="-1"/>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D8ADC6D0-8605-40AD-8198-A5A51B98FEBE}"/>
              </a:ext>
            </a:extLst>
          </p:cNvPr>
          <p:cNvSpPr>
            <a:spLocks noGrp="1"/>
          </p:cNvSpPr>
          <p:nvPr>
            <p:ph type="ctrTitle" hasCustomPrompt="1"/>
          </p:nvPr>
        </p:nvSpPr>
        <p:spPr>
          <a:xfrm>
            <a:off x="1143000" y="1199853"/>
            <a:ext cx="6858000" cy="1512349"/>
          </a:xfrm>
        </p:spPr>
        <p:txBody>
          <a:bodyPr anchor="b">
            <a:normAutofit/>
          </a:bodyPr>
          <a:lstStyle>
            <a:lvl1pPr algn="ctr">
              <a:lnSpc>
                <a:spcPts val="2800"/>
              </a:lnSpc>
              <a:defRPr sz="2600" baseline="0">
                <a:solidFill>
                  <a:schemeClr val="bg1"/>
                </a:solidFill>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46AF081E-C758-4363-8C85-61F5D9E355C7}"/>
              </a:ext>
            </a:extLst>
          </p:cNvPr>
          <p:cNvSpPr>
            <a:spLocks noGrp="1"/>
          </p:cNvSpPr>
          <p:nvPr>
            <p:ph type="subTitle" idx="1"/>
          </p:nvPr>
        </p:nvSpPr>
        <p:spPr>
          <a:xfrm>
            <a:off x="1143000" y="2758698"/>
            <a:ext cx="6858000" cy="670302"/>
          </a:xfrm>
        </p:spPr>
        <p:txBody>
          <a:bodyPr/>
          <a:lstStyle>
            <a:lvl1pPr marL="0" indent="0" algn="ctr">
              <a:buNone/>
              <a:defRPr sz="18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dirty="0"/>
          </a:p>
        </p:txBody>
      </p:sp>
      <p:sp>
        <p:nvSpPr>
          <p:cNvPr id="8" name="Footer Placeholder 7">
            <a:extLst>
              <a:ext uri="{FF2B5EF4-FFF2-40B4-BE49-F238E27FC236}">
                <a16:creationId xmlns:a16="http://schemas.microsoft.com/office/drawing/2014/main" id="{DD703CE2-6555-4DB8-A05F-9B815A03692D}"/>
              </a:ext>
            </a:extLst>
          </p:cNvPr>
          <p:cNvSpPr>
            <a:spLocks noGrp="1"/>
          </p:cNvSpPr>
          <p:nvPr>
            <p:ph type="ftr" sz="quarter" idx="11"/>
          </p:nvPr>
        </p:nvSpPr>
        <p:spPr/>
        <p:txBody>
          <a:bodyPr/>
          <a:lstStyle>
            <a:lvl1pPr>
              <a:defRPr>
                <a:solidFill>
                  <a:schemeClr val="tx2"/>
                </a:solidFill>
              </a:defRPr>
            </a:lvl1pPr>
          </a:lstStyle>
          <a:p>
            <a:r>
              <a:rPr lang="en-GB" b="1"/>
              <a:t>brickcourt.co.uk </a:t>
            </a:r>
          </a:p>
          <a:p>
            <a:r>
              <a:rPr lang="en-GB"/>
              <a:t>+44(0)20 7379 3550</a:t>
            </a:r>
          </a:p>
        </p:txBody>
      </p:sp>
      <p:sp>
        <p:nvSpPr>
          <p:cNvPr id="13" name="Text Placeholder 12">
            <a:extLst>
              <a:ext uri="{FF2B5EF4-FFF2-40B4-BE49-F238E27FC236}">
                <a16:creationId xmlns:a16="http://schemas.microsoft.com/office/drawing/2014/main" id="{607A3DE9-A952-491D-9047-26E98BAFDD9B}"/>
              </a:ext>
            </a:extLst>
          </p:cNvPr>
          <p:cNvSpPr>
            <a:spLocks noGrp="1"/>
          </p:cNvSpPr>
          <p:nvPr>
            <p:ph type="body" sz="quarter" idx="12" hasCustomPrompt="1"/>
          </p:nvPr>
        </p:nvSpPr>
        <p:spPr>
          <a:xfrm>
            <a:off x="1143000" y="3806699"/>
            <a:ext cx="6858000" cy="976313"/>
          </a:xfrm>
        </p:spPr>
        <p:txBody>
          <a:bodyPr/>
          <a:lstStyle>
            <a:lvl1pPr marL="0" indent="0" algn="ctr">
              <a:lnSpc>
                <a:spcPts val="1900"/>
              </a:lnSpc>
              <a:spcBef>
                <a:spcPts val="0"/>
              </a:spcBef>
              <a:buNone/>
              <a:defRPr sz="1600" b="1">
                <a:solidFill>
                  <a:schemeClr val="bg1"/>
                </a:solidFill>
              </a:defRPr>
            </a:lvl1pPr>
            <a:lvl2pPr marL="0" indent="0" algn="ctr">
              <a:lnSpc>
                <a:spcPts val="1900"/>
              </a:lnSpc>
              <a:spcBef>
                <a:spcPts val="0"/>
              </a:spcBef>
              <a:buNone/>
              <a:defRPr sz="1600">
                <a:solidFill>
                  <a:schemeClr val="bg1"/>
                </a:solidFill>
              </a:defRPr>
            </a:lvl2pPr>
            <a:lvl3pPr marL="685800" indent="0" algn="ctr">
              <a:buNone/>
              <a:defRPr/>
            </a:lvl3pPr>
            <a:lvl4pPr algn="ctr">
              <a:defRPr/>
            </a:lvl4pPr>
            <a:lvl5pPr algn="ctr">
              <a:defRPr/>
            </a:lvl5pPr>
          </a:lstStyle>
          <a:p>
            <a:pPr lvl="0"/>
            <a:r>
              <a:rPr lang="en-US" dirty="0"/>
              <a:t>&lt;Name&gt;</a:t>
            </a:r>
          </a:p>
          <a:p>
            <a:pPr lvl="1"/>
            <a:r>
              <a:rPr lang="en-US" dirty="0"/>
              <a:t>Brick Court Chambers</a:t>
            </a:r>
          </a:p>
          <a:p>
            <a:pPr lvl="1"/>
            <a:r>
              <a:rPr lang="en-US" dirty="0"/>
              <a:t>&lt;Date&gt;</a:t>
            </a:r>
          </a:p>
          <a:p>
            <a:pPr lvl="2"/>
            <a:endParaRPr lang="en-GB" dirty="0"/>
          </a:p>
        </p:txBody>
      </p:sp>
    </p:spTree>
    <p:extLst>
      <p:ext uri="{BB962C8B-B14F-4D97-AF65-F5344CB8AC3E}">
        <p14:creationId xmlns:p14="http://schemas.microsoft.com/office/powerpoint/2010/main" val="1982814234"/>
      </p:ext>
    </p:extLst>
  </p:cSld>
  <p:clrMapOvr>
    <a:masterClrMapping/>
  </p:clrMapOvr>
  <p:hf sldNum="0" hdr="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28AAE40-A9A9-49E5-AB0E-AFEDE4D7BCB4}"/>
              </a:ext>
            </a:extLst>
          </p:cNvPr>
          <p:cNvSpPr/>
          <p:nvPr userDrawn="1"/>
        </p:nvSpPr>
        <p:spPr>
          <a:xfrm>
            <a:off x="0" y="4232"/>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F7C8D38D-E539-45FB-9DDF-DD505B698588}"/>
              </a:ext>
            </a:extLst>
          </p:cNvPr>
          <p:cNvSpPr>
            <a:spLocks noGrp="1"/>
          </p:cNvSpPr>
          <p:nvPr>
            <p:ph type="title" hasCustomPrompt="1"/>
          </p:nvPr>
        </p:nvSpPr>
        <p:spPr>
          <a:xfrm>
            <a:off x="623888" y="944851"/>
            <a:ext cx="7886700" cy="1766808"/>
          </a:xfrm>
        </p:spPr>
        <p:txBody>
          <a:bodyPr bIns="0" anchor="b">
            <a:normAutofit/>
          </a:bodyPr>
          <a:lstStyle>
            <a:lvl1pPr algn="ctr">
              <a:lnSpc>
                <a:spcPts val="2800"/>
              </a:lnSpc>
              <a:defRPr sz="2600">
                <a:solidFill>
                  <a:schemeClr val="bg1"/>
                </a:solidFill>
              </a:defRPr>
            </a:lvl1pPr>
          </a:lstStyle>
          <a:p>
            <a:r>
              <a:rPr lang="en-US" dirty="0"/>
              <a:t>CLICK TO EDIT MASTER TITLE STYLE</a:t>
            </a:r>
            <a:endParaRPr lang="en-GB" dirty="0"/>
          </a:p>
        </p:txBody>
      </p:sp>
      <p:sp>
        <p:nvSpPr>
          <p:cNvPr id="7" name="Footer Placeholder 6">
            <a:extLst>
              <a:ext uri="{FF2B5EF4-FFF2-40B4-BE49-F238E27FC236}">
                <a16:creationId xmlns:a16="http://schemas.microsoft.com/office/drawing/2014/main" id="{E11F509F-506C-4AC8-B26F-05CD2F2C907B}"/>
              </a:ext>
            </a:extLst>
          </p:cNvPr>
          <p:cNvSpPr>
            <a:spLocks noGrp="1"/>
          </p:cNvSpPr>
          <p:nvPr>
            <p:ph type="ftr" sz="quarter" idx="10"/>
          </p:nvPr>
        </p:nvSpPr>
        <p:spPr/>
        <p:txBody>
          <a:bodyPr/>
          <a:lstStyle/>
          <a:p>
            <a:r>
              <a:rPr lang="en-GB" b="1"/>
              <a:t>brickcourt.co.uk </a:t>
            </a:r>
          </a:p>
          <a:p>
            <a:r>
              <a:rPr lang="en-GB"/>
              <a:t>+44(0)20 7379 3550</a:t>
            </a:r>
          </a:p>
        </p:txBody>
      </p:sp>
    </p:spTree>
    <p:extLst>
      <p:ext uri="{BB962C8B-B14F-4D97-AF65-F5344CB8AC3E}">
        <p14:creationId xmlns:p14="http://schemas.microsoft.com/office/powerpoint/2010/main" val="552924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C6CC-C89A-4C9A-AA99-5226F80DB173}"/>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40C615FD-282B-4154-ABF6-9CE289443462}"/>
              </a:ext>
            </a:extLst>
          </p:cNvPr>
          <p:cNvSpPr/>
          <p:nvPr userDrawn="1"/>
        </p:nvSpPr>
        <p:spPr>
          <a:xfrm>
            <a:off x="0" y="0"/>
            <a:ext cx="9144000" cy="113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ooter Placeholder 6">
            <a:extLst>
              <a:ext uri="{FF2B5EF4-FFF2-40B4-BE49-F238E27FC236}">
                <a16:creationId xmlns:a16="http://schemas.microsoft.com/office/drawing/2014/main" id="{F0D1BA41-CA1E-4278-8CFA-47E7C0FED23C}"/>
              </a:ext>
            </a:extLst>
          </p:cNvPr>
          <p:cNvSpPr>
            <a:spLocks noGrp="1"/>
          </p:cNvSpPr>
          <p:nvPr>
            <p:ph type="ftr" sz="quarter" idx="10"/>
          </p:nvPr>
        </p:nvSpPr>
        <p:spPr/>
        <p:txBody>
          <a:bodyPr/>
          <a:lstStyle>
            <a:lvl1pPr>
              <a:defRPr>
                <a:solidFill>
                  <a:schemeClr val="tx2"/>
                </a:solidFill>
              </a:defRPr>
            </a:lvl1pPr>
          </a:lstStyle>
          <a:p>
            <a:r>
              <a:rPr lang="en-GB" b="1"/>
              <a:t>brickcourt.co.uk </a:t>
            </a:r>
          </a:p>
          <a:p>
            <a:r>
              <a:rPr lang="en-GB"/>
              <a:t>+44(0)20 7379 3550</a:t>
            </a:r>
          </a:p>
        </p:txBody>
      </p:sp>
      <p:sp>
        <p:nvSpPr>
          <p:cNvPr id="10" name="Title 9">
            <a:extLst>
              <a:ext uri="{FF2B5EF4-FFF2-40B4-BE49-F238E27FC236}">
                <a16:creationId xmlns:a16="http://schemas.microsoft.com/office/drawing/2014/main" id="{09A86DDB-40A9-4737-8FB6-F900BD1F2F86}"/>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GB" dirty="0"/>
          </a:p>
        </p:txBody>
      </p:sp>
      <p:sp>
        <p:nvSpPr>
          <p:cNvPr id="12" name="Content Placeholder 11">
            <a:extLst>
              <a:ext uri="{FF2B5EF4-FFF2-40B4-BE49-F238E27FC236}">
                <a16:creationId xmlns:a16="http://schemas.microsoft.com/office/drawing/2014/main" id="{D04F4C24-34F3-45C6-8564-68D314DE6E5A}"/>
              </a:ext>
            </a:extLst>
          </p:cNvPr>
          <p:cNvSpPr>
            <a:spLocks noGrp="1"/>
          </p:cNvSpPr>
          <p:nvPr>
            <p:ph sz="quarter" idx="11"/>
          </p:nvPr>
        </p:nvSpPr>
        <p:spPr>
          <a:xfrm>
            <a:off x="846000" y="1717200"/>
            <a:ext cx="7454900" cy="4064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439968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C6CC-C89A-4C9A-AA99-5226F80DB173}"/>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CA359E1E-9DEF-4F98-8624-0B121E754420}"/>
              </a:ext>
            </a:extLst>
          </p:cNvPr>
          <p:cNvSpPr>
            <a:spLocks noGrp="1"/>
          </p:cNvSpPr>
          <p:nvPr>
            <p:ph idx="1"/>
          </p:nvPr>
        </p:nvSpPr>
        <p:spPr>
          <a:xfrm>
            <a:off x="846000" y="1717200"/>
            <a:ext cx="7459259" cy="4064001"/>
          </a:xfrm>
        </p:spPr>
        <p:txBody>
          <a:bodyPr lIns="0" tIns="0"/>
          <a:lstStyle>
            <a:lvl1pPr marL="180000" indent="-180000">
              <a:lnSpc>
                <a:spcPts val="1900"/>
              </a:lnSpc>
              <a:defRPr sz="1600">
                <a:solidFill>
                  <a:schemeClr val="tx2"/>
                </a:solidFill>
              </a:defRPr>
            </a:lvl1pPr>
            <a:lvl2pPr marL="360000" indent="-180000">
              <a:lnSpc>
                <a:spcPts val="1900"/>
              </a:lnSpc>
              <a:defRPr sz="1600">
                <a:solidFill>
                  <a:schemeClr val="tx2"/>
                </a:solidFill>
              </a:defRPr>
            </a:lvl2pPr>
            <a:lvl3pPr marL="540000" indent="-180000">
              <a:lnSpc>
                <a:spcPts val="1900"/>
              </a:lnSpc>
              <a:defRPr sz="1600">
                <a:solidFill>
                  <a:schemeClr val="tx2"/>
                </a:solidFill>
              </a:defRPr>
            </a:lvl3pPr>
            <a:lvl4pPr marL="720000" indent="-180000">
              <a:lnSpc>
                <a:spcPts val="1900"/>
              </a:lnSpc>
              <a:defRPr sz="1600">
                <a:solidFill>
                  <a:schemeClr val="tx2"/>
                </a:solidFill>
              </a:defRPr>
            </a:lvl4pPr>
            <a:lvl5pPr marL="900000" indent="-180000">
              <a:lnSpc>
                <a:spcPts val="1900"/>
              </a:lnSpc>
              <a:defRPr sz="160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Footer Placeholder 6">
            <a:extLst>
              <a:ext uri="{FF2B5EF4-FFF2-40B4-BE49-F238E27FC236}">
                <a16:creationId xmlns:a16="http://schemas.microsoft.com/office/drawing/2014/main" id="{F0D1BA41-CA1E-4278-8CFA-47E7C0FED23C}"/>
              </a:ext>
            </a:extLst>
          </p:cNvPr>
          <p:cNvSpPr>
            <a:spLocks noGrp="1"/>
          </p:cNvSpPr>
          <p:nvPr>
            <p:ph type="ftr" sz="quarter" idx="10"/>
          </p:nvPr>
        </p:nvSpPr>
        <p:spPr/>
        <p:txBody>
          <a:bodyPr/>
          <a:lstStyle>
            <a:lvl1pPr>
              <a:defRPr>
                <a:solidFill>
                  <a:schemeClr val="tx2"/>
                </a:solidFill>
              </a:defRPr>
            </a:lvl1pPr>
          </a:lstStyle>
          <a:p>
            <a:r>
              <a:rPr lang="en-GB" b="1"/>
              <a:t>brickcourt.co.uk </a:t>
            </a:r>
          </a:p>
          <a:p>
            <a:r>
              <a:rPr lang="en-GB"/>
              <a:t>+44(0)20 7379 3550</a:t>
            </a:r>
          </a:p>
        </p:txBody>
      </p:sp>
      <p:sp>
        <p:nvSpPr>
          <p:cNvPr id="4" name="Title 3">
            <a:extLst>
              <a:ext uri="{FF2B5EF4-FFF2-40B4-BE49-F238E27FC236}">
                <a16:creationId xmlns:a16="http://schemas.microsoft.com/office/drawing/2014/main" id="{22673E0D-B853-49B6-B25A-B4B2811CCC40}"/>
              </a:ext>
            </a:extLst>
          </p:cNvPr>
          <p:cNvSpPr>
            <a:spLocks noGrp="1"/>
          </p:cNvSpPr>
          <p:nvPr>
            <p:ph type="title"/>
          </p:nvPr>
        </p:nvSpPr>
        <p:spPr/>
        <p:txBody>
          <a:bodyPr/>
          <a:lstStyle>
            <a:lvl1pPr>
              <a:defRPr>
                <a:solidFill>
                  <a:schemeClr val="tx2"/>
                </a:solidFill>
              </a:defRPr>
            </a:lvl1pPr>
          </a:lstStyle>
          <a:p>
            <a:r>
              <a:rPr lang="en-US"/>
              <a:t>Click to edit Master title style</a:t>
            </a:r>
            <a:endParaRPr lang="en-GB" dirty="0"/>
          </a:p>
        </p:txBody>
      </p:sp>
    </p:spTree>
    <p:extLst>
      <p:ext uri="{BB962C8B-B14F-4D97-AF65-F5344CB8AC3E}">
        <p14:creationId xmlns:p14="http://schemas.microsoft.com/office/powerpoint/2010/main" val="233130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1CB4D55-83D9-409A-A592-EFB348414E8D}"/>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8A32AF53-A1E9-481F-BA72-0AFCB2174A70}"/>
              </a:ext>
            </a:extLst>
          </p:cNvPr>
          <p:cNvSpPr/>
          <p:nvPr userDrawn="1"/>
        </p:nvSpPr>
        <p:spPr>
          <a:xfrm>
            <a:off x="0" y="0"/>
            <a:ext cx="9144000" cy="113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2830B9C5-6AFF-4B6A-AC19-BF4060281BDC}"/>
              </a:ext>
            </a:extLst>
          </p:cNvPr>
          <p:cNvSpPr>
            <a:spLocks noGrp="1"/>
          </p:cNvSpPr>
          <p:nvPr>
            <p:ph sz="half" idx="1"/>
          </p:nvPr>
        </p:nvSpPr>
        <p:spPr>
          <a:xfrm>
            <a:off x="846000" y="1717200"/>
            <a:ext cx="3564000" cy="4032000"/>
          </a:xfrm>
        </p:spPr>
        <p:txBody>
          <a:bodyPr/>
          <a:lstStyle>
            <a:lvl1pPr marL="180000" indent="-180000">
              <a:lnSpc>
                <a:spcPts val="1900"/>
              </a:lnSpc>
              <a:defRPr sz="1600">
                <a:solidFill>
                  <a:schemeClr val="tx2"/>
                </a:solidFill>
              </a:defRPr>
            </a:lvl1pPr>
            <a:lvl2pPr marL="360000" indent="-180000">
              <a:lnSpc>
                <a:spcPts val="1900"/>
              </a:lnSpc>
              <a:defRPr sz="1600">
                <a:solidFill>
                  <a:schemeClr val="tx2"/>
                </a:solidFill>
              </a:defRPr>
            </a:lvl2pPr>
            <a:lvl3pPr marL="540000" indent="-180000">
              <a:lnSpc>
                <a:spcPts val="1900"/>
              </a:lnSpc>
              <a:defRPr sz="1600">
                <a:solidFill>
                  <a:schemeClr val="tx2"/>
                </a:solidFill>
              </a:defRPr>
            </a:lvl3pPr>
            <a:lvl4pPr marL="720000" indent="-180000">
              <a:lnSpc>
                <a:spcPts val="1900"/>
              </a:lnSpc>
              <a:defRPr sz="1600">
                <a:solidFill>
                  <a:schemeClr val="tx2"/>
                </a:solidFill>
              </a:defRPr>
            </a:lvl4pPr>
            <a:lvl5pPr marL="900000" indent="-180000">
              <a:lnSpc>
                <a:spcPts val="1900"/>
              </a:lnSpc>
              <a:defRPr sz="160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93AB4CA-E859-49C8-A9DD-59570F1000FF}"/>
              </a:ext>
            </a:extLst>
          </p:cNvPr>
          <p:cNvSpPr>
            <a:spLocks noGrp="1"/>
          </p:cNvSpPr>
          <p:nvPr>
            <p:ph sz="half" idx="2"/>
          </p:nvPr>
        </p:nvSpPr>
        <p:spPr>
          <a:xfrm>
            <a:off x="4715997" y="1717199"/>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Footer Placeholder 7">
            <a:extLst>
              <a:ext uri="{FF2B5EF4-FFF2-40B4-BE49-F238E27FC236}">
                <a16:creationId xmlns:a16="http://schemas.microsoft.com/office/drawing/2014/main" id="{7511AA63-C33F-4EE4-BC73-F2C66C84D168}"/>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p>
        </p:txBody>
      </p:sp>
      <p:sp>
        <p:nvSpPr>
          <p:cNvPr id="9" name="Title 8">
            <a:extLst>
              <a:ext uri="{FF2B5EF4-FFF2-40B4-BE49-F238E27FC236}">
                <a16:creationId xmlns:a16="http://schemas.microsoft.com/office/drawing/2014/main" id="{830F98B4-E0C9-44BA-8BC8-993D15CB2087}"/>
              </a:ext>
            </a:extLst>
          </p:cNvPr>
          <p:cNvSpPr>
            <a:spLocks noGrp="1"/>
          </p:cNvSpPr>
          <p:nvPr>
            <p:ph type="title"/>
          </p:nvPr>
        </p:nvSpPr>
        <p:spPr>
          <a:xfrm>
            <a:off x="846000" y="365127"/>
            <a:ext cx="7433997" cy="487280"/>
          </a:xfrm>
        </p:spPr>
        <p:txBody>
          <a:bodyPr/>
          <a:lstStyle>
            <a:lvl1pPr algn="l">
              <a:defRPr>
                <a:solidFill>
                  <a:schemeClr val="bg1"/>
                </a:solidFill>
              </a:defRPr>
            </a:lvl1pPr>
          </a:lstStyle>
          <a:p>
            <a:r>
              <a:rPr lang="en-US"/>
              <a:t>Click to edit Master title style</a:t>
            </a:r>
            <a:endParaRPr lang="en-GB" dirty="0"/>
          </a:p>
        </p:txBody>
      </p:sp>
    </p:spTree>
    <p:extLst>
      <p:ext uri="{BB962C8B-B14F-4D97-AF65-F5344CB8AC3E}">
        <p14:creationId xmlns:p14="http://schemas.microsoft.com/office/powerpoint/2010/main" val="1481803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2)">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1CB4D55-83D9-409A-A592-EFB348414E8D}"/>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2830B9C5-6AFF-4B6A-AC19-BF4060281BDC}"/>
              </a:ext>
            </a:extLst>
          </p:cNvPr>
          <p:cNvSpPr>
            <a:spLocks noGrp="1"/>
          </p:cNvSpPr>
          <p:nvPr>
            <p:ph sz="half" idx="1"/>
          </p:nvPr>
        </p:nvSpPr>
        <p:spPr>
          <a:xfrm>
            <a:off x="846000" y="1717200"/>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93AB4CA-E859-49C8-A9DD-59570F1000FF}"/>
              </a:ext>
            </a:extLst>
          </p:cNvPr>
          <p:cNvSpPr>
            <a:spLocks noGrp="1"/>
          </p:cNvSpPr>
          <p:nvPr>
            <p:ph sz="half" idx="2"/>
          </p:nvPr>
        </p:nvSpPr>
        <p:spPr>
          <a:xfrm>
            <a:off x="4715997" y="1717200"/>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Footer Placeholder 7">
            <a:extLst>
              <a:ext uri="{FF2B5EF4-FFF2-40B4-BE49-F238E27FC236}">
                <a16:creationId xmlns:a16="http://schemas.microsoft.com/office/drawing/2014/main" id="{7511AA63-C33F-4EE4-BC73-F2C66C84D168}"/>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p>
        </p:txBody>
      </p:sp>
      <p:sp>
        <p:nvSpPr>
          <p:cNvPr id="9" name="Title 8">
            <a:extLst>
              <a:ext uri="{FF2B5EF4-FFF2-40B4-BE49-F238E27FC236}">
                <a16:creationId xmlns:a16="http://schemas.microsoft.com/office/drawing/2014/main" id="{830F98B4-E0C9-44BA-8BC8-993D15CB2087}"/>
              </a:ext>
            </a:extLst>
          </p:cNvPr>
          <p:cNvSpPr>
            <a:spLocks noGrp="1"/>
          </p:cNvSpPr>
          <p:nvPr>
            <p:ph type="title"/>
          </p:nvPr>
        </p:nvSpPr>
        <p:spPr>
          <a:xfrm>
            <a:off x="846000" y="365127"/>
            <a:ext cx="7433997" cy="487280"/>
          </a:xfrm>
        </p:spPr>
        <p:txBody>
          <a:bodyPr/>
          <a:lstStyle>
            <a:lvl1pPr algn="l">
              <a:defRPr>
                <a:solidFill>
                  <a:schemeClr val="tx2"/>
                </a:solidFill>
              </a:defRPr>
            </a:lvl1pPr>
          </a:lstStyle>
          <a:p>
            <a:r>
              <a:rPr lang="en-US"/>
              <a:t>Click to edit Master title style</a:t>
            </a:r>
            <a:endParaRPr lang="en-GB" dirty="0"/>
          </a:p>
        </p:txBody>
      </p:sp>
    </p:spTree>
    <p:extLst>
      <p:ext uri="{BB962C8B-B14F-4D97-AF65-F5344CB8AC3E}">
        <p14:creationId xmlns:p14="http://schemas.microsoft.com/office/powerpoint/2010/main" val="347812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0F0DB-D1F1-45D6-8981-72F37B056FE6}"/>
              </a:ext>
            </a:extLst>
          </p:cNvPr>
          <p:cNvSpPr>
            <a:spLocks noGrp="1"/>
          </p:cNvSpPr>
          <p:nvPr>
            <p:ph type="title"/>
          </p:nvPr>
        </p:nvSpPr>
        <p:spPr/>
        <p:txBody>
          <a:bodyPr/>
          <a:lstStyle>
            <a:lvl1pPr algn="l">
              <a:defRPr>
                <a:solidFill>
                  <a:schemeClr val="tx2"/>
                </a:solidFill>
              </a:defRPr>
            </a:lvl1pPr>
          </a:lstStyle>
          <a:p>
            <a:r>
              <a:rPr lang="en-US"/>
              <a:t>Click to edit Master title style</a:t>
            </a:r>
            <a:endParaRPr lang="en-GB" dirty="0"/>
          </a:p>
        </p:txBody>
      </p:sp>
      <p:sp>
        <p:nvSpPr>
          <p:cNvPr id="6" name="Footer Placeholder 5">
            <a:extLst>
              <a:ext uri="{FF2B5EF4-FFF2-40B4-BE49-F238E27FC236}">
                <a16:creationId xmlns:a16="http://schemas.microsoft.com/office/drawing/2014/main" id="{708F5024-26F7-4B2C-B374-B6643380E225}"/>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p>
        </p:txBody>
      </p:sp>
    </p:spTree>
    <p:extLst>
      <p:ext uri="{BB962C8B-B14F-4D97-AF65-F5344CB8AC3E}">
        <p14:creationId xmlns:p14="http://schemas.microsoft.com/office/powerpoint/2010/main" val="661073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C7EB237F-40BB-4865-AEDC-73B2F6C41743}"/>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p>
        </p:txBody>
      </p:sp>
    </p:spTree>
    <p:extLst>
      <p:ext uri="{BB962C8B-B14F-4D97-AF65-F5344CB8AC3E}">
        <p14:creationId xmlns:p14="http://schemas.microsoft.com/office/powerpoint/2010/main" val="1942266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ack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43D9FE2-A014-41F6-9435-4131AC362674}"/>
              </a:ext>
            </a:extLst>
          </p:cNvPr>
          <p:cNvSpPr/>
          <p:nvPr userDrawn="1"/>
        </p:nvSpPr>
        <p:spPr>
          <a:xfrm>
            <a:off x="0" y="-1"/>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B28B59F1-8A7E-436E-9451-E7F4E00903A6}"/>
              </a:ext>
            </a:extLst>
          </p:cNvPr>
          <p:cNvSpPr>
            <a:spLocks noGrp="1"/>
          </p:cNvSpPr>
          <p:nvPr>
            <p:ph type="title"/>
          </p:nvPr>
        </p:nvSpPr>
        <p:spPr>
          <a:xfrm>
            <a:off x="628650" y="1759974"/>
            <a:ext cx="7886700" cy="1325563"/>
          </a:xfrm>
        </p:spPr>
        <p:txBody>
          <a:bodyPr/>
          <a:lstStyle>
            <a:lvl1pPr algn="ctr">
              <a:defRPr>
                <a:solidFill>
                  <a:schemeClr val="bg1"/>
                </a:solidFill>
              </a:defRPr>
            </a:lvl1pPr>
          </a:lstStyle>
          <a:p>
            <a:r>
              <a:rPr lang="en-US"/>
              <a:t>Click to edit Master title style</a:t>
            </a:r>
            <a:endParaRPr lang="en-GB"/>
          </a:p>
        </p:txBody>
      </p:sp>
      <p:sp>
        <p:nvSpPr>
          <p:cNvPr id="3" name="Footer Placeholder 2">
            <a:extLst>
              <a:ext uri="{FF2B5EF4-FFF2-40B4-BE49-F238E27FC236}">
                <a16:creationId xmlns:a16="http://schemas.microsoft.com/office/drawing/2014/main" id="{4ABF4C48-0524-4B64-B5B6-C6078914BDE2}"/>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p>
        </p:txBody>
      </p:sp>
      <p:sp>
        <p:nvSpPr>
          <p:cNvPr id="6" name="Text Placeholder 5">
            <a:extLst>
              <a:ext uri="{FF2B5EF4-FFF2-40B4-BE49-F238E27FC236}">
                <a16:creationId xmlns:a16="http://schemas.microsoft.com/office/drawing/2014/main" id="{15838B1F-A3FF-45CE-A496-B3A44905EE8C}"/>
              </a:ext>
            </a:extLst>
          </p:cNvPr>
          <p:cNvSpPr>
            <a:spLocks noGrp="1"/>
          </p:cNvSpPr>
          <p:nvPr>
            <p:ph type="body" sz="quarter" idx="11" hasCustomPrompt="1"/>
          </p:nvPr>
        </p:nvSpPr>
        <p:spPr>
          <a:xfrm>
            <a:off x="628650" y="3254375"/>
            <a:ext cx="7886700" cy="1325563"/>
          </a:xfrm>
        </p:spPr>
        <p:txBody>
          <a:bodyPr/>
          <a:lstStyle>
            <a:lvl1pPr marL="0" indent="0" algn="ctr">
              <a:buNone/>
              <a:defRPr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&lt;Name&gt;</a:t>
            </a:r>
            <a:endParaRPr lang="en-GB" dirty="0"/>
          </a:p>
        </p:txBody>
      </p:sp>
    </p:spTree>
    <p:extLst>
      <p:ext uri="{BB962C8B-B14F-4D97-AF65-F5344CB8AC3E}">
        <p14:creationId xmlns:p14="http://schemas.microsoft.com/office/powerpoint/2010/main" val="2335984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Logo banner" descr="A close up of a logo&#10;&#10;Description generated with very high confidence">
            <a:extLst>
              <a:ext uri="{FF2B5EF4-FFF2-40B4-BE49-F238E27FC236}">
                <a16:creationId xmlns:a16="http://schemas.microsoft.com/office/drawing/2014/main" id="{09B0CA6F-BD90-4FF6-9A11-3B4B8C1173CD}"/>
              </a:ext>
            </a:extLst>
          </p:cNvPr>
          <p:cNvPicPr>
            <a:picLocks noChangeAspect="1"/>
          </p:cNvPicPr>
          <p:nvPr userDrawn="1"/>
        </p:nvPicPr>
        <p:blipFill>
          <a:blip r:embed="rId11" cstate="hqprint">
            <a:extLst>
              <a:ext uri="{28A0092B-C50C-407E-A947-70E740481C1C}">
                <a14:useLocalDpi xmlns:a14="http://schemas.microsoft.com/office/drawing/2010/main" val="0"/>
              </a:ext>
            </a:extLst>
          </a:blip>
          <a:stretch>
            <a:fillRect/>
          </a:stretch>
        </p:blipFill>
        <p:spPr>
          <a:xfrm>
            <a:off x="0" y="5755639"/>
            <a:ext cx="9144000" cy="1112520"/>
          </a:xfrm>
          <a:prstGeom prst="rect">
            <a:avLst/>
          </a:prstGeom>
        </p:spPr>
      </p:pic>
      <p:sp>
        <p:nvSpPr>
          <p:cNvPr id="11" name="Mask">
            <a:extLst>
              <a:ext uri="{FF2B5EF4-FFF2-40B4-BE49-F238E27FC236}">
                <a16:creationId xmlns:a16="http://schemas.microsoft.com/office/drawing/2014/main" id="{B452B2DA-5069-48D7-8FF8-34F037B10069}"/>
              </a:ext>
            </a:extLst>
          </p:cNvPr>
          <p:cNvSpPr/>
          <p:nvPr userDrawn="1"/>
        </p:nvSpPr>
        <p:spPr>
          <a:xfrm>
            <a:off x="5774076" y="6088478"/>
            <a:ext cx="2741274" cy="4815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 name="Title Placeholder 1">
            <a:extLst>
              <a:ext uri="{FF2B5EF4-FFF2-40B4-BE49-F238E27FC236}">
                <a16:creationId xmlns:a16="http://schemas.microsoft.com/office/drawing/2014/main" id="{D499FB7A-7990-42D1-97B3-A931BC4089DD}"/>
              </a:ext>
            </a:extLst>
          </p:cNvPr>
          <p:cNvSpPr>
            <a:spLocks noGrp="1"/>
          </p:cNvSpPr>
          <p:nvPr>
            <p:ph type="title"/>
          </p:nvPr>
        </p:nvSpPr>
        <p:spPr>
          <a:xfrm>
            <a:off x="846000" y="365127"/>
            <a:ext cx="7433997" cy="487280"/>
          </a:xfrm>
          <a:prstGeom prst="rect">
            <a:avLst/>
          </a:prstGeom>
        </p:spPr>
        <p:txBody>
          <a:bodyPr vert="horz" lIns="0" tIns="0" rIns="0" bIns="0" rtlCol="0" anchor="ctr">
            <a:norm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0C318955-BD42-4202-AD87-FB4651F31FEB}"/>
              </a:ext>
            </a:extLst>
          </p:cNvPr>
          <p:cNvSpPr>
            <a:spLocks noGrp="1"/>
          </p:cNvSpPr>
          <p:nvPr>
            <p:ph type="body" idx="1"/>
          </p:nvPr>
        </p:nvSpPr>
        <p:spPr>
          <a:xfrm>
            <a:off x="846000" y="1717199"/>
            <a:ext cx="7433997" cy="4051775"/>
          </a:xfrm>
          <a:prstGeom prst="rect">
            <a:avLst/>
          </a:prstGeom>
        </p:spPr>
        <p:txBody>
          <a:bodyPr vert="horz" lIns="0" tIns="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a:extLst>
              <a:ext uri="{FF2B5EF4-FFF2-40B4-BE49-F238E27FC236}">
                <a16:creationId xmlns:a16="http://schemas.microsoft.com/office/drawing/2014/main" id="{849E257C-1A1E-4ACB-B760-7F897DDCC8D3}"/>
              </a:ext>
            </a:extLst>
          </p:cNvPr>
          <p:cNvSpPr>
            <a:spLocks noGrp="1"/>
          </p:cNvSpPr>
          <p:nvPr>
            <p:ph type="ftr" sz="quarter" idx="3"/>
          </p:nvPr>
        </p:nvSpPr>
        <p:spPr>
          <a:xfrm>
            <a:off x="5310904" y="6146673"/>
            <a:ext cx="3086100" cy="365125"/>
          </a:xfrm>
          <a:prstGeom prst="rect">
            <a:avLst/>
          </a:prstGeom>
          <a:solidFill>
            <a:schemeClr val="bg1"/>
          </a:solidFill>
        </p:spPr>
        <p:txBody>
          <a:bodyPr vert="horz" lIns="91440" tIns="45720" rIns="91440" bIns="45720" rtlCol="0" anchor="ctr"/>
          <a:lstStyle>
            <a:lvl1pPr algn="r">
              <a:lnSpc>
                <a:spcPts val="1600"/>
              </a:lnSpc>
              <a:defRPr sz="1200">
                <a:solidFill>
                  <a:srgbClr val="173E61"/>
                </a:solidFill>
              </a:defRPr>
            </a:lvl1pPr>
          </a:lstStyle>
          <a:p>
            <a:r>
              <a:rPr lang="en-GB" b="1"/>
              <a:t>brickcourt.co.uk</a:t>
            </a:r>
          </a:p>
          <a:p>
            <a:r>
              <a:rPr lang="en-GB"/>
              <a:t>+44(0)20 7379 3550</a:t>
            </a:r>
          </a:p>
        </p:txBody>
      </p:sp>
    </p:spTree>
    <p:extLst>
      <p:ext uri="{BB962C8B-B14F-4D97-AF65-F5344CB8AC3E}">
        <p14:creationId xmlns:p14="http://schemas.microsoft.com/office/powerpoint/2010/main" val="533846552"/>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6" r:id="rId4"/>
    <p:sldLayoutId id="2147483652" r:id="rId5"/>
    <p:sldLayoutId id="2147483657" r:id="rId6"/>
    <p:sldLayoutId id="2147483654" r:id="rId7"/>
    <p:sldLayoutId id="2147483655" r:id="rId8"/>
    <p:sldLayoutId id="2147483658" r:id="rId9"/>
  </p:sldLayoutIdLst>
  <p:hf sldNum="0" hdr="0" dt="0"/>
  <p:txStyles>
    <p:titleStyle>
      <a:lvl1pPr algn="l" defTabSz="685800" rtl="0" eaLnBrk="1" latinLnBrk="0" hangingPunct="1">
        <a:lnSpc>
          <a:spcPct val="90000"/>
        </a:lnSpc>
        <a:spcBef>
          <a:spcPct val="0"/>
        </a:spcBef>
        <a:buNone/>
        <a:defRPr sz="2600" kern="1200" cap="all" baseline="0">
          <a:solidFill>
            <a:schemeClr val="tx2"/>
          </a:solidFill>
          <a:latin typeface="+mj-lt"/>
          <a:ea typeface="+mj-ea"/>
          <a:cs typeface="+mj-cs"/>
        </a:defRPr>
      </a:lvl1pPr>
    </p:titleStyle>
    <p:bodyStyle>
      <a:lvl1pPr marL="180000" indent="-180000" algn="l" defTabSz="685800" rtl="0" eaLnBrk="1" latinLnBrk="0" hangingPunct="1">
        <a:lnSpc>
          <a:spcPts val="1900"/>
        </a:lnSpc>
        <a:spcBef>
          <a:spcPts val="750"/>
        </a:spcBef>
        <a:buFont typeface="Arial" panose="020B0604020202020204" pitchFamily="34" charset="0"/>
        <a:buChar char="•"/>
        <a:defRPr sz="1600" kern="1200">
          <a:solidFill>
            <a:schemeClr val="tx2"/>
          </a:solidFill>
          <a:latin typeface="+mn-lt"/>
          <a:ea typeface="+mn-ea"/>
          <a:cs typeface="+mn-cs"/>
        </a:defRPr>
      </a:lvl1pPr>
      <a:lvl2pPr marL="36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2pPr>
      <a:lvl3pPr marL="54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3pPr>
      <a:lvl4pPr marL="72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4pPr>
      <a:lvl5pPr marL="90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guide id="3" orient="horz" pos="3634" userDrawn="1">
          <p15:clr>
            <a:srgbClr val="F26B43"/>
          </p15:clr>
        </p15:guide>
        <p15:guide id="4" pos="517" userDrawn="1">
          <p15:clr>
            <a:srgbClr val="F26B43"/>
          </p15:clr>
        </p15:guide>
        <p15:guide id="5" pos="5213" userDrawn="1">
          <p15:clr>
            <a:srgbClr val="F26B43"/>
          </p15:clr>
        </p15:guide>
        <p15:guide id="6" orient="horz" pos="107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hyperlink" Target="mailto:marketing@brickcourt.co.uk"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hyperlink" Target="mailto:marketing@brickcourt.co.uk"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a:xfrm>
            <a:off x="574767" y="1201782"/>
            <a:ext cx="8059782" cy="2142309"/>
          </a:xfrm>
        </p:spPr>
        <p:txBody>
          <a:bodyPr>
            <a:normAutofit/>
          </a:bodyPr>
          <a:lstStyle/>
          <a:p>
            <a:r>
              <a:rPr lang="en-GB" i="1" dirty="0" smtClean="0"/>
              <a:t>FCA </a:t>
            </a:r>
            <a:r>
              <a:rPr lang="en-GB" i="1" cap="none" dirty="0" smtClean="0"/>
              <a:t>v </a:t>
            </a:r>
            <a:r>
              <a:rPr lang="en-GB" i="1" dirty="0" smtClean="0"/>
              <a:t>Arch </a:t>
            </a:r>
            <a:r>
              <a:rPr lang="en-GB" i="1" cap="none" dirty="0" smtClean="0"/>
              <a:t>and</a:t>
            </a:r>
            <a:r>
              <a:rPr lang="en-GB" i="1" dirty="0" smtClean="0"/>
              <a:t> </a:t>
            </a:r>
            <a:r>
              <a:rPr lang="en-GB" i="1" dirty="0"/>
              <a:t>others</a:t>
            </a:r>
            <a:br>
              <a:rPr lang="en-GB" i="1" dirty="0"/>
            </a:br>
            <a:r>
              <a:rPr lang="en-GB" dirty="0"/>
              <a:t>[2021] UKSC 1</a:t>
            </a:r>
            <a:br>
              <a:rPr lang="en-GB" dirty="0"/>
            </a:br>
            <a:r>
              <a:rPr lang="en-GB" dirty="0"/>
              <a:t> </a:t>
            </a:r>
            <a:r>
              <a:rPr lang="en-GB" dirty="0" smtClean="0"/>
              <a:t/>
            </a:r>
            <a:br>
              <a:rPr lang="en-GB" dirty="0" smtClean="0"/>
            </a:br>
            <a:r>
              <a:rPr lang="en-GB" sz="2200" b="1" cap="none" dirty="0" smtClean="0"/>
              <a:t>Friday 22 January </a:t>
            </a:r>
            <a:r>
              <a:rPr lang="en-GB" sz="2200" b="1" dirty="0" smtClean="0"/>
              <a:t>2021 @ </a:t>
            </a:r>
            <a:r>
              <a:rPr lang="en-GB" sz="2200" b="1" cap="none" dirty="0" smtClean="0"/>
              <a:t>10am online</a:t>
            </a:r>
            <a:br>
              <a:rPr lang="en-GB" sz="2200" b="1" cap="none" dirty="0" smtClean="0"/>
            </a:br>
            <a:r>
              <a:rPr lang="en-GB" sz="2200" b="1" cap="none" dirty="0"/>
              <a:t/>
            </a:r>
            <a:br>
              <a:rPr lang="en-GB" sz="2200" b="1" cap="none" dirty="0"/>
            </a:br>
            <a:endParaRPr lang="en-GB" sz="2700" cap="none"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a:off x="853204" y="2834640"/>
            <a:ext cx="7648245" cy="2714105"/>
          </a:xfrm>
        </p:spPr>
        <p:txBody>
          <a:bodyPr>
            <a:normAutofit/>
          </a:bodyPr>
          <a:lstStyle/>
          <a:p>
            <a:endParaRPr lang="en-GB" sz="2400" dirty="0" smtClean="0"/>
          </a:p>
          <a:p>
            <a:endParaRPr lang="en-GB" sz="2000" b="0" i="1" dirty="0"/>
          </a:p>
          <a:p>
            <a:r>
              <a:rPr lang="en-GB" sz="2000" dirty="0" smtClean="0"/>
              <a:t>Simon </a:t>
            </a:r>
            <a:r>
              <a:rPr lang="en-GB" sz="2000" dirty="0" err="1" smtClean="0"/>
              <a:t>Salzedo</a:t>
            </a:r>
            <a:r>
              <a:rPr lang="en-GB" sz="2000" dirty="0" smtClean="0"/>
              <a:t> QC</a:t>
            </a:r>
            <a:r>
              <a:rPr lang="en-GB" sz="2000" dirty="0"/>
              <a:t/>
            </a:r>
            <a:br>
              <a:rPr lang="en-GB" sz="2000" dirty="0"/>
            </a:br>
            <a:r>
              <a:rPr lang="en-GB" sz="2000" dirty="0" smtClean="0"/>
              <a:t>Michael Bolding</a:t>
            </a:r>
          </a:p>
          <a:p>
            <a:r>
              <a:rPr lang="en-GB" sz="2000" dirty="0" smtClean="0"/>
              <a:t>Sarah Bousfield</a:t>
            </a:r>
            <a:endParaRPr lang="en-GB" sz="2000" dirty="0"/>
          </a:p>
          <a:p>
            <a:endParaRPr lang="en-GB" dirty="0" smtClean="0"/>
          </a:p>
          <a:p>
            <a:r>
              <a:rPr lang="en-GB" b="0" dirty="0"/>
              <a:t>If you have suggestions for questions for the speakers please submit them via email to </a:t>
            </a:r>
            <a:r>
              <a:rPr lang="en-GB" b="0" dirty="0">
                <a:hlinkClick r:id="rId2"/>
              </a:rPr>
              <a:t>marketing@brickcourt.co.uk</a:t>
            </a:r>
            <a:r>
              <a:rPr lang="en-GB" b="0" dirty="0"/>
              <a:t> or use the question box on the control panel</a:t>
            </a:r>
            <a:endParaRPr lang="en-GB" b="0" i="1" dirty="0"/>
          </a:p>
          <a:p>
            <a:endParaRPr lang="en-GB" sz="2000" dirty="0"/>
          </a:p>
        </p:txBody>
      </p:sp>
    </p:spTree>
    <p:extLst>
      <p:ext uri="{BB962C8B-B14F-4D97-AF65-F5344CB8AC3E}">
        <p14:creationId xmlns:p14="http://schemas.microsoft.com/office/powerpoint/2010/main" val="18630948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Construction</a:t>
            </a:r>
            <a:endParaRPr lang="en-GB" dirty="0"/>
          </a:p>
        </p:txBody>
      </p:sp>
      <p:sp>
        <p:nvSpPr>
          <p:cNvPr id="4" name="Content Placeholder 3"/>
          <p:cNvSpPr>
            <a:spLocks noGrp="1"/>
          </p:cNvSpPr>
          <p:nvPr>
            <p:ph sz="quarter" idx="11"/>
          </p:nvPr>
        </p:nvSpPr>
        <p:spPr/>
        <p:txBody>
          <a:bodyPr/>
          <a:lstStyle/>
          <a:p>
            <a:pPr marL="0" indent="0">
              <a:buNone/>
            </a:pPr>
            <a:r>
              <a:rPr lang="en-GB" b="1" i="1" u="sng" dirty="0" smtClean="0"/>
              <a:t>RSA3</a:t>
            </a:r>
          </a:p>
          <a:p>
            <a:pPr marL="0" indent="0">
              <a:buNone/>
            </a:pPr>
            <a:r>
              <a:rPr lang="en-GB" b="1" i="1" dirty="0" smtClean="0"/>
              <a:t>We </a:t>
            </a:r>
            <a:r>
              <a:rPr lang="en-GB" b="1" i="1" dirty="0"/>
              <a:t>shall indemnify You in respect of interruption or interference with the Business during the Indemnity Period following:</a:t>
            </a:r>
            <a:endParaRPr lang="en-GB" dirty="0"/>
          </a:p>
          <a:p>
            <a:pPr marL="0" indent="0">
              <a:buNone/>
            </a:pPr>
            <a:r>
              <a:rPr lang="en-GB" b="1" i="1" dirty="0"/>
              <a:t>a.	</a:t>
            </a:r>
            <a:r>
              <a:rPr lang="en-GB" b="1" i="1" dirty="0" smtClean="0"/>
              <a:t>any …</a:t>
            </a:r>
          </a:p>
          <a:p>
            <a:pPr marL="0" indent="0">
              <a:buNone/>
            </a:pPr>
            <a:r>
              <a:rPr lang="en-GB" dirty="0"/>
              <a:t>iii.	</a:t>
            </a:r>
            <a:r>
              <a:rPr lang="en-GB" b="1" i="1" dirty="0"/>
              <a:t>occurrence of a Notifiable Disease within a radius of 25 miles of the Premises</a:t>
            </a:r>
            <a:r>
              <a:rPr lang="en-GB" dirty="0"/>
              <a:t>;</a:t>
            </a:r>
          </a:p>
          <a:p>
            <a:r>
              <a:rPr lang="en-GB" dirty="0" smtClean="0"/>
              <a:t>“following” = “proximately caused by”</a:t>
            </a:r>
          </a:p>
          <a:p>
            <a:r>
              <a:rPr lang="en-GB" dirty="0" smtClean="0"/>
              <a:t>[61] “The </a:t>
            </a:r>
            <a:r>
              <a:rPr lang="en-GB" dirty="0"/>
              <a:t>court below did not spell out in its judgment precisely how, as a matter of the English language, it considered that the words “</a:t>
            </a:r>
            <a:r>
              <a:rPr lang="en-GB" u="sng" dirty="0"/>
              <a:t>any</a:t>
            </a:r>
            <a:r>
              <a:rPr lang="en-GB" dirty="0"/>
              <a:t> … </a:t>
            </a:r>
            <a:r>
              <a:rPr lang="en-GB" u="sng" dirty="0"/>
              <a:t>occurrence</a:t>
            </a:r>
            <a:r>
              <a:rPr lang="en-GB" dirty="0"/>
              <a:t> of a Notifiable Disease </a:t>
            </a:r>
            <a:r>
              <a:rPr lang="en-GB" u="sng" dirty="0"/>
              <a:t>within</a:t>
            </a:r>
            <a:r>
              <a:rPr lang="en-GB" dirty="0"/>
              <a:t> a radius of 25 miles of the Premises” can be read as meaning “a Notifiable Disease </a:t>
            </a:r>
            <a:r>
              <a:rPr lang="en-GB" u="sng" dirty="0"/>
              <a:t>of which there is any occurrence within</a:t>
            </a:r>
            <a:r>
              <a:rPr lang="en-GB" dirty="0"/>
              <a:t> a radius of 25 miles of the </a:t>
            </a:r>
            <a:r>
              <a:rPr lang="en-GB" dirty="0" smtClean="0"/>
              <a:t>Premises”.”</a:t>
            </a:r>
            <a:endParaRPr lang="en-GB" dirty="0"/>
          </a:p>
        </p:txBody>
      </p:sp>
    </p:spTree>
    <p:extLst>
      <p:ext uri="{BB962C8B-B14F-4D97-AF65-F5344CB8AC3E}">
        <p14:creationId xmlns:p14="http://schemas.microsoft.com/office/powerpoint/2010/main" val="25252698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Causation 1 – the basics</a:t>
            </a:r>
            <a:endParaRPr lang="en-GB" dirty="0"/>
          </a:p>
        </p:txBody>
      </p:sp>
      <p:sp>
        <p:nvSpPr>
          <p:cNvPr id="4" name="Content Placeholder 3"/>
          <p:cNvSpPr>
            <a:spLocks noGrp="1"/>
          </p:cNvSpPr>
          <p:nvPr>
            <p:ph sz="quarter" idx="11"/>
          </p:nvPr>
        </p:nvSpPr>
        <p:spPr/>
        <p:txBody>
          <a:bodyPr>
            <a:normAutofit/>
          </a:bodyPr>
          <a:lstStyle/>
          <a:p>
            <a:pPr lvl="0"/>
            <a:r>
              <a:rPr lang="en-GB" dirty="0"/>
              <a:t>[162] The causation requirement depends on the legal effect of the insurance contract applied to the facts</a:t>
            </a:r>
            <a:r>
              <a:rPr lang="en-GB" dirty="0" smtClean="0"/>
              <a:t>. It rarely turns on specific words.</a:t>
            </a:r>
            <a:endParaRPr lang="en-GB" dirty="0"/>
          </a:p>
          <a:p>
            <a:pPr lvl="0"/>
            <a:endParaRPr lang="en-GB" dirty="0" smtClean="0"/>
          </a:p>
          <a:p>
            <a:pPr lvl="0"/>
            <a:r>
              <a:rPr lang="en-GB" dirty="0" smtClean="0"/>
              <a:t>[</a:t>
            </a:r>
            <a:r>
              <a:rPr lang="en-GB" dirty="0"/>
              <a:t>163] The law generally requires proximate cause.</a:t>
            </a:r>
          </a:p>
          <a:p>
            <a:pPr lvl="0"/>
            <a:endParaRPr lang="en-GB" dirty="0" smtClean="0"/>
          </a:p>
          <a:p>
            <a:pPr lvl="0"/>
            <a:r>
              <a:rPr lang="en-GB" dirty="0" smtClean="0"/>
              <a:t>[</a:t>
            </a:r>
            <a:r>
              <a:rPr lang="en-GB" dirty="0"/>
              <a:t>168] </a:t>
            </a:r>
            <a:r>
              <a:rPr lang="en-GB" dirty="0" smtClean="0"/>
              <a:t>“</a:t>
            </a:r>
            <a:r>
              <a:rPr lang="en-GB" i="1" dirty="0"/>
              <a:t>The starting point for the inquiry is to identify, by interpreting the policy and considering the evidence, whether a </a:t>
            </a:r>
            <a:r>
              <a:rPr lang="en-GB" b="1" i="1" dirty="0"/>
              <a:t>peril covered </a:t>
            </a:r>
            <a:r>
              <a:rPr lang="en-GB" i="1" dirty="0"/>
              <a:t>by the policy </a:t>
            </a:r>
            <a:r>
              <a:rPr lang="en-GB" b="1" i="1" dirty="0"/>
              <a:t>had any causal involvement in the loss</a:t>
            </a:r>
            <a:r>
              <a:rPr lang="en-GB" i="1" dirty="0"/>
              <a:t> and, if so, whether a </a:t>
            </a:r>
            <a:r>
              <a:rPr lang="en-GB" b="1" i="1" dirty="0"/>
              <a:t>peril excluded </a:t>
            </a:r>
            <a:r>
              <a:rPr lang="en-GB" i="1" dirty="0"/>
              <a:t>or excepted from the scope of the cover also had any such involvement. The question whether the occurrence of such a peril was in either case the </a:t>
            </a:r>
            <a:r>
              <a:rPr lang="en-GB" i="1" dirty="0">
                <a:solidFill>
                  <a:srgbClr val="FF0000"/>
                </a:solidFill>
              </a:rPr>
              <a:t>proximate (or “efficient”) cause </a:t>
            </a:r>
            <a:r>
              <a:rPr lang="en-GB" i="1" dirty="0"/>
              <a:t>of the loss involves making a judgment as to </a:t>
            </a:r>
            <a:r>
              <a:rPr lang="en-GB" i="1" dirty="0">
                <a:solidFill>
                  <a:srgbClr val="173E61"/>
                </a:solidFill>
              </a:rPr>
              <a:t>whether it </a:t>
            </a:r>
            <a:r>
              <a:rPr lang="en-GB" b="1" i="1" dirty="0">
                <a:solidFill>
                  <a:srgbClr val="FF0000"/>
                </a:solidFill>
              </a:rPr>
              <a:t>made the loss inevitable </a:t>
            </a:r>
            <a:r>
              <a:rPr lang="en-GB" i="1" dirty="0"/>
              <a:t>- if not, which could seldom if ever be said, in all conceivable circumstances - then </a:t>
            </a:r>
            <a:r>
              <a:rPr lang="en-GB" b="1" i="1" dirty="0">
                <a:solidFill>
                  <a:srgbClr val="FF0000"/>
                </a:solidFill>
              </a:rPr>
              <a:t>in the ordinary course of events</a:t>
            </a:r>
            <a:r>
              <a:rPr lang="en-GB" i="1" dirty="0" smtClean="0"/>
              <a:t>.</a:t>
            </a:r>
            <a:r>
              <a:rPr lang="en-GB" dirty="0" smtClean="0"/>
              <a:t>”</a:t>
            </a:r>
          </a:p>
          <a:p>
            <a:pPr marL="0" indent="0">
              <a:buNone/>
            </a:pPr>
            <a:endParaRPr lang="en-GB" dirty="0"/>
          </a:p>
        </p:txBody>
      </p:sp>
    </p:spTree>
    <p:extLst>
      <p:ext uri="{BB962C8B-B14F-4D97-AF65-F5344CB8AC3E}">
        <p14:creationId xmlns:p14="http://schemas.microsoft.com/office/powerpoint/2010/main" val="39494426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Causation 2 – concurrent causes</a:t>
            </a:r>
            <a:endParaRPr lang="en-GB" dirty="0"/>
          </a:p>
        </p:txBody>
      </p:sp>
      <p:sp>
        <p:nvSpPr>
          <p:cNvPr id="4" name="Content Placeholder 3"/>
          <p:cNvSpPr>
            <a:spLocks noGrp="1"/>
          </p:cNvSpPr>
          <p:nvPr>
            <p:ph sz="quarter" idx="11"/>
          </p:nvPr>
        </p:nvSpPr>
        <p:spPr/>
        <p:txBody>
          <a:bodyPr/>
          <a:lstStyle/>
          <a:p>
            <a:r>
              <a:rPr lang="en-GB" dirty="0" smtClean="0"/>
              <a:t>[173] There can be two concurrent proximate causes. If one is an insured peril, then the policy responds: </a:t>
            </a:r>
            <a:r>
              <a:rPr lang="en-GB" i="1" dirty="0" smtClean="0"/>
              <a:t>The Miss Jay </a:t>
            </a:r>
            <a:r>
              <a:rPr lang="en-GB" i="1" dirty="0" err="1" smtClean="0"/>
              <a:t>Jay</a:t>
            </a:r>
            <a:r>
              <a:rPr lang="en-GB" dirty="0"/>
              <a:t> </a:t>
            </a:r>
            <a:r>
              <a:rPr lang="en-GB" dirty="0" smtClean="0"/>
              <a:t>…</a:t>
            </a:r>
          </a:p>
          <a:p>
            <a:r>
              <a:rPr lang="en-GB" dirty="0" smtClean="0"/>
              <a:t>[174] Unless the uninsured cause is expressly excluded, in which case the exclusion trumps the cover: </a:t>
            </a:r>
            <a:r>
              <a:rPr lang="en-GB" i="1" dirty="0" smtClean="0"/>
              <a:t>Wayne Tank</a:t>
            </a:r>
            <a:r>
              <a:rPr lang="en-GB" dirty="0" smtClean="0"/>
              <a:t>.</a:t>
            </a:r>
          </a:p>
          <a:p>
            <a:r>
              <a:rPr lang="en-GB" dirty="0" smtClean="0"/>
              <a:t>[175] In these cases, neither cause on its own rendered the loss inevitable in the ordinary course. It was the combination which together made the loss inevitable. </a:t>
            </a:r>
          </a:p>
          <a:p>
            <a:r>
              <a:rPr lang="en-GB" dirty="0" smtClean="0"/>
              <a:t>[176] “</a:t>
            </a:r>
            <a:r>
              <a:rPr lang="en-GB" i="1" dirty="0"/>
              <a:t>There is, in our view, no reason in principle why such an analysis cannot be applied to multiple causes which act in combination to bring about a </a:t>
            </a:r>
            <a:r>
              <a:rPr lang="en-GB" i="1" dirty="0" smtClean="0"/>
              <a:t>loss</a:t>
            </a:r>
            <a:r>
              <a:rPr lang="en-GB" dirty="0" smtClean="0"/>
              <a:t>.”</a:t>
            </a:r>
          </a:p>
        </p:txBody>
      </p:sp>
    </p:spTree>
    <p:extLst>
      <p:ext uri="{BB962C8B-B14F-4D97-AF65-F5344CB8AC3E}">
        <p14:creationId xmlns:p14="http://schemas.microsoft.com/office/powerpoint/2010/main" val="15528931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normAutofit fontScale="90000"/>
          </a:bodyPr>
          <a:lstStyle/>
          <a:p>
            <a:r>
              <a:rPr lang="en-GB" dirty="0" smtClean="0"/>
              <a:t>But for – is it necessary for a cause to be necessary?</a:t>
            </a:r>
            <a:endParaRPr lang="en-GB" dirty="0"/>
          </a:p>
        </p:txBody>
      </p:sp>
      <p:sp>
        <p:nvSpPr>
          <p:cNvPr id="4" name="Content Placeholder 3"/>
          <p:cNvSpPr>
            <a:spLocks noGrp="1"/>
          </p:cNvSpPr>
          <p:nvPr>
            <p:ph sz="quarter" idx="11"/>
          </p:nvPr>
        </p:nvSpPr>
        <p:spPr/>
        <p:txBody>
          <a:bodyPr/>
          <a:lstStyle/>
          <a:p>
            <a:r>
              <a:rPr lang="en-GB" dirty="0"/>
              <a:t>[181] “</a:t>
            </a:r>
            <a:r>
              <a:rPr lang="en-GB" i="1" dirty="0"/>
              <a:t>We agree with counsel for the insurers that </a:t>
            </a:r>
            <a:r>
              <a:rPr lang="en-GB" i="1" u="sng" dirty="0"/>
              <a:t>in the vast majority of insurance cases</a:t>
            </a:r>
            <a:r>
              <a:rPr lang="en-GB" i="1" dirty="0"/>
              <a:t>, indeed in the vast majority of cases in any field of law or ordinary life, if event Y would still have occurred anyway irrespective of the occurrence of a prior event X, then X cannot be said to have caused Y</a:t>
            </a:r>
            <a:r>
              <a:rPr lang="en-GB" i="1" dirty="0" smtClean="0"/>
              <a:t>.</a:t>
            </a:r>
            <a:r>
              <a:rPr lang="en-GB" dirty="0" smtClean="0"/>
              <a:t>”</a:t>
            </a:r>
          </a:p>
          <a:p>
            <a:pPr marL="0" indent="0" algn="ctr">
              <a:buNone/>
            </a:pPr>
            <a:endParaRPr lang="en-GB" sz="5400" dirty="0" smtClean="0"/>
          </a:p>
          <a:p>
            <a:pPr marL="0" indent="0" algn="ctr">
              <a:buNone/>
            </a:pPr>
            <a:endParaRPr lang="en-GB" sz="5400" u="sng" dirty="0" smtClean="0"/>
          </a:p>
          <a:p>
            <a:pPr marL="0" indent="0" algn="ctr">
              <a:buNone/>
            </a:pPr>
            <a:r>
              <a:rPr lang="en-GB" sz="5400" u="sng" dirty="0" smtClean="0"/>
              <a:t>BUT</a:t>
            </a:r>
            <a:endParaRPr lang="en-GB" u="sng" dirty="0" smtClean="0"/>
          </a:p>
          <a:p>
            <a:pPr marL="0" indent="0">
              <a:buNone/>
            </a:pPr>
            <a:endParaRPr lang="en-GB" dirty="0" smtClean="0"/>
          </a:p>
          <a:p>
            <a:r>
              <a:rPr lang="en-GB" dirty="0" smtClean="0"/>
              <a:t>[182] There are exceptions where two factors combine to cause a result, neither of which is necessary because of the other. </a:t>
            </a:r>
            <a:r>
              <a:rPr lang="en-GB" dirty="0" err="1" smtClean="0"/>
              <a:t>Eg</a:t>
            </a:r>
            <a:r>
              <a:rPr lang="en-GB" dirty="0"/>
              <a:t> </a:t>
            </a:r>
            <a:r>
              <a:rPr lang="en-GB" dirty="0" smtClean="0"/>
              <a:t>two fires combine to burn down a property; two killers shoot victim at same time.</a:t>
            </a:r>
          </a:p>
          <a:p>
            <a:r>
              <a:rPr lang="en-GB" dirty="0" smtClean="0"/>
              <a:t>[184] 20 passengers push a bus over a cliff; 13-14 were needed.</a:t>
            </a:r>
          </a:p>
          <a:p>
            <a:r>
              <a:rPr lang="en-GB" dirty="0" smtClean="0"/>
              <a:t>[185] Other examples. [186] Defence costs cases.</a:t>
            </a:r>
            <a:endParaRPr lang="en-GB" dirty="0"/>
          </a:p>
        </p:txBody>
      </p:sp>
    </p:spTree>
    <p:extLst>
      <p:ext uri="{BB962C8B-B14F-4D97-AF65-F5344CB8AC3E}">
        <p14:creationId xmlns:p14="http://schemas.microsoft.com/office/powerpoint/2010/main" val="40041727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Many concurrent causes</a:t>
            </a:r>
            <a:endParaRPr lang="en-GB" dirty="0"/>
          </a:p>
        </p:txBody>
      </p:sp>
      <p:sp>
        <p:nvSpPr>
          <p:cNvPr id="4" name="Content Placeholder 3"/>
          <p:cNvSpPr>
            <a:spLocks noGrp="1"/>
          </p:cNvSpPr>
          <p:nvPr>
            <p:ph sz="quarter" idx="11"/>
          </p:nvPr>
        </p:nvSpPr>
        <p:spPr/>
        <p:txBody>
          <a:bodyPr/>
          <a:lstStyle/>
          <a:p>
            <a:r>
              <a:rPr lang="en-GB" dirty="0" smtClean="0"/>
              <a:t>[189</a:t>
            </a:r>
            <a:r>
              <a:rPr lang="en-GB" dirty="0"/>
              <a:t>] The question of causation is much more difficult when the number of separate events is bigger. Scholars disagree about whether trivial contributions can be recognised as causes. </a:t>
            </a:r>
            <a:endParaRPr lang="en-GB" dirty="0" smtClean="0"/>
          </a:p>
          <a:p>
            <a:r>
              <a:rPr lang="en-GB" dirty="0" smtClean="0"/>
              <a:t>[</a:t>
            </a:r>
            <a:r>
              <a:rPr lang="en-GB" dirty="0"/>
              <a:t>190] Whether an event which is one of many that combine to cause loss should be regarded as a cause depends on the context. In an insurance policy, all that matters is what risks the insurer has agreed to cover. “</a:t>
            </a:r>
            <a:r>
              <a:rPr lang="en-GB" b="1" i="1" u="sng" dirty="0"/>
              <a:t>This is a question of contractual interpretation </a:t>
            </a:r>
            <a:r>
              <a:rPr lang="en-GB" i="1" dirty="0"/>
              <a:t>which must accordingly be answered by identifying (objectively) the intended effect of the policy as applied to the relevant factual situation</a:t>
            </a:r>
            <a:r>
              <a:rPr lang="en-GB" dirty="0" smtClean="0"/>
              <a:t>.”</a:t>
            </a:r>
          </a:p>
          <a:p>
            <a:pPr marL="0" indent="0">
              <a:buNone/>
            </a:pPr>
            <a:endParaRPr lang="en-GB" dirty="0"/>
          </a:p>
          <a:p>
            <a:pPr marL="0" indent="0">
              <a:buNone/>
            </a:pPr>
            <a:endParaRPr lang="en-GB" dirty="0" smtClean="0"/>
          </a:p>
        </p:txBody>
      </p:sp>
      <p:pic>
        <p:nvPicPr>
          <p:cNvPr id="5" name="Picture 4" descr="What to do when your Computers Don’t Work | Ask a Tech Teache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4133505" y="4023405"/>
            <a:ext cx="1177399" cy="1232435"/>
          </a:xfrm>
          <a:prstGeom prst="rect">
            <a:avLst/>
          </a:prstGeom>
        </p:spPr>
      </p:pic>
    </p:spTree>
    <p:extLst>
      <p:ext uri="{BB962C8B-B14F-4D97-AF65-F5344CB8AC3E}">
        <p14:creationId xmlns:p14="http://schemas.microsoft.com/office/powerpoint/2010/main" val="7055506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Even more concurrent causes</a:t>
            </a:r>
            <a:endParaRPr lang="en-GB" dirty="0"/>
          </a:p>
        </p:txBody>
      </p:sp>
      <p:sp>
        <p:nvSpPr>
          <p:cNvPr id="4" name="Content Placeholder 3"/>
          <p:cNvSpPr>
            <a:spLocks noGrp="1"/>
          </p:cNvSpPr>
          <p:nvPr>
            <p:ph sz="quarter" idx="11"/>
          </p:nvPr>
        </p:nvSpPr>
        <p:spPr/>
        <p:txBody>
          <a:bodyPr/>
          <a:lstStyle/>
          <a:p>
            <a:r>
              <a:rPr lang="en-GB" dirty="0" smtClean="0"/>
              <a:t>[191] “</a:t>
            </a:r>
            <a:r>
              <a:rPr lang="en-GB" i="1" dirty="0" smtClean="0"/>
              <a:t>… there </a:t>
            </a:r>
            <a:r>
              <a:rPr lang="en-GB" i="1" dirty="0"/>
              <a:t>is nothing in principle or in the concept of causation which precludes </a:t>
            </a:r>
            <a:r>
              <a:rPr lang="en-GB" b="1" i="1" u="sng" dirty="0"/>
              <a:t>an insured peril </a:t>
            </a:r>
            <a:r>
              <a:rPr lang="en-GB" i="1" dirty="0"/>
              <a:t>that </a:t>
            </a:r>
            <a:r>
              <a:rPr lang="en-GB" b="1" i="1" u="sng" dirty="0"/>
              <a:t>in combination with many other similar uninsured events</a:t>
            </a:r>
            <a:r>
              <a:rPr lang="en-GB" i="1" dirty="0"/>
              <a:t> brings about a loss with a sufficient degree of inevitability from being regarded as a cause - indeed as </a:t>
            </a:r>
            <a:r>
              <a:rPr lang="en-GB" b="1" i="1" u="sng" dirty="0"/>
              <a:t>a proximate cause </a:t>
            </a:r>
            <a:r>
              <a:rPr lang="en-GB" i="1" dirty="0"/>
              <a:t>- of the loss, even if the occurrence of the insured peril is neither necessary nor sufficient to bring about the loss by </a:t>
            </a:r>
            <a:r>
              <a:rPr lang="en-GB" i="1" dirty="0" smtClean="0"/>
              <a:t>itself. … </a:t>
            </a:r>
            <a:r>
              <a:rPr lang="en-GB" i="1" dirty="0"/>
              <a:t>Whether that causal connection is sufficient to trigger the insurer’s obligation to indemnify the policyholder </a:t>
            </a:r>
            <a:r>
              <a:rPr lang="en-GB" i="1" u="sng" dirty="0"/>
              <a:t>depends on what has been agreed between </a:t>
            </a:r>
            <a:r>
              <a:rPr lang="en-GB" i="1" u="sng" dirty="0" smtClean="0"/>
              <a:t>them</a:t>
            </a:r>
            <a:r>
              <a:rPr lang="en-GB" dirty="0" smtClean="0"/>
              <a:t>.”</a:t>
            </a:r>
          </a:p>
          <a:p>
            <a:endParaRPr lang="en-GB" dirty="0"/>
          </a:p>
          <a:p>
            <a:endParaRPr lang="en-GB" dirty="0" smtClean="0"/>
          </a:p>
          <a:p>
            <a:endParaRPr lang="en-GB" dirty="0"/>
          </a:p>
          <a:p>
            <a:pPr marL="0" indent="0" algn="ctr">
              <a:buNone/>
            </a:pPr>
            <a:r>
              <a:rPr lang="en-GB" sz="7200" dirty="0" smtClean="0">
                <a:effectLst>
                  <a:outerShdw blurRad="38100" dist="38100" dir="2700000" algn="tl">
                    <a:srgbClr val="000000">
                      <a:alpha val="43137"/>
                    </a:srgbClr>
                  </a:outerShdw>
                </a:effectLst>
              </a:rPr>
              <a:t>NEWS</a:t>
            </a:r>
            <a:endParaRPr lang="en-GB"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694547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HOW TO TELL ????</a:t>
            </a:r>
            <a:endParaRPr lang="en-GB" dirty="0"/>
          </a:p>
        </p:txBody>
      </p:sp>
      <p:sp>
        <p:nvSpPr>
          <p:cNvPr id="4" name="Content Placeholder 3"/>
          <p:cNvSpPr>
            <a:spLocks noGrp="1"/>
          </p:cNvSpPr>
          <p:nvPr>
            <p:ph sz="quarter" idx="11"/>
          </p:nvPr>
        </p:nvSpPr>
        <p:spPr/>
        <p:txBody>
          <a:bodyPr/>
          <a:lstStyle/>
          <a:p>
            <a:r>
              <a:rPr lang="en-GB" dirty="0" smtClean="0"/>
              <a:t>[194] To decide what was agreed, background knowledge is important:</a:t>
            </a:r>
          </a:p>
          <a:p>
            <a:pPr lvl="1"/>
            <a:r>
              <a:rPr lang="en-GB" dirty="0" smtClean="0"/>
              <a:t>Notifiable diseases might spread outside the 25 mile radius</a:t>
            </a:r>
          </a:p>
          <a:p>
            <a:pPr lvl="1"/>
            <a:r>
              <a:rPr lang="en-GB" dirty="0" smtClean="0"/>
              <a:t>Government reaction to a widespread disease would be taken in response to cases inside and outside the radius</a:t>
            </a:r>
          </a:p>
          <a:p>
            <a:r>
              <a:rPr lang="en-GB" dirty="0" smtClean="0"/>
              <a:t>[195] Parties cannot have intended cases outside the radius could be set up as a countervailing cause to defeat the causal impact of cases inside the radius</a:t>
            </a:r>
          </a:p>
          <a:p>
            <a:r>
              <a:rPr lang="en-GB" dirty="0" smtClean="0"/>
              <a:t>[196] Insurers did not </a:t>
            </a:r>
            <a:r>
              <a:rPr lang="en-GB" u="sng" dirty="0" smtClean="0"/>
              <a:t>exclude</a:t>
            </a:r>
            <a:r>
              <a:rPr lang="en-GB" dirty="0" smtClean="0"/>
              <a:t> cover for cases outside the radius</a:t>
            </a:r>
          </a:p>
        </p:txBody>
      </p:sp>
    </p:spTree>
    <p:extLst>
      <p:ext uri="{BB962C8B-B14F-4D97-AF65-F5344CB8AC3E}">
        <p14:creationId xmlns:p14="http://schemas.microsoft.com/office/powerpoint/2010/main" val="604390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The orthodox approach dismissed</a:t>
            </a:r>
            <a:endParaRPr lang="en-GB" dirty="0"/>
          </a:p>
        </p:txBody>
      </p:sp>
      <p:sp>
        <p:nvSpPr>
          <p:cNvPr id="4" name="Content Placeholder 3"/>
          <p:cNvSpPr>
            <a:spLocks noGrp="1"/>
          </p:cNvSpPr>
          <p:nvPr>
            <p:ph sz="quarter" idx="11"/>
          </p:nvPr>
        </p:nvSpPr>
        <p:spPr/>
        <p:txBody>
          <a:bodyPr/>
          <a:lstStyle/>
          <a:p>
            <a:r>
              <a:rPr lang="en-GB" dirty="0" smtClean="0"/>
              <a:t>[200] We accept that the words of the policy are consistent with a causal test that weighs the causal potency of cases within the radius against those outside to determine if those within were a proximate cause of loss.</a:t>
            </a:r>
          </a:p>
          <a:p>
            <a:r>
              <a:rPr lang="en-GB" dirty="0" smtClean="0"/>
              <a:t>But that does not make commercial sense.</a:t>
            </a:r>
          </a:p>
          <a:p>
            <a:r>
              <a:rPr lang="en-GB" dirty="0" smtClean="0"/>
              <a:t>[201] It might make commercial sense if you could separate loss caused by different sets of cases, but that is not realistic or workable.</a:t>
            </a:r>
          </a:p>
          <a:p>
            <a:r>
              <a:rPr lang="en-GB" dirty="0" smtClean="0"/>
              <a:t>[203] And it is wrong to set up cases outside the radius ‘in competition with’ those inside, which would have ‘whimsical’ results.</a:t>
            </a:r>
            <a:endParaRPr lang="en-GB" dirty="0"/>
          </a:p>
        </p:txBody>
      </p:sp>
    </p:spTree>
    <p:extLst>
      <p:ext uri="{BB962C8B-B14F-4D97-AF65-F5344CB8AC3E}">
        <p14:creationId xmlns:p14="http://schemas.microsoft.com/office/powerpoint/2010/main" val="4927475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Lessons</a:t>
            </a:r>
            <a:endParaRPr lang="en-GB" dirty="0"/>
          </a:p>
        </p:txBody>
      </p:sp>
      <p:sp>
        <p:nvSpPr>
          <p:cNvPr id="4" name="Content Placeholder 3"/>
          <p:cNvSpPr>
            <a:spLocks noGrp="1"/>
          </p:cNvSpPr>
          <p:nvPr>
            <p:ph sz="quarter" idx="11"/>
          </p:nvPr>
        </p:nvSpPr>
        <p:spPr/>
        <p:txBody>
          <a:bodyPr/>
          <a:lstStyle/>
          <a:p>
            <a:r>
              <a:rPr lang="en-GB" dirty="0" smtClean="0"/>
              <a:t>Courts in Australia, South Africa and the UK have all made insurers liable for </a:t>
            </a:r>
            <a:r>
              <a:rPr lang="en-GB" dirty="0" err="1" smtClean="0"/>
              <a:t>Covid</a:t>
            </a:r>
            <a:r>
              <a:rPr lang="en-GB" dirty="0" smtClean="0"/>
              <a:t> BI losses</a:t>
            </a:r>
          </a:p>
          <a:p>
            <a:r>
              <a:rPr lang="en-GB" dirty="0" smtClean="0"/>
              <a:t>Nobody has found a way to do so without bending orthodox principles</a:t>
            </a:r>
          </a:p>
          <a:p>
            <a:r>
              <a:rPr lang="en-GB" dirty="0" smtClean="0"/>
              <a:t>What does it mean for the future?</a:t>
            </a:r>
          </a:p>
          <a:p>
            <a:r>
              <a:rPr lang="en-GB" dirty="0" smtClean="0"/>
              <a:t>Insurers: where you have a peril which may be part of a bigger event (epidemic, hurricane, flood, </a:t>
            </a:r>
            <a:r>
              <a:rPr lang="en-GB" dirty="0" err="1" smtClean="0"/>
              <a:t>etc</a:t>
            </a:r>
            <a:r>
              <a:rPr lang="en-GB" dirty="0" smtClean="0"/>
              <a:t>), and it is possible for the bigger event to cause loss to the p/h, there it is essential to EXCLUDE cover for the wider event</a:t>
            </a:r>
          </a:p>
          <a:p>
            <a:r>
              <a:rPr lang="en-GB" dirty="0" smtClean="0"/>
              <a:t>This applies especially in BI, because of the nature of the loss, but it could have other applications </a:t>
            </a:r>
          </a:p>
          <a:p>
            <a:r>
              <a:rPr lang="en-GB" dirty="0" smtClean="0"/>
              <a:t>Other litigants: will try to argue that ‘but for’ is not necessary to legal causation</a:t>
            </a:r>
          </a:p>
          <a:p>
            <a:r>
              <a:rPr lang="en-GB" dirty="0" smtClean="0"/>
              <a:t>Likely to be knocked back, but may take time to settle</a:t>
            </a:r>
          </a:p>
          <a:p>
            <a:r>
              <a:rPr lang="en-GB" dirty="0" smtClean="0"/>
              <a:t>New test for ‘proximate cause’ in [168] – inevitable in ordinary course</a:t>
            </a:r>
          </a:p>
          <a:p>
            <a:endParaRPr lang="en-GB" dirty="0" smtClean="0"/>
          </a:p>
          <a:p>
            <a:endParaRPr lang="en-GB" dirty="0"/>
          </a:p>
        </p:txBody>
      </p:sp>
    </p:spTree>
    <p:extLst>
      <p:ext uri="{BB962C8B-B14F-4D97-AF65-F5344CB8AC3E}">
        <p14:creationId xmlns:p14="http://schemas.microsoft.com/office/powerpoint/2010/main" val="1626563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p:txBody>
          <a:bodyPr/>
          <a:lstStyle/>
          <a:p>
            <a:r>
              <a:rPr lang="en-GB" dirty="0" smtClean="0"/>
              <a:t>Sarah </a:t>
            </a:r>
            <a:r>
              <a:rPr lang="en-GB" dirty="0" err="1" smtClean="0"/>
              <a:t>bousfield</a:t>
            </a:r>
            <a:endParaRPr lang="en-GB" dirty="0"/>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p:txBody>
          <a:bodyPr/>
          <a:lstStyle/>
          <a:p>
            <a:endParaRPr lang="en-GB"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dirty="0" err="1"/>
              <a:t>brickcourt.co.uk</a:t>
            </a:r>
            <a:r>
              <a:rPr lang="en-GB" b="1"/>
              <a:t> </a:t>
            </a:r>
          </a:p>
          <a:p>
            <a:r>
              <a:rPr lang="en-GB"/>
              <a:t>+44(0)20 7379 3550</a:t>
            </a:r>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p:txBody>
          <a:bodyPr/>
          <a:lstStyle/>
          <a:p>
            <a:endParaRPr lang="en-GB" dirty="0"/>
          </a:p>
        </p:txBody>
      </p:sp>
    </p:spTree>
    <p:extLst>
      <p:ext uri="{BB962C8B-B14F-4D97-AF65-F5344CB8AC3E}">
        <p14:creationId xmlns:p14="http://schemas.microsoft.com/office/powerpoint/2010/main" val="28668354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p:txBody>
          <a:bodyPr/>
          <a:lstStyle/>
          <a:p>
            <a:r>
              <a:rPr lang="en-GB" dirty="0" smtClean="0"/>
              <a:t>Michael bolding</a:t>
            </a:r>
            <a:endParaRPr lang="en-GB" dirty="0"/>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p:txBody>
          <a:bodyPr/>
          <a:lstStyle/>
          <a:p>
            <a:endParaRPr lang="en-GB"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dirty="0" err="1"/>
              <a:t>brickcourt.co.uk</a:t>
            </a:r>
            <a:r>
              <a:rPr lang="en-GB" b="1"/>
              <a:t> </a:t>
            </a:r>
          </a:p>
          <a:p>
            <a:r>
              <a:rPr lang="en-GB"/>
              <a:t>+44(0)20 7379 3550</a:t>
            </a:r>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p:txBody>
          <a:bodyPr/>
          <a:lstStyle/>
          <a:p>
            <a:endParaRPr lang="en-GB" dirty="0"/>
          </a:p>
        </p:txBody>
      </p:sp>
    </p:spTree>
    <p:extLst>
      <p:ext uri="{BB962C8B-B14F-4D97-AF65-F5344CB8AC3E}">
        <p14:creationId xmlns:p14="http://schemas.microsoft.com/office/powerpoint/2010/main" val="8840293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p:cNvSpPr>
            <a:spLocks noGrp="1"/>
          </p:cNvSpPr>
          <p:nvPr>
            <p:ph type="title"/>
          </p:nvPr>
        </p:nvSpPr>
        <p:spPr/>
        <p:txBody>
          <a:bodyPr/>
          <a:lstStyle/>
          <a:p>
            <a:r>
              <a:rPr lang="en-GB" dirty="0"/>
              <a:t>Trends</a:t>
            </a:r>
          </a:p>
        </p:txBody>
      </p:sp>
      <p:sp>
        <p:nvSpPr>
          <p:cNvPr id="4" name="Content Placeholder 3"/>
          <p:cNvSpPr>
            <a:spLocks noGrp="1"/>
          </p:cNvSpPr>
          <p:nvPr>
            <p:ph sz="quarter" idx="11"/>
          </p:nvPr>
        </p:nvSpPr>
        <p:spPr>
          <a:xfrm>
            <a:off x="846000" y="1479665"/>
            <a:ext cx="7255393" cy="4051874"/>
          </a:xfrm>
        </p:spPr>
        <p:txBody>
          <a:bodyPr/>
          <a:lstStyle/>
          <a:p>
            <a:pPr marL="0" indent="0">
              <a:buNone/>
            </a:pPr>
            <a:endParaRPr lang="en-GB" sz="2000" u="sng" dirty="0"/>
          </a:p>
          <a:p>
            <a:pPr marL="0" indent="0">
              <a:buNone/>
            </a:pPr>
            <a:r>
              <a:rPr lang="en-GB" sz="1800" u="sng" dirty="0"/>
              <a:t>What are ‘trends’ clauses?</a:t>
            </a:r>
          </a:p>
          <a:p>
            <a:pPr marL="0" indent="0">
              <a:buNone/>
            </a:pPr>
            <a:endParaRPr lang="en-GB" sz="1800" u="sng" dirty="0"/>
          </a:p>
          <a:p>
            <a:r>
              <a:rPr lang="en-GB" sz="1800" dirty="0"/>
              <a:t>Shorthand for contractual quantification machinery typically found within BI insurance policies</a:t>
            </a:r>
          </a:p>
          <a:p>
            <a:endParaRPr lang="en-GB" sz="1800" dirty="0"/>
          </a:p>
          <a:p>
            <a:r>
              <a:rPr lang="en-GB" sz="1800" dirty="0"/>
              <a:t>So-called as the amount payable when insurance in triggered is quantified by looking to standard trading or gross profit from a previous period of trading, then ‘trends adjusting’ that figure to reflect relevant circumstances during the period being claimed for</a:t>
            </a:r>
          </a:p>
          <a:p>
            <a:pPr marL="0" indent="0">
              <a:buNone/>
            </a:pPr>
            <a:endParaRPr lang="en-GB" sz="1800" dirty="0"/>
          </a:p>
        </p:txBody>
      </p:sp>
    </p:spTree>
    <p:extLst>
      <p:ext uri="{BB962C8B-B14F-4D97-AF65-F5344CB8AC3E}">
        <p14:creationId xmlns:p14="http://schemas.microsoft.com/office/powerpoint/2010/main" val="29427610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DE6EA73-3ECE-6D42-BA20-5DAB30B80D4F}"/>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423BA032-29CA-1245-A4F8-7133D4EF64E2}"/>
              </a:ext>
            </a:extLst>
          </p:cNvPr>
          <p:cNvSpPr>
            <a:spLocks noGrp="1"/>
          </p:cNvSpPr>
          <p:nvPr>
            <p:ph type="title"/>
          </p:nvPr>
        </p:nvSpPr>
        <p:spPr/>
        <p:txBody>
          <a:bodyPr/>
          <a:lstStyle/>
          <a:p>
            <a:r>
              <a:rPr lang="en-US" dirty="0"/>
              <a:t>TRENDS (2)</a:t>
            </a:r>
          </a:p>
        </p:txBody>
      </p:sp>
      <p:sp>
        <p:nvSpPr>
          <p:cNvPr id="4" name="Content Placeholder 3">
            <a:extLst>
              <a:ext uri="{FF2B5EF4-FFF2-40B4-BE49-F238E27FC236}">
                <a16:creationId xmlns:a16="http://schemas.microsoft.com/office/drawing/2014/main" id="{B089B1E2-26BD-E74D-8A97-7BC08F0850FE}"/>
              </a:ext>
            </a:extLst>
          </p:cNvPr>
          <p:cNvSpPr>
            <a:spLocks noGrp="1"/>
          </p:cNvSpPr>
          <p:nvPr>
            <p:ph sz="quarter" idx="11"/>
          </p:nvPr>
        </p:nvSpPr>
        <p:spPr/>
        <p:txBody>
          <a:bodyPr>
            <a:normAutofit/>
          </a:bodyPr>
          <a:lstStyle/>
          <a:p>
            <a:pPr marL="0" indent="0">
              <a:buNone/>
            </a:pPr>
            <a:r>
              <a:rPr lang="en-GB" sz="1800" u="sng" dirty="0"/>
              <a:t>Relationship between a ‘trends’ clause/ the relevant insuring clause</a:t>
            </a:r>
          </a:p>
          <a:p>
            <a:pPr marL="0" indent="0">
              <a:buNone/>
            </a:pPr>
            <a:endParaRPr lang="en-GB" sz="1800" u="sng" dirty="0"/>
          </a:p>
          <a:p>
            <a:r>
              <a:rPr lang="en-GB" sz="1800" dirty="0"/>
              <a:t>Trends clauses expressly require ‘but for’ causation</a:t>
            </a:r>
          </a:p>
          <a:p>
            <a:endParaRPr lang="en-GB" sz="1800" dirty="0"/>
          </a:p>
          <a:p>
            <a:r>
              <a:rPr lang="en-GB" sz="1800" dirty="0"/>
              <a:t>[260] But they are only “part of the machinery contained in the policies for quantifying loss”, so they cannot be permitted to take away cover otherwise provided</a:t>
            </a:r>
          </a:p>
          <a:p>
            <a:endParaRPr lang="en-GB" sz="1800" dirty="0"/>
          </a:p>
        </p:txBody>
      </p:sp>
    </p:spTree>
    <p:extLst>
      <p:ext uri="{BB962C8B-B14F-4D97-AF65-F5344CB8AC3E}">
        <p14:creationId xmlns:p14="http://schemas.microsoft.com/office/powerpoint/2010/main" val="34362589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0235367-DA8D-424B-8B97-54DA1AD78235}"/>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FC3AB573-B6E2-8F46-A516-0A810E01E306}"/>
              </a:ext>
            </a:extLst>
          </p:cNvPr>
          <p:cNvSpPr>
            <a:spLocks noGrp="1"/>
          </p:cNvSpPr>
          <p:nvPr>
            <p:ph type="title"/>
          </p:nvPr>
        </p:nvSpPr>
        <p:spPr/>
        <p:txBody>
          <a:bodyPr/>
          <a:lstStyle/>
          <a:p>
            <a:r>
              <a:rPr lang="en-US" dirty="0"/>
              <a:t>TRENDS (3)</a:t>
            </a:r>
          </a:p>
        </p:txBody>
      </p:sp>
      <p:sp>
        <p:nvSpPr>
          <p:cNvPr id="4" name="Content Placeholder 3">
            <a:extLst>
              <a:ext uri="{FF2B5EF4-FFF2-40B4-BE49-F238E27FC236}">
                <a16:creationId xmlns:a16="http://schemas.microsoft.com/office/drawing/2014/main" id="{84074763-14A4-4244-B273-BA003D84D737}"/>
              </a:ext>
            </a:extLst>
          </p:cNvPr>
          <p:cNvSpPr>
            <a:spLocks noGrp="1"/>
          </p:cNvSpPr>
          <p:nvPr>
            <p:ph sz="quarter" idx="11"/>
          </p:nvPr>
        </p:nvSpPr>
        <p:spPr/>
        <p:txBody>
          <a:bodyPr/>
          <a:lstStyle/>
          <a:p>
            <a:r>
              <a:rPr lang="en-GB" sz="1800" u="sng" dirty="0"/>
              <a:t>How are they to be construed?</a:t>
            </a:r>
          </a:p>
          <a:p>
            <a:pPr marL="0" indent="0">
              <a:buNone/>
            </a:pPr>
            <a:endParaRPr lang="en-GB" sz="1800" dirty="0"/>
          </a:p>
          <a:p>
            <a:r>
              <a:rPr lang="en-GB" sz="1800" dirty="0"/>
              <a:t>See [268]:</a:t>
            </a:r>
          </a:p>
          <a:p>
            <a:pPr lvl="1"/>
            <a:r>
              <a:rPr lang="en-GB" sz="1800" dirty="0"/>
              <a:t>“…the aim of such clauses is to arrive at the results that would have been achieved but for the insured peril and circumstances arising out of the same underlying or originating cause…” </a:t>
            </a:r>
          </a:p>
          <a:p>
            <a:pPr marL="180000" lvl="1" indent="0">
              <a:buNone/>
            </a:pPr>
            <a:endParaRPr lang="en-GB" sz="1800" dirty="0"/>
          </a:p>
          <a:p>
            <a:pPr lvl="1"/>
            <a:r>
              <a:rPr lang="en-GB" sz="1800" dirty="0"/>
              <a:t>So you can only adjust for ‘trends’ or circumstances which are “unrelated” to the insured peril </a:t>
            </a:r>
          </a:p>
          <a:p>
            <a:pPr marL="180000" lvl="1" indent="0">
              <a:buNone/>
            </a:pPr>
            <a:endParaRPr lang="en-GB" sz="1800" dirty="0"/>
          </a:p>
          <a:p>
            <a:pPr lvl="1"/>
            <a:r>
              <a:rPr lang="en-GB" sz="1800" dirty="0"/>
              <a:t>Also [287] trends clauses allow adjustments to reflect only circumstances “which are unconnected with the insured peril and not circumstances which are inextricably linked with the insured peril”</a:t>
            </a:r>
          </a:p>
          <a:p>
            <a:pPr marL="0" indent="0">
              <a:buNone/>
            </a:pPr>
            <a:endParaRPr lang="en-GB" dirty="0"/>
          </a:p>
          <a:p>
            <a:endParaRPr lang="en-US" dirty="0"/>
          </a:p>
        </p:txBody>
      </p:sp>
    </p:spTree>
    <p:extLst>
      <p:ext uri="{BB962C8B-B14F-4D97-AF65-F5344CB8AC3E}">
        <p14:creationId xmlns:p14="http://schemas.microsoft.com/office/powerpoint/2010/main" val="39308417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D9FA6443-A20B-3348-991C-AE7A69367D79}"/>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FBCCA46E-564A-8444-8CAF-1F00506D6936}"/>
              </a:ext>
            </a:extLst>
          </p:cNvPr>
          <p:cNvSpPr>
            <a:spLocks noGrp="1"/>
          </p:cNvSpPr>
          <p:nvPr>
            <p:ph type="title"/>
          </p:nvPr>
        </p:nvSpPr>
        <p:spPr/>
        <p:txBody>
          <a:bodyPr/>
          <a:lstStyle/>
          <a:p>
            <a:r>
              <a:rPr lang="en-US" dirty="0"/>
              <a:t>TRENDS (4)</a:t>
            </a:r>
          </a:p>
        </p:txBody>
      </p:sp>
      <p:sp>
        <p:nvSpPr>
          <p:cNvPr id="4" name="Content Placeholder 3">
            <a:extLst>
              <a:ext uri="{FF2B5EF4-FFF2-40B4-BE49-F238E27FC236}">
                <a16:creationId xmlns:a16="http://schemas.microsoft.com/office/drawing/2014/main" id="{18861F65-6C66-2241-8A02-1F0D13880348}"/>
              </a:ext>
            </a:extLst>
          </p:cNvPr>
          <p:cNvSpPr>
            <a:spLocks noGrp="1"/>
          </p:cNvSpPr>
          <p:nvPr>
            <p:ph sz="quarter" idx="11"/>
          </p:nvPr>
        </p:nvSpPr>
        <p:spPr/>
        <p:txBody>
          <a:bodyPr/>
          <a:lstStyle/>
          <a:p>
            <a:r>
              <a:rPr lang="en-US" dirty="0"/>
              <a:t>So a similar conclusion to the court below…</a:t>
            </a:r>
          </a:p>
          <a:p>
            <a:r>
              <a:rPr lang="en-US" dirty="0"/>
              <a:t>But with a key difference.</a:t>
            </a:r>
          </a:p>
          <a:p>
            <a:r>
              <a:rPr lang="en-US" dirty="0"/>
              <a:t>[288] notes </a:t>
            </a:r>
            <a:r>
              <a:rPr lang="en-GB" dirty="0"/>
              <a:t>that the trends clauses “do </a:t>
            </a:r>
            <a:r>
              <a:rPr lang="en-GB" u="sng" dirty="0"/>
              <a:t>not</a:t>
            </a:r>
            <a:r>
              <a:rPr lang="en-GB" dirty="0"/>
              <a:t> require losses to be adjusted on the basis that, if the insured peril had not occurred, the results of the business would still have been affected by </a:t>
            </a:r>
            <a:r>
              <a:rPr lang="en-GB" u="sng" dirty="0"/>
              <a:t>other consequences of the COVID-19 pandemic</a:t>
            </a:r>
            <a:r>
              <a:rPr lang="en-GB" dirty="0"/>
              <a:t>” </a:t>
            </a:r>
          </a:p>
          <a:p>
            <a:r>
              <a:rPr lang="en-GB" dirty="0"/>
              <a:t>This is narrower than the HC judgment which appeared to allow scope for insurers to argue that the counterfactual strips out all consequences for the </a:t>
            </a:r>
            <a:r>
              <a:rPr lang="en-GB" i="1" dirty="0"/>
              <a:t>national </a:t>
            </a:r>
            <a:r>
              <a:rPr lang="en-GB" dirty="0"/>
              <a:t>COVID-19 pandemic only. </a:t>
            </a:r>
          </a:p>
          <a:p>
            <a:r>
              <a:rPr lang="en-GB" dirty="0"/>
              <a:t>E.g. [278] of the High Court judgment which referred to “the national outbreak of COVID-19” not the COVID-19 pandemic worldwide.</a:t>
            </a:r>
          </a:p>
          <a:p>
            <a:endParaRPr lang="en-US" dirty="0"/>
          </a:p>
        </p:txBody>
      </p:sp>
    </p:spTree>
    <p:extLst>
      <p:ext uri="{BB962C8B-B14F-4D97-AF65-F5344CB8AC3E}">
        <p14:creationId xmlns:p14="http://schemas.microsoft.com/office/powerpoint/2010/main" val="39146357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621A3C8F-E14C-0E4E-9794-6F6342039E20}"/>
              </a:ext>
            </a:extLst>
          </p:cNvPr>
          <p:cNvSpPr>
            <a:spLocks noGrp="1"/>
          </p:cNvSpPr>
          <p:nvPr>
            <p:ph type="ftr" sz="quarter" idx="10"/>
          </p:nvPr>
        </p:nvSpPr>
        <p:spPr/>
        <p:txBody>
          <a:bodyPr/>
          <a:lstStyle/>
          <a:p>
            <a:r>
              <a:rPr lang="en-GB" b="1"/>
              <a:t>brickcourt.co.uk </a:t>
            </a:r>
          </a:p>
          <a:p>
            <a:r>
              <a:rPr lang="en-GB"/>
              <a:t>+44(0)20 7379 3550</a:t>
            </a:r>
            <a:endParaRPr lang="en-GB" dirty="0"/>
          </a:p>
        </p:txBody>
      </p:sp>
      <p:sp>
        <p:nvSpPr>
          <p:cNvPr id="3" name="Title 2">
            <a:extLst>
              <a:ext uri="{FF2B5EF4-FFF2-40B4-BE49-F238E27FC236}">
                <a16:creationId xmlns:a16="http://schemas.microsoft.com/office/drawing/2014/main" id="{68C2F6F3-C6DE-5646-BC33-835DF84515AA}"/>
              </a:ext>
            </a:extLst>
          </p:cNvPr>
          <p:cNvSpPr>
            <a:spLocks noGrp="1"/>
          </p:cNvSpPr>
          <p:nvPr>
            <p:ph type="title"/>
          </p:nvPr>
        </p:nvSpPr>
        <p:spPr/>
        <p:txBody>
          <a:bodyPr/>
          <a:lstStyle/>
          <a:p>
            <a:r>
              <a:rPr lang="en-US" i="1" dirty="0"/>
              <a:t>ORIENT-EXPRESS</a:t>
            </a:r>
          </a:p>
        </p:txBody>
      </p:sp>
      <p:sp>
        <p:nvSpPr>
          <p:cNvPr id="4" name="Content Placeholder 3">
            <a:extLst>
              <a:ext uri="{FF2B5EF4-FFF2-40B4-BE49-F238E27FC236}">
                <a16:creationId xmlns:a16="http://schemas.microsoft.com/office/drawing/2014/main" id="{D42E6E95-B8D0-4F4E-A861-9E310B7B2A27}"/>
              </a:ext>
            </a:extLst>
          </p:cNvPr>
          <p:cNvSpPr>
            <a:spLocks noGrp="1"/>
          </p:cNvSpPr>
          <p:nvPr>
            <p:ph sz="quarter" idx="11"/>
          </p:nvPr>
        </p:nvSpPr>
        <p:spPr/>
        <p:txBody>
          <a:bodyPr/>
          <a:lstStyle/>
          <a:p>
            <a:r>
              <a:rPr lang="en-GB" sz="1800" i="1" dirty="0"/>
              <a:t>Orient-Express</a:t>
            </a:r>
            <a:r>
              <a:rPr lang="en-GB" sz="1800" dirty="0"/>
              <a:t> was distinguishable / wrongly decided [308] </a:t>
            </a:r>
          </a:p>
          <a:p>
            <a:pPr lvl="1"/>
            <a:r>
              <a:rPr lang="en-GB" sz="1800" dirty="0"/>
              <a:t>Hurricane damages hotel and surrounding area</a:t>
            </a:r>
          </a:p>
          <a:p>
            <a:pPr lvl="1"/>
            <a:r>
              <a:rPr lang="en-GB" sz="1800" dirty="0"/>
              <a:t>Both sets of damage cause BI loss</a:t>
            </a:r>
          </a:p>
          <a:p>
            <a:pPr lvl="1"/>
            <a:r>
              <a:rPr lang="en-GB" sz="1800" dirty="0"/>
              <a:t>But they arise from same underlying cause – the hurricane</a:t>
            </a:r>
          </a:p>
          <a:p>
            <a:endParaRPr lang="en-US" dirty="0"/>
          </a:p>
        </p:txBody>
      </p:sp>
    </p:spTree>
    <p:extLst>
      <p:ext uri="{BB962C8B-B14F-4D97-AF65-F5344CB8AC3E}">
        <p14:creationId xmlns:p14="http://schemas.microsoft.com/office/powerpoint/2010/main" val="1347478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a:xfrm>
            <a:off x="574767" y="1201782"/>
            <a:ext cx="8059782" cy="2142309"/>
          </a:xfrm>
        </p:spPr>
        <p:txBody>
          <a:bodyPr>
            <a:normAutofit/>
          </a:bodyPr>
          <a:lstStyle/>
          <a:p>
            <a:r>
              <a:rPr lang="en-GB" i="1" dirty="0" smtClean="0"/>
              <a:t>FCA </a:t>
            </a:r>
            <a:r>
              <a:rPr lang="en-GB" i="1" cap="none" dirty="0" smtClean="0"/>
              <a:t>v </a:t>
            </a:r>
            <a:r>
              <a:rPr lang="en-GB" i="1" dirty="0" smtClean="0"/>
              <a:t>Arch </a:t>
            </a:r>
            <a:r>
              <a:rPr lang="en-GB" i="1" cap="none" dirty="0" smtClean="0"/>
              <a:t>and</a:t>
            </a:r>
            <a:r>
              <a:rPr lang="en-GB" i="1" dirty="0" smtClean="0"/>
              <a:t> </a:t>
            </a:r>
            <a:r>
              <a:rPr lang="en-GB" i="1" dirty="0"/>
              <a:t>others</a:t>
            </a:r>
            <a:br>
              <a:rPr lang="en-GB" i="1" dirty="0"/>
            </a:br>
            <a:r>
              <a:rPr lang="en-GB" dirty="0"/>
              <a:t>[2021] UKSC 1</a:t>
            </a:r>
            <a:br>
              <a:rPr lang="en-GB" dirty="0"/>
            </a:br>
            <a:r>
              <a:rPr lang="en-GB" dirty="0"/>
              <a:t> </a:t>
            </a:r>
            <a:r>
              <a:rPr lang="en-GB" dirty="0" smtClean="0"/>
              <a:t/>
            </a:r>
            <a:br>
              <a:rPr lang="en-GB" dirty="0" smtClean="0"/>
            </a:br>
            <a:r>
              <a:rPr lang="en-GB" sz="2200" b="1" cap="none" dirty="0" smtClean="0"/>
              <a:t>Friday 22 January </a:t>
            </a:r>
            <a:r>
              <a:rPr lang="en-GB" sz="2200" b="1" dirty="0" smtClean="0"/>
              <a:t>2021 @ </a:t>
            </a:r>
            <a:r>
              <a:rPr lang="en-GB" sz="2200" b="1" cap="none" dirty="0" smtClean="0"/>
              <a:t>10am online</a:t>
            </a:r>
            <a:br>
              <a:rPr lang="en-GB" sz="2200" b="1" cap="none" dirty="0" smtClean="0"/>
            </a:br>
            <a:r>
              <a:rPr lang="en-GB" sz="2200" b="1" cap="none" dirty="0"/>
              <a:t/>
            </a:r>
            <a:br>
              <a:rPr lang="en-GB" sz="2200" b="1" cap="none" dirty="0"/>
            </a:br>
            <a:endParaRPr lang="en-GB" sz="2700" cap="none"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a:off x="853204" y="2834640"/>
            <a:ext cx="7648245" cy="2714105"/>
          </a:xfrm>
        </p:spPr>
        <p:txBody>
          <a:bodyPr>
            <a:normAutofit/>
          </a:bodyPr>
          <a:lstStyle/>
          <a:p>
            <a:endParaRPr lang="en-GB" sz="2400" dirty="0" smtClean="0"/>
          </a:p>
          <a:p>
            <a:endParaRPr lang="en-GB" sz="2000" b="0" i="1" dirty="0"/>
          </a:p>
          <a:p>
            <a:r>
              <a:rPr lang="en-GB" sz="2000" dirty="0" smtClean="0"/>
              <a:t>Simon </a:t>
            </a:r>
            <a:r>
              <a:rPr lang="en-GB" sz="2000" dirty="0" err="1" smtClean="0"/>
              <a:t>Salzedo</a:t>
            </a:r>
            <a:r>
              <a:rPr lang="en-GB" sz="2000" dirty="0" smtClean="0"/>
              <a:t> QC</a:t>
            </a:r>
            <a:r>
              <a:rPr lang="en-GB" sz="2000" dirty="0"/>
              <a:t/>
            </a:r>
            <a:br>
              <a:rPr lang="en-GB" sz="2000" dirty="0"/>
            </a:br>
            <a:r>
              <a:rPr lang="en-GB" sz="2000" dirty="0" smtClean="0"/>
              <a:t>Michael Bolding</a:t>
            </a:r>
          </a:p>
          <a:p>
            <a:r>
              <a:rPr lang="en-GB" sz="2000" dirty="0" smtClean="0"/>
              <a:t>Sarah Bousfield</a:t>
            </a:r>
            <a:endParaRPr lang="en-GB" sz="2000" dirty="0"/>
          </a:p>
          <a:p>
            <a:endParaRPr lang="en-GB" dirty="0" smtClean="0"/>
          </a:p>
          <a:p>
            <a:r>
              <a:rPr lang="en-GB" b="0" dirty="0"/>
              <a:t>If you have suggestions for questions for the speakers please submit them via email to </a:t>
            </a:r>
            <a:r>
              <a:rPr lang="en-GB" b="0" dirty="0">
                <a:hlinkClick r:id="rId2"/>
              </a:rPr>
              <a:t>marketing@brickcourt.co.uk</a:t>
            </a:r>
            <a:r>
              <a:rPr lang="en-GB" b="0" dirty="0"/>
              <a:t> or use the question box on the control panel</a:t>
            </a:r>
            <a:endParaRPr lang="en-GB" b="0" i="1" dirty="0"/>
          </a:p>
          <a:p>
            <a:endParaRPr lang="en-GB" sz="2000" dirty="0"/>
          </a:p>
        </p:txBody>
      </p:sp>
    </p:spTree>
    <p:extLst>
      <p:ext uri="{BB962C8B-B14F-4D97-AF65-F5344CB8AC3E}">
        <p14:creationId xmlns:p14="http://schemas.microsoft.com/office/powerpoint/2010/main" val="74434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a:t>brickcourt.co.uk </a:t>
            </a:r>
          </a:p>
          <a:p>
            <a:r>
              <a:rPr lang="en-GB"/>
              <a:t>+44(0)20 7379 3550</a:t>
            </a:r>
          </a:p>
        </p:txBody>
      </p:sp>
      <p:sp>
        <p:nvSpPr>
          <p:cNvPr id="4" name="Title 3"/>
          <p:cNvSpPr>
            <a:spLocks noGrp="1"/>
          </p:cNvSpPr>
          <p:nvPr>
            <p:ph type="title"/>
          </p:nvPr>
        </p:nvSpPr>
        <p:spPr/>
        <p:txBody>
          <a:bodyPr/>
          <a:lstStyle/>
          <a:p>
            <a:r>
              <a:rPr lang="en-US"/>
              <a:t> TYPES OF CLAUSEs AT ISSUE</a:t>
            </a:r>
          </a:p>
        </p:txBody>
      </p:sp>
      <p:sp>
        <p:nvSpPr>
          <p:cNvPr id="5" name="Content Placeholder 4"/>
          <p:cNvSpPr>
            <a:spLocks noGrp="1"/>
          </p:cNvSpPr>
          <p:nvPr>
            <p:ph sz="quarter" idx="11"/>
          </p:nvPr>
        </p:nvSpPr>
        <p:spPr/>
        <p:txBody>
          <a:bodyPr>
            <a:normAutofit/>
          </a:bodyPr>
          <a:lstStyle/>
          <a:p>
            <a:pPr algn="ctr"/>
            <a:endParaRPr lang="en-US" sz="2200"/>
          </a:p>
          <a:p>
            <a:pPr algn="just"/>
            <a:r>
              <a:rPr lang="en-US" sz="2200"/>
              <a:t>‘Disease clauses’</a:t>
            </a:r>
          </a:p>
          <a:p>
            <a:pPr marL="0" indent="0" algn="just">
              <a:buNone/>
            </a:pPr>
            <a:endParaRPr lang="en-US" sz="2200"/>
          </a:p>
          <a:p>
            <a:pPr algn="just"/>
            <a:r>
              <a:rPr lang="en-US" sz="2200"/>
              <a:t>‘Prevention of access clauses’</a:t>
            </a:r>
          </a:p>
          <a:p>
            <a:pPr algn="just"/>
            <a:endParaRPr lang="en-US" sz="2200"/>
          </a:p>
          <a:p>
            <a:pPr algn="just"/>
            <a:r>
              <a:rPr lang="en-US" sz="2200"/>
              <a:t>‘Hybrid clauses’</a:t>
            </a:r>
          </a:p>
          <a:p>
            <a:pPr marL="0" indent="0" algn="just">
              <a:buNone/>
            </a:pPr>
            <a:endParaRPr lang="en-US" sz="2200"/>
          </a:p>
          <a:p>
            <a:pPr algn="just"/>
            <a:r>
              <a:rPr lang="en-US" sz="2200"/>
              <a:t>‘Trends clauses’</a:t>
            </a:r>
          </a:p>
          <a:p>
            <a:pPr algn="just"/>
            <a:endParaRPr lang="en-US" sz="2200"/>
          </a:p>
        </p:txBody>
      </p:sp>
    </p:spTree>
    <p:extLst>
      <p:ext uri="{BB962C8B-B14F-4D97-AF65-F5344CB8AC3E}">
        <p14:creationId xmlns:p14="http://schemas.microsoft.com/office/powerpoint/2010/main" val="26697954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63FAB0E2-0AD6-CC47-84E4-56B52862D776}"/>
              </a:ext>
            </a:extLst>
          </p:cNvPr>
          <p:cNvSpPr>
            <a:spLocks noGrp="1"/>
          </p:cNvSpPr>
          <p:nvPr>
            <p:ph type="ftr" sz="quarter" idx="10"/>
          </p:nvPr>
        </p:nvSpPr>
        <p:spPr/>
        <p:txBody>
          <a:bodyPr/>
          <a:lstStyle/>
          <a:p>
            <a:r>
              <a:rPr lang="en-GB" b="1"/>
              <a:t>brickcourt.co.uk </a:t>
            </a:r>
          </a:p>
          <a:p>
            <a:r>
              <a:rPr lang="en-GB"/>
              <a:t>+44(0)20 7379 3550</a:t>
            </a:r>
          </a:p>
        </p:txBody>
      </p:sp>
      <p:sp>
        <p:nvSpPr>
          <p:cNvPr id="3" name="Title 2">
            <a:extLst>
              <a:ext uri="{FF2B5EF4-FFF2-40B4-BE49-F238E27FC236}">
                <a16:creationId xmlns:a16="http://schemas.microsoft.com/office/drawing/2014/main" id="{1E903477-F49A-0E4D-B5BA-5E43F9659D7E}"/>
              </a:ext>
            </a:extLst>
          </p:cNvPr>
          <p:cNvSpPr>
            <a:spLocks noGrp="1"/>
          </p:cNvSpPr>
          <p:nvPr>
            <p:ph type="title"/>
          </p:nvPr>
        </p:nvSpPr>
        <p:spPr/>
        <p:txBody>
          <a:bodyPr/>
          <a:lstStyle/>
          <a:p>
            <a:r>
              <a:rPr lang="en-US"/>
              <a:t>PROCEDURAL HISTORY</a:t>
            </a:r>
          </a:p>
        </p:txBody>
      </p:sp>
      <p:sp>
        <p:nvSpPr>
          <p:cNvPr id="4" name="Content Placeholder 3">
            <a:extLst>
              <a:ext uri="{FF2B5EF4-FFF2-40B4-BE49-F238E27FC236}">
                <a16:creationId xmlns:a16="http://schemas.microsoft.com/office/drawing/2014/main" id="{B7272C4F-A7B3-F449-89E2-42F421EBAEF3}"/>
              </a:ext>
            </a:extLst>
          </p:cNvPr>
          <p:cNvSpPr>
            <a:spLocks noGrp="1"/>
          </p:cNvSpPr>
          <p:nvPr>
            <p:ph sz="quarter" idx="11"/>
          </p:nvPr>
        </p:nvSpPr>
        <p:spPr/>
        <p:txBody>
          <a:bodyPr>
            <a:normAutofit fontScale="47500" lnSpcReduction="20000"/>
          </a:bodyPr>
          <a:lstStyle/>
          <a:p>
            <a:pPr>
              <a:lnSpc>
                <a:spcPct val="150000"/>
              </a:lnSpc>
              <a:spcBef>
                <a:spcPts val="0"/>
              </a:spcBef>
              <a:spcAft>
                <a:spcPts val="1200"/>
              </a:spcAft>
            </a:pPr>
            <a:r>
              <a:rPr lang="en-US" sz="4700" dirty="0"/>
              <a:t>9 June: claim issued</a:t>
            </a:r>
          </a:p>
          <a:p>
            <a:pPr>
              <a:lnSpc>
                <a:spcPct val="150000"/>
              </a:lnSpc>
              <a:spcBef>
                <a:spcPts val="0"/>
              </a:spcBef>
              <a:spcAft>
                <a:spcPts val="1200"/>
              </a:spcAft>
            </a:pPr>
            <a:r>
              <a:rPr lang="en-US" sz="4700" dirty="0"/>
              <a:t>20-30 July: trial in the Commercial Court</a:t>
            </a:r>
          </a:p>
          <a:p>
            <a:pPr>
              <a:lnSpc>
                <a:spcPct val="150000"/>
              </a:lnSpc>
              <a:spcBef>
                <a:spcPts val="0"/>
              </a:spcBef>
              <a:spcAft>
                <a:spcPts val="1200"/>
              </a:spcAft>
            </a:pPr>
            <a:r>
              <a:rPr lang="en-US" sz="4700" dirty="0"/>
              <a:t>15 September: judgment of Flaux LJ and Butcher J</a:t>
            </a:r>
          </a:p>
          <a:p>
            <a:pPr>
              <a:lnSpc>
                <a:spcPct val="150000"/>
              </a:lnSpc>
              <a:spcBef>
                <a:spcPts val="0"/>
              </a:spcBef>
              <a:spcAft>
                <a:spcPts val="1200"/>
              </a:spcAft>
            </a:pPr>
            <a:r>
              <a:rPr lang="en-US" sz="4700" dirty="0"/>
              <a:t>2 November: Permission granted for a leapfrog appeal to the Supreme Court</a:t>
            </a:r>
          </a:p>
          <a:p>
            <a:pPr>
              <a:lnSpc>
                <a:spcPct val="150000"/>
              </a:lnSpc>
              <a:spcBef>
                <a:spcPts val="0"/>
              </a:spcBef>
              <a:spcAft>
                <a:spcPts val="1200"/>
              </a:spcAft>
            </a:pPr>
            <a:r>
              <a:rPr lang="en-US" sz="4700" dirty="0"/>
              <a:t>16-19 November: Hearing in the Supreme Court</a:t>
            </a:r>
          </a:p>
          <a:p>
            <a:pPr>
              <a:lnSpc>
                <a:spcPct val="150000"/>
              </a:lnSpc>
              <a:spcBef>
                <a:spcPts val="0"/>
              </a:spcBef>
              <a:spcAft>
                <a:spcPts val="1200"/>
              </a:spcAft>
            </a:pPr>
            <a:r>
              <a:rPr lang="en-US" sz="4700" dirty="0"/>
              <a:t>15 January: Supreme Court judgment</a:t>
            </a:r>
          </a:p>
          <a:p>
            <a:endParaRPr lang="en-US" dirty="0"/>
          </a:p>
        </p:txBody>
      </p:sp>
    </p:spTree>
    <p:extLst>
      <p:ext uri="{BB962C8B-B14F-4D97-AF65-F5344CB8AC3E}">
        <p14:creationId xmlns:p14="http://schemas.microsoft.com/office/powerpoint/2010/main" val="6923177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DD056D3E-1CB3-0048-B7F6-65B02675F15C}"/>
              </a:ext>
            </a:extLst>
          </p:cNvPr>
          <p:cNvSpPr>
            <a:spLocks noGrp="1"/>
          </p:cNvSpPr>
          <p:nvPr>
            <p:ph type="ftr" sz="quarter" idx="10"/>
          </p:nvPr>
        </p:nvSpPr>
        <p:spPr/>
        <p:txBody>
          <a:bodyPr/>
          <a:lstStyle/>
          <a:p>
            <a:r>
              <a:rPr lang="en-GB" b="1" dirty="0" err="1"/>
              <a:t>brickcourt.co.uk</a:t>
            </a:r>
            <a:r>
              <a:rPr lang="en-GB" b="1" dirty="0"/>
              <a:t> </a:t>
            </a:r>
          </a:p>
          <a:p>
            <a:r>
              <a:rPr lang="en-GB" dirty="0"/>
              <a:t>+44(0)20 7379 3550</a:t>
            </a:r>
          </a:p>
        </p:txBody>
      </p:sp>
      <p:sp>
        <p:nvSpPr>
          <p:cNvPr id="3" name="Title 2">
            <a:extLst>
              <a:ext uri="{FF2B5EF4-FFF2-40B4-BE49-F238E27FC236}">
                <a16:creationId xmlns:a16="http://schemas.microsoft.com/office/drawing/2014/main" id="{233A84EF-04D5-FD42-A9F0-9A58948F729D}"/>
              </a:ext>
            </a:extLst>
          </p:cNvPr>
          <p:cNvSpPr>
            <a:spLocks noGrp="1"/>
          </p:cNvSpPr>
          <p:nvPr>
            <p:ph type="title"/>
          </p:nvPr>
        </p:nvSpPr>
        <p:spPr/>
        <p:txBody>
          <a:bodyPr/>
          <a:lstStyle/>
          <a:p>
            <a:r>
              <a:rPr lang="en-US" dirty="0"/>
              <a:t>Argenta ‘disease clause’</a:t>
            </a:r>
          </a:p>
        </p:txBody>
      </p:sp>
      <p:sp>
        <p:nvSpPr>
          <p:cNvPr id="4" name="Content Placeholder 3">
            <a:extLst>
              <a:ext uri="{FF2B5EF4-FFF2-40B4-BE49-F238E27FC236}">
                <a16:creationId xmlns:a16="http://schemas.microsoft.com/office/drawing/2014/main" id="{C303E742-05CB-D24E-AE61-38317B7F30C6}"/>
              </a:ext>
            </a:extLst>
          </p:cNvPr>
          <p:cNvSpPr>
            <a:spLocks noGrp="1"/>
          </p:cNvSpPr>
          <p:nvPr>
            <p:ph sz="quarter" idx="11"/>
          </p:nvPr>
        </p:nvSpPr>
        <p:spPr/>
        <p:txBody>
          <a:bodyPr>
            <a:normAutofit/>
          </a:bodyPr>
          <a:lstStyle/>
          <a:p>
            <a:pPr marL="0" indent="0">
              <a:buNone/>
            </a:pPr>
            <a:endParaRPr lang="en-US" sz="2200" dirty="0"/>
          </a:p>
          <a:p>
            <a:pPr marL="0" indent="0" algn="just">
              <a:lnSpc>
                <a:spcPct val="110000"/>
              </a:lnSpc>
              <a:buNone/>
            </a:pPr>
            <a:r>
              <a:rPr lang="en-US" sz="2200" dirty="0"/>
              <a:t>“The COMPANY will also indemnify the INSURED as provided in the Insurance of this Section for such interruption as a result of </a:t>
            </a:r>
          </a:p>
          <a:p>
            <a:pPr marL="0" indent="0" algn="just">
              <a:lnSpc>
                <a:spcPct val="110000"/>
              </a:lnSpc>
              <a:buNone/>
            </a:pPr>
            <a:r>
              <a:rPr lang="en-US" sz="2200" dirty="0"/>
              <a:t>…</a:t>
            </a:r>
          </a:p>
          <a:p>
            <a:pPr marL="0" indent="0" algn="just">
              <a:lnSpc>
                <a:spcPct val="110000"/>
              </a:lnSpc>
              <a:buNone/>
            </a:pPr>
            <a:r>
              <a:rPr lang="en-US" sz="2200" dirty="0"/>
              <a:t>any occurrence of a NOTIFIABLE HUMAN DISEASE within a radius of 25 miles of the PREMISES”</a:t>
            </a:r>
          </a:p>
        </p:txBody>
      </p:sp>
    </p:spTree>
    <p:extLst>
      <p:ext uri="{BB962C8B-B14F-4D97-AF65-F5344CB8AC3E}">
        <p14:creationId xmlns:p14="http://schemas.microsoft.com/office/powerpoint/2010/main" val="15930345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37E38A38-DC84-3F4E-B6D2-6CB8FF39F1A5}"/>
              </a:ext>
            </a:extLst>
          </p:cNvPr>
          <p:cNvSpPr>
            <a:spLocks noGrp="1"/>
          </p:cNvSpPr>
          <p:nvPr>
            <p:ph type="ftr" sz="quarter" idx="10"/>
          </p:nvPr>
        </p:nvSpPr>
        <p:spPr/>
        <p:txBody>
          <a:bodyPr/>
          <a:lstStyle/>
          <a:p>
            <a:r>
              <a:rPr lang="en-GB" b="1"/>
              <a:t>brickcourt.co.uk </a:t>
            </a:r>
          </a:p>
          <a:p>
            <a:r>
              <a:rPr lang="en-GB"/>
              <a:t>+44(0)20 7379 3550</a:t>
            </a:r>
          </a:p>
        </p:txBody>
      </p:sp>
      <p:sp>
        <p:nvSpPr>
          <p:cNvPr id="3" name="Title 2">
            <a:extLst>
              <a:ext uri="{FF2B5EF4-FFF2-40B4-BE49-F238E27FC236}">
                <a16:creationId xmlns:a16="http://schemas.microsoft.com/office/drawing/2014/main" id="{B64989DF-3D65-1241-9F6E-7F1DCBF25E75}"/>
              </a:ext>
            </a:extLst>
          </p:cNvPr>
          <p:cNvSpPr>
            <a:spLocks noGrp="1"/>
          </p:cNvSpPr>
          <p:nvPr>
            <p:ph type="title"/>
          </p:nvPr>
        </p:nvSpPr>
        <p:spPr/>
        <p:txBody>
          <a:bodyPr/>
          <a:lstStyle/>
          <a:p>
            <a:r>
              <a:rPr lang="en-US"/>
              <a:t>COMMERCIAL COURT JUDGMENT</a:t>
            </a:r>
          </a:p>
        </p:txBody>
      </p:sp>
      <p:sp>
        <p:nvSpPr>
          <p:cNvPr id="4" name="Content Placeholder 3">
            <a:extLst>
              <a:ext uri="{FF2B5EF4-FFF2-40B4-BE49-F238E27FC236}">
                <a16:creationId xmlns:a16="http://schemas.microsoft.com/office/drawing/2014/main" id="{F5B3B25D-AE2B-7B4B-8E22-3060FE4E0F68}"/>
              </a:ext>
            </a:extLst>
          </p:cNvPr>
          <p:cNvSpPr>
            <a:spLocks noGrp="1"/>
          </p:cNvSpPr>
          <p:nvPr>
            <p:ph sz="quarter" idx="11"/>
          </p:nvPr>
        </p:nvSpPr>
        <p:spPr/>
        <p:txBody>
          <a:bodyPr>
            <a:normAutofit/>
          </a:bodyPr>
          <a:lstStyle/>
          <a:p>
            <a:pPr marL="0" indent="0">
              <a:lnSpc>
                <a:spcPct val="100000"/>
              </a:lnSpc>
              <a:buNone/>
            </a:pPr>
            <a:r>
              <a:rPr lang="en-US" sz="2200"/>
              <a:t>[2020] EWHC 2448 (Comm), para. 102 :</a:t>
            </a:r>
          </a:p>
          <a:p>
            <a:pPr marL="0" indent="0" algn="just">
              <a:lnSpc>
                <a:spcPct val="150000"/>
              </a:lnSpc>
              <a:buNone/>
            </a:pPr>
            <a:r>
              <a:rPr lang="en-US" sz="2200"/>
              <a:t>“… </a:t>
            </a:r>
            <a:r>
              <a:rPr lang="en-GB" sz="2200"/>
              <a:t>The wording of the clause, in other words, indicates that the essence of the fortuity covered is the Notifiable Disease, which has come near, rather than specific local occurrences of the disease.”</a:t>
            </a:r>
            <a:endParaRPr lang="en-US" sz="2200"/>
          </a:p>
          <a:p>
            <a:endParaRPr lang="en-US"/>
          </a:p>
          <a:p>
            <a:endParaRPr lang="en-US"/>
          </a:p>
        </p:txBody>
      </p:sp>
    </p:spTree>
    <p:extLst>
      <p:ext uri="{BB962C8B-B14F-4D97-AF65-F5344CB8AC3E}">
        <p14:creationId xmlns:p14="http://schemas.microsoft.com/office/powerpoint/2010/main" val="20865419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AC51DC0-A396-FD46-8609-BF7CF7F1C007}"/>
              </a:ext>
            </a:extLst>
          </p:cNvPr>
          <p:cNvSpPr>
            <a:spLocks noGrp="1"/>
          </p:cNvSpPr>
          <p:nvPr>
            <p:ph type="ftr" sz="quarter" idx="10"/>
          </p:nvPr>
        </p:nvSpPr>
        <p:spPr/>
        <p:txBody>
          <a:bodyPr/>
          <a:lstStyle/>
          <a:p>
            <a:r>
              <a:rPr lang="en-GB" b="1"/>
              <a:t>brickcourt.co.uk </a:t>
            </a:r>
          </a:p>
          <a:p>
            <a:r>
              <a:rPr lang="en-GB"/>
              <a:t>+44(0)20 7379 3550</a:t>
            </a:r>
          </a:p>
        </p:txBody>
      </p:sp>
      <p:sp>
        <p:nvSpPr>
          <p:cNvPr id="3" name="Title 2">
            <a:extLst>
              <a:ext uri="{FF2B5EF4-FFF2-40B4-BE49-F238E27FC236}">
                <a16:creationId xmlns:a16="http://schemas.microsoft.com/office/drawing/2014/main" id="{3B25AE40-B579-2942-8C52-2D03DC6C9C79}"/>
              </a:ext>
            </a:extLst>
          </p:cNvPr>
          <p:cNvSpPr>
            <a:spLocks noGrp="1"/>
          </p:cNvSpPr>
          <p:nvPr>
            <p:ph type="title"/>
          </p:nvPr>
        </p:nvSpPr>
        <p:spPr/>
        <p:txBody>
          <a:bodyPr/>
          <a:lstStyle/>
          <a:p>
            <a:r>
              <a:rPr lang="en-US"/>
              <a:t>SUPREME COURT JUDGMENT</a:t>
            </a:r>
          </a:p>
        </p:txBody>
      </p:sp>
      <p:sp>
        <p:nvSpPr>
          <p:cNvPr id="4" name="Content Placeholder 3">
            <a:extLst>
              <a:ext uri="{FF2B5EF4-FFF2-40B4-BE49-F238E27FC236}">
                <a16:creationId xmlns:a16="http://schemas.microsoft.com/office/drawing/2014/main" id="{FE1AD598-9C30-004B-BEA6-B53CFACC731E}"/>
              </a:ext>
            </a:extLst>
          </p:cNvPr>
          <p:cNvSpPr>
            <a:spLocks noGrp="1"/>
          </p:cNvSpPr>
          <p:nvPr>
            <p:ph sz="quarter" idx="11"/>
          </p:nvPr>
        </p:nvSpPr>
        <p:spPr/>
        <p:txBody>
          <a:bodyPr>
            <a:normAutofit fontScale="85000" lnSpcReduction="20000"/>
          </a:bodyPr>
          <a:lstStyle/>
          <a:p>
            <a:pPr marL="0" indent="0">
              <a:buNone/>
            </a:pPr>
            <a:r>
              <a:rPr lang="en-US" sz="2600" dirty="0"/>
              <a:t>[2021] UKSC 1, para. 61:</a:t>
            </a:r>
          </a:p>
          <a:p>
            <a:pPr marL="0" indent="0" algn="just">
              <a:lnSpc>
                <a:spcPct val="150000"/>
              </a:lnSpc>
              <a:buNone/>
            </a:pPr>
            <a:r>
              <a:rPr lang="en-US" sz="2600" dirty="0"/>
              <a:t>“</a:t>
            </a:r>
            <a:r>
              <a:rPr lang="en-GB" sz="2600" dirty="0"/>
              <a:t>… we do not consider that there is any ambiguity in the description of the relevant insured peril. No reasonable reader of the policy would understand the words “</a:t>
            </a:r>
            <a:r>
              <a:rPr lang="en-GB" sz="2600" i="1" dirty="0"/>
              <a:t>any ... occurrence of a Notifiable Disease </a:t>
            </a:r>
            <a:r>
              <a:rPr lang="en-GB" sz="2600" i="1" u="sng" dirty="0"/>
              <a:t>within</a:t>
            </a:r>
            <a:r>
              <a:rPr lang="en-GB" sz="2600" i="1" dirty="0"/>
              <a:t> a radius of 25 miles </a:t>
            </a:r>
            <a:r>
              <a:rPr lang="en-GB" sz="2600" dirty="0"/>
              <a:t>...” to include any occurrence of a Notifiable Disease </a:t>
            </a:r>
            <a:r>
              <a:rPr lang="en-GB" sz="2600" u="sng" dirty="0"/>
              <a:t>outside</a:t>
            </a:r>
            <a:r>
              <a:rPr lang="en-GB" sz="2600" dirty="0"/>
              <a:t> a radius of 25 miles. To seek to interpret the language of the policy as bearing such a meaning is to stand the clause on its head.”</a:t>
            </a:r>
          </a:p>
        </p:txBody>
      </p:sp>
    </p:spTree>
    <p:extLst>
      <p:ext uri="{BB962C8B-B14F-4D97-AF65-F5344CB8AC3E}">
        <p14:creationId xmlns:p14="http://schemas.microsoft.com/office/powerpoint/2010/main" val="26485705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6C6A6A9-9132-0640-8E79-98EB2D12E4E9}"/>
              </a:ext>
            </a:extLst>
          </p:cNvPr>
          <p:cNvSpPr>
            <a:spLocks noGrp="1"/>
          </p:cNvSpPr>
          <p:nvPr>
            <p:ph type="ftr" sz="quarter" idx="10"/>
          </p:nvPr>
        </p:nvSpPr>
        <p:spPr/>
        <p:txBody>
          <a:bodyPr/>
          <a:lstStyle/>
          <a:p>
            <a:r>
              <a:rPr lang="en-GB" b="1"/>
              <a:t>brickcourt.co.uk </a:t>
            </a:r>
          </a:p>
          <a:p>
            <a:r>
              <a:rPr lang="en-GB"/>
              <a:t>+44(0)20 7379 3550</a:t>
            </a:r>
          </a:p>
        </p:txBody>
      </p:sp>
      <p:sp>
        <p:nvSpPr>
          <p:cNvPr id="3" name="Title 2">
            <a:extLst>
              <a:ext uri="{FF2B5EF4-FFF2-40B4-BE49-F238E27FC236}">
                <a16:creationId xmlns:a16="http://schemas.microsoft.com/office/drawing/2014/main" id="{FDB39023-9B65-CB4C-AA28-931E9EAC5EE9}"/>
              </a:ext>
            </a:extLst>
          </p:cNvPr>
          <p:cNvSpPr>
            <a:spLocks noGrp="1"/>
          </p:cNvSpPr>
          <p:nvPr>
            <p:ph type="title"/>
          </p:nvPr>
        </p:nvSpPr>
        <p:spPr/>
        <p:txBody>
          <a:bodyPr/>
          <a:lstStyle/>
          <a:p>
            <a:r>
              <a:rPr lang="en-US"/>
              <a:t>SUPREME COURT JUDGMENT</a:t>
            </a:r>
          </a:p>
        </p:txBody>
      </p:sp>
      <p:sp>
        <p:nvSpPr>
          <p:cNvPr id="4" name="Content Placeholder 3">
            <a:extLst>
              <a:ext uri="{FF2B5EF4-FFF2-40B4-BE49-F238E27FC236}">
                <a16:creationId xmlns:a16="http://schemas.microsoft.com/office/drawing/2014/main" id="{71B8FE7A-4F96-DF4F-86B0-FB5D4D30F1F4}"/>
              </a:ext>
            </a:extLst>
          </p:cNvPr>
          <p:cNvSpPr>
            <a:spLocks noGrp="1"/>
          </p:cNvSpPr>
          <p:nvPr>
            <p:ph sz="quarter" idx="11"/>
          </p:nvPr>
        </p:nvSpPr>
        <p:spPr/>
        <p:txBody>
          <a:bodyPr>
            <a:normAutofit fontScale="25000" lnSpcReduction="20000"/>
          </a:bodyPr>
          <a:lstStyle/>
          <a:p>
            <a:pPr marL="0" indent="0">
              <a:buNone/>
            </a:pPr>
            <a:r>
              <a:rPr lang="en-US" sz="8800" dirty="0"/>
              <a:t>[2021] UKSC 1, para. 65:</a:t>
            </a:r>
          </a:p>
          <a:p>
            <a:pPr marL="0" indent="0">
              <a:lnSpc>
                <a:spcPct val="150000"/>
              </a:lnSpc>
              <a:buNone/>
            </a:pPr>
            <a:r>
              <a:rPr lang="en-GB" sz="8800" dirty="0"/>
              <a:t>“… what the clause says is not that there is cover for an occurrence </a:t>
            </a:r>
            <a:r>
              <a:rPr lang="en-GB" sz="8800" u="sng" dirty="0"/>
              <a:t>some part of which </a:t>
            </a:r>
            <a:r>
              <a:rPr lang="en-GB" sz="8800" dirty="0"/>
              <a:t>is within the specified 25 mile radius but that there is cover for “any ... occurrence of a Notifiable Disease within” that radius. In other words, it is only an occurrence within the specified area that is an insured peril and not anything that occurs outside that area."</a:t>
            </a:r>
          </a:p>
          <a:p>
            <a:pPr marL="0" indent="0">
              <a:buNone/>
            </a:pPr>
            <a:endParaRPr lang="en-US" dirty="0"/>
          </a:p>
        </p:txBody>
      </p:sp>
    </p:spTree>
    <p:extLst>
      <p:ext uri="{BB962C8B-B14F-4D97-AF65-F5344CB8AC3E}">
        <p14:creationId xmlns:p14="http://schemas.microsoft.com/office/powerpoint/2010/main" val="6794454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p:txBody>
          <a:bodyPr/>
          <a:lstStyle/>
          <a:p>
            <a:r>
              <a:rPr lang="en-GB" dirty="0" smtClean="0"/>
              <a:t>Simon </a:t>
            </a:r>
            <a:r>
              <a:rPr lang="en-GB" dirty="0" err="1" smtClean="0"/>
              <a:t>salzedo</a:t>
            </a:r>
            <a:r>
              <a:rPr lang="en-GB" dirty="0" smtClean="0"/>
              <a:t> qc</a:t>
            </a:r>
            <a:endParaRPr lang="en-GB" dirty="0"/>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p:txBody>
          <a:bodyPr/>
          <a:lstStyle/>
          <a:p>
            <a:endParaRPr lang="en-GB"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dirty="0" err="1"/>
              <a:t>brickcourt.co.uk</a:t>
            </a:r>
            <a:r>
              <a:rPr lang="en-GB" b="1"/>
              <a:t> </a:t>
            </a:r>
          </a:p>
          <a:p>
            <a:r>
              <a:rPr lang="en-GB"/>
              <a:t>+44(0)20 7379 3550</a:t>
            </a:r>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p:txBody>
          <a:bodyPr/>
          <a:lstStyle/>
          <a:p>
            <a:endParaRPr lang="en-GB" dirty="0"/>
          </a:p>
        </p:txBody>
      </p:sp>
    </p:spTree>
    <p:extLst>
      <p:ext uri="{BB962C8B-B14F-4D97-AF65-F5344CB8AC3E}">
        <p14:creationId xmlns:p14="http://schemas.microsoft.com/office/powerpoint/2010/main" val="28677222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Brick Court Chambers">
      <a:dk1>
        <a:sysClr val="windowText" lastClr="000000"/>
      </a:dk1>
      <a:lt1>
        <a:sysClr val="window" lastClr="FFFFFF"/>
      </a:lt1>
      <a:dk2>
        <a:srgbClr val="173E61"/>
      </a:dk2>
      <a:lt2>
        <a:srgbClr val="CECCCB"/>
      </a:lt2>
      <a:accent1>
        <a:srgbClr val="173E61"/>
      </a:accent1>
      <a:accent2>
        <a:srgbClr val="2F8698"/>
      </a:accent2>
      <a:accent3>
        <a:srgbClr val="004789"/>
      </a:accent3>
      <a:accent4>
        <a:srgbClr val="B78C39"/>
      </a:accent4>
      <a:accent5>
        <a:srgbClr val="637B89"/>
      </a:accent5>
      <a:accent6>
        <a:srgbClr val="B9A070"/>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Tan">
      <a:srgbClr val="A34F2A"/>
    </a:custClr>
    <a:custClr name="Red">
      <a:srgbClr val="C0254B"/>
    </a:custClr>
  </a:custClrLst>
  <a:extLst>
    <a:ext uri="{05A4C25C-085E-4340-85A3-A5531E510DB2}">
      <thm15:themeFamily xmlns:thm15="http://schemas.microsoft.com/office/thememl/2012/main" name="Presentation2" id="{045E37D9-CFC0-B148-80B3-8337B248D763}" vid="{75FBB2F3-9C77-1849-B9FD-99EE31FE697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Brick Court Chambers PPT Template2018</Template>
  <TotalTime>586</TotalTime>
  <Words>1909</Words>
  <Application>Microsoft Office PowerPoint</Application>
  <PresentationFormat>On-screen Show (4:3)</PresentationFormat>
  <Paragraphs>186</Paragraphs>
  <Slides>25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Calibri</vt:lpstr>
      <vt:lpstr>Office Theme</vt:lpstr>
      <vt:lpstr>FCA v Arch and others [2021] UKSC 1   Friday 22 January 2021 @ 10am online  </vt:lpstr>
      <vt:lpstr>Michael bolding</vt:lpstr>
      <vt:lpstr> TYPES OF CLAUSEs AT ISSUE</vt:lpstr>
      <vt:lpstr>PROCEDURAL HISTORY</vt:lpstr>
      <vt:lpstr>Argenta ‘disease clause’</vt:lpstr>
      <vt:lpstr>COMMERCIAL COURT JUDGMENT</vt:lpstr>
      <vt:lpstr>SUPREME COURT JUDGMENT</vt:lpstr>
      <vt:lpstr>SUPREME COURT JUDGMENT</vt:lpstr>
      <vt:lpstr>Simon salzedo qc</vt:lpstr>
      <vt:lpstr>Construction</vt:lpstr>
      <vt:lpstr>Causation 1 – the basics</vt:lpstr>
      <vt:lpstr>Causation 2 – concurrent causes</vt:lpstr>
      <vt:lpstr>But for – is it necessary for a cause to be necessary?</vt:lpstr>
      <vt:lpstr>Many concurrent causes</vt:lpstr>
      <vt:lpstr>Even more concurrent causes</vt:lpstr>
      <vt:lpstr>HOW TO TELL ????</vt:lpstr>
      <vt:lpstr>The orthodox approach dismissed</vt:lpstr>
      <vt:lpstr>Lessons</vt:lpstr>
      <vt:lpstr>Sarah bousfield</vt:lpstr>
      <vt:lpstr>Trends</vt:lpstr>
      <vt:lpstr>TRENDS (2)</vt:lpstr>
      <vt:lpstr>TRENDS (3)</vt:lpstr>
      <vt:lpstr>TRENDS (4)</vt:lpstr>
      <vt:lpstr>ORIENT-EXPRESS</vt:lpstr>
      <vt:lpstr>FCA v Arch and others [2021] UKSC 1   Friday 22 January 2021 @ 10am online  </vt:lpstr>
    </vt:vector>
  </TitlesOfParts>
  <Manager/>
  <Company>Hewlett-Packard Company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Simon Salzedo</dc:creator>
  <cp:keywords/>
  <dc:description/>
  <cp:lastModifiedBy>Paul Gray</cp:lastModifiedBy>
  <cp:revision>25</cp:revision>
  <dcterms:created xsi:type="dcterms:W3CDTF">2021-01-14T12:32:20Z</dcterms:created>
  <dcterms:modified xsi:type="dcterms:W3CDTF">2021-01-22T13:15:34Z</dcterms:modified>
  <cp:category/>
</cp:coreProperties>
</file>