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85"/>
  </p:notesMasterIdLst>
  <p:handoutMasterIdLst>
    <p:handoutMasterId r:id="rId86"/>
  </p:handout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296"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263" r:id="rId84"/>
  </p:sldIdLst>
  <p:sldSz cx="9906000" cy="6858000" type="A4"/>
  <p:notesSz cx="6794500" cy="9931400"/>
  <p:embeddedFontLst>
    <p:embeddedFont>
      <p:font typeface="Calibri" pitchFamily="34" charset="0"/>
      <p:regular r:id="rId87"/>
      <p:bold r:id="rId88"/>
      <p:italic r:id="rId89"/>
      <p:boldItalic r:id="rId90"/>
    </p:embeddedFont>
  </p:embeddedFontLst>
  <p:defaultTextStyle>
    <a:defPPr>
      <a:defRPr lang="en-US"/>
    </a:defPPr>
    <a:lvl1pPr marL="0" algn="l" defTabSz="914190" rtl="0" eaLnBrk="1" latinLnBrk="0" hangingPunct="1">
      <a:defRPr sz="1799" kern="1200">
        <a:solidFill>
          <a:schemeClr val="tx1"/>
        </a:solidFill>
        <a:latin typeface="+mn-lt"/>
        <a:ea typeface="+mn-ea"/>
        <a:cs typeface="+mn-cs"/>
      </a:defRPr>
    </a:lvl1pPr>
    <a:lvl2pPr marL="457094" algn="l" defTabSz="914190" rtl="0" eaLnBrk="1" latinLnBrk="0" hangingPunct="1">
      <a:defRPr sz="1799" kern="1200">
        <a:solidFill>
          <a:schemeClr val="tx1"/>
        </a:solidFill>
        <a:latin typeface="+mn-lt"/>
        <a:ea typeface="+mn-ea"/>
        <a:cs typeface="+mn-cs"/>
      </a:defRPr>
    </a:lvl2pPr>
    <a:lvl3pPr marL="914190" algn="l" defTabSz="914190" rtl="0" eaLnBrk="1" latinLnBrk="0" hangingPunct="1">
      <a:defRPr sz="1799" kern="1200">
        <a:solidFill>
          <a:schemeClr val="tx1"/>
        </a:solidFill>
        <a:latin typeface="+mn-lt"/>
        <a:ea typeface="+mn-ea"/>
        <a:cs typeface="+mn-cs"/>
      </a:defRPr>
    </a:lvl3pPr>
    <a:lvl4pPr marL="1371284" algn="l" defTabSz="914190" rtl="0" eaLnBrk="1" latinLnBrk="0" hangingPunct="1">
      <a:defRPr sz="1799" kern="1200">
        <a:solidFill>
          <a:schemeClr val="tx1"/>
        </a:solidFill>
        <a:latin typeface="+mn-lt"/>
        <a:ea typeface="+mn-ea"/>
        <a:cs typeface="+mn-cs"/>
      </a:defRPr>
    </a:lvl4pPr>
    <a:lvl5pPr marL="1828379" algn="l" defTabSz="914190" rtl="0" eaLnBrk="1" latinLnBrk="0" hangingPunct="1">
      <a:defRPr sz="1799" kern="1200">
        <a:solidFill>
          <a:schemeClr val="tx1"/>
        </a:solidFill>
        <a:latin typeface="+mn-lt"/>
        <a:ea typeface="+mn-ea"/>
        <a:cs typeface="+mn-cs"/>
      </a:defRPr>
    </a:lvl5pPr>
    <a:lvl6pPr marL="2285474" algn="l" defTabSz="914190" rtl="0" eaLnBrk="1" latinLnBrk="0" hangingPunct="1">
      <a:defRPr sz="1799" kern="1200">
        <a:solidFill>
          <a:schemeClr val="tx1"/>
        </a:solidFill>
        <a:latin typeface="+mn-lt"/>
        <a:ea typeface="+mn-ea"/>
        <a:cs typeface="+mn-cs"/>
      </a:defRPr>
    </a:lvl6pPr>
    <a:lvl7pPr marL="2742568" algn="l" defTabSz="914190" rtl="0" eaLnBrk="1" latinLnBrk="0" hangingPunct="1">
      <a:defRPr sz="1799" kern="1200">
        <a:solidFill>
          <a:schemeClr val="tx1"/>
        </a:solidFill>
        <a:latin typeface="+mn-lt"/>
        <a:ea typeface="+mn-ea"/>
        <a:cs typeface="+mn-cs"/>
      </a:defRPr>
    </a:lvl7pPr>
    <a:lvl8pPr marL="3199664" algn="l" defTabSz="914190" rtl="0" eaLnBrk="1" latinLnBrk="0" hangingPunct="1">
      <a:defRPr sz="1799" kern="1200">
        <a:solidFill>
          <a:schemeClr val="tx1"/>
        </a:solidFill>
        <a:latin typeface="+mn-lt"/>
        <a:ea typeface="+mn-ea"/>
        <a:cs typeface="+mn-cs"/>
      </a:defRPr>
    </a:lvl8pPr>
    <a:lvl9pPr marL="3656758" algn="l" defTabSz="914190" rtl="0" eaLnBrk="1" latinLnBrk="0" hangingPunct="1">
      <a:defRPr sz="1799"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43D62"/>
    <a:srgbClr val="F2F2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87" autoAdjust="0"/>
    <p:restoredTop sz="94660" autoAdjust="0"/>
  </p:normalViewPr>
  <p:slideViewPr>
    <p:cSldViewPr snapToGrid="0">
      <p:cViewPr varScale="1">
        <p:scale>
          <a:sx n="113" d="100"/>
          <a:sy n="113" d="100"/>
        </p:scale>
        <p:origin x="-1170"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61FEABE1-E2CA-41F4-86AC-8A822BC865CA}" type="datetimeFigureOut">
              <a:rPr lang="en-GB" smtClean="0"/>
              <a:pPr/>
              <a:t>09/10/2014</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1138E480-72CF-4AC1-A880-EEE8EE774954}" type="slidenum">
              <a:rPr lang="en-GB" smtClean="0"/>
              <a:pPr/>
              <a:t>‹#›</a:t>
            </a:fld>
            <a:endParaRPr lang="en-GB"/>
          </a:p>
        </p:txBody>
      </p:sp>
    </p:spTree>
    <p:extLst>
      <p:ext uri="{BB962C8B-B14F-4D97-AF65-F5344CB8AC3E}">
        <p14:creationId xmlns="" xmlns:p14="http://schemas.microsoft.com/office/powerpoint/2010/main" val="413579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1BE0C4D-16C0-4E54-9819-CA7AFAB56F5F}" type="datetimeFigureOut">
              <a:rPr lang="en-GB" smtClean="0"/>
              <a:pPr/>
              <a:t>09/10/2014</a:t>
            </a:fld>
            <a:endParaRPr lang="en-GB"/>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57DA269-307A-468D-BE11-4F7CD1374003}" type="slidenum">
              <a:rPr lang="en-GB" smtClean="0"/>
              <a:pPr/>
              <a:t>‹#›</a:t>
            </a:fld>
            <a:endParaRPr lang="en-GB"/>
          </a:p>
        </p:txBody>
      </p:sp>
    </p:spTree>
    <p:extLst>
      <p:ext uri="{BB962C8B-B14F-4D97-AF65-F5344CB8AC3E}">
        <p14:creationId xmlns="" xmlns:p14="http://schemas.microsoft.com/office/powerpoint/2010/main" val="1207854865"/>
      </p:ext>
    </p:extLst>
  </p:cSld>
  <p:clrMap bg1="lt1" tx1="dk1" bg2="lt2" tx2="dk2" accent1="accent1" accent2="accent2" accent3="accent3" accent4="accent4" accent5="accent5" accent6="accent6" hlink="hlink" folHlink="folHlink"/>
  <p:notesStyle>
    <a:lvl1pPr marL="0" algn="l" defTabSz="914190" rtl="0" eaLnBrk="1" latinLnBrk="0" hangingPunct="1">
      <a:defRPr sz="1200" kern="1200">
        <a:solidFill>
          <a:schemeClr val="tx1"/>
        </a:solidFill>
        <a:latin typeface="+mn-lt"/>
        <a:ea typeface="+mn-ea"/>
        <a:cs typeface="+mn-cs"/>
      </a:defRPr>
    </a:lvl1pPr>
    <a:lvl2pPr marL="457094" algn="l" defTabSz="914190" rtl="0" eaLnBrk="1" latinLnBrk="0" hangingPunct="1">
      <a:defRPr sz="1200" kern="1200">
        <a:solidFill>
          <a:schemeClr val="tx1"/>
        </a:solidFill>
        <a:latin typeface="+mn-lt"/>
        <a:ea typeface="+mn-ea"/>
        <a:cs typeface="+mn-cs"/>
      </a:defRPr>
    </a:lvl2pPr>
    <a:lvl3pPr marL="914190" algn="l" defTabSz="914190" rtl="0" eaLnBrk="1" latinLnBrk="0" hangingPunct="1">
      <a:defRPr sz="1200" kern="1200">
        <a:solidFill>
          <a:schemeClr val="tx1"/>
        </a:solidFill>
        <a:latin typeface="+mn-lt"/>
        <a:ea typeface="+mn-ea"/>
        <a:cs typeface="+mn-cs"/>
      </a:defRPr>
    </a:lvl3pPr>
    <a:lvl4pPr marL="1371284" algn="l" defTabSz="914190" rtl="0" eaLnBrk="1" latinLnBrk="0" hangingPunct="1">
      <a:defRPr sz="1200" kern="1200">
        <a:solidFill>
          <a:schemeClr val="tx1"/>
        </a:solidFill>
        <a:latin typeface="+mn-lt"/>
        <a:ea typeface="+mn-ea"/>
        <a:cs typeface="+mn-cs"/>
      </a:defRPr>
    </a:lvl4pPr>
    <a:lvl5pPr marL="1828379" algn="l" defTabSz="914190" rtl="0" eaLnBrk="1" latinLnBrk="0" hangingPunct="1">
      <a:defRPr sz="1200" kern="1200">
        <a:solidFill>
          <a:schemeClr val="tx1"/>
        </a:solidFill>
        <a:latin typeface="+mn-lt"/>
        <a:ea typeface="+mn-ea"/>
        <a:cs typeface="+mn-cs"/>
      </a:defRPr>
    </a:lvl5pPr>
    <a:lvl6pPr marL="2285474" algn="l" defTabSz="914190" rtl="0" eaLnBrk="1" latinLnBrk="0" hangingPunct="1">
      <a:defRPr sz="1200" kern="1200">
        <a:solidFill>
          <a:schemeClr val="tx1"/>
        </a:solidFill>
        <a:latin typeface="+mn-lt"/>
        <a:ea typeface="+mn-ea"/>
        <a:cs typeface="+mn-cs"/>
      </a:defRPr>
    </a:lvl6pPr>
    <a:lvl7pPr marL="2742568" algn="l" defTabSz="914190" rtl="0" eaLnBrk="1" latinLnBrk="0" hangingPunct="1">
      <a:defRPr sz="1200" kern="1200">
        <a:solidFill>
          <a:schemeClr val="tx1"/>
        </a:solidFill>
        <a:latin typeface="+mn-lt"/>
        <a:ea typeface="+mn-ea"/>
        <a:cs typeface="+mn-cs"/>
      </a:defRPr>
    </a:lvl7pPr>
    <a:lvl8pPr marL="3199664" algn="l" defTabSz="914190" rtl="0" eaLnBrk="1" latinLnBrk="0" hangingPunct="1">
      <a:defRPr sz="1200" kern="1200">
        <a:solidFill>
          <a:schemeClr val="tx1"/>
        </a:solidFill>
        <a:latin typeface="+mn-lt"/>
        <a:ea typeface="+mn-ea"/>
        <a:cs typeface="+mn-cs"/>
      </a:defRPr>
    </a:lvl8pPr>
    <a:lvl9pPr marL="3656758" algn="l" defTabSz="9141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49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50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51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25</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Three things to note:</a:t>
            </a:r>
          </a:p>
          <a:p>
            <a:r>
              <a:rPr lang="en-GB" dirty="0" smtClean="0"/>
              <a:t>Word in s. 1(2) is “shall” so it’s a duty to grant.</a:t>
            </a:r>
          </a:p>
          <a:p>
            <a:r>
              <a:rPr lang="en-GB" dirty="0" smtClean="0"/>
              <a:t>But there are preconditions. The first is that </a:t>
            </a:r>
            <a:r>
              <a:rPr lang="en-GB" dirty="0" err="1" smtClean="0"/>
              <a:t>TfL</a:t>
            </a:r>
            <a:r>
              <a:rPr lang="en-GB" dirty="0" smtClean="0"/>
              <a:t> has to be satisfied that the applicant is fit and proper. The second is that any further requirements that may be prescribed are met.</a:t>
            </a:r>
            <a:endParaRPr lang="en-GB" dirty="0"/>
          </a:p>
        </p:txBody>
      </p:sp>
      <p:sp>
        <p:nvSpPr>
          <p:cNvPr id="4" name="Slide Number Placeholder 3"/>
          <p:cNvSpPr>
            <a:spLocks noGrp="1"/>
          </p:cNvSpPr>
          <p:nvPr>
            <p:ph type="sldNum" sz="quarter" idx="10"/>
          </p:nvPr>
        </p:nvSpPr>
        <p:spPr/>
        <p:txBody>
          <a:bodyPr/>
          <a:lstStyle/>
          <a:p>
            <a:fld id="{B58263F2-71A3-4293-9007-F4EA56878757}" type="slidenum">
              <a:rPr lang="en-GB" smtClean="0"/>
              <a:pPr/>
              <a:t>56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29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1724025"/>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5" y="2457449"/>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5" y="3736766"/>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19"/>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 xmlns:p14="http://schemas.microsoft.com/office/powerpoint/2010/main" val="44694296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2694039"/>
            <a:ext cx="8420400" cy="637425"/>
          </a:xfrm>
          <a:prstGeom prst="rect">
            <a:avLst/>
          </a:prstGeom>
          <a:noFill/>
        </p:spPr>
        <p:txBody>
          <a:bodyPr/>
          <a:lstStyle>
            <a:lvl1pPr algn="ctr">
              <a:defRPr sz="4000" baseline="0">
                <a:solidFill>
                  <a:srgbClr val="F2F2F2"/>
                </a:solidFill>
              </a:defRPr>
            </a:lvl1pPr>
          </a:lstStyle>
          <a:p>
            <a:r>
              <a:rPr lang="en-US" dirty="0" smtClean="0"/>
              <a:t>Click to edit Section header title</a:t>
            </a:r>
            <a:endParaRPr lang="en-GB" dirty="0"/>
          </a:p>
        </p:txBody>
      </p:sp>
      <p:sp>
        <p:nvSpPr>
          <p:cNvPr id="2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 xmlns:p14="http://schemas.microsoft.com/office/powerpoint/2010/main" val="1206650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228599" indent="-228599" algn="just">
              <a:lnSpc>
                <a:spcPct val="150000"/>
              </a:lnSpc>
              <a:buClr>
                <a:srgbClr val="143D62"/>
              </a:buClr>
              <a:buFont typeface="Wingdings" panose="05000000000000000000" pitchFamily="2" charset="2"/>
              <a:buChar char="§"/>
              <a:defRPr sz="2000" baseline="0">
                <a:solidFill>
                  <a:srgbClr val="143D62"/>
                </a:solidFill>
              </a:defRPr>
            </a:lvl1pPr>
          </a:lstStyle>
          <a:p>
            <a:pPr lvl="0"/>
            <a:r>
              <a:rPr lang="en-US" dirty="0" smtClean="0"/>
              <a:t>Click to edit Bullet point list</a:t>
            </a:r>
          </a:p>
        </p:txBody>
      </p:sp>
    </p:spTree>
    <p:extLst>
      <p:ext uri="{BB962C8B-B14F-4D97-AF65-F5344CB8AC3E}">
        <p14:creationId xmlns="" xmlns:p14="http://schemas.microsoft.com/office/powerpoint/2010/main" val="592464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box">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 xmlns:p14="http://schemas.microsoft.com/office/powerpoint/2010/main" val="189189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 Pictur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6" name="Picture Placeholder 5"/>
          <p:cNvSpPr>
            <a:spLocks noGrp="1"/>
          </p:cNvSpPr>
          <p:nvPr>
            <p:ph type="pic" sz="quarter" idx="11"/>
          </p:nvPr>
        </p:nvSpPr>
        <p:spPr>
          <a:xfrm>
            <a:off x="732904" y="2340863"/>
            <a:ext cx="8668271" cy="3059811"/>
          </a:xfrm>
          <a:prstGeom prst="rect">
            <a:avLst/>
          </a:prstGeom>
        </p:spPr>
        <p:txBody>
          <a:bodyPr/>
          <a:lstStyle>
            <a:lvl1pPr marL="0" indent="0">
              <a:buNone/>
              <a:defRPr>
                <a:solidFill>
                  <a:srgbClr val="143D62"/>
                </a:solidFill>
              </a:defRPr>
            </a:lvl1pPr>
          </a:lstStyle>
          <a:p>
            <a:endParaRPr lang="en-GB" dirty="0"/>
          </a:p>
        </p:txBody>
      </p:sp>
      <p:sp>
        <p:nvSpPr>
          <p:cNvPr id="8" name="Text Placeholder 7"/>
          <p:cNvSpPr>
            <a:spLocks noGrp="1"/>
          </p:cNvSpPr>
          <p:nvPr>
            <p:ph type="body" sz="quarter" idx="12" hasCustomPrompt="1"/>
          </p:nvPr>
        </p:nvSpPr>
        <p:spPr>
          <a:xfrm>
            <a:off x="733425" y="1438275"/>
            <a:ext cx="8667750" cy="679450"/>
          </a:xfrm>
          <a:prstGeom prst="rect">
            <a:avLst/>
          </a:prstGeom>
        </p:spPr>
        <p:txBody>
          <a:bodyPr/>
          <a:lstStyle>
            <a:lvl1pPr marL="0" indent="0">
              <a:lnSpc>
                <a:spcPct val="100000"/>
              </a:lnSpc>
              <a:buFontTx/>
              <a:buNone/>
              <a:defRPr sz="2000">
                <a:solidFill>
                  <a:srgbClr val="143D62"/>
                </a:solidFill>
              </a:defRPr>
            </a:lvl1pPr>
            <a:lvl2pPr marL="457197" indent="0" algn="l">
              <a:buFontTx/>
              <a:buNone/>
              <a:defRPr/>
            </a:lvl2pPr>
          </a:lstStyle>
          <a:p>
            <a:pPr lvl="0"/>
            <a:r>
              <a:rPr lang="en-GB" dirty="0" smtClean="0"/>
              <a:t>Click to edit text box</a:t>
            </a:r>
            <a:endParaRPr lang="en-GB" dirty="0"/>
          </a:p>
        </p:txBody>
      </p:sp>
    </p:spTree>
    <p:extLst>
      <p:ext uri="{BB962C8B-B14F-4D97-AF65-F5344CB8AC3E}">
        <p14:creationId xmlns="" xmlns:p14="http://schemas.microsoft.com/office/powerpoint/2010/main" val="412599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7" name="Text Placeholder 4"/>
          <p:cNvSpPr>
            <a:spLocks noGrp="1"/>
          </p:cNvSpPr>
          <p:nvPr>
            <p:ph type="body" sz="quarter" idx="12" hasCustomPrompt="1"/>
          </p:nvPr>
        </p:nvSpPr>
        <p:spPr>
          <a:xfrm>
            <a:off x="732905"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
        <p:nvSpPr>
          <p:cNvPr id="8" name="Text Placeholder 4"/>
          <p:cNvSpPr>
            <a:spLocks noGrp="1"/>
          </p:cNvSpPr>
          <p:nvPr>
            <p:ph type="body" sz="quarter" idx="13" hasCustomPrompt="1"/>
          </p:nvPr>
        </p:nvSpPr>
        <p:spPr>
          <a:xfrm>
            <a:off x="5257281"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 xmlns:p14="http://schemas.microsoft.com/office/powerpoint/2010/main" val="3091338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 xmlns:p14="http://schemas.microsoft.com/office/powerpoint/2010/main" val="1294561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3D62"/>
        </a:soli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14" name="Text Placeholder 13"/>
          <p:cNvSpPr>
            <a:spLocks noGrp="1"/>
          </p:cNvSpPr>
          <p:nvPr>
            <p:ph type="body" sz="quarter" idx="10" hasCustomPrompt="1"/>
          </p:nvPr>
        </p:nvSpPr>
        <p:spPr>
          <a:xfrm>
            <a:off x="732905" y="3184031"/>
            <a:ext cx="8415857" cy="361950"/>
          </a:xfrm>
          <a:prstGeom prst="rect">
            <a:avLst/>
          </a:prstGeom>
        </p:spPr>
        <p:txBody>
          <a:bodyPr/>
          <a:lstStyle>
            <a:lvl1pPr marL="0" indent="0" algn="ctr">
              <a:buNone/>
              <a:defRPr sz="2400" baseline="0">
                <a:solidFill>
                  <a:schemeClr val="bg1"/>
                </a:solidFill>
              </a:defRPr>
            </a:lvl1pPr>
          </a:lstStyle>
          <a:p>
            <a:pPr lvl="0"/>
            <a:r>
              <a:rPr lang="en-GB" dirty="0" smtClean="0"/>
              <a:t>Click to edit Barrister name</a:t>
            </a:r>
            <a:endParaRPr lang="en-GB" dirty="0"/>
          </a:p>
        </p:txBody>
      </p:sp>
      <p:sp>
        <p:nvSpPr>
          <p:cNvPr id="5" name="Text Placeholder 13"/>
          <p:cNvSpPr>
            <a:spLocks noGrp="1"/>
          </p:cNvSpPr>
          <p:nvPr>
            <p:ph type="body" sz="quarter" idx="11" hasCustomPrompt="1"/>
          </p:nvPr>
        </p:nvSpPr>
        <p:spPr>
          <a:xfrm>
            <a:off x="732905" y="2309446"/>
            <a:ext cx="8415857" cy="609600"/>
          </a:xfrm>
          <a:prstGeom prst="rect">
            <a:avLst/>
          </a:prstGeom>
        </p:spPr>
        <p:txBody>
          <a:bodyPr/>
          <a:lstStyle>
            <a:lvl1pPr marL="0" indent="0" algn="ctr">
              <a:buNone/>
              <a:defRPr sz="3600" baseline="0">
                <a:solidFill>
                  <a:schemeClr val="bg1"/>
                </a:solidFill>
              </a:defRPr>
            </a:lvl1pPr>
          </a:lstStyle>
          <a:p>
            <a:pPr lvl="0"/>
            <a:r>
              <a:rPr lang="en-GB" dirty="0" smtClean="0"/>
              <a:t>Thank you message can be typed here</a:t>
            </a:r>
            <a:endParaRPr lang="en-GB" dirty="0"/>
          </a:p>
        </p:txBody>
      </p:sp>
    </p:spTree>
    <p:extLst>
      <p:ext uri="{BB962C8B-B14F-4D97-AF65-F5344CB8AC3E}">
        <p14:creationId xmlns="" xmlns:p14="http://schemas.microsoft.com/office/powerpoint/2010/main" val="38638773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1800909-315D-45D8-B5E9-D8FE1BAF33D7}" type="datetimeFigureOut">
              <a:rPr lang="en-US" smtClean="0"/>
              <a:pPr/>
              <a:t>10/9/2014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27425DF1-CCF3-417C-B90E-6E01915E95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Rectangle 42"/>
          <p:cNvSpPr>
            <a:spLocks noChangeAspect="1"/>
          </p:cNvSpPr>
          <p:nvPr userDrawn="1"/>
        </p:nvSpPr>
        <p:spPr>
          <a:xfrm>
            <a:off x="0" y="5814000"/>
            <a:ext cx="9905999" cy="104400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GB" sz="1350" dirty="0" smtClean="0"/>
              <a:t>                       </a:t>
            </a:r>
            <a:endParaRPr lang="en-GB" sz="1350" dirty="0"/>
          </a:p>
        </p:txBody>
      </p:sp>
      <p:grpSp>
        <p:nvGrpSpPr>
          <p:cNvPr id="13" name="Group 12"/>
          <p:cNvGrpSpPr/>
          <p:nvPr userDrawn="1"/>
        </p:nvGrpSpPr>
        <p:grpSpPr>
          <a:xfrm>
            <a:off x="8022167" y="6091242"/>
            <a:ext cx="1384300" cy="561975"/>
            <a:chOff x="5718175" y="6094413"/>
            <a:chExt cx="1384300" cy="561975"/>
          </a:xfrm>
        </p:grpSpPr>
        <p:sp>
          <p:nvSpPr>
            <p:cNvPr id="14" name="Freeform 39"/>
            <p:cNvSpPr>
              <a:spLocks noEditPoints="1"/>
            </p:cNvSpPr>
            <p:nvPr/>
          </p:nvSpPr>
          <p:spPr bwMode="auto">
            <a:xfrm>
              <a:off x="5718175" y="6099175"/>
              <a:ext cx="114300" cy="144463"/>
            </a:xfrm>
            <a:custGeom>
              <a:avLst/>
              <a:gdLst>
                <a:gd name="T0" fmla="*/ 74 w 216"/>
                <a:gd name="T1" fmla="*/ 219 h 271"/>
                <a:gd name="T2" fmla="*/ 79 w 216"/>
                <a:gd name="T3" fmla="*/ 244 h 271"/>
                <a:gd name="T4" fmla="*/ 96 w 216"/>
                <a:gd name="T5" fmla="*/ 254 h 271"/>
                <a:gd name="T6" fmla="*/ 124 w 216"/>
                <a:gd name="T7" fmla="*/ 254 h 271"/>
                <a:gd name="T8" fmla="*/ 149 w 216"/>
                <a:gd name="T9" fmla="*/ 245 h 271"/>
                <a:gd name="T10" fmla="*/ 167 w 216"/>
                <a:gd name="T11" fmla="*/ 226 h 271"/>
                <a:gd name="T12" fmla="*/ 174 w 216"/>
                <a:gd name="T13" fmla="*/ 195 h 271"/>
                <a:gd name="T14" fmla="*/ 167 w 216"/>
                <a:gd name="T15" fmla="*/ 164 h 271"/>
                <a:gd name="T16" fmla="*/ 147 w 216"/>
                <a:gd name="T17" fmla="*/ 145 h 271"/>
                <a:gd name="T18" fmla="*/ 114 w 216"/>
                <a:gd name="T19" fmla="*/ 136 h 271"/>
                <a:gd name="T20" fmla="*/ 74 w 216"/>
                <a:gd name="T21" fmla="*/ 135 h 271"/>
                <a:gd name="T22" fmla="*/ 93 w 216"/>
                <a:gd name="T23" fmla="*/ 16 h 271"/>
                <a:gd name="T24" fmla="*/ 80 w 216"/>
                <a:gd name="T25" fmla="*/ 19 h 271"/>
                <a:gd name="T26" fmla="*/ 75 w 216"/>
                <a:gd name="T27" fmla="*/ 30 h 271"/>
                <a:gd name="T28" fmla="*/ 74 w 216"/>
                <a:gd name="T29" fmla="*/ 120 h 271"/>
                <a:gd name="T30" fmla="*/ 115 w 216"/>
                <a:gd name="T31" fmla="*/ 117 h 271"/>
                <a:gd name="T32" fmla="*/ 144 w 216"/>
                <a:gd name="T33" fmla="*/ 106 h 271"/>
                <a:gd name="T34" fmla="*/ 157 w 216"/>
                <a:gd name="T35" fmla="*/ 83 h 271"/>
                <a:gd name="T36" fmla="*/ 158 w 216"/>
                <a:gd name="T37" fmla="*/ 54 h 271"/>
                <a:gd name="T38" fmla="*/ 147 w 216"/>
                <a:gd name="T39" fmla="*/ 31 h 271"/>
                <a:gd name="T40" fmla="*/ 122 w 216"/>
                <a:gd name="T41" fmla="*/ 17 h 271"/>
                <a:gd name="T42" fmla="*/ 2 w 216"/>
                <a:gd name="T43" fmla="*/ 0 h 271"/>
                <a:gd name="T44" fmla="*/ 133 w 216"/>
                <a:gd name="T45" fmla="*/ 1 h 271"/>
                <a:gd name="T46" fmla="*/ 164 w 216"/>
                <a:gd name="T47" fmla="*/ 8 h 271"/>
                <a:gd name="T48" fmla="*/ 184 w 216"/>
                <a:gd name="T49" fmla="*/ 23 h 271"/>
                <a:gd name="T50" fmla="*/ 197 w 216"/>
                <a:gd name="T51" fmla="*/ 48 h 271"/>
                <a:gd name="T52" fmla="*/ 197 w 216"/>
                <a:gd name="T53" fmla="*/ 77 h 271"/>
                <a:gd name="T54" fmla="*/ 183 w 216"/>
                <a:gd name="T55" fmla="*/ 100 h 271"/>
                <a:gd name="T56" fmla="*/ 164 w 216"/>
                <a:gd name="T57" fmla="*/ 115 h 271"/>
                <a:gd name="T58" fmla="*/ 144 w 216"/>
                <a:gd name="T59" fmla="*/ 124 h 271"/>
                <a:gd name="T60" fmla="*/ 161 w 216"/>
                <a:gd name="T61" fmla="*/ 128 h 271"/>
                <a:gd name="T62" fmla="*/ 189 w 216"/>
                <a:gd name="T63" fmla="*/ 140 h 271"/>
                <a:gd name="T64" fmla="*/ 210 w 216"/>
                <a:gd name="T65" fmla="*/ 161 h 271"/>
                <a:gd name="T66" fmla="*/ 216 w 216"/>
                <a:gd name="T67" fmla="*/ 192 h 271"/>
                <a:gd name="T68" fmla="*/ 206 w 216"/>
                <a:gd name="T69" fmla="*/ 228 h 271"/>
                <a:gd name="T70" fmla="*/ 177 w 216"/>
                <a:gd name="T71" fmla="*/ 254 h 271"/>
                <a:gd name="T72" fmla="*/ 124 w 216"/>
                <a:gd name="T73" fmla="*/ 270 h 271"/>
                <a:gd name="T74" fmla="*/ 0 w 216"/>
                <a:gd name="T75" fmla="*/ 271 h 271"/>
                <a:gd name="T76" fmla="*/ 17 w 216"/>
                <a:gd name="T77" fmla="*/ 255 h 271"/>
                <a:gd name="T78" fmla="*/ 35 w 216"/>
                <a:gd name="T79" fmla="*/ 246 h 271"/>
                <a:gd name="T80" fmla="*/ 39 w 216"/>
                <a:gd name="T81" fmla="*/ 219 h 271"/>
                <a:gd name="T82" fmla="*/ 38 w 216"/>
                <a:gd name="T83" fmla="*/ 36 h 271"/>
                <a:gd name="T84" fmla="*/ 30 w 216"/>
                <a:gd name="T85" fmla="*/ 18 h 271"/>
                <a:gd name="T86" fmla="*/ 2 w 216"/>
                <a:gd name="T87"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9"/>
                  </a:lnTo>
                  <a:lnTo>
                    <a:pt x="75" y="234"/>
                  </a:lnTo>
                  <a:lnTo>
                    <a:pt x="79" y="244"/>
                  </a:lnTo>
                  <a:lnTo>
                    <a:pt x="85" y="251"/>
                  </a:lnTo>
                  <a:lnTo>
                    <a:pt x="96" y="254"/>
                  </a:lnTo>
                  <a:lnTo>
                    <a:pt x="109" y="255"/>
                  </a:lnTo>
                  <a:lnTo>
                    <a:pt x="124" y="254"/>
                  </a:lnTo>
                  <a:lnTo>
                    <a:pt x="137" y="251"/>
                  </a:lnTo>
                  <a:lnTo>
                    <a:pt x="149" y="245"/>
                  </a:lnTo>
                  <a:lnTo>
                    <a:pt x="159" y="237"/>
                  </a:lnTo>
                  <a:lnTo>
                    <a:pt x="167" y="226"/>
                  </a:lnTo>
                  <a:lnTo>
                    <a:pt x="173" y="212"/>
                  </a:lnTo>
                  <a:lnTo>
                    <a:pt x="174" y="195"/>
                  </a:lnTo>
                  <a:lnTo>
                    <a:pt x="173" y="178"/>
                  </a:lnTo>
                  <a:lnTo>
                    <a:pt x="167" y="164"/>
                  </a:lnTo>
                  <a:lnTo>
                    <a:pt x="158" y="154"/>
                  </a:lnTo>
                  <a:lnTo>
                    <a:pt x="147" y="145"/>
                  </a:lnTo>
                  <a:lnTo>
                    <a:pt x="132" y="139"/>
                  </a:lnTo>
                  <a:lnTo>
                    <a:pt x="114" y="136"/>
                  </a:lnTo>
                  <a:lnTo>
                    <a:pt x="95" y="135"/>
                  </a:lnTo>
                  <a:lnTo>
                    <a:pt x="74" y="135"/>
                  </a:lnTo>
                  <a:close/>
                  <a:moveTo>
                    <a:pt x="104" y="15"/>
                  </a:moveTo>
                  <a:lnTo>
                    <a:pt x="93" y="16"/>
                  </a:lnTo>
                  <a:lnTo>
                    <a:pt x="85" y="17"/>
                  </a:lnTo>
                  <a:lnTo>
                    <a:pt x="80" y="19"/>
                  </a:lnTo>
                  <a:lnTo>
                    <a:pt x="76" y="23"/>
                  </a:lnTo>
                  <a:lnTo>
                    <a:pt x="75" y="30"/>
                  </a:lnTo>
                  <a:lnTo>
                    <a:pt x="74" y="40"/>
                  </a:lnTo>
                  <a:lnTo>
                    <a:pt x="74" y="120"/>
                  </a:lnTo>
                  <a:lnTo>
                    <a:pt x="95" y="120"/>
                  </a:lnTo>
                  <a:lnTo>
                    <a:pt x="115" y="117"/>
                  </a:lnTo>
                  <a:lnTo>
                    <a:pt x="131" y="113"/>
                  </a:lnTo>
                  <a:lnTo>
                    <a:pt x="144" y="106"/>
                  </a:lnTo>
                  <a:lnTo>
                    <a:pt x="153" y="96"/>
                  </a:lnTo>
                  <a:lnTo>
                    <a:pt x="157" y="83"/>
                  </a:lnTo>
                  <a:lnTo>
                    <a:pt x="159" y="67"/>
                  </a:lnTo>
                  <a:lnTo>
                    <a:pt x="158" y="54"/>
                  </a:lnTo>
                  <a:lnTo>
                    <a:pt x="154" y="41"/>
                  </a:lnTo>
                  <a:lnTo>
                    <a:pt x="147" y="31"/>
                  </a:lnTo>
                  <a:lnTo>
                    <a:pt x="136" y="22"/>
                  </a:lnTo>
                  <a:lnTo>
                    <a:pt x="122" y="17"/>
                  </a:lnTo>
                  <a:lnTo>
                    <a:pt x="104" y="15"/>
                  </a:lnTo>
                  <a:close/>
                  <a:moveTo>
                    <a:pt x="2" y="0"/>
                  </a:moveTo>
                  <a:lnTo>
                    <a:pt x="113" y="0"/>
                  </a:lnTo>
                  <a:lnTo>
                    <a:pt x="133" y="1"/>
                  </a:lnTo>
                  <a:lnTo>
                    <a:pt x="150" y="3"/>
                  </a:lnTo>
                  <a:lnTo>
                    <a:pt x="164" y="8"/>
                  </a:lnTo>
                  <a:lnTo>
                    <a:pt x="175" y="14"/>
                  </a:lnTo>
                  <a:lnTo>
                    <a:pt x="184" y="23"/>
                  </a:lnTo>
                  <a:lnTo>
                    <a:pt x="192" y="34"/>
                  </a:lnTo>
                  <a:lnTo>
                    <a:pt x="197" y="48"/>
                  </a:lnTo>
                  <a:lnTo>
                    <a:pt x="198" y="62"/>
                  </a:lnTo>
                  <a:lnTo>
                    <a:pt x="197" y="77"/>
                  </a:lnTo>
                  <a:lnTo>
                    <a:pt x="191" y="90"/>
                  </a:lnTo>
                  <a:lnTo>
                    <a:pt x="183" y="100"/>
                  </a:lnTo>
                  <a:lnTo>
                    <a:pt x="174" y="109"/>
                  </a:lnTo>
                  <a:lnTo>
                    <a:pt x="164" y="115"/>
                  </a:lnTo>
                  <a:lnTo>
                    <a:pt x="154" y="121"/>
                  </a:lnTo>
                  <a:lnTo>
                    <a:pt x="144" y="124"/>
                  </a:lnTo>
                  <a:lnTo>
                    <a:pt x="144" y="124"/>
                  </a:lnTo>
                  <a:lnTo>
                    <a:pt x="161" y="128"/>
                  </a:lnTo>
                  <a:lnTo>
                    <a:pt x="177" y="133"/>
                  </a:lnTo>
                  <a:lnTo>
                    <a:pt x="189" y="140"/>
                  </a:lnTo>
                  <a:lnTo>
                    <a:pt x="200" y="149"/>
                  </a:lnTo>
                  <a:lnTo>
                    <a:pt x="210" y="161"/>
                  </a:lnTo>
                  <a:lnTo>
                    <a:pt x="214" y="174"/>
                  </a:lnTo>
                  <a:lnTo>
                    <a:pt x="216" y="192"/>
                  </a:lnTo>
                  <a:lnTo>
                    <a:pt x="214" y="211"/>
                  </a:lnTo>
                  <a:lnTo>
                    <a:pt x="206" y="228"/>
                  </a:lnTo>
                  <a:lnTo>
                    <a:pt x="192" y="243"/>
                  </a:lnTo>
                  <a:lnTo>
                    <a:pt x="177" y="254"/>
                  </a:lnTo>
                  <a:lnTo>
                    <a:pt x="153" y="264"/>
                  </a:lnTo>
                  <a:lnTo>
                    <a:pt x="124" y="270"/>
                  </a:lnTo>
                  <a:lnTo>
                    <a:pt x="93" y="271"/>
                  </a:lnTo>
                  <a:lnTo>
                    <a:pt x="0" y="271"/>
                  </a:lnTo>
                  <a:lnTo>
                    <a:pt x="0" y="258"/>
                  </a:lnTo>
                  <a:lnTo>
                    <a:pt x="17" y="255"/>
                  </a:lnTo>
                  <a:lnTo>
                    <a:pt x="29" y="253"/>
                  </a:lnTo>
                  <a:lnTo>
                    <a:pt x="35" y="246"/>
                  </a:lnTo>
                  <a:lnTo>
                    <a:pt x="38" y="235"/>
                  </a:lnTo>
                  <a:lnTo>
                    <a:pt x="39" y="219"/>
                  </a:lnTo>
                  <a:lnTo>
                    <a:pt x="39" y="52"/>
                  </a:lnTo>
                  <a:lnTo>
                    <a:pt x="38" y="36"/>
                  </a:lnTo>
                  <a:lnTo>
                    <a:pt x="35" y="25"/>
                  </a:lnTo>
                  <a:lnTo>
                    <a:pt x="30"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noEditPoints="1"/>
            </p:cNvSpPr>
            <p:nvPr/>
          </p:nvSpPr>
          <p:spPr bwMode="auto">
            <a:xfrm>
              <a:off x="5840413" y="6099175"/>
              <a:ext cx="131763" cy="146050"/>
            </a:xfrm>
            <a:custGeom>
              <a:avLst/>
              <a:gdLst>
                <a:gd name="T0" fmla="*/ 90 w 251"/>
                <a:gd name="T1" fmla="*/ 16 h 275"/>
                <a:gd name="T2" fmla="*/ 79 w 251"/>
                <a:gd name="T3" fmla="*/ 20 h 275"/>
                <a:gd name="T4" fmla="*/ 74 w 251"/>
                <a:gd name="T5" fmla="*/ 30 h 275"/>
                <a:gd name="T6" fmla="*/ 74 w 251"/>
                <a:gd name="T7" fmla="*/ 138 h 275"/>
                <a:gd name="T8" fmla="*/ 113 w 251"/>
                <a:gd name="T9" fmla="*/ 137 h 275"/>
                <a:gd name="T10" fmla="*/ 140 w 251"/>
                <a:gd name="T11" fmla="*/ 127 h 275"/>
                <a:gd name="T12" fmla="*/ 161 w 251"/>
                <a:gd name="T13" fmla="*/ 96 h 275"/>
                <a:gd name="T14" fmla="*/ 161 w 251"/>
                <a:gd name="T15" fmla="*/ 58 h 275"/>
                <a:gd name="T16" fmla="*/ 148 w 251"/>
                <a:gd name="T17" fmla="*/ 34 h 275"/>
                <a:gd name="T18" fmla="*/ 126 w 251"/>
                <a:gd name="T19" fmla="*/ 20 h 275"/>
                <a:gd name="T20" fmla="*/ 101 w 251"/>
                <a:gd name="T21" fmla="*/ 16 h 275"/>
                <a:gd name="T22" fmla="*/ 107 w 251"/>
                <a:gd name="T23" fmla="*/ 0 h 275"/>
                <a:gd name="T24" fmla="*/ 146 w 251"/>
                <a:gd name="T25" fmla="*/ 3 h 275"/>
                <a:gd name="T26" fmla="*/ 174 w 251"/>
                <a:gd name="T27" fmla="*/ 15 h 275"/>
                <a:gd name="T28" fmla="*/ 195 w 251"/>
                <a:gd name="T29" fmla="*/ 36 h 275"/>
                <a:gd name="T30" fmla="*/ 203 w 251"/>
                <a:gd name="T31" fmla="*/ 70 h 275"/>
                <a:gd name="T32" fmla="*/ 192 w 251"/>
                <a:gd name="T33" fmla="*/ 106 h 275"/>
                <a:gd name="T34" fmla="*/ 166 w 251"/>
                <a:gd name="T35" fmla="*/ 131 h 275"/>
                <a:gd name="T36" fmla="*/ 156 w 251"/>
                <a:gd name="T37" fmla="*/ 153 h 275"/>
                <a:gd name="T38" fmla="*/ 177 w 251"/>
                <a:gd name="T39" fmla="*/ 185 h 275"/>
                <a:gd name="T40" fmla="*/ 197 w 251"/>
                <a:gd name="T41" fmla="*/ 215 h 275"/>
                <a:gd name="T42" fmla="*/ 212 w 251"/>
                <a:gd name="T43" fmla="*/ 235 h 275"/>
                <a:gd name="T44" fmla="*/ 230 w 251"/>
                <a:gd name="T45" fmla="*/ 253 h 275"/>
                <a:gd name="T46" fmla="*/ 251 w 251"/>
                <a:gd name="T47" fmla="*/ 262 h 275"/>
                <a:gd name="T48" fmla="*/ 240 w 251"/>
                <a:gd name="T49" fmla="*/ 275 h 275"/>
                <a:gd name="T50" fmla="*/ 212 w 251"/>
                <a:gd name="T51" fmla="*/ 271 h 275"/>
                <a:gd name="T52" fmla="*/ 180 w 251"/>
                <a:gd name="T53" fmla="*/ 254 h 275"/>
                <a:gd name="T54" fmla="*/ 152 w 251"/>
                <a:gd name="T55" fmla="*/ 214 h 275"/>
                <a:gd name="T56" fmla="*/ 124 w 251"/>
                <a:gd name="T57" fmla="*/ 170 h 275"/>
                <a:gd name="T58" fmla="*/ 112 w 251"/>
                <a:gd name="T59" fmla="*/ 157 h 275"/>
                <a:gd name="T60" fmla="*/ 88 w 251"/>
                <a:gd name="T61" fmla="*/ 154 h 275"/>
                <a:gd name="T62" fmla="*/ 74 w 251"/>
                <a:gd name="T63" fmla="*/ 218 h 275"/>
                <a:gd name="T64" fmla="*/ 78 w 251"/>
                <a:gd name="T65" fmla="*/ 246 h 275"/>
                <a:gd name="T66" fmla="*/ 95 w 251"/>
                <a:gd name="T67" fmla="*/ 255 h 275"/>
                <a:gd name="T68" fmla="*/ 112 w 251"/>
                <a:gd name="T69" fmla="*/ 271 h 275"/>
                <a:gd name="T70" fmla="*/ 0 w 251"/>
                <a:gd name="T71" fmla="*/ 258 h 275"/>
                <a:gd name="T72" fmla="*/ 29 w 251"/>
                <a:gd name="T73" fmla="*/ 253 h 275"/>
                <a:gd name="T74" fmla="*/ 38 w 251"/>
                <a:gd name="T75" fmla="*/ 235 h 275"/>
                <a:gd name="T76" fmla="*/ 39 w 251"/>
                <a:gd name="T77" fmla="*/ 54 h 275"/>
                <a:gd name="T78" fmla="*/ 35 w 251"/>
                <a:gd name="T79" fmla="*/ 25 h 275"/>
                <a:gd name="T80" fmla="*/ 18 w 251"/>
                <a:gd name="T81" fmla="*/ 16 h 275"/>
                <a:gd name="T82" fmla="*/ 2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1" y="16"/>
                  </a:moveTo>
                  <a:lnTo>
                    <a:pt x="90" y="16"/>
                  </a:lnTo>
                  <a:lnTo>
                    <a:pt x="83" y="18"/>
                  </a:lnTo>
                  <a:lnTo>
                    <a:pt x="79" y="20"/>
                  </a:lnTo>
                  <a:lnTo>
                    <a:pt x="76" y="24"/>
                  </a:lnTo>
                  <a:lnTo>
                    <a:pt x="74" y="30"/>
                  </a:lnTo>
                  <a:lnTo>
                    <a:pt x="74" y="39"/>
                  </a:lnTo>
                  <a:lnTo>
                    <a:pt x="74" y="138"/>
                  </a:lnTo>
                  <a:lnTo>
                    <a:pt x="95" y="138"/>
                  </a:lnTo>
                  <a:lnTo>
                    <a:pt x="113" y="137"/>
                  </a:lnTo>
                  <a:lnTo>
                    <a:pt x="128" y="133"/>
                  </a:lnTo>
                  <a:lnTo>
                    <a:pt x="140" y="127"/>
                  </a:lnTo>
                  <a:lnTo>
                    <a:pt x="153" y="113"/>
                  </a:lnTo>
                  <a:lnTo>
                    <a:pt x="161" y="96"/>
                  </a:lnTo>
                  <a:lnTo>
                    <a:pt x="163" y="76"/>
                  </a:lnTo>
                  <a:lnTo>
                    <a:pt x="161" y="58"/>
                  </a:lnTo>
                  <a:lnTo>
                    <a:pt x="156" y="44"/>
                  </a:lnTo>
                  <a:lnTo>
                    <a:pt x="148" y="34"/>
                  </a:lnTo>
                  <a:lnTo>
                    <a:pt x="139" y="25"/>
                  </a:lnTo>
                  <a:lnTo>
                    <a:pt x="126" y="20"/>
                  </a:lnTo>
                  <a:lnTo>
                    <a:pt x="114" y="17"/>
                  </a:lnTo>
                  <a:lnTo>
                    <a:pt x="101" y="16"/>
                  </a:lnTo>
                  <a:close/>
                  <a:moveTo>
                    <a:pt x="2" y="0"/>
                  </a:moveTo>
                  <a:lnTo>
                    <a:pt x="107" y="0"/>
                  </a:lnTo>
                  <a:lnTo>
                    <a:pt x="129" y="1"/>
                  </a:lnTo>
                  <a:lnTo>
                    <a:pt x="146" y="3"/>
                  </a:lnTo>
                  <a:lnTo>
                    <a:pt x="161" y="8"/>
                  </a:lnTo>
                  <a:lnTo>
                    <a:pt x="174" y="15"/>
                  </a:lnTo>
                  <a:lnTo>
                    <a:pt x="186" y="24"/>
                  </a:lnTo>
                  <a:lnTo>
                    <a:pt x="195" y="36"/>
                  </a:lnTo>
                  <a:lnTo>
                    <a:pt x="200" y="51"/>
                  </a:lnTo>
                  <a:lnTo>
                    <a:pt x="203" y="70"/>
                  </a:lnTo>
                  <a:lnTo>
                    <a:pt x="199" y="89"/>
                  </a:lnTo>
                  <a:lnTo>
                    <a:pt x="192" y="106"/>
                  </a:lnTo>
                  <a:lnTo>
                    <a:pt x="181" y="120"/>
                  </a:lnTo>
                  <a:lnTo>
                    <a:pt x="166" y="131"/>
                  </a:lnTo>
                  <a:lnTo>
                    <a:pt x="149" y="140"/>
                  </a:lnTo>
                  <a:lnTo>
                    <a:pt x="156" y="153"/>
                  </a:lnTo>
                  <a:lnTo>
                    <a:pt x="166" y="169"/>
                  </a:lnTo>
                  <a:lnTo>
                    <a:pt x="177" y="185"/>
                  </a:lnTo>
                  <a:lnTo>
                    <a:pt x="187" y="201"/>
                  </a:lnTo>
                  <a:lnTo>
                    <a:pt x="197" y="215"/>
                  </a:lnTo>
                  <a:lnTo>
                    <a:pt x="205" y="227"/>
                  </a:lnTo>
                  <a:lnTo>
                    <a:pt x="212" y="235"/>
                  </a:lnTo>
                  <a:lnTo>
                    <a:pt x="220" y="244"/>
                  </a:lnTo>
                  <a:lnTo>
                    <a:pt x="230" y="253"/>
                  </a:lnTo>
                  <a:lnTo>
                    <a:pt x="240" y="259"/>
                  </a:lnTo>
                  <a:lnTo>
                    <a:pt x="251" y="262"/>
                  </a:lnTo>
                  <a:lnTo>
                    <a:pt x="248" y="275"/>
                  </a:lnTo>
                  <a:lnTo>
                    <a:pt x="240" y="275"/>
                  </a:lnTo>
                  <a:lnTo>
                    <a:pt x="232" y="275"/>
                  </a:lnTo>
                  <a:lnTo>
                    <a:pt x="212" y="271"/>
                  </a:lnTo>
                  <a:lnTo>
                    <a:pt x="195" y="266"/>
                  </a:lnTo>
                  <a:lnTo>
                    <a:pt x="180" y="254"/>
                  </a:lnTo>
                  <a:lnTo>
                    <a:pt x="165" y="236"/>
                  </a:lnTo>
                  <a:lnTo>
                    <a:pt x="152" y="214"/>
                  </a:lnTo>
                  <a:lnTo>
                    <a:pt x="137" y="192"/>
                  </a:lnTo>
                  <a:lnTo>
                    <a:pt x="124" y="170"/>
                  </a:lnTo>
                  <a:lnTo>
                    <a:pt x="119" y="163"/>
                  </a:lnTo>
                  <a:lnTo>
                    <a:pt x="112" y="157"/>
                  </a:lnTo>
                  <a:lnTo>
                    <a:pt x="101" y="155"/>
                  </a:lnTo>
                  <a:lnTo>
                    <a:pt x="88" y="154"/>
                  </a:lnTo>
                  <a:lnTo>
                    <a:pt x="74" y="154"/>
                  </a:lnTo>
                  <a:lnTo>
                    <a:pt x="74" y="218"/>
                  </a:lnTo>
                  <a:lnTo>
                    <a:pt x="75" y="235"/>
                  </a:lnTo>
                  <a:lnTo>
                    <a:pt x="78" y="246"/>
                  </a:lnTo>
                  <a:lnTo>
                    <a:pt x="83" y="253"/>
                  </a:lnTo>
                  <a:lnTo>
                    <a:pt x="95" y="255"/>
                  </a:lnTo>
                  <a:lnTo>
                    <a:pt x="112" y="258"/>
                  </a:lnTo>
                  <a:lnTo>
                    <a:pt x="112" y="271"/>
                  </a:lnTo>
                  <a:lnTo>
                    <a:pt x="0" y="271"/>
                  </a:lnTo>
                  <a:lnTo>
                    <a:pt x="0" y="258"/>
                  </a:lnTo>
                  <a:lnTo>
                    <a:pt x="17" y="255"/>
                  </a:lnTo>
                  <a:lnTo>
                    <a:pt x="29" y="253"/>
                  </a:lnTo>
                  <a:lnTo>
                    <a:pt x="35" y="246"/>
                  </a:lnTo>
                  <a:lnTo>
                    <a:pt x="38" y="235"/>
                  </a:lnTo>
                  <a:lnTo>
                    <a:pt x="39" y="218"/>
                  </a:lnTo>
                  <a:lnTo>
                    <a:pt x="39" y="54"/>
                  </a:lnTo>
                  <a:lnTo>
                    <a:pt x="38" y="35"/>
                  </a:lnTo>
                  <a:lnTo>
                    <a:pt x="35" y="25"/>
                  </a:lnTo>
                  <a:lnTo>
                    <a:pt x="29" y="18"/>
                  </a:lnTo>
                  <a:lnTo>
                    <a:pt x="18"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5981700" y="6099175"/>
              <a:ext cx="58738" cy="144463"/>
            </a:xfrm>
            <a:custGeom>
              <a:avLst/>
              <a:gdLst>
                <a:gd name="T0" fmla="*/ 0 w 111"/>
                <a:gd name="T1" fmla="*/ 0 h 271"/>
                <a:gd name="T2" fmla="*/ 111 w 111"/>
                <a:gd name="T3" fmla="*/ 0 h 271"/>
                <a:gd name="T4" fmla="*/ 111 w 111"/>
                <a:gd name="T5" fmla="*/ 14 h 271"/>
                <a:gd name="T6" fmla="*/ 94 w 111"/>
                <a:gd name="T7" fmla="*/ 16 h 271"/>
                <a:gd name="T8" fmla="*/ 84 w 111"/>
                <a:gd name="T9" fmla="*/ 19 h 271"/>
                <a:gd name="T10" fmla="*/ 77 w 111"/>
                <a:gd name="T11" fmla="*/ 25 h 271"/>
                <a:gd name="T12" fmla="*/ 75 w 111"/>
                <a:gd name="T13" fmla="*/ 36 h 271"/>
                <a:gd name="T14" fmla="*/ 74 w 111"/>
                <a:gd name="T15" fmla="*/ 54 h 271"/>
                <a:gd name="T16" fmla="*/ 74 w 111"/>
                <a:gd name="T17" fmla="*/ 218 h 271"/>
                <a:gd name="T18" fmla="*/ 75 w 111"/>
                <a:gd name="T19" fmla="*/ 236 h 271"/>
                <a:gd name="T20" fmla="*/ 77 w 111"/>
                <a:gd name="T21" fmla="*/ 246 h 271"/>
                <a:gd name="T22" fmla="*/ 84 w 111"/>
                <a:gd name="T23" fmla="*/ 253 h 271"/>
                <a:gd name="T24" fmla="*/ 94 w 111"/>
                <a:gd name="T25" fmla="*/ 257 h 271"/>
                <a:gd name="T26" fmla="*/ 111 w 111"/>
                <a:gd name="T27" fmla="*/ 258 h 271"/>
                <a:gd name="T28" fmla="*/ 111 w 111"/>
                <a:gd name="T29" fmla="*/ 271 h 271"/>
                <a:gd name="T30" fmla="*/ 0 w 111"/>
                <a:gd name="T31" fmla="*/ 271 h 271"/>
                <a:gd name="T32" fmla="*/ 0 w 111"/>
                <a:gd name="T33" fmla="*/ 258 h 271"/>
                <a:gd name="T34" fmla="*/ 17 w 111"/>
                <a:gd name="T35" fmla="*/ 255 h 271"/>
                <a:gd name="T36" fmla="*/ 28 w 111"/>
                <a:gd name="T37" fmla="*/ 253 h 271"/>
                <a:gd name="T38" fmla="*/ 34 w 111"/>
                <a:gd name="T39" fmla="*/ 246 h 271"/>
                <a:gd name="T40" fmla="*/ 37 w 111"/>
                <a:gd name="T41" fmla="*/ 235 h 271"/>
                <a:gd name="T42" fmla="*/ 37 w 111"/>
                <a:gd name="T43" fmla="*/ 218 h 271"/>
                <a:gd name="T44" fmla="*/ 37 w 111"/>
                <a:gd name="T45" fmla="*/ 54 h 271"/>
                <a:gd name="T46" fmla="*/ 37 w 111"/>
                <a:gd name="T47" fmla="*/ 36 h 271"/>
                <a:gd name="T48" fmla="*/ 34 w 111"/>
                <a:gd name="T49" fmla="*/ 25 h 271"/>
                <a:gd name="T50" fmla="*/ 28 w 111"/>
                <a:gd name="T51" fmla="*/ 19 h 271"/>
                <a:gd name="T52" fmla="*/ 17 w 111"/>
                <a:gd name="T53" fmla="*/ 16 h 271"/>
                <a:gd name="T54" fmla="*/ 0 w 111"/>
                <a:gd name="T55" fmla="*/ 14 h 271"/>
                <a:gd name="T56" fmla="*/ 0 w 111"/>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271">
                  <a:moveTo>
                    <a:pt x="0" y="0"/>
                  </a:moveTo>
                  <a:lnTo>
                    <a:pt x="111" y="0"/>
                  </a:lnTo>
                  <a:lnTo>
                    <a:pt x="111" y="14"/>
                  </a:lnTo>
                  <a:lnTo>
                    <a:pt x="94" y="16"/>
                  </a:lnTo>
                  <a:lnTo>
                    <a:pt x="84" y="19"/>
                  </a:lnTo>
                  <a:lnTo>
                    <a:pt x="77" y="25"/>
                  </a:lnTo>
                  <a:lnTo>
                    <a:pt x="75" y="36"/>
                  </a:lnTo>
                  <a:lnTo>
                    <a:pt x="74" y="54"/>
                  </a:lnTo>
                  <a:lnTo>
                    <a:pt x="74" y="218"/>
                  </a:lnTo>
                  <a:lnTo>
                    <a:pt x="75" y="236"/>
                  </a:lnTo>
                  <a:lnTo>
                    <a:pt x="77" y="246"/>
                  </a:lnTo>
                  <a:lnTo>
                    <a:pt x="84" y="253"/>
                  </a:lnTo>
                  <a:lnTo>
                    <a:pt x="94" y="257"/>
                  </a:lnTo>
                  <a:lnTo>
                    <a:pt x="111" y="258"/>
                  </a:lnTo>
                  <a:lnTo>
                    <a:pt x="111" y="271"/>
                  </a:lnTo>
                  <a:lnTo>
                    <a:pt x="0" y="271"/>
                  </a:lnTo>
                  <a:lnTo>
                    <a:pt x="0" y="258"/>
                  </a:lnTo>
                  <a:lnTo>
                    <a:pt x="17" y="255"/>
                  </a:lnTo>
                  <a:lnTo>
                    <a:pt x="28" y="253"/>
                  </a:lnTo>
                  <a:lnTo>
                    <a:pt x="34" y="246"/>
                  </a:lnTo>
                  <a:lnTo>
                    <a:pt x="37" y="235"/>
                  </a:lnTo>
                  <a:lnTo>
                    <a:pt x="37" y="218"/>
                  </a:lnTo>
                  <a:lnTo>
                    <a:pt x="37" y="54"/>
                  </a:lnTo>
                  <a:lnTo>
                    <a:pt x="37" y="36"/>
                  </a:lnTo>
                  <a:lnTo>
                    <a:pt x="34" y="25"/>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6056313" y="6096000"/>
              <a:ext cx="131763" cy="150813"/>
            </a:xfrm>
            <a:custGeom>
              <a:avLst/>
              <a:gdLst>
                <a:gd name="T0" fmla="*/ 186 w 251"/>
                <a:gd name="T1" fmla="*/ 1 h 284"/>
                <a:gd name="T2" fmla="*/ 224 w 251"/>
                <a:gd name="T3" fmla="*/ 8 h 284"/>
                <a:gd name="T4" fmla="*/ 239 w 251"/>
                <a:gd name="T5" fmla="*/ 33 h 284"/>
                <a:gd name="T6" fmla="*/ 244 w 251"/>
                <a:gd name="T7" fmla="*/ 76 h 284"/>
                <a:gd name="T8" fmla="*/ 224 w 251"/>
                <a:gd name="T9" fmla="*/ 60 h 284"/>
                <a:gd name="T10" fmla="*/ 202 w 251"/>
                <a:gd name="T11" fmla="*/ 31 h 284"/>
                <a:gd name="T12" fmla="*/ 170 w 251"/>
                <a:gd name="T13" fmla="*/ 19 h 284"/>
                <a:gd name="T14" fmla="*/ 125 w 251"/>
                <a:gd name="T15" fmla="*/ 20 h 284"/>
                <a:gd name="T16" fmla="*/ 85 w 251"/>
                <a:gd name="T17" fmla="*/ 38 h 284"/>
                <a:gd name="T18" fmla="*/ 59 w 251"/>
                <a:gd name="T19" fmla="*/ 72 h 284"/>
                <a:gd name="T20" fmla="*/ 45 w 251"/>
                <a:gd name="T21" fmla="*/ 114 h 284"/>
                <a:gd name="T22" fmla="*/ 46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7 w 251"/>
                <a:gd name="T35" fmla="*/ 202 h 284"/>
                <a:gd name="T36" fmla="*/ 247 w 251"/>
                <a:gd name="T37" fmla="*/ 224 h 284"/>
                <a:gd name="T38" fmla="*/ 234 w 251"/>
                <a:gd name="T39" fmla="*/ 259 h 284"/>
                <a:gd name="T40" fmla="*/ 218 w 251"/>
                <a:gd name="T41" fmla="*/ 275 h 284"/>
                <a:gd name="T42" fmla="*/ 186 w 251"/>
                <a:gd name="T43" fmla="*/ 281 h 284"/>
                <a:gd name="T44" fmla="*/ 150 w 251"/>
                <a:gd name="T45" fmla="*/ 284 h 284"/>
                <a:gd name="T46" fmla="*/ 94 w 251"/>
                <a:gd name="T47" fmla="*/ 275 h 284"/>
                <a:gd name="T48" fmla="*/ 52 w 251"/>
                <a:gd name="T49" fmla="*/ 255 h 284"/>
                <a:gd name="T50" fmla="*/ 22 w 251"/>
                <a:gd name="T51" fmla="*/ 223 h 284"/>
                <a:gd name="T52" fmla="*/ 5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1" y="0"/>
                  </a:moveTo>
                  <a:lnTo>
                    <a:pt x="186" y="1"/>
                  </a:lnTo>
                  <a:lnTo>
                    <a:pt x="207" y="5"/>
                  </a:lnTo>
                  <a:lnTo>
                    <a:pt x="224" y="8"/>
                  </a:lnTo>
                  <a:lnTo>
                    <a:pt x="235" y="12"/>
                  </a:lnTo>
                  <a:lnTo>
                    <a:pt x="239" y="33"/>
                  </a:lnTo>
                  <a:lnTo>
                    <a:pt x="242" y="54"/>
                  </a:lnTo>
                  <a:lnTo>
                    <a:pt x="244" y="76"/>
                  </a:lnTo>
                  <a:lnTo>
                    <a:pt x="231" y="79"/>
                  </a:lnTo>
                  <a:lnTo>
                    <a:pt x="224" y="60"/>
                  </a:lnTo>
                  <a:lnTo>
                    <a:pt x="215" y="44"/>
                  </a:lnTo>
                  <a:lnTo>
                    <a:pt x="202" y="31"/>
                  </a:lnTo>
                  <a:lnTo>
                    <a:pt x="189" y="23"/>
                  </a:lnTo>
                  <a:lnTo>
                    <a:pt x="170" y="19"/>
                  </a:lnTo>
                  <a:lnTo>
                    <a:pt x="150" y="16"/>
                  </a:lnTo>
                  <a:lnTo>
                    <a:pt x="125" y="20"/>
                  </a:lnTo>
                  <a:lnTo>
                    <a:pt x="104" y="26"/>
                  </a:lnTo>
                  <a:lnTo>
                    <a:pt x="85" y="38"/>
                  </a:lnTo>
                  <a:lnTo>
                    <a:pt x="70" y="54"/>
                  </a:lnTo>
                  <a:lnTo>
                    <a:pt x="59" y="72"/>
                  </a:lnTo>
                  <a:lnTo>
                    <a:pt x="50" y="91"/>
                  </a:lnTo>
                  <a:lnTo>
                    <a:pt x="45" y="114"/>
                  </a:lnTo>
                  <a:lnTo>
                    <a:pt x="43" y="137"/>
                  </a:lnTo>
                  <a:lnTo>
                    <a:pt x="46" y="169"/>
                  </a:lnTo>
                  <a:lnTo>
                    <a:pt x="54" y="196"/>
                  </a:lnTo>
                  <a:lnTo>
                    <a:pt x="67" y="220"/>
                  </a:lnTo>
                  <a:lnTo>
                    <a:pt x="84" y="240"/>
                  </a:lnTo>
                  <a:lnTo>
                    <a:pt x="103" y="255"/>
                  </a:lnTo>
                  <a:lnTo>
                    <a:pt x="127" y="264"/>
                  </a:lnTo>
                  <a:lnTo>
                    <a:pt x="152" y="267"/>
                  </a:lnTo>
                  <a:lnTo>
                    <a:pt x="171" y="265"/>
                  </a:lnTo>
                  <a:lnTo>
                    <a:pt x="189" y="259"/>
                  </a:lnTo>
                  <a:lnTo>
                    <a:pt x="202" y="250"/>
                  </a:lnTo>
                  <a:lnTo>
                    <a:pt x="215" y="237"/>
                  </a:lnTo>
                  <a:lnTo>
                    <a:pt x="226" y="221"/>
                  </a:lnTo>
                  <a:lnTo>
                    <a:pt x="237" y="202"/>
                  </a:lnTo>
                  <a:lnTo>
                    <a:pt x="251" y="208"/>
                  </a:lnTo>
                  <a:lnTo>
                    <a:pt x="247" y="224"/>
                  </a:lnTo>
                  <a:lnTo>
                    <a:pt x="240" y="242"/>
                  </a:lnTo>
                  <a:lnTo>
                    <a:pt x="234" y="259"/>
                  </a:lnTo>
                  <a:lnTo>
                    <a:pt x="227" y="273"/>
                  </a:lnTo>
                  <a:lnTo>
                    <a:pt x="218" y="275"/>
                  </a:lnTo>
                  <a:lnTo>
                    <a:pt x="203" y="277"/>
                  </a:lnTo>
                  <a:lnTo>
                    <a:pt x="186" y="281"/>
                  </a:lnTo>
                  <a:lnTo>
                    <a:pt x="168" y="283"/>
                  </a:lnTo>
                  <a:lnTo>
                    <a:pt x="150" y="284"/>
                  </a:lnTo>
                  <a:lnTo>
                    <a:pt x="120" y="282"/>
                  </a:lnTo>
                  <a:lnTo>
                    <a:pt x="94" y="275"/>
                  </a:lnTo>
                  <a:lnTo>
                    <a:pt x="71" y="266"/>
                  </a:lnTo>
                  <a:lnTo>
                    <a:pt x="52" y="255"/>
                  </a:lnTo>
                  <a:lnTo>
                    <a:pt x="36" y="240"/>
                  </a:lnTo>
                  <a:lnTo>
                    <a:pt x="22" y="223"/>
                  </a:lnTo>
                  <a:lnTo>
                    <a:pt x="12" y="204"/>
                  </a:lnTo>
                  <a:lnTo>
                    <a:pt x="5" y="185"/>
                  </a:lnTo>
                  <a:lnTo>
                    <a:pt x="1" y="166"/>
                  </a:lnTo>
                  <a:lnTo>
                    <a:pt x="0" y="146"/>
                  </a:lnTo>
                  <a:lnTo>
                    <a:pt x="2" y="118"/>
                  </a:lnTo>
                  <a:lnTo>
                    <a:pt x="9" y="91"/>
                  </a:lnTo>
                  <a:lnTo>
                    <a:pt x="21" y="69"/>
                  </a:lnTo>
                  <a:lnTo>
                    <a:pt x="36" y="49"/>
                  </a:lnTo>
                  <a:lnTo>
                    <a:pt x="55" y="32"/>
                  </a:lnTo>
                  <a:lnTo>
                    <a:pt x="78" y="19"/>
                  </a:lnTo>
                  <a:lnTo>
                    <a:pt x="103" y="8"/>
                  </a:lnTo>
                  <a:lnTo>
                    <a:pt x="132" y="3"/>
                  </a:lnTo>
                  <a:lnTo>
                    <a:pt x="16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6202363" y="6099175"/>
              <a:ext cx="139700" cy="144463"/>
            </a:xfrm>
            <a:custGeom>
              <a:avLst/>
              <a:gdLst>
                <a:gd name="T0" fmla="*/ 111 w 264"/>
                <a:gd name="T1" fmla="*/ 0 h 271"/>
                <a:gd name="T2" fmla="*/ 94 w 264"/>
                <a:gd name="T3" fmla="*/ 16 h 271"/>
                <a:gd name="T4" fmla="*/ 77 w 264"/>
                <a:gd name="T5" fmla="*/ 26 h 271"/>
                <a:gd name="T6" fmla="*/ 73 w 264"/>
                <a:gd name="T7" fmla="*/ 56 h 271"/>
                <a:gd name="T8" fmla="*/ 82 w 264"/>
                <a:gd name="T9" fmla="*/ 123 h 271"/>
                <a:gd name="T10" fmla="*/ 104 w 264"/>
                <a:gd name="T11" fmla="*/ 107 h 271"/>
                <a:gd name="T12" fmla="*/ 151 w 264"/>
                <a:gd name="T13" fmla="*/ 59 h 271"/>
                <a:gd name="T14" fmla="*/ 178 w 264"/>
                <a:gd name="T15" fmla="*/ 26 h 271"/>
                <a:gd name="T16" fmla="*/ 176 w 264"/>
                <a:gd name="T17" fmla="*/ 17 h 271"/>
                <a:gd name="T18" fmla="*/ 155 w 264"/>
                <a:gd name="T19" fmla="*/ 14 h 271"/>
                <a:gd name="T20" fmla="*/ 259 w 264"/>
                <a:gd name="T21" fmla="*/ 0 h 271"/>
                <a:gd name="T22" fmla="*/ 242 w 264"/>
                <a:gd name="T23" fmla="*/ 16 h 271"/>
                <a:gd name="T24" fmla="*/ 215 w 264"/>
                <a:gd name="T25" fmla="*/ 25 h 271"/>
                <a:gd name="T26" fmla="*/ 189 w 264"/>
                <a:gd name="T27" fmla="*/ 44 h 271"/>
                <a:gd name="T28" fmla="*/ 165 w 264"/>
                <a:gd name="T29" fmla="*/ 68 h 271"/>
                <a:gd name="T30" fmla="*/ 133 w 264"/>
                <a:gd name="T31" fmla="*/ 99 h 271"/>
                <a:gd name="T32" fmla="*/ 133 w 264"/>
                <a:gd name="T33" fmla="*/ 137 h 271"/>
                <a:gd name="T34" fmla="*/ 170 w 264"/>
                <a:gd name="T35" fmla="*/ 179 h 271"/>
                <a:gd name="T36" fmla="*/ 202 w 264"/>
                <a:gd name="T37" fmla="*/ 215 h 271"/>
                <a:gd name="T38" fmla="*/ 226 w 264"/>
                <a:gd name="T39" fmla="*/ 241 h 271"/>
                <a:gd name="T40" fmla="*/ 245 w 264"/>
                <a:gd name="T41" fmla="*/ 253 h 271"/>
                <a:gd name="T42" fmla="*/ 264 w 264"/>
                <a:gd name="T43" fmla="*/ 258 h 271"/>
                <a:gd name="T44" fmla="*/ 200 w 264"/>
                <a:gd name="T45" fmla="*/ 271 h 271"/>
                <a:gd name="T46" fmla="*/ 135 w 264"/>
                <a:gd name="T47" fmla="*/ 194 h 271"/>
                <a:gd name="T48" fmla="*/ 90 w 264"/>
                <a:gd name="T49" fmla="*/ 144 h 271"/>
                <a:gd name="T50" fmla="*/ 79 w 264"/>
                <a:gd name="T51" fmla="*/ 138 h 271"/>
                <a:gd name="T52" fmla="*/ 73 w 264"/>
                <a:gd name="T53" fmla="*/ 217 h 271"/>
                <a:gd name="T54" fmla="*/ 77 w 264"/>
                <a:gd name="T55" fmla="*/ 246 h 271"/>
                <a:gd name="T56" fmla="*/ 95 w 264"/>
                <a:gd name="T57" fmla="*/ 255 h 271"/>
                <a:gd name="T58" fmla="*/ 113 w 264"/>
                <a:gd name="T59" fmla="*/ 271 h 271"/>
                <a:gd name="T60" fmla="*/ 1 w 264"/>
                <a:gd name="T61" fmla="*/ 258 h 271"/>
                <a:gd name="T62" fmla="*/ 29 w 264"/>
                <a:gd name="T63" fmla="*/ 252 h 271"/>
                <a:gd name="T64" fmla="*/ 37 w 264"/>
                <a:gd name="T65" fmla="*/ 235 h 271"/>
                <a:gd name="T66" fmla="*/ 38 w 264"/>
                <a:gd name="T67" fmla="*/ 56 h 271"/>
                <a:gd name="T68" fmla="*/ 34 w 264"/>
                <a:gd name="T69" fmla="*/ 26 h 271"/>
                <a:gd name="T70" fmla="*/ 17 w 264"/>
                <a:gd name="T71" fmla="*/ 16 h 271"/>
                <a:gd name="T72" fmla="*/ 0 w 264"/>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271">
                  <a:moveTo>
                    <a:pt x="0" y="0"/>
                  </a:moveTo>
                  <a:lnTo>
                    <a:pt x="111" y="0"/>
                  </a:lnTo>
                  <a:lnTo>
                    <a:pt x="111" y="14"/>
                  </a:lnTo>
                  <a:lnTo>
                    <a:pt x="94" y="16"/>
                  </a:lnTo>
                  <a:lnTo>
                    <a:pt x="83" y="19"/>
                  </a:lnTo>
                  <a:lnTo>
                    <a:pt x="77" y="26"/>
                  </a:lnTo>
                  <a:lnTo>
                    <a:pt x="74" y="38"/>
                  </a:lnTo>
                  <a:lnTo>
                    <a:pt x="73" y="56"/>
                  </a:lnTo>
                  <a:lnTo>
                    <a:pt x="73" y="127"/>
                  </a:lnTo>
                  <a:lnTo>
                    <a:pt x="82" y="123"/>
                  </a:lnTo>
                  <a:lnTo>
                    <a:pt x="93" y="116"/>
                  </a:lnTo>
                  <a:lnTo>
                    <a:pt x="104" y="107"/>
                  </a:lnTo>
                  <a:lnTo>
                    <a:pt x="128" y="84"/>
                  </a:lnTo>
                  <a:lnTo>
                    <a:pt x="151" y="59"/>
                  </a:lnTo>
                  <a:lnTo>
                    <a:pt x="172" y="35"/>
                  </a:lnTo>
                  <a:lnTo>
                    <a:pt x="178" y="26"/>
                  </a:lnTo>
                  <a:lnTo>
                    <a:pt x="179" y="20"/>
                  </a:lnTo>
                  <a:lnTo>
                    <a:pt x="176" y="17"/>
                  </a:lnTo>
                  <a:lnTo>
                    <a:pt x="165" y="15"/>
                  </a:lnTo>
                  <a:lnTo>
                    <a:pt x="155" y="14"/>
                  </a:lnTo>
                  <a:lnTo>
                    <a:pt x="155" y="0"/>
                  </a:lnTo>
                  <a:lnTo>
                    <a:pt x="259" y="0"/>
                  </a:lnTo>
                  <a:lnTo>
                    <a:pt x="259" y="14"/>
                  </a:lnTo>
                  <a:lnTo>
                    <a:pt x="242" y="16"/>
                  </a:lnTo>
                  <a:lnTo>
                    <a:pt x="228" y="19"/>
                  </a:lnTo>
                  <a:lnTo>
                    <a:pt x="215" y="25"/>
                  </a:lnTo>
                  <a:lnTo>
                    <a:pt x="203" y="33"/>
                  </a:lnTo>
                  <a:lnTo>
                    <a:pt x="189" y="44"/>
                  </a:lnTo>
                  <a:lnTo>
                    <a:pt x="179" y="55"/>
                  </a:lnTo>
                  <a:lnTo>
                    <a:pt x="165" y="68"/>
                  </a:lnTo>
                  <a:lnTo>
                    <a:pt x="149" y="83"/>
                  </a:lnTo>
                  <a:lnTo>
                    <a:pt x="133" y="99"/>
                  </a:lnTo>
                  <a:lnTo>
                    <a:pt x="118" y="116"/>
                  </a:lnTo>
                  <a:lnTo>
                    <a:pt x="133" y="137"/>
                  </a:lnTo>
                  <a:lnTo>
                    <a:pt x="152" y="157"/>
                  </a:lnTo>
                  <a:lnTo>
                    <a:pt x="170" y="179"/>
                  </a:lnTo>
                  <a:lnTo>
                    <a:pt x="187" y="198"/>
                  </a:lnTo>
                  <a:lnTo>
                    <a:pt x="202" y="215"/>
                  </a:lnTo>
                  <a:lnTo>
                    <a:pt x="214" y="229"/>
                  </a:lnTo>
                  <a:lnTo>
                    <a:pt x="226" y="241"/>
                  </a:lnTo>
                  <a:lnTo>
                    <a:pt x="236" y="249"/>
                  </a:lnTo>
                  <a:lnTo>
                    <a:pt x="245" y="253"/>
                  </a:lnTo>
                  <a:lnTo>
                    <a:pt x="254" y="257"/>
                  </a:lnTo>
                  <a:lnTo>
                    <a:pt x="264" y="258"/>
                  </a:lnTo>
                  <a:lnTo>
                    <a:pt x="264" y="271"/>
                  </a:lnTo>
                  <a:lnTo>
                    <a:pt x="200" y="271"/>
                  </a:lnTo>
                  <a:lnTo>
                    <a:pt x="168" y="235"/>
                  </a:lnTo>
                  <a:lnTo>
                    <a:pt x="135" y="194"/>
                  </a:lnTo>
                  <a:lnTo>
                    <a:pt x="97" y="150"/>
                  </a:lnTo>
                  <a:lnTo>
                    <a:pt x="90" y="144"/>
                  </a:lnTo>
                  <a:lnTo>
                    <a:pt x="85" y="139"/>
                  </a:lnTo>
                  <a:lnTo>
                    <a:pt x="79" y="138"/>
                  </a:lnTo>
                  <a:lnTo>
                    <a:pt x="73" y="139"/>
                  </a:lnTo>
                  <a:lnTo>
                    <a:pt x="73" y="217"/>
                  </a:lnTo>
                  <a:lnTo>
                    <a:pt x="74" y="235"/>
                  </a:lnTo>
                  <a:lnTo>
                    <a:pt x="77" y="246"/>
                  </a:lnTo>
                  <a:lnTo>
                    <a:pt x="83" y="252"/>
                  </a:lnTo>
                  <a:lnTo>
                    <a:pt x="95" y="255"/>
                  </a:lnTo>
                  <a:lnTo>
                    <a:pt x="113" y="258"/>
                  </a:lnTo>
                  <a:lnTo>
                    <a:pt x="113" y="271"/>
                  </a:lnTo>
                  <a:lnTo>
                    <a:pt x="1" y="271"/>
                  </a:lnTo>
                  <a:lnTo>
                    <a:pt x="1" y="258"/>
                  </a:lnTo>
                  <a:lnTo>
                    <a:pt x="19" y="255"/>
                  </a:lnTo>
                  <a:lnTo>
                    <a:pt x="29" y="252"/>
                  </a:lnTo>
                  <a:lnTo>
                    <a:pt x="34" y="246"/>
                  </a:lnTo>
                  <a:lnTo>
                    <a:pt x="37" y="235"/>
                  </a:lnTo>
                  <a:lnTo>
                    <a:pt x="38" y="217"/>
                  </a:lnTo>
                  <a:lnTo>
                    <a:pt x="38" y="56"/>
                  </a:lnTo>
                  <a:lnTo>
                    <a:pt x="37" y="38"/>
                  </a:lnTo>
                  <a:lnTo>
                    <a:pt x="34" y="26"/>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6388100" y="6096000"/>
              <a:ext cx="133350" cy="150813"/>
            </a:xfrm>
            <a:custGeom>
              <a:avLst/>
              <a:gdLst>
                <a:gd name="T0" fmla="*/ 185 w 251"/>
                <a:gd name="T1" fmla="*/ 1 h 284"/>
                <a:gd name="T2" fmla="*/ 224 w 251"/>
                <a:gd name="T3" fmla="*/ 8 h 284"/>
                <a:gd name="T4" fmla="*/ 239 w 251"/>
                <a:gd name="T5" fmla="*/ 33 h 284"/>
                <a:gd name="T6" fmla="*/ 245 w 251"/>
                <a:gd name="T7" fmla="*/ 76 h 284"/>
                <a:gd name="T8" fmla="*/ 223 w 251"/>
                <a:gd name="T9" fmla="*/ 60 h 284"/>
                <a:gd name="T10" fmla="*/ 202 w 251"/>
                <a:gd name="T11" fmla="*/ 31 h 284"/>
                <a:gd name="T12" fmla="*/ 171 w 251"/>
                <a:gd name="T13" fmla="*/ 19 h 284"/>
                <a:gd name="T14" fmla="*/ 125 w 251"/>
                <a:gd name="T15" fmla="*/ 20 h 284"/>
                <a:gd name="T16" fmla="*/ 85 w 251"/>
                <a:gd name="T17" fmla="*/ 38 h 284"/>
                <a:gd name="T18" fmla="*/ 59 w 251"/>
                <a:gd name="T19" fmla="*/ 72 h 284"/>
                <a:gd name="T20" fmla="*/ 45 w 251"/>
                <a:gd name="T21" fmla="*/ 114 h 284"/>
                <a:gd name="T22" fmla="*/ 47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8 w 251"/>
                <a:gd name="T35" fmla="*/ 202 h 284"/>
                <a:gd name="T36" fmla="*/ 247 w 251"/>
                <a:gd name="T37" fmla="*/ 224 h 284"/>
                <a:gd name="T38" fmla="*/ 234 w 251"/>
                <a:gd name="T39" fmla="*/ 259 h 284"/>
                <a:gd name="T40" fmla="*/ 218 w 251"/>
                <a:gd name="T41" fmla="*/ 275 h 284"/>
                <a:gd name="T42" fmla="*/ 187 w 251"/>
                <a:gd name="T43" fmla="*/ 281 h 284"/>
                <a:gd name="T44" fmla="*/ 149 w 251"/>
                <a:gd name="T45" fmla="*/ 284 h 284"/>
                <a:gd name="T46" fmla="*/ 94 w 251"/>
                <a:gd name="T47" fmla="*/ 275 h 284"/>
                <a:gd name="T48" fmla="*/ 52 w 251"/>
                <a:gd name="T49" fmla="*/ 255 h 284"/>
                <a:gd name="T50" fmla="*/ 23 w 251"/>
                <a:gd name="T51" fmla="*/ 223 h 284"/>
                <a:gd name="T52" fmla="*/ 6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2" y="0"/>
                  </a:moveTo>
                  <a:lnTo>
                    <a:pt x="185" y="1"/>
                  </a:lnTo>
                  <a:lnTo>
                    <a:pt x="207" y="5"/>
                  </a:lnTo>
                  <a:lnTo>
                    <a:pt x="224" y="8"/>
                  </a:lnTo>
                  <a:lnTo>
                    <a:pt x="235" y="12"/>
                  </a:lnTo>
                  <a:lnTo>
                    <a:pt x="239" y="33"/>
                  </a:lnTo>
                  <a:lnTo>
                    <a:pt x="242" y="54"/>
                  </a:lnTo>
                  <a:lnTo>
                    <a:pt x="245" y="76"/>
                  </a:lnTo>
                  <a:lnTo>
                    <a:pt x="230" y="79"/>
                  </a:lnTo>
                  <a:lnTo>
                    <a:pt x="223" y="60"/>
                  </a:lnTo>
                  <a:lnTo>
                    <a:pt x="215" y="44"/>
                  </a:lnTo>
                  <a:lnTo>
                    <a:pt x="202" y="31"/>
                  </a:lnTo>
                  <a:lnTo>
                    <a:pt x="189" y="23"/>
                  </a:lnTo>
                  <a:lnTo>
                    <a:pt x="171" y="19"/>
                  </a:lnTo>
                  <a:lnTo>
                    <a:pt x="150" y="16"/>
                  </a:lnTo>
                  <a:lnTo>
                    <a:pt x="125" y="20"/>
                  </a:lnTo>
                  <a:lnTo>
                    <a:pt x="103" y="26"/>
                  </a:lnTo>
                  <a:lnTo>
                    <a:pt x="85" y="38"/>
                  </a:lnTo>
                  <a:lnTo>
                    <a:pt x="70" y="54"/>
                  </a:lnTo>
                  <a:lnTo>
                    <a:pt x="59" y="72"/>
                  </a:lnTo>
                  <a:lnTo>
                    <a:pt x="50" y="91"/>
                  </a:lnTo>
                  <a:lnTo>
                    <a:pt x="45" y="114"/>
                  </a:lnTo>
                  <a:lnTo>
                    <a:pt x="43" y="137"/>
                  </a:lnTo>
                  <a:lnTo>
                    <a:pt x="47" y="169"/>
                  </a:lnTo>
                  <a:lnTo>
                    <a:pt x="55" y="196"/>
                  </a:lnTo>
                  <a:lnTo>
                    <a:pt x="67" y="220"/>
                  </a:lnTo>
                  <a:lnTo>
                    <a:pt x="83" y="240"/>
                  </a:lnTo>
                  <a:lnTo>
                    <a:pt x="103" y="255"/>
                  </a:lnTo>
                  <a:lnTo>
                    <a:pt x="127" y="264"/>
                  </a:lnTo>
                  <a:lnTo>
                    <a:pt x="152" y="267"/>
                  </a:lnTo>
                  <a:lnTo>
                    <a:pt x="172" y="265"/>
                  </a:lnTo>
                  <a:lnTo>
                    <a:pt x="189" y="259"/>
                  </a:lnTo>
                  <a:lnTo>
                    <a:pt x="202" y="250"/>
                  </a:lnTo>
                  <a:lnTo>
                    <a:pt x="215" y="237"/>
                  </a:lnTo>
                  <a:lnTo>
                    <a:pt x="226" y="221"/>
                  </a:lnTo>
                  <a:lnTo>
                    <a:pt x="238" y="202"/>
                  </a:lnTo>
                  <a:lnTo>
                    <a:pt x="251" y="208"/>
                  </a:lnTo>
                  <a:lnTo>
                    <a:pt x="247" y="224"/>
                  </a:lnTo>
                  <a:lnTo>
                    <a:pt x="240" y="242"/>
                  </a:lnTo>
                  <a:lnTo>
                    <a:pt x="234" y="259"/>
                  </a:lnTo>
                  <a:lnTo>
                    <a:pt x="228" y="273"/>
                  </a:lnTo>
                  <a:lnTo>
                    <a:pt x="218" y="275"/>
                  </a:lnTo>
                  <a:lnTo>
                    <a:pt x="204" y="277"/>
                  </a:lnTo>
                  <a:lnTo>
                    <a:pt x="187" y="281"/>
                  </a:lnTo>
                  <a:lnTo>
                    <a:pt x="168" y="283"/>
                  </a:lnTo>
                  <a:lnTo>
                    <a:pt x="149" y="284"/>
                  </a:lnTo>
                  <a:lnTo>
                    <a:pt x="121" y="282"/>
                  </a:lnTo>
                  <a:lnTo>
                    <a:pt x="94" y="275"/>
                  </a:lnTo>
                  <a:lnTo>
                    <a:pt x="72" y="266"/>
                  </a:lnTo>
                  <a:lnTo>
                    <a:pt x="52" y="255"/>
                  </a:lnTo>
                  <a:lnTo>
                    <a:pt x="35" y="240"/>
                  </a:lnTo>
                  <a:lnTo>
                    <a:pt x="23" y="223"/>
                  </a:lnTo>
                  <a:lnTo>
                    <a:pt x="12" y="204"/>
                  </a:lnTo>
                  <a:lnTo>
                    <a:pt x="6" y="185"/>
                  </a:lnTo>
                  <a:lnTo>
                    <a:pt x="1" y="166"/>
                  </a:lnTo>
                  <a:lnTo>
                    <a:pt x="0" y="146"/>
                  </a:lnTo>
                  <a:lnTo>
                    <a:pt x="2" y="118"/>
                  </a:lnTo>
                  <a:lnTo>
                    <a:pt x="9" y="91"/>
                  </a:lnTo>
                  <a:lnTo>
                    <a:pt x="20" y="69"/>
                  </a:lnTo>
                  <a:lnTo>
                    <a:pt x="36" y="49"/>
                  </a:lnTo>
                  <a:lnTo>
                    <a:pt x="56" y="32"/>
                  </a:lnTo>
                  <a:lnTo>
                    <a:pt x="78" y="19"/>
                  </a:lnTo>
                  <a:lnTo>
                    <a:pt x="103" y="8"/>
                  </a:lnTo>
                  <a:lnTo>
                    <a:pt x="132" y="3"/>
                  </a:lnTo>
                  <a:lnTo>
                    <a:pt x="16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6532563" y="6096000"/>
              <a:ext cx="146050" cy="150813"/>
            </a:xfrm>
            <a:custGeom>
              <a:avLst/>
              <a:gdLst>
                <a:gd name="T0" fmla="*/ 115 w 276"/>
                <a:gd name="T1" fmla="*/ 19 h 284"/>
                <a:gd name="T2" fmla="*/ 84 w 276"/>
                <a:gd name="T3" fmla="*/ 33 h 284"/>
                <a:gd name="T4" fmla="*/ 59 w 276"/>
                <a:gd name="T5" fmla="*/ 62 h 284"/>
                <a:gd name="T6" fmla="*/ 45 w 276"/>
                <a:gd name="T7" fmla="*/ 106 h 284"/>
                <a:gd name="T8" fmla="*/ 45 w 276"/>
                <a:gd name="T9" fmla="*/ 164 h 284"/>
                <a:gd name="T10" fmla="*/ 65 w 276"/>
                <a:gd name="T11" fmla="*/ 218 h 284"/>
                <a:gd name="T12" fmla="*/ 99 w 276"/>
                <a:gd name="T13" fmla="*/ 253 h 284"/>
                <a:gd name="T14" fmla="*/ 146 w 276"/>
                <a:gd name="T15" fmla="*/ 267 h 284"/>
                <a:gd name="T16" fmla="*/ 179 w 276"/>
                <a:gd name="T17" fmla="*/ 260 h 284"/>
                <a:gd name="T18" fmla="*/ 206 w 276"/>
                <a:gd name="T19" fmla="*/ 239 h 284"/>
                <a:gd name="T20" fmla="*/ 225 w 276"/>
                <a:gd name="T21" fmla="*/ 202 h 284"/>
                <a:gd name="T22" fmla="*/ 233 w 276"/>
                <a:gd name="T23" fmla="*/ 150 h 284"/>
                <a:gd name="T24" fmla="*/ 225 w 276"/>
                <a:gd name="T25" fmla="*/ 91 h 284"/>
                <a:gd name="T26" fmla="*/ 203 w 276"/>
                <a:gd name="T27" fmla="*/ 50 h 284"/>
                <a:gd name="T28" fmla="*/ 171 w 276"/>
                <a:gd name="T29" fmla="*/ 25 h 284"/>
                <a:gd name="T30" fmla="*/ 132 w 276"/>
                <a:gd name="T31" fmla="*/ 16 h 284"/>
                <a:gd name="T32" fmla="*/ 141 w 276"/>
                <a:gd name="T33" fmla="*/ 0 h 284"/>
                <a:gd name="T34" fmla="*/ 167 w 276"/>
                <a:gd name="T35" fmla="*/ 3 h 284"/>
                <a:gd name="T36" fmla="*/ 215 w 276"/>
                <a:gd name="T37" fmla="*/ 22 h 284"/>
                <a:gd name="T38" fmla="*/ 253 w 276"/>
                <a:gd name="T39" fmla="*/ 58 h 284"/>
                <a:gd name="T40" fmla="*/ 274 w 276"/>
                <a:gd name="T41" fmla="*/ 109 h 284"/>
                <a:gd name="T42" fmla="*/ 274 w 276"/>
                <a:gd name="T43" fmla="*/ 168 h 284"/>
                <a:gd name="T44" fmla="*/ 257 w 276"/>
                <a:gd name="T45" fmla="*/ 217 h 284"/>
                <a:gd name="T46" fmla="*/ 226 w 276"/>
                <a:gd name="T47" fmla="*/ 253 h 284"/>
                <a:gd name="T48" fmla="*/ 184 w 276"/>
                <a:gd name="T49" fmla="*/ 276 h 284"/>
                <a:gd name="T50" fmla="*/ 136 w 276"/>
                <a:gd name="T51" fmla="*/ 284 h 284"/>
                <a:gd name="T52" fmla="*/ 83 w 276"/>
                <a:gd name="T53" fmla="*/ 273 h 284"/>
                <a:gd name="T54" fmla="*/ 40 w 276"/>
                <a:gd name="T55" fmla="*/ 244 h 284"/>
                <a:gd name="T56" fmla="*/ 10 w 276"/>
                <a:gd name="T57" fmla="*/ 201 h 284"/>
                <a:gd name="T58" fmla="*/ 0 w 276"/>
                <a:gd name="T59" fmla="*/ 145 h 284"/>
                <a:gd name="T60" fmla="*/ 7 w 276"/>
                <a:gd name="T61" fmla="*/ 96 h 284"/>
                <a:gd name="T62" fmla="*/ 30 w 276"/>
                <a:gd name="T63" fmla="*/ 54 h 284"/>
                <a:gd name="T64" fmla="*/ 65 w 276"/>
                <a:gd name="T65" fmla="*/ 21 h 284"/>
                <a:gd name="T66" fmla="*/ 113 w 276"/>
                <a:gd name="T67"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84">
                  <a:moveTo>
                    <a:pt x="132" y="16"/>
                  </a:moveTo>
                  <a:lnTo>
                    <a:pt x="115" y="19"/>
                  </a:lnTo>
                  <a:lnTo>
                    <a:pt x="99" y="24"/>
                  </a:lnTo>
                  <a:lnTo>
                    <a:pt x="84" y="33"/>
                  </a:lnTo>
                  <a:lnTo>
                    <a:pt x="70" y="46"/>
                  </a:lnTo>
                  <a:lnTo>
                    <a:pt x="59" y="62"/>
                  </a:lnTo>
                  <a:lnTo>
                    <a:pt x="51" y="82"/>
                  </a:lnTo>
                  <a:lnTo>
                    <a:pt x="45" y="106"/>
                  </a:lnTo>
                  <a:lnTo>
                    <a:pt x="43" y="133"/>
                  </a:lnTo>
                  <a:lnTo>
                    <a:pt x="45" y="164"/>
                  </a:lnTo>
                  <a:lnTo>
                    <a:pt x="53" y="193"/>
                  </a:lnTo>
                  <a:lnTo>
                    <a:pt x="65" y="218"/>
                  </a:lnTo>
                  <a:lnTo>
                    <a:pt x="81" y="239"/>
                  </a:lnTo>
                  <a:lnTo>
                    <a:pt x="99" y="253"/>
                  </a:lnTo>
                  <a:lnTo>
                    <a:pt x="122" y="264"/>
                  </a:lnTo>
                  <a:lnTo>
                    <a:pt x="146" y="267"/>
                  </a:lnTo>
                  <a:lnTo>
                    <a:pt x="162" y="265"/>
                  </a:lnTo>
                  <a:lnTo>
                    <a:pt x="179" y="260"/>
                  </a:lnTo>
                  <a:lnTo>
                    <a:pt x="193" y="251"/>
                  </a:lnTo>
                  <a:lnTo>
                    <a:pt x="206" y="239"/>
                  </a:lnTo>
                  <a:lnTo>
                    <a:pt x="217" y="221"/>
                  </a:lnTo>
                  <a:lnTo>
                    <a:pt x="225" y="202"/>
                  </a:lnTo>
                  <a:lnTo>
                    <a:pt x="231" y="178"/>
                  </a:lnTo>
                  <a:lnTo>
                    <a:pt x="233" y="150"/>
                  </a:lnTo>
                  <a:lnTo>
                    <a:pt x="231" y="119"/>
                  </a:lnTo>
                  <a:lnTo>
                    <a:pt x="225" y="91"/>
                  </a:lnTo>
                  <a:lnTo>
                    <a:pt x="215" y="69"/>
                  </a:lnTo>
                  <a:lnTo>
                    <a:pt x="203" y="50"/>
                  </a:lnTo>
                  <a:lnTo>
                    <a:pt x="188" y="36"/>
                  </a:lnTo>
                  <a:lnTo>
                    <a:pt x="171" y="25"/>
                  </a:lnTo>
                  <a:lnTo>
                    <a:pt x="152" y="19"/>
                  </a:lnTo>
                  <a:lnTo>
                    <a:pt x="132" y="16"/>
                  </a:lnTo>
                  <a:lnTo>
                    <a:pt x="132" y="16"/>
                  </a:lnTo>
                  <a:close/>
                  <a:moveTo>
                    <a:pt x="141" y="0"/>
                  </a:moveTo>
                  <a:lnTo>
                    <a:pt x="141" y="0"/>
                  </a:lnTo>
                  <a:lnTo>
                    <a:pt x="167" y="3"/>
                  </a:lnTo>
                  <a:lnTo>
                    <a:pt x="192" y="9"/>
                  </a:lnTo>
                  <a:lnTo>
                    <a:pt x="215" y="22"/>
                  </a:lnTo>
                  <a:lnTo>
                    <a:pt x="236" y="38"/>
                  </a:lnTo>
                  <a:lnTo>
                    <a:pt x="253" y="58"/>
                  </a:lnTo>
                  <a:lnTo>
                    <a:pt x="265" y="81"/>
                  </a:lnTo>
                  <a:lnTo>
                    <a:pt x="274" y="109"/>
                  </a:lnTo>
                  <a:lnTo>
                    <a:pt x="276" y="138"/>
                  </a:lnTo>
                  <a:lnTo>
                    <a:pt x="274" y="168"/>
                  </a:lnTo>
                  <a:lnTo>
                    <a:pt x="267" y="193"/>
                  </a:lnTo>
                  <a:lnTo>
                    <a:pt x="257" y="217"/>
                  </a:lnTo>
                  <a:lnTo>
                    <a:pt x="243" y="236"/>
                  </a:lnTo>
                  <a:lnTo>
                    <a:pt x="226" y="253"/>
                  </a:lnTo>
                  <a:lnTo>
                    <a:pt x="207" y="266"/>
                  </a:lnTo>
                  <a:lnTo>
                    <a:pt x="184" y="276"/>
                  </a:lnTo>
                  <a:lnTo>
                    <a:pt x="162" y="282"/>
                  </a:lnTo>
                  <a:lnTo>
                    <a:pt x="136" y="284"/>
                  </a:lnTo>
                  <a:lnTo>
                    <a:pt x="108" y="281"/>
                  </a:lnTo>
                  <a:lnTo>
                    <a:pt x="83" y="273"/>
                  </a:lnTo>
                  <a:lnTo>
                    <a:pt x="60" y="261"/>
                  </a:lnTo>
                  <a:lnTo>
                    <a:pt x="40" y="244"/>
                  </a:lnTo>
                  <a:lnTo>
                    <a:pt x="23" y="224"/>
                  </a:lnTo>
                  <a:lnTo>
                    <a:pt x="10" y="201"/>
                  </a:lnTo>
                  <a:lnTo>
                    <a:pt x="2" y="174"/>
                  </a:lnTo>
                  <a:lnTo>
                    <a:pt x="0" y="145"/>
                  </a:lnTo>
                  <a:lnTo>
                    <a:pt x="1" y="120"/>
                  </a:lnTo>
                  <a:lnTo>
                    <a:pt x="7" y="96"/>
                  </a:lnTo>
                  <a:lnTo>
                    <a:pt x="17" y="73"/>
                  </a:lnTo>
                  <a:lnTo>
                    <a:pt x="30" y="54"/>
                  </a:lnTo>
                  <a:lnTo>
                    <a:pt x="45" y="36"/>
                  </a:lnTo>
                  <a:lnTo>
                    <a:pt x="65" y="21"/>
                  </a:lnTo>
                  <a:lnTo>
                    <a:pt x="88" y="9"/>
                  </a:lnTo>
                  <a:lnTo>
                    <a:pt x="113" y="3"/>
                  </a:lnTo>
                  <a:lnTo>
                    <a:pt x="14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6684963" y="6099175"/>
              <a:ext cx="152400" cy="147638"/>
            </a:xfrm>
            <a:custGeom>
              <a:avLst/>
              <a:gdLst>
                <a:gd name="T0" fmla="*/ 110 w 289"/>
                <a:gd name="T1" fmla="*/ 0 h 277"/>
                <a:gd name="T2" fmla="*/ 94 w 289"/>
                <a:gd name="T3" fmla="*/ 16 h 277"/>
                <a:gd name="T4" fmla="*/ 77 w 289"/>
                <a:gd name="T5" fmla="*/ 25 h 277"/>
                <a:gd name="T6" fmla="*/ 74 w 289"/>
                <a:gd name="T7" fmla="*/ 55 h 277"/>
                <a:gd name="T8" fmla="*/ 76 w 289"/>
                <a:gd name="T9" fmla="*/ 177 h 277"/>
                <a:gd name="T10" fmla="*/ 90 w 289"/>
                <a:gd name="T11" fmla="*/ 219 h 277"/>
                <a:gd name="T12" fmla="*/ 116 w 289"/>
                <a:gd name="T13" fmla="*/ 245 h 277"/>
                <a:gd name="T14" fmla="*/ 152 w 289"/>
                <a:gd name="T15" fmla="*/ 253 h 277"/>
                <a:gd name="T16" fmla="*/ 189 w 289"/>
                <a:gd name="T17" fmla="*/ 245 h 277"/>
                <a:gd name="T18" fmla="*/ 213 w 289"/>
                <a:gd name="T19" fmla="*/ 221 h 277"/>
                <a:gd name="T20" fmla="*/ 226 w 289"/>
                <a:gd name="T21" fmla="*/ 185 h 277"/>
                <a:gd name="T22" fmla="*/ 231 w 289"/>
                <a:gd name="T23" fmla="*/ 136 h 277"/>
                <a:gd name="T24" fmla="*/ 231 w 289"/>
                <a:gd name="T25" fmla="*/ 80 h 277"/>
                <a:gd name="T26" fmla="*/ 229 w 289"/>
                <a:gd name="T27" fmla="*/ 48 h 277"/>
                <a:gd name="T28" fmla="*/ 225 w 289"/>
                <a:gd name="T29" fmla="*/ 27 h 277"/>
                <a:gd name="T30" fmla="*/ 205 w 289"/>
                <a:gd name="T31" fmla="*/ 16 h 277"/>
                <a:gd name="T32" fmla="*/ 187 w 289"/>
                <a:gd name="T33" fmla="*/ 0 h 277"/>
                <a:gd name="T34" fmla="*/ 289 w 289"/>
                <a:gd name="T35" fmla="*/ 14 h 277"/>
                <a:gd name="T36" fmla="*/ 263 w 289"/>
                <a:gd name="T37" fmla="*/ 20 h 277"/>
                <a:gd name="T38" fmla="*/ 253 w 289"/>
                <a:gd name="T39" fmla="*/ 38 h 277"/>
                <a:gd name="T40" fmla="*/ 250 w 289"/>
                <a:gd name="T41" fmla="*/ 62 h 277"/>
                <a:gd name="T42" fmla="*/ 250 w 289"/>
                <a:gd name="T43" fmla="*/ 106 h 277"/>
                <a:gd name="T44" fmla="*/ 249 w 289"/>
                <a:gd name="T45" fmla="*/ 165 h 277"/>
                <a:gd name="T46" fmla="*/ 240 w 289"/>
                <a:gd name="T47" fmla="*/ 213 h 277"/>
                <a:gd name="T48" fmla="*/ 218 w 289"/>
                <a:gd name="T49" fmla="*/ 249 h 277"/>
                <a:gd name="T50" fmla="*/ 183 w 289"/>
                <a:gd name="T51" fmla="*/ 270 h 277"/>
                <a:gd name="T52" fmla="*/ 142 w 289"/>
                <a:gd name="T53" fmla="*/ 277 h 277"/>
                <a:gd name="T54" fmla="*/ 95 w 289"/>
                <a:gd name="T55" fmla="*/ 269 h 277"/>
                <a:gd name="T56" fmla="*/ 61 w 289"/>
                <a:gd name="T57" fmla="*/ 244 h 277"/>
                <a:gd name="T58" fmla="*/ 43 w 289"/>
                <a:gd name="T59" fmla="*/ 209 h 277"/>
                <a:gd name="T60" fmla="*/ 37 w 289"/>
                <a:gd name="T61" fmla="*/ 157 h 277"/>
                <a:gd name="T62" fmla="*/ 37 w 289"/>
                <a:gd name="T63" fmla="*/ 40 h 277"/>
                <a:gd name="T64" fmla="*/ 32 w 289"/>
                <a:gd name="T65" fmla="*/ 22 h 277"/>
                <a:gd name="T66" fmla="*/ 15 w 289"/>
                <a:gd name="T67" fmla="*/ 16 h 277"/>
                <a:gd name="T68" fmla="*/ 0 w 289"/>
                <a:gd name="T6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277">
                  <a:moveTo>
                    <a:pt x="0" y="0"/>
                  </a:moveTo>
                  <a:lnTo>
                    <a:pt x="110" y="0"/>
                  </a:lnTo>
                  <a:lnTo>
                    <a:pt x="110" y="14"/>
                  </a:lnTo>
                  <a:lnTo>
                    <a:pt x="94" y="16"/>
                  </a:lnTo>
                  <a:lnTo>
                    <a:pt x="83" y="19"/>
                  </a:lnTo>
                  <a:lnTo>
                    <a:pt x="77" y="25"/>
                  </a:lnTo>
                  <a:lnTo>
                    <a:pt x="75" y="36"/>
                  </a:lnTo>
                  <a:lnTo>
                    <a:pt x="74" y="55"/>
                  </a:lnTo>
                  <a:lnTo>
                    <a:pt x="74" y="148"/>
                  </a:lnTo>
                  <a:lnTo>
                    <a:pt x="76" y="177"/>
                  </a:lnTo>
                  <a:lnTo>
                    <a:pt x="81" y="201"/>
                  </a:lnTo>
                  <a:lnTo>
                    <a:pt x="90" y="219"/>
                  </a:lnTo>
                  <a:lnTo>
                    <a:pt x="101" y="234"/>
                  </a:lnTo>
                  <a:lnTo>
                    <a:pt x="116" y="245"/>
                  </a:lnTo>
                  <a:lnTo>
                    <a:pt x="133" y="251"/>
                  </a:lnTo>
                  <a:lnTo>
                    <a:pt x="152" y="253"/>
                  </a:lnTo>
                  <a:lnTo>
                    <a:pt x="172" y="251"/>
                  </a:lnTo>
                  <a:lnTo>
                    <a:pt x="189" y="245"/>
                  </a:lnTo>
                  <a:lnTo>
                    <a:pt x="202" y="235"/>
                  </a:lnTo>
                  <a:lnTo>
                    <a:pt x="213" y="221"/>
                  </a:lnTo>
                  <a:lnTo>
                    <a:pt x="221" y="204"/>
                  </a:lnTo>
                  <a:lnTo>
                    <a:pt x="226" y="185"/>
                  </a:lnTo>
                  <a:lnTo>
                    <a:pt x="230" y="161"/>
                  </a:lnTo>
                  <a:lnTo>
                    <a:pt x="231" y="136"/>
                  </a:lnTo>
                  <a:lnTo>
                    <a:pt x="231" y="105"/>
                  </a:lnTo>
                  <a:lnTo>
                    <a:pt x="231" y="80"/>
                  </a:lnTo>
                  <a:lnTo>
                    <a:pt x="230" y="62"/>
                  </a:lnTo>
                  <a:lnTo>
                    <a:pt x="229" y="48"/>
                  </a:lnTo>
                  <a:lnTo>
                    <a:pt x="228" y="36"/>
                  </a:lnTo>
                  <a:lnTo>
                    <a:pt x="225" y="27"/>
                  </a:lnTo>
                  <a:lnTo>
                    <a:pt x="217" y="20"/>
                  </a:lnTo>
                  <a:lnTo>
                    <a:pt x="205" y="16"/>
                  </a:lnTo>
                  <a:lnTo>
                    <a:pt x="187" y="14"/>
                  </a:lnTo>
                  <a:lnTo>
                    <a:pt x="187" y="0"/>
                  </a:lnTo>
                  <a:lnTo>
                    <a:pt x="289" y="0"/>
                  </a:lnTo>
                  <a:lnTo>
                    <a:pt x="289" y="14"/>
                  </a:lnTo>
                  <a:lnTo>
                    <a:pt x="273" y="16"/>
                  </a:lnTo>
                  <a:lnTo>
                    <a:pt x="263" y="20"/>
                  </a:lnTo>
                  <a:lnTo>
                    <a:pt x="256" y="27"/>
                  </a:lnTo>
                  <a:lnTo>
                    <a:pt x="253" y="38"/>
                  </a:lnTo>
                  <a:lnTo>
                    <a:pt x="251" y="48"/>
                  </a:lnTo>
                  <a:lnTo>
                    <a:pt x="250" y="62"/>
                  </a:lnTo>
                  <a:lnTo>
                    <a:pt x="250" y="80"/>
                  </a:lnTo>
                  <a:lnTo>
                    <a:pt x="250" y="106"/>
                  </a:lnTo>
                  <a:lnTo>
                    <a:pt x="250" y="137"/>
                  </a:lnTo>
                  <a:lnTo>
                    <a:pt x="249" y="165"/>
                  </a:lnTo>
                  <a:lnTo>
                    <a:pt x="246" y="190"/>
                  </a:lnTo>
                  <a:lnTo>
                    <a:pt x="240" y="213"/>
                  </a:lnTo>
                  <a:lnTo>
                    <a:pt x="231" y="231"/>
                  </a:lnTo>
                  <a:lnTo>
                    <a:pt x="218" y="249"/>
                  </a:lnTo>
                  <a:lnTo>
                    <a:pt x="201" y="261"/>
                  </a:lnTo>
                  <a:lnTo>
                    <a:pt x="183" y="270"/>
                  </a:lnTo>
                  <a:lnTo>
                    <a:pt x="163" y="276"/>
                  </a:lnTo>
                  <a:lnTo>
                    <a:pt x="142" y="277"/>
                  </a:lnTo>
                  <a:lnTo>
                    <a:pt x="118" y="275"/>
                  </a:lnTo>
                  <a:lnTo>
                    <a:pt x="95" y="269"/>
                  </a:lnTo>
                  <a:lnTo>
                    <a:pt x="74" y="258"/>
                  </a:lnTo>
                  <a:lnTo>
                    <a:pt x="61" y="244"/>
                  </a:lnTo>
                  <a:lnTo>
                    <a:pt x="51" y="228"/>
                  </a:lnTo>
                  <a:lnTo>
                    <a:pt x="43" y="209"/>
                  </a:lnTo>
                  <a:lnTo>
                    <a:pt x="40" y="185"/>
                  </a:lnTo>
                  <a:lnTo>
                    <a:pt x="37" y="157"/>
                  </a:lnTo>
                  <a:lnTo>
                    <a:pt x="37" y="55"/>
                  </a:lnTo>
                  <a:lnTo>
                    <a:pt x="37" y="40"/>
                  </a:lnTo>
                  <a:lnTo>
                    <a:pt x="35" y="28"/>
                  </a:lnTo>
                  <a:lnTo>
                    <a:pt x="32" y="22"/>
                  </a:lnTo>
                  <a:lnTo>
                    <a:pt x="25" y="18"/>
                  </a:lnTo>
                  <a:lnTo>
                    <a:pt x="15"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7"/>
            <p:cNvSpPr>
              <a:spLocks noEditPoints="1"/>
            </p:cNvSpPr>
            <p:nvPr/>
          </p:nvSpPr>
          <p:spPr bwMode="auto">
            <a:xfrm>
              <a:off x="6850063" y="6099175"/>
              <a:ext cx="131763" cy="146050"/>
            </a:xfrm>
            <a:custGeom>
              <a:avLst/>
              <a:gdLst>
                <a:gd name="T0" fmla="*/ 91 w 250"/>
                <a:gd name="T1" fmla="*/ 16 h 275"/>
                <a:gd name="T2" fmla="*/ 80 w 250"/>
                <a:gd name="T3" fmla="*/ 20 h 275"/>
                <a:gd name="T4" fmla="*/ 75 w 250"/>
                <a:gd name="T5" fmla="*/ 30 h 275"/>
                <a:gd name="T6" fmla="*/ 75 w 250"/>
                <a:gd name="T7" fmla="*/ 138 h 275"/>
                <a:gd name="T8" fmla="*/ 114 w 250"/>
                <a:gd name="T9" fmla="*/ 137 h 275"/>
                <a:gd name="T10" fmla="*/ 140 w 250"/>
                <a:gd name="T11" fmla="*/ 127 h 275"/>
                <a:gd name="T12" fmla="*/ 160 w 250"/>
                <a:gd name="T13" fmla="*/ 96 h 275"/>
                <a:gd name="T14" fmla="*/ 161 w 250"/>
                <a:gd name="T15" fmla="*/ 58 h 275"/>
                <a:gd name="T16" fmla="*/ 149 w 250"/>
                <a:gd name="T17" fmla="*/ 34 h 275"/>
                <a:gd name="T18" fmla="*/ 127 w 250"/>
                <a:gd name="T19" fmla="*/ 20 h 275"/>
                <a:gd name="T20" fmla="*/ 101 w 250"/>
                <a:gd name="T21" fmla="*/ 16 h 275"/>
                <a:gd name="T22" fmla="*/ 108 w 250"/>
                <a:gd name="T23" fmla="*/ 0 h 275"/>
                <a:gd name="T24" fmla="*/ 147 w 250"/>
                <a:gd name="T25" fmla="*/ 3 h 275"/>
                <a:gd name="T26" fmla="*/ 174 w 250"/>
                <a:gd name="T27" fmla="*/ 15 h 275"/>
                <a:gd name="T28" fmla="*/ 195 w 250"/>
                <a:gd name="T29" fmla="*/ 36 h 275"/>
                <a:gd name="T30" fmla="*/ 202 w 250"/>
                <a:gd name="T31" fmla="*/ 70 h 275"/>
                <a:gd name="T32" fmla="*/ 193 w 250"/>
                <a:gd name="T33" fmla="*/ 106 h 275"/>
                <a:gd name="T34" fmla="*/ 167 w 250"/>
                <a:gd name="T35" fmla="*/ 131 h 275"/>
                <a:gd name="T36" fmla="*/ 157 w 250"/>
                <a:gd name="T37" fmla="*/ 153 h 275"/>
                <a:gd name="T38" fmla="*/ 176 w 250"/>
                <a:gd name="T39" fmla="*/ 185 h 275"/>
                <a:gd name="T40" fmla="*/ 197 w 250"/>
                <a:gd name="T41" fmla="*/ 215 h 275"/>
                <a:gd name="T42" fmla="*/ 213 w 250"/>
                <a:gd name="T43" fmla="*/ 235 h 275"/>
                <a:gd name="T44" fmla="*/ 231 w 250"/>
                <a:gd name="T45" fmla="*/ 253 h 275"/>
                <a:gd name="T46" fmla="*/ 250 w 250"/>
                <a:gd name="T47" fmla="*/ 262 h 275"/>
                <a:gd name="T48" fmla="*/ 241 w 250"/>
                <a:gd name="T49" fmla="*/ 275 h 275"/>
                <a:gd name="T50" fmla="*/ 213 w 250"/>
                <a:gd name="T51" fmla="*/ 271 h 275"/>
                <a:gd name="T52" fmla="*/ 181 w 250"/>
                <a:gd name="T53" fmla="*/ 254 h 275"/>
                <a:gd name="T54" fmla="*/ 151 w 250"/>
                <a:gd name="T55" fmla="*/ 214 h 275"/>
                <a:gd name="T56" fmla="*/ 124 w 250"/>
                <a:gd name="T57" fmla="*/ 170 h 275"/>
                <a:gd name="T58" fmla="*/ 111 w 250"/>
                <a:gd name="T59" fmla="*/ 157 h 275"/>
                <a:gd name="T60" fmla="*/ 89 w 250"/>
                <a:gd name="T61" fmla="*/ 154 h 275"/>
                <a:gd name="T62" fmla="*/ 75 w 250"/>
                <a:gd name="T63" fmla="*/ 218 h 275"/>
                <a:gd name="T64" fmla="*/ 78 w 250"/>
                <a:gd name="T65" fmla="*/ 246 h 275"/>
                <a:gd name="T66" fmla="*/ 95 w 250"/>
                <a:gd name="T67" fmla="*/ 255 h 275"/>
                <a:gd name="T68" fmla="*/ 111 w 250"/>
                <a:gd name="T69" fmla="*/ 271 h 275"/>
                <a:gd name="T70" fmla="*/ 0 w 250"/>
                <a:gd name="T71" fmla="*/ 258 h 275"/>
                <a:gd name="T72" fmla="*/ 29 w 250"/>
                <a:gd name="T73" fmla="*/ 253 h 275"/>
                <a:gd name="T74" fmla="*/ 39 w 250"/>
                <a:gd name="T75" fmla="*/ 235 h 275"/>
                <a:gd name="T76" fmla="*/ 39 w 250"/>
                <a:gd name="T77" fmla="*/ 54 h 275"/>
                <a:gd name="T78" fmla="*/ 35 w 250"/>
                <a:gd name="T79" fmla="*/ 25 h 275"/>
                <a:gd name="T80" fmla="*/ 19 w 250"/>
                <a:gd name="T81" fmla="*/ 16 h 275"/>
                <a:gd name="T82" fmla="*/ 2 w 250"/>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75">
                  <a:moveTo>
                    <a:pt x="101" y="16"/>
                  </a:moveTo>
                  <a:lnTo>
                    <a:pt x="91" y="16"/>
                  </a:lnTo>
                  <a:lnTo>
                    <a:pt x="84" y="18"/>
                  </a:lnTo>
                  <a:lnTo>
                    <a:pt x="80" y="20"/>
                  </a:lnTo>
                  <a:lnTo>
                    <a:pt x="76" y="24"/>
                  </a:lnTo>
                  <a:lnTo>
                    <a:pt x="75" y="30"/>
                  </a:lnTo>
                  <a:lnTo>
                    <a:pt x="75" y="39"/>
                  </a:lnTo>
                  <a:lnTo>
                    <a:pt x="75" y="138"/>
                  </a:lnTo>
                  <a:lnTo>
                    <a:pt x="94" y="138"/>
                  </a:lnTo>
                  <a:lnTo>
                    <a:pt x="114" y="137"/>
                  </a:lnTo>
                  <a:lnTo>
                    <a:pt x="128" y="133"/>
                  </a:lnTo>
                  <a:lnTo>
                    <a:pt x="140" y="127"/>
                  </a:lnTo>
                  <a:lnTo>
                    <a:pt x="154" y="113"/>
                  </a:lnTo>
                  <a:lnTo>
                    <a:pt x="160" y="96"/>
                  </a:lnTo>
                  <a:lnTo>
                    <a:pt x="163" y="76"/>
                  </a:lnTo>
                  <a:lnTo>
                    <a:pt x="161" y="58"/>
                  </a:lnTo>
                  <a:lnTo>
                    <a:pt x="156" y="44"/>
                  </a:lnTo>
                  <a:lnTo>
                    <a:pt x="149" y="34"/>
                  </a:lnTo>
                  <a:lnTo>
                    <a:pt x="139" y="25"/>
                  </a:lnTo>
                  <a:lnTo>
                    <a:pt x="127" y="20"/>
                  </a:lnTo>
                  <a:lnTo>
                    <a:pt x="115" y="17"/>
                  </a:lnTo>
                  <a:lnTo>
                    <a:pt x="101" y="16"/>
                  </a:lnTo>
                  <a:close/>
                  <a:moveTo>
                    <a:pt x="2" y="0"/>
                  </a:moveTo>
                  <a:lnTo>
                    <a:pt x="108" y="0"/>
                  </a:lnTo>
                  <a:lnTo>
                    <a:pt x="128" y="1"/>
                  </a:lnTo>
                  <a:lnTo>
                    <a:pt x="147" y="3"/>
                  </a:lnTo>
                  <a:lnTo>
                    <a:pt x="161" y="8"/>
                  </a:lnTo>
                  <a:lnTo>
                    <a:pt x="174" y="15"/>
                  </a:lnTo>
                  <a:lnTo>
                    <a:pt x="187" y="24"/>
                  </a:lnTo>
                  <a:lnTo>
                    <a:pt x="195" y="36"/>
                  </a:lnTo>
                  <a:lnTo>
                    <a:pt x="200" y="51"/>
                  </a:lnTo>
                  <a:lnTo>
                    <a:pt x="202" y="70"/>
                  </a:lnTo>
                  <a:lnTo>
                    <a:pt x="200" y="89"/>
                  </a:lnTo>
                  <a:lnTo>
                    <a:pt x="193" y="106"/>
                  </a:lnTo>
                  <a:lnTo>
                    <a:pt x="182" y="120"/>
                  </a:lnTo>
                  <a:lnTo>
                    <a:pt x="167" y="131"/>
                  </a:lnTo>
                  <a:lnTo>
                    <a:pt x="150" y="140"/>
                  </a:lnTo>
                  <a:lnTo>
                    <a:pt x="157" y="153"/>
                  </a:lnTo>
                  <a:lnTo>
                    <a:pt x="166" y="169"/>
                  </a:lnTo>
                  <a:lnTo>
                    <a:pt x="176" y="185"/>
                  </a:lnTo>
                  <a:lnTo>
                    <a:pt x="187" y="201"/>
                  </a:lnTo>
                  <a:lnTo>
                    <a:pt x="197" y="215"/>
                  </a:lnTo>
                  <a:lnTo>
                    <a:pt x="206" y="227"/>
                  </a:lnTo>
                  <a:lnTo>
                    <a:pt x="213" y="235"/>
                  </a:lnTo>
                  <a:lnTo>
                    <a:pt x="221" y="244"/>
                  </a:lnTo>
                  <a:lnTo>
                    <a:pt x="231" y="253"/>
                  </a:lnTo>
                  <a:lnTo>
                    <a:pt x="241" y="259"/>
                  </a:lnTo>
                  <a:lnTo>
                    <a:pt x="250" y="262"/>
                  </a:lnTo>
                  <a:lnTo>
                    <a:pt x="249" y="275"/>
                  </a:lnTo>
                  <a:lnTo>
                    <a:pt x="241" y="275"/>
                  </a:lnTo>
                  <a:lnTo>
                    <a:pt x="233" y="275"/>
                  </a:lnTo>
                  <a:lnTo>
                    <a:pt x="213" y="271"/>
                  </a:lnTo>
                  <a:lnTo>
                    <a:pt x="196" y="266"/>
                  </a:lnTo>
                  <a:lnTo>
                    <a:pt x="181" y="254"/>
                  </a:lnTo>
                  <a:lnTo>
                    <a:pt x="166" y="236"/>
                  </a:lnTo>
                  <a:lnTo>
                    <a:pt x="151" y="214"/>
                  </a:lnTo>
                  <a:lnTo>
                    <a:pt x="138" y="192"/>
                  </a:lnTo>
                  <a:lnTo>
                    <a:pt x="124" y="170"/>
                  </a:lnTo>
                  <a:lnTo>
                    <a:pt x="119" y="163"/>
                  </a:lnTo>
                  <a:lnTo>
                    <a:pt x="111" y="157"/>
                  </a:lnTo>
                  <a:lnTo>
                    <a:pt x="102" y="155"/>
                  </a:lnTo>
                  <a:lnTo>
                    <a:pt x="89" y="154"/>
                  </a:lnTo>
                  <a:lnTo>
                    <a:pt x="75" y="154"/>
                  </a:lnTo>
                  <a:lnTo>
                    <a:pt x="75" y="218"/>
                  </a:lnTo>
                  <a:lnTo>
                    <a:pt x="75" y="235"/>
                  </a:lnTo>
                  <a:lnTo>
                    <a:pt x="78" y="246"/>
                  </a:lnTo>
                  <a:lnTo>
                    <a:pt x="84" y="253"/>
                  </a:lnTo>
                  <a:lnTo>
                    <a:pt x="95" y="255"/>
                  </a:lnTo>
                  <a:lnTo>
                    <a:pt x="111" y="258"/>
                  </a:lnTo>
                  <a:lnTo>
                    <a:pt x="111" y="271"/>
                  </a:lnTo>
                  <a:lnTo>
                    <a:pt x="0" y="271"/>
                  </a:lnTo>
                  <a:lnTo>
                    <a:pt x="0" y="258"/>
                  </a:lnTo>
                  <a:lnTo>
                    <a:pt x="18" y="255"/>
                  </a:lnTo>
                  <a:lnTo>
                    <a:pt x="29" y="253"/>
                  </a:lnTo>
                  <a:lnTo>
                    <a:pt x="35" y="246"/>
                  </a:lnTo>
                  <a:lnTo>
                    <a:pt x="39" y="235"/>
                  </a:lnTo>
                  <a:lnTo>
                    <a:pt x="39" y="218"/>
                  </a:lnTo>
                  <a:lnTo>
                    <a:pt x="39" y="54"/>
                  </a:lnTo>
                  <a:lnTo>
                    <a:pt x="39" y="35"/>
                  </a:lnTo>
                  <a:lnTo>
                    <a:pt x="35" y="25"/>
                  </a:lnTo>
                  <a:lnTo>
                    <a:pt x="29"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6975475" y="6094413"/>
              <a:ext cx="127000" cy="149225"/>
            </a:xfrm>
            <a:custGeom>
              <a:avLst/>
              <a:gdLst>
                <a:gd name="T0" fmla="*/ 4 w 238"/>
                <a:gd name="T1" fmla="*/ 0 h 281"/>
                <a:gd name="T2" fmla="*/ 13 w 238"/>
                <a:gd name="T3" fmla="*/ 0 h 281"/>
                <a:gd name="T4" fmla="*/ 20 w 238"/>
                <a:gd name="T5" fmla="*/ 7 h 281"/>
                <a:gd name="T6" fmla="*/ 27 w 238"/>
                <a:gd name="T7" fmla="*/ 10 h 281"/>
                <a:gd name="T8" fmla="*/ 37 w 238"/>
                <a:gd name="T9" fmla="*/ 10 h 281"/>
                <a:gd name="T10" fmla="*/ 202 w 238"/>
                <a:gd name="T11" fmla="*/ 10 h 281"/>
                <a:gd name="T12" fmla="*/ 211 w 238"/>
                <a:gd name="T13" fmla="*/ 9 h 281"/>
                <a:gd name="T14" fmla="*/ 217 w 238"/>
                <a:gd name="T15" fmla="*/ 7 h 281"/>
                <a:gd name="T16" fmla="*/ 223 w 238"/>
                <a:gd name="T17" fmla="*/ 0 h 281"/>
                <a:gd name="T18" fmla="*/ 233 w 238"/>
                <a:gd name="T19" fmla="*/ 0 h 281"/>
                <a:gd name="T20" fmla="*/ 234 w 238"/>
                <a:gd name="T21" fmla="*/ 23 h 281"/>
                <a:gd name="T22" fmla="*/ 235 w 238"/>
                <a:gd name="T23" fmla="*/ 49 h 281"/>
                <a:gd name="T24" fmla="*/ 238 w 238"/>
                <a:gd name="T25" fmla="*/ 75 h 281"/>
                <a:gd name="T26" fmla="*/ 223 w 238"/>
                <a:gd name="T27" fmla="*/ 76 h 281"/>
                <a:gd name="T28" fmla="*/ 219 w 238"/>
                <a:gd name="T29" fmla="*/ 59 h 281"/>
                <a:gd name="T30" fmla="*/ 215 w 238"/>
                <a:gd name="T31" fmla="*/ 46 h 281"/>
                <a:gd name="T32" fmla="*/ 210 w 238"/>
                <a:gd name="T33" fmla="*/ 38 h 281"/>
                <a:gd name="T34" fmla="*/ 206 w 238"/>
                <a:gd name="T35" fmla="*/ 34 h 281"/>
                <a:gd name="T36" fmla="*/ 200 w 238"/>
                <a:gd name="T37" fmla="*/ 30 h 281"/>
                <a:gd name="T38" fmla="*/ 192 w 238"/>
                <a:gd name="T39" fmla="*/ 28 h 281"/>
                <a:gd name="T40" fmla="*/ 182 w 238"/>
                <a:gd name="T41" fmla="*/ 27 h 281"/>
                <a:gd name="T42" fmla="*/ 166 w 238"/>
                <a:gd name="T43" fmla="*/ 26 h 281"/>
                <a:gd name="T44" fmla="*/ 136 w 238"/>
                <a:gd name="T45" fmla="*/ 26 h 281"/>
                <a:gd name="T46" fmla="*/ 136 w 238"/>
                <a:gd name="T47" fmla="*/ 229 h 281"/>
                <a:gd name="T48" fmla="*/ 137 w 238"/>
                <a:gd name="T49" fmla="*/ 243 h 281"/>
                <a:gd name="T50" fmla="*/ 139 w 238"/>
                <a:gd name="T51" fmla="*/ 253 h 281"/>
                <a:gd name="T52" fmla="*/ 143 w 238"/>
                <a:gd name="T53" fmla="*/ 260 h 281"/>
                <a:gd name="T54" fmla="*/ 151 w 238"/>
                <a:gd name="T55" fmla="*/ 264 h 281"/>
                <a:gd name="T56" fmla="*/ 163 w 238"/>
                <a:gd name="T57" fmla="*/ 267 h 281"/>
                <a:gd name="T58" fmla="*/ 181 w 238"/>
                <a:gd name="T59" fmla="*/ 268 h 281"/>
                <a:gd name="T60" fmla="*/ 181 w 238"/>
                <a:gd name="T61" fmla="*/ 281 h 281"/>
                <a:gd name="T62" fmla="*/ 58 w 238"/>
                <a:gd name="T63" fmla="*/ 281 h 281"/>
                <a:gd name="T64" fmla="*/ 58 w 238"/>
                <a:gd name="T65" fmla="*/ 268 h 281"/>
                <a:gd name="T66" fmla="*/ 77 w 238"/>
                <a:gd name="T67" fmla="*/ 265 h 281"/>
                <a:gd name="T68" fmla="*/ 90 w 238"/>
                <a:gd name="T69" fmla="*/ 262 h 281"/>
                <a:gd name="T70" fmla="*/ 96 w 238"/>
                <a:gd name="T71" fmla="*/ 256 h 281"/>
                <a:gd name="T72" fmla="*/ 100 w 238"/>
                <a:gd name="T73" fmla="*/ 245 h 281"/>
                <a:gd name="T74" fmla="*/ 100 w 238"/>
                <a:gd name="T75" fmla="*/ 229 h 281"/>
                <a:gd name="T76" fmla="*/ 100 w 238"/>
                <a:gd name="T77" fmla="*/ 26 h 281"/>
                <a:gd name="T78" fmla="*/ 74 w 238"/>
                <a:gd name="T79" fmla="*/ 26 h 281"/>
                <a:gd name="T80" fmla="*/ 57 w 238"/>
                <a:gd name="T81" fmla="*/ 27 h 281"/>
                <a:gd name="T82" fmla="*/ 44 w 238"/>
                <a:gd name="T83" fmla="*/ 28 h 281"/>
                <a:gd name="T84" fmla="*/ 36 w 238"/>
                <a:gd name="T85" fmla="*/ 30 h 281"/>
                <a:gd name="T86" fmla="*/ 30 w 238"/>
                <a:gd name="T87" fmla="*/ 34 h 281"/>
                <a:gd name="T88" fmla="*/ 27 w 238"/>
                <a:gd name="T89" fmla="*/ 38 h 281"/>
                <a:gd name="T90" fmla="*/ 23 w 238"/>
                <a:gd name="T91" fmla="*/ 48 h 281"/>
                <a:gd name="T92" fmla="*/ 18 w 238"/>
                <a:gd name="T93" fmla="*/ 60 h 281"/>
                <a:gd name="T94" fmla="*/ 13 w 238"/>
                <a:gd name="T95" fmla="*/ 76 h 281"/>
                <a:gd name="T96" fmla="*/ 0 w 238"/>
                <a:gd name="T97" fmla="*/ 76 h 281"/>
                <a:gd name="T98" fmla="*/ 2 w 238"/>
                <a:gd name="T99" fmla="*/ 37 h 281"/>
                <a:gd name="T100" fmla="*/ 4 w 238"/>
                <a:gd name="T10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1">
                  <a:moveTo>
                    <a:pt x="4" y="0"/>
                  </a:moveTo>
                  <a:lnTo>
                    <a:pt x="13" y="0"/>
                  </a:lnTo>
                  <a:lnTo>
                    <a:pt x="20" y="7"/>
                  </a:lnTo>
                  <a:lnTo>
                    <a:pt x="27" y="10"/>
                  </a:lnTo>
                  <a:lnTo>
                    <a:pt x="37" y="10"/>
                  </a:lnTo>
                  <a:lnTo>
                    <a:pt x="202" y="10"/>
                  </a:lnTo>
                  <a:lnTo>
                    <a:pt x="211" y="9"/>
                  </a:lnTo>
                  <a:lnTo>
                    <a:pt x="217" y="7"/>
                  </a:lnTo>
                  <a:lnTo>
                    <a:pt x="223" y="0"/>
                  </a:lnTo>
                  <a:lnTo>
                    <a:pt x="233" y="0"/>
                  </a:lnTo>
                  <a:lnTo>
                    <a:pt x="234" y="23"/>
                  </a:lnTo>
                  <a:lnTo>
                    <a:pt x="235" y="49"/>
                  </a:lnTo>
                  <a:lnTo>
                    <a:pt x="238" y="75"/>
                  </a:lnTo>
                  <a:lnTo>
                    <a:pt x="223" y="76"/>
                  </a:lnTo>
                  <a:lnTo>
                    <a:pt x="219" y="59"/>
                  </a:lnTo>
                  <a:lnTo>
                    <a:pt x="215" y="46"/>
                  </a:lnTo>
                  <a:lnTo>
                    <a:pt x="210" y="38"/>
                  </a:lnTo>
                  <a:lnTo>
                    <a:pt x="206" y="34"/>
                  </a:lnTo>
                  <a:lnTo>
                    <a:pt x="200" y="30"/>
                  </a:lnTo>
                  <a:lnTo>
                    <a:pt x="192" y="28"/>
                  </a:lnTo>
                  <a:lnTo>
                    <a:pt x="182" y="27"/>
                  </a:lnTo>
                  <a:lnTo>
                    <a:pt x="166" y="26"/>
                  </a:lnTo>
                  <a:lnTo>
                    <a:pt x="136" y="26"/>
                  </a:lnTo>
                  <a:lnTo>
                    <a:pt x="136" y="229"/>
                  </a:lnTo>
                  <a:lnTo>
                    <a:pt x="137" y="243"/>
                  </a:lnTo>
                  <a:lnTo>
                    <a:pt x="139" y="253"/>
                  </a:lnTo>
                  <a:lnTo>
                    <a:pt x="143" y="260"/>
                  </a:lnTo>
                  <a:lnTo>
                    <a:pt x="151" y="264"/>
                  </a:lnTo>
                  <a:lnTo>
                    <a:pt x="163" y="267"/>
                  </a:lnTo>
                  <a:lnTo>
                    <a:pt x="181" y="268"/>
                  </a:lnTo>
                  <a:lnTo>
                    <a:pt x="181" y="281"/>
                  </a:lnTo>
                  <a:lnTo>
                    <a:pt x="58" y="281"/>
                  </a:lnTo>
                  <a:lnTo>
                    <a:pt x="58" y="268"/>
                  </a:lnTo>
                  <a:lnTo>
                    <a:pt x="77" y="265"/>
                  </a:lnTo>
                  <a:lnTo>
                    <a:pt x="90" y="262"/>
                  </a:lnTo>
                  <a:lnTo>
                    <a:pt x="96" y="256"/>
                  </a:lnTo>
                  <a:lnTo>
                    <a:pt x="100" y="245"/>
                  </a:lnTo>
                  <a:lnTo>
                    <a:pt x="100" y="229"/>
                  </a:lnTo>
                  <a:lnTo>
                    <a:pt x="100" y="26"/>
                  </a:lnTo>
                  <a:lnTo>
                    <a:pt x="74" y="26"/>
                  </a:lnTo>
                  <a:lnTo>
                    <a:pt x="57" y="27"/>
                  </a:lnTo>
                  <a:lnTo>
                    <a:pt x="44" y="28"/>
                  </a:lnTo>
                  <a:lnTo>
                    <a:pt x="36" y="30"/>
                  </a:lnTo>
                  <a:lnTo>
                    <a:pt x="30" y="34"/>
                  </a:lnTo>
                  <a:lnTo>
                    <a:pt x="27" y="38"/>
                  </a:lnTo>
                  <a:lnTo>
                    <a:pt x="23" y="48"/>
                  </a:lnTo>
                  <a:lnTo>
                    <a:pt x="18" y="60"/>
                  </a:lnTo>
                  <a:lnTo>
                    <a:pt x="13" y="76"/>
                  </a:lnTo>
                  <a:lnTo>
                    <a:pt x="0" y="76"/>
                  </a:lnTo>
                  <a:lnTo>
                    <a:pt x="2" y="37"/>
                  </a:lnTo>
                  <a:lnTo>
                    <a:pt x="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9"/>
            <p:cNvSpPr>
              <a:spLocks/>
            </p:cNvSpPr>
            <p:nvPr/>
          </p:nvSpPr>
          <p:spPr bwMode="auto">
            <a:xfrm>
              <a:off x="5721350" y="6303963"/>
              <a:ext cx="133350" cy="150813"/>
            </a:xfrm>
            <a:custGeom>
              <a:avLst/>
              <a:gdLst>
                <a:gd name="T0" fmla="*/ 187 w 253"/>
                <a:gd name="T1" fmla="*/ 2 h 284"/>
                <a:gd name="T2" fmla="*/ 225 w 253"/>
                <a:gd name="T3" fmla="*/ 10 h 284"/>
                <a:gd name="T4" fmla="*/ 240 w 253"/>
                <a:gd name="T5" fmla="*/ 34 h 284"/>
                <a:gd name="T6" fmla="*/ 246 w 253"/>
                <a:gd name="T7" fmla="*/ 77 h 284"/>
                <a:gd name="T8" fmla="*/ 224 w 253"/>
                <a:gd name="T9" fmla="*/ 60 h 284"/>
                <a:gd name="T10" fmla="*/ 204 w 253"/>
                <a:gd name="T11" fmla="*/ 32 h 284"/>
                <a:gd name="T12" fmla="*/ 172 w 253"/>
                <a:gd name="T13" fmla="*/ 19 h 284"/>
                <a:gd name="T14" fmla="*/ 126 w 253"/>
                <a:gd name="T15" fmla="*/ 20 h 284"/>
                <a:gd name="T16" fmla="*/ 86 w 253"/>
                <a:gd name="T17" fmla="*/ 39 h 284"/>
                <a:gd name="T18" fmla="*/ 59 w 253"/>
                <a:gd name="T19" fmla="*/ 72 h 284"/>
                <a:gd name="T20" fmla="*/ 45 w 253"/>
                <a:gd name="T21" fmla="*/ 115 h 284"/>
                <a:gd name="T22" fmla="*/ 47 w 253"/>
                <a:gd name="T23" fmla="*/ 169 h 284"/>
                <a:gd name="T24" fmla="*/ 67 w 253"/>
                <a:gd name="T25" fmla="*/ 222 h 284"/>
                <a:gd name="T26" fmla="*/ 105 w 253"/>
                <a:gd name="T27" fmla="*/ 255 h 284"/>
                <a:gd name="T28" fmla="*/ 154 w 253"/>
                <a:gd name="T29" fmla="*/ 267 h 284"/>
                <a:gd name="T30" fmla="*/ 189 w 253"/>
                <a:gd name="T31" fmla="*/ 260 h 284"/>
                <a:gd name="T32" fmla="*/ 216 w 253"/>
                <a:gd name="T33" fmla="*/ 239 h 284"/>
                <a:gd name="T34" fmla="*/ 239 w 253"/>
                <a:gd name="T35" fmla="*/ 202 h 284"/>
                <a:gd name="T36" fmla="*/ 247 w 253"/>
                <a:gd name="T37" fmla="*/ 225 h 284"/>
                <a:gd name="T38" fmla="*/ 234 w 253"/>
                <a:gd name="T39" fmla="*/ 260 h 284"/>
                <a:gd name="T40" fmla="*/ 218 w 253"/>
                <a:gd name="T41" fmla="*/ 275 h 284"/>
                <a:gd name="T42" fmla="*/ 188 w 253"/>
                <a:gd name="T43" fmla="*/ 281 h 284"/>
                <a:gd name="T44" fmla="*/ 150 w 253"/>
                <a:gd name="T45" fmla="*/ 284 h 284"/>
                <a:gd name="T46" fmla="*/ 94 w 253"/>
                <a:gd name="T47" fmla="*/ 276 h 284"/>
                <a:gd name="T48" fmla="*/ 52 w 253"/>
                <a:gd name="T49" fmla="*/ 255 h 284"/>
                <a:gd name="T50" fmla="*/ 24 w 253"/>
                <a:gd name="T51" fmla="*/ 223 h 284"/>
                <a:gd name="T52" fmla="*/ 6 w 253"/>
                <a:gd name="T53" fmla="*/ 186 h 284"/>
                <a:gd name="T54" fmla="*/ 0 w 253"/>
                <a:gd name="T55" fmla="*/ 146 h 284"/>
                <a:gd name="T56" fmla="*/ 10 w 253"/>
                <a:gd name="T57" fmla="*/ 93 h 284"/>
                <a:gd name="T58" fmla="*/ 37 w 253"/>
                <a:gd name="T59" fmla="*/ 50 h 284"/>
                <a:gd name="T60" fmla="*/ 78 w 253"/>
                <a:gd name="T61" fmla="*/ 19 h 284"/>
                <a:gd name="T62" fmla="*/ 132 w 253"/>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 h="284">
                  <a:moveTo>
                    <a:pt x="163" y="0"/>
                  </a:moveTo>
                  <a:lnTo>
                    <a:pt x="187" y="2"/>
                  </a:lnTo>
                  <a:lnTo>
                    <a:pt x="208" y="5"/>
                  </a:lnTo>
                  <a:lnTo>
                    <a:pt x="225" y="10"/>
                  </a:lnTo>
                  <a:lnTo>
                    <a:pt x="237" y="12"/>
                  </a:lnTo>
                  <a:lnTo>
                    <a:pt x="240" y="34"/>
                  </a:lnTo>
                  <a:lnTo>
                    <a:pt x="242" y="54"/>
                  </a:lnTo>
                  <a:lnTo>
                    <a:pt x="246" y="77"/>
                  </a:lnTo>
                  <a:lnTo>
                    <a:pt x="231" y="80"/>
                  </a:lnTo>
                  <a:lnTo>
                    <a:pt x="224" y="60"/>
                  </a:lnTo>
                  <a:lnTo>
                    <a:pt x="215" y="44"/>
                  </a:lnTo>
                  <a:lnTo>
                    <a:pt x="204" y="32"/>
                  </a:lnTo>
                  <a:lnTo>
                    <a:pt x="189" y="23"/>
                  </a:lnTo>
                  <a:lnTo>
                    <a:pt x="172" y="19"/>
                  </a:lnTo>
                  <a:lnTo>
                    <a:pt x="150" y="18"/>
                  </a:lnTo>
                  <a:lnTo>
                    <a:pt x="126" y="20"/>
                  </a:lnTo>
                  <a:lnTo>
                    <a:pt x="105" y="27"/>
                  </a:lnTo>
                  <a:lnTo>
                    <a:pt x="86" y="39"/>
                  </a:lnTo>
                  <a:lnTo>
                    <a:pt x="72" y="54"/>
                  </a:lnTo>
                  <a:lnTo>
                    <a:pt x="59" y="72"/>
                  </a:lnTo>
                  <a:lnTo>
                    <a:pt x="51" y="93"/>
                  </a:lnTo>
                  <a:lnTo>
                    <a:pt x="45" y="115"/>
                  </a:lnTo>
                  <a:lnTo>
                    <a:pt x="44" y="137"/>
                  </a:lnTo>
                  <a:lnTo>
                    <a:pt x="47" y="169"/>
                  </a:lnTo>
                  <a:lnTo>
                    <a:pt x="55" y="198"/>
                  </a:lnTo>
                  <a:lnTo>
                    <a:pt x="67" y="222"/>
                  </a:lnTo>
                  <a:lnTo>
                    <a:pt x="84" y="241"/>
                  </a:lnTo>
                  <a:lnTo>
                    <a:pt x="105" y="255"/>
                  </a:lnTo>
                  <a:lnTo>
                    <a:pt x="127" y="264"/>
                  </a:lnTo>
                  <a:lnTo>
                    <a:pt x="154" y="267"/>
                  </a:lnTo>
                  <a:lnTo>
                    <a:pt x="173" y="265"/>
                  </a:lnTo>
                  <a:lnTo>
                    <a:pt x="189" y="260"/>
                  </a:lnTo>
                  <a:lnTo>
                    <a:pt x="204" y="251"/>
                  </a:lnTo>
                  <a:lnTo>
                    <a:pt x="216" y="239"/>
                  </a:lnTo>
                  <a:lnTo>
                    <a:pt x="228" y="222"/>
                  </a:lnTo>
                  <a:lnTo>
                    <a:pt x="239" y="202"/>
                  </a:lnTo>
                  <a:lnTo>
                    <a:pt x="253" y="208"/>
                  </a:lnTo>
                  <a:lnTo>
                    <a:pt x="247" y="225"/>
                  </a:lnTo>
                  <a:lnTo>
                    <a:pt x="241" y="243"/>
                  </a:lnTo>
                  <a:lnTo>
                    <a:pt x="234" y="260"/>
                  </a:lnTo>
                  <a:lnTo>
                    <a:pt x="229" y="273"/>
                  </a:lnTo>
                  <a:lnTo>
                    <a:pt x="218" y="275"/>
                  </a:lnTo>
                  <a:lnTo>
                    <a:pt x="205" y="278"/>
                  </a:lnTo>
                  <a:lnTo>
                    <a:pt x="188" y="281"/>
                  </a:lnTo>
                  <a:lnTo>
                    <a:pt x="170" y="283"/>
                  </a:lnTo>
                  <a:lnTo>
                    <a:pt x="150" y="284"/>
                  </a:lnTo>
                  <a:lnTo>
                    <a:pt x="121" y="282"/>
                  </a:lnTo>
                  <a:lnTo>
                    <a:pt x="94" y="276"/>
                  </a:lnTo>
                  <a:lnTo>
                    <a:pt x="73" y="267"/>
                  </a:lnTo>
                  <a:lnTo>
                    <a:pt x="52" y="255"/>
                  </a:lnTo>
                  <a:lnTo>
                    <a:pt x="36" y="240"/>
                  </a:lnTo>
                  <a:lnTo>
                    <a:pt x="24" y="223"/>
                  </a:lnTo>
                  <a:lnTo>
                    <a:pt x="14" y="205"/>
                  </a:lnTo>
                  <a:lnTo>
                    <a:pt x="6" y="186"/>
                  </a:lnTo>
                  <a:lnTo>
                    <a:pt x="2" y="166"/>
                  </a:lnTo>
                  <a:lnTo>
                    <a:pt x="0" y="146"/>
                  </a:lnTo>
                  <a:lnTo>
                    <a:pt x="3" y="118"/>
                  </a:lnTo>
                  <a:lnTo>
                    <a:pt x="10" y="93"/>
                  </a:lnTo>
                  <a:lnTo>
                    <a:pt x="22" y="69"/>
                  </a:lnTo>
                  <a:lnTo>
                    <a:pt x="37" y="50"/>
                  </a:lnTo>
                  <a:lnTo>
                    <a:pt x="57" y="32"/>
                  </a:lnTo>
                  <a:lnTo>
                    <a:pt x="78" y="19"/>
                  </a:lnTo>
                  <a:lnTo>
                    <a:pt x="105" y="8"/>
                  </a:lnTo>
                  <a:lnTo>
                    <a:pt x="132" y="3"/>
                  </a:lnTo>
                  <a:lnTo>
                    <a:pt x="16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0"/>
            <p:cNvSpPr>
              <a:spLocks/>
            </p:cNvSpPr>
            <p:nvPr/>
          </p:nvSpPr>
          <p:spPr bwMode="auto">
            <a:xfrm>
              <a:off x="5868988" y="6307138"/>
              <a:ext cx="153988" cy="144463"/>
            </a:xfrm>
            <a:custGeom>
              <a:avLst/>
              <a:gdLst>
                <a:gd name="T0" fmla="*/ 0 w 291"/>
                <a:gd name="T1" fmla="*/ 0 h 271"/>
                <a:gd name="T2" fmla="*/ 110 w 291"/>
                <a:gd name="T3" fmla="*/ 0 h 271"/>
                <a:gd name="T4" fmla="*/ 110 w 291"/>
                <a:gd name="T5" fmla="*/ 14 h 271"/>
                <a:gd name="T6" fmla="*/ 94 w 291"/>
                <a:gd name="T7" fmla="*/ 15 h 271"/>
                <a:gd name="T8" fmla="*/ 84 w 291"/>
                <a:gd name="T9" fmla="*/ 19 h 271"/>
                <a:gd name="T10" fmla="*/ 77 w 291"/>
                <a:gd name="T11" fmla="*/ 24 h 271"/>
                <a:gd name="T12" fmla="*/ 75 w 291"/>
                <a:gd name="T13" fmla="*/ 36 h 271"/>
                <a:gd name="T14" fmla="*/ 75 w 291"/>
                <a:gd name="T15" fmla="*/ 53 h 271"/>
                <a:gd name="T16" fmla="*/ 75 w 291"/>
                <a:gd name="T17" fmla="*/ 118 h 271"/>
                <a:gd name="T18" fmla="*/ 216 w 291"/>
                <a:gd name="T19" fmla="*/ 118 h 271"/>
                <a:gd name="T20" fmla="*/ 216 w 291"/>
                <a:gd name="T21" fmla="*/ 53 h 271"/>
                <a:gd name="T22" fmla="*/ 216 w 291"/>
                <a:gd name="T23" fmla="*/ 36 h 271"/>
                <a:gd name="T24" fmla="*/ 212 w 291"/>
                <a:gd name="T25" fmla="*/ 24 h 271"/>
                <a:gd name="T26" fmla="*/ 207 w 291"/>
                <a:gd name="T27" fmla="*/ 19 h 271"/>
                <a:gd name="T28" fmla="*/ 197 w 291"/>
                <a:gd name="T29" fmla="*/ 15 h 271"/>
                <a:gd name="T30" fmla="*/ 179 w 291"/>
                <a:gd name="T31" fmla="*/ 14 h 271"/>
                <a:gd name="T32" fmla="*/ 179 w 291"/>
                <a:gd name="T33" fmla="*/ 0 h 271"/>
                <a:gd name="T34" fmla="*/ 291 w 291"/>
                <a:gd name="T35" fmla="*/ 0 h 271"/>
                <a:gd name="T36" fmla="*/ 291 w 291"/>
                <a:gd name="T37" fmla="*/ 14 h 271"/>
                <a:gd name="T38" fmla="*/ 273 w 291"/>
                <a:gd name="T39" fmla="*/ 15 h 271"/>
                <a:gd name="T40" fmla="*/ 263 w 291"/>
                <a:gd name="T41" fmla="*/ 19 h 271"/>
                <a:gd name="T42" fmla="*/ 256 w 291"/>
                <a:gd name="T43" fmla="*/ 24 h 271"/>
                <a:gd name="T44" fmla="*/ 253 w 291"/>
                <a:gd name="T45" fmla="*/ 36 h 271"/>
                <a:gd name="T46" fmla="*/ 252 w 291"/>
                <a:gd name="T47" fmla="*/ 53 h 271"/>
                <a:gd name="T48" fmla="*/ 252 w 291"/>
                <a:gd name="T49" fmla="*/ 218 h 271"/>
                <a:gd name="T50" fmla="*/ 253 w 291"/>
                <a:gd name="T51" fmla="*/ 235 h 271"/>
                <a:gd name="T52" fmla="*/ 256 w 291"/>
                <a:gd name="T53" fmla="*/ 247 h 271"/>
                <a:gd name="T54" fmla="*/ 261 w 291"/>
                <a:gd name="T55" fmla="*/ 252 h 271"/>
                <a:gd name="T56" fmla="*/ 273 w 291"/>
                <a:gd name="T57" fmla="*/ 256 h 271"/>
                <a:gd name="T58" fmla="*/ 290 w 291"/>
                <a:gd name="T59" fmla="*/ 257 h 271"/>
                <a:gd name="T60" fmla="*/ 290 w 291"/>
                <a:gd name="T61" fmla="*/ 271 h 271"/>
                <a:gd name="T62" fmla="*/ 176 w 291"/>
                <a:gd name="T63" fmla="*/ 271 h 271"/>
                <a:gd name="T64" fmla="*/ 176 w 291"/>
                <a:gd name="T65" fmla="*/ 257 h 271"/>
                <a:gd name="T66" fmla="*/ 194 w 291"/>
                <a:gd name="T67" fmla="*/ 256 h 271"/>
                <a:gd name="T68" fmla="*/ 206 w 291"/>
                <a:gd name="T69" fmla="*/ 252 h 271"/>
                <a:gd name="T70" fmla="*/ 212 w 291"/>
                <a:gd name="T71" fmla="*/ 247 h 271"/>
                <a:gd name="T72" fmla="*/ 216 w 291"/>
                <a:gd name="T73" fmla="*/ 235 h 271"/>
                <a:gd name="T74" fmla="*/ 216 w 291"/>
                <a:gd name="T75" fmla="*/ 218 h 271"/>
                <a:gd name="T76" fmla="*/ 216 w 291"/>
                <a:gd name="T77" fmla="*/ 137 h 271"/>
                <a:gd name="T78" fmla="*/ 75 w 291"/>
                <a:gd name="T79" fmla="*/ 137 h 271"/>
                <a:gd name="T80" fmla="*/ 75 w 291"/>
                <a:gd name="T81" fmla="*/ 218 h 271"/>
                <a:gd name="T82" fmla="*/ 75 w 291"/>
                <a:gd name="T83" fmla="*/ 235 h 271"/>
                <a:gd name="T84" fmla="*/ 78 w 291"/>
                <a:gd name="T85" fmla="*/ 245 h 271"/>
                <a:gd name="T86" fmla="*/ 84 w 291"/>
                <a:gd name="T87" fmla="*/ 252 h 271"/>
                <a:gd name="T88" fmla="*/ 95 w 291"/>
                <a:gd name="T89" fmla="*/ 256 h 271"/>
                <a:gd name="T90" fmla="*/ 112 w 291"/>
                <a:gd name="T91" fmla="*/ 257 h 271"/>
                <a:gd name="T92" fmla="*/ 112 w 291"/>
                <a:gd name="T93" fmla="*/ 271 h 271"/>
                <a:gd name="T94" fmla="*/ 1 w 291"/>
                <a:gd name="T95" fmla="*/ 271 h 271"/>
                <a:gd name="T96" fmla="*/ 1 w 291"/>
                <a:gd name="T97" fmla="*/ 257 h 271"/>
                <a:gd name="T98" fmla="*/ 18 w 291"/>
                <a:gd name="T99" fmla="*/ 256 h 271"/>
                <a:gd name="T100" fmla="*/ 28 w 291"/>
                <a:gd name="T101" fmla="*/ 252 h 271"/>
                <a:gd name="T102" fmla="*/ 35 w 291"/>
                <a:gd name="T103" fmla="*/ 247 h 271"/>
                <a:gd name="T104" fmla="*/ 37 w 291"/>
                <a:gd name="T105" fmla="*/ 235 h 271"/>
                <a:gd name="T106" fmla="*/ 38 w 291"/>
                <a:gd name="T107" fmla="*/ 218 h 271"/>
                <a:gd name="T108" fmla="*/ 38 w 291"/>
                <a:gd name="T109" fmla="*/ 53 h 271"/>
                <a:gd name="T110" fmla="*/ 37 w 291"/>
                <a:gd name="T111" fmla="*/ 36 h 271"/>
                <a:gd name="T112" fmla="*/ 35 w 291"/>
                <a:gd name="T113" fmla="*/ 24 h 271"/>
                <a:gd name="T114" fmla="*/ 28 w 291"/>
                <a:gd name="T115" fmla="*/ 19 h 271"/>
                <a:gd name="T116" fmla="*/ 17 w 291"/>
                <a:gd name="T117" fmla="*/ 15 h 271"/>
                <a:gd name="T118" fmla="*/ 0 w 291"/>
                <a:gd name="T119" fmla="*/ 14 h 271"/>
                <a:gd name="T120" fmla="*/ 0 w 291"/>
                <a:gd name="T1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1">
                  <a:moveTo>
                    <a:pt x="0" y="0"/>
                  </a:moveTo>
                  <a:lnTo>
                    <a:pt x="110" y="0"/>
                  </a:lnTo>
                  <a:lnTo>
                    <a:pt x="110" y="14"/>
                  </a:lnTo>
                  <a:lnTo>
                    <a:pt x="94" y="15"/>
                  </a:lnTo>
                  <a:lnTo>
                    <a:pt x="84" y="19"/>
                  </a:lnTo>
                  <a:lnTo>
                    <a:pt x="77" y="24"/>
                  </a:lnTo>
                  <a:lnTo>
                    <a:pt x="75" y="36"/>
                  </a:lnTo>
                  <a:lnTo>
                    <a:pt x="75" y="53"/>
                  </a:lnTo>
                  <a:lnTo>
                    <a:pt x="75" y="118"/>
                  </a:lnTo>
                  <a:lnTo>
                    <a:pt x="216" y="118"/>
                  </a:lnTo>
                  <a:lnTo>
                    <a:pt x="216" y="53"/>
                  </a:lnTo>
                  <a:lnTo>
                    <a:pt x="216" y="36"/>
                  </a:lnTo>
                  <a:lnTo>
                    <a:pt x="212" y="24"/>
                  </a:lnTo>
                  <a:lnTo>
                    <a:pt x="207" y="19"/>
                  </a:lnTo>
                  <a:lnTo>
                    <a:pt x="197" y="15"/>
                  </a:lnTo>
                  <a:lnTo>
                    <a:pt x="179" y="14"/>
                  </a:lnTo>
                  <a:lnTo>
                    <a:pt x="179" y="0"/>
                  </a:lnTo>
                  <a:lnTo>
                    <a:pt x="291" y="0"/>
                  </a:lnTo>
                  <a:lnTo>
                    <a:pt x="291" y="14"/>
                  </a:lnTo>
                  <a:lnTo>
                    <a:pt x="273" y="15"/>
                  </a:lnTo>
                  <a:lnTo>
                    <a:pt x="263" y="19"/>
                  </a:lnTo>
                  <a:lnTo>
                    <a:pt x="256" y="24"/>
                  </a:lnTo>
                  <a:lnTo>
                    <a:pt x="253" y="36"/>
                  </a:lnTo>
                  <a:lnTo>
                    <a:pt x="252" y="53"/>
                  </a:lnTo>
                  <a:lnTo>
                    <a:pt x="252" y="218"/>
                  </a:lnTo>
                  <a:lnTo>
                    <a:pt x="253" y="235"/>
                  </a:lnTo>
                  <a:lnTo>
                    <a:pt x="256" y="247"/>
                  </a:lnTo>
                  <a:lnTo>
                    <a:pt x="261" y="252"/>
                  </a:lnTo>
                  <a:lnTo>
                    <a:pt x="273" y="256"/>
                  </a:lnTo>
                  <a:lnTo>
                    <a:pt x="290" y="257"/>
                  </a:lnTo>
                  <a:lnTo>
                    <a:pt x="290" y="271"/>
                  </a:lnTo>
                  <a:lnTo>
                    <a:pt x="176" y="271"/>
                  </a:lnTo>
                  <a:lnTo>
                    <a:pt x="176" y="257"/>
                  </a:lnTo>
                  <a:lnTo>
                    <a:pt x="194" y="256"/>
                  </a:lnTo>
                  <a:lnTo>
                    <a:pt x="206" y="252"/>
                  </a:lnTo>
                  <a:lnTo>
                    <a:pt x="212" y="247"/>
                  </a:lnTo>
                  <a:lnTo>
                    <a:pt x="216" y="235"/>
                  </a:lnTo>
                  <a:lnTo>
                    <a:pt x="216" y="218"/>
                  </a:lnTo>
                  <a:lnTo>
                    <a:pt x="216" y="137"/>
                  </a:lnTo>
                  <a:lnTo>
                    <a:pt x="75" y="137"/>
                  </a:lnTo>
                  <a:lnTo>
                    <a:pt x="75" y="218"/>
                  </a:lnTo>
                  <a:lnTo>
                    <a:pt x="75" y="235"/>
                  </a:lnTo>
                  <a:lnTo>
                    <a:pt x="78" y="245"/>
                  </a:lnTo>
                  <a:lnTo>
                    <a:pt x="84" y="252"/>
                  </a:lnTo>
                  <a:lnTo>
                    <a:pt x="95" y="256"/>
                  </a:lnTo>
                  <a:lnTo>
                    <a:pt x="112" y="257"/>
                  </a:lnTo>
                  <a:lnTo>
                    <a:pt x="112" y="271"/>
                  </a:lnTo>
                  <a:lnTo>
                    <a:pt x="1" y="271"/>
                  </a:lnTo>
                  <a:lnTo>
                    <a:pt x="1" y="257"/>
                  </a:lnTo>
                  <a:lnTo>
                    <a:pt x="18" y="256"/>
                  </a:lnTo>
                  <a:lnTo>
                    <a:pt x="28" y="252"/>
                  </a:lnTo>
                  <a:lnTo>
                    <a:pt x="35" y="247"/>
                  </a:lnTo>
                  <a:lnTo>
                    <a:pt x="37" y="235"/>
                  </a:lnTo>
                  <a:lnTo>
                    <a:pt x="38" y="218"/>
                  </a:lnTo>
                  <a:lnTo>
                    <a:pt x="38" y="53"/>
                  </a:lnTo>
                  <a:lnTo>
                    <a:pt x="37" y="36"/>
                  </a:lnTo>
                  <a:lnTo>
                    <a:pt x="35" y="24"/>
                  </a:lnTo>
                  <a:lnTo>
                    <a:pt x="28" y="19"/>
                  </a:lnTo>
                  <a:lnTo>
                    <a:pt x="17" y="15"/>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noEditPoints="1"/>
            </p:cNvSpPr>
            <p:nvPr/>
          </p:nvSpPr>
          <p:spPr bwMode="auto">
            <a:xfrm>
              <a:off x="6030913" y="6303963"/>
              <a:ext cx="146050" cy="147638"/>
            </a:xfrm>
            <a:custGeom>
              <a:avLst/>
              <a:gdLst>
                <a:gd name="T0" fmla="*/ 131 w 276"/>
                <a:gd name="T1" fmla="*/ 55 h 278"/>
                <a:gd name="T2" fmla="*/ 112 w 276"/>
                <a:gd name="T3" fmla="*/ 109 h 278"/>
                <a:gd name="T4" fmla="*/ 92 w 276"/>
                <a:gd name="T5" fmla="*/ 161 h 278"/>
                <a:gd name="T6" fmla="*/ 169 w 276"/>
                <a:gd name="T7" fmla="*/ 161 h 278"/>
                <a:gd name="T8" fmla="*/ 132 w 276"/>
                <a:gd name="T9" fmla="*/ 55 h 278"/>
                <a:gd name="T10" fmla="*/ 131 w 276"/>
                <a:gd name="T11" fmla="*/ 55 h 278"/>
                <a:gd name="T12" fmla="*/ 149 w 276"/>
                <a:gd name="T13" fmla="*/ 0 h 278"/>
                <a:gd name="T14" fmla="*/ 175 w 276"/>
                <a:gd name="T15" fmla="*/ 73 h 278"/>
                <a:gd name="T16" fmla="*/ 203 w 276"/>
                <a:gd name="T17" fmla="*/ 149 h 278"/>
                <a:gd name="T18" fmla="*/ 229 w 276"/>
                <a:gd name="T19" fmla="*/ 222 h 278"/>
                <a:gd name="T20" fmla="*/ 235 w 276"/>
                <a:gd name="T21" fmla="*/ 238 h 278"/>
                <a:gd name="T22" fmla="*/ 240 w 276"/>
                <a:gd name="T23" fmla="*/ 248 h 278"/>
                <a:gd name="T24" fmla="*/ 247 w 276"/>
                <a:gd name="T25" fmla="*/ 255 h 278"/>
                <a:gd name="T26" fmla="*/ 254 w 276"/>
                <a:gd name="T27" fmla="*/ 259 h 278"/>
                <a:gd name="T28" fmla="*/ 263 w 276"/>
                <a:gd name="T29" fmla="*/ 263 h 278"/>
                <a:gd name="T30" fmla="*/ 276 w 276"/>
                <a:gd name="T31" fmla="*/ 264 h 278"/>
                <a:gd name="T32" fmla="*/ 276 w 276"/>
                <a:gd name="T33" fmla="*/ 278 h 278"/>
                <a:gd name="T34" fmla="*/ 172 w 276"/>
                <a:gd name="T35" fmla="*/ 278 h 278"/>
                <a:gd name="T36" fmla="*/ 172 w 276"/>
                <a:gd name="T37" fmla="*/ 264 h 278"/>
                <a:gd name="T38" fmla="*/ 188 w 276"/>
                <a:gd name="T39" fmla="*/ 262 h 278"/>
                <a:gd name="T40" fmla="*/ 196 w 276"/>
                <a:gd name="T41" fmla="*/ 257 h 278"/>
                <a:gd name="T42" fmla="*/ 198 w 276"/>
                <a:gd name="T43" fmla="*/ 251 h 278"/>
                <a:gd name="T44" fmla="*/ 197 w 276"/>
                <a:gd name="T45" fmla="*/ 241 h 278"/>
                <a:gd name="T46" fmla="*/ 190 w 276"/>
                <a:gd name="T47" fmla="*/ 224 h 278"/>
                <a:gd name="T48" fmla="*/ 183 w 276"/>
                <a:gd name="T49" fmla="*/ 203 h 278"/>
                <a:gd name="T50" fmla="*/ 175 w 276"/>
                <a:gd name="T51" fmla="*/ 181 h 278"/>
                <a:gd name="T52" fmla="*/ 84 w 276"/>
                <a:gd name="T53" fmla="*/ 181 h 278"/>
                <a:gd name="T54" fmla="*/ 67 w 276"/>
                <a:gd name="T55" fmla="*/ 231 h 278"/>
                <a:gd name="T56" fmla="*/ 64 w 276"/>
                <a:gd name="T57" fmla="*/ 245 h 278"/>
                <a:gd name="T58" fmla="*/ 64 w 276"/>
                <a:gd name="T59" fmla="*/ 252 h 278"/>
                <a:gd name="T60" fmla="*/ 68 w 276"/>
                <a:gd name="T61" fmla="*/ 258 h 278"/>
                <a:gd name="T62" fmla="*/ 79 w 276"/>
                <a:gd name="T63" fmla="*/ 262 h 278"/>
                <a:gd name="T64" fmla="*/ 93 w 276"/>
                <a:gd name="T65" fmla="*/ 264 h 278"/>
                <a:gd name="T66" fmla="*/ 93 w 276"/>
                <a:gd name="T67" fmla="*/ 278 h 278"/>
                <a:gd name="T68" fmla="*/ 0 w 276"/>
                <a:gd name="T69" fmla="*/ 278 h 278"/>
                <a:gd name="T70" fmla="*/ 0 w 276"/>
                <a:gd name="T71" fmla="*/ 264 h 278"/>
                <a:gd name="T72" fmla="*/ 13 w 276"/>
                <a:gd name="T73" fmla="*/ 263 h 278"/>
                <a:gd name="T74" fmla="*/ 22 w 276"/>
                <a:gd name="T75" fmla="*/ 259 h 278"/>
                <a:gd name="T76" fmla="*/ 29 w 276"/>
                <a:gd name="T77" fmla="*/ 255 h 278"/>
                <a:gd name="T78" fmla="*/ 35 w 276"/>
                <a:gd name="T79" fmla="*/ 248 h 278"/>
                <a:gd name="T80" fmla="*/ 41 w 276"/>
                <a:gd name="T81" fmla="*/ 237 h 278"/>
                <a:gd name="T82" fmla="*/ 48 w 276"/>
                <a:gd name="T83" fmla="*/ 222 h 278"/>
                <a:gd name="T84" fmla="*/ 134 w 276"/>
                <a:gd name="T85" fmla="*/ 5 h 278"/>
                <a:gd name="T86" fmla="*/ 149 w 276"/>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8">
                  <a:moveTo>
                    <a:pt x="131" y="55"/>
                  </a:moveTo>
                  <a:lnTo>
                    <a:pt x="112" y="109"/>
                  </a:lnTo>
                  <a:lnTo>
                    <a:pt x="92" y="161"/>
                  </a:lnTo>
                  <a:lnTo>
                    <a:pt x="169" y="161"/>
                  </a:lnTo>
                  <a:lnTo>
                    <a:pt x="132" y="55"/>
                  </a:lnTo>
                  <a:lnTo>
                    <a:pt x="131" y="55"/>
                  </a:lnTo>
                  <a:close/>
                  <a:moveTo>
                    <a:pt x="149" y="0"/>
                  </a:moveTo>
                  <a:lnTo>
                    <a:pt x="175" y="73"/>
                  </a:lnTo>
                  <a:lnTo>
                    <a:pt x="203" y="149"/>
                  </a:lnTo>
                  <a:lnTo>
                    <a:pt x="229" y="222"/>
                  </a:lnTo>
                  <a:lnTo>
                    <a:pt x="235" y="238"/>
                  </a:lnTo>
                  <a:lnTo>
                    <a:pt x="240" y="248"/>
                  </a:lnTo>
                  <a:lnTo>
                    <a:pt x="247" y="255"/>
                  </a:lnTo>
                  <a:lnTo>
                    <a:pt x="254" y="259"/>
                  </a:lnTo>
                  <a:lnTo>
                    <a:pt x="263" y="263"/>
                  </a:lnTo>
                  <a:lnTo>
                    <a:pt x="276" y="264"/>
                  </a:lnTo>
                  <a:lnTo>
                    <a:pt x="276" y="278"/>
                  </a:lnTo>
                  <a:lnTo>
                    <a:pt x="172" y="278"/>
                  </a:lnTo>
                  <a:lnTo>
                    <a:pt x="172" y="264"/>
                  </a:lnTo>
                  <a:lnTo>
                    <a:pt x="188" y="262"/>
                  </a:lnTo>
                  <a:lnTo>
                    <a:pt x="196" y="257"/>
                  </a:lnTo>
                  <a:lnTo>
                    <a:pt x="198" y="251"/>
                  </a:lnTo>
                  <a:lnTo>
                    <a:pt x="197" y="241"/>
                  </a:lnTo>
                  <a:lnTo>
                    <a:pt x="190" y="224"/>
                  </a:lnTo>
                  <a:lnTo>
                    <a:pt x="183" y="203"/>
                  </a:lnTo>
                  <a:lnTo>
                    <a:pt x="175" y="181"/>
                  </a:lnTo>
                  <a:lnTo>
                    <a:pt x="84" y="181"/>
                  </a:lnTo>
                  <a:lnTo>
                    <a:pt x="67" y="231"/>
                  </a:lnTo>
                  <a:lnTo>
                    <a:pt x="64" y="245"/>
                  </a:lnTo>
                  <a:lnTo>
                    <a:pt x="64" y="252"/>
                  </a:lnTo>
                  <a:lnTo>
                    <a:pt x="68" y="258"/>
                  </a:lnTo>
                  <a:lnTo>
                    <a:pt x="79" y="262"/>
                  </a:lnTo>
                  <a:lnTo>
                    <a:pt x="93" y="264"/>
                  </a:lnTo>
                  <a:lnTo>
                    <a:pt x="93" y="278"/>
                  </a:lnTo>
                  <a:lnTo>
                    <a:pt x="0" y="278"/>
                  </a:lnTo>
                  <a:lnTo>
                    <a:pt x="0" y="264"/>
                  </a:lnTo>
                  <a:lnTo>
                    <a:pt x="13" y="263"/>
                  </a:lnTo>
                  <a:lnTo>
                    <a:pt x="22" y="259"/>
                  </a:lnTo>
                  <a:lnTo>
                    <a:pt x="29" y="255"/>
                  </a:lnTo>
                  <a:lnTo>
                    <a:pt x="35" y="248"/>
                  </a:lnTo>
                  <a:lnTo>
                    <a:pt x="41" y="237"/>
                  </a:lnTo>
                  <a:lnTo>
                    <a:pt x="48" y="222"/>
                  </a:lnTo>
                  <a:lnTo>
                    <a:pt x="134" y="5"/>
                  </a:lnTo>
                  <a:lnTo>
                    <a:pt x="149"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6189663" y="6307138"/>
              <a:ext cx="185738" cy="144463"/>
            </a:xfrm>
            <a:custGeom>
              <a:avLst/>
              <a:gdLst>
                <a:gd name="T0" fmla="*/ 85 w 352"/>
                <a:gd name="T1" fmla="*/ 0 h 271"/>
                <a:gd name="T2" fmla="*/ 274 w 352"/>
                <a:gd name="T3" fmla="*/ 0 h 271"/>
                <a:gd name="T4" fmla="*/ 348 w 352"/>
                <a:gd name="T5" fmla="*/ 14 h 271"/>
                <a:gd name="T6" fmla="*/ 320 w 352"/>
                <a:gd name="T7" fmla="*/ 17 h 271"/>
                <a:gd name="T8" fmla="*/ 310 w 352"/>
                <a:gd name="T9" fmla="*/ 30 h 271"/>
                <a:gd name="T10" fmla="*/ 309 w 352"/>
                <a:gd name="T11" fmla="*/ 61 h 271"/>
                <a:gd name="T12" fmla="*/ 313 w 352"/>
                <a:gd name="T13" fmla="*/ 226 h 271"/>
                <a:gd name="T14" fmla="*/ 319 w 352"/>
                <a:gd name="T15" fmla="*/ 248 h 271"/>
                <a:gd name="T16" fmla="*/ 336 w 352"/>
                <a:gd name="T17" fmla="*/ 256 h 271"/>
                <a:gd name="T18" fmla="*/ 352 w 352"/>
                <a:gd name="T19" fmla="*/ 271 h 271"/>
                <a:gd name="T20" fmla="*/ 241 w 352"/>
                <a:gd name="T21" fmla="*/ 257 h 271"/>
                <a:gd name="T22" fmla="*/ 266 w 352"/>
                <a:gd name="T23" fmla="*/ 252 h 271"/>
                <a:gd name="T24" fmla="*/ 275 w 352"/>
                <a:gd name="T25" fmla="*/ 240 h 271"/>
                <a:gd name="T26" fmla="*/ 276 w 352"/>
                <a:gd name="T27" fmla="*/ 208 h 271"/>
                <a:gd name="T28" fmla="*/ 274 w 352"/>
                <a:gd name="T29" fmla="*/ 40 h 271"/>
                <a:gd name="T30" fmla="*/ 162 w 352"/>
                <a:gd name="T31" fmla="*/ 267 h 271"/>
                <a:gd name="T32" fmla="*/ 69 w 352"/>
                <a:gd name="T33" fmla="*/ 46 h 271"/>
                <a:gd name="T34" fmla="*/ 62 w 352"/>
                <a:gd name="T35" fmla="*/ 187 h 271"/>
                <a:gd name="T36" fmla="*/ 61 w 352"/>
                <a:gd name="T37" fmla="*/ 219 h 271"/>
                <a:gd name="T38" fmla="*/ 63 w 352"/>
                <a:gd name="T39" fmla="*/ 242 h 271"/>
                <a:gd name="T40" fmla="*/ 74 w 352"/>
                <a:gd name="T41" fmla="*/ 252 h 271"/>
                <a:gd name="T42" fmla="*/ 101 w 352"/>
                <a:gd name="T43" fmla="*/ 257 h 271"/>
                <a:gd name="T44" fmla="*/ 0 w 352"/>
                <a:gd name="T45" fmla="*/ 271 h 271"/>
                <a:gd name="T46" fmla="*/ 15 w 352"/>
                <a:gd name="T47" fmla="*/ 255 h 271"/>
                <a:gd name="T48" fmla="*/ 32 w 352"/>
                <a:gd name="T49" fmla="*/ 243 h 271"/>
                <a:gd name="T50" fmla="*/ 37 w 352"/>
                <a:gd name="T51" fmla="*/ 223 h 271"/>
                <a:gd name="T52" fmla="*/ 40 w 352"/>
                <a:gd name="T53" fmla="*/ 198 h 271"/>
                <a:gd name="T54" fmla="*/ 44 w 352"/>
                <a:gd name="T55" fmla="*/ 157 h 271"/>
                <a:gd name="T56" fmla="*/ 52 w 352"/>
                <a:gd name="T57" fmla="*/ 51 h 271"/>
                <a:gd name="T58" fmla="*/ 49 w 352"/>
                <a:gd name="T59" fmla="*/ 28 h 271"/>
                <a:gd name="T60" fmla="*/ 38 w 352"/>
                <a:gd name="T61" fmla="*/ 17 h 271"/>
                <a:gd name="T62" fmla="*/ 14 w 352"/>
                <a:gd name="T63"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271">
                  <a:moveTo>
                    <a:pt x="14" y="0"/>
                  </a:moveTo>
                  <a:lnTo>
                    <a:pt x="85" y="0"/>
                  </a:lnTo>
                  <a:lnTo>
                    <a:pt x="178" y="206"/>
                  </a:lnTo>
                  <a:lnTo>
                    <a:pt x="274" y="0"/>
                  </a:lnTo>
                  <a:lnTo>
                    <a:pt x="348" y="0"/>
                  </a:lnTo>
                  <a:lnTo>
                    <a:pt x="348" y="14"/>
                  </a:lnTo>
                  <a:lnTo>
                    <a:pt x="332" y="15"/>
                  </a:lnTo>
                  <a:lnTo>
                    <a:pt x="320" y="17"/>
                  </a:lnTo>
                  <a:lnTo>
                    <a:pt x="313" y="22"/>
                  </a:lnTo>
                  <a:lnTo>
                    <a:pt x="310" y="30"/>
                  </a:lnTo>
                  <a:lnTo>
                    <a:pt x="309" y="43"/>
                  </a:lnTo>
                  <a:lnTo>
                    <a:pt x="309" y="61"/>
                  </a:lnTo>
                  <a:lnTo>
                    <a:pt x="313" y="208"/>
                  </a:lnTo>
                  <a:lnTo>
                    <a:pt x="313" y="226"/>
                  </a:lnTo>
                  <a:lnTo>
                    <a:pt x="316" y="240"/>
                  </a:lnTo>
                  <a:lnTo>
                    <a:pt x="319" y="248"/>
                  </a:lnTo>
                  <a:lnTo>
                    <a:pt x="326" y="252"/>
                  </a:lnTo>
                  <a:lnTo>
                    <a:pt x="336" y="256"/>
                  </a:lnTo>
                  <a:lnTo>
                    <a:pt x="352" y="257"/>
                  </a:lnTo>
                  <a:lnTo>
                    <a:pt x="352" y="271"/>
                  </a:lnTo>
                  <a:lnTo>
                    <a:pt x="241" y="271"/>
                  </a:lnTo>
                  <a:lnTo>
                    <a:pt x="241" y="257"/>
                  </a:lnTo>
                  <a:lnTo>
                    <a:pt x="255" y="256"/>
                  </a:lnTo>
                  <a:lnTo>
                    <a:pt x="266" y="252"/>
                  </a:lnTo>
                  <a:lnTo>
                    <a:pt x="271" y="248"/>
                  </a:lnTo>
                  <a:lnTo>
                    <a:pt x="275" y="240"/>
                  </a:lnTo>
                  <a:lnTo>
                    <a:pt x="276" y="226"/>
                  </a:lnTo>
                  <a:lnTo>
                    <a:pt x="276" y="208"/>
                  </a:lnTo>
                  <a:lnTo>
                    <a:pt x="275" y="40"/>
                  </a:lnTo>
                  <a:lnTo>
                    <a:pt x="274" y="40"/>
                  </a:lnTo>
                  <a:lnTo>
                    <a:pt x="171" y="267"/>
                  </a:lnTo>
                  <a:lnTo>
                    <a:pt x="162" y="267"/>
                  </a:lnTo>
                  <a:lnTo>
                    <a:pt x="70" y="46"/>
                  </a:lnTo>
                  <a:lnTo>
                    <a:pt x="69" y="46"/>
                  </a:lnTo>
                  <a:lnTo>
                    <a:pt x="62" y="165"/>
                  </a:lnTo>
                  <a:lnTo>
                    <a:pt x="62" y="187"/>
                  </a:lnTo>
                  <a:lnTo>
                    <a:pt x="61" y="206"/>
                  </a:lnTo>
                  <a:lnTo>
                    <a:pt x="61" y="219"/>
                  </a:lnTo>
                  <a:lnTo>
                    <a:pt x="61" y="232"/>
                  </a:lnTo>
                  <a:lnTo>
                    <a:pt x="63" y="242"/>
                  </a:lnTo>
                  <a:lnTo>
                    <a:pt x="68" y="248"/>
                  </a:lnTo>
                  <a:lnTo>
                    <a:pt x="74" y="252"/>
                  </a:lnTo>
                  <a:lnTo>
                    <a:pt x="86" y="255"/>
                  </a:lnTo>
                  <a:lnTo>
                    <a:pt x="101" y="257"/>
                  </a:lnTo>
                  <a:lnTo>
                    <a:pt x="101" y="271"/>
                  </a:lnTo>
                  <a:lnTo>
                    <a:pt x="0" y="271"/>
                  </a:lnTo>
                  <a:lnTo>
                    <a:pt x="0" y="257"/>
                  </a:lnTo>
                  <a:lnTo>
                    <a:pt x="15" y="255"/>
                  </a:lnTo>
                  <a:lnTo>
                    <a:pt x="27" y="250"/>
                  </a:lnTo>
                  <a:lnTo>
                    <a:pt x="32" y="243"/>
                  </a:lnTo>
                  <a:lnTo>
                    <a:pt x="36" y="232"/>
                  </a:lnTo>
                  <a:lnTo>
                    <a:pt x="37" y="223"/>
                  </a:lnTo>
                  <a:lnTo>
                    <a:pt x="39" y="212"/>
                  </a:lnTo>
                  <a:lnTo>
                    <a:pt x="40" y="198"/>
                  </a:lnTo>
                  <a:lnTo>
                    <a:pt x="43" y="179"/>
                  </a:lnTo>
                  <a:lnTo>
                    <a:pt x="44" y="157"/>
                  </a:lnTo>
                  <a:lnTo>
                    <a:pt x="51" y="70"/>
                  </a:lnTo>
                  <a:lnTo>
                    <a:pt x="52" y="51"/>
                  </a:lnTo>
                  <a:lnTo>
                    <a:pt x="51" y="37"/>
                  </a:lnTo>
                  <a:lnTo>
                    <a:pt x="49" y="28"/>
                  </a:lnTo>
                  <a:lnTo>
                    <a:pt x="45" y="21"/>
                  </a:lnTo>
                  <a:lnTo>
                    <a:pt x="38" y="17"/>
                  </a:lnTo>
                  <a:lnTo>
                    <a:pt x="28" y="15"/>
                  </a:lnTo>
                  <a:lnTo>
                    <a:pt x="14" y="14"/>
                  </a:lnTo>
                  <a:lnTo>
                    <a:pt x="1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EditPoints="1"/>
            </p:cNvSpPr>
            <p:nvPr/>
          </p:nvSpPr>
          <p:spPr bwMode="auto">
            <a:xfrm>
              <a:off x="6391275" y="6307138"/>
              <a:ext cx="114300" cy="144463"/>
            </a:xfrm>
            <a:custGeom>
              <a:avLst/>
              <a:gdLst>
                <a:gd name="T0" fmla="*/ 74 w 216"/>
                <a:gd name="T1" fmla="*/ 218 h 271"/>
                <a:gd name="T2" fmla="*/ 78 w 216"/>
                <a:gd name="T3" fmla="*/ 244 h 271"/>
                <a:gd name="T4" fmla="*/ 95 w 216"/>
                <a:gd name="T5" fmla="*/ 255 h 271"/>
                <a:gd name="T6" fmla="*/ 124 w 216"/>
                <a:gd name="T7" fmla="*/ 253 h 271"/>
                <a:gd name="T8" fmla="*/ 149 w 216"/>
                <a:gd name="T9" fmla="*/ 244 h 271"/>
                <a:gd name="T10" fmla="*/ 167 w 216"/>
                <a:gd name="T11" fmla="*/ 225 h 271"/>
                <a:gd name="T12" fmla="*/ 174 w 216"/>
                <a:gd name="T13" fmla="*/ 194 h 271"/>
                <a:gd name="T14" fmla="*/ 167 w 216"/>
                <a:gd name="T15" fmla="*/ 165 h 271"/>
                <a:gd name="T16" fmla="*/ 146 w 216"/>
                <a:gd name="T17" fmla="*/ 145 h 271"/>
                <a:gd name="T18" fmla="*/ 113 w 216"/>
                <a:gd name="T19" fmla="*/ 136 h 271"/>
                <a:gd name="T20" fmla="*/ 74 w 216"/>
                <a:gd name="T21" fmla="*/ 135 h 271"/>
                <a:gd name="T22" fmla="*/ 93 w 216"/>
                <a:gd name="T23" fmla="*/ 15 h 271"/>
                <a:gd name="T24" fmla="*/ 79 w 216"/>
                <a:gd name="T25" fmla="*/ 19 h 271"/>
                <a:gd name="T26" fmla="*/ 75 w 216"/>
                <a:gd name="T27" fmla="*/ 29 h 271"/>
                <a:gd name="T28" fmla="*/ 74 w 216"/>
                <a:gd name="T29" fmla="*/ 119 h 271"/>
                <a:gd name="T30" fmla="*/ 115 w 216"/>
                <a:gd name="T31" fmla="*/ 118 h 271"/>
                <a:gd name="T32" fmla="*/ 143 w 216"/>
                <a:gd name="T33" fmla="*/ 105 h 271"/>
                <a:gd name="T34" fmla="*/ 157 w 216"/>
                <a:gd name="T35" fmla="*/ 82 h 271"/>
                <a:gd name="T36" fmla="*/ 158 w 216"/>
                <a:gd name="T37" fmla="*/ 53 h 271"/>
                <a:gd name="T38" fmla="*/ 146 w 216"/>
                <a:gd name="T39" fmla="*/ 30 h 271"/>
                <a:gd name="T40" fmla="*/ 121 w 216"/>
                <a:gd name="T41" fmla="*/ 16 h 271"/>
                <a:gd name="T42" fmla="*/ 2 w 216"/>
                <a:gd name="T43" fmla="*/ 0 h 271"/>
                <a:gd name="T44" fmla="*/ 133 w 216"/>
                <a:gd name="T45" fmla="*/ 0 h 271"/>
                <a:gd name="T46" fmla="*/ 163 w 216"/>
                <a:gd name="T47" fmla="*/ 7 h 271"/>
                <a:gd name="T48" fmla="*/ 184 w 216"/>
                <a:gd name="T49" fmla="*/ 23 h 271"/>
                <a:gd name="T50" fmla="*/ 196 w 216"/>
                <a:gd name="T51" fmla="*/ 47 h 271"/>
                <a:gd name="T52" fmla="*/ 196 w 216"/>
                <a:gd name="T53" fmla="*/ 77 h 271"/>
                <a:gd name="T54" fmla="*/ 183 w 216"/>
                <a:gd name="T55" fmla="*/ 101 h 271"/>
                <a:gd name="T56" fmla="*/ 163 w 216"/>
                <a:gd name="T57" fmla="*/ 116 h 271"/>
                <a:gd name="T58" fmla="*/ 143 w 216"/>
                <a:gd name="T59" fmla="*/ 123 h 271"/>
                <a:gd name="T60" fmla="*/ 160 w 216"/>
                <a:gd name="T61" fmla="*/ 128 h 271"/>
                <a:gd name="T62" fmla="*/ 189 w 216"/>
                <a:gd name="T63" fmla="*/ 139 h 271"/>
                <a:gd name="T64" fmla="*/ 209 w 216"/>
                <a:gd name="T65" fmla="*/ 160 h 271"/>
                <a:gd name="T66" fmla="*/ 216 w 216"/>
                <a:gd name="T67" fmla="*/ 191 h 271"/>
                <a:gd name="T68" fmla="*/ 206 w 216"/>
                <a:gd name="T69" fmla="*/ 228 h 271"/>
                <a:gd name="T70" fmla="*/ 176 w 216"/>
                <a:gd name="T71" fmla="*/ 255 h 271"/>
                <a:gd name="T72" fmla="*/ 124 w 216"/>
                <a:gd name="T73" fmla="*/ 269 h 271"/>
                <a:gd name="T74" fmla="*/ 0 w 216"/>
                <a:gd name="T75" fmla="*/ 271 h 271"/>
                <a:gd name="T76" fmla="*/ 17 w 216"/>
                <a:gd name="T77" fmla="*/ 256 h 271"/>
                <a:gd name="T78" fmla="*/ 35 w 216"/>
                <a:gd name="T79" fmla="*/ 245 h 271"/>
                <a:gd name="T80" fmla="*/ 38 w 216"/>
                <a:gd name="T81" fmla="*/ 218 h 271"/>
                <a:gd name="T82" fmla="*/ 37 w 216"/>
                <a:gd name="T83" fmla="*/ 36 h 271"/>
                <a:gd name="T84" fmla="*/ 29 w 216"/>
                <a:gd name="T85" fmla="*/ 19 h 271"/>
                <a:gd name="T86" fmla="*/ 2 w 216"/>
                <a:gd name="T87"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8"/>
                  </a:lnTo>
                  <a:lnTo>
                    <a:pt x="75" y="233"/>
                  </a:lnTo>
                  <a:lnTo>
                    <a:pt x="78" y="244"/>
                  </a:lnTo>
                  <a:lnTo>
                    <a:pt x="85" y="251"/>
                  </a:lnTo>
                  <a:lnTo>
                    <a:pt x="95" y="255"/>
                  </a:lnTo>
                  <a:lnTo>
                    <a:pt x="109" y="255"/>
                  </a:lnTo>
                  <a:lnTo>
                    <a:pt x="124" y="253"/>
                  </a:lnTo>
                  <a:lnTo>
                    <a:pt x="137" y="250"/>
                  </a:lnTo>
                  <a:lnTo>
                    <a:pt x="149" y="244"/>
                  </a:lnTo>
                  <a:lnTo>
                    <a:pt x="159" y="236"/>
                  </a:lnTo>
                  <a:lnTo>
                    <a:pt x="167" y="225"/>
                  </a:lnTo>
                  <a:lnTo>
                    <a:pt x="173" y="211"/>
                  </a:lnTo>
                  <a:lnTo>
                    <a:pt x="174" y="194"/>
                  </a:lnTo>
                  <a:lnTo>
                    <a:pt x="173" y="178"/>
                  </a:lnTo>
                  <a:lnTo>
                    <a:pt x="167" y="165"/>
                  </a:lnTo>
                  <a:lnTo>
                    <a:pt x="158" y="153"/>
                  </a:lnTo>
                  <a:lnTo>
                    <a:pt x="146" y="145"/>
                  </a:lnTo>
                  <a:lnTo>
                    <a:pt x="132" y="139"/>
                  </a:lnTo>
                  <a:lnTo>
                    <a:pt x="113" y="136"/>
                  </a:lnTo>
                  <a:lnTo>
                    <a:pt x="94" y="135"/>
                  </a:lnTo>
                  <a:lnTo>
                    <a:pt x="74" y="135"/>
                  </a:lnTo>
                  <a:close/>
                  <a:moveTo>
                    <a:pt x="103" y="14"/>
                  </a:moveTo>
                  <a:lnTo>
                    <a:pt x="93" y="15"/>
                  </a:lnTo>
                  <a:lnTo>
                    <a:pt x="85" y="16"/>
                  </a:lnTo>
                  <a:lnTo>
                    <a:pt x="79" y="19"/>
                  </a:lnTo>
                  <a:lnTo>
                    <a:pt x="76" y="22"/>
                  </a:lnTo>
                  <a:lnTo>
                    <a:pt x="75" y="29"/>
                  </a:lnTo>
                  <a:lnTo>
                    <a:pt x="74" y="39"/>
                  </a:lnTo>
                  <a:lnTo>
                    <a:pt x="74" y="119"/>
                  </a:lnTo>
                  <a:lnTo>
                    <a:pt x="94" y="119"/>
                  </a:lnTo>
                  <a:lnTo>
                    <a:pt x="115" y="118"/>
                  </a:lnTo>
                  <a:lnTo>
                    <a:pt x="130" y="113"/>
                  </a:lnTo>
                  <a:lnTo>
                    <a:pt x="143" y="105"/>
                  </a:lnTo>
                  <a:lnTo>
                    <a:pt x="152" y="95"/>
                  </a:lnTo>
                  <a:lnTo>
                    <a:pt x="157" y="82"/>
                  </a:lnTo>
                  <a:lnTo>
                    <a:pt x="159" y="66"/>
                  </a:lnTo>
                  <a:lnTo>
                    <a:pt x="158" y="53"/>
                  </a:lnTo>
                  <a:lnTo>
                    <a:pt x="153" y="40"/>
                  </a:lnTo>
                  <a:lnTo>
                    <a:pt x="146" y="30"/>
                  </a:lnTo>
                  <a:lnTo>
                    <a:pt x="135" y="22"/>
                  </a:lnTo>
                  <a:lnTo>
                    <a:pt x="121" y="16"/>
                  </a:lnTo>
                  <a:lnTo>
                    <a:pt x="103" y="14"/>
                  </a:lnTo>
                  <a:close/>
                  <a:moveTo>
                    <a:pt x="2" y="0"/>
                  </a:moveTo>
                  <a:lnTo>
                    <a:pt x="112" y="0"/>
                  </a:lnTo>
                  <a:lnTo>
                    <a:pt x="133" y="0"/>
                  </a:lnTo>
                  <a:lnTo>
                    <a:pt x="150" y="4"/>
                  </a:lnTo>
                  <a:lnTo>
                    <a:pt x="163" y="7"/>
                  </a:lnTo>
                  <a:lnTo>
                    <a:pt x="175" y="14"/>
                  </a:lnTo>
                  <a:lnTo>
                    <a:pt x="184" y="23"/>
                  </a:lnTo>
                  <a:lnTo>
                    <a:pt x="192" y="35"/>
                  </a:lnTo>
                  <a:lnTo>
                    <a:pt x="196" y="47"/>
                  </a:lnTo>
                  <a:lnTo>
                    <a:pt x="198" y="62"/>
                  </a:lnTo>
                  <a:lnTo>
                    <a:pt x="196" y="77"/>
                  </a:lnTo>
                  <a:lnTo>
                    <a:pt x="191" y="89"/>
                  </a:lnTo>
                  <a:lnTo>
                    <a:pt x="183" y="101"/>
                  </a:lnTo>
                  <a:lnTo>
                    <a:pt x="174" y="109"/>
                  </a:lnTo>
                  <a:lnTo>
                    <a:pt x="163" y="116"/>
                  </a:lnTo>
                  <a:lnTo>
                    <a:pt x="153" y="120"/>
                  </a:lnTo>
                  <a:lnTo>
                    <a:pt x="143" y="123"/>
                  </a:lnTo>
                  <a:lnTo>
                    <a:pt x="143" y="125"/>
                  </a:lnTo>
                  <a:lnTo>
                    <a:pt x="160" y="128"/>
                  </a:lnTo>
                  <a:lnTo>
                    <a:pt x="176" y="133"/>
                  </a:lnTo>
                  <a:lnTo>
                    <a:pt x="189" y="139"/>
                  </a:lnTo>
                  <a:lnTo>
                    <a:pt x="200" y="149"/>
                  </a:lnTo>
                  <a:lnTo>
                    <a:pt x="209" y="160"/>
                  </a:lnTo>
                  <a:lnTo>
                    <a:pt x="214" y="174"/>
                  </a:lnTo>
                  <a:lnTo>
                    <a:pt x="216" y="191"/>
                  </a:lnTo>
                  <a:lnTo>
                    <a:pt x="214" y="210"/>
                  </a:lnTo>
                  <a:lnTo>
                    <a:pt x="206" y="228"/>
                  </a:lnTo>
                  <a:lnTo>
                    <a:pt x="192" y="242"/>
                  </a:lnTo>
                  <a:lnTo>
                    <a:pt x="176" y="255"/>
                  </a:lnTo>
                  <a:lnTo>
                    <a:pt x="152" y="264"/>
                  </a:lnTo>
                  <a:lnTo>
                    <a:pt x="124" y="269"/>
                  </a:lnTo>
                  <a:lnTo>
                    <a:pt x="93" y="271"/>
                  </a:lnTo>
                  <a:lnTo>
                    <a:pt x="0" y="271"/>
                  </a:lnTo>
                  <a:lnTo>
                    <a:pt x="0" y="257"/>
                  </a:lnTo>
                  <a:lnTo>
                    <a:pt x="17" y="256"/>
                  </a:lnTo>
                  <a:lnTo>
                    <a:pt x="28" y="252"/>
                  </a:lnTo>
                  <a:lnTo>
                    <a:pt x="35" y="245"/>
                  </a:lnTo>
                  <a:lnTo>
                    <a:pt x="37" y="235"/>
                  </a:lnTo>
                  <a:lnTo>
                    <a:pt x="38" y="218"/>
                  </a:lnTo>
                  <a:lnTo>
                    <a:pt x="38" y="53"/>
                  </a:lnTo>
                  <a:lnTo>
                    <a:pt x="37" y="36"/>
                  </a:lnTo>
                  <a:lnTo>
                    <a:pt x="35" y="24"/>
                  </a:lnTo>
                  <a:lnTo>
                    <a:pt x="29" y="19"/>
                  </a:lnTo>
                  <a:lnTo>
                    <a:pt x="19" y="15"/>
                  </a:lnTo>
                  <a:lnTo>
                    <a:pt x="2" y="13"/>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6518275" y="6307138"/>
              <a:ext cx="115888" cy="144463"/>
            </a:xfrm>
            <a:custGeom>
              <a:avLst/>
              <a:gdLst>
                <a:gd name="T0" fmla="*/ 194 w 219"/>
                <a:gd name="T1" fmla="*/ 0 h 271"/>
                <a:gd name="T2" fmla="*/ 196 w 219"/>
                <a:gd name="T3" fmla="*/ 25 h 271"/>
                <a:gd name="T4" fmla="*/ 198 w 219"/>
                <a:gd name="T5" fmla="*/ 62 h 271"/>
                <a:gd name="T6" fmla="*/ 180 w 219"/>
                <a:gd name="T7" fmla="*/ 48 h 271"/>
                <a:gd name="T8" fmla="*/ 170 w 219"/>
                <a:gd name="T9" fmla="*/ 28 h 271"/>
                <a:gd name="T10" fmla="*/ 157 w 219"/>
                <a:gd name="T11" fmla="*/ 19 h 271"/>
                <a:gd name="T12" fmla="*/ 125 w 219"/>
                <a:gd name="T13" fmla="*/ 15 h 271"/>
                <a:gd name="T14" fmla="*/ 86 w 219"/>
                <a:gd name="T15" fmla="*/ 16 h 271"/>
                <a:gd name="T16" fmla="*/ 79 w 219"/>
                <a:gd name="T17" fmla="*/ 17 h 271"/>
                <a:gd name="T18" fmla="*/ 77 w 219"/>
                <a:gd name="T19" fmla="*/ 23 h 271"/>
                <a:gd name="T20" fmla="*/ 77 w 219"/>
                <a:gd name="T21" fmla="*/ 121 h 271"/>
                <a:gd name="T22" fmla="*/ 133 w 219"/>
                <a:gd name="T23" fmla="*/ 121 h 271"/>
                <a:gd name="T24" fmla="*/ 151 w 219"/>
                <a:gd name="T25" fmla="*/ 117 h 271"/>
                <a:gd name="T26" fmla="*/ 159 w 219"/>
                <a:gd name="T27" fmla="*/ 103 h 271"/>
                <a:gd name="T28" fmla="*/ 176 w 219"/>
                <a:gd name="T29" fmla="*/ 90 h 271"/>
                <a:gd name="T30" fmla="*/ 161 w 219"/>
                <a:gd name="T31" fmla="*/ 171 h 271"/>
                <a:gd name="T32" fmla="*/ 153 w 219"/>
                <a:gd name="T33" fmla="*/ 147 h 271"/>
                <a:gd name="T34" fmla="*/ 135 w 219"/>
                <a:gd name="T35" fmla="*/ 139 h 271"/>
                <a:gd name="T36" fmla="*/ 77 w 219"/>
                <a:gd name="T37" fmla="*/ 139 h 271"/>
                <a:gd name="T38" fmla="*/ 78 w 219"/>
                <a:gd name="T39" fmla="*/ 232 h 271"/>
                <a:gd name="T40" fmla="*/ 87 w 219"/>
                <a:gd name="T41" fmla="*/ 250 h 271"/>
                <a:gd name="T42" fmla="*/ 112 w 219"/>
                <a:gd name="T43" fmla="*/ 255 h 271"/>
                <a:gd name="T44" fmla="*/ 151 w 219"/>
                <a:gd name="T45" fmla="*/ 255 h 271"/>
                <a:gd name="T46" fmla="*/ 176 w 219"/>
                <a:gd name="T47" fmla="*/ 248 h 271"/>
                <a:gd name="T48" fmla="*/ 191 w 219"/>
                <a:gd name="T49" fmla="*/ 232 h 271"/>
                <a:gd name="T50" fmla="*/ 205 w 219"/>
                <a:gd name="T51" fmla="*/ 202 h 271"/>
                <a:gd name="T52" fmla="*/ 217 w 219"/>
                <a:gd name="T53" fmla="*/ 215 h 271"/>
                <a:gd name="T54" fmla="*/ 210 w 219"/>
                <a:gd name="T55" fmla="*/ 245 h 271"/>
                <a:gd name="T56" fmla="*/ 203 w 219"/>
                <a:gd name="T57" fmla="*/ 271 h 271"/>
                <a:gd name="T58" fmla="*/ 0 w 219"/>
                <a:gd name="T59" fmla="*/ 258 h 271"/>
                <a:gd name="T60" fmla="*/ 30 w 219"/>
                <a:gd name="T61" fmla="*/ 252 h 271"/>
                <a:gd name="T62" fmla="*/ 41 w 219"/>
                <a:gd name="T63" fmla="*/ 234 h 271"/>
                <a:gd name="T64" fmla="*/ 41 w 219"/>
                <a:gd name="T65" fmla="*/ 54 h 271"/>
                <a:gd name="T66" fmla="*/ 40 w 219"/>
                <a:gd name="T67" fmla="*/ 28 h 271"/>
                <a:gd name="T68" fmla="*/ 29 w 219"/>
                <a:gd name="T69" fmla="*/ 16 h 271"/>
                <a:gd name="T70" fmla="*/ 5 w 219"/>
                <a:gd name="T71"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71">
                  <a:moveTo>
                    <a:pt x="5" y="0"/>
                  </a:moveTo>
                  <a:lnTo>
                    <a:pt x="194" y="0"/>
                  </a:lnTo>
                  <a:lnTo>
                    <a:pt x="194" y="9"/>
                  </a:lnTo>
                  <a:lnTo>
                    <a:pt x="196" y="25"/>
                  </a:lnTo>
                  <a:lnTo>
                    <a:pt x="197" y="44"/>
                  </a:lnTo>
                  <a:lnTo>
                    <a:pt x="198" y="62"/>
                  </a:lnTo>
                  <a:lnTo>
                    <a:pt x="184" y="63"/>
                  </a:lnTo>
                  <a:lnTo>
                    <a:pt x="180" y="48"/>
                  </a:lnTo>
                  <a:lnTo>
                    <a:pt x="175" y="37"/>
                  </a:lnTo>
                  <a:lnTo>
                    <a:pt x="170" y="28"/>
                  </a:lnTo>
                  <a:lnTo>
                    <a:pt x="165" y="22"/>
                  </a:lnTo>
                  <a:lnTo>
                    <a:pt x="157" y="19"/>
                  </a:lnTo>
                  <a:lnTo>
                    <a:pt x="143" y="16"/>
                  </a:lnTo>
                  <a:lnTo>
                    <a:pt x="125" y="15"/>
                  </a:lnTo>
                  <a:lnTo>
                    <a:pt x="92" y="15"/>
                  </a:lnTo>
                  <a:lnTo>
                    <a:pt x="86" y="16"/>
                  </a:lnTo>
                  <a:lnTo>
                    <a:pt x="82" y="16"/>
                  </a:lnTo>
                  <a:lnTo>
                    <a:pt x="79" y="17"/>
                  </a:lnTo>
                  <a:lnTo>
                    <a:pt x="78" y="20"/>
                  </a:lnTo>
                  <a:lnTo>
                    <a:pt x="77" y="23"/>
                  </a:lnTo>
                  <a:lnTo>
                    <a:pt x="77" y="29"/>
                  </a:lnTo>
                  <a:lnTo>
                    <a:pt x="77" y="121"/>
                  </a:lnTo>
                  <a:lnTo>
                    <a:pt x="117" y="121"/>
                  </a:lnTo>
                  <a:lnTo>
                    <a:pt x="133" y="121"/>
                  </a:lnTo>
                  <a:lnTo>
                    <a:pt x="143" y="120"/>
                  </a:lnTo>
                  <a:lnTo>
                    <a:pt x="151" y="117"/>
                  </a:lnTo>
                  <a:lnTo>
                    <a:pt x="156" y="111"/>
                  </a:lnTo>
                  <a:lnTo>
                    <a:pt x="159" y="103"/>
                  </a:lnTo>
                  <a:lnTo>
                    <a:pt x="161" y="90"/>
                  </a:lnTo>
                  <a:lnTo>
                    <a:pt x="176" y="90"/>
                  </a:lnTo>
                  <a:lnTo>
                    <a:pt x="176" y="171"/>
                  </a:lnTo>
                  <a:lnTo>
                    <a:pt x="161" y="171"/>
                  </a:lnTo>
                  <a:lnTo>
                    <a:pt x="158" y="157"/>
                  </a:lnTo>
                  <a:lnTo>
                    <a:pt x="153" y="147"/>
                  </a:lnTo>
                  <a:lnTo>
                    <a:pt x="147" y="142"/>
                  </a:lnTo>
                  <a:lnTo>
                    <a:pt x="135" y="139"/>
                  </a:lnTo>
                  <a:lnTo>
                    <a:pt x="117" y="139"/>
                  </a:lnTo>
                  <a:lnTo>
                    <a:pt x="77" y="139"/>
                  </a:lnTo>
                  <a:lnTo>
                    <a:pt x="77" y="216"/>
                  </a:lnTo>
                  <a:lnTo>
                    <a:pt x="78" y="232"/>
                  </a:lnTo>
                  <a:lnTo>
                    <a:pt x="82" y="243"/>
                  </a:lnTo>
                  <a:lnTo>
                    <a:pt x="87" y="250"/>
                  </a:lnTo>
                  <a:lnTo>
                    <a:pt x="98" y="253"/>
                  </a:lnTo>
                  <a:lnTo>
                    <a:pt x="112" y="255"/>
                  </a:lnTo>
                  <a:lnTo>
                    <a:pt x="132" y="255"/>
                  </a:lnTo>
                  <a:lnTo>
                    <a:pt x="151" y="255"/>
                  </a:lnTo>
                  <a:lnTo>
                    <a:pt x="165" y="252"/>
                  </a:lnTo>
                  <a:lnTo>
                    <a:pt x="176" y="248"/>
                  </a:lnTo>
                  <a:lnTo>
                    <a:pt x="184" y="241"/>
                  </a:lnTo>
                  <a:lnTo>
                    <a:pt x="191" y="232"/>
                  </a:lnTo>
                  <a:lnTo>
                    <a:pt x="198" y="218"/>
                  </a:lnTo>
                  <a:lnTo>
                    <a:pt x="205" y="202"/>
                  </a:lnTo>
                  <a:lnTo>
                    <a:pt x="219" y="203"/>
                  </a:lnTo>
                  <a:lnTo>
                    <a:pt x="217" y="215"/>
                  </a:lnTo>
                  <a:lnTo>
                    <a:pt x="214" y="230"/>
                  </a:lnTo>
                  <a:lnTo>
                    <a:pt x="210" y="245"/>
                  </a:lnTo>
                  <a:lnTo>
                    <a:pt x="207" y="260"/>
                  </a:lnTo>
                  <a:lnTo>
                    <a:pt x="203" y="271"/>
                  </a:lnTo>
                  <a:lnTo>
                    <a:pt x="0" y="271"/>
                  </a:lnTo>
                  <a:lnTo>
                    <a:pt x="0" y="258"/>
                  </a:lnTo>
                  <a:lnTo>
                    <a:pt x="19" y="256"/>
                  </a:lnTo>
                  <a:lnTo>
                    <a:pt x="30" y="252"/>
                  </a:lnTo>
                  <a:lnTo>
                    <a:pt x="37" y="245"/>
                  </a:lnTo>
                  <a:lnTo>
                    <a:pt x="41" y="234"/>
                  </a:lnTo>
                  <a:lnTo>
                    <a:pt x="41" y="217"/>
                  </a:lnTo>
                  <a:lnTo>
                    <a:pt x="41" y="54"/>
                  </a:lnTo>
                  <a:lnTo>
                    <a:pt x="41" y="38"/>
                  </a:lnTo>
                  <a:lnTo>
                    <a:pt x="40" y="28"/>
                  </a:lnTo>
                  <a:lnTo>
                    <a:pt x="35" y="21"/>
                  </a:lnTo>
                  <a:lnTo>
                    <a:pt x="29" y="16"/>
                  </a:lnTo>
                  <a:lnTo>
                    <a:pt x="19" y="14"/>
                  </a:lnTo>
                  <a:lnTo>
                    <a:pt x="5" y="13"/>
                  </a:lnTo>
                  <a:lnTo>
                    <a:pt x="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noEditPoints="1"/>
            </p:cNvSpPr>
            <p:nvPr/>
          </p:nvSpPr>
          <p:spPr bwMode="auto">
            <a:xfrm>
              <a:off x="6646863" y="6307138"/>
              <a:ext cx="133350" cy="146050"/>
            </a:xfrm>
            <a:custGeom>
              <a:avLst/>
              <a:gdLst>
                <a:gd name="T0" fmla="*/ 90 w 251"/>
                <a:gd name="T1" fmla="*/ 16 h 275"/>
                <a:gd name="T2" fmla="*/ 79 w 251"/>
                <a:gd name="T3" fmla="*/ 20 h 275"/>
                <a:gd name="T4" fmla="*/ 74 w 251"/>
                <a:gd name="T5" fmla="*/ 29 h 275"/>
                <a:gd name="T6" fmla="*/ 74 w 251"/>
                <a:gd name="T7" fmla="*/ 138 h 275"/>
                <a:gd name="T8" fmla="*/ 114 w 251"/>
                <a:gd name="T9" fmla="*/ 137 h 275"/>
                <a:gd name="T10" fmla="*/ 140 w 251"/>
                <a:gd name="T11" fmla="*/ 126 h 275"/>
                <a:gd name="T12" fmla="*/ 161 w 251"/>
                <a:gd name="T13" fmla="*/ 95 h 275"/>
                <a:gd name="T14" fmla="*/ 161 w 251"/>
                <a:gd name="T15" fmla="*/ 58 h 275"/>
                <a:gd name="T16" fmla="*/ 148 w 251"/>
                <a:gd name="T17" fmla="*/ 33 h 275"/>
                <a:gd name="T18" fmla="*/ 128 w 251"/>
                <a:gd name="T19" fmla="*/ 20 h 275"/>
                <a:gd name="T20" fmla="*/ 102 w 251"/>
                <a:gd name="T21" fmla="*/ 15 h 275"/>
                <a:gd name="T22" fmla="*/ 107 w 251"/>
                <a:gd name="T23" fmla="*/ 0 h 275"/>
                <a:gd name="T24" fmla="*/ 146 w 251"/>
                <a:gd name="T25" fmla="*/ 3 h 275"/>
                <a:gd name="T26" fmla="*/ 175 w 251"/>
                <a:gd name="T27" fmla="*/ 14 h 275"/>
                <a:gd name="T28" fmla="*/ 195 w 251"/>
                <a:gd name="T29" fmla="*/ 36 h 275"/>
                <a:gd name="T30" fmla="*/ 203 w 251"/>
                <a:gd name="T31" fmla="*/ 69 h 275"/>
                <a:gd name="T32" fmla="*/ 193 w 251"/>
                <a:gd name="T33" fmla="*/ 105 h 275"/>
                <a:gd name="T34" fmla="*/ 167 w 251"/>
                <a:gd name="T35" fmla="*/ 130 h 275"/>
                <a:gd name="T36" fmla="*/ 158 w 251"/>
                <a:gd name="T37" fmla="*/ 152 h 275"/>
                <a:gd name="T38" fmla="*/ 177 w 251"/>
                <a:gd name="T39" fmla="*/ 185 h 275"/>
                <a:gd name="T40" fmla="*/ 197 w 251"/>
                <a:gd name="T41" fmla="*/ 215 h 275"/>
                <a:gd name="T42" fmla="*/ 213 w 251"/>
                <a:gd name="T43" fmla="*/ 235 h 275"/>
                <a:gd name="T44" fmla="*/ 230 w 251"/>
                <a:gd name="T45" fmla="*/ 252 h 275"/>
                <a:gd name="T46" fmla="*/ 251 w 251"/>
                <a:gd name="T47" fmla="*/ 263 h 275"/>
                <a:gd name="T48" fmla="*/ 241 w 251"/>
                <a:gd name="T49" fmla="*/ 275 h 275"/>
                <a:gd name="T50" fmla="*/ 213 w 251"/>
                <a:gd name="T51" fmla="*/ 272 h 275"/>
                <a:gd name="T52" fmla="*/ 180 w 251"/>
                <a:gd name="T53" fmla="*/ 253 h 275"/>
                <a:gd name="T54" fmla="*/ 152 w 251"/>
                <a:gd name="T55" fmla="*/ 215 h 275"/>
                <a:gd name="T56" fmla="*/ 125 w 251"/>
                <a:gd name="T57" fmla="*/ 169 h 275"/>
                <a:gd name="T58" fmla="*/ 112 w 251"/>
                <a:gd name="T59" fmla="*/ 158 h 275"/>
                <a:gd name="T60" fmla="*/ 88 w 251"/>
                <a:gd name="T61" fmla="*/ 153 h 275"/>
                <a:gd name="T62" fmla="*/ 74 w 251"/>
                <a:gd name="T63" fmla="*/ 217 h 275"/>
                <a:gd name="T64" fmla="*/ 78 w 251"/>
                <a:gd name="T65" fmla="*/ 245 h 275"/>
                <a:gd name="T66" fmla="*/ 95 w 251"/>
                <a:gd name="T67" fmla="*/ 256 h 275"/>
                <a:gd name="T68" fmla="*/ 112 w 251"/>
                <a:gd name="T69" fmla="*/ 271 h 275"/>
                <a:gd name="T70" fmla="*/ 0 w 251"/>
                <a:gd name="T71" fmla="*/ 257 h 275"/>
                <a:gd name="T72" fmla="*/ 29 w 251"/>
                <a:gd name="T73" fmla="*/ 252 h 275"/>
                <a:gd name="T74" fmla="*/ 38 w 251"/>
                <a:gd name="T75" fmla="*/ 234 h 275"/>
                <a:gd name="T76" fmla="*/ 39 w 251"/>
                <a:gd name="T77" fmla="*/ 53 h 275"/>
                <a:gd name="T78" fmla="*/ 36 w 251"/>
                <a:gd name="T79" fmla="*/ 24 h 275"/>
                <a:gd name="T80" fmla="*/ 19 w 251"/>
                <a:gd name="T81" fmla="*/ 15 h 275"/>
                <a:gd name="T82" fmla="*/ 3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2" y="15"/>
                  </a:moveTo>
                  <a:lnTo>
                    <a:pt x="90" y="16"/>
                  </a:lnTo>
                  <a:lnTo>
                    <a:pt x="84" y="17"/>
                  </a:lnTo>
                  <a:lnTo>
                    <a:pt x="79" y="20"/>
                  </a:lnTo>
                  <a:lnTo>
                    <a:pt x="77" y="23"/>
                  </a:lnTo>
                  <a:lnTo>
                    <a:pt x="74" y="29"/>
                  </a:lnTo>
                  <a:lnTo>
                    <a:pt x="74" y="38"/>
                  </a:lnTo>
                  <a:lnTo>
                    <a:pt x="74" y="138"/>
                  </a:lnTo>
                  <a:lnTo>
                    <a:pt x="95" y="138"/>
                  </a:lnTo>
                  <a:lnTo>
                    <a:pt x="114" y="137"/>
                  </a:lnTo>
                  <a:lnTo>
                    <a:pt x="129" y="133"/>
                  </a:lnTo>
                  <a:lnTo>
                    <a:pt x="140" y="126"/>
                  </a:lnTo>
                  <a:lnTo>
                    <a:pt x="153" y="112"/>
                  </a:lnTo>
                  <a:lnTo>
                    <a:pt x="161" y="95"/>
                  </a:lnTo>
                  <a:lnTo>
                    <a:pt x="163" y="76"/>
                  </a:lnTo>
                  <a:lnTo>
                    <a:pt x="161" y="58"/>
                  </a:lnTo>
                  <a:lnTo>
                    <a:pt x="156" y="44"/>
                  </a:lnTo>
                  <a:lnTo>
                    <a:pt x="148" y="33"/>
                  </a:lnTo>
                  <a:lnTo>
                    <a:pt x="139" y="25"/>
                  </a:lnTo>
                  <a:lnTo>
                    <a:pt x="128" y="20"/>
                  </a:lnTo>
                  <a:lnTo>
                    <a:pt x="114" y="16"/>
                  </a:lnTo>
                  <a:lnTo>
                    <a:pt x="102" y="15"/>
                  </a:lnTo>
                  <a:close/>
                  <a:moveTo>
                    <a:pt x="3" y="0"/>
                  </a:moveTo>
                  <a:lnTo>
                    <a:pt x="107" y="0"/>
                  </a:lnTo>
                  <a:lnTo>
                    <a:pt x="129" y="0"/>
                  </a:lnTo>
                  <a:lnTo>
                    <a:pt x="146" y="3"/>
                  </a:lnTo>
                  <a:lnTo>
                    <a:pt x="162" y="7"/>
                  </a:lnTo>
                  <a:lnTo>
                    <a:pt x="175" y="14"/>
                  </a:lnTo>
                  <a:lnTo>
                    <a:pt x="186" y="23"/>
                  </a:lnTo>
                  <a:lnTo>
                    <a:pt x="195" y="36"/>
                  </a:lnTo>
                  <a:lnTo>
                    <a:pt x="201" y="51"/>
                  </a:lnTo>
                  <a:lnTo>
                    <a:pt x="203" y="69"/>
                  </a:lnTo>
                  <a:lnTo>
                    <a:pt x="200" y="88"/>
                  </a:lnTo>
                  <a:lnTo>
                    <a:pt x="193" y="105"/>
                  </a:lnTo>
                  <a:lnTo>
                    <a:pt x="181" y="119"/>
                  </a:lnTo>
                  <a:lnTo>
                    <a:pt x="167" y="130"/>
                  </a:lnTo>
                  <a:lnTo>
                    <a:pt x="150" y="139"/>
                  </a:lnTo>
                  <a:lnTo>
                    <a:pt x="158" y="152"/>
                  </a:lnTo>
                  <a:lnTo>
                    <a:pt x="167" y="168"/>
                  </a:lnTo>
                  <a:lnTo>
                    <a:pt x="177" y="185"/>
                  </a:lnTo>
                  <a:lnTo>
                    <a:pt x="187" y="200"/>
                  </a:lnTo>
                  <a:lnTo>
                    <a:pt x="197" y="215"/>
                  </a:lnTo>
                  <a:lnTo>
                    <a:pt x="205" y="226"/>
                  </a:lnTo>
                  <a:lnTo>
                    <a:pt x="213" y="235"/>
                  </a:lnTo>
                  <a:lnTo>
                    <a:pt x="220" y="243"/>
                  </a:lnTo>
                  <a:lnTo>
                    <a:pt x="230" y="252"/>
                  </a:lnTo>
                  <a:lnTo>
                    <a:pt x="241" y="259"/>
                  </a:lnTo>
                  <a:lnTo>
                    <a:pt x="251" y="263"/>
                  </a:lnTo>
                  <a:lnTo>
                    <a:pt x="249" y="275"/>
                  </a:lnTo>
                  <a:lnTo>
                    <a:pt x="241" y="275"/>
                  </a:lnTo>
                  <a:lnTo>
                    <a:pt x="233" y="274"/>
                  </a:lnTo>
                  <a:lnTo>
                    <a:pt x="213" y="272"/>
                  </a:lnTo>
                  <a:lnTo>
                    <a:pt x="196" y="265"/>
                  </a:lnTo>
                  <a:lnTo>
                    <a:pt x="180" y="253"/>
                  </a:lnTo>
                  <a:lnTo>
                    <a:pt x="167" y="236"/>
                  </a:lnTo>
                  <a:lnTo>
                    <a:pt x="152" y="215"/>
                  </a:lnTo>
                  <a:lnTo>
                    <a:pt x="137" y="191"/>
                  </a:lnTo>
                  <a:lnTo>
                    <a:pt x="125" y="169"/>
                  </a:lnTo>
                  <a:lnTo>
                    <a:pt x="119" y="162"/>
                  </a:lnTo>
                  <a:lnTo>
                    <a:pt x="112" y="158"/>
                  </a:lnTo>
                  <a:lnTo>
                    <a:pt x="102" y="154"/>
                  </a:lnTo>
                  <a:lnTo>
                    <a:pt x="88" y="153"/>
                  </a:lnTo>
                  <a:lnTo>
                    <a:pt x="74" y="153"/>
                  </a:lnTo>
                  <a:lnTo>
                    <a:pt x="74" y="217"/>
                  </a:lnTo>
                  <a:lnTo>
                    <a:pt x="76" y="234"/>
                  </a:lnTo>
                  <a:lnTo>
                    <a:pt x="78" y="245"/>
                  </a:lnTo>
                  <a:lnTo>
                    <a:pt x="85" y="252"/>
                  </a:lnTo>
                  <a:lnTo>
                    <a:pt x="95" y="256"/>
                  </a:lnTo>
                  <a:lnTo>
                    <a:pt x="112" y="257"/>
                  </a:lnTo>
                  <a:lnTo>
                    <a:pt x="112" y="271"/>
                  </a:lnTo>
                  <a:lnTo>
                    <a:pt x="0" y="271"/>
                  </a:lnTo>
                  <a:lnTo>
                    <a:pt x="0" y="257"/>
                  </a:lnTo>
                  <a:lnTo>
                    <a:pt x="18" y="256"/>
                  </a:lnTo>
                  <a:lnTo>
                    <a:pt x="29" y="252"/>
                  </a:lnTo>
                  <a:lnTo>
                    <a:pt x="36" y="245"/>
                  </a:lnTo>
                  <a:lnTo>
                    <a:pt x="38" y="234"/>
                  </a:lnTo>
                  <a:lnTo>
                    <a:pt x="39" y="217"/>
                  </a:lnTo>
                  <a:lnTo>
                    <a:pt x="39" y="53"/>
                  </a:lnTo>
                  <a:lnTo>
                    <a:pt x="38" y="36"/>
                  </a:lnTo>
                  <a:lnTo>
                    <a:pt x="36" y="24"/>
                  </a:lnTo>
                  <a:lnTo>
                    <a:pt x="29" y="19"/>
                  </a:lnTo>
                  <a:lnTo>
                    <a:pt x="19" y="15"/>
                  </a:lnTo>
                  <a:lnTo>
                    <a:pt x="3" y="14"/>
                  </a:lnTo>
                  <a:lnTo>
                    <a:pt x="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p:cNvSpPr>
            <p:nvPr/>
          </p:nvSpPr>
          <p:spPr bwMode="auto">
            <a:xfrm>
              <a:off x="6789738" y="6303963"/>
              <a:ext cx="88900" cy="150813"/>
            </a:xfrm>
            <a:custGeom>
              <a:avLst/>
              <a:gdLst>
                <a:gd name="T0" fmla="*/ 122 w 168"/>
                <a:gd name="T1" fmla="*/ 4 h 284"/>
                <a:gd name="T2" fmla="*/ 149 w 168"/>
                <a:gd name="T3" fmla="*/ 26 h 284"/>
                <a:gd name="T4" fmla="*/ 155 w 168"/>
                <a:gd name="T5" fmla="*/ 69 h 284"/>
                <a:gd name="T6" fmla="*/ 138 w 168"/>
                <a:gd name="T7" fmla="*/ 60 h 284"/>
                <a:gd name="T8" fmla="*/ 129 w 168"/>
                <a:gd name="T9" fmla="*/ 39 h 284"/>
                <a:gd name="T10" fmla="*/ 113 w 168"/>
                <a:gd name="T11" fmla="*/ 23 h 284"/>
                <a:gd name="T12" fmla="*/ 87 w 168"/>
                <a:gd name="T13" fmla="*/ 16 h 284"/>
                <a:gd name="T14" fmla="*/ 61 w 168"/>
                <a:gd name="T15" fmla="*/ 23 h 284"/>
                <a:gd name="T16" fmla="*/ 46 w 168"/>
                <a:gd name="T17" fmla="*/ 40 h 284"/>
                <a:gd name="T18" fmla="*/ 41 w 168"/>
                <a:gd name="T19" fmla="*/ 61 h 284"/>
                <a:gd name="T20" fmla="*/ 50 w 168"/>
                <a:gd name="T21" fmla="*/ 91 h 284"/>
                <a:gd name="T22" fmla="*/ 76 w 168"/>
                <a:gd name="T23" fmla="*/ 112 h 284"/>
                <a:gd name="T24" fmla="*/ 108 w 168"/>
                <a:gd name="T25" fmla="*/ 128 h 284"/>
                <a:gd name="T26" fmla="*/ 137 w 168"/>
                <a:gd name="T27" fmla="*/ 146 h 284"/>
                <a:gd name="T28" fmla="*/ 158 w 168"/>
                <a:gd name="T29" fmla="*/ 170 h 284"/>
                <a:gd name="T30" fmla="*/ 168 w 168"/>
                <a:gd name="T31" fmla="*/ 205 h 284"/>
                <a:gd name="T32" fmla="*/ 155 w 168"/>
                <a:gd name="T33" fmla="*/ 246 h 284"/>
                <a:gd name="T34" fmla="*/ 122 w 168"/>
                <a:gd name="T35" fmla="*/ 273 h 284"/>
                <a:gd name="T36" fmla="*/ 73 w 168"/>
                <a:gd name="T37" fmla="*/ 284 h 284"/>
                <a:gd name="T38" fmla="*/ 43 w 168"/>
                <a:gd name="T39" fmla="*/ 281 h 284"/>
                <a:gd name="T40" fmla="*/ 20 w 168"/>
                <a:gd name="T41" fmla="*/ 273 h 284"/>
                <a:gd name="T42" fmla="*/ 9 w 168"/>
                <a:gd name="T43" fmla="*/ 260 h 284"/>
                <a:gd name="T44" fmla="*/ 5 w 168"/>
                <a:gd name="T45" fmla="*/ 233 h 284"/>
                <a:gd name="T46" fmla="*/ 0 w 168"/>
                <a:gd name="T47" fmla="*/ 203 h 284"/>
                <a:gd name="T48" fmla="*/ 18 w 168"/>
                <a:gd name="T49" fmla="*/ 213 h 284"/>
                <a:gd name="T50" fmla="*/ 30 w 168"/>
                <a:gd name="T51" fmla="*/ 238 h 284"/>
                <a:gd name="T52" fmla="*/ 51 w 168"/>
                <a:gd name="T53" fmla="*/ 258 h 284"/>
                <a:gd name="T54" fmla="*/ 82 w 168"/>
                <a:gd name="T55" fmla="*/ 267 h 284"/>
                <a:gd name="T56" fmla="*/ 113 w 168"/>
                <a:gd name="T57" fmla="*/ 259 h 284"/>
                <a:gd name="T58" fmla="*/ 129 w 168"/>
                <a:gd name="T59" fmla="*/ 235 h 284"/>
                <a:gd name="T60" fmla="*/ 130 w 168"/>
                <a:gd name="T61" fmla="*/ 205 h 284"/>
                <a:gd name="T62" fmla="*/ 116 w 168"/>
                <a:gd name="T63" fmla="*/ 182 h 284"/>
                <a:gd name="T64" fmla="*/ 92 w 168"/>
                <a:gd name="T65" fmla="*/ 165 h 284"/>
                <a:gd name="T66" fmla="*/ 65 w 168"/>
                <a:gd name="T67" fmla="*/ 150 h 284"/>
                <a:gd name="T68" fmla="*/ 38 w 168"/>
                <a:gd name="T69" fmla="*/ 134 h 284"/>
                <a:gd name="T70" fmla="*/ 17 w 168"/>
                <a:gd name="T71" fmla="*/ 110 h 284"/>
                <a:gd name="T72" fmla="*/ 8 w 168"/>
                <a:gd name="T73" fmla="*/ 76 h 284"/>
                <a:gd name="T74" fmla="*/ 16 w 168"/>
                <a:gd name="T75" fmla="*/ 43 h 284"/>
                <a:gd name="T76" fmla="*/ 38 w 168"/>
                <a:gd name="T77" fmla="*/ 18 h 284"/>
                <a:gd name="T78" fmla="*/ 73 w 168"/>
                <a:gd name="T79"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84">
                  <a:moveTo>
                    <a:pt x="95" y="0"/>
                  </a:moveTo>
                  <a:lnTo>
                    <a:pt x="122" y="4"/>
                  </a:lnTo>
                  <a:lnTo>
                    <a:pt x="148" y="11"/>
                  </a:lnTo>
                  <a:lnTo>
                    <a:pt x="149" y="26"/>
                  </a:lnTo>
                  <a:lnTo>
                    <a:pt x="152" y="45"/>
                  </a:lnTo>
                  <a:lnTo>
                    <a:pt x="155" y="69"/>
                  </a:lnTo>
                  <a:lnTo>
                    <a:pt x="141" y="71"/>
                  </a:lnTo>
                  <a:lnTo>
                    <a:pt x="138" y="60"/>
                  </a:lnTo>
                  <a:lnTo>
                    <a:pt x="133" y="50"/>
                  </a:lnTo>
                  <a:lnTo>
                    <a:pt x="129" y="39"/>
                  </a:lnTo>
                  <a:lnTo>
                    <a:pt x="122" y="30"/>
                  </a:lnTo>
                  <a:lnTo>
                    <a:pt x="113" y="23"/>
                  </a:lnTo>
                  <a:lnTo>
                    <a:pt x="101" y="18"/>
                  </a:lnTo>
                  <a:lnTo>
                    <a:pt x="87" y="16"/>
                  </a:lnTo>
                  <a:lnTo>
                    <a:pt x="73" y="19"/>
                  </a:lnTo>
                  <a:lnTo>
                    <a:pt x="61" y="23"/>
                  </a:lnTo>
                  <a:lnTo>
                    <a:pt x="53" y="31"/>
                  </a:lnTo>
                  <a:lnTo>
                    <a:pt x="46" y="40"/>
                  </a:lnTo>
                  <a:lnTo>
                    <a:pt x="42" y="51"/>
                  </a:lnTo>
                  <a:lnTo>
                    <a:pt x="41" y="61"/>
                  </a:lnTo>
                  <a:lnTo>
                    <a:pt x="43" y="77"/>
                  </a:lnTo>
                  <a:lnTo>
                    <a:pt x="50" y="91"/>
                  </a:lnTo>
                  <a:lnTo>
                    <a:pt x="62" y="102"/>
                  </a:lnTo>
                  <a:lnTo>
                    <a:pt x="76" y="112"/>
                  </a:lnTo>
                  <a:lnTo>
                    <a:pt x="95" y="121"/>
                  </a:lnTo>
                  <a:lnTo>
                    <a:pt x="108" y="128"/>
                  </a:lnTo>
                  <a:lnTo>
                    <a:pt x="123" y="137"/>
                  </a:lnTo>
                  <a:lnTo>
                    <a:pt x="137" y="146"/>
                  </a:lnTo>
                  <a:lnTo>
                    <a:pt x="149" y="157"/>
                  </a:lnTo>
                  <a:lnTo>
                    <a:pt x="158" y="170"/>
                  </a:lnTo>
                  <a:lnTo>
                    <a:pt x="165" y="186"/>
                  </a:lnTo>
                  <a:lnTo>
                    <a:pt x="168" y="205"/>
                  </a:lnTo>
                  <a:lnTo>
                    <a:pt x="164" y="226"/>
                  </a:lnTo>
                  <a:lnTo>
                    <a:pt x="155" y="246"/>
                  </a:lnTo>
                  <a:lnTo>
                    <a:pt x="141" y="262"/>
                  </a:lnTo>
                  <a:lnTo>
                    <a:pt x="122" y="273"/>
                  </a:lnTo>
                  <a:lnTo>
                    <a:pt x="99" y="281"/>
                  </a:lnTo>
                  <a:lnTo>
                    <a:pt x="73" y="284"/>
                  </a:lnTo>
                  <a:lnTo>
                    <a:pt x="57" y="283"/>
                  </a:lnTo>
                  <a:lnTo>
                    <a:pt x="43" y="281"/>
                  </a:lnTo>
                  <a:lnTo>
                    <a:pt x="32" y="278"/>
                  </a:lnTo>
                  <a:lnTo>
                    <a:pt x="20" y="273"/>
                  </a:lnTo>
                  <a:lnTo>
                    <a:pt x="12" y="270"/>
                  </a:lnTo>
                  <a:lnTo>
                    <a:pt x="9" y="260"/>
                  </a:lnTo>
                  <a:lnTo>
                    <a:pt x="7" y="248"/>
                  </a:lnTo>
                  <a:lnTo>
                    <a:pt x="5" y="233"/>
                  </a:lnTo>
                  <a:lnTo>
                    <a:pt x="2" y="218"/>
                  </a:lnTo>
                  <a:lnTo>
                    <a:pt x="0" y="203"/>
                  </a:lnTo>
                  <a:lnTo>
                    <a:pt x="14" y="200"/>
                  </a:lnTo>
                  <a:lnTo>
                    <a:pt x="18" y="213"/>
                  </a:lnTo>
                  <a:lnTo>
                    <a:pt x="23" y="225"/>
                  </a:lnTo>
                  <a:lnTo>
                    <a:pt x="30" y="238"/>
                  </a:lnTo>
                  <a:lnTo>
                    <a:pt x="39" y="249"/>
                  </a:lnTo>
                  <a:lnTo>
                    <a:pt x="51" y="258"/>
                  </a:lnTo>
                  <a:lnTo>
                    <a:pt x="65" y="265"/>
                  </a:lnTo>
                  <a:lnTo>
                    <a:pt x="82" y="267"/>
                  </a:lnTo>
                  <a:lnTo>
                    <a:pt x="99" y="265"/>
                  </a:lnTo>
                  <a:lnTo>
                    <a:pt x="113" y="259"/>
                  </a:lnTo>
                  <a:lnTo>
                    <a:pt x="123" y="249"/>
                  </a:lnTo>
                  <a:lnTo>
                    <a:pt x="129" y="235"/>
                  </a:lnTo>
                  <a:lnTo>
                    <a:pt x="131" y="218"/>
                  </a:lnTo>
                  <a:lnTo>
                    <a:pt x="130" y="205"/>
                  </a:lnTo>
                  <a:lnTo>
                    <a:pt x="124" y="192"/>
                  </a:lnTo>
                  <a:lnTo>
                    <a:pt x="116" y="182"/>
                  </a:lnTo>
                  <a:lnTo>
                    <a:pt x="105" y="174"/>
                  </a:lnTo>
                  <a:lnTo>
                    <a:pt x="92" y="165"/>
                  </a:lnTo>
                  <a:lnTo>
                    <a:pt x="78" y="157"/>
                  </a:lnTo>
                  <a:lnTo>
                    <a:pt x="65" y="150"/>
                  </a:lnTo>
                  <a:lnTo>
                    <a:pt x="51" y="143"/>
                  </a:lnTo>
                  <a:lnTo>
                    <a:pt x="38" y="134"/>
                  </a:lnTo>
                  <a:lnTo>
                    <a:pt x="26" y="123"/>
                  </a:lnTo>
                  <a:lnTo>
                    <a:pt x="17" y="110"/>
                  </a:lnTo>
                  <a:lnTo>
                    <a:pt x="10" y="94"/>
                  </a:lnTo>
                  <a:lnTo>
                    <a:pt x="8" y="76"/>
                  </a:lnTo>
                  <a:lnTo>
                    <a:pt x="10" y="59"/>
                  </a:lnTo>
                  <a:lnTo>
                    <a:pt x="16" y="43"/>
                  </a:lnTo>
                  <a:lnTo>
                    <a:pt x="25" y="29"/>
                  </a:lnTo>
                  <a:lnTo>
                    <a:pt x="38" y="18"/>
                  </a:lnTo>
                  <a:lnTo>
                    <a:pt x="54" y="8"/>
                  </a:lnTo>
                  <a:lnTo>
                    <a:pt x="73" y="3"/>
                  </a:lnTo>
                  <a:lnTo>
                    <a:pt x="9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noEditPoints="1"/>
            </p:cNvSpPr>
            <p:nvPr/>
          </p:nvSpPr>
          <p:spPr bwMode="auto">
            <a:xfrm>
              <a:off x="5729288" y="6581775"/>
              <a:ext cx="52388" cy="73025"/>
            </a:xfrm>
            <a:custGeom>
              <a:avLst/>
              <a:gdLst>
                <a:gd name="T0" fmla="*/ 17 w 99"/>
                <a:gd name="T1" fmla="*/ 72 h 137"/>
                <a:gd name="T2" fmla="*/ 17 w 99"/>
                <a:gd name="T3" fmla="*/ 122 h 137"/>
                <a:gd name="T4" fmla="*/ 51 w 99"/>
                <a:gd name="T5" fmla="*/ 122 h 137"/>
                <a:gd name="T6" fmla="*/ 58 w 99"/>
                <a:gd name="T7" fmla="*/ 122 h 137"/>
                <a:gd name="T8" fmla="*/ 66 w 99"/>
                <a:gd name="T9" fmla="*/ 120 h 137"/>
                <a:gd name="T10" fmla="*/ 73 w 99"/>
                <a:gd name="T11" fmla="*/ 116 h 137"/>
                <a:gd name="T12" fmla="*/ 79 w 99"/>
                <a:gd name="T13" fmla="*/ 108 h 137"/>
                <a:gd name="T14" fmla="*/ 82 w 99"/>
                <a:gd name="T15" fmla="*/ 98 h 137"/>
                <a:gd name="T16" fmla="*/ 78 w 99"/>
                <a:gd name="T17" fmla="*/ 87 h 137"/>
                <a:gd name="T18" fmla="*/ 71 w 99"/>
                <a:gd name="T19" fmla="*/ 77 h 137"/>
                <a:gd name="T20" fmla="*/ 63 w 99"/>
                <a:gd name="T21" fmla="*/ 73 h 137"/>
                <a:gd name="T22" fmla="*/ 57 w 99"/>
                <a:gd name="T23" fmla="*/ 72 h 137"/>
                <a:gd name="T24" fmla="*/ 49 w 99"/>
                <a:gd name="T25" fmla="*/ 72 h 137"/>
                <a:gd name="T26" fmla="*/ 17 w 99"/>
                <a:gd name="T27" fmla="*/ 72 h 137"/>
                <a:gd name="T28" fmla="*/ 17 w 99"/>
                <a:gd name="T29" fmla="*/ 14 h 137"/>
                <a:gd name="T30" fmla="*/ 17 w 99"/>
                <a:gd name="T31" fmla="*/ 58 h 137"/>
                <a:gd name="T32" fmla="*/ 44 w 99"/>
                <a:gd name="T33" fmla="*/ 58 h 137"/>
                <a:gd name="T34" fmla="*/ 52 w 99"/>
                <a:gd name="T35" fmla="*/ 58 h 137"/>
                <a:gd name="T36" fmla="*/ 61 w 99"/>
                <a:gd name="T37" fmla="*/ 57 h 137"/>
                <a:gd name="T38" fmla="*/ 68 w 99"/>
                <a:gd name="T39" fmla="*/ 54 h 137"/>
                <a:gd name="T40" fmla="*/ 73 w 99"/>
                <a:gd name="T41" fmla="*/ 49 h 137"/>
                <a:gd name="T42" fmla="*/ 75 w 99"/>
                <a:gd name="T43" fmla="*/ 46 h 137"/>
                <a:gd name="T44" fmla="*/ 77 w 99"/>
                <a:gd name="T45" fmla="*/ 40 h 137"/>
                <a:gd name="T46" fmla="*/ 77 w 99"/>
                <a:gd name="T47" fmla="*/ 35 h 137"/>
                <a:gd name="T48" fmla="*/ 76 w 99"/>
                <a:gd name="T49" fmla="*/ 30 h 137"/>
                <a:gd name="T50" fmla="*/ 75 w 99"/>
                <a:gd name="T51" fmla="*/ 25 h 137"/>
                <a:gd name="T52" fmla="*/ 71 w 99"/>
                <a:gd name="T53" fmla="*/ 21 h 137"/>
                <a:gd name="T54" fmla="*/ 67 w 99"/>
                <a:gd name="T55" fmla="*/ 17 h 137"/>
                <a:gd name="T56" fmla="*/ 58 w 99"/>
                <a:gd name="T57" fmla="*/ 14 h 137"/>
                <a:gd name="T58" fmla="*/ 48 w 99"/>
                <a:gd name="T59" fmla="*/ 14 h 137"/>
                <a:gd name="T60" fmla="*/ 17 w 99"/>
                <a:gd name="T61" fmla="*/ 14 h 137"/>
                <a:gd name="T62" fmla="*/ 0 w 99"/>
                <a:gd name="T63" fmla="*/ 0 h 137"/>
                <a:gd name="T64" fmla="*/ 52 w 99"/>
                <a:gd name="T65" fmla="*/ 0 h 137"/>
                <a:gd name="T66" fmla="*/ 61 w 99"/>
                <a:gd name="T67" fmla="*/ 0 h 137"/>
                <a:gd name="T68" fmla="*/ 70 w 99"/>
                <a:gd name="T69" fmla="*/ 1 h 137"/>
                <a:gd name="T70" fmla="*/ 79 w 99"/>
                <a:gd name="T71" fmla="*/ 6 h 137"/>
                <a:gd name="T72" fmla="*/ 87 w 99"/>
                <a:gd name="T73" fmla="*/ 14 h 137"/>
                <a:gd name="T74" fmla="*/ 92 w 99"/>
                <a:gd name="T75" fmla="*/ 23 h 137"/>
                <a:gd name="T76" fmla="*/ 94 w 99"/>
                <a:gd name="T77" fmla="*/ 33 h 137"/>
                <a:gd name="T78" fmla="*/ 92 w 99"/>
                <a:gd name="T79" fmla="*/ 43 h 137"/>
                <a:gd name="T80" fmla="*/ 87 w 99"/>
                <a:gd name="T81" fmla="*/ 53 h 137"/>
                <a:gd name="T82" fmla="*/ 81 w 99"/>
                <a:gd name="T83" fmla="*/ 59 h 137"/>
                <a:gd name="T84" fmla="*/ 70 w 99"/>
                <a:gd name="T85" fmla="*/ 64 h 137"/>
                <a:gd name="T86" fmla="*/ 70 w 99"/>
                <a:gd name="T87" fmla="*/ 64 h 137"/>
                <a:gd name="T88" fmla="*/ 82 w 99"/>
                <a:gd name="T89" fmla="*/ 69 h 137"/>
                <a:gd name="T90" fmla="*/ 91 w 99"/>
                <a:gd name="T91" fmla="*/ 77 h 137"/>
                <a:gd name="T92" fmla="*/ 96 w 99"/>
                <a:gd name="T93" fmla="*/ 87 h 137"/>
                <a:gd name="T94" fmla="*/ 99 w 99"/>
                <a:gd name="T95" fmla="*/ 99 h 137"/>
                <a:gd name="T96" fmla="*/ 96 w 99"/>
                <a:gd name="T97" fmla="*/ 111 h 137"/>
                <a:gd name="T98" fmla="*/ 93 w 99"/>
                <a:gd name="T99" fmla="*/ 120 h 137"/>
                <a:gd name="T100" fmla="*/ 85 w 99"/>
                <a:gd name="T101" fmla="*/ 128 h 137"/>
                <a:gd name="T102" fmla="*/ 75 w 99"/>
                <a:gd name="T103" fmla="*/ 134 h 137"/>
                <a:gd name="T104" fmla="*/ 63 w 99"/>
                <a:gd name="T105" fmla="*/ 137 h 137"/>
                <a:gd name="T106" fmla="*/ 51 w 99"/>
                <a:gd name="T107" fmla="*/ 137 h 137"/>
                <a:gd name="T108" fmla="*/ 0 w 99"/>
                <a:gd name="T109" fmla="*/ 137 h 137"/>
                <a:gd name="T110" fmla="*/ 0 w 99"/>
                <a:gd name="T11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7">
                  <a:moveTo>
                    <a:pt x="17" y="72"/>
                  </a:moveTo>
                  <a:lnTo>
                    <a:pt x="17" y="122"/>
                  </a:lnTo>
                  <a:lnTo>
                    <a:pt x="51" y="122"/>
                  </a:lnTo>
                  <a:lnTo>
                    <a:pt x="58" y="122"/>
                  </a:lnTo>
                  <a:lnTo>
                    <a:pt x="66" y="120"/>
                  </a:lnTo>
                  <a:lnTo>
                    <a:pt x="73" y="116"/>
                  </a:lnTo>
                  <a:lnTo>
                    <a:pt x="79" y="108"/>
                  </a:lnTo>
                  <a:lnTo>
                    <a:pt x="82" y="98"/>
                  </a:lnTo>
                  <a:lnTo>
                    <a:pt x="78" y="87"/>
                  </a:lnTo>
                  <a:lnTo>
                    <a:pt x="71" y="77"/>
                  </a:lnTo>
                  <a:lnTo>
                    <a:pt x="63" y="73"/>
                  </a:lnTo>
                  <a:lnTo>
                    <a:pt x="57" y="72"/>
                  </a:lnTo>
                  <a:lnTo>
                    <a:pt x="49" y="72"/>
                  </a:lnTo>
                  <a:lnTo>
                    <a:pt x="17" y="72"/>
                  </a:lnTo>
                  <a:close/>
                  <a:moveTo>
                    <a:pt x="17" y="14"/>
                  </a:moveTo>
                  <a:lnTo>
                    <a:pt x="17" y="58"/>
                  </a:lnTo>
                  <a:lnTo>
                    <a:pt x="44" y="58"/>
                  </a:lnTo>
                  <a:lnTo>
                    <a:pt x="52" y="58"/>
                  </a:lnTo>
                  <a:lnTo>
                    <a:pt x="61" y="57"/>
                  </a:lnTo>
                  <a:lnTo>
                    <a:pt x="68" y="54"/>
                  </a:lnTo>
                  <a:lnTo>
                    <a:pt x="73" y="49"/>
                  </a:lnTo>
                  <a:lnTo>
                    <a:pt x="75" y="46"/>
                  </a:lnTo>
                  <a:lnTo>
                    <a:pt x="77" y="40"/>
                  </a:lnTo>
                  <a:lnTo>
                    <a:pt x="77" y="35"/>
                  </a:lnTo>
                  <a:lnTo>
                    <a:pt x="76" y="30"/>
                  </a:lnTo>
                  <a:lnTo>
                    <a:pt x="75" y="25"/>
                  </a:lnTo>
                  <a:lnTo>
                    <a:pt x="71" y="21"/>
                  </a:lnTo>
                  <a:lnTo>
                    <a:pt x="67" y="17"/>
                  </a:lnTo>
                  <a:lnTo>
                    <a:pt x="58" y="14"/>
                  </a:lnTo>
                  <a:lnTo>
                    <a:pt x="48" y="14"/>
                  </a:lnTo>
                  <a:lnTo>
                    <a:pt x="17" y="14"/>
                  </a:lnTo>
                  <a:close/>
                  <a:moveTo>
                    <a:pt x="0" y="0"/>
                  </a:moveTo>
                  <a:lnTo>
                    <a:pt x="52" y="0"/>
                  </a:lnTo>
                  <a:lnTo>
                    <a:pt x="61" y="0"/>
                  </a:lnTo>
                  <a:lnTo>
                    <a:pt x="70" y="1"/>
                  </a:lnTo>
                  <a:lnTo>
                    <a:pt x="79" y="6"/>
                  </a:lnTo>
                  <a:lnTo>
                    <a:pt x="87" y="14"/>
                  </a:lnTo>
                  <a:lnTo>
                    <a:pt x="92" y="23"/>
                  </a:lnTo>
                  <a:lnTo>
                    <a:pt x="94" y="33"/>
                  </a:lnTo>
                  <a:lnTo>
                    <a:pt x="92" y="43"/>
                  </a:lnTo>
                  <a:lnTo>
                    <a:pt x="87" y="53"/>
                  </a:lnTo>
                  <a:lnTo>
                    <a:pt x="81" y="59"/>
                  </a:lnTo>
                  <a:lnTo>
                    <a:pt x="70" y="64"/>
                  </a:lnTo>
                  <a:lnTo>
                    <a:pt x="70" y="64"/>
                  </a:lnTo>
                  <a:lnTo>
                    <a:pt x="82" y="69"/>
                  </a:lnTo>
                  <a:lnTo>
                    <a:pt x="91" y="77"/>
                  </a:lnTo>
                  <a:lnTo>
                    <a:pt x="96" y="87"/>
                  </a:lnTo>
                  <a:lnTo>
                    <a:pt x="99" y="99"/>
                  </a:lnTo>
                  <a:lnTo>
                    <a:pt x="96" y="111"/>
                  </a:lnTo>
                  <a:lnTo>
                    <a:pt x="93" y="120"/>
                  </a:lnTo>
                  <a:lnTo>
                    <a:pt x="85" y="128"/>
                  </a:lnTo>
                  <a:lnTo>
                    <a:pt x="75" y="134"/>
                  </a:lnTo>
                  <a:lnTo>
                    <a:pt x="63" y="137"/>
                  </a:lnTo>
                  <a:lnTo>
                    <a:pt x="51"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noEditPoints="1"/>
            </p:cNvSpPr>
            <p:nvPr/>
          </p:nvSpPr>
          <p:spPr bwMode="auto">
            <a:xfrm>
              <a:off x="5800725" y="6581775"/>
              <a:ext cx="57150" cy="73025"/>
            </a:xfrm>
            <a:custGeom>
              <a:avLst/>
              <a:gdLst>
                <a:gd name="T0" fmla="*/ 53 w 109"/>
                <a:gd name="T1" fmla="*/ 18 h 137"/>
                <a:gd name="T2" fmla="*/ 32 w 109"/>
                <a:gd name="T3" fmla="*/ 83 h 137"/>
                <a:gd name="T4" fmla="*/ 74 w 109"/>
                <a:gd name="T5" fmla="*/ 83 h 137"/>
                <a:gd name="T6" fmla="*/ 53 w 109"/>
                <a:gd name="T7" fmla="*/ 18 h 137"/>
                <a:gd name="T8" fmla="*/ 45 w 109"/>
                <a:gd name="T9" fmla="*/ 0 h 137"/>
                <a:gd name="T10" fmla="*/ 64 w 109"/>
                <a:gd name="T11" fmla="*/ 0 h 137"/>
                <a:gd name="T12" fmla="*/ 109 w 109"/>
                <a:gd name="T13" fmla="*/ 137 h 137"/>
                <a:gd name="T14" fmla="*/ 91 w 109"/>
                <a:gd name="T15" fmla="*/ 137 h 137"/>
                <a:gd name="T16" fmla="*/ 78 w 109"/>
                <a:gd name="T17" fmla="*/ 97 h 137"/>
                <a:gd name="T18" fmla="*/ 26 w 109"/>
                <a:gd name="T19" fmla="*/ 97 h 137"/>
                <a:gd name="T20" fmla="*/ 15 w 109"/>
                <a:gd name="T21" fmla="*/ 137 h 137"/>
                <a:gd name="T22" fmla="*/ 0 w 109"/>
                <a:gd name="T23" fmla="*/ 137 h 137"/>
                <a:gd name="T24" fmla="*/ 45 w 10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7">
                  <a:moveTo>
                    <a:pt x="53" y="18"/>
                  </a:moveTo>
                  <a:lnTo>
                    <a:pt x="32" y="83"/>
                  </a:lnTo>
                  <a:lnTo>
                    <a:pt x="74" y="83"/>
                  </a:lnTo>
                  <a:lnTo>
                    <a:pt x="53" y="18"/>
                  </a:lnTo>
                  <a:close/>
                  <a:moveTo>
                    <a:pt x="45" y="0"/>
                  </a:moveTo>
                  <a:lnTo>
                    <a:pt x="64" y="0"/>
                  </a:lnTo>
                  <a:lnTo>
                    <a:pt x="109" y="137"/>
                  </a:lnTo>
                  <a:lnTo>
                    <a:pt x="91" y="137"/>
                  </a:lnTo>
                  <a:lnTo>
                    <a:pt x="78" y="97"/>
                  </a:lnTo>
                  <a:lnTo>
                    <a:pt x="26" y="97"/>
                  </a:lnTo>
                  <a:lnTo>
                    <a:pt x="15" y="137"/>
                  </a:lnTo>
                  <a:lnTo>
                    <a:pt x="0" y="137"/>
                  </a:lnTo>
                  <a:lnTo>
                    <a:pt x="4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9"/>
            <p:cNvSpPr>
              <a:spLocks noEditPoints="1"/>
            </p:cNvSpPr>
            <p:nvPr/>
          </p:nvSpPr>
          <p:spPr bwMode="auto">
            <a:xfrm>
              <a:off x="5881688"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3 w 99"/>
                <a:gd name="T51" fmla="*/ 69 h 137"/>
                <a:gd name="T52" fmla="*/ 71 w 99"/>
                <a:gd name="T53" fmla="*/ 73 h 137"/>
                <a:gd name="T54" fmla="*/ 99 w 99"/>
                <a:gd name="T55" fmla="*/ 137 h 137"/>
                <a:gd name="T56" fmla="*/ 80 w 99"/>
                <a:gd name="T57" fmla="*/ 137 h 137"/>
                <a:gd name="T58" fmla="*/ 55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3" y="69"/>
                  </a:lnTo>
                  <a:lnTo>
                    <a:pt x="71" y="73"/>
                  </a:lnTo>
                  <a:lnTo>
                    <a:pt x="99" y="137"/>
                  </a:lnTo>
                  <a:lnTo>
                    <a:pt x="80" y="137"/>
                  </a:lnTo>
                  <a:lnTo>
                    <a:pt x="55"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
            <p:cNvSpPr>
              <a:spLocks noEditPoints="1"/>
            </p:cNvSpPr>
            <p:nvPr/>
          </p:nvSpPr>
          <p:spPr bwMode="auto">
            <a:xfrm>
              <a:off x="5961063"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2 w 99"/>
                <a:gd name="T51" fmla="*/ 69 h 137"/>
                <a:gd name="T52" fmla="*/ 71 w 99"/>
                <a:gd name="T53" fmla="*/ 73 h 137"/>
                <a:gd name="T54" fmla="*/ 99 w 99"/>
                <a:gd name="T55" fmla="*/ 137 h 137"/>
                <a:gd name="T56" fmla="*/ 81 w 99"/>
                <a:gd name="T57" fmla="*/ 137 h 137"/>
                <a:gd name="T58" fmla="*/ 56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2" y="69"/>
                  </a:lnTo>
                  <a:lnTo>
                    <a:pt x="71" y="73"/>
                  </a:lnTo>
                  <a:lnTo>
                    <a:pt x="99" y="137"/>
                  </a:lnTo>
                  <a:lnTo>
                    <a:pt x="81" y="137"/>
                  </a:lnTo>
                  <a:lnTo>
                    <a:pt x="56"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1"/>
            <p:cNvSpPr>
              <a:spLocks noChangeArrowheads="1"/>
            </p:cNvSpPr>
            <p:nvPr/>
          </p:nvSpPr>
          <p:spPr bwMode="auto">
            <a:xfrm>
              <a:off x="6038850" y="6581775"/>
              <a:ext cx="9525" cy="73025"/>
            </a:xfrm>
            <a:prstGeom prst="rect">
              <a:avLst/>
            </a:prstGeom>
            <a:solidFill>
              <a:srgbClr val="143D6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2"/>
            <p:cNvSpPr>
              <a:spLocks/>
            </p:cNvSpPr>
            <p:nvPr/>
          </p:nvSpPr>
          <p:spPr bwMode="auto">
            <a:xfrm>
              <a:off x="6075363" y="6581775"/>
              <a:ext cx="55563" cy="74613"/>
            </a:xfrm>
            <a:custGeom>
              <a:avLst/>
              <a:gdLst>
                <a:gd name="T0" fmla="*/ 54 w 106"/>
                <a:gd name="T1" fmla="*/ 0 h 141"/>
                <a:gd name="T2" fmla="*/ 69 w 106"/>
                <a:gd name="T3" fmla="*/ 2 h 141"/>
                <a:gd name="T4" fmla="*/ 83 w 106"/>
                <a:gd name="T5" fmla="*/ 8 h 141"/>
                <a:gd name="T6" fmla="*/ 95 w 106"/>
                <a:gd name="T7" fmla="*/ 18 h 141"/>
                <a:gd name="T8" fmla="*/ 101 w 106"/>
                <a:gd name="T9" fmla="*/ 33 h 141"/>
                <a:gd name="T10" fmla="*/ 87 w 106"/>
                <a:gd name="T11" fmla="*/ 37 h 141"/>
                <a:gd name="T12" fmla="*/ 82 w 106"/>
                <a:gd name="T13" fmla="*/ 27 h 141"/>
                <a:gd name="T14" fmla="*/ 74 w 106"/>
                <a:gd name="T15" fmla="*/ 19 h 141"/>
                <a:gd name="T16" fmla="*/ 64 w 106"/>
                <a:gd name="T17" fmla="*/ 15 h 141"/>
                <a:gd name="T18" fmla="*/ 52 w 106"/>
                <a:gd name="T19" fmla="*/ 14 h 141"/>
                <a:gd name="T20" fmla="*/ 44 w 106"/>
                <a:gd name="T21" fmla="*/ 14 h 141"/>
                <a:gd name="T22" fmla="*/ 36 w 106"/>
                <a:gd name="T23" fmla="*/ 17 h 141"/>
                <a:gd name="T24" fmla="*/ 30 w 106"/>
                <a:gd name="T25" fmla="*/ 20 h 141"/>
                <a:gd name="T26" fmla="*/ 25 w 106"/>
                <a:gd name="T27" fmla="*/ 27 h 141"/>
                <a:gd name="T28" fmla="*/ 23 w 106"/>
                <a:gd name="T29" fmla="*/ 35 h 141"/>
                <a:gd name="T30" fmla="*/ 25 w 106"/>
                <a:gd name="T31" fmla="*/ 44 h 141"/>
                <a:gd name="T32" fmla="*/ 31 w 106"/>
                <a:gd name="T33" fmla="*/ 51 h 141"/>
                <a:gd name="T34" fmla="*/ 39 w 106"/>
                <a:gd name="T35" fmla="*/ 55 h 141"/>
                <a:gd name="T36" fmla="*/ 48 w 106"/>
                <a:gd name="T37" fmla="*/ 57 h 141"/>
                <a:gd name="T38" fmla="*/ 68 w 106"/>
                <a:gd name="T39" fmla="*/ 61 h 141"/>
                <a:gd name="T40" fmla="*/ 82 w 106"/>
                <a:gd name="T41" fmla="*/ 66 h 141"/>
                <a:gd name="T42" fmla="*/ 93 w 106"/>
                <a:gd name="T43" fmla="*/ 73 h 141"/>
                <a:gd name="T44" fmla="*/ 101 w 106"/>
                <a:gd name="T45" fmla="*/ 81 h 141"/>
                <a:gd name="T46" fmla="*/ 105 w 106"/>
                <a:gd name="T47" fmla="*/ 90 h 141"/>
                <a:gd name="T48" fmla="*/ 106 w 106"/>
                <a:gd name="T49" fmla="*/ 100 h 141"/>
                <a:gd name="T50" fmla="*/ 105 w 106"/>
                <a:gd name="T51" fmla="*/ 112 h 141"/>
                <a:gd name="T52" fmla="*/ 99 w 106"/>
                <a:gd name="T53" fmla="*/ 122 h 141"/>
                <a:gd name="T54" fmla="*/ 91 w 106"/>
                <a:gd name="T55" fmla="*/ 131 h 141"/>
                <a:gd name="T56" fmla="*/ 80 w 106"/>
                <a:gd name="T57" fmla="*/ 137 h 141"/>
                <a:gd name="T58" fmla="*/ 68 w 106"/>
                <a:gd name="T59" fmla="*/ 140 h 141"/>
                <a:gd name="T60" fmla="*/ 56 w 106"/>
                <a:gd name="T61" fmla="*/ 141 h 141"/>
                <a:gd name="T62" fmla="*/ 36 w 106"/>
                <a:gd name="T63" fmla="*/ 139 h 141"/>
                <a:gd name="T64" fmla="*/ 21 w 106"/>
                <a:gd name="T65" fmla="*/ 131 h 141"/>
                <a:gd name="T66" fmla="*/ 8 w 106"/>
                <a:gd name="T67" fmla="*/ 120 h 141"/>
                <a:gd name="T68" fmla="*/ 0 w 106"/>
                <a:gd name="T69" fmla="*/ 102 h 141"/>
                <a:gd name="T70" fmla="*/ 15 w 106"/>
                <a:gd name="T71" fmla="*/ 99 h 141"/>
                <a:gd name="T72" fmla="*/ 22 w 106"/>
                <a:gd name="T73" fmla="*/ 110 h 141"/>
                <a:gd name="T74" fmla="*/ 31 w 106"/>
                <a:gd name="T75" fmla="*/ 120 h 141"/>
                <a:gd name="T76" fmla="*/ 42 w 106"/>
                <a:gd name="T77" fmla="*/ 124 h 141"/>
                <a:gd name="T78" fmla="*/ 56 w 106"/>
                <a:gd name="T79" fmla="*/ 126 h 141"/>
                <a:gd name="T80" fmla="*/ 64 w 106"/>
                <a:gd name="T81" fmla="*/ 125 h 141"/>
                <a:gd name="T82" fmla="*/ 73 w 106"/>
                <a:gd name="T83" fmla="*/ 123 h 141"/>
                <a:gd name="T84" fmla="*/ 80 w 106"/>
                <a:gd name="T85" fmla="*/ 120 h 141"/>
                <a:gd name="T86" fmla="*/ 84 w 106"/>
                <a:gd name="T87" fmla="*/ 116 h 141"/>
                <a:gd name="T88" fmla="*/ 87 w 106"/>
                <a:gd name="T89" fmla="*/ 112 h 141"/>
                <a:gd name="T90" fmla="*/ 88 w 106"/>
                <a:gd name="T91" fmla="*/ 107 h 141"/>
                <a:gd name="T92" fmla="*/ 89 w 106"/>
                <a:gd name="T93" fmla="*/ 102 h 141"/>
                <a:gd name="T94" fmla="*/ 87 w 106"/>
                <a:gd name="T95" fmla="*/ 93 h 141"/>
                <a:gd name="T96" fmla="*/ 82 w 106"/>
                <a:gd name="T97" fmla="*/ 87 h 141"/>
                <a:gd name="T98" fmla="*/ 74 w 106"/>
                <a:gd name="T99" fmla="*/ 82 h 141"/>
                <a:gd name="T100" fmla="*/ 65 w 106"/>
                <a:gd name="T101" fmla="*/ 80 h 141"/>
                <a:gd name="T102" fmla="*/ 42 w 106"/>
                <a:gd name="T103" fmla="*/ 74 h 141"/>
                <a:gd name="T104" fmla="*/ 30 w 106"/>
                <a:gd name="T105" fmla="*/ 71 h 141"/>
                <a:gd name="T106" fmla="*/ 18 w 106"/>
                <a:gd name="T107" fmla="*/ 63 h 141"/>
                <a:gd name="T108" fmla="*/ 11 w 106"/>
                <a:gd name="T109" fmla="*/ 56 h 141"/>
                <a:gd name="T110" fmla="*/ 8 w 106"/>
                <a:gd name="T111" fmla="*/ 47 h 141"/>
                <a:gd name="T112" fmla="*/ 7 w 106"/>
                <a:gd name="T113" fmla="*/ 37 h 141"/>
                <a:gd name="T114" fmla="*/ 9 w 106"/>
                <a:gd name="T115" fmla="*/ 24 h 141"/>
                <a:gd name="T116" fmla="*/ 16 w 106"/>
                <a:gd name="T117" fmla="*/ 12 h 141"/>
                <a:gd name="T118" fmla="*/ 26 w 106"/>
                <a:gd name="T119" fmla="*/ 6 h 141"/>
                <a:gd name="T120" fmla="*/ 39 w 106"/>
                <a:gd name="T121" fmla="*/ 1 h 141"/>
                <a:gd name="T122" fmla="*/ 54 w 106"/>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41">
                  <a:moveTo>
                    <a:pt x="54" y="0"/>
                  </a:moveTo>
                  <a:lnTo>
                    <a:pt x="69" y="2"/>
                  </a:lnTo>
                  <a:lnTo>
                    <a:pt x="83" y="8"/>
                  </a:lnTo>
                  <a:lnTo>
                    <a:pt x="95" y="18"/>
                  </a:lnTo>
                  <a:lnTo>
                    <a:pt x="101" y="33"/>
                  </a:lnTo>
                  <a:lnTo>
                    <a:pt x="87" y="37"/>
                  </a:lnTo>
                  <a:lnTo>
                    <a:pt x="82" y="27"/>
                  </a:lnTo>
                  <a:lnTo>
                    <a:pt x="74" y="19"/>
                  </a:lnTo>
                  <a:lnTo>
                    <a:pt x="64" y="15"/>
                  </a:lnTo>
                  <a:lnTo>
                    <a:pt x="52" y="14"/>
                  </a:lnTo>
                  <a:lnTo>
                    <a:pt x="44" y="14"/>
                  </a:lnTo>
                  <a:lnTo>
                    <a:pt x="36" y="17"/>
                  </a:lnTo>
                  <a:lnTo>
                    <a:pt x="30" y="20"/>
                  </a:lnTo>
                  <a:lnTo>
                    <a:pt x="25" y="27"/>
                  </a:lnTo>
                  <a:lnTo>
                    <a:pt x="23" y="35"/>
                  </a:lnTo>
                  <a:lnTo>
                    <a:pt x="25" y="44"/>
                  </a:lnTo>
                  <a:lnTo>
                    <a:pt x="31" y="51"/>
                  </a:lnTo>
                  <a:lnTo>
                    <a:pt x="39" y="55"/>
                  </a:lnTo>
                  <a:lnTo>
                    <a:pt x="48" y="57"/>
                  </a:lnTo>
                  <a:lnTo>
                    <a:pt x="68" y="61"/>
                  </a:lnTo>
                  <a:lnTo>
                    <a:pt x="82" y="66"/>
                  </a:lnTo>
                  <a:lnTo>
                    <a:pt x="93" y="73"/>
                  </a:lnTo>
                  <a:lnTo>
                    <a:pt x="101" y="81"/>
                  </a:lnTo>
                  <a:lnTo>
                    <a:pt x="105" y="90"/>
                  </a:lnTo>
                  <a:lnTo>
                    <a:pt x="106" y="100"/>
                  </a:lnTo>
                  <a:lnTo>
                    <a:pt x="105" y="112"/>
                  </a:lnTo>
                  <a:lnTo>
                    <a:pt x="99" y="122"/>
                  </a:lnTo>
                  <a:lnTo>
                    <a:pt x="91" y="131"/>
                  </a:lnTo>
                  <a:lnTo>
                    <a:pt x="80" y="137"/>
                  </a:lnTo>
                  <a:lnTo>
                    <a:pt x="68" y="140"/>
                  </a:lnTo>
                  <a:lnTo>
                    <a:pt x="56" y="141"/>
                  </a:lnTo>
                  <a:lnTo>
                    <a:pt x="36" y="139"/>
                  </a:lnTo>
                  <a:lnTo>
                    <a:pt x="21" y="131"/>
                  </a:lnTo>
                  <a:lnTo>
                    <a:pt x="8" y="120"/>
                  </a:lnTo>
                  <a:lnTo>
                    <a:pt x="0" y="102"/>
                  </a:lnTo>
                  <a:lnTo>
                    <a:pt x="15" y="99"/>
                  </a:lnTo>
                  <a:lnTo>
                    <a:pt x="22" y="110"/>
                  </a:lnTo>
                  <a:lnTo>
                    <a:pt x="31" y="120"/>
                  </a:lnTo>
                  <a:lnTo>
                    <a:pt x="42" y="124"/>
                  </a:lnTo>
                  <a:lnTo>
                    <a:pt x="56" y="126"/>
                  </a:lnTo>
                  <a:lnTo>
                    <a:pt x="64" y="125"/>
                  </a:lnTo>
                  <a:lnTo>
                    <a:pt x="73" y="123"/>
                  </a:lnTo>
                  <a:lnTo>
                    <a:pt x="80" y="120"/>
                  </a:lnTo>
                  <a:lnTo>
                    <a:pt x="84" y="116"/>
                  </a:lnTo>
                  <a:lnTo>
                    <a:pt x="87" y="112"/>
                  </a:lnTo>
                  <a:lnTo>
                    <a:pt x="88" y="107"/>
                  </a:lnTo>
                  <a:lnTo>
                    <a:pt x="89" y="102"/>
                  </a:lnTo>
                  <a:lnTo>
                    <a:pt x="87" y="93"/>
                  </a:lnTo>
                  <a:lnTo>
                    <a:pt x="82" y="87"/>
                  </a:lnTo>
                  <a:lnTo>
                    <a:pt x="74" y="82"/>
                  </a:lnTo>
                  <a:lnTo>
                    <a:pt x="65" y="80"/>
                  </a:lnTo>
                  <a:lnTo>
                    <a:pt x="42" y="74"/>
                  </a:lnTo>
                  <a:lnTo>
                    <a:pt x="30" y="71"/>
                  </a:lnTo>
                  <a:lnTo>
                    <a:pt x="18" y="63"/>
                  </a:lnTo>
                  <a:lnTo>
                    <a:pt x="11" y="56"/>
                  </a:lnTo>
                  <a:lnTo>
                    <a:pt x="8" y="47"/>
                  </a:lnTo>
                  <a:lnTo>
                    <a:pt x="7" y="37"/>
                  </a:lnTo>
                  <a:lnTo>
                    <a:pt x="9" y="24"/>
                  </a:lnTo>
                  <a:lnTo>
                    <a:pt x="16" y="12"/>
                  </a:lnTo>
                  <a:lnTo>
                    <a:pt x="26" y="6"/>
                  </a:lnTo>
                  <a:lnTo>
                    <a:pt x="39" y="1"/>
                  </a:lnTo>
                  <a:lnTo>
                    <a:pt x="5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
            <p:cNvSpPr>
              <a:spLocks/>
            </p:cNvSpPr>
            <p:nvPr/>
          </p:nvSpPr>
          <p:spPr bwMode="auto">
            <a:xfrm>
              <a:off x="6149975" y="6581775"/>
              <a:ext cx="50800" cy="73025"/>
            </a:xfrm>
            <a:custGeom>
              <a:avLst/>
              <a:gdLst>
                <a:gd name="T0" fmla="*/ 0 w 96"/>
                <a:gd name="T1" fmla="*/ 0 h 137"/>
                <a:gd name="T2" fmla="*/ 96 w 96"/>
                <a:gd name="T3" fmla="*/ 0 h 137"/>
                <a:gd name="T4" fmla="*/ 96 w 96"/>
                <a:gd name="T5" fmla="*/ 15 h 137"/>
                <a:gd name="T6" fmla="*/ 57 w 96"/>
                <a:gd name="T7" fmla="*/ 15 h 137"/>
                <a:gd name="T8" fmla="*/ 57 w 96"/>
                <a:gd name="T9" fmla="*/ 137 h 137"/>
                <a:gd name="T10" fmla="*/ 40 w 96"/>
                <a:gd name="T11" fmla="*/ 137 h 137"/>
                <a:gd name="T12" fmla="*/ 40 w 96"/>
                <a:gd name="T13" fmla="*/ 15 h 137"/>
                <a:gd name="T14" fmla="*/ 0 w 96"/>
                <a:gd name="T15" fmla="*/ 15 h 137"/>
                <a:gd name="T16" fmla="*/ 0 w 96"/>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37">
                  <a:moveTo>
                    <a:pt x="0" y="0"/>
                  </a:moveTo>
                  <a:lnTo>
                    <a:pt x="96" y="0"/>
                  </a:lnTo>
                  <a:lnTo>
                    <a:pt x="96" y="15"/>
                  </a:lnTo>
                  <a:lnTo>
                    <a:pt x="57" y="15"/>
                  </a:lnTo>
                  <a:lnTo>
                    <a:pt x="57" y="137"/>
                  </a:lnTo>
                  <a:lnTo>
                    <a:pt x="40" y="137"/>
                  </a:lnTo>
                  <a:lnTo>
                    <a:pt x="40" y="15"/>
                  </a:lnTo>
                  <a:lnTo>
                    <a:pt x="0" y="15"/>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4"/>
            <p:cNvSpPr>
              <a:spLocks/>
            </p:cNvSpPr>
            <p:nvPr/>
          </p:nvSpPr>
          <p:spPr bwMode="auto">
            <a:xfrm>
              <a:off x="6224588" y="6581775"/>
              <a:ext cx="46038" cy="73025"/>
            </a:xfrm>
            <a:custGeom>
              <a:avLst/>
              <a:gdLst>
                <a:gd name="T0" fmla="*/ 0 w 89"/>
                <a:gd name="T1" fmla="*/ 0 h 137"/>
                <a:gd name="T2" fmla="*/ 87 w 89"/>
                <a:gd name="T3" fmla="*/ 0 h 137"/>
                <a:gd name="T4" fmla="*/ 87 w 89"/>
                <a:gd name="T5" fmla="*/ 15 h 137"/>
                <a:gd name="T6" fmla="*/ 17 w 89"/>
                <a:gd name="T7" fmla="*/ 15 h 137"/>
                <a:gd name="T8" fmla="*/ 17 w 89"/>
                <a:gd name="T9" fmla="*/ 58 h 137"/>
                <a:gd name="T10" fmla="*/ 72 w 89"/>
                <a:gd name="T11" fmla="*/ 58 h 137"/>
                <a:gd name="T12" fmla="*/ 72 w 89"/>
                <a:gd name="T13" fmla="*/ 72 h 137"/>
                <a:gd name="T14" fmla="*/ 17 w 89"/>
                <a:gd name="T15" fmla="*/ 72 h 137"/>
                <a:gd name="T16" fmla="*/ 17 w 89"/>
                <a:gd name="T17" fmla="*/ 122 h 137"/>
                <a:gd name="T18" fmla="*/ 89 w 89"/>
                <a:gd name="T19" fmla="*/ 122 h 137"/>
                <a:gd name="T20" fmla="*/ 89 w 89"/>
                <a:gd name="T21" fmla="*/ 137 h 137"/>
                <a:gd name="T22" fmla="*/ 0 w 89"/>
                <a:gd name="T23" fmla="*/ 137 h 137"/>
                <a:gd name="T24" fmla="*/ 0 w 8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37">
                  <a:moveTo>
                    <a:pt x="0" y="0"/>
                  </a:moveTo>
                  <a:lnTo>
                    <a:pt x="87" y="0"/>
                  </a:lnTo>
                  <a:lnTo>
                    <a:pt x="87" y="15"/>
                  </a:lnTo>
                  <a:lnTo>
                    <a:pt x="17" y="15"/>
                  </a:lnTo>
                  <a:lnTo>
                    <a:pt x="17" y="58"/>
                  </a:lnTo>
                  <a:lnTo>
                    <a:pt x="72" y="58"/>
                  </a:lnTo>
                  <a:lnTo>
                    <a:pt x="72" y="72"/>
                  </a:lnTo>
                  <a:lnTo>
                    <a:pt x="17" y="72"/>
                  </a:lnTo>
                  <a:lnTo>
                    <a:pt x="17" y="122"/>
                  </a:lnTo>
                  <a:lnTo>
                    <a:pt x="89" y="122"/>
                  </a:lnTo>
                  <a:lnTo>
                    <a:pt x="89"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5"/>
            <p:cNvSpPr>
              <a:spLocks noEditPoints="1"/>
            </p:cNvSpPr>
            <p:nvPr/>
          </p:nvSpPr>
          <p:spPr bwMode="auto">
            <a:xfrm>
              <a:off x="6296025" y="6581775"/>
              <a:ext cx="52388" cy="73025"/>
            </a:xfrm>
            <a:custGeom>
              <a:avLst/>
              <a:gdLst>
                <a:gd name="T0" fmla="*/ 17 w 98"/>
                <a:gd name="T1" fmla="*/ 15 h 137"/>
                <a:gd name="T2" fmla="*/ 17 w 98"/>
                <a:gd name="T3" fmla="*/ 64 h 137"/>
                <a:gd name="T4" fmla="*/ 49 w 98"/>
                <a:gd name="T5" fmla="*/ 64 h 137"/>
                <a:gd name="T6" fmla="*/ 58 w 98"/>
                <a:gd name="T7" fmla="*/ 63 h 137"/>
                <a:gd name="T8" fmla="*/ 66 w 98"/>
                <a:gd name="T9" fmla="*/ 61 h 137"/>
                <a:gd name="T10" fmla="*/ 73 w 98"/>
                <a:gd name="T11" fmla="*/ 56 h 137"/>
                <a:gd name="T12" fmla="*/ 76 w 98"/>
                <a:gd name="T13" fmla="*/ 51 h 137"/>
                <a:gd name="T14" fmla="*/ 77 w 98"/>
                <a:gd name="T15" fmla="*/ 48 h 137"/>
                <a:gd name="T16" fmla="*/ 79 w 98"/>
                <a:gd name="T17" fmla="*/ 42 h 137"/>
                <a:gd name="T18" fmla="*/ 79 w 98"/>
                <a:gd name="T19" fmla="*/ 38 h 137"/>
                <a:gd name="T20" fmla="*/ 77 w 98"/>
                <a:gd name="T21" fmla="*/ 28 h 137"/>
                <a:gd name="T22" fmla="*/ 70 w 98"/>
                <a:gd name="T23" fmla="*/ 18 h 137"/>
                <a:gd name="T24" fmla="*/ 61 w 98"/>
                <a:gd name="T25" fmla="*/ 15 h 137"/>
                <a:gd name="T26" fmla="*/ 51 w 98"/>
                <a:gd name="T27" fmla="*/ 15 h 137"/>
                <a:gd name="T28" fmla="*/ 17 w 98"/>
                <a:gd name="T29" fmla="*/ 15 h 137"/>
                <a:gd name="T30" fmla="*/ 0 w 98"/>
                <a:gd name="T31" fmla="*/ 0 h 137"/>
                <a:gd name="T32" fmla="*/ 51 w 98"/>
                <a:gd name="T33" fmla="*/ 0 h 137"/>
                <a:gd name="T34" fmla="*/ 62 w 98"/>
                <a:gd name="T35" fmla="*/ 0 h 137"/>
                <a:gd name="T36" fmla="*/ 73 w 98"/>
                <a:gd name="T37" fmla="*/ 2 h 137"/>
                <a:gd name="T38" fmla="*/ 82 w 98"/>
                <a:gd name="T39" fmla="*/ 8 h 137"/>
                <a:gd name="T40" fmla="*/ 90 w 98"/>
                <a:gd name="T41" fmla="*/ 16 h 137"/>
                <a:gd name="T42" fmla="*/ 95 w 98"/>
                <a:gd name="T43" fmla="*/ 26 h 137"/>
                <a:gd name="T44" fmla="*/ 96 w 98"/>
                <a:gd name="T45" fmla="*/ 38 h 137"/>
                <a:gd name="T46" fmla="*/ 95 w 98"/>
                <a:gd name="T47" fmla="*/ 50 h 137"/>
                <a:gd name="T48" fmla="*/ 90 w 98"/>
                <a:gd name="T49" fmla="*/ 61 h 137"/>
                <a:gd name="T50" fmla="*/ 82 w 98"/>
                <a:gd name="T51" fmla="*/ 69 h 137"/>
                <a:gd name="T52" fmla="*/ 71 w 98"/>
                <a:gd name="T53" fmla="*/ 73 h 137"/>
                <a:gd name="T54" fmla="*/ 98 w 98"/>
                <a:gd name="T55" fmla="*/ 137 h 137"/>
                <a:gd name="T56" fmla="*/ 79 w 98"/>
                <a:gd name="T57" fmla="*/ 137 h 137"/>
                <a:gd name="T58" fmla="*/ 54 w 98"/>
                <a:gd name="T59" fmla="*/ 78 h 137"/>
                <a:gd name="T60" fmla="*/ 17 w 98"/>
                <a:gd name="T61" fmla="*/ 78 h 137"/>
                <a:gd name="T62" fmla="*/ 17 w 98"/>
                <a:gd name="T63" fmla="*/ 137 h 137"/>
                <a:gd name="T64" fmla="*/ 0 w 98"/>
                <a:gd name="T65" fmla="*/ 137 h 137"/>
                <a:gd name="T66" fmla="*/ 0 w 98"/>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37">
                  <a:moveTo>
                    <a:pt x="17" y="15"/>
                  </a:moveTo>
                  <a:lnTo>
                    <a:pt x="17" y="64"/>
                  </a:lnTo>
                  <a:lnTo>
                    <a:pt x="49" y="64"/>
                  </a:lnTo>
                  <a:lnTo>
                    <a:pt x="58" y="63"/>
                  </a:lnTo>
                  <a:lnTo>
                    <a:pt x="66" y="61"/>
                  </a:lnTo>
                  <a:lnTo>
                    <a:pt x="73" y="56"/>
                  </a:lnTo>
                  <a:lnTo>
                    <a:pt x="76" y="51"/>
                  </a:lnTo>
                  <a:lnTo>
                    <a:pt x="77"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2" y="8"/>
                  </a:lnTo>
                  <a:lnTo>
                    <a:pt x="90" y="16"/>
                  </a:lnTo>
                  <a:lnTo>
                    <a:pt x="95" y="26"/>
                  </a:lnTo>
                  <a:lnTo>
                    <a:pt x="96" y="38"/>
                  </a:lnTo>
                  <a:lnTo>
                    <a:pt x="95" y="50"/>
                  </a:lnTo>
                  <a:lnTo>
                    <a:pt x="90" y="61"/>
                  </a:lnTo>
                  <a:lnTo>
                    <a:pt x="82" y="69"/>
                  </a:lnTo>
                  <a:lnTo>
                    <a:pt x="71" y="73"/>
                  </a:lnTo>
                  <a:lnTo>
                    <a:pt x="98" y="137"/>
                  </a:lnTo>
                  <a:lnTo>
                    <a:pt x="79" y="137"/>
                  </a:lnTo>
                  <a:lnTo>
                    <a:pt x="54"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6"/>
            <p:cNvSpPr>
              <a:spLocks/>
            </p:cNvSpPr>
            <p:nvPr/>
          </p:nvSpPr>
          <p:spPr bwMode="auto">
            <a:xfrm>
              <a:off x="6369050" y="6581775"/>
              <a:ext cx="55563" cy="74613"/>
            </a:xfrm>
            <a:custGeom>
              <a:avLst/>
              <a:gdLst>
                <a:gd name="T0" fmla="*/ 53 w 105"/>
                <a:gd name="T1" fmla="*/ 0 h 141"/>
                <a:gd name="T2" fmla="*/ 69 w 105"/>
                <a:gd name="T3" fmla="*/ 2 h 141"/>
                <a:gd name="T4" fmla="*/ 83 w 105"/>
                <a:gd name="T5" fmla="*/ 8 h 141"/>
                <a:gd name="T6" fmla="*/ 94 w 105"/>
                <a:gd name="T7" fmla="*/ 18 h 141"/>
                <a:gd name="T8" fmla="*/ 101 w 105"/>
                <a:gd name="T9" fmla="*/ 33 h 141"/>
                <a:gd name="T10" fmla="*/ 86 w 105"/>
                <a:gd name="T11" fmla="*/ 37 h 141"/>
                <a:gd name="T12" fmla="*/ 82 w 105"/>
                <a:gd name="T13" fmla="*/ 27 h 141"/>
                <a:gd name="T14" fmla="*/ 74 w 105"/>
                <a:gd name="T15" fmla="*/ 19 h 141"/>
                <a:gd name="T16" fmla="*/ 63 w 105"/>
                <a:gd name="T17" fmla="*/ 15 h 141"/>
                <a:gd name="T18" fmla="*/ 52 w 105"/>
                <a:gd name="T19" fmla="*/ 14 h 141"/>
                <a:gd name="T20" fmla="*/ 44 w 105"/>
                <a:gd name="T21" fmla="*/ 14 h 141"/>
                <a:gd name="T22" fmla="*/ 36 w 105"/>
                <a:gd name="T23" fmla="*/ 17 h 141"/>
                <a:gd name="T24" fmla="*/ 29 w 105"/>
                <a:gd name="T25" fmla="*/ 20 h 141"/>
                <a:gd name="T26" fmla="*/ 25 w 105"/>
                <a:gd name="T27" fmla="*/ 27 h 141"/>
                <a:gd name="T28" fmla="*/ 22 w 105"/>
                <a:gd name="T29" fmla="*/ 35 h 141"/>
                <a:gd name="T30" fmla="*/ 25 w 105"/>
                <a:gd name="T31" fmla="*/ 44 h 141"/>
                <a:gd name="T32" fmla="*/ 30 w 105"/>
                <a:gd name="T33" fmla="*/ 51 h 141"/>
                <a:gd name="T34" fmla="*/ 38 w 105"/>
                <a:gd name="T35" fmla="*/ 55 h 141"/>
                <a:gd name="T36" fmla="*/ 47 w 105"/>
                <a:gd name="T37" fmla="*/ 57 h 141"/>
                <a:gd name="T38" fmla="*/ 68 w 105"/>
                <a:gd name="T39" fmla="*/ 61 h 141"/>
                <a:gd name="T40" fmla="*/ 82 w 105"/>
                <a:gd name="T41" fmla="*/ 66 h 141"/>
                <a:gd name="T42" fmla="*/ 93 w 105"/>
                <a:gd name="T43" fmla="*/ 73 h 141"/>
                <a:gd name="T44" fmla="*/ 101 w 105"/>
                <a:gd name="T45" fmla="*/ 81 h 141"/>
                <a:gd name="T46" fmla="*/ 104 w 105"/>
                <a:gd name="T47" fmla="*/ 90 h 141"/>
                <a:gd name="T48" fmla="*/ 105 w 105"/>
                <a:gd name="T49" fmla="*/ 100 h 141"/>
                <a:gd name="T50" fmla="*/ 104 w 105"/>
                <a:gd name="T51" fmla="*/ 112 h 141"/>
                <a:gd name="T52" fmla="*/ 99 w 105"/>
                <a:gd name="T53" fmla="*/ 122 h 141"/>
                <a:gd name="T54" fmla="*/ 91 w 105"/>
                <a:gd name="T55" fmla="*/ 131 h 141"/>
                <a:gd name="T56" fmla="*/ 79 w 105"/>
                <a:gd name="T57" fmla="*/ 137 h 141"/>
                <a:gd name="T58" fmla="*/ 68 w 105"/>
                <a:gd name="T59" fmla="*/ 140 h 141"/>
                <a:gd name="T60" fmla="*/ 55 w 105"/>
                <a:gd name="T61" fmla="*/ 141 h 141"/>
                <a:gd name="T62" fmla="*/ 36 w 105"/>
                <a:gd name="T63" fmla="*/ 139 h 141"/>
                <a:gd name="T64" fmla="*/ 20 w 105"/>
                <a:gd name="T65" fmla="*/ 131 h 141"/>
                <a:gd name="T66" fmla="*/ 8 w 105"/>
                <a:gd name="T67" fmla="*/ 120 h 141"/>
                <a:gd name="T68" fmla="*/ 0 w 105"/>
                <a:gd name="T69" fmla="*/ 102 h 141"/>
                <a:gd name="T70" fmla="*/ 14 w 105"/>
                <a:gd name="T71" fmla="*/ 99 h 141"/>
                <a:gd name="T72" fmla="*/ 21 w 105"/>
                <a:gd name="T73" fmla="*/ 110 h 141"/>
                <a:gd name="T74" fmla="*/ 30 w 105"/>
                <a:gd name="T75" fmla="*/ 120 h 141"/>
                <a:gd name="T76" fmla="*/ 42 w 105"/>
                <a:gd name="T77" fmla="*/ 124 h 141"/>
                <a:gd name="T78" fmla="*/ 55 w 105"/>
                <a:gd name="T79" fmla="*/ 126 h 141"/>
                <a:gd name="T80" fmla="*/ 63 w 105"/>
                <a:gd name="T81" fmla="*/ 125 h 141"/>
                <a:gd name="T82" fmla="*/ 72 w 105"/>
                <a:gd name="T83" fmla="*/ 123 h 141"/>
                <a:gd name="T84" fmla="*/ 79 w 105"/>
                <a:gd name="T85" fmla="*/ 120 h 141"/>
                <a:gd name="T86" fmla="*/ 84 w 105"/>
                <a:gd name="T87" fmla="*/ 116 h 141"/>
                <a:gd name="T88" fmla="*/ 86 w 105"/>
                <a:gd name="T89" fmla="*/ 112 h 141"/>
                <a:gd name="T90" fmla="*/ 87 w 105"/>
                <a:gd name="T91" fmla="*/ 107 h 141"/>
                <a:gd name="T92" fmla="*/ 88 w 105"/>
                <a:gd name="T93" fmla="*/ 102 h 141"/>
                <a:gd name="T94" fmla="*/ 86 w 105"/>
                <a:gd name="T95" fmla="*/ 93 h 141"/>
                <a:gd name="T96" fmla="*/ 82 w 105"/>
                <a:gd name="T97" fmla="*/ 87 h 141"/>
                <a:gd name="T98" fmla="*/ 74 w 105"/>
                <a:gd name="T99" fmla="*/ 82 h 141"/>
                <a:gd name="T100" fmla="*/ 64 w 105"/>
                <a:gd name="T101" fmla="*/ 80 h 141"/>
                <a:gd name="T102" fmla="*/ 42 w 105"/>
                <a:gd name="T103" fmla="*/ 74 h 141"/>
                <a:gd name="T104" fmla="*/ 29 w 105"/>
                <a:gd name="T105" fmla="*/ 71 h 141"/>
                <a:gd name="T106" fmla="*/ 18 w 105"/>
                <a:gd name="T107" fmla="*/ 63 h 141"/>
                <a:gd name="T108" fmla="*/ 11 w 105"/>
                <a:gd name="T109" fmla="*/ 56 h 141"/>
                <a:gd name="T110" fmla="*/ 8 w 105"/>
                <a:gd name="T111" fmla="*/ 47 h 141"/>
                <a:gd name="T112" fmla="*/ 6 w 105"/>
                <a:gd name="T113" fmla="*/ 37 h 141"/>
                <a:gd name="T114" fmla="*/ 9 w 105"/>
                <a:gd name="T115" fmla="*/ 24 h 141"/>
                <a:gd name="T116" fmla="*/ 16 w 105"/>
                <a:gd name="T117" fmla="*/ 12 h 141"/>
                <a:gd name="T118" fmla="*/ 26 w 105"/>
                <a:gd name="T119" fmla="*/ 6 h 141"/>
                <a:gd name="T120" fmla="*/ 38 w 105"/>
                <a:gd name="T121" fmla="*/ 1 h 141"/>
                <a:gd name="T122" fmla="*/ 53 w 105"/>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41">
                  <a:moveTo>
                    <a:pt x="53" y="0"/>
                  </a:moveTo>
                  <a:lnTo>
                    <a:pt x="69" y="2"/>
                  </a:lnTo>
                  <a:lnTo>
                    <a:pt x="83" y="8"/>
                  </a:lnTo>
                  <a:lnTo>
                    <a:pt x="94" y="18"/>
                  </a:lnTo>
                  <a:lnTo>
                    <a:pt x="101" y="33"/>
                  </a:lnTo>
                  <a:lnTo>
                    <a:pt x="86" y="37"/>
                  </a:lnTo>
                  <a:lnTo>
                    <a:pt x="82" y="27"/>
                  </a:lnTo>
                  <a:lnTo>
                    <a:pt x="74" y="19"/>
                  </a:lnTo>
                  <a:lnTo>
                    <a:pt x="63" y="15"/>
                  </a:lnTo>
                  <a:lnTo>
                    <a:pt x="52" y="14"/>
                  </a:lnTo>
                  <a:lnTo>
                    <a:pt x="44" y="14"/>
                  </a:lnTo>
                  <a:lnTo>
                    <a:pt x="36" y="17"/>
                  </a:lnTo>
                  <a:lnTo>
                    <a:pt x="29" y="20"/>
                  </a:lnTo>
                  <a:lnTo>
                    <a:pt x="25" y="27"/>
                  </a:lnTo>
                  <a:lnTo>
                    <a:pt x="22" y="35"/>
                  </a:lnTo>
                  <a:lnTo>
                    <a:pt x="25" y="44"/>
                  </a:lnTo>
                  <a:lnTo>
                    <a:pt x="30" y="51"/>
                  </a:lnTo>
                  <a:lnTo>
                    <a:pt x="38" y="55"/>
                  </a:lnTo>
                  <a:lnTo>
                    <a:pt x="47" y="57"/>
                  </a:lnTo>
                  <a:lnTo>
                    <a:pt x="68" y="61"/>
                  </a:lnTo>
                  <a:lnTo>
                    <a:pt x="82" y="66"/>
                  </a:lnTo>
                  <a:lnTo>
                    <a:pt x="93" y="73"/>
                  </a:lnTo>
                  <a:lnTo>
                    <a:pt x="101" y="81"/>
                  </a:lnTo>
                  <a:lnTo>
                    <a:pt x="104" y="90"/>
                  </a:lnTo>
                  <a:lnTo>
                    <a:pt x="105" y="100"/>
                  </a:lnTo>
                  <a:lnTo>
                    <a:pt x="104" y="112"/>
                  </a:lnTo>
                  <a:lnTo>
                    <a:pt x="99" y="122"/>
                  </a:lnTo>
                  <a:lnTo>
                    <a:pt x="91" y="131"/>
                  </a:lnTo>
                  <a:lnTo>
                    <a:pt x="79" y="137"/>
                  </a:lnTo>
                  <a:lnTo>
                    <a:pt x="68" y="140"/>
                  </a:lnTo>
                  <a:lnTo>
                    <a:pt x="55" y="141"/>
                  </a:lnTo>
                  <a:lnTo>
                    <a:pt x="36" y="139"/>
                  </a:lnTo>
                  <a:lnTo>
                    <a:pt x="20" y="131"/>
                  </a:lnTo>
                  <a:lnTo>
                    <a:pt x="8" y="120"/>
                  </a:lnTo>
                  <a:lnTo>
                    <a:pt x="0" y="102"/>
                  </a:lnTo>
                  <a:lnTo>
                    <a:pt x="14" y="99"/>
                  </a:lnTo>
                  <a:lnTo>
                    <a:pt x="21" y="110"/>
                  </a:lnTo>
                  <a:lnTo>
                    <a:pt x="30" y="120"/>
                  </a:lnTo>
                  <a:lnTo>
                    <a:pt x="42" y="124"/>
                  </a:lnTo>
                  <a:lnTo>
                    <a:pt x="55" y="126"/>
                  </a:lnTo>
                  <a:lnTo>
                    <a:pt x="63" y="125"/>
                  </a:lnTo>
                  <a:lnTo>
                    <a:pt x="72" y="123"/>
                  </a:lnTo>
                  <a:lnTo>
                    <a:pt x="79" y="120"/>
                  </a:lnTo>
                  <a:lnTo>
                    <a:pt x="84" y="116"/>
                  </a:lnTo>
                  <a:lnTo>
                    <a:pt x="86" y="112"/>
                  </a:lnTo>
                  <a:lnTo>
                    <a:pt x="87" y="107"/>
                  </a:lnTo>
                  <a:lnTo>
                    <a:pt x="88" y="102"/>
                  </a:lnTo>
                  <a:lnTo>
                    <a:pt x="86" y="93"/>
                  </a:lnTo>
                  <a:lnTo>
                    <a:pt x="82" y="87"/>
                  </a:lnTo>
                  <a:lnTo>
                    <a:pt x="74" y="82"/>
                  </a:lnTo>
                  <a:lnTo>
                    <a:pt x="64" y="80"/>
                  </a:lnTo>
                  <a:lnTo>
                    <a:pt x="42" y="74"/>
                  </a:lnTo>
                  <a:lnTo>
                    <a:pt x="29" y="71"/>
                  </a:lnTo>
                  <a:lnTo>
                    <a:pt x="18" y="63"/>
                  </a:lnTo>
                  <a:lnTo>
                    <a:pt x="11" y="56"/>
                  </a:lnTo>
                  <a:lnTo>
                    <a:pt x="8" y="47"/>
                  </a:lnTo>
                  <a:lnTo>
                    <a:pt x="6" y="37"/>
                  </a:lnTo>
                  <a:lnTo>
                    <a:pt x="9" y="24"/>
                  </a:lnTo>
                  <a:lnTo>
                    <a:pt x="16" y="12"/>
                  </a:lnTo>
                  <a:lnTo>
                    <a:pt x="26" y="6"/>
                  </a:lnTo>
                  <a:lnTo>
                    <a:pt x="38" y="1"/>
                  </a:lnTo>
                  <a:lnTo>
                    <a:pt x="5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7"/>
            <p:cNvSpPr>
              <a:spLocks noChangeArrowheads="1"/>
            </p:cNvSpPr>
            <p:nvPr/>
          </p:nvSpPr>
          <p:spPr bwMode="auto">
            <a:xfrm>
              <a:off x="5726113" y="6513513"/>
              <a:ext cx="1360488" cy="4763"/>
            </a:xfrm>
            <a:prstGeom prst="rect">
              <a:avLst/>
            </a:prstGeom>
            <a:solidFill>
              <a:srgbClr val="143D62"/>
            </a:solidFill>
            <a:ln w="0">
              <a:solidFill>
                <a:srgbClr val="143D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 xmlns:p14="http://schemas.microsoft.com/office/powerpoint/2010/main" val="155944799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5" r:id="rId3"/>
    <p:sldLayoutId id="2147483676" r:id="rId4"/>
    <p:sldLayoutId id="2147483680" r:id="rId5"/>
    <p:sldLayoutId id="2147483679" r:id="rId6"/>
    <p:sldLayoutId id="2147483678" r:id="rId7"/>
    <p:sldLayoutId id="2147483674" r:id="rId8"/>
    <p:sldLayoutId id="2147483682" r:id="rId9"/>
  </p:sldLayoutIdLst>
  <p:timing>
    <p:tnLst>
      <p:par>
        <p:cTn id="1" dur="indefinite" restart="never" nodeType="tmRoot"/>
      </p:par>
    </p:tnLst>
  </p:timing>
  <p:hf sldNum="0" hd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smtClean="0"/>
              <a:t>Judicial Review and Disclosure</a:t>
            </a:r>
            <a:endParaRPr lang="en-GB" dirty="0"/>
          </a:p>
        </p:txBody>
      </p:sp>
      <p:sp>
        <p:nvSpPr>
          <p:cNvPr id="3" name="Text Placeholder 2"/>
          <p:cNvSpPr>
            <a:spLocks noGrp="1"/>
          </p:cNvSpPr>
          <p:nvPr>
            <p:ph type="body" sz="quarter" idx="11"/>
          </p:nvPr>
        </p:nvSpPr>
        <p:spPr>
          <a:xfrm>
            <a:off x="313267" y="2562953"/>
            <a:ext cx="9406466" cy="769328"/>
          </a:xfrm>
        </p:spPr>
        <p:txBody>
          <a:bodyPr/>
          <a:lstStyle/>
          <a:p>
            <a:r>
              <a:rPr lang="en-GB" dirty="0" smtClean="0"/>
              <a:t>Martin Chamberlain QC, Emily MacKenzie, Jennifer MacLeod</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9</a:t>
            </a:r>
            <a:r>
              <a:rPr lang="en-GB" baseline="30000" dirty="0" smtClean="0"/>
              <a:t>th</a:t>
            </a:r>
            <a:r>
              <a:rPr lang="en-GB" dirty="0" smtClean="0"/>
              <a:t> October 2014</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 xmlns:p14="http://schemas.microsoft.com/office/powerpoint/2010/main" val="176701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On what grounds can an act be reviewed? </a:t>
            </a:r>
            <a:r>
              <a:rPr lang="en-GB" dirty="0" smtClean="0"/>
              <a:t>(3) </a:t>
            </a:r>
            <a:endParaRPr lang="en-GB" dirty="0"/>
          </a:p>
        </p:txBody>
      </p:sp>
      <p:sp>
        <p:nvSpPr>
          <p:cNvPr id="4" name="Text Placeholder 3"/>
          <p:cNvSpPr>
            <a:spLocks noGrp="1"/>
          </p:cNvSpPr>
          <p:nvPr>
            <p:ph type="body" sz="quarter" idx="10"/>
          </p:nvPr>
        </p:nvSpPr>
        <p:spPr/>
        <p:txBody>
          <a:bodyPr/>
          <a:lstStyle/>
          <a:p>
            <a:r>
              <a:rPr lang="en-GB" sz="2400" dirty="0"/>
              <a:t>Substantive </a:t>
            </a:r>
            <a:r>
              <a:rPr lang="en-GB" sz="2400" dirty="0" smtClean="0"/>
              <a:t>grounds (2): </a:t>
            </a:r>
            <a:endParaRPr lang="en-GB" sz="2400" dirty="0"/>
          </a:p>
          <a:p>
            <a:pPr lvl="1"/>
            <a:r>
              <a:rPr lang="en-GB" sz="2000" u="sng" dirty="0"/>
              <a:t>Illegality</a:t>
            </a:r>
            <a:r>
              <a:rPr lang="en-GB" sz="2000" dirty="0"/>
              <a:t>/error of law</a:t>
            </a:r>
          </a:p>
          <a:p>
            <a:pPr lvl="2"/>
            <a:r>
              <a:rPr lang="en-GB" sz="1600" dirty="0"/>
              <a:t>Exceeding/fettering statutory power</a:t>
            </a:r>
          </a:p>
          <a:p>
            <a:pPr lvl="2"/>
            <a:r>
              <a:rPr lang="en-GB" sz="1600" dirty="0"/>
              <a:t>Misdirection as to statutory function</a:t>
            </a:r>
          </a:p>
          <a:p>
            <a:pPr lvl="2"/>
            <a:r>
              <a:rPr lang="en-GB" sz="1600" dirty="0"/>
              <a:t>Acting incompatibly with ECHR rights </a:t>
            </a:r>
          </a:p>
          <a:p>
            <a:pPr lvl="2"/>
            <a:r>
              <a:rPr lang="en-GB" sz="1600" dirty="0"/>
              <a:t>Acting incompatibly with EU law</a:t>
            </a:r>
          </a:p>
          <a:p>
            <a:pPr lvl="1"/>
            <a:r>
              <a:rPr lang="en-GB" sz="2000" dirty="0" smtClean="0"/>
              <a:t>Improper</a:t>
            </a:r>
            <a:r>
              <a:rPr lang="en-GB" sz="2000" u="sng" dirty="0" smtClean="0"/>
              <a:t> purpose</a:t>
            </a:r>
          </a:p>
          <a:p>
            <a:pPr lvl="2"/>
            <a:r>
              <a:rPr lang="en-GB" sz="1600" dirty="0" smtClean="0"/>
              <a:t>Powers can only be used for the purposes for which they were conferred</a:t>
            </a:r>
            <a:endParaRPr lang="en-GB" sz="1600" dirty="0"/>
          </a:p>
          <a:p>
            <a:pPr lvl="1"/>
            <a:r>
              <a:rPr lang="en-GB" sz="2000" dirty="0"/>
              <a:t>Relevant/irrelevant </a:t>
            </a:r>
            <a:r>
              <a:rPr lang="en-GB" sz="2000" u="sng" dirty="0" smtClean="0"/>
              <a:t>considerations</a:t>
            </a:r>
          </a:p>
          <a:p>
            <a:pPr lvl="2"/>
            <a:r>
              <a:rPr lang="en-GB" sz="1600" dirty="0" smtClean="0"/>
              <a:t>Must take into account everything that is relevant, and nothing that is irrelevant</a:t>
            </a:r>
          </a:p>
          <a:p>
            <a:pPr lvl="2"/>
            <a:r>
              <a:rPr lang="en-GB" sz="1600" dirty="0" smtClean="0"/>
              <a:t>Outside statutorily mandated factors, for the decision-maker to decide </a:t>
            </a:r>
            <a:endParaRPr lang="en-GB" sz="1600" dirty="0"/>
          </a:p>
          <a:p>
            <a:endParaRPr lang="en-GB" dirty="0"/>
          </a:p>
        </p:txBody>
      </p:sp>
    </p:spTree>
    <p:extLst>
      <p:ext uri="{BB962C8B-B14F-4D97-AF65-F5344CB8AC3E}">
        <p14:creationId xmlns:p14="http://schemas.microsoft.com/office/powerpoint/2010/main" xmlns="" val="388450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On what grounds can an act be reviewed? </a:t>
            </a:r>
            <a:r>
              <a:rPr lang="en-GB" dirty="0" smtClean="0"/>
              <a:t>(4) </a:t>
            </a:r>
            <a:endParaRPr lang="en-GB" dirty="0"/>
          </a:p>
        </p:txBody>
      </p:sp>
      <p:sp>
        <p:nvSpPr>
          <p:cNvPr id="4" name="Text Placeholder 3"/>
          <p:cNvSpPr>
            <a:spLocks noGrp="1"/>
          </p:cNvSpPr>
          <p:nvPr>
            <p:ph type="body" sz="quarter" idx="10"/>
          </p:nvPr>
        </p:nvSpPr>
        <p:spPr/>
        <p:txBody>
          <a:bodyPr/>
          <a:lstStyle/>
          <a:p>
            <a:r>
              <a:rPr lang="en-GB" sz="2400" dirty="0" smtClean="0"/>
              <a:t>Substantive grounds (3) </a:t>
            </a:r>
          </a:p>
          <a:p>
            <a:pPr lvl="1"/>
            <a:r>
              <a:rPr lang="en-GB" sz="2000" dirty="0"/>
              <a:t>Error of </a:t>
            </a:r>
            <a:r>
              <a:rPr lang="en-GB" sz="2000" u="sng" dirty="0"/>
              <a:t>fact</a:t>
            </a:r>
          </a:p>
          <a:p>
            <a:pPr lvl="2"/>
            <a:r>
              <a:rPr lang="en-GB" sz="1600" dirty="0"/>
              <a:t>Contested facts are matters for the decision-maker</a:t>
            </a:r>
          </a:p>
          <a:p>
            <a:pPr lvl="2"/>
            <a:r>
              <a:rPr lang="en-GB" sz="1600" dirty="0"/>
              <a:t>Court will intervene if:</a:t>
            </a:r>
          </a:p>
          <a:p>
            <a:pPr lvl="3"/>
            <a:r>
              <a:rPr lang="en-GB" sz="1400" dirty="0"/>
              <a:t>No evidence</a:t>
            </a:r>
          </a:p>
          <a:p>
            <a:pPr lvl="3"/>
            <a:r>
              <a:rPr lang="en-GB" sz="1400" dirty="0"/>
              <a:t>Misunderstanding of an established and relevant fact  </a:t>
            </a:r>
          </a:p>
          <a:p>
            <a:pPr lvl="1"/>
            <a:r>
              <a:rPr lang="en-GB" sz="2000" dirty="0" smtClean="0"/>
              <a:t>Substantive </a:t>
            </a:r>
            <a:r>
              <a:rPr lang="en-GB" sz="2000" u="sng" dirty="0" smtClean="0"/>
              <a:t>legitimate expectations</a:t>
            </a:r>
          </a:p>
          <a:p>
            <a:pPr lvl="2"/>
            <a:r>
              <a:rPr lang="en-GB" sz="1600" dirty="0" smtClean="0"/>
              <a:t>Requires an undertaking or practice that the public body will provide a substantive benefit </a:t>
            </a:r>
          </a:p>
          <a:p>
            <a:pPr lvl="2"/>
            <a:r>
              <a:rPr lang="en-GB" sz="1600" dirty="0" smtClean="0"/>
              <a:t>If so, the court will determine whether a decision to </a:t>
            </a:r>
            <a:r>
              <a:rPr lang="en-GB" sz="1600" dirty="0" err="1" smtClean="0"/>
              <a:t>resile</a:t>
            </a:r>
            <a:r>
              <a:rPr lang="en-GB" sz="1600" dirty="0" smtClean="0"/>
              <a:t> from that is justified in the public interest  </a:t>
            </a:r>
          </a:p>
          <a:p>
            <a:endParaRPr lang="en-GB" dirty="0"/>
          </a:p>
        </p:txBody>
      </p:sp>
    </p:spTree>
    <p:extLst>
      <p:ext uri="{BB962C8B-B14F-4D97-AF65-F5344CB8AC3E}">
        <p14:creationId xmlns:p14="http://schemas.microsoft.com/office/powerpoint/2010/main" xmlns="" val="156027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On what grounds can an act be reviewed? </a:t>
            </a:r>
            <a:r>
              <a:rPr lang="en-GB" dirty="0" smtClean="0"/>
              <a:t>(5) </a:t>
            </a:r>
            <a:endParaRPr lang="en-GB" dirty="0"/>
          </a:p>
        </p:txBody>
      </p:sp>
      <p:sp>
        <p:nvSpPr>
          <p:cNvPr id="4" name="Text Placeholder 3"/>
          <p:cNvSpPr>
            <a:spLocks noGrp="1"/>
          </p:cNvSpPr>
          <p:nvPr>
            <p:ph type="body" sz="quarter" idx="10"/>
          </p:nvPr>
        </p:nvSpPr>
        <p:spPr/>
        <p:txBody>
          <a:bodyPr/>
          <a:lstStyle/>
          <a:p>
            <a:r>
              <a:rPr lang="en-GB" sz="2400" dirty="0" smtClean="0"/>
              <a:t>Substantive grounds (4): </a:t>
            </a:r>
          </a:p>
          <a:p>
            <a:pPr lvl="1"/>
            <a:r>
              <a:rPr lang="en-GB" sz="2000" u="sng" dirty="0" smtClean="0"/>
              <a:t>Irrationality</a:t>
            </a:r>
            <a:endParaRPr lang="en-GB" sz="2000" u="sng" dirty="0"/>
          </a:p>
          <a:p>
            <a:pPr lvl="2"/>
            <a:r>
              <a:rPr lang="en-GB" sz="1600" dirty="0"/>
              <a:t>“</a:t>
            </a:r>
            <a:r>
              <a:rPr lang="en-GB" sz="1600" i="1" dirty="0"/>
              <a:t>A decision which is so outrageous in its defiance of logic or of accepted moral standards that no sensible person who had applied his mind to the question to be decided could have arrived at it”</a:t>
            </a:r>
            <a:r>
              <a:rPr lang="en-GB" sz="1600" dirty="0"/>
              <a:t>(</a:t>
            </a:r>
            <a:r>
              <a:rPr lang="en-GB" sz="1600" i="1" dirty="0"/>
              <a:t>CCSU v Minister for the Civil Service </a:t>
            </a:r>
            <a:r>
              <a:rPr lang="en-GB" sz="1600" dirty="0"/>
              <a:t>[1985] AC 374)</a:t>
            </a:r>
          </a:p>
          <a:p>
            <a:pPr lvl="2"/>
            <a:r>
              <a:rPr lang="en-GB" sz="1600" dirty="0"/>
              <a:t>Courts have indicated that a lesser test will be sufficient; “</a:t>
            </a:r>
            <a:r>
              <a:rPr lang="en-GB" sz="1600" i="1" dirty="0"/>
              <a:t>error of reasoning which robs the decision of logic”</a:t>
            </a:r>
            <a:r>
              <a:rPr lang="en-GB" sz="1600" dirty="0"/>
              <a:t> such that it does not “</a:t>
            </a:r>
            <a:r>
              <a:rPr lang="en-GB" sz="1600" i="1" dirty="0"/>
              <a:t>add up”</a:t>
            </a:r>
            <a:r>
              <a:rPr lang="en-GB" sz="1600" dirty="0"/>
              <a:t> (</a:t>
            </a:r>
            <a:r>
              <a:rPr lang="en-GB" sz="1600" i="1" dirty="0"/>
              <a:t>R v Parliamentary Commissioner for Administration, ex p </a:t>
            </a:r>
            <a:r>
              <a:rPr lang="en-GB" sz="1600" i="1" dirty="0" err="1"/>
              <a:t>Balchin</a:t>
            </a:r>
            <a:r>
              <a:rPr lang="en-GB" sz="1600" i="1" dirty="0"/>
              <a:t> (No. 1) </a:t>
            </a:r>
            <a:r>
              <a:rPr lang="en-GB" sz="1600" dirty="0"/>
              <a:t>[1998] PLR 1</a:t>
            </a:r>
            <a:r>
              <a:rPr lang="en-GB" sz="1600" dirty="0" smtClean="0"/>
              <a:t>)</a:t>
            </a:r>
          </a:p>
          <a:p>
            <a:pPr lvl="1"/>
            <a:r>
              <a:rPr lang="en-GB" sz="2000" u="sng" dirty="0" smtClean="0"/>
              <a:t>Proportionality </a:t>
            </a:r>
            <a:endParaRPr lang="en-GB" sz="2000" u="sng" dirty="0"/>
          </a:p>
          <a:p>
            <a:pPr lvl="2"/>
            <a:r>
              <a:rPr lang="en-GB" sz="1600" dirty="0" smtClean="0"/>
              <a:t>If EU law is engaged, or the act affects ECHR rights, courts may consider whether the decision is “</a:t>
            </a:r>
            <a:r>
              <a:rPr lang="en-GB" sz="1600" i="1" dirty="0" smtClean="0"/>
              <a:t>proportionate”</a:t>
            </a:r>
          </a:p>
          <a:p>
            <a:pPr lvl="2"/>
            <a:r>
              <a:rPr lang="en-GB" sz="1600" dirty="0" smtClean="0"/>
              <a:t>This involves </a:t>
            </a:r>
            <a:r>
              <a:rPr lang="en-GB" sz="1600" i="1" dirty="0" smtClean="0"/>
              <a:t>balancing</a:t>
            </a:r>
            <a:r>
              <a:rPr lang="en-GB" sz="1600" dirty="0" smtClean="0"/>
              <a:t> the impact on the applicant with the (legitimate) aim of the public body  </a:t>
            </a:r>
          </a:p>
          <a:p>
            <a:pPr lvl="1"/>
            <a:endParaRPr lang="en-GB" u="sng" dirty="0"/>
          </a:p>
        </p:txBody>
      </p:sp>
    </p:spTree>
    <p:extLst>
      <p:ext uri="{BB962C8B-B14F-4D97-AF65-F5344CB8AC3E}">
        <p14:creationId xmlns:p14="http://schemas.microsoft.com/office/powerpoint/2010/main" xmlns="" val="172683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Who can bring a claim for judicial review?	</a:t>
            </a:r>
            <a:endParaRPr lang="en-GB" dirty="0"/>
          </a:p>
        </p:txBody>
      </p:sp>
      <p:sp>
        <p:nvSpPr>
          <p:cNvPr id="4" name="Text Placeholder 3"/>
          <p:cNvSpPr>
            <a:spLocks noGrp="1"/>
          </p:cNvSpPr>
          <p:nvPr>
            <p:ph type="body" sz="quarter" idx="10"/>
          </p:nvPr>
        </p:nvSpPr>
        <p:spPr/>
        <p:txBody>
          <a:bodyPr/>
          <a:lstStyle/>
          <a:p>
            <a:r>
              <a:rPr lang="en-GB" sz="2400" dirty="0" smtClean="0"/>
              <a:t>Governed by rules on standing</a:t>
            </a:r>
          </a:p>
          <a:p>
            <a:pPr lvl="1"/>
            <a:r>
              <a:rPr lang="en-GB" sz="2000" dirty="0" smtClean="0"/>
              <a:t>Applicant must have “</a:t>
            </a:r>
            <a:r>
              <a:rPr lang="en-GB" sz="2000" u="sng" dirty="0" smtClean="0"/>
              <a:t>sufficient interest</a:t>
            </a:r>
            <a:r>
              <a:rPr lang="en-GB" sz="2000" dirty="0" smtClean="0"/>
              <a:t>” (Senior Courts Act 1981, s31(3))</a:t>
            </a:r>
          </a:p>
          <a:p>
            <a:pPr lvl="1"/>
            <a:r>
              <a:rPr lang="en-GB" sz="2000" dirty="0" smtClean="0"/>
              <a:t>Or, if claim rights have been violated, must be a “</a:t>
            </a:r>
            <a:r>
              <a:rPr lang="en-GB" sz="2000" u="sng" dirty="0" smtClean="0"/>
              <a:t>victim</a:t>
            </a:r>
            <a:r>
              <a:rPr lang="en-GB" sz="2000" dirty="0" smtClean="0"/>
              <a:t>” (Human Rights Act 1998, s7) </a:t>
            </a:r>
          </a:p>
          <a:p>
            <a:pPr lvl="1"/>
            <a:r>
              <a:rPr lang="en-GB" sz="2000" dirty="0" smtClean="0"/>
              <a:t>Can include:</a:t>
            </a:r>
          </a:p>
          <a:p>
            <a:pPr lvl="2"/>
            <a:r>
              <a:rPr lang="en-GB" sz="1600" dirty="0" smtClean="0">
                <a:solidFill>
                  <a:srgbClr val="143D62"/>
                </a:solidFill>
              </a:rPr>
              <a:t>a  public spirited citizen (if serious issue of public importance (</a:t>
            </a:r>
            <a:r>
              <a:rPr lang="en-GB" sz="1600" i="1" dirty="0" smtClean="0">
                <a:solidFill>
                  <a:srgbClr val="143D62"/>
                </a:solidFill>
              </a:rPr>
              <a:t>R v SS for Foreign and Commonwealth Affairs Ex p. Lord Rees-</a:t>
            </a:r>
            <a:r>
              <a:rPr lang="en-GB" sz="1600" i="1" dirty="0" err="1" smtClean="0">
                <a:solidFill>
                  <a:srgbClr val="143D62"/>
                </a:solidFill>
              </a:rPr>
              <a:t>Mogg</a:t>
            </a:r>
            <a:r>
              <a:rPr lang="en-GB" sz="1600" i="1" dirty="0" smtClean="0">
                <a:solidFill>
                  <a:srgbClr val="143D62"/>
                </a:solidFill>
              </a:rPr>
              <a:t> </a:t>
            </a:r>
            <a:r>
              <a:rPr lang="en-GB" sz="1600" dirty="0" smtClean="0">
                <a:solidFill>
                  <a:srgbClr val="143D62"/>
                </a:solidFill>
              </a:rPr>
              <a:t>[1994] QB 552)</a:t>
            </a:r>
          </a:p>
          <a:p>
            <a:pPr lvl="2"/>
            <a:r>
              <a:rPr lang="en-GB" sz="1600" dirty="0" smtClean="0">
                <a:solidFill>
                  <a:srgbClr val="143D62"/>
                </a:solidFill>
              </a:rPr>
              <a:t>Campaign organisations (</a:t>
            </a:r>
            <a:r>
              <a:rPr lang="en-GB" sz="1600" dirty="0" err="1" smtClean="0">
                <a:solidFill>
                  <a:srgbClr val="143D62"/>
                </a:solidFill>
              </a:rPr>
              <a:t>eg</a:t>
            </a:r>
            <a:r>
              <a:rPr lang="en-GB" sz="1600" dirty="0" smtClean="0">
                <a:solidFill>
                  <a:srgbClr val="143D62"/>
                </a:solidFill>
              </a:rPr>
              <a:t> </a:t>
            </a:r>
            <a:r>
              <a:rPr lang="en-GB" sz="1600" i="1" dirty="0" smtClean="0">
                <a:solidFill>
                  <a:srgbClr val="143D62"/>
                </a:solidFill>
              </a:rPr>
              <a:t>R v SS for Foreign and Commonwealth Affairs Ex p World Development Movement Ltd </a:t>
            </a:r>
            <a:r>
              <a:rPr lang="en-GB" sz="1600" dirty="0" smtClean="0">
                <a:solidFill>
                  <a:srgbClr val="143D62"/>
                </a:solidFill>
              </a:rPr>
              <a:t>[1995] 1 WLR 386</a:t>
            </a:r>
            <a:r>
              <a:rPr lang="en-GB" sz="1600" dirty="0" smtClean="0">
                <a:solidFill>
                  <a:srgbClr val="FF0000"/>
                </a:solidFill>
              </a:rPr>
              <a:t>) </a:t>
            </a:r>
          </a:p>
          <a:p>
            <a:endParaRPr lang="en-GB" dirty="0">
              <a:solidFill>
                <a:srgbClr val="FF0000"/>
              </a:solidFill>
            </a:endParaRPr>
          </a:p>
        </p:txBody>
      </p:sp>
    </p:spTree>
    <p:extLst>
      <p:ext uri="{BB962C8B-B14F-4D97-AF65-F5344CB8AC3E}">
        <p14:creationId xmlns:p14="http://schemas.microsoft.com/office/powerpoint/2010/main" xmlns="" val="43059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Procedure of judicial review</a:t>
            </a:r>
            <a:endParaRPr lang="en-GB" dirty="0"/>
          </a:p>
        </p:txBody>
      </p:sp>
      <p:sp>
        <p:nvSpPr>
          <p:cNvPr id="4" name="Text Placeholder 3"/>
          <p:cNvSpPr>
            <a:spLocks noGrp="1"/>
          </p:cNvSpPr>
          <p:nvPr>
            <p:ph type="body" sz="quarter" idx="10"/>
          </p:nvPr>
        </p:nvSpPr>
        <p:spPr>
          <a:xfrm>
            <a:off x="732906" y="994410"/>
            <a:ext cx="8668270" cy="4869180"/>
          </a:xfrm>
        </p:spPr>
        <p:txBody>
          <a:bodyPr/>
          <a:lstStyle/>
          <a:p>
            <a:r>
              <a:rPr lang="en-GB" sz="2400" dirty="0" smtClean="0"/>
              <a:t>Pre-Action Protocol</a:t>
            </a:r>
          </a:p>
          <a:p>
            <a:pPr lvl="1"/>
            <a:r>
              <a:rPr lang="en-GB" sz="2000" dirty="0" smtClean="0">
                <a:solidFill>
                  <a:srgbClr val="143D62"/>
                </a:solidFill>
              </a:rPr>
              <a:t>Letter before action </a:t>
            </a:r>
          </a:p>
          <a:p>
            <a:pPr lvl="1"/>
            <a:r>
              <a:rPr lang="en-GB" sz="2000" dirty="0" smtClean="0">
                <a:solidFill>
                  <a:srgbClr val="143D62"/>
                </a:solidFill>
              </a:rPr>
              <a:t>Respondent normally has to respond in 14 days</a:t>
            </a:r>
          </a:p>
          <a:p>
            <a:r>
              <a:rPr lang="en-GB" sz="2400" dirty="0" smtClean="0"/>
              <a:t>Time limit</a:t>
            </a:r>
          </a:p>
          <a:p>
            <a:pPr lvl="1"/>
            <a:r>
              <a:rPr lang="en-GB" sz="2000" dirty="0" smtClean="0"/>
              <a:t>A claim must be filed “</a:t>
            </a:r>
            <a:r>
              <a:rPr lang="en-GB" sz="2000" i="1" dirty="0" smtClean="0"/>
              <a:t>promptly”</a:t>
            </a:r>
            <a:r>
              <a:rPr lang="en-GB" sz="2000" dirty="0" smtClean="0"/>
              <a:t>, and “</a:t>
            </a:r>
            <a:r>
              <a:rPr lang="en-GB" sz="2000" i="1" dirty="0" smtClean="0"/>
              <a:t>in any event not later than 3 months after the grounds to make the claim first arose”</a:t>
            </a:r>
            <a:r>
              <a:rPr lang="en-GB" sz="2000" dirty="0" smtClean="0"/>
              <a:t> (CPR r54.5(1))</a:t>
            </a:r>
          </a:p>
          <a:p>
            <a:pPr lvl="1"/>
            <a:r>
              <a:rPr lang="en-GB" sz="2000" dirty="0" smtClean="0"/>
              <a:t>Thus can be shorter than 3 months (</a:t>
            </a:r>
            <a:r>
              <a:rPr lang="en-GB" sz="2000" i="1" dirty="0" smtClean="0"/>
              <a:t>R v Independent Television Commission Ex p. TV NI Ltd, The Times, </a:t>
            </a:r>
            <a:r>
              <a:rPr lang="en-GB" sz="2000" dirty="0" smtClean="0"/>
              <a:t>December 30, 1991) </a:t>
            </a:r>
          </a:p>
          <a:p>
            <a:r>
              <a:rPr lang="en-GB" sz="2400" dirty="0" smtClean="0"/>
              <a:t>2 Stage process</a:t>
            </a:r>
          </a:p>
          <a:p>
            <a:pPr lvl="1"/>
            <a:r>
              <a:rPr lang="en-GB" sz="2000" dirty="0" smtClean="0">
                <a:solidFill>
                  <a:srgbClr val="143D62"/>
                </a:solidFill>
              </a:rPr>
              <a:t>Permission (normally on the papers alone, can request reconsideration at an oral permission hearing) </a:t>
            </a:r>
          </a:p>
          <a:p>
            <a:pPr lvl="1"/>
            <a:r>
              <a:rPr lang="en-GB" sz="2000" dirty="0" smtClean="0">
                <a:solidFill>
                  <a:srgbClr val="143D62"/>
                </a:solidFill>
              </a:rPr>
              <a:t>Merits  </a:t>
            </a:r>
          </a:p>
        </p:txBody>
      </p:sp>
    </p:spTree>
    <p:extLst>
      <p:ext uri="{BB962C8B-B14F-4D97-AF65-F5344CB8AC3E}">
        <p14:creationId xmlns:p14="http://schemas.microsoft.com/office/powerpoint/2010/main" xmlns="" val="68003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Disclosure in judicial review (1)</a:t>
            </a:r>
            <a:endParaRPr lang="en-GB" dirty="0"/>
          </a:p>
        </p:txBody>
      </p:sp>
      <p:sp>
        <p:nvSpPr>
          <p:cNvPr id="4" name="Text Placeholder 3"/>
          <p:cNvSpPr>
            <a:spLocks noGrp="1"/>
          </p:cNvSpPr>
          <p:nvPr>
            <p:ph type="body" sz="quarter" idx="10"/>
          </p:nvPr>
        </p:nvSpPr>
        <p:spPr>
          <a:xfrm>
            <a:off x="732906" y="1136469"/>
            <a:ext cx="8668270" cy="4916673"/>
          </a:xfrm>
        </p:spPr>
        <p:txBody>
          <a:bodyPr/>
          <a:lstStyle/>
          <a:p>
            <a:r>
              <a:rPr lang="en-GB" dirty="0" smtClean="0"/>
              <a:t>Disclosure generally</a:t>
            </a:r>
          </a:p>
          <a:p>
            <a:pPr lvl="1"/>
            <a:r>
              <a:rPr lang="en-GB" sz="1800" dirty="0" smtClean="0"/>
              <a:t>Proceedings are adversarial, not investigative, but a move towards “cards on the table” litigation</a:t>
            </a:r>
          </a:p>
          <a:p>
            <a:pPr lvl="1"/>
            <a:r>
              <a:rPr lang="en-GB" sz="1800" dirty="0" smtClean="0"/>
              <a:t>Part of this comes from “disclosure”; providing the other side with the relevant documents </a:t>
            </a:r>
          </a:p>
          <a:p>
            <a:pPr lvl="1"/>
            <a:r>
              <a:rPr lang="en-GB" sz="1800" dirty="0" smtClean="0"/>
              <a:t>Two stage process: 1) Documents are “disclosed” in different categories; and 2) Documents can then be “inspected” </a:t>
            </a:r>
            <a:endParaRPr lang="en-GB" sz="1800" dirty="0"/>
          </a:p>
          <a:p>
            <a:r>
              <a:rPr lang="en-GB" dirty="0"/>
              <a:t>Disclosure in relation to JR</a:t>
            </a:r>
          </a:p>
          <a:p>
            <a:pPr lvl="1"/>
            <a:r>
              <a:rPr lang="en-GB" sz="1800" dirty="0"/>
              <a:t>CPR Part 31 (governing disclosure) does </a:t>
            </a:r>
            <a:r>
              <a:rPr lang="en-GB" sz="1800" i="1" dirty="0"/>
              <a:t>not </a:t>
            </a:r>
            <a:r>
              <a:rPr lang="en-GB" sz="1800" dirty="0"/>
              <a:t>apply to JR (CPR PD54A(12.1))</a:t>
            </a:r>
          </a:p>
          <a:p>
            <a:pPr lvl="1"/>
            <a:r>
              <a:rPr lang="en-GB" sz="1800" dirty="0"/>
              <a:t>Disclosure is “</a:t>
            </a:r>
            <a:r>
              <a:rPr lang="en-GB" sz="1800" i="1" dirty="0"/>
              <a:t>not required unless the court orders otherwise”</a:t>
            </a:r>
            <a:r>
              <a:rPr lang="en-GB" sz="1800" dirty="0"/>
              <a:t> (CPR PD54A(12.1))</a:t>
            </a:r>
          </a:p>
          <a:p>
            <a:pPr lvl="1"/>
            <a:r>
              <a:rPr lang="en-GB" sz="1800" dirty="0"/>
              <a:t>However, public authorities who are respondents are subject to a “duty of candour”</a:t>
            </a:r>
          </a:p>
          <a:p>
            <a:pPr lvl="1"/>
            <a:r>
              <a:rPr lang="en-GB" sz="1800" dirty="0"/>
              <a:t>Ordinarily, no need for an </a:t>
            </a:r>
            <a:r>
              <a:rPr lang="en-GB" sz="1800" i="1" dirty="0"/>
              <a:t>order</a:t>
            </a:r>
            <a:r>
              <a:rPr lang="en-GB" sz="1800" dirty="0"/>
              <a:t>, because Defendants are expected to comply with their duty, but can be granted if further disclosure is sought or needed</a:t>
            </a:r>
          </a:p>
          <a:p>
            <a:pPr lvl="1"/>
            <a:endParaRPr lang="en-GB" sz="1800" dirty="0" smtClean="0"/>
          </a:p>
        </p:txBody>
      </p:sp>
    </p:spTree>
    <p:extLst>
      <p:ext uri="{BB962C8B-B14F-4D97-AF65-F5344CB8AC3E}">
        <p14:creationId xmlns:p14="http://schemas.microsoft.com/office/powerpoint/2010/main" xmlns="" val="26691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Disclosure in judicial review (2) </a:t>
            </a:r>
          </a:p>
        </p:txBody>
      </p:sp>
      <p:sp>
        <p:nvSpPr>
          <p:cNvPr id="4" name="Text Placeholder 3"/>
          <p:cNvSpPr>
            <a:spLocks noGrp="1"/>
          </p:cNvSpPr>
          <p:nvPr>
            <p:ph type="body" sz="quarter" idx="10"/>
          </p:nvPr>
        </p:nvSpPr>
        <p:spPr>
          <a:xfrm>
            <a:off x="732906" y="1018904"/>
            <a:ext cx="8668270" cy="4381772"/>
          </a:xfrm>
        </p:spPr>
        <p:txBody>
          <a:bodyPr/>
          <a:lstStyle/>
          <a:p>
            <a:r>
              <a:rPr lang="en-GB" dirty="0"/>
              <a:t>Disclosure in relation to JR</a:t>
            </a:r>
          </a:p>
          <a:p>
            <a:pPr lvl="1"/>
            <a:r>
              <a:rPr lang="en-GB" sz="1800" dirty="0" smtClean="0"/>
              <a:t>Made by way of application if not agreed</a:t>
            </a:r>
            <a:endParaRPr lang="en-GB" sz="1800" dirty="0"/>
          </a:p>
          <a:p>
            <a:pPr lvl="1"/>
            <a:r>
              <a:rPr lang="en-GB" sz="1800" dirty="0"/>
              <a:t>More likely </a:t>
            </a:r>
            <a:r>
              <a:rPr lang="en-GB" sz="1800" dirty="0" smtClean="0"/>
              <a:t>if there are </a:t>
            </a:r>
            <a:r>
              <a:rPr lang="en-GB" sz="1800" u="sng" dirty="0" smtClean="0"/>
              <a:t>disputes of fact</a:t>
            </a:r>
            <a:r>
              <a:rPr lang="en-GB" sz="1800" dirty="0" smtClean="0"/>
              <a:t> (more likely in human </a:t>
            </a:r>
            <a:r>
              <a:rPr lang="en-GB" sz="1800" dirty="0"/>
              <a:t>rights </a:t>
            </a:r>
            <a:r>
              <a:rPr lang="en-GB" sz="1800" dirty="0" smtClean="0"/>
              <a:t>cases), or if </a:t>
            </a:r>
            <a:r>
              <a:rPr lang="en-GB" sz="1800" dirty="0"/>
              <a:t>there are concerns over volume or </a:t>
            </a:r>
            <a:r>
              <a:rPr lang="en-GB" sz="1800" dirty="0" smtClean="0"/>
              <a:t>confidentiality</a:t>
            </a:r>
          </a:p>
          <a:p>
            <a:pPr lvl="1"/>
            <a:r>
              <a:rPr lang="en-GB" sz="1800" dirty="0"/>
              <a:t>The test is whether disclosure </a:t>
            </a:r>
            <a:r>
              <a:rPr lang="en-GB" sz="1800" i="1" dirty="0"/>
              <a:t>“appears to be necessary in order to resolve the matter fairly and justly”</a:t>
            </a:r>
            <a:r>
              <a:rPr lang="en-GB" sz="1800" dirty="0"/>
              <a:t> or it is “</a:t>
            </a:r>
            <a:r>
              <a:rPr lang="en-GB" sz="1800" i="1" dirty="0"/>
              <a:t>necessary for </a:t>
            </a:r>
            <a:r>
              <a:rPr lang="en-GB" sz="1800" i="1" dirty="0">
                <a:solidFill>
                  <a:srgbClr val="143D62"/>
                </a:solidFill>
              </a:rPr>
              <a:t>fairly disposing of the case” </a:t>
            </a:r>
            <a:r>
              <a:rPr lang="en-GB" sz="1800" dirty="0">
                <a:solidFill>
                  <a:srgbClr val="143D62"/>
                </a:solidFill>
              </a:rPr>
              <a:t>(</a:t>
            </a:r>
            <a:r>
              <a:rPr lang="en-GB" sz="1800" i="1" dirty="0">
                <a:solidFill>
                  <a:srgbClr val="143D62"/>
                </a:solidFill>
              </a:rPr>
              <a:t>Tweed v Parades Commission </a:t>
            </a:r>
            <a:r>
              <a:rPr lang="en-GB" sz="1800" dirty="0">
                <a:solidFill>
                  <a:srgbClr val="143D62"/>
                </a:solidFill>
              </a:rPr>
              <a:t>[2007] 1 AC 650, paras 3 and 38) </a:t>
            </a:r>
            <a:endParaRPr lang="en-GB" sz="1800" dirty="0" smtClean="0">
              <a:solidFill>
                <a:srgbClr val="143D62"/>
              </a:solidFill>
            </a:endParaRPr>
          </a:p>
          <a:p>
            <a:pPr lvl="1"/>
            <a:r>
              <a:rPr lang="en-GB" sz="1800" dirty="0" smtClean="0">
                <a:solidFill>
                  <a:srgbClr val="143D62"/>
                </a:solidFill>
              </a:rPr>
              <a:t>Risk</a:t>
            </a:r>
            <a:r>
              <a:rPr lang="en-GB" sz="1800" dirty="0">
                <a:solidFill>
                  <a:srgbClr val="143D62"/>
                </a:solidFill>
              </a:rPr>
              <a:t>: if proper disclosure is not made, costs orders may follow (see </a:t>
            </a:r>
            <a:r>
              <a:rPr lang="en-GB" sz="1800" dirty="0" err="1">
                <a:solidFill>
                  <a:srgbClr val="143D62"/>
                </a:solidFill>
              </a:rPr>
              <a:t>eg</a:t>
            </a:r>
            <a:r>
              <a:rPr lang="en-GB" sz="1800" dirty="0">
                <a:solidFill>
                  <a:srgbClr val="143D62"/>
                </a:solidFill>
              </a:rPr>
              <a:t> </a:t>
            </a:r>
            <a:r>
              <a:rPr lang="en-GB" sz="1800" i="1" dirty="0">
                <a:solidFill>
                  <a:srgbClr val="143D62"/>
                </a:solidFill>
              </a:rPr>
              <a:t>R (Al-</a:t>
            </a:r>
            <a:r>
              <a:rPr lang="en-GB" sz="1800" i="1" dirty="0" err="1">
                <a:solidFill>
                  <a:srgbClr val="143D62"/>
                </a:solidFill>
              </a:rPr>
              <a:t>Sweady</a:t>
            </a:r>
            <a:r>
              <a:rPr lang="en-GB" sz="1800" i="1" dirty="0">
                <a:solidFill>
                  <a:srgbClr val="143D62"/>
                </a:solidFill>
              </a:rPr>
              <a:t>)  v Secretary of State for Defence </a:t>
            </a:r>
            <a:r>
              <a:rPr lang="en-GB" sz="1800" dirty="0">
                <a:solidFill>
                  <a:srgbClr val="143D62"/>
                </a:solidFill>
              </a:rPr>
              <a:t>[2009] EWHC 1687</a:t>
            </a:r>
            <a:r>
              <a:rPr lang="en-GB" sz="1800" dirty="0" smtClean="0">
                <a:solidFill>
                  <a:srgbClr val="143D62"/>
                </a:solidFill>
              </a:rPr>
              <a:t>)</a:t>
            </a:r>
          </a:p>
          <a:p>
            <a:pPr lvl="1"/>
            <a:r>
              <a:rPr lang="en-GB" sz="1800" dirty="0"/>
              <a:t>In essence, disclosure in judicial review </a:t>
            </a:r>
            <a:r>
              <a:rPr lang="en-GB" sz="1800" dirty="0" smtClean="0"/>
              <a:t>can now be ordered in a similar way to </a:t>
            </a:r>
            <a:r>
              <a:rPr lang="en-GB" sz="1800" dirty="0"/>
              <a:t>an ordinary action (see </a:t>
            </a:r>
            <a:r>
              <a:rPr lang="en-GB" sz="1800" i="1" dirty="0"/>
              <a:t>R (Al-</a:t>
            </a:r>
            <a:r>
              <a:rPr lang="en-GB" sz="1800" i="1" dirty="0" err="1"/>
              <a:t>Sweady</a:t>
            </a:r>
            <a:r>
              <a:rPr lang="en-GB" sz="1800" i="1" dirty="0"/>
              <a:t>) v SS for Defence</a:t>
            </a:r>
            <a:r>
              <a:rPr lang="en-GB" sz="1800" dirty="0"/>
              <a:t> [2009] EWHC 2387 (Admin), para 27</a:t>
            </a:r>
            <a:r>
              <a:rPr lang="en-GB" sz="1800" dirty="0" smtClean="0"/>
              <a:t>), and can include pre-action disclosure in exceptional circumstances (</a:t>
            </a:r>
            <a:r>
              <a:rPr lang="en-GB" sz="1800" i="1" dirty="0" smtClean="0"/>
              <a:t>British Union for the Abolition of Vivisection v SSHD </a:t>
            </a:r>
            <a:r>
              <a:rPr lang="en-GB" sz="1800" dirty="0" smtClean="0"/>
              <a:t>[2014] EWHC 43 (Admin))</a:t>
            </a:r>
            <a:endParaRPr lang="en-GB" sz="1800" dirty="0"/>
          </a:p>
          <a:p>
            <a:pPr lvl="1"/>
            <a:endParaRPr lang="en-GB" sz="1800" dirty="0">
              <a:solidFill>
                <a:srgbClr val="143D62"/>
              </a:solidFill>
            </a:endParaRPr>
          </a:p>
          <a:p>
            <a:pPr lvl="1"/>
            <a:endParaRPr lang="en-GB" sz="1800" dirty="0">
              <a:solidFill>
                <a:srgbClr val="143D62"/>
              </a:solidFill>
            </a:endParaRPr>
          </a:p>
          <a:p>
            <a:pPr lvl="1"/>
            <a:endParaRPr lang="en-GB" sz="1800" dirty="0"/>
          </a:p>
        </p:txBody>
      </p:sp>
    </p:spTree>
    <p:extLst>
      <p:ext uri="{BB962C8B-B14F-4D97-AF65-F5344CB8AC3E}">
        <p14:creationId xmlns:p14="http://schemas.microsoft.com/office/powerpoint/2010/main" xmlns="" val="374821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110833"/>
            <a:ext cx="8668271" cy="860400"/>
          </a:xfrm>
        </p:spPr>
        <p:txBody>
          <a:bodyPr/>
          <a:lstStyle/>
          <a:p>
            <a:r>
              <a:rPr lang="en-GB" dirty="0" smtClean="0"/>
              <a:t>Disclosure in judicial review (3) </a:t>
            </a:r>
            <a:endParaRPr lang="en-GB" dirty="0"/>
          </a:p>
        </p:txBody>
      </p:sp>
      <p:sp>
        <p:nvSpPr>
          <p:cNvPr id="4" name="Text Placeholder 3"/>
          <p:cNvSpPr>
            <a:spLocks noGrp="1"/>
          </p:cNvSpPr>
          <p:nvPr>
            <p:ph type="body" sz="quarter" idx="10"/>
          </p:nvPr>
        </p:nvSpPr>
        <p:spPr>
          <a:xfrm>
            <a:off x="732906" y="857250"/>
            <a:ext cx="8668270" cy="5093022"/>
          </a:xfrm>
        </p:spPr>
        <p:txBody>
          <a:bodyPr/>
          <a:lstStyle/>
          <a:p>
            <a:r>
              <a:rPr lang="en-GB" dirty="0" smtClean="0"/>
              <a:t>Duty of Candour: </a:t>
            </a:r>
          </a:p>
          <a:p>
            <a:pPr lvl="1"/>
            <a:r>
              <a:rPr lang="en-GB" sz="1800" dirty="0" smtClean="0"/>
              <a:t>The duty of candour: “</a:t>
            </a:r>
            <a:r>
              <a:rPr lang="en-GB" sz="1800" i="1" dirty="0" smtClean="0"/>
              <a:t>A public authority’s objective </a:t>
            </a:r>
            <a:r>
              <a:rPr lang="en-GB" sz="1800" b="1" i="1" dirty="0" smtClean="0"/>
              <a:t>must not be to win the litigation at all costs but to assist the court in reaching the correct result </a:t>
            </a:r>
            <a:r>
              <a:rPr lang="en-GB" sz="1800" i="1" dirty="0" smtClean="0"/>
              <a:t>and thereby to improve standards in public administration” </a:t>
            </a:r>
            <a:endParaRPr lang="en-GB" sz="1800" dirty="0" smtClean="0"/>
          </a:p>
          <a:p>
            <a:pPr lvl="1"/>
            <a:r>
              <a:rPr lang="en-GB" sz="1800" dirty="0" smtClean="0"/>
              <a:t>Public authority must be open and honest in disclosing the facts and information needed for the fair determination of the issue</a:t>
            </a:r>
          </a:p>
          <a:p>
            <a:pPr lvl="1"/>
            <a:r>
              <a:rPr lang="en-GB" sz="1800" dirty="0" smtClean="0"/>
              <a:t>Ordinarily meets this duty by way of a witness statement exhibiting key documents (see </a:t>
            </a:r>
            <a:r>
              <a:rPr lang="en-GB" sz="1800" dirty="0" err="1" smtClean="0"/>
              <a:t>Tsol’s</a:t>
            </a:r>
            <a:r>
              <a:rPr lang="en-GB" sz="1800" dirty="0" smtClean="0"/>
              <a:t> 2010 Guidance). This witness statement should be clear.</a:t>
            </a:r>
          </a:p>
          <a:p>
            <a:pPr lvl="1"/>
            <a:r>
              <a:rPr lang="en-GB" sz="1800" dirty="0" smtClean="0"/>
              <a:t>If intending to rely on a document, should always be exhibited (</a:t>
            </a:r>
            <a:r>
              <a:rPr lang="en-GB" sz="1800" i="1" dirty="0" smtClean="0"/>
              <a:t>Tweed, </a:t>
            </a:r>
            <a:r>
              <a:rPr lang="en-GB" sz="1800" dirty="0" smtClean="0"/>
              <a:t>para 4)</a:t>
            </a:r>
          </a:p>
          <a:p>
            <a:pPr lvl="1"/>
            <a:r>
              <a:rPr lang="en-GB" sz="1800" dirty="0"/>
              <a:t>Duty extends to documents/information that will </a:t>
            </a:r>
            <a:r>
              <a:rPr lang="en-GB" sz="1800" b="1" dirty="0" smtClean="0"/>
              <a:t>assist</a:t>
            </a:r>
            <a:r>
              <a:rPr lang="en-GB" sz="1800" i="1" dirty="0" smtClean="0"/>
              <a:t> </a:t>
            </a:r>
            <a:r>
              <a:rPr lang="en-GB" sz="1800" dirty="0" smtClean="0"/>
              <a:t>the </a:t>
            </a:r>
            <a:r>
              <a:rPr lang="en-GB" sz="1800" dirty="0"/>
              <a:t>applicant’s case</a:t>
            </a:r>
          </a:p>
          <a:p>
            <a:pPr lvl="1"/>
            <a:r>
              <a:rPr lang="en-GB" sz="1800" dirty="0"/>
              <a:t>Duty extends to documents giving rise to </a:t>
            </a:r>
            <a:r>
              <a:rPr lang="en-GB" sz="1800" b="1" dirty="0"/>
              <a:t>additional grounds </a:t>
            </a:r>
            <a:r>
              <a:rPr lang="en-GB" sz="1800" dirty="0"/>
              <a:t>of challenge</a:t>
            </a:r>
          </a:p>
          <a:p>
            <a:pPr lvl="1"/>
            <a:r>
              <a:rPr lang="en-GB" sz="1800" dirty="0" smtClean="0"/>
              <a:t>Applies </a:t>
            </a:r>
            <a:r>
              <a:rPr lang="en-GB" sz="1800" b="1" dirty="0"/>
              <a:t>throughout</a:t>
            </a:r>
            <a:r>
              <a:rPr lang="en-GB" sz="1800" i="1" dirty="0"/>
              <a:t> </a:t>
            </a:r>
            <a:r>
              <a:rPr lang="en-GB" sz="1800" dirty="0"/>
              <a:t>proceedings: includes documents that comes to light late in proceedings </a:t>
            </a:r>
            <a:endParaRPr lang="en-GB" sz="1800" dirty="0" smtClean="0"/>
          </a:p>
          <a:p>
            <a:pPr lvl="1"/>
            <a:r>
              <a:rPr lang="en-GB" sz="1800" dirty="0" smtClean="0"/>
              <a:t>Duty rests on the </a:t>
            </a:r>
            <a:r>
              <a:rPr lang="en-GB" sz="1800" b="1" dirty="0" smtClean="0"/>
              <a:t>lawyer </a:t>
            </a:r>
            <a:r>
              <a:rPr lang="en-GB" sz="1800" dirty="0" smtClean="0"/>
              <a:t>to ensure proper disclosure.</a:t>
            </a:r>
            <a:endParaRPr lang="en-GB" sz="1800" b="1" dirty="0" smtClean="0"/>
          </a:p>
          <a:p>
            <a:pPr lvl="1"/>
            <a:endParaRPr lang="en-GB" sz="1800" dirty="0" smtClean="0">
              <a:solidFill>
                <a:srgbClr val="143D62"/>
              </a:solidFill>
            </a:endParaRPr>
          </a:p>
          <a:p>
            <a:pPr lvl="1"/>
            <a:endParaRPr lang="en-GB" sz="1500" b="1" dirty="0" smtClean="0"/>
          </a:p>
        </p:txBody>
      </p:sp>
    </p:spTree>
    <p:extLst>
      <p:ext uri="{BB962C8B-B14F-4D97-AF65-F5344CB8AC3E}">
        <p14:creationId xmlns:p14="http://schemas.microsoft.com/office/powerpoint/2010/main" xmlns="" val="372519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Disclosure in judicial review (4) </a:t>
            </a:r>
            <a:endParaRPr lang="en-GB" dirty="0"/>
          </a:p>
        </p:txBody>
      </p:sp>
      <p:sp>
        <p:nvSpPr>
          <p:cNvPr id="4" name="Text Placeholder 3"/>
          <p:cNvSpPr>
            <a:spLocks noGrp="1"/>
          </p:cNvSpPr>
          <p:nvPr>
            <p:ph type="body" sz="quarter" idx="10"/>
          </p:nvPr>
        </p:nvSpPr>
        <p:spPr>
          <a:xfrm>
            <a:off x="732906" y="1483200"/>
            <a:ext cx="8668270" cy="4106070"/>
          </a:xfrm>
        </p:spPr>
        <p:txBody>
          <a:bodyPr/>
          <a:lstStyle/>
          <a:p>
            <a:r>
              <a:rPr lang="en-GB" dirty="0" smtClean="0"/>
              <a:t>Duty of Candour: </a:t>
            </a:r>
            <a:r>
              <a:rPr lang="en-GB" dirty="0" err="1" smtClean="0"/>
              <a:t>Tsol’s</a:t>
            </a:r>
            <a:r>
              <a:rPr lang="en-GB" dirty="0" smtClean="0"/>
              <a:t> “Golden </a:t>
            </a:r>
            <a:r>
              <a:rPr lang="en-GB" dirty="0"/>
              <a:t>Rules”</a:t>
            </a:r>
          </a:p>
          <a:p>
            <a:pPr lvl="1"/>
            <a:r>
              <a:rPr lang="en-GB" sz="1600" dirty="0"/>
              <a:t>Litigation case-handler must have overall responsibility for the disclosure exercise</a:t>
            </a:r>
          </a:p>
          <a:p>
            <a:pPr lvl="1"/>
            <a:r>
              <a:rPr lang="en-GB" sz="1600" dirty="0"/>
              <a:t>Take steps to preserve all potentially relevant documents as soon as proceedings are likely</a:t>
            </a:r>
          </a:p>
          <a:p>
            <a:pPr lvl="1"/>
            <a:r>
              <a:rPr lang="en-GB" sz="1600" u="sng" dirty="0"/>
              <a:t>Start early</a:t>
            </a:r>
            <a:r>
              <a:rPr lang="en-GB" sz="1600" dirty="0"/>
              <a:t>, and formulate, record and implement a strategy for conducting the disclosure exercise based on an understanding of the issues in the case and knowledge of the systems for record-keeping</a:t>
            </a:r>
          </a:p>
          <a:p>
            <a:pPr lvl="1"/>
            <a:r>
              <a:rPr lang="en-GB" sz="1600" u="sng" dirty="0"/>
              <a:t>Maintain a record </a:t>
            </a:r>
            <a:r>
              <a:rPr lang="en-GB" sz="1600" dirty="0"/>
              <a:t>of what has been seen and by whom and the decisions taken</a:t>
            </a:r>
          </a:p>
          <a:p>
            <a:pPr lvl="1"/>
            <a:r>
              <a:rPr lang="en-GB" sz="1600" dirty="0"/>
              <a:t>A document which is </a:t>
            </a:r>
            <a:r>
              <a:rPr lang="en-GB" sz="1600" dirty="0" err="1"/>
              <a:t>disclosable</a:t>
            </a:r>
            <a:r>
              <a:rPr lang="en-GB" sz="1600" dirty="0"/>
              <a:t> must be disclosed even if it is embarrassing or damaging to a party’s case</a:t>
            </a:r>
          </a:p>
          <a:p>
            <a:pPr lvl="1"/>
            <a:r>
              <a:rPr lang="en-GB" sz="1600" dirty="0"/>
              <a:t>Before giving inspection look at the output of the disclosure as the claimant will; see what is </a:t>
            </a:r>
            <a:r>
              <a:rPr lang="en-GB" sz="1600" b="1" dirty="0"/>
              <a:t>not </a:t>
            </a:r>
            <a:r>
              <a:rPr lang="en-GB" sz="1600" dirty="0"/>
              <a:t>there as well as what is there</a:t>
            </a:r>
          </a:p>
          <a:p>
            <a:pPr lvl="1"/>
            <a:r>
              <a:rPr lang="en-GB" sz="1600" dirty="0"/>
              <a:t>Devote </a:t>
            </a:r>
            <a:r>
              <a:rPr lang="en-GB" sz="1600" u="sng" dirty="0"/>
              <a:t>sufficient resources </a:t>
            </a:r>
            <a:r>
              <a:rPr lang="en-GB" sz="1600" dirty="0"/>
              <a:t>from the outset to ensure that the process can be, and is, conducted on time and properly </a:t>
            </a:r>
          </a:p>
          <a:p>
            <a:r>
              <a:rPr lang="en-GB" sz="1400" dirty="0" err="1"/>
              <a:t>Tsol’s</a:t>
            </a:r>
            <a:r>
              <a:rPr lang="en-GB" sz="1400" dirty="0"/>
              <a:t> 2010 </a:t>
            </a:r>
            <a:r>
              <a:rPr lang="en-GB" sz="1400" i="1" dirty="0"/>
              <a:t>Guidance on Discharging the Duty of Candour and Disclosure in Judicial Review Proceedings </a:t>
            </a:r>
          </a:p>
          <a:p>
            <a:endParaRPr lang="en-GB" dirty="0"/>
          </a:p>
        </p:txBody>
      </p:sp>
    </p:spTree>
    <p:extLst>
      <p:ext uri="{BB962C8B-B14F-4D97-AF65-F5344CB8AC3E}">
        <p14:creationId xmlns:p14="http://schemas.microsoft.com/office/powerpoint/2010/main" xmlns="" val="417460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Judicial Review Remedies </a:t>
            </a:r>
            <a:endParaRPr lang="en-GB" dirty="0"/>
          </a:p>
        </p:txBody>
      </p:sp>
      <p:sp>
        <p:nvSpPr>
          <p:cNvPr id="4" name="Text Placeholder 3"/>
          <p:cNvSpPr>
            <a:spLocks noGrp="1"/>
          </p:cNvSpPr>
          <p:nvPr>
            <p:ph type="body" sz="quarter" idx="10"/>
          </p:nvPr>
        </p:nvSpPr>
        <p:spPr/>
        <p:txBody>
          <a:bodyPr/>
          <a:lstStyle/>
          <a:p>
            <a:r>
              <a:rPr lang="en-GB" sz="2400" dirty="0"/>
              <a:t>If </a:t>
            </a:r>
            <a:r>
              <a:rPr lang="en-GB" sz="2400" dirty="0" smtClean="0"/>
              <a:t>successful, court can order a remedy </a:t>
            </a:r>
            <a:r>
              <a:rPr lang="en-GB" sz="2400" i="1" u="sng" dirty="0" smtClean="0"/>
              <a:t>at its discretion</a:t>
            </a:r>
          </a:p>
          <a:p>
            <a:r>
              <a:rPr lang="en-GB" sz="2400" dirty="0" smtClean="0"/>
              <a:t>Can make/order a: </a:t>
            </a:r>
            <a:endParaRPr lang="en-GB" sz="2400" dirty="0"/>
          </a:p>
          <a:p>
            <a:pPr lvl="1"/>
            <a:r>
              <a:rPr lang="en-GB" sz="2000" dirty="0" smtClean="0"/>
              <a:t>Quashing order (often quashed and remitted to decision maker)</a:t>
            </a:r>
          </a:p>
          <a:p>
            <a:pPr lvl="1"/>
            <a:r>
              <a:rPr lang="en-GB" sz="2000" dirty="0" smtClean="0"/>
              <a:t>Prohibiting order</a:t>
            </a:r>
          </a:p>
          <a:p>
            <a:pPr lvl="1"/>
            <a:r>
              <a:rPr lang="en-GB" sz="2000" dirty="0" smtClean="0"/>
              <a:t>Mandatory order</a:t>
            </a:r>
          </a:p>
          <a:p>
            <a:pPr lvl="1"/>
            <a:r>
              <a:rPr lang="en-GB" sz="2000" dirty="0" smtClean="0"/>
              <a:t>Declaration</a:t>
            </a:r>
          </a:p>
          <a:p>
            <a:pPr lvl="1"/>
            <a:r>
              <a:rPr lang="en-GB" sz="2000" dirty="0" smtClean="0"/>
              <a:t>Injunction </a:t>
            </a:r>
          </a:p>
          <a:p>
            <a:pPr lvl="1"/>
            <a:r>
              <a:rPr lang="en-GB" sz="2000" dirty="0" smtClean="0"/>
              <a:t>Damages </a:t>
            </a:r>
          </a:p>
          <a:p>
            <a:pPr lvl="1"/>
            <a:r>
              <a:rPr lang="en-GB" sz="2000" dirty="0" smtClean="0"/>
              <a:t>Interim </a:t>
            </a:r>
            <a:r>
              <a:rPr lang="en-GB" sz="2000" dirty="0"/>
              <a:t>relief </a:t>
            </a:r>
          </a:p>
        </p:txBody>
      </p:sp>
    </p:spTree>
    <p:extLst>
      <p:ext uri="{BB962C8B-B14F-4D97-AF65-F5344CB8AC3E}">
        <p14:creationId xmlns:p14="http://schemas.microsoft.com/office/powerpoint/2010/main" xmlns="" val="2912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smtClean="0"/>
              <a:t>Introduction to Judicial Review	</a:t>
            </a:r>
            <a:endParaRPr lang="en-GB" dirty="0"/>
          </a:p>
        </p:txBody>
      </p:sp>
      <p:sp>
        <p:nvSpPr>
          <p:cNvPr id="3" name="Text Placeholder 2"/>
          <p:cNvSpPr>
            <a:spLocks noGrp="1"/>
          </p:cNvSpPr>
          <p:nvPr>
            <p:ph type="body" sz="quarter" idx="11"/>
          </p:nvPr>
        </p:nvSpPr>
        <p:spPr>
          <a:xfrm>
            <a:off x="732905" y="2562953"/>
            <a:ext cx="8429095" cy="769328"/>
          </a:xfrm>
        </p:spPr>
        <p:txBody>
          <a:bodyPr/>
          <a:lstStyle/>
          <a:p>
            <a:r>
              <a:rPr lang="en-GB" dirty="0" smtClean="0"/>
              <a:t>Jennifer MacLeod</a:t>
            </a:r>
            <a:endParaRPr lang="en-GB" dirty="0"/>
          </a:p>
        </p:txBody>
      </p:sp>
      <p:sp>
        <p:nvSpPr>
          <p:cNvPr id="4" name="Text Placeholder 3"/>
          <p:cNvSpPr>
            <a:spLocks noGrp="1"/>
          </p:cNvSpPr>
          <p:nvPr>
            <p:ph type="body" sz="quarter" idx="12"/>
          </p:nvPr>
        </p:nvSpPr>
        <p:spPr>
          <a:xfrm>
            <a:off x="732905" y="4334622"/>
            <a:ext cx="8429095" cy="641806"/>
          </a:xfrm>
        </p:spPr>
        <p:txBody>
          <a:bodyPr/>
          <a:lstStyle/>
          <a:p>
            <a:r>
              <a:rPr lang="en-GB" dirty="0" smtClean="0"/>
              <a:t>9 October 2014 </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447499"/>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xmlns="" val="176701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Reform of Judicial Review: History</a:t>
            </a:r>
            <a:endParaRPr lang="en-GB" dirty="0"/>
          </a:p>
        </p:txBody>
      </p:sp>
      <p:sp>
        <p:nvSpPr>
          <p:cNvPr id="4" name="Text Placeholder 3"/>
          <p:cNvSpPr>
            <a:spLocks noGrp="1"/>
          </p:cNvSpPr>
          <p:nvPr>
            <p:ph type="body" sz="quarter" idx="10"/>
          </p:nvPr>
        </p:nvSpPr>
        <p:spPr/>
        <p:txBody>
          <a:bodyPr/>
          <a:lstStyle/>
          <a:p>
            <a:r>
              <a:rPr lang="en-GB" dirty="0" smtClean="0"/>
              <a:t>Governmental concern regarding increasing volume of judicial review cases </a:t>
            </a:r>
          </a:p>
          <a:p>
            <a:r>
              <a:rPr lang="en-GB" dirty="0" smtClean="0"/>
              <a:t>Government consulted on reforms to JR in 2013. Included in particular:</a:t>
            </a:r>
          </a:p>
          <a:p>
            <a:pPr lvl="1"/>
            <a:r>
              <a:rPr lang="en-GB" sz="1600" dirty="0" smtClean="0"/>
              <a:t>Restrictions on standing</a:t>
            </a:r>
          </a:p>
          <a:p>
            <a:pPr lvl="1"/>
            <a:r>
              <a:rPr lang="en-GB" sz="1600" dirty="0" smtClean="0"/>
              <a:t>Restrictions on legal aid and protective costs orders</a:t>
            </a:r>
          </a:p>
          <a:p>
            <a:pPr lvl="1"/>
            <a:r>
              <a:rPr lang="en-GB" sz="1600" dirty="0" smtClean="0"/>
              <a:t>Restrictions on cases where there was no difference to the outcome</a:t>
            </a:r>
          </a:p>
          <a:p>
            <a:pPr lvl="1"/>
            <a:r>
              <a:rPr lang="en-GB" sz="1600" dirty="0" smtClean="0"/>
              <a:t>Questioned the need for a public sector equality duty </a:t>
            </a:r>
          </a:p>
          <a:p>
            <a:pPr lvl="1"/>
            <a:r>
              <a:rPr lang="en-GB" sz="1600" dirty="0" smtClean="0"/>
              <a:t>See </a:t>
            </a:r>
            <a:r>
              <a:rPr lang="en-GB" sz="1600" i="1" dirty="0" smtClean="0"/>
              <a:t>Judicial Review: Proposals for further reform </a:t>
            </a:r>
            <a:r>
              <a:rPr lang="en-GB" sz="1600" dirty="0" smtClean="0"/>
              <a:t>(Cm 8703, September 2013)</a:t>
            </a:r>
          </a:p>
          <a:p>
            <a:r>
              <a:rPr lang="en-GB" dirty="0" smtClean="0"/>
              <a:t>Sparked significant concern in the legal community </a:t>
            </a:r>
          </a:p>
          <a:p>
            <a:pPr lvl="1"/>
            <a:r>
              <a:rPr lang="en-GB" sz="1600" dirty="0" smtClean="0"/>
              <a:t>See the Joint Committee for Human Rights, </a:t>
            </a:r>
            <a:r>
              <a:rPr lang="en-GB" sz="1600" i="1" dirty="0" smtClean="0"/>
              <a:t>The implications for access to justice of the Government’s proposals to reform judicial review</a:t>
            </a:r>
            <a:endParaRPr lang="en-GB" sz="1600" dirty="0"/>
          </a:p>
        </p:txBody>
      </p:sp>
    </p:spTree>
    <p:extLst>
      <p:ext uri="{BB962C8B-B14F-4D97-AF65-F5344CB8AC3E}">
        <p14:creationId xmlns:p14="http://schemas.microsoft.com/office/powerpoint/2010/main" xmlns="" val="290575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Reform of Judicial Review: Current Proposals</a:t>
            </a:r>
            <a:endParaRPr lang="en-GB" dirty="0"/>
          </a:p>
        </p:txBody>
      </p:sp>
      <p:sp>
        <p:nvSpPr>
          <p:cNvPr id="4" name="Text Placeholder 3"/>
          <p:cNvSpPr>
            <a:spLocks noGrp="1"/>
          </p:cNvSpPr>
          <p:nvPr>
            <p:ph type="body" sz="quarter" idx="10"/>
          </p:nvPr>
        </p:nvSpPr>
        <p:spPr>
          <a:xfrm>
            <a:off x="732906" y="1242000"/>
            <a:ext cx="8668270" cy="4553010"/>
          </a:xfrm>
        </p:spPr>
        <p:txBody>
          <a:bodyPr/>
          <a:lstStyle/>
          <a:p>
            <a:r>
              <a:rPr lang="en-GB" dirty="0" smtClean="0"/>
              <a:t>Current (watered down) proposal includes: </a:t>
            </a:r>
          </a:p>
          <a:p>
            <a:pPr lvl="1"/>
            <a:r>
              <a:rPr lang="en-GB" sz="2000" dirty="0" smtClean="0"/>
              <a:t>Restrictions on claims that can be brought where a change in the procedure would have been unlikely to make a difference to the outcome </a:t>
            </a:r>
          </a:p>
          <a:p>
            <a:pPr lvl="1"/>
            <a:r>
              <a:rPr lang="en-GB" sz="2000" dirty="0" smtClean="0"/>
              <a:t>A “</a:t>
            </a:r>
            <a:r>
              <a:rPr lang="en-GB" sz="2000" i="1" dirty="0" smtClean="0"/>
              <a:t>tough package of reform to financial provisions…to deter weak claims from being brought or pursued”</a:t>
            </a:r>
            <a:endParaRPr lang="en-GB" sz="2000" dirty="0" smtClean="0"/>
          </a:p>
          <a:p>
            <a:pPr lvl="2"/>
            <a:r>
              <a:rPr lang="en-GB" sz="1600" dirty="0" smtClean="0"/>
              <a:t>Restriction on legal aid unless claims are granted permission</a:t>
            </a:r>
          </a:p>
          <a:p>
            <a:pPr lvl="2"/>
            <a:r>
              <a:rPr lang="en-GB" sz="1600" dirty="0" smtClean="0"/>
              <a:t>Costs awards against unsuccessful claimants at oral permission hearings</a:t>
            </a:r>
          </a:p>
          <a:p>
            <a:pPr lvl="2">
              <a:buFontTx/>
              <a:buChar char="-"/>
            </a:pPr>
            <a:r>
              <a:rPr lang="en-GB" sz="1600" dirty="0" smtClean="0"/>
              <a:t>A stricter approach to protective costs orders</a:t>
            </a:r>
          </a:p>
          <a:p>
            <a:pPr lvl="2">
              <a:buFontTx/>
              <a:buChar char="-"/>
            </a:pPr>
            <a:r>
              <a:rPr lang="en-GB" sz="1600" dirty="0" smtClean="0"/>
              <a:t>Costs consequences for interveners</a:t>
            </a:r>
          </a:p>
          <a:p>
            <a:pPr lvl="2">
              <a:buFontTx/>
              <a:buChar char="-"/>
            </a:pPr>
            <a:r>
              <a:rPr lang="en-GB" sz="1600" dirty="0" smtClean="0"/>
              <a:t>Greater powers to identify “non-parties” involved with a claim and ensure they cannot avoid liability for costs</a:t>
            </a:r>
          </a:p>
          <a:p>
            <a:pPr lvl="1">
              <a:buFontTx/>
              <a:buChar char="-"/>
            </a:pPr>
            <a:r>
              <a:rPr lang="en-GB" sz="2000" dirty="0" smtClean="0"/>
              <a:t>More provision for “leapfrogging” appeals-straight to the UKSC</a:t>
            </a:r>
          </a:p>
          <a:p>
            <a:pPr>
              <a:buFontTx/>
              <a:buChar char="-"/>
            </a:pPr>
            <a:r>
              <a:rPr lang="en-GB" sz="1600" dirty="0" smtClean="0"/>
              <a:t>Ministry of Justice, </a:t>
            </a:r>
            <a:r>
              <a:rPr lang="en-GB" sz="1600" i="1" dirty="0" smtClean="0"/>
              <a:t>Judicial Review – proposals for further reform: the Government Response</a:t>
            </a:r>
            <a:r>
              <a:rPr lang="en-GB" sz="1600" dirty="0" smtClean="0"/>
              <a:t>, February 2014 </a:t>
            </a:r>
            <a:endParaRPr lang="en-GB" sz="1600" dirty="0"/>
          </a:p>
        </p:txBody>
      </p:sp>
    </p:spTree>
    <p:extLst>
      <p:ext uri="{BB962C8B-B14F-4D97-AF65-F5344CB8AC3E}">
        <p14:creationId xmlns:p14="http://schemas.microsoft.com/office/powerpoint/2010/main" xmlns="" val="309382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GB" dirty="0" smtClean="0"/>
              <a:t>Jennifer MacLeod </a:t>
            </a:r>
            <a:endParaRPr lang="en-GB" dirty="0"/>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159433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sz="4800" dirty="0" smtClean="0"/>
              <a:t>The Duty to Consult</a:t>
            </a:r>
            <a:br>
              <a:rPr lang="en-GB" sz="4800" dirty="0" smtClean="0"/>
            </a:br>
            <a:r>
              <a:rPr lang="en-GB" sz="4800" dirty="0" smtClean="0"/>
              <a:t>and</a:t>
            </a:r>
            <a:br>
              <a:rPr lang="en-GB" sz="4800" dirty="0" smtClean="0"/>
            </a:br>
            <a:r>
              <a:rPr lang="en-GB" sz="4800" dirty="0" smtClean="0"/>
              <a:t>The Public Sector Equality Duty</a:t>
            </a:r>
            <a:endParaRPr lang="en-GB" sz="4800" dirty="0"/>
          </a:p>
        </p:txBody>
      </p:sp>
      <p:sp>
        <p:nvSpPr>
          <p:cNvPr id="3" name="Text Placeholder 2"/>
          <p:cNvSpPr>
            <a:spLocks noGrp="1"/>
          </p:cNvSpPr>
          <p:nvPr>
            <p:ph type="body" sz="quarter" idx="11"/>
          </p:nvPr>
        </p:nvSpPr>
        <p:spPr>
          <a:xfrm>
            <a:off x="732905" y="3602481"/>
            <a:ext cx="8429095" cy="769328"/>
          </a:xfrm>
        </p:spPr>
        <p:txBody>
          <a:bodyPr/>
          <a:lstStyle/>
          <a:p>
            <a:r>
              <a:rPr lang="en-GB" dirty="0" smtClean="0"/>
              <a:t>Emily MacKenzie</a:t>
            </a:r>
            <a:endParaRPr lang="en-GB" dirty="0"/>
          </a:p>
        </p:txBody>
      </p:sp>
      <p:sp>
        <p:nvSpPr>
          <p:cNvPr id="4" name="Text Placeholder 3"/>
          <p:cNvSpPr>
            <a:spLocks noGrp="1"/>
          </p:cNvSpPr>
          <p:nvPr>
            <p:ph type="body" sz="quarter" idx="12"/>
          </p:nvPr>
        </p:nvSpPr>
        <p:spPr>
          <a:xfrm>
            <a:off x="732905" y="4608112"/>
            <a:ext cx="8429095" cy="641806"/>
          </a:xfrm>
        </p:spPr>
        <p:txBody>
          <a:bodyPr/>
          <a:lstStyle/>
          <a:p>
            <a:r>
              <a:rPr lang="en-GB" dirty="0" smtClean="0"/>
              <a:t>9 October 2014</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5" y="4135505"/>
            <a:ext cx="8429096" cy="746429"/>
          </a:xfrm>
        </p:spPr>
        <p:txBody>
          <a:bodyPr/>
          <a:lstStyle/>
          <a:p>
            <a:r>
              <a:rPr lang="en-GB" dirty="0" smtClean="0"/>
              <a:t>Brick Court Chambers</a:t>
            </a:r>
            <a:endParaRPr lang="en-GB" dirty="0"/>
          </a:p>
        </p:txBody>
      </p:sp>
    </p:spTree>
    <p:extLst>
      <p:ext uri="{BB962C8B-B14F-4D97-AF65-F5344CB8AC3E}">
        <p14:creationId xmlns:p14="http://schemas.microsoft.com/office/powerpoint/2010/main" xmlns="" val="176701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23" y="2104955"/>
            <a:ext cx="8420400" cy="637425"/>
          </a:xfrm>
        </p:spPr>
        <p:txBody>
          <a:bodyPr/>
          <a:lstStyle/>
          <a:p>
            <a:r>
              <a:rPr lang="en-GB" dirty="0" smtClean="0"/>
              <a:t>Consultation</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xmlns="" val="3666691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a:t>Cabinet Office Consultation </a:t>
            </a:r>
            <a:r>
              <a:rPr lang="en-GB" b="1" dirty="0" smtClean="0"/>
              <a:t>Principles</a:t>
            </a:r>
            <a:endParaRPr lang="en-GB" b="1" i="1" dirty="0"/>
          </a:p>
        </p:txBody>
      </p:sp>
      <p:sp>
        <p:nvSpPr>
          <p:cNvPr id="4" name="Text Placeholder 3"/>
          <p:cNvSpPr>
            <a:spLocks noGrp="1"/>
          </p:cNvSpPr>
          <p:nvPr>
            <p:ph type="body" sz="quarter" idx="10"/>
          </p:nvPr>
        </p:nvSpPr>
        <p:spPr/>
        <p:txBody>
          <a:bodyPr/>
          <a:lstStyle/>
          <a:p>
            <a:r>
              <a:rPr lang="en-GB" dirty="0" smtClean="0"/>
              <a:t>Published July </a:t>
            </a:r>
            <a:r>
              <a:rPr lang="en-GB" dirty="0"/>
              <a:t>17, </a:t>
            </a:r>
            <a:r>
              <a:rPr lang="en-GB" dirty="0" smtClean="0"/>
              <a:t>2012</a:t>
            </a:r>
          </a:p>
          <a:p>
            <a:r>
              <a:rPr lang="en-GB" dirty="0" smtClean="0"/>
              <a:t>No legal force (i.e. cannot prevail over statutory or mandatory external requirements) </a:t>
            </a:r>
          </a:p>
          <a:p>
            <a:r>
              <a:rPr lang="en-GB" dirty="0" smtClean="0"/>
              <a:t>But should generally be regarded as binding on UK departments/agencies, unless exceptional circumstances require a departure from them</a:t>
            </a:r>
            <a:endParaRPr lang="en-GB" dirty="0"/>
          </a:p>
          <a:p>
            <a:pPr marL="0" indent="0">
              <a:buNone/>
            </a:pPr>
            <a:endParaRPr lang="en-GB" dirty="0"/>
          </a:p>
        </p:txBody>
      </p:sp>
    </p:spTree>
    <p:extLst>
      <p:ext uri="{BB962C8B-B14F-4D97-AF65-F5344CB8AC3E}">
        <p14:creationId xmlns:p14="http://schemas.microsoft.com/office/powerpoint/2010/main" xmlns="" val="340708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What is the point of consultation? </a:t>
            </a:r>
            <a:endParaRPr lang="en-GB" b="1" i="1" dirty="0"/>
          </a:p>
        </p:txBody>
      </p:sp>
      <p:sp>
        <p:nvSpPr>
          <p:cNvPr id="4" name="Text Placeholder 3"/>
          <p:cNvSpPr>
            <a:spLocks noGrp="1"/>
          </p:cNvSpPr>
          <p:nvPr>
            <p:ph type="body" sz="quarter" idx="10"/>
          </p:nvPr>
        </p:nvSpPr>
        <p:spPr/>
        <p:txBody>
          <a:bodyPr/>
          <a:lstStyle/>
          <a:p>
            <a:pPr marL="0" indent="0">
              <a:buNone/>
            </a:pPr>
            <a:r>
              <a:rPr lang="en-GB" i="1" dirty="0"/>
              <a:t>‘There may be a number of reasons to consult:</a:t>
            </a:r>
            <a:r>
              <a:rPr lang="en-GB" b="1" i="1" dirty="0"/>
              <a:t> </a:t>
            </a:r>
            <a:r>
              <a:rPr lang="en-GB" i="1" dirty="0"/>
              <a:t>to garner views and preferences, to understand possible unintended consequences of a policy or to get views on implementation. Increasing the level of transparency and increasing engagement with interested parties improves the quality of policy making by bringing to bear expertise and alternative perspectives, and identifying unintended effects and practical problems</a:t>
            </a:r>
            <a:r>
              <a:rPr lang="en-GB" i="1" dirty="0" smtClean="0"/>
              <a:t>.</a:t>
            </a:r>
            <a:r>
              <a:rPr lang="en-GB" dirty="0" smtClean="0"/>
              <a:t>’</a:t>
            </a:r>
            <a:endParaRPr lang="en-GB" dirty="0"/>
          </a:p>
          <a:p>
            <a:pPr marL="0" indent="0">
              <a:buNone/>
            </a:pPr>
            <a:r>
              <a:rPr lang="en-GB" dirty="0" smtClean="0"/>
              <a:t>(</a:t>
            </a:r>
            <a:r>
              <a:rPr lang="en-GB" b="1" dirty="0"/>
              <a:t>Cabinet Office Consultation Principles</a:t>
            </a:r>
            <a:r>
              <a:rPr lang="en-GB" dirty="0" smtClean="0"/>
              <a:t>)</a:t>
            </a:r>
            <a:endParaRPr lang="en-GB" dirty="0"/>
          </a:p>
        </p:txBody>
      </p:sp>
    </p:spTree>
    <p:extLst>
      <p:ext uri="{BB962C8B-B14F-4D97-AF65-F5344CB8AC3E}">
        <p14:creationId xmlns:p14="http://schemas.microsoft.com/office/powerpoint/2010/main" xmlns="" val="222193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Case-study: proposed changes to bus routes</a:t>
            </a:r>
            <a:endParaRPr lang="en-GB" dirty="0"/>
          </a:p>
        </p:txBody>
      </p:sp>
      <p:sp>
        <p:nvSpPr>
          <p:cNvPr id="4" name="Text Placeholder 3"/>
          <p:cNvSpPr>
            <a:spLocks noGrp="1"/>
          </p:cNvSpPr>
          <p:nvPr>
            <p:ph type="body" sz="quarter" idx="10"/>
          </p:nvPr>
        </p:nvSpPr>
        <p:spPr/>
        <p:txBody>
          <a:bodyPr/>
          <a:lstStyle/>
          <a:p>
            <a:r>
              <a:rPr lang="en-GB" dirty="0" err="1" smtClean="0"/>
              <a:t>TfL</a:t>
            </a:r>
            <a:r>
              <a:rPr lang="en-GB" dirty="0" smtClean="0"/>
              <a:t> is considering amending bus provision on a particular route by:</a:t>
            </a:r>
          </a:p>
          <a:p>
            <a:pPr lvl="1"/>
            <a:r>
              <a:rPr lang="en-GB" sz="2000" dirty="0" smtClean="0"/>
              <a:t>Altering the route to decrease journey times; and</a:t>
            </a:r>
          </a:p>
          <a:p>
            <a:pPr lvl="1"/>
            <a:r>
              <a:rPr lang="en-GB" sz="2000" dirty="0" smtClean="0"/>
              <a:t>Changing the frequency of buses, to provide more buses at peak hours and fewer at off-peak hours.</a:t>
            </a:r>
          </a:p>
          <a:p>
            <a:r>
              <a:rPr lang="en-GB" dirty="0" smtClean="0"/>
              <a:t>Benefits of consultation:</a:t>
            </a:r>
          </a:p>
          <a:p>
            <a:pPr lvl="1"/>
            <a:r>
              <a:rPr lang="en-GB" sz="2000" dirty="0" smtClean="0"/>
              <a:t>Identify those affected and scale of impact upon them</a:t>
            </a:r>
          </a:p>
          <a:p>
            <a:pPr lvl="1"/>
            <a:r>
              <a:rPr lang="en-GB" sz="2000" dirty="0" smtClean="0"/>
              <a:t>Identify potential unforeseen consequences – e.g. school routes, access to facilities, impact on vulnerable stakeholders. </a:t>
            </a:r>
          </a:p>
        </p:txBody>
      </p:sp>
    </p:spTree>
    <p:extLst>
      <p:ext uri="{BB962C8B-B14F-4D97-AF65-F5344CB8AC3E}">
        <p14:creationId xmlns:p14="http://schemas.microsoft.com/office/powerpoint/2010/main" xmlns="" val="102566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3400" b="1" dirty="0" smtClean="0"/>
              <a:t>General guidance on when you should consult</a:t>
            </a:r>
            <a:endParaRPr lang="en-GB" sz="3400" b="1" dirty="0"/>
          </a:p>
        </p:txBody>
      </p:sp>
      <p:sp>
        <p:nvSpPr>
          <p:cNvPr id="4" name="Text Placeholder 3"/>
          <p:cNvSpPr>
            <a:spLocks noGrp="1"/>
          </p:cNvSpPr>
          <p:nvPr>
            <p:ph type="body" sz="quarter" idx="10"/>
          </p:nvPr>
        </p:nvSpPr>
        <p:spPr/>
        <p:txBody>
          <a:bodyPr/>
          <a:lstStyle/>
          <a:p>
            <a:pPr marL="0" indent="0">
              <a:buNone/>
            </a:pPr>
            <a:r>
              <a:rPr lang="en-GB" i="1" dirty="0" smtClean="0"/>
              <a:t>‘</a:t>
            </a:r>
            <a:r>
              <a:rPr lang="en-GB" i="1" dirty="0"/>
              <a:t>There may be circumstances where formal consultation is not appropriate, for example, where the measure is necessary to deal with a court judgment or where adequate consultation has taken place at an earlier stage for minor or technical amendments to regulation or existing policy frameworks. However, longer and more detailed consultation will be needed in situations where smaller, more vulnerable organisations such as small charities could be affected. The principles of the Compact between government and the voluntary and community sector must continue to be respected.’ </a:t>
            </a:r>
            <a:endParaRPr lang="en-GB" i="1" dirty="0" smtClean="0"/>
          </a:p>
          <a:p>
            <a:pPr marL="0" indent="0">
              <a:buNone/>
            </a:pPr>
            <a:r>
              <a:rPr lang="en-GB" dirty="0" smtClean="0"/>
              <a:t>(</a:t>
            </a:r>
            <a:r>
              <a:rPr lang="en-GB" b="1" dirty="0"/>
              <a:t>Cabinet Office Consultation Principles</a:t>
            </a:r>
            <a:r>
              <a:rPr lang="en-GB" dirty="0" smtClean="0"/>
              <a:t>)</a:t>
            </a:r>
            <a:r>
              <a:rPr lang="en-GB" i="1" dirty="0" smtClean="0"/>
              <a:t> </a:t>
            </a:r>
            <a:endParaRPr lang="en-GB" dirty="0"/>
          </a:p>
          <a:p>
            <a:endParaRPr lang="en-GB" dirty="0"/>
          </a:p>
        </p:txBody>
      </p:sp>
    </p:spTree>
    <p:extLst>
      <p:ext uri="{BB962C8B-B14F-4D97-AF65-F5344CB8AC3E}">
        <p14:creationId xmlns:p14="http://schemas.microsoft.com/office/powerpoint/2010/main" xmlns="" val="3111390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When is there a duty to consult? </a:t>
            </a:r>
            <a:endParaRPr lang="en-GB" b="1" dirty="0"/>
          </a:p>
        </p:txBody>
      </p:sp>
      <p:sp>
        <p:nvSpPr>
          <p:cNvPr id="4" name="Text Placeholder 3"/>
          <p:cNvSpPr>
            <a:spLocks noGrp="1"/>
          </p:cNvSpPr>
          <p:nvPr>
            <p:ph type="body" sz="quarter" idx="10"/>
          </p:nvPr>
        </p:nvSpPr>
        <p:spPr/>
        <p:txBody>
          <a:bodyPr/>
          <a:lstStyle/>
          <a:p>
            <a:r>
              <a:rPr lang="en-GB" dirty="0" smtClean="0"/>
              <a:t>Imposed by statute (e.g. </a:t>
            </a:r>
            <a:r>
              <a:rPr lang="en-GB" dirty="0"/>
              <a:t>Greater London Authority Act </a:t>
            </a:r>
            <a:r>
              <a:rPr lang="en-GB" dirty="0" smtClean="0"/>
              <a:t>1999, section 183)</a:t>
            </a:r>
          </a:p>
          <a:p>
            <a:r>
              <a:rPr lang="en-GB" dirty="0" smtClean="0"/>
              <a:t>If represent that a consultation will take place</a:t>
            </a:r>
          </a:p>
          <a:p>
            <a:r>
              <a:rPr lang="en-GB" dirty="0" smtClean="0"/>
              <a:t>If represent that concerns and wishes will be taken into account</a:t>
            </a:r>
          </a:p>
          <a:p>
            <a:r>
              <a:rPr lang="en-GB" dirty="0" smtClean="0"/>
              <a:t>Note:</a:t>
            </a:r>
          </a:p>
          <a:p>
            <a:pPr lvl="1"/>
            <a:r>
              <a:rPr lang="en-GB" sz="2000" dirty="0" smtClean="0"/>
              <a:t>Come under a duty to carry out a consultation properly once one is embarked upon</a:t>
            </a:r>
          </a:p>
          <a:p>
            <a:pPr lvl="1"/>
            <a:r>
              <a:rPr lang="en-GB" sz="2000" dirty="0" smtClean="0"/>
              <a:t>Cannot rely upon limited scope of statutory duty if embark upon fuller consultation </a:t>
            </a:r>
          </a:p>
          <a:p>
            <a:pPr marL="457197" lvl="1" indent="0">
              <a:buNone/>
            </a:pPr>
            <a:endParaRPr lang="en-GB" sz="2000" dirty="0" smtClean="0"/>
          </a:p>
          <a:p>
            <a:pPr lvl="1"/>
            <a:endParaRPr lang="en-GB" sz="2000" dirty="0" smtClean="0"/>
          </a:p>
          <a:p>
            <a:endParaRPr lang="en-GB" dirty="0"/>
          </a:p>
        </p:txBody>
      </p:sp>
    </p:spTree>
    <p:extLst>
      <p:ext uri="{BB962C8B-B14F-4D97-AF65-F5344CB8AC3E}">
        <p14:creationId xmlns:p14="http://schemas.microsoft.com/office/powerpoint/2010/main" xmlns="" val="227427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Judicial Review </a:t>
            </a:r>
            <a:endParaRPr lang="en-GB" dirty="0"/>
          </a:p>
        </p:txBody>
      </p:sp>
      <p:sp>
        <p:nvSpPr>
          <p:cNvPr id="4" name="Text Placeholder 3"/>
          <p:cNvSpPr>
            <a:spLocks noGrp="1"/>
          </p:cNvSpPr>
          <p:nvPr>
            <p:ph type="body" sz="quarter" idx="10"/>
          </p:nvPr>
        </p:nvSpPr>
        <p:spPr>
          <a:xfrm>
            <a:off x="732906" y="1483200"/>
            <a:ext cx="8668270" cy="4437540"/>
          </a:xfrm>
        </p:spPr>
        <p:txBody>
          <a:bodyPr/>
          <a:lstStyle/>
          <a:p>
            <a:r>
              <a:rPr lang="en-GB" dirty="0" smtClean="0"/>
              <a:t>A pain in the backside? </a:t>
            </a:r>
          </a:p>
          <a:p>
            <a:pPr lvl="1"/>
            <a:r>
              <a:rPr lang="en-GB" sz="1800" dirty="0" smtClean="0"/>
              <a:t> “</a:t>
            </a:r>
            <a:r>
              <a:rPr lang="en-GB" sz="1800" i="1" dirty="0" smtClean="0"/>
              <a:t>A lucrative industry”</a:t>
            </a:r>
          </a:p>
          <a:p>
            <a:pPr lvl="1"/>
            <a:r>
              <a:rPr lang="en-GB" sz="1800" i="1" dirty="0" smtClean="0"/>
              <a:t>“A legal delaying tactic”</a:t>
            </a:r>
          </a:p>
          <a:p>
            <a:pPr lvl="1"/>
            <a:r>
              <a:rPr lang="en-GB" sz="1800" dirty="0" smtClean="0"/>
              <a:t>Part of the “</a:t>
            </a:r>
            <a:r>
              <a:rPr lang="en-GB" sz="1800" i="1" dirty="0" smtClean="0"/>
              <a:t>campaigner’s armoury”</a:t>
            </a:r>
          </a:p>
          <a:p>
            <a:pPr lvl="1"/>
            <a:r>
              <a:rPr lang="en-GB" sz="1800" dirty="0" smtClean="0"/>
              <a:t>A way for campaigners to “</a:t>
            </a:r>
            <a:r>
              <a:rPr lang="en-GB" sz="1800" i="1" dirty="0" smtClean="0"/>
              <a:t>get media coverage for their cause”</a:t>
            </a:r>
          </a:p>
          <a:p>
            <a:pPr marL="914394" lvl="2" indent="0">
              <a:buNone/>
            </a:pPr>
            <a:r>
              <a:rPr lang="en-GB" sz="1400" i="1" dirty="0" smtClean="0"/>
              <a:t>-</a:t>
            </a:r>
            <a:r>
              <a:rPr lang="en-GB" sz="1400" dirty="0" smtClean="0"/>
              <a:t>Chris Grayling, </a:t>
            </a:r>
            <a:r>
              <a:rPr lang="en-GB" sz="1400" i="1" dirty="0" smtClean="0"/>
              <a:t>The judicial review system is not a promotional tool for countless Left-wing campaigners</a:t>
            </a:r>
            <a:r>
              <a:rPr lang="en-GB" sz="1400" dirty="0" smtClean="0"/>
              <a:t>, Daily Mail, 11 September 2013. </a:t>
            </a:r>
          </a:p>
          <a:p>
            <a:r>
              <a:rPr lang="en-GB" dirty="0" smtClean="0"/>
              <a:t>Or a constitutional fundamental?</a:t>
            </a:r>
          </a:p>
          <a:p>
            <a:pPr lvl="1"/>
            <a:r>
              <a:rPr lang="en-GB" sz="1800" dirty="0" smtClean="0"/>
              <a:t>“</a:t>
            </a:r>
            <a:r>
              <a:rPr lang="en-GB" sz="1800" i="1" dirty="0" smtClean="0"/>
              <a:t>one </a:t>
            </a:r>
            <a:r>
              <a:rPr lang="en-GB" sz="1800" i="1" dirty="0"/>
              <a:t>of the most important means by which the Government and other public bodies are held legally accountable for the lawfulness of their decisions and actions, including their compatibility with the requirements of human rights law”</a:t>
            </a:r>
          </a:p>
          <a:p>
            <a:pPr marL="914394" lvl="2" indent="0">
              <a:buNone/>
            </a:pPr>
            <a:r>
              <a:rPr lang="en-GB" sz="1400" i="1" dirty="0" smtClean="0"/>
              <a:t>- </a:t>
            </a:r>
            <a:r>
              <a:rPr lang="en-GB" sz="1400" dirty="0"/>
              <a:t>Joint Committee on Human Rights, </a:t>
            </a:r>
            <a:r>
              <a:rPr lang="en-GB" sz="1400" i="1" dirty="0"/>
              <a:t>The implications for access to justice of the Government’s proposals to reform judicial review, </a:t>
            </a:r>
            <a:r>
              <a:rPr lang="en-GB" sz="1400" dirty="0"/>
              <a:t>2014</a:t>
            </a:r>
          </a:p>
          <a:p>
            <a:pPr marL="457197" lvl="1" indent="0">
              <a:buNone/>
            </a:pPr>
            <a:endParaRPr lang="en-GB" sz="1600" dirty="0"/>
          </a:p>
        </p:txBody>
      </p:sp>
    </p:spTree>
    <p:extLst>
      <p:ext uri="{BB962C8B-B14F-4D97-AF65-F5344CB8AC3E}">
        <p14:creationId xmlns:p14="http://schemas.microsoft.com/office/powerpoint/2010/main" xmlns="" val="3407084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dirty="0" smtClean="0">
                <a:solidFill>
                  <a:srgbClr val="143D62"/>
                </a:solidFill>
                <a:latin typeface="Times New Roman" panose="02020603050405020304" pitchFamily="18" charset="0"/>
              </a:rPr>
              <a:t>brickcourt.co.uk</a:t>
            </a:r>
          </a:p>
          <a:p>
            <a:pPr algn="l"/>
            <a:r>
              <a:rPr lang="en-GB" sz="1600" dirty="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Who to consult?</a:t>
            </a:r>
            <a:endParaRPr lang="en-GB" b="1" dirty="0"/>
          </a:p>
        </p:txBody>
      </p:sp>
      <p:sp>
        <p:nvSpPr>
          <p:cNvPr id="4" name="Text Placeholder 3"/>
          <p:cNvSpPr>
            <a:spLocks noGrp="1"/>
          </p:cNvSpPr>
          <p:nvPr>
            <p:ph type="body" sz="quarter" idx="10"/>
          </p:nvPr>
        </p:nvSpPr>
        <p:spPr/>
        <p:txBody>
          <a:bodyPr/>
          <a:lstStyle/>
          <a:p>
            <a:r>
              <a:rPr lang="en-GB" dirty="0" smtClean="0"/>
              <a:t>Imposed by statute? E.g. </a:t>
            </a:r>
            <a:r>
              <a:rPr lang="en-GB" dirty="0"/>
              <a:t>Greater London Authority Act 1999, section </a:t>
            </a:r>
            <a:r>
              <a:rPr lang="en-GB" dirty="0" smtClean="0"/>
              <a:t>183 provides that </a:t>
            </a:r>
            <a:r>
              <a:rPr lang="en-GB" dirty="0" err="1" smtClean="0"/>
              <a:t>TfL</a:t>
            </a:r>
            <a:r>
              <a:rPr lang="en-GB" dirty="0" smtClean="0"/>
              <a:t> must consult with:</a:t>
            </a:r>
          </a:p>
          <a:p>
            <a:pPr lvl="1"/>
            <a:r>
              <a:rPr lang="en-GB" sz="2000" dirty="0"/>
              <a:t>the commissioner or commissioners of police affected,</a:t>
            </a:r>
          </a:p>
          <a:p>
            <a:pPr lvl="1"/>
            <a:r>
              <a:rPr lang="en-GB" sz="2000" dirty="0"/>
              <a:t>the London authorities affected,</a:t>
            </a:r>
          </a:p>
          <a:p>
            <a:pPr lvl="1"/>
            <a:r>
              <a:rPr lang="en-GB" sz="2000" dirty="0"/>
              <a:t>the London Transport Users' Committee, and</a:t>
            </a:r>
          </a:p>
          <a:p>
            <a:pPr lvl="1"/>
            <a:r>
              <a:rPr lang="en-GB" sz="2000" dirty="0" smtClean="0"/>
              <a:t>‘any </a:t>
            </a:r>
            <a:r>
              <a:rPr lang="en-GB" sz="2000" dirty="0"/>
              <a:t>other person whom Transport for London considers it appropriate to </a:t>
            </a:r>
            <a:r>
              <a:rPr lang="en-GB" sz="2000" dirty="0" smtClean="0"/>
              <a:t>consult.’</a:t>
            </a:r>
            <a:endParaRPr lang="en-GB" sz="2000" dirty="0"/>
          </a:p>
          <a:p>
            <a:pPr marL="457197" lvl="1" indent="0">
              <a:buNone/>
            </a:pPr>
            <a:endParaRPr lang="en-GB" dirty="0" smtClean="0"/>
          </a:p>
        </p:txBody>
      </p:sp>
    </p:spTree>
    <p:extLst>
      <p:ext uri="{BB962C8B-B14F-4D97-AF65-F5344CB8AC3E}">
        <p14:creationId xmlns:p14="http://schemas.microsoft.com/office/powerpoint/2010/main" xmlns="" val="375217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a:t>Who to </a:t>
            </a:r>
            <a:r>
              <a:rPr lang="en-GB" b="1" dirty="0" smtClean="0"/>
              <a:t>consult cont.</a:t>
            </a:r>
            <a:endParaRPr lang="en-GB" dirty="0"/>
          </a:p>
        </p:txBody>
      </p:sp>
      <p:sp>
        <p:nvSpPr>
          <p:cNvPr id="4" name="Text Placeholder 3"/>
          <p:cNvSpPr>
            <a:spLocks noGrp="1"/>
          </p:cNvSpPr>
          <p:nvPr>
            <p:ph type="body" sz="quarter" idx="10"/>
          </p:nvPr>
        </p:nvSpPr>
        <p:spPr/>
        <p:txBody>
          <a:bodyPr/>
          <a:lstStyle/>
          <a:p>
            <a:r>
              <a:rPr lang="en-GB" dirty="0"/>
              <a:t>Attempt to identify stakeholders in policy/proposed policy</a:t>
            </a:r>
          </a:p>
          <a:p>
            <a:r>
              <a:rPr lang="en-GB" dirty="0"/>
              <a:t>Consultation must attempt to capture the full range</a:t>
            </a:r>
          </a:p>
          <a:p>
            <a:r>
              <a:rPr lang="en-GB" dirty="0"/>
              <a:t>Consider how to engage vulnerable/hard to reach </a:t>
            </a:r>
            <a:r>
              <a:rPr lang="en-GB" dirty="0" smtClean="0"/>
              <a:t>groups – e.g. if the bus route to be altered runs past a nursing home? </a:t>
            </a:r>
            <a:endParaRPr lang="en-GB" dirty="0"/>
          </a:p>
          <a:p>
            <a:endParaRPr lang="en-GB" dirty="0"/>
          </a:p>
        </p:txBody>
      </p:sp>
    </p:spTree>
    <p:extLst>
      <p:ext uri="{BB962C8B-B14F-4D97-AF65-F5344CB8AC3E}">
        <p14:creationId xmlns:p14="http://schemas.microsoft.com/office/powerpoint/2010/main" xmlns="" val="917736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What does the duty comprise?</a:t>
            </a:r>
            <a:endParaRPr lang="en-GB" b="1" dirty="0"/>
          </a:p>
        </p:txBody>
      </p:sp>
      <p:sp>
        <p:nvSpPr>
          <p:cNvPr id="4" name="Text Placeholder 3"/>
          <p:cNvSpPr>
            <a:spLocks noGrp="1"/>
          </p:cNvSpPr>
          <p:nvPr>
            <p:ph type="body" sz="quarter" idx="10"/>
          </p:nvPr>
        </p:nvSpPr>
        <p:spPr/>
        <p:txBody>
          <a:bodyPr/>
          <a:lstStyle/>
          <a:p>
            <a:pPr marL="0" indent="0">
              <a:buNone/>
            </a:pPr>
            <a:r>
              <a:rPr lang="en-GB" i="1" dirty="0" smtClean="0"/>
              <a:t>‘To </a:t>
            </a:r>
            <a:r>
              <a:rPr lang="en-GB" i="1" dirty="0"/>
              <a:t>be proper, consultation must be undertaken at a time when proposals are still at a formative stage; it must include sufficient reasons for particular proposals to allow those consulted to give intelligent consideration and an intelligent response; adequate time must be given for this purpose; and the product of consultation must be conscientiously taken into account when the ultimate decision is taken</a:t>
            </a:r>
            <a:r>
              <a:rPr lang="en-GB" i="1" dirty="0" smtClean="0"/>
              <a:t>.’</a:t>
            </a:r>
            <a:endParaRPr lang="en-GB" i="1" dirty="0"/>
          </a:p>
          <a:p>
            <a:pPr marL="0" indent="0">
              <a:buNone/>
            </a:pPr>
            <a:r>
              <a:rPr lang="en-GB" dirty="0"/>
              <a:t>(</a:t>
            </a:r>
            <a:r>
              <a:rPr lang="en-GB" b="1" dirty="0" smtClean="0"/>
              <a:t>R</a:t>
            </a:r>
            <a:r>
              <a:rPr lang="en-GB" b="1" dirty="0"/>
              <a:t>. v North and East Devon HA Ex p. Coughlan, </a:t>
            </a:r>
            <a:r>
              <a:rPr lang="en-GB" dirty="0"/>
              <a:t>[2001] Q.B. </a:t>
            </a:r>
            <a:r>
              <a:rPr lang="en-GB" dirty="0" smtClean="0"/>
              <a:t>213, </a:t>
            </a:r>
            <a:r>
              <a:rPr lang="en-GB" dirty="0"/>
              <a:t>[208</a:t>
            </a:r>
            <a:r>
              <a:rPr lang="en-GB" dirty="0" smtClean="0"/>
              <a:t>])</a:t>
            </a:r>
          </a:p>
          <a:p>
            <a:pPr marL="0" indent="0">
              <a:buNone/>
            </a:pPr>
            <a:r>
              <a:rPr lang="en-GB" dirty="0" smtClean="0"/>
              <a:t>See also the ‘</a:t>
            </a:r>
            <a:r>
              <a:rPr lang="en-GB" dirty="0" err="1" smtClean="0"/>
              <a:t>Sedley</a:t>
            </a:r>
            <a:r>
              <a:rPr lang="en-GB" dirty="0" smtClean="0"/>
              <a:t> requirements’ (</a:t>
            </a:r>
            <a:r>
              <a:rPr lang="en-GB" b="1" dirty="0" smtClean="0"/>
              <a:t>R. v Brent LBC </a:t>
            </a:r>
            <a:r>
              <a:rPr lang="en-GB" b="1" i="1" dirty="0" smtClean="0"/>
              <a:t>ex parte </a:t>
            </a:r>
            <a:r>
              <a:rPr lang="en-GB" b="1" dirty="0" smtClean="0"/>
              <a:t>Gunning</a:t>
            </a:r>
            <a:r>
              <a:rPr lang="en-GB" dirty="0" smtClean="0"/>
              <a:t> (1985) 84 LGR 168)</a:t>
            </a:r>
            <a:endParaRPr lang="en-GB" dirty="0"/>
          </a:p>
          <a:p>
            <a:endParaRPr lang="en-GB" dirty="0"/>
          </a:p>
          <a:p>
            <a:endParaRPr lang="en-GB" dirty="0"/>
          </a:p>
        </p:txBody>
      </p:sp>
    </p:spTree>
    <p:extLst>
      <p:ext uri="{BB962C8B-B14F-4D97-AF65-F5344CB8AC3E}">
        <p14:creationId xmlns:p14="http://schemas.microsoft.com/office/powerpoint/2010/main" xmlns="" val="2008198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Timing and length of consultation </a:t>
            </a:r>
            <a:endParaRPr lang="en-GB" b="1" dirty="0"/>
          </a:p>
        </p:txBody>
      </p:sp>
      <p:sp>
        <p:nvSpPr>
          <p:cNvPr id="4" name="Text Placeholder 3"/>
          <p:cNvSpPr>
            <a:spLocks noGrp="1"/>
          </p:cNvSpPr>
          <p:nvPr>
            <p:ph type="body" sz="quarter" idx="10"/>
          </p:nvPr>
        </p:nvSpPr>
        <p:spPr>
          <a:xfrm>
            <a:off x="732906" y="1242000"/>
            <a:ext cx="8668270" cy="4559032"/>
          </a:xfrm>
        </p:spPr>
        <p:txBody>
          <a:bodyPr/>
          <a:lstStyle/>
          <a:p>
            <a:pPr marL="0" indent="0">
              <a:buNone/>
            </a:pPr>
            <a:r>
              <a:rPr lang="en-GB" b="1" dirty="0" smtClean="0"/>
              <a:t>When?</a:t>
            </a:r>
          </a:p>
          <a:p>
            <a:r>
              <a:rPr lang="en-GB" dirty="0" smtClean="0"/>
              <a:t>When proposals are at a formative stage</a:t>
            </a:r>
          </a:p>
          <a:p>
            <a:r>
              <a:rPr lang="en-GB" dirty="0" smtClean="0"/>
              <a:t>When views can genuinely be taken into account</a:t>
            </a:r>
          </a:p>
          <a:p>
            <a:r>
              <a:rPr lang="en-GB" dirty="0" smtClean="0"/>
              <a:t>Ensure consulted party able to address concerns of decision-maker</a:t>
            </a:r>
          </a:p>
          <a:p>
            <a:r>
              <a:rPr lang="en-GB" dirty="0" smtClean="0"/>
              <a:t>Have regard to holiday periods and other busy periods – e.g. elections </a:t>
            </a:r>
          </a:p>
          <a:p>
            <a:pPr marL="0" indent="0">
              <a:buNone/>
            </a:pPr>
            <a:r>
              <a:rPr lang="en-GB" b="1" dirty="0" smtClean="0"/>
              <a:t>How long for?</a:t>
            </a:r>
          </a:p>
          <a:p>
            <a:r>
              <a:rPr lang="en-GB" dirty="0" smtClean="0"/>
              <a:t>Proportionality – realistic timeframe to allow considered response </a:t>
            </a:r>
          </a:p>
          <a:p>
            <a:r>
              <a:rPr lang="en-GB" dirty="0" smtClean="0"/>
              <a:t>Usually between 2 and 12 weeks</a:t>
            </a:r>
          </a:p>
          <a:p>
            <a:endParaRPr lang="en-GB" dirty="0"/>
          </a:p>
        </p:txBody>
      </p:sp>
    </p:spTree>
    <p:extLst>
      <p:ext uri="{BB962C8B-B14F-4D97-AF65-F5344CB8AC3E}">
        <p14:creationId xmlns:p14="http://schemas.microsoft.com/office/powerpoint/2010/main" xmlns="" val="2026107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Content of the consultation </a:t>
            </a:r>
            <a:endParaRPr lang="en-GB" b="1" dirty="0"/>
          </a:p>
        </p:txBody>
      </p:sp>
      <p:sp>
        <p:nvSpPr>
          <p:cNvPr id="4" name="Text Placeholder 3"/>
          <p:cNvSpPr>
            <a:spLocks noGrp="1"/>
          </p:cNvSpPr>
          <p:nvPr>
            <p:ph type="body" sz="quarter" idx="10"/>
          </p:nvPr>
        </p:nvSpPr>
        <p:spPr>
          <a:xfrm>
            <a:off x="732906" y="1070244"/>
            <a:ext cx="8668270" cy="4720955"/>
          </a:xfrm>
        </p:spPr>
        <p:txBody>
          <a:bodyPr/>
          <a:lstStyle/>
          <a:p>
            <a:r>
              <a:rPr lang="en-GB" dirty="0" smtClean="0"/>
              <a:t>Will depend on wording and statutory context where duty is imposed by statute</a:t>
            </a:r>
          </a:p>
          <a:p>
            <a:r>
              <a:rPr lang="en-GB" dirty="0" smtClean="0"/>
              <a:t>General principles:</a:t>
            </a:r>
          </a:p>
          <a:p>
            <a:pPr lvl="1"/>
            <a:r>
              <a:rPr lang="en-GB" sz="2000" dirty="0" smtClean="0"/>
              <a:t>Must clearly state purpose and policy areas capable of being influenced</a:t>
            </a:r>
          </a:p>
          <a:p>
            <a:pPr lvl="1"/>
            <a:r>
              <a:rPr lang="en-GB" sz="2000" dirty="0" smtClean="0"/>
              <a:t>Must </a:t>
            </a:r>
            <a:r>
              <a:rPr lang="en-GB" sz="2000" dirty="0"/>
              <a:t>include consultation on every </a:t>
            </a:r>
            <a:r>
              <a:rPr lang="en-GB" sz="2000" i="1" dirty="0"/>
              <a:t>viable</a:t>
            </a:r>
            <a:r>
              <a:rPr lang="en-GB" sz="2000" dirty="0"/>
              <a:t> option</a:t>
            </a:r>
          </a:p>
          <a:p>
            <a:pPr lvl="1"/>
            <a:r>
              <a:rPr lang="en-GB" sz="2000" dirty="0" smtClean="0"/>
              <a:t>If phased, must have opportunity to consider full package at some stage</a:t>
            </a:r>
          </a:p>
          <a:p>
            <a:pPr lvl="1"/>
            <a:r>
              <a:rPr lang="en-GB" sz="2000" dirty="0" smtClean="0"/>
              <a:t>Must be on specific proposals, not general ideas</a:t>
            </a:r>
          </a:p>
          <a:p>
            <a:pPr lvl="1"/>
            <a:r>
              <a:rPr lang="en-GB" sz="2000" dirty="0" err="1" smtClean="0"/>
              <a:t>Consultees</a:t>
            </a:r>
            <a:r>
              <a:rPr lang="en-GB" sz="2000" dirty="0" smtClean="0"/>
              <a:t> must be aware of pertinent criteria/factors and their relative importance</a:t>
            </a:r>
          </a:p>
          <a:p>
            <a:r>
              <a:rPr lang="en-GB" dirty="0" smtClean="0"/>
              <a:t>Duties of disclosure:</a:t>
            </a:r>
          </a:p>
          <a:p>
            <a:pPr lvl="1"/>
            <a:r>
              <a:rPr lang="en-GB" sz="2000" dirty="0" smtClean="0"/>
              <a:t>‘Candid disclosure’ of reasons behind proposals</a:t>
            </a:r>
          </a:p>
          <a:p>
            <a:pPr lvl="1"/>
            <a:r>
              <a:rPr lang="en-GB" sz="2000" dirty="0" smtClean="0"/>
              <a:t>Must disclose documents material to determination to be made, if public has ‘legitimate interest’</a:t>
            </a:r>
            <a:endParaRPr lang="en-GB" sz="2000" dirty="0"/>
          </a:p>
        </p:txBody>
      </p:sp>
    </p:spTree>
    <p:extLst>
      <p:ext uri="{BB962C8B-B14F-4D97-AF65-F5344CB8AC3E}">
        <p14:creationId xmlns:p14="http://schemas.microsoft.com/office/powerpoint/2010/main" xmlns="" val="3956899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Method of consulting </a:t>
            </a:r>
            <a:endParaRPr lang="en-GB" b="1" dirty="0"/>
          </a:p>
        </p:txBody>
      </p:sp>
      <p:sp>
        <p:nvSpPr>
          <p:cNvPr id="4" name="Text Placeholder 3"/>
          <p:cNvSpPr>
            <a:spLocks noGrp="1"/>
          </p:cNvSpPr>
          <p:nvPr>
            <p:ph type="body" sz="quarter" idx="10"/>
          </p:nvPr>
        </p:nvSpPr>
        <p:spPr/>
        <p:txBody>
          <a:bodyPr/>
          <a:lstStyle/>
          <a:p>
            <a:r>
              <a:rPr lang="en-GB" dirty="0" smtClean="0"/>
              <a:t>Information should be easy to comprehend</a:t>
            </a:r>
          </a:p>
          <a:p>
            <a:pPr lvl="0"/>
            <a:r>
              <a:rPr lang="en-GB" dirty="0" smtClean="0"/>
              <a:t>Consider informal methods – e.g. </a:t>
            </a:r>
            <a:r>
              <a:rPr lang="en-GB" dirty="0"/>
              <a:t>e-mail, web forum, public meeting ,working group, focus group, surveys </a:t>
            </a:r>
            <a:r>
              <a:rPr lang="en-GB" dirty="0" smtClean="0"/>
              <a:t>(</a:t>
            </a:r>
            <a:r>
              <a:rPr lang="en-GB" b="1" dirty="0"/>
              <a:t>Cabinet Office Consultation Principles</a:t>
            </a:r>
            <a:r>
              <a:rPr lang="en-GB" dirty="0" smtClean="0"/>
              <a:t>)</a:t>
            </a:r>
            <a:endParaRPr lang="en-GB" dirty="0"/>
          </a:p>
          <a:p>
            <a:r>
              <a:rPr lang="en-GB" dirty="0" smtClean="0"/>
              <a:t>Tailor information provision for vulnerable stakeholders</a:t>
            </a:r>
          </a:p>
          <a:p>
            <a:r>
              <a:rPr lang="en-GB" dirty="0" smtClean="0"/>
              <a:t>House on .GOV.UK web platform</a:t>
            </a:r>
            <a:endParaRPr lang="en-GB" dirty="0"/>
          </a:p>
        </p:txBody>
      </p:sp>
    </p:spTree>
    <p:extLst>
      <p:ext uri="{BB962C8B-B14F-4D97-AF65-F5344CB8AC3E}">
        <p14:creationId xmlns:p14="http://schemas.microsoft.com/office/powerpoint/2010/main" xmlns="" val="398612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Example ‘Easy Read’ consultation paper</a:t>
            </a:r>
            <a:endParaRPr lang="en-GB" b="1" dirty="0"/>
          </a:p>
        </p:txBody>
      </p:sp>
      <p:pic>
        <p:nvPicPr>
          <p:cNvPr id="5" name="Picture 4"/>
          <p:cNvPicPr>
            <a:picLocks noChangeAspect="1"/>
          </p:cNvPicPr>
          <p:nvPr/>
        </p:nvPicPr>
        <p:blipFill>
          <a:blip r:embed="rId3" cstate="print"/>
          <a:stretch>
            <a:fillRect/>
          </a:stretch>
        </p:blipFill>
        <p:spPr>
          <a:xfrm>
            <a:off x="1622323" y="1386349"/>
            <a:ext cx="5802422" cy="4232716"/>
          </a:xfrm>
          <a:prstGeom prst="rect">
            <a:avLst/>
          </a:prstGeom>
        </p:spPr>
      </p:pic>
    </p:spTree>
    <p:extLst>
      <p:ext uri="{BB962C8B-B14F-4D97-AF65-F5344CB8AC3E}">
        <p14:creationId xmlns:p14="http://schemas.microsoft.com/office/powerpoint/2010/main" xmlns="" val="254407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pic>
        <p:nvPicPr>
          <p:cNvPr id="5" name="Picture 4"/>
          <p:cNvPicPr>
            <a:picLocks noChangeAspect="1"/>
          </p:cNvPicPr>
          <p:nvPr/>
        </p:nvPicPr>
        <p:blipFill>
          <a:blip r:embed="rId3" cstate="print"/>
          <a:stretch>
            <a:fillRect/>
          </a:stretch>
        </p:blipFill>
        <p:spPr>
          <a:xfrm>
            <a:off x="1309785" y="1355153"/>
            <a:ext cx="6716161" cy="4010041"/>
          </a:xfrm>
          <a:prstGeom prst="rect">
            <a:avLst/>
          </a:prstGeom>
        </p:spPr>
      </p:pic>
      <p:sp>
        <p:nvSpPr>
          <p:cNvPr id="6" name="Title 2"/>
          <p:cNvSpPr>
            <a:spLocks noGrp="1"/>
          </p:cNvSpPr>
          <p:nvPr>
            <p:ph type="title"/>
          </p:nvPr>
        </p:nvSpPr>
        <p:spPr>
          <a:xfrm>
            <a:off x="732905" y="381600"/>
            <a:ext cx="8668271" cy="860400"/>
          </a:xfrm>
        </p:spPr>
        <p:txBody>
          <a:bodyPr/>
          <a:lstStyle/>
          <a:p>
            <a:r>
              <a:rPr lang="en-GB" sz="3400" b="1" dirty="0" smtClean="0"/>
              <a:t>Example ‘Easy Read’ consultation paper cont.</a:t>
            </a:r>
            <a:endParaRPr lang="en-GB" sz="3400" b="1" dirty="0"/>
          </a:p>
        </p:txBody>
      </p:sp>
    </p:spTree>
    <p:extLst>
      <p:ext uri="{BB962C8B-B14F-4D97-AF65-F5344CB8AC3E}">
        <p14:creationId xmlns:p14="http://schemas.microsoft.com/office/powerpoint/2010/main" xmlns="" val="3072513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itle 2"/>
          <p:cNvSpPr>
            <a:spLocks noGrp="1"/>
          </p:cNvSpPr>
          <p:nvPr>
            <p:ph type="title"/>
          </p:nvPr>
        </p:nvSpPr>
        <p:spPr>
          <a:xfrm>
            <a:off x="732905" y="381600"/>
            <a:ext cx="8668271" cy="860400"/>
          </a:xfrm>
        </p:spPr>
        <p:txBody>
          <a:bodyPr/>
          <a:lstStyle/>
          <a:p>
            <a:r>
              <a:rPr lang="en-GB" sz="3400" b="1" dirty="0" smtClean="0"/>
              <a:t>Example ‘Easy Read’ consultation paper cont.</a:t>
            </a:r>
            <a:endParaRPr lang="en-GB" sz="3400" b="1" dirty="0"/>
          </a:p>
        </p:txBody>
      </p:sp>
      <p:pic>
        <p:nvPicPr>
          <p:cNvPr id="4" name="Picture 3"/>
          <p:cNvPicPr>
            <a:picLocks noChangeAspect="1"/>
          </p:cNvPicPr>
          <p:nvPr/>
        </p:nvPicPr>
        <p:blipFill>
          <a:blip r:embed="rId3" cstate="print"/>
          <a:stretch>
            <a:fillRect/>
          </a:stretch>
        </p:blipFill>
        <p:spPr>
          <a:xfrm>
            <a:off x="1391399" y="1242000"/>
            <a:ext cx="7123201" cy="4450877"/>
          </a:xfrm>
          <a:prstGeom prst="rect">
            <a:avLst/>
          </a:prstGeom>
        </p:spPr>
      </p:pic>
    </p:spTree>
    <p:extLst>
      <p:ext uri="{BB962C8B-B14F-4D97-AF65-F5344CB8AC3E}">
        <p14:creationId xmlns:p14="http://schemas.microsoft.com/office/powerpoint/2010/main" xmlns="" val="3936097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3000" b="1" dirty="0" smtClean="0"/>
              <a:t>Considering representations and publishing results</a:t>
            </a:r>
            <a:endParaRPr lang="en-GB" sz="3000" b="1" dirty="0"/>
          </a:p>
        </p:txBody>
      </p:sp>
      <p:sp>
        <p:nvSpPr>
          <p:cNvPr id="4" name="Text Placeholder 3"/>
          <p:cNvSpPr>
            <a:spLocks noGrp="1"/>
          </p:cNvSpPr>
          <p:nvPr>
            <p:ph type="body" sz="quarter" idx="10"/>
          </p:nvPr>
        </p:nvSpPr>
        <p:spPr>
          <a:xfrm>
            <a:off x="732905" y="1242000"/>
            <a:ext cx="8668270" cy="4559032"/>
          </a:xfrm>
        </p:spPr>
        <p:txBody>
          <a:bodyPr/>
          <a:lstStyle/>
          <a:p>
            <a:pPr marL="0" indent="0">
              <a:buNone/>
            </a:pPr>
            <a:r>
              <a:rPr lang="en-GB" b="1" dirty="0" smtClean="0"/>
              <a:t>Duty of </a:t>
            </a:r>
            <a:r>
              <a:rPr lang="en-GB" b="1" dirty="0"/>
              <a:t>‘conscientious  consideration’ </a:t>
            </a:r>
            <a:r>
              <a:rPr lang="en-GB" b="1" dirty="0" smtClean="0"/>
              <a:t>of representations </a:t>
            </a:r>
          </a:p>
          <a:p>
            <a:r>
              <a:rPr lang="en-GB" dirty="0" smtClean="0"/>
              <a:t>Have written representations before decision-maker</a:t>
            </a:r>
          </a:p>
          <a:p>
            <a:r>
              <a:rPr lang="en-GB" dirty="0" smtClean="0"/>
              <a:t>Generate evidence that all representations have been considered – e.g. minutes of meetings</a:t>
            </a:r>
          </a:p>
          <a:p>
            <a:r>
              <a:rPr lang="en-GB" dirty="0" smtClean="0"/>
              <a:t>Address representations in a report</a:t>
            </a:r>
          </a:p>
          <a:p>
            <a:pPr marL="0" indent="0">
              <a:buNone/>
            </a:pPr>
            <a:r>
              <a:rPr lang="en-GB" b="1" dirty="0"/>
              <a:t>What to do with the results?</a:t>
            </a:r>
          </a:p>
          <a:p>
            <a:r>
              <a:rPr lang="en-GB" dirty="0"/>
              <a:t>Publish document summarising responses</a:t>
            </a:r>
          </a:p>
          <a:p>
            <a:r>
              <a:rPr lang="en-GB" dirty="0"/>
              <a:t>Publish detailed response (usually within 12 weeks)</a:t>
            </a:r>
          </a:p>
          <a:p>
            <a:endParaRPr lang="en-GB" dirty="0"/>
          </a:p>
        </p:txBody>
      </p:sp>
    </p:spTree>
    <p:extLst>
      <p:ext uri="{BB962C8B-B14F-4D97-AF65-F5344CB8AC3E}">
        <p14:creationId xmlns:p14="http://schemas.microsoft.com/office/powerpoint/2010/main" xmlns="" val="180075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is a judicial review claim?</a:t>
            </a:r>
            <a:endParaRPr lang="en-GB" dirty="0"/>
          </a:p>
        </p:txBody>
      </p:sp>
      <p:sp>
        <p:nvSpPr>
          <p:cNvPr id="4" name="Text Placeholder 3"/>
          <p:cNvSpPr>
            <a:spLocks noGrp="1"/>
          </p:cNvSpPr>
          <p:nvPr>
            <p:ph type="body" sz="quarter" idx="10"/>
          </p:nvPr>
        </p:nvSpPr>
        <p:spPr/>
        <p:txBody>
          <a:bodyPr/>
          <a:lstStyle/>
          <a:p>
            <a:r>
              <a:rPr lang="en-GB" dirty="0" smtClean="0"/>
              <a:t>“</a:t>
            </a:r>
            <a:r>
              <a:rPr lang="en-GB" i="1" dirty="0" smtClean="0"/>
              <a:t>a ‘claim for judicial review’ means a claim to review the lawfulness of- </a:t>
            </a:r>
            <a:r>
              <a:rPr lang="en-GB" i="1" dirty="0" err="1" smtClean="0"/>
              <a:t>i</a:t>
            </a:r>
            <a:r>
              <a:rPr lang="en-GB" i="1" dirty="0" smtClean="0"/>
              <a:t>) an </a:t>
            </a:r>
            <a:r>
              <a:rPr lang="en-GB" i="1" u="sng" dirty="0" smtClean="0"/>
              <a:t>enactment</a:t>
            </a:r>
            <a:r>
              <a:rPr lang="en-GB" i="1" dirty="0" smtClean="0"/>
              <a:t>; or ii) a </a:t>
            </a:r>
            <a:r>
              <a:rPr lang="en-GB" i="1" u="sng" dirty="0" smtClean="0"/>
              <a:t>decision</a:t>
            </a:r>
            <a:r>
              <a:rPr lang="en-GB" i="1" dirty="0" smtClean="0"/>
              <a:t>, </a:t>
            </a:r>
            <a:r>
              <a:rPr lang="en-GB" i="1" u="sng" dirty="0" smtClean="0"/>
              <a:t>action</a:t>
            </a:r>
            <a:r>
              <a:rPr lang="en-GB" i="1" dirty="0" smtClean="0"/>
              <a:t> or </a:t>
            </a:r>
            <a:r>
              <a:rPr lang="en-GB" i="1" u="sng" dirty="0" smtClean="0"/>
              <a:t>failure to act </a:t>
            </a:r>
            <a:r>
              <a:rPr lang="en-GB" i="1" dirty="0" smtClean="0"/>
              <a:t>in relation to the exercise of a </a:t>
            </a:r>
            <a:r>
              <a:rPr lang="en-GB" i="1" u="sng" dirty="0" smtClean="0"/>
              <a:t>public function</a:t>
            </a:r>
            <a:r>
              <a:rPr lang="en-GB" i="1" dirty="0" smtClean="0"/>
              <a:t>” </a:t>
            </a:r>
            <a:r>
              <a:rPr lang="en-GB" dirty="0" smtClean="0"/>
              <a:t>(CPR 54.1(2)(a))</a:t>
            </a:r>
            <a:endParaRPr lang="en-GB" dirty="0"/>
          </a:p>
        </p:txBody>
      </p:sp>
    </p:spTree>
    <p:extLst>
      <p:ext uri="{BB962C8B-B14F-4D97-AF65-F5344CB8AC3E}">
        <p14:creationId xmlns:p14="http://schemas.microsoft.com/office/powerpoint/2010/main" xmlns="" val="13360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The duty to re-consult</a:t>
            </a:r>
            <a:endParaRPr lang="en-GB" b="1" dirty="0"/>
          </a:p>
        </p:txBody>
      </p:sp>
      <p:sp>
        <p:nvSpPr>
          <p:cNvPr id="4" name="Text Placeholder 3"/>
          <p:cNvSpPr>
            <a:spLocks noGrp="1"/>
          </p:cNvSpPr>
          <p:nvPr>
            <p:ph type="body" sz="quarter" idx="10"/>
          </p:nvPr>
        </p:nvSpPr>
        <p:spPr/>
        <p:txBody>
          <a:bodyPr/>
          <a:lstStyle/>
          <a:p>
            <a:pPr algn="l"/>
            <a:r>
              <a:rPr lang="en-GB" dirty="0" smtClean="0"/>
              <a:t>Fundamental difference between proposals you consulted on and proposals you wish to adopt</a:t>
            </a:r>
          </a:p>
          <a:p>
            <a:r>
              <a:rPr lang="en-GB" dirty="0" smtClean="0"/>
              <a:t>Material or factor of potential significance</a:t>
            </a:r>
          </a:p>
          <a:p>
            <a:r>
              <a:rPr lang="en-GB" dirty="0" smtClean="0"/>
              <a:t>Vitiation of consultation </a:t>
            </a:r>
            <a:endParaRPr lang="en-GB" dirty="0"/>
          </a:p>
        </p:txBody>
      </p:sp>
    </p:spTree>
    <p:extLst>
      <p:ext uri="{BB962C8B-B14F-4D97-AF65-F5344CB8AC3E}">
        <p14:creationId xmlns:p14="http://schemas.microsoft.com/office/powerpoint/2010/main" xmlns="" val="3263310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23" y="2104955"/>
            <a:ext cx="8420400" cy="637425"/>
          </a:xfrm>
        </p:spPr>
        <p:txBody>
          <a:bodyPr/>
          <a:lstStyle/>
          <a:p>
            <a:r>
              <a:rPr lang="en-GB" dirty="0" smtClean="0"/>
              <a:t>Public Sector Equality Duty</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xmlns="" val="2460149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The duty</a:t>
            </a:r>
            <a:endParaRPr lang="en-GB" b="1" dirty="0"/>
          </a:p>
        </p:txBody>
      </p:sp>
      <p:sp>
        <p:nvSpPr>
          <p:cNvPr id="4" name="Text Placeholder 3"/>
          <p:cNvSpPr>
            <a:spLocks noGrp="1"/>
          </p:cNvSpPr>
          <p:nvPr>
            <p:ph type="body" sz="quarter" idx="10"/>
          </p:nvPr>
        </p:nvSpPr>
        <p:spPr/>
        <p:txBody>
          <a:bodyPr/>
          <a:lstStyle/>
          <a:p>
            <a:pPr marL="0" indent="0">
              <a:buNone/>
            </a:pPr>
            <a:r>
              <a:rPr lang="en-GB" dirty="0" smtClean="0"/>
              <a:t>Equality Act 2010, section 149: </a:t>
            </a:r>
          </a:p>
          <a:p>
            <a:pPr marL="0" lvl="0" indent="0">
              <a:buNone/>
            </a:pPr>
            <a:r>
              <a:rPr lang="en-GB" dirty="0" smtClean="0"/>
              <a:t>(1) A </a:t>
            </a:r>
            <a:r>
              <a:rPr lang="en-GB" dirty="0"/>
              <a:t>public authority must, in the exercise of its functions, have due regard to the need to—</a:t>
            </a:r>
            <a:endParaRPr lang="en-GB" sz="2800" dirty="0"/>
          </a:p>
          <a:p>
            <a:pPr marL="914397" lvl="1" indent="-457200">
              <a:buFont typeface="+mj-lt"/>
              <a:buAutoNum type="alphaLcParenR"/>
            </a:pPr>
            <a:r>
              <a:rPr lang="en-GB" sz="2000" dirty="0" smtClean="0"/>
              <a:t>eliminate discrimination, harassment, victimisation and any other conduct that is prohibited by or under this Act;</a:t>
            </a:r>
          </a:p>
          <a:p>
            <a:pPr marL="914397" lvl="1" indent="-457200">
              <a:buFont typeface="+mj-lt"/>
              <a:buAutoNum type="alphaLcParenR"/>
            </a:pPr>
            <a:r>
              <a:rPr lang="en-GB" sz="2000" dirty="0" smtClean="0"/>
              <a:t>advance </a:t>
            </a:r>
            <a:r>
              <a:rPr lang="en-GB" sz="2000" dirty="0"/>
              <a:t>equality of opportunity between persons who share a relevant protected characteristic and persons who do not share it;</a:t>
            </a:r>
          </a:p>
          <a:p>
            <a:pPr marL="914397" lvl="1" indent="-457200">
              <a:buFont typeface="+mj-lt"/>
              <a:buAutoNum type="alphaLcParenR"/>
            </a:pPr>
            <a:r>
              <a:rPr lang="en-GB" sz="2000" dirty="0"/>
              <a:t>foster good relations between persons who share a relevant protected characteristic and persons who do not share it.</a:t>
            </a:r>
          </a:p>
          <a:p>
            <a:pPr marL="0" indent="0">
              <a:buNone/>
            </a:pPr>
            <a:endParaRPr lang="en-GB" dirty="0"/>
          </a:p>
        </p:txBody>
      </p:sp>
    </p:spTree>
    <p:extLst>
      <p:ext uri="{BB962C8B-B14F-4D97-AF65-F5344CB8AC3E}">
        <p14:creationId xmlns:p14="http://schemas.microsoft.com/office/powerpoint/2010/main" xmlns="" val="157948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The protected characteristics</a:t>
            </a:r>
            <a:endParaRPr lang="en-GB" b="1" dirty="0"/>
          </a:p>
        </p:txBody>
      </p:sp>
      <p:sp>
        <p:nvSpPr>
          <p:cNvPr id="4" name="Text Placeholder 3"/>
          <p:cNvSpPr>
            <a:spLocks noGrp="1"/>
          </p:cNvSpPr>
          <p:nvPr>
            <p:ph type="body" sz="quarter" idx="10"/>
          </p:nvPr>
        </p:nvSpPr>
        <p:spPr/>
        <p:txBody>
          <a:bodyPr/>
          <a:lstStyle/>
          <a:p>
            <a:pPr marL="914397" lvl="1" indent="-457200">
              <a:buFont typeface="+mj-lt"/>
              <a:buAutoNum type="arabicPeriod"/>
            </a:pPr>
            <a:r>
              <a:rPr lang="en-GB" dirty="0" smtClean="0"/>
              <a:t>age</a:t>
            </a:r>
          </a:p>
          <a:p>
            <a:pPr marL="914397" lvl="1" indent="-457200">
              <a:buFont typeface="+mj-lt"/>
              <a:buAutoNum type="arabicPeriod"/>
            </a:pPr>
            <a:r>
              <a:rPr lang="en-GB" dirty="0" smtClean="0"/>
              <a:t>disability</a:t>
            </a:r>
          </a:p>
          <a:p>
            <a:pPr marL="914397" lvl="1" indent="-457200">
              <a:buFont typeface="+mj-lt"/>
              <a:buAutoNum type="arabicPeriod"/>
            </a:pPr>
            <a:r>
              <a:rPr lang="en-GB" dirty="0" smtClean="0"/>
              <a:t>gender reassignment</a:t>
            </a:r>
          </a:p>
          <a:p>
            <a:pPr marL="914397" lvl="1" indent="-457200">
              <a:buFont typeface="+mj-lt"/>
              <a:buAutoNum type="arabicPeriod"/>
            </a:pPr>
            <a:r>
              <a:rPr lang="en-GB" dirty="0" smtClean="0"/>
              <a:t>pregnancy </a:t>
            </a:r>
            <a:r>
              <a:rPr lang="en-GB" dirty="0"/>
              <a:t>and </a:t>
            </a:r>
            <a:r>
              <a:rPr lang="en-GB" dirty="0" smtClean="0"/>
              <a:t>maternity</a:t>
            </a:r>
          </a:p>
          <a:p>
            <a:pPr marL="914397" lvl="1" indent="-457200">
              <a:buFont typeface="+mj-lt"/>
              <a:buAutoNum type="arabicPeriod"/>
            </a:pPr>
            <a:r>
              <a:rPr lang="en-GB" dirty="0" smtClean="0"/>
              <a:t>race</a:t>
            </a:r>
          </a:p>
          <a:p>
            <a:pPr marL="914397" lvl="1" indent="-457200">
              <a:buFont typeface="+mj-lt"/>
              <a:buAutoNum type="arabicPeriod"/>
            </a:pPr>
            <a:r>
              <a:rPr lang="en-GB" dirty="0" smtClean="0"/>
              <a:t>religion </a:t>
            </a:r>
            <a:r>
              <a:rPr lang="en-GB" dirty="0"/>
              <a:t>or </a:t>
            </a:r>
            <a:r>
              <a:rPr lang="en-GB" dirty="0" smtClean="0"/>
              <a:t>belief</a:t>
            </a:r>
          </a:p>
          <a:p>
            <a:pPr marL="914397" lvl="1" indent="-457200">
              <a:buFont typeface="+mj-lt"/>
              <a:buAutoNum type="arabicPeriod"/>
            </a:pPr>
            <a:r>
              <a:rPr lang="en-GB" dirty="0" smtClean="0"/>
              <a:t>sex</a:t>
            </a:r>
          </a:p>
          <a:p>
            <a:pPr marL="914397" lvl="1" indent="-457200">
              <a:buFont typeface="+mj-lt"/>
              <a:buAutoNum type="arabicPeriod"/>
            </a:pPr>
            <a:r>
              <a:rPr lang="en-GB" dirty="0" smtClean="0"/>
              <a:t>sexual orientation</a:t>
            </a:r>
          </a:p>
          <a:p>
            <a:pPr marL="914397" lvl="1" indent="-457200">
              <a:buFont typeface="+mj-lt"/>
              <a:buAutoNum type="arabicPeriod"/>
            </a:pPr>
            <a:endParaRPr lang="en-GB" dirty="0"/>
          </a:p>
          <a:p>
            <a:pPr marL="457197" lvl="1" indent="0">
              <a:buNone/>
            </a:pPr>
            <a:r>
              <a:rPr lang="en-GB" dirty="0" smtClean="0"/>
              <a:t>(</a:t>
            </a:r>
            <a:r>
              <a:rPr lang="en-GB" b="1" dirty="0" smtClean="0"/>
              <a:t>Equality Act 2010, s.149(7)</a:t>
            </a:r>
            <a:r>
              <a:rPr lang="en-GB" dirty="0" smtClean="0"/>
              <a:t>) </a:t>
            </a:r>
            <a:endParaRPr lang="en-GB" dirty="0"/>
          </a:p>
        </p:txBody>
      </p:sp>
    </p:spTree>
    <p:extLst>
      <p:ext uri="{BB962C8B-B14F-4D97-AF65-F5344CB8AC3E}">
        <p14:creationId xmlns:p14="http://schemas.microsoft.com/office/powerpoint/2010/main" xmlns="" val="3839610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A duty of ‘due regard’</a:t>
            </a:r>
            <a:endParaRPr lang="en-GB" b="1" dirty="0"/>
          </a:p>
        </p:txBody>
      </p:sp>
      <p:sp>
        <p:nvSpPr>
          <p:cNvPr id="4" name="Text Placeholder 3"/>
          <p:cNvSpPr>
            <a:spLocks noGrp="1"/>
          </p:cNvSpPr>
          <p:nvPr>
            <p:ph type="body" sz="quarter" idx="10"/>
          </p:nvPr>
        </p:nvSpPr>
        <p:spPr/>
        <p:txBody>
          <a:bodyPr/>
          <a:lstStyle/>
          <a:p>
            <a:r>
              <a:rPr lang="en-GB" dirty="0" smtClean="0"/>
              <a:t>Not a duty to achieve particular results, or take particular steps</a:t>
            </a:r>
          </a:p>
          <a:p>
            <a:r>
              <a:rPr lang="en-GB" dirty="0" smtClean="0"/>
              <a:t>But still mandatory to consider it</a:t>
            </a:r>
          </a:p>
          <a:p>
            <a:r>
              <a:rPr lang="en-GB" dirty="0" smtClean="0"/>
              <a:t>Not mere ‘box-ticking’, but substantial, rigorous, open-minded consideration </a:t>
            </a:r>
          </a:p>
          <a:p>
            <a:r>
              <a:rPr lang="en-GB" dirty="0" smtClean="0"/>
              <a:t>Due regard to need to ‘eliminate’, ‘advance’, ‘foster’, rather than simply to ‘promote’</a:t>
            </a:r>
          </a:p>
          <a:p>
            <a:endParaRPr lang="en-GB" dirty="0"/>
          </a:p>
        </p:txBody>
      </p:sp>
    </p:spTree>
    <p:extLst>
      <p:ext uri="{BB962C8B-B14F-4D97-AF65-F5344CB8AC3E}">
        <p14:creationId xmlns:p14="http://schemas.microsoft.com/office/powerpoint/2010/main" xmlns="" val="3297885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What is equality of opportunity? </a:t>
            </a:r>
            <a:endParaRPr lang="en-GB" b="1" dirty="0"/>
          </a:p>
        </p:txBody>
      </p:sp>
      <p:sp>
        <p:nvSpPr>
          <p:cNvPr id="4" name="Text Placeholder 3"/>
          <p:cNvSpPr>
            <a:spLocks noGrp="1"/>
          </p:cNvSpPr>
          <p:nvPr>
            <p:ph type="body" sz="quarter" idx="10"/>
          </p:nvPr>
        </p:nvSpPr>
        <p:spPr/>
        <p:txBody>
          <a:bodyPr/>
          <a:lstStyle/>
          <a:p>
            <a:pPr marL="0" lvl="0" indent="0">
              <a:lnSpc>
                <a:spcPct val="100000"/>
              </a:lnSpc>
              <a:buNone/>
            </a:pPr>
            <a:r>
              <a:rPr lang="en-GB" dirty="0"/>
              <a:t>Having due regard to the need to advance equality of opportunity between persons who share a relevant protected characteristic and persons who do not share it involves having due regard, in particular, to the need to—</a:t>
            </a:r>
          </a:p>
          <a:p>
            <a:pPr marL="457200" lvl="0" indent="-457200">
              <a:lnSpc>
                <a:spcPct val="100000"/>
              </a:lnSpc>
              <a:buFont typeface="+mj-lt"/>
              <a:buAutoNum type="alphaLcParenR"/>
            </a:pPr>
            <a:r>
              <a:rPr lang="en-GB" dirty="0"/>
              <a:t>remove or minimise disadvantages suffered by persons who share a relevant protected characteristic that are connected to that characteristic;</a:t>
            </a:r>
          </a:p>
          <a:p>
            <a:pPr marL="457200" lvl="0" indent="-457200">
              <a:lnSpc>
                <a:spcPct val="100000"/>
              </a:lnSpc>
              <a:buFont typeface="+mj-lt"/>
              <a:buAutoNum type="alphaLcParenR"/>
            </a:pPr>
            <a:r>
              <a:rPr lang="en-GB" dirty="0"/>
              <a:t>take steps to meet the needs of persons who share a relevant protected characteristic that are different from the needs of persons who do not share it;</a:t>
            </a:r>
          </a:p>
          <a:p>
            <a:pPr marL="457200" lvl="0" indent="-457200">
              <a:lnSpc>
                <a:spcPct val="100000"/>
              </a:lnSpc>
              <a:buFont typeface="+mj-lt"/>
              <a:buAutoNum type="alphaLcParenR"/>
            </a:pPr>
            <a:r>
              <a:rPr lang="en-GB" dirty="0"/>
              <a:t>encourage persons who share a relevant protected characteristic to participate in public life or in any other activity in which participation by such persons is disproportionately low</a:t>
            </a:r>
            <a:r>
              <a:rPr lang="en-GB" dirty="0" smtClean="0"/>
              <a:t>.</a:t>
            </a:r>
          </a:p>
          <a:p>
            <a:pPr marL="0" lvl="0" indent="0">
              <a:lnSpc>
                <a:spcPct val="100000"/>
              </a:lnSpc>
              <a:buNone/>
            </a:pPr>
            <a:r>
              <a:rPr lang="en-GB" dirty="0" smtClean="0"/>
              <a:t>(</a:t>
            </a:r>
            <a:r>
              <a:rPr lang="en-GB" b="1" dirty="0" smtClean="0"/>
              <a:t>Equality Act 2010, s.149(2)</a:t>
            </a:r>
            <a:r>
              <a:rPr lang="en-GB" dirty="0" smtClean="0"/>
              <a:t>)</a:t>
            </a:r>
            <a:endParaRPr lang="en-GB" dirty="0"/>
          </a:p>
          <a:p>
            <a:endParaRPr lang="en-GB" dirty="0"/>
          </a:p>
        </p:txBody>
      </p:sp>
    </p:spTree>
    <p:extLst>
      <p:ext uri="{BB962C8B-B14F-4D97-AF65-F5344CB8AC3E}">
        <p14:creationId xmlns:p14="http://schemas.microsoft.com/office/powerpoint/2010/main" xmlns="" val="2140817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How to foster good relations</a:t>
            </a:r>
            <a:endParaRPr lang="en-GB" b="1" dirty="0"/>
          </a:p>
        </p:txBody>
      </p:sp>
      <p:sp>
        <p:nvSpPr>
          <p:cNvPr id="4" name="Text Placeholder 3"/>
          <p:cNvSpPr>
            <a:spLocks noGrp="1"/>
          </p:cNvSpPr>
          <p:nvPr>
            <p:ph type="body" sz="quarter" idx="10"/>
          </p:nvPr>
        </p:nvSpPr>
        <p:spPr/>
        <p:txBody>
          <a:bodyPr/>
          <a:lstStyle/>
          <a:p>
            <a:pPr marL="0" lvl="0" indent="0">
              <a:lnSpc>
                <a:spcPct val="100000"/>
              </a:lnSpc>
              <a:buNone/>
            </a:pPr>
            <a:r>
              <a:rPr lang="en-GB" dirty="0"/>
              <a:t>Having due regard to the need to foster good relations between persons who share a relevant protected characteristic and persons who do not share it involves having due regard, in particular, to the need to—</a:t>
            </a:r>
          </a:p>
          <a:p>
            <a:pPr marL="457200" lvl="0" indent="-457200">
              <a:lnSpc>
                <a:spcPct val="100000"/>
              </a:lnSpc>
              <a:buFont typeface="+mj-lt"/>
              <a:buAutoNum type="alphaLcParenR"/>
            </a:pPr>
            <a:r>
              <a:rPr lang="en-GB" dirty="0"/>
              <a:t>tackle prejudice, and</a:t>
            </a:r>
          </a:p>
          <a:p>
            <a:pPr marL="457200" lvl="0" indent="-457200">
              <a:lnSpc>
                <a:spcPct val="100000"/>
              </a:lnSpc>
              <a:buFont typeface="+mj-lt"/>
              <a:buAutoNum type="alphaLcParenR"/>
            </a:pPr>
            <a:r>
              <a:rPr lang="en-GB" dirty="0"/>
              <a:t>promote understanding</a:t>
            </a:r>
            <a:r>
              <a:rPr lang="en-GB" dirty="0" smtClean="0"/>
              <a:t>.</a:t>
            </a:r>
          </a:p>
          <a:p>
            <a:pPr marL="0" lvl="0" indent="0">
              <a:lnSpc>
                <a:spcPct val="100000"/>
              </a:lnSpc>
              <a:buNone/>
            </a:pPr>
            <a:r>
              <a:rPr lang="en-GB" dirty="0" smtClean="0"/>
              <a:t>(</a:t>
            </a:r>
            <a:r>
              <a:rPr lang="en-GB" b="1" dirty="0" smtClean="0"/>
              <a:t>Equality Act 2010, s.149(3)</a:t>
            </a:r>
            <a:r>
              <a:rPr lang="en-GB" dirty="0" smtClean="0"/>
              <a:t>)</a:t>
            </a:r>
            <a:endParaRPr lang="en-GB" dirty="0"/>
          </a:p>
          <a:p>
            <a:endParaRPr lang="en-GB" dirty="0"/>
          </a:p>
        </p:txBody>
      </p:sp>
    </p:spTree>
    <p:extLst>
      <p:ext uri="{BB962C8B-B14F-4D97-AF65-F5344CB8AC3E}">
        <p14:creationId xmlns:p14="http://schemas.microsoft.com/office/powerpoint/2010/main" xmlns="" val="201025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When to consider the duty?</a:t>
            </a:r>
            <a:endParaRPr lang="en-GB" b="1" dirty="0"/>
          </a:p>
        </p:txBody>
      </p:sp>
      <p:sp>
        <p:nvSpPr>
          <p:cNvPr id="4" name="Text Placeholder 3"/>
          <p:cNvSpPr>
            <a:spLocks noGrp="1"/>
          </p:cNvSpPr>
          <p:nvPr>
            <p:ph type="body" sz="quarter" idx="10"/>
          </p:nvPr>
        </p:nvSpPr>
        <p:spPr/>
        <p:txBody>
          <a:bodyPr/>
          <a:lstStyle/>
          <a:p>
            <a:r>
              <a:rPr lang="en-GB" dirty="0" smtClean="0"/>
              <a:t>‘In the exercise of its functions’</a:t>
            </a:r>
          </a:p>
          <a:p>
            <a:pPr lvl="0"/>
            <a:r>
              <a:rPr lang="en-GB" dirty="0" smtClean="0"/>
              <a:t>Before </a:t>
            </a:r>
            <a:r>
              <a:rPr lang="en-GB" dirty="0"/>
              <a:t>and at the time that policy/change is being considered</a:t>
            </a:r>
          </a:p>
          <a:p>
            <a:r>
              <a:rPr lang="en-GB" dirty="0" smtClean="0"/>
              <a:t>Must be possible for due regard to influence outcome of decision</a:t>
            </a:r>
          </a:p>
          <a:p>
            <a:endParaRPr lang="en-GB" dirty="0"/>
          </a:p>
        </p:txBody>
      </p:sp>
    </p:spTree>
    <p:extLst>
      <p:ext uri="{BB962C8B-B14F-4D97-AF65-F5344CB8AC3E}">
        <p14:creationId xmlns:p14="http://schemas.microsoft.com/office/powerpoint/2010/main" xmlns="" val="1065741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Judicial review of compliance with the duty</a:t>
            </a:r>
            <a:endParaRPr lang="en-GB" b="1" dirty="0"/>
          </a:p>
        </p:txBody>
      </p:sp>
      <p:sp>
        <p:nvSpPr>
          <p:cNvPr id="4" name="Text Placeholder 3"/>
          <p:cNvSpPr>
            <a:spLocks noGrp="1"/>
          </p:cNvSpPr>
          <p:nvPr>
            <p:ph type="body" sz="quarter" idx="10"/>
          </p:nvPr>
        </p:nvSpPr>
        <p:spPr/>
        <p:txBody>
          <a:bodyPr/>
          <a:lstStyle/>
          <a:p>
            <a:r>
              <a:rPr lang="en-GB" dirty="0" smtClean="0"/>
              <a:t>Not highly susceptible to review.</a:t>
            </a:r>
          </a:p>
          <a:p>
            <a:r>
              <a:rPr lang="en-GB" u="sng" dirty="0" smtClean="0"/>
              <a:t>But</a:t>
            </a:r>
            <a:r>
              <a:rPr lang="en-GB" dirty="0" smtClean="0"/>
              <a:t> some common pitfalls:</a:t>
            </a:r>
          </a:p>
          <a:p>
            <a:pPr lvl="1"/>
            <a:r>
              <a:rPr lang="en-GB" sz="2000" dirty="0" smtClean="0"/>
              <a:t>Not having regard to the duty at all, or having no evidence of regard</a:t>
            </a:r>
          </a:p>
          <a:p>
            <a:pPr lvl="1"/>
            <a:r>
              <a:rPr lang="en-GB" sz="2000" dirty="0" smtClean="0"/>
              <a:t>Inadequate regard – e.g. failure to consider practical impact, insufficiently conscientious regard</a:t>
            </a:r>
          </a:p>
          <a:p>
            <a:pPr lvl="1"/>
            <a:r>
              <a:rPr lang="en-GB" sz="2000" dirty="0" smtClean="0"/>
              <a:t>Unreasonable/irrational assessment of the weight of equality factors countervailing the policy choice</a:t>
            </a:r>
          </a:p>
          <a:p>
            <a:pPr lvl="1"/>
            <a:endParaRPr lang="en-GB" sz="2000" dirty="0"/>
          </a:p>
        </p:txBody>
      </p:sp>
    </p:spTree>
    <p:extLst>
      <p:ext uri="{BB962C8B-B14F-4D97-AF65-F5344CB8AC3E}">
        <p14:creationId xmlns:p14="http://schemas.microsoft.com/office/powerpoint/2010/main" xmlns="" val="2332197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Equality Impact Assessments</a:t>
            </a:r>
            <a:endParaRPr lang="en-GB" b="1" dirty="0"/>
          </a:p>
        </p:txBody>
      </p:sp>
      <p:sp>
        <p:nvSpPr>
          <p:cNvPr id="4" name="Text Placeholder 3"/>
          <p:cNvSpPr>
            <a:spLocks noGrp="1"/>
          </p:cNvSpPr>
          <p:nvPr>
            <p:ph type="body" sz="quarter" idx="10"/>
          </p:nvPr>
        </p:nvSpPr>
        <p:spPr/>
        <p:txBody>
          <a:bodyPr/>
          <a:lstStyle/>
          <a:p>
            <a:r>
              <a:rPr lang="en-GB" u="sng" dirty="0" smtClean="0"/>
              <a:t>Not</a:t>
            </a:r>
            <a:r>
              <a:rPr lang="en-GB" dirty="0" smtClean="0"/>
              <a:t> a box-ticking exercise</a:t>
            </a:r>
          </a:p>
          <a:p>
            <a:r>
              <a:rPr lang="en-GB" dirty="0" smtClean="0"/>
              <a:t>A bad example:</a:t>
            </a:r>
          </a:p>
          <a:p>
            <a:pPr marL="0" indent="0">
              <a:buNone/>
            </a:pPr>
            <a:r>
              <a:rPr lang="en-GB" i="1" dirty="0"/>
              <a:t>‘We have considered whether the proposed changes to the bus route would have a particular impact upon persons with disabilities. However, as </a:t>
            </a:r>
            <a:r>
              <a:rPr lang="en-GB" i="1" dirty="0" smtClean="0"/>
              <a:t>the number of wheelchair </a:t>
            </a:r>
            <a:r>
              <a:rPr lang="en-GB" i="1" dirty="0"/>
              <a:t>spaces on buses </a:t>
            </a:r>
            <a:r>
              <a:rPr lang="en-GB" i="1" dirty="0" smtClean="0"/>
              <a:t>will continue to exceed the average number of wheelchair </a:t>
            </a:r>
            <a:r>
              <a:rPr lang="en-GB" i="1" dirty="0"/>
              <a:t>users </a:t>
            </a:r>
            <a:r>
              <a:rPr lang="en-GB" i="1" dirty="0" smtClean="0"/>
              <a:t>on this bus </a:t>
            </a:r>
            <a:r>
              <a:rPr lang="en-GB" i="1" dirty="0"/>
              <a:t>route, we do not consider that persons with disabilities will be disproportionately disadvantaged by the changes.’</a:t>
            </a:r>
          </a:p>
        </p:txBody>
      </p:sp>
    </p:spTree>
    <p:extLst>
      <p:ext uri="{BB962C8B-B14F-4D97-AF65-F5344CB8AC3E}">
        <p14:creationId xmlns:p14="http://schemas.microsoft.com/office/powerpoint/2010/main" xmlns="" val="253589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Who can be reviewed? </a:t>
            </a:r>
            <a:endParaRPr lang="en-GB" dirty="0"/>
          </a:p>
        </p:txBody>
      </p:sp>
      <p:sp>
        <p:nvSpPr>
          <p:cNvPr id="4" name="Text Placeholder 3"/>
          <p:cNvSpPr>
            <a:spLocks noGrp="1"/>
          </p:cNvSpPr>
          <p:nvPr>
            <p:ph type="body" sz="quarter" idx="10"/>
          </p:nvPr>
        </p:nvSpPr>
        <p:spPr/>
        <p:txBody>
          <a:bodyPr/>
          <a:lstStyle/>
          <a:p>
            <a:r>
              <a:rPr lang="en-GB" sz="2400" dirty="0" smtClean="0"/>
              <a:t>A body exercising a </a:t>
            </a:r>
            <a:r>
              <a:rPr lang="en-GB" sz="2400" i="1" dirty="0" smtClean="0"/>
              <a:t>“public function”</a:t>
            </a:r>
          </a:p>
          <a:p>
            <a:pPr lvl="1"/>
            <a:r>
              <a:rPr lang="en-GB" sz="2000" dirty="0" smtClean="0"/>
              <a:t>Focus on the substance and effects of function rather than personality of defendant </a:t>
            </a:r>
          </a:p>
          <a:p>
            <a:r>
              <a:rPr lang="en-GB" sz="2400" dirty="0" smtClean="0"/>
              <a:t>In the case of a human rights claim; a “</a:t>
            </a:r>
            <a:r>
              <a:rPr lang="en-GB" sz="2400" i="1" dirty="0" smtClean="0"/>
              <a:t>public authority” </a:t>
            </a:r>
            <a:r>
              <a:rPr lang="en-GB" sz="2400" dirty="0" smtClean="0"/>
              <a:t>(Human Rights Act 1998, s7) </a:t>
            </a:r>
          </a:p>
          <a:p>
            <a:r>
              <a:rPr lang="en-GB" sz="2400" dirty="0" smtClean="0"/>
              <a:t>In other words:</a:t>
            </a:r>
            <a:r>
              <a:rPr lang="en-GB" sz="2400" u="sng" dirty="0" smtClean="0"/>
              <a:t> </a:t>
            </a:r>
            <a:r>
              <a:rPr lang="en-GB" sz="2400" u="sng" dirty="0" err="1" smtClean="0"/>
              <a:t>TfL</a:t>
            </a:r>
            <a:r>
              <a:rPr lang="en-GB" sz="2400" u="sng" dirty="0" smtClean="0"/>
              <a:t> </a:t>
            </a:r>
            <a:endParaRPr lang="en-GB" sz="2400" u="sng" dirty="0"/>
          </a:p>
        </p:txBody>
      </p:sp>
    </p:spTree>
    <p:extLst>
      <p:ext uri="{BB962C8B-B14F-4D97-AF65-F5344CB8AC3E}">
        <p14:creationId xmlns:p14="http://schemas.microsoft.com/office/powerpoint/2010/main" xmlns="" val="512308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b="1" dirty="0" smtClean="0"/>
              <a:t>Equality Impact Assessments cont.</a:t>
            </a:r>
            <a:endParaRPr lang="en-GB" b="1" dirty="0"/>
          </a:p>
        </p:txBody>
      </p:sp>
      <p:sp>
        <p:nvSpPr>
          <p:cNvPr id="4" name="Text Placeholder 3"/>
          <p:cNvSpPr>
            <a:spLocks noGrp="1"/>
          </p:cNvSpPr>
          <p:nvPr>
            <p:ph type="body" sz="quarter" idx="10"/>
          </p:nvPr>
        </p:nvSpPr>
        <p:spPr>
          <a:xfrm>
            <a:off x="732906" y="1483200"/>
            <a:ext cx="8668270" cy="4278503"/>
          </a:xfrm>
        </p:spPr>
        <p:txBody>
          <a:bodyPr/>
          <a:lstStyle/>
          <a:p>
            <a:r>
              <a:rPr lang="en-GB" dirty="0" smtClean="0"/>
              <a:t>Ask more nuanced questions:</a:t>
            </a:r>
          </a:p>
          <a:p>
            <a:pPr marL="0" indent="0">
              <a:buNone/>
            </a:pPr>
            <a:endParaRPr lang="en-GB" dirty="0" smtClean="0"/>
          </a:p>
          <a:p>
            <a:pPr lvl="1"/>
            <a:r>
              <a:rPr lang="en-GB" sz="2000" dirty="0"/>
              <a:t>What about disabled people who do not use wheelchairs?</a:t>
            </a:r>
          </a:p>
          <a:p>
            <a:pPr lvl="1"/>
            <a:r>
              <a:rPr lang="en-GB" sz="2000" dirty="0"/>
              <a:t>Are persons with disabilities more likely to travel at a particular time? </a:t>
            </a:r>
            <a:endParaRPr lang="en-GB" sz="2000" dirty="0" smtClean="0"/>
          </a:p>
          <a:p>
            <a:pPr lvl="1"/>
            <a:r>
              <a:rPr lang="en-GB" sz="2000" dirty="0" smtClean="0"/>
              <a:t>What is the impact of bus stop waiting times on disabled persons?</a:t>
            </a:r>
          </a:p>
          <a:p>
            <a:pPr lvl="1"/>
            <a:r>
              <a:rPr lang="en-GB" sz="2000" dirty="0" smtClean="0"/>
              <a:t>What will be the effect of the route change on disabled persons? </a:t>
            </a:r>
          </a:p>
          <a:p>
            <a:pPr lvl="1"/>
            <a:r>
              <a:rPr lang="en-GB" sz="2000" dirty="0" smtClean="0"/>
              <a:t>Are </a:t>
            </a:r>
            <a:r>
              <a:rPr lang="en-GB" sz="2000" dirty="0"/>
              <a:t>disabled persons more likely to make shorter journeys, and therefore to find a bus route with fewer stops less useful?</a:t>
            </a:r>
          </a:p>
          <a:p>
            <a:pPr lvl="1"/>
            <a:r>
              <a:rPr lang="en-GB" sz="2000" dirty="0" smtClean="0"/>
              <a:t>Alternative </a:t>
            </a:r>
            <a:r>
              <a:rPr lang="en-GB" sz="2000" dirty="0"/>
              <a:t>provisions </a:t>
            </a:r>
            <a:r>
              <a:rPr lang="en-GB" sz="2000" dirty="0" smtClean="0"/>
              <a:t>to </a:t>
            </a:r>
            <a:r>
              <a:rPr lang="en-GB" sz="2000" dirty="0"/>
              <a:t>mitigate the impact? </a:t>
            </a:r>
          </a:p>
          <a:p>
            <a:pPr marL="0" lvl="0" indent="0">
              <a:buNone/>
            </a:pPr>
            <a:endParaRPr lang="en-GB" sz="1800" dirty="0"/>
          </a:p>
        </p:txBody>
      </p:sp>
    </p:spTree>
    <p:extLst>
      <p:ext uri="{BB962C8B-B14F-4D97-AF65-F5344CB8AC3E}">
        <p14:creationId xmlns:p14="http://schemas.microsoft.com/office/powerpoint/2010/main" xmlns="" val="256482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a:xfrm>
            <a:off x="732904" y="3701224"/>
            <a:ext cx="8415857" cy="361950"/>
          </a:xfrm>
        </p:spPr>
        <p:txBody>
          <a:bodyPr/>
          <a:lstStyle/>
          <a:p>
            <a:r>
              <a:rPr lang="en-GB" dirty="0" smtClean="0"/>
              <a:t>Emily MacKenzie</a:t>
            </a:r>
            <a:endParaRPr lang="en-GB" dirty="0"/>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1594331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697" y="726181"/>
            <a:ext cx="8420400" cy="1301262"/>
          </a:xfrm>
        </p:spPr>
        <p:txBody>
          <a:bodyPr/>
          <a:lstStyle/>
          <a:p>
            <a:r>
              <a:rPr lang="en-GB" dirty="0" smtClean="0"/>
              <a:t>How to take and present decisions in a way that minimises the risk of public law challenge</a:t>
            </a:r>
            <a:endParaRPr lang="en-GB" dirty="0"/>
          </a:p>
        </p:txBody>
      </p:sp>
      <p:sp>
        <p:nvSpPr>
          <p:cNvPr id="3" name="Text Placeholder 2"/>
          <p:cNvSpPr>
            <a:spLocks noGrp="1"/>
          </p:cNvSpPr>
          <p:nvPr>
            <p:ph type="body" sz="quarter" idx="11"/>
          </p:nvPr>
        </p:nvSpPr>
        <p:spPr>
          <a:xfrm>
            <a:off x="313267" y="2876232"/>
            <a:ext cx="9406466" cy="769328"/>
          </a:xfrm>
        </p:spPr>
        <p:txBody>
          <a:bodyPr/>
          <a:lstStyle/>
          <a:p>
            <a:r>
              <a:rPr lang="en-GB" dirty="0" smtClean="0"/>
              <a:t>Martin Chamberlain QC</a:t>
            </a:r>
            <a:endParaRPr lang="en-GB" dirty="0"/>
          </a:p>
        </p:txBody>
      </p:sp>
      <p:sp>
        <p:nvSpPr>
          <p:cNvPr id="4" name="Text Placeholder 3"/>
          <p:cNvSpPr>
            <a:spLocks noGrp="1"/>
          </p:cNvSpPr>
          <p:nvPr>
            <p:ph type="body" sz="quarter" idx="12"/>
          </p:nvPr>
        </p:nvSpPr>
        <p:spPr>
          <a:xfrm>
            <a:off x="732905" y="4647901"/>
            <a:ext cx="8429095" cy="641806"/>
          </a:xfrm>
        </p:spPr>
        <p:txBody>
          <a:bodyPr/>
          <a:lstStyle/>
          <a:p>
            <a:r>
              <a:rPr lang="en-GB" dirty="0" smtClean="0"/>
              <a:t>9</a:t>
            </a:r>
            <a:r>
              <a:rPr lang="en-GB" baseline="30000" dirty="0" smtClean="0"/>
              <a:t>th</a:t>
            </a:r>
            <a:r>
              <a:rPr lang="en-GB" dirty="0" smtClean="0"/>
              <a:t> October 2014</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732904" y="3760778"/>
            <a:ext cx="8429096" cy="746429"/>
          </a:xfrm>
        </p:spPr>
        <p:txBody>
          <a:bodyPr/>
          <a:lstStyle/>
          <a:p>
            <a:r>
              <a:rPr lang="en-GB" dirty="0" smtClean="0"/>
              <a:t>Brick Court Chambers</a:t>
            </a:r>
            <a:endParaRPr lang="en-GB" dirty="0"/>
          </a:p>
        </p:txBody>
      </p:sp>
    </p:spTree>
    <p:extLst>
      <p:ext uri="{BB962C8B-B14F-4D97-AF65-F5344CB8AC3E}">
        <p14:creationId xmlns="" xmlns:p14="http://schemas.microsoft.com/office/powerpoint/2010/main" val="1767014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First thought: </a:t>
            </a:r>
            <a:r>
              <a:rPr lang="en-GB" b="1" i="1" dirty="0" err="1" smtClean="0"/>
              <a:t>Wednesbury</a:t>
            </a:r>
            <a:endParaRPr lang="en-GB" b="1" i="1" dirty="0"/>
          </a:p>
        </p:txBody>
      </p:sp>
      <p:sp>
        <p:nvSpPr>
          <p:cNvPr id="3" name="Content Placeholder 2"/>
          <p:cNvSpPr>
            <a:spLocks noGrp="1"/>
          </p:cNvSpPr>
          <p:nvPr>
            <p:ph idx="1"/>
          </p:nvPr>
        </p:nvSpPr>
        <p:spPr/>
        <p:txBody>
          <a:bodyPr>
            <a:normAutofit/>
          </a:bodyPr>
          <a:lstStyle/>
          <a:p>
            <a:pPr>
              <a:buNone/>
            </a:pPr>
            <a:r>
              <a:rPr lang="en-GB" dirty="0" smtClean="0"/>
              <a:t>	“a person entrusted with a discretion must, so to speak, direct himself properly in law. He must call his own attention to the matters which he is bound to consider. He must exclude from his consideration matters which are irrelevant to what he has to consider.”</a:t>
            </a:r>
          </a:p>
          <a:p>
            <a:pPr>
              <a:buNone/>
            </a:pPr>
            <a:r>
              <a:rPr lang="en-GB" i="1" dirty="0"/>
              <a:t>	</a:t>
            </a:r>
            <a:r>
              <a:rPr lang="en-GB" b="1" i="1" dirty="0" smtClean="0"/>
              <a:t>Associated Picture Houses Ltd. v </a:t>
            </a:r>
            <a:r>
              <a:rPr lang="en-GB" b="1" i="1" dirty="0" err="1" smtClean="0"/>
              <a:t>Wednesbury</a:t>
            </a:r>
            <a:r>
              <a:rPr lang="en-GB" b="1" i="1" dirty="0" smtClean="0"/>
              <a:t> Corp. </a:t>
            </a:r>
            <a:r>
              <a:rPr lang="en-GB" b="1" dirty="0" smtClean="0"/>
              <a:t>[1948] KB 223, Lord Greene MR at 229</a:t>
            </a:r>
            <a:endParaRPr lang="en-GB"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err="1" smtClean="0"/>
              <a:t>Wednesbury</a:t>
            </a:r>
            <a:r>
              <a:rPr lang="en-GB" b="1" i="1" dirty="0" smtClean="0"/>
              <a:t>:</a:t>
            </a:r>
            <a:r>
              <a:rPr lang="en-GB" b="1" dirty="0" smtClean="0"/>
              <a:t> The public law</a:t>
            </a:r>
            <a:br>
              <a:rPr lang="en-GB" b="1" dirty="0" smtClean="0"/>
            </a:br>
            <a:r>
              <a:rPr lang="en-GB" b="1" dirty="0" smtClean="0"/>
              <a:t>decision-maker’s mantra</a:t>
            </a:r>
            <a:endParaRPr lang="en-GB" b="1" dirty="0"/>
          </a:p>
        </p:txBody>
      </p:sp>
      <p:sp>
        <p:nvSpPr>
          <p:cNvPr id="3" name="Content Placeholder 2"/>
          <p:cNvSpPr>
            <a:spLocks noGrp="1"/>
          </p:cNvSpPr>
          <p:nvPr>
            <p:ph idx="1"/>
          </p:nvPr>
        </p:nvSpPr>
        <p:spPr/>
        <p:txBody>
          <a:bodyPr/>
          <a:lstStyle/>
          <a:p>
            <a:pPr marL="514350" indent="-514350">
              <a:buAutoNum type="arabicPeriod"/>
            </a:pPr>
            <a:endParaRPr lang="en-GB" dirty="0" smtClean="0"/>
          </a:p>
          <a:p>
            <a:pPr marL="514350" indent="-514350">
              <a:buAutoNum type="arabicPeriod"/>
            </a:pPr>
            <a:r>
              <a:rPr lang="en-GB" dirty="0" smtClean="0"/>
              <a:t>Get the law right.</a:t>
            </a:r>
          </a:p>
          <a:p>
            <a:pPr marL="514350" indent="-514350">
              <a:buAutoNum type="arabicPeriod"/>
            </a:pPr>
            <a:endParaRPr lang="en-GB" dirty="0" smtClean="0"/>
          </a:p>
          <a:p>
            <a:pPr marL="514350" indent="-514350">
              <a:buAutoNum type="arabicPeriod"/>
            </a:pPr>
            <a:r>
              <a:rPr lang="en-GB" dirty="0" smtClean="0"/>
              <a:t>Take into account everything relevant.</a:t>
            </a:r>
          </a:p>
          <a:p>
            <a:pPr marL="514350" indent="-514350">
              <a:buAutoNum type="arabicPeriod"/>
            </a:pPr>
            <a:endParaRPr lang="en-GB" dirty="0"/>
          </a:p>
          <a:p>
            <a:pPr marL="514350" indent="-514350">
              <a:buAutoNum type="arabicPeriod"/>
            </a:pPr>
            <a:r>
              <a:rPr lang="en-GB" dirty="0" smtClean="0"/>
              <a:t>Leave out everything irrelevant.</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Getting the law right</a:t>
            </a:r>
            <a:endParaRPr lang="en-GB" b="1" dirty="0"/>
          </a:p>
        </p:txBody>
      </p:sp>
      <p:sp>
        <p:nvSpPr>
          <p:cNvPr id="3" name="Content Placeholder 2"/>
          <p:cNvSpPr>
            <a:spLocks noGrp="1"/>
          </p:cNvSpPr>
          <p:nvPr>
            <p:ph idx="1"/>
          </p:nvPr>
        </p:nvSpPr>
        <p:spPr/>
        <p:txBody>
          <a:bodyPr>
            <a:normAutofit/>
          </a:bodyPr>
          <a:lstStyle/>
          <a:p>
            <a:pPr marL="514350" indent="-514350">
              <a:buAutoNum type="arabicPeriod"/>
            </a:pPr>
            <a:r>
              <a:rPr lang="en-GB" dirty="0" smtClean="0"/>
              <a:t>Identify the primary and/or secondary statutory source for the function you are exercising.</a:t>
            </a:r>
          </a:p>
          <a:p>
            <a:pPr marL="514350" indent="-514350">
              <a:buAutoNum type="arabicPeriod"/>
            </a:pPr>
            <a:endParaRPr lang="en-GB" dirty="0" smtClean="0"/>
          </a:p>
          <a:p>
            <a:pPr marL="514350" indent="-514350">
              <a:buAutoNum type="arabicPeriod"/>
            </a:pPr>
            <a:r>
              <a:rPr lang="en-GB" dirty="0" smtClean="0"/>
              <a:t>Does it impose a duty or confer a power?</a:t>
            </a:r>
          </a:p>
          <a:p>
            <a:pPr marL="514350" indent="-514350">
              <a:buAutoNum type="arabicPeriod"/>
            </a:pPr>
            <a:endParaRPr lang="en-GB" dirty="0"/>
          </a:p>
          <a:p>
            <a:pPr marL="514350" indent="-514350">
              <a:buAutoNum type="arabicPeriod"/>
            </a:pPr>
            <a:r>
              <a:rPr lang="en-GB" dirty="0" smtClean="0"/>
              <a:t>Are there any statutory preconditions?</a:t>
            </a:r>
          </a:p>
          <a:p>
            <a:pPr marL="514350" indent="-514350">
              <a:buNone/>
            </a:pPr>
            <a:r>
              <a:rPr lang="en-GB" dirty="0"/>
              <a:t>	</a:t>
            </a:r>
            <a:endParaRPr lang="en-GB" dirty="0" smtClean="0"/>
          </a:p>
          <a:p>
            <a:endParaRPr lang="en-GB" dirty="0" smtClean="0"/>
          </a:p>
          <a:p>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Widgets</a:t>
            </a:r>
            <a:endParaRPr lang="en-GB" b="1" dirty="0"/>
          </a:p>
        </p:txBody>
      </p:sp>
      <p:sp>
        <p:nvSpPr>
          <p:cNvPr id="3" name="Content Placeholder 2"/>
          <p:cNvSpPr>
            <a:spLocks noGrp="1"/>
          </p:cNvSpPr>
          <p:nvPr>
            <p:ph idx="1"/>
          </p:nvPr>
        </p:nvSpPr>
        <p:spPr/>
        <p:txBody>
          <a:bodyPr>
            <a:normAutofit/>
          </a:bodyPr>
          <a:lstStyle/>
          <a:p>
            <a:pPr>
              <a:buNone/>
            </a:pPr>
            <a:r>
              <a:rPr lang="en-GB" dirty="0" smtClean="0"/>
              <a:t>S. 1 of the Widgets (Miscellaneous Provisions) Act 2012:</a:t>
            </a:r>
          </a:p>
          <a:p>
            <a:pPr>
              <a:buNone/>
            </a:pPr>
            <a:endParaRPr lang="en-GB" dirty="0" smtClean="0"/>
          </a:p>
          <a:p>
            <a:pPr>
              <a:buNone/>
            </a:pPr>
            <a:r>
              <a:rPr lang="en-GB" dirty="0"/>
              <a:t>	</a:t>
            </a:r>
            <a:r>
              <a:rPr lang="en-GB" dirty="0" smtClean="0"/>
              <a:t>“(1) Any person may apply to Transport for London for a London widgets licence. </a:t>
            </a:r>
          </a:p>
          <a:p>
            <a:pPr>
              <a:buNone/>
            </a:pPr>
            <a:r>
              <a:rPr lang="en-GB" dirty="0"/>
              <a:t>	</a:t>
            </a:r>
            <a:r>
              <a:rPr lang="en-GB" dirty="0" smtClean="0"/>
              <a:t>(</a:t>
            </a:r>
            <a:r>
              <a:rPr lang="en-GB" dirty="0"/>
              <a:t>2</a:t>
            </a:r>
            <a:r>
              <a:rPr lang="en-GB" dirty="0" smtClean="0"/>
              <a:t>) Transport for London shall grant a London widgets licence to the applicant if it is satisfied that— </a:t>
            </a:r>
          </a:p>
          <a:p>
            <a:pPr lvl="1">
              <a:buNone/>
            </a:pPr>
            <a:r>
              <a:rPr lang="en-GB" dirty="0" smtClean="0"/>
              <a:t>	(a) the applicant is a fit and proper person to hold a London widgets licence; and</a:t>
            </a:r>
          </a:p>
          <a:p>
            <a:pPr lvl="1">
              <a:buNone/>
            </a:pPr>
            <a:r>
              <a:rPr lang="en-GB" dirty="0"/>
              <a:t>	</a:t>
            </a:r>
            <a:r>
              <a:rPr lang="en-GB" dirty="0" smtClean="0"/>
              <a:t>(b) any further requirements that may be prescribed are met.”</a:t>
            </a:r>
          </a:p>
          <a:p>
            <a:pPr>
              <a:buNone/>
            </a:pP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An attempt at setting out</a:t>
            </a:r>
            <a:br>
              <a:rPr lang="en-GB" b="1" dirty="0" smtClean="0"/>
            </a:br>
            <a:r>
              <a:rPr lang="en-GB" b="1" dirty="0" smtClean="0"/>
              <a:t>the legal test</a:t>
            </a:r>
            <a:endParaRPr lang="en-GB" b="1" dirty="0"/>
          </a:p>
        </p:txBody>
      </p:sp>
      <p:sp>
        <p:nvSpPr>
          <p:cNvPr id="3" name="Content Placeholder 2"/>
          <p:cNvSpPr>
            <a:spLocks noGrp="1"/>
          </p:cNvSpPr>
          <p:nvPr>
            <p:ph idx="1"/>
          </p:nvPr>
        </p:nvSpPr>
        <p:spPr/>
        <p:txBody>
          <a:bodyPr/>
          <a:lstStyle/>
          <a:p>
            <a:pPr>
              <a:buNone/>
            </a:pPr>
            <a:r>
              <a:rPr lang="en-GB" dirty="0" smtClean="0"/>
              <a:t>	</a:t>
            </a:r>
          </a:p>
          <a:p>
            <a:pPr>
              <a:buNone/>
            </a:pPr>
            <a:r>
              <a:rPr lang="en-GB" dirty="0"/>
              <a:t>	</a:t>
            </a:r>
            <a:r>
              <a:rPr lang="en-GB" dirty="0" smtClean="0"/>
              <a:t>“</a:t>
            </a:r>
            <a:r>
              <a:rPr lang="en-GB" dirty="0" err="1" smtClean="0"/>
              <a:t>TfL</a:t>
            </a:r>
            <a:r>
              <a:rPr lang="en-GB" dirty="0" smtClean="0"/>
              <a:t> is empowered by s. 1 of the Widgets (Miscellaneous Provisions) Act 2012 to issue licences to persons it considers suitable and qualified to make and sell widgets.”</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Mistake #1</a:t>
            </a:r>
            <a:endParaRPr lang="en-GB" b="1" dirty="0"/>
          </a:p>
        </p:txBody>
      </p:sp>
      <p:sp>
        <p:nvSpPr>
          <p:cNvPr id="3" name="Content Placeholder 2"/>
          <p:cNvSpPr>
            <a:spLocks noGrp="1"/>
          </p:cNvSpPr>
          <p:nvPr>
            <p:ph idx="1"/>
          </p:nvPr>
        </p:nvSpPr>
        <p:spPr/>
        <p:txBody>
          <a:bodyPr/>
          <a:lstStyle/>
          <a:p>
            <a:pPr marL="514350" indent="-514350">
              <a:buNone/>
            </a:pPr>
            <a:r>
              <a:rPr lang="en-GB" dirty="0" smtClean="0"/>
              <a:t>	</a:t>
            </a:r>
          </a:p>
          <a:p>
            <a:pPr marL="514350" indent="-514350">
              <a:buNone/>
            </a:pPr>
            <a:r>
              <a:rPr lang="en-GB" dirty="0"/>
              <a:t>	</a:t>
            </a:r>
            <a:r>
              <a:rPr lang="en-GB" dirty="0" smtClean="0"/>
              <a:t>“Empowered” suggests a power, but s. 1(2) imposes a duty to grant where the preconditions are satisfied.</a:t>
            </a:r>
          </a:p>
          <a:p>
            <a:pPr marL="514350" indent="-514350">
              <a:buAutoNum type="arabicPeriod"/>
            </a:pP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Mistake #2</a:t>
            </a:r>
            <a:endParaRPr lang="en-GB" b="1" dirty="0"/>
          </a:p>
        </p:txBody>
      </p:sp>
      <p:sp>
        <p:nvSpPr>
          <p:cNvPr id="3" name="Content Placeholder 2"/>
          <p:cNvSpPr>
            <a:spLocks noGrp="1"/>
          </p:cNvSpPr>
          <p:nvPr>
            <p:ph idx="1"/>
          </p:nvPr>
        </p:nvSpPr>
        <p:spPr/>
        <p:txBody>
          <a:bodyPr/>
          <a:lstStyle/>
          <a:p>
            <a:pPr>
              <a:buNone/>
            </a:pPr>
            <a:r>
              <a:rPr lang="en-GB" dirty="0" smtClean="0"/>
              <a:t>	</a:t>
            </a:r>
          </a:p>
          <a:p>
            <a:pPr>
              <a:buNone/>
            </a:pPr>
            <a:r>
              <a:rPr lang="en-GB" dirty="0"/>
              <a:t>	</a:t>
            </a:r>
            <a:r>
              <a:rPr lang="en-GB" dirty="0" smtClean="0"/>
              <a:t>“Suitable and qualified” sounds like a reasonable synonym for “fit and proper”, but is it?</a:t>
            </a:r>
          </a:p>
          <a:p>
            <a:pPr>
              <a:buNone/>
            </a:pPr>
            <a:r>
              <a:rPr lang="en-GB" dirty="0"/>
              <a:t>	</a:t>
            </a:r>
            <a:r>
              <a:rPr lang="en-GB" dirty="0" smtClean="0"/>
              <a:t>Could someone be fit and proper but not qualified?</a:t>
            </a:r>
          </a:p>
          <a:p>
            <a:pPr>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can be reviewed? (1)</a:t>
            </a:r>
            <a:endParaRPr lang="en-GB" dirty="0"/>
          </a:p>
        </p:txBody>
      </p:sp>
      <p:sp>
        <p:nvSpPr>
          <p:cNvPr id="4" name="Text Placeholder 3"/>
          <p:cNvSpPr>
            <a:spLocks noGrp="1"/>
          </p:cNvSpPr>
          <p:nvPr>
            <p:ph type="body" sz="quarter" idx="10"/>
          </p:nvPr>
        </p:nvSpPr>
        <p:spPr>
          <a:xfrm>
            <a:off x="732906" y="1097280"/>
            <a:ext cx="8668270" cy="4644493"/>
          </a:xfrm>
        </p:spPr>
        <p:txBody>
          <a:bodyPr/>
          <a:lstStyle/>
          <a:p>
            <a:r>
              <a:rPr lang="en-GB" sz="2400" dirty="0" smtClean="0"/>
              <a:t>Essentially, the acts of public bodies </a:t>
            </a:r>
          </a:p>
          <a:p>
            <a:pPr lvl="1"/>
            <a:r>
              <a:rPr lang="en-GB" sz="2000" dirty="0" smtClean="0"/>
              <a:t>Includes delegated legislation, legislative acts by the EU, and, exceptionally, </a:t>
            </a:r>
            <a:r>
              <a:rPr lang="en-GB" sz="2000" dirty="0"/>
              <a:t>A</a:t>
            </a:r>
            <a:r>
              <a:rPr lang="en-GB" sz="2000" dirty="0" smtClean="0"/>
              <a:t>cts of Parliament. </a:t>
            </a:r>
          </a:p>
          <a:p>
            <a:r>
              <a:rPr lang="en-GB" sz="2400" dirty="0" smtClean="0"/>
              <a:t>Decisions</a:t>
            </a:r>
          </a:p>
          <a:p>
            <a:pPr lvl="1"/>
            <a:r>
              <a:rPr lang="en-GB" sz="2000" dirty="0" smtClean="0"/>
              <a:t>Broad concept</a:t>
            </a:r>
          </a:p>
          <a:p>
            <a:pPr lvl="1"/>
            <a:r>
              <a:rPr lang="en-GB" sz="2000" dirty="0" smtClean="0"/>
              <a:t>Includes </a:t>
            </a:r>
            <a:r>
              <a:rPr lang="en-GB" sz="2000" u="sng" dirty="0" smtClean="0"/>
              <a:t>failure</a:t>
            </a:r>
            <a:r>
              <a:rPr lang="en-GB" sz="2000" dirty="0" smtClean="0"/>
              <a:t> to take action</a:t>
            </a:r>
          </a:p>
          <a:p>
            <a:pPr lvl="1"/>
            <a:r>
              <a:rPr lang="en-GB" sz="2000" dirty="0" smtClean="0"/>
              <a:t>In many cases, a decision will be “elicited” by an applicant</a:t>
            </a:r>
          </a:p>
          <a:p>
            <a:pPr lvl="1"/>
            <a:r>
              <a:rPr lang="en-GB" sz="2000" dirty="0" smtClean="0"/>
              <a:t>Examples</a:t>
            </a:r>
            <a:r>
              <a:rPr lang="en-GB" sz="2000" dirty="0"/>
              <a:t>:</a:t>
            </a:r>
          </a:p>
          <a:p>
            <a:pPr lvl="2"/>
            <a:r>
              <a:rPr lang="en-GB" sz="1800" dirty="0"/>
              <a:t>Taking regulatory/disciplinary action</a:t>
            </a:r>
          </a:p>
          <a:p>
            <a:pPr lvl="2"/>
            <a:r>
              <a:rPr lang="en-GB" sz="1800" dirty="0"/>
              <a:t>Granting or refusing a licence/subsidy</a:t>
            </a:r>
          </a:p>
          <a:p>
            <a:pPr lvl="2"/>
            <a:r>
              <a:rPr lang="en-GB" sz="1800" dirty="0"/>
              <a:t>Failure to discharge/exercise a statutory power</a:t>
            </a:r>
          </a:p>
          <a:p>
            <a:pPr lvl="2"/>
            <a:r>
              <a:rPr lang="en-GB" sz="1800" dirty="0"/>
              <a:t>Extreme delay in reaching a decision when that harms the applicant </a:t>
            </a:r>
            <a:endParaRPr lang="en-GB" sz="2000" dirty="0"/>
          </a:p>
          <a:p>
            <a:endParaRPr lang="en-GB" dirty="0"/>
          </a:p>
        </p:txBody>
      </p:sp>
    </p:spTree>
    <p:extLst>
      <p:ext uri="{BB962C8B-B14F-4D97-AF65-F5344CB8AC3E}">
        <p14:creationId xmlns:p14="http://schemas.microsoft.com/office/powerpoint/2010/main" xmlns="" val="1771723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to set out the test</a:t>
            </a:r>
            <a:br>
              <a:rPr lang="en-GB" b="1" dirty="0" smtClean="0"/>
            </a:br>
            <a:r>
              <a:rPr lang="en-GB" b="1" dirty="0" smtClean="0"/>
              <a:t>in a JR-proof way</a:t>
            </a:r>
            <a:endParaRPr lang="en-GB" b="1" dirty="0"/>
          </a:p>
        </p:txBody>
      </p:sp>
      <p:sp>
        <p:nvSpPr>
          <p:cNvPr id="3" name="Content Placeholder 2"/>
          <p:cNvSpPr>
            <a:spLocks noGrp="1"/>
          </p:cNvSpPr>
          <p:nvPr>
            <p:ph idx="1"/>
          </p:nvPr>
        </p:nvSpPr>
        <p:spPr/>
        <p:txBody>
          <a:bodyPr/>
          <a:lstStyle/>
          <a:p>
            <a:pPr>
              <a:buNone/>
            </a:pPr>
            <a:endParaRPr lang="en-GB" dirty="0" smtClean="0"/>
          </a:p>
          <a:p>
            <a:pPr>
              <a:buNone/>
            </a:pPr>
            <a:r>
              <a:rPr lang="en-GB" dirty="0"/>
              <a:t>	</a:t>
            </a:r>
            <a:r>
              <a:rPr lang="en-GB" dirty="0" smtClean="0"/>
              <a:t>“Section 1(2) of the Widgets (Miscellaneous Provisions) Act 2012 </a:t>
            </a:r>
            <a:r>
              <a:rPr lang="en-GB" b="1" dirty="0" smtClean="0"/>
              <a:t>requires </a:t>
            </a:r>
            <a:r>
              <a:rPr lang="en-GB" dirty="0" err="1" smtClean="0"/>
              <a:t>TfL</a:t>
            </a:r>
            <a:r>
              <a:rPr lang="en-GB" dirty="0" smtClean="0"/>
              <a:t> to grant you a London widgets licence if it is </a:t>
            </a:r>
            <a:r>
              <a:rPr lang="en-GB" b="1" dirty="0" smtClean="0"/>
              <a:t>satisfied </a:t>
            </a:r>
            <a:r>
              <a:rPr lang="en-GB" dirty="0" smtClean="0"/>
              <a:t>that you  are </a:t>
            </a:r>
            <a:r>
              <a:rPr lang="en-GB" b="1" dirty="0" smtClean="0"/>
              <a:t>a fit and proper person </a:t>
            </a:r>
            <a:r>
              <a:rPr lang="en-GB" dirty="0" smtClean="0"/>
              <a:t>to hold such a licence.”</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Rules for setting out the statutory test</a:t>
            </a:r>
            <a:endParaRPr lang="en-GB" b="1" dirty="0"/>
          </a:p>
        </p:txBody>
      </p:sp>
      <p:sp>
        <p:nvSpPr>
          <p:cNvPr id="3" name="Content Placeholder 2"/>
          <p:cNvSpPr>
            <a:spLocks noGrp="1"/>
          </p:cNvSpPr>
          <p:nvPr>
            <p:ph idx="1"/>
          </p:nvPr>
        </p:nvSpPr>
        <p:spPr/>
        <p:txBody>
          <a:bodyPr/>
          <a:lstStyle/>
          <a:p>
            <a:endParaRPr lang="en-GB" dirty="0" smtClean="0"/>
          </a:p>
          <a:p>
            <a:r>
              <a:rPr lang="en-GB" dirty="0" smtClean="0"/>
              <a:t>Read the statute carefully.</a:t>
            </a:r>
          </a:p>
          <a:p>
            <a:endParaRPr lang="en-GB" dirty="0" smtClean="0"/>
          </a:p>
          <a:p>
            <a:r>
              <a:rPr lang="en-GB" dirty="0" smtClean="0"/>
              <a:t>Do not omit any important words.</a:t>
            </a:r>
          </a:p>
          <a:p>
            <a:pPr>
              <a:buNone/>
            </a:pPr>
            <a:endParaRPr lang="en-GB" dirty="0" smtClean="0"/>
          </a:p>
          <a:p>
            <a:r>
              <a:rPr lang="en-GB" dirty="0" smtClean="0"/>
              <a:t>Do NOT paraphrase or add qualifying words.</a:t>
            </a:r>
          </a:p>
          <a:p>
            <a:pPr>
              <a:buNone/>
            </a:pP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Identifying the relevant factors</a:t>
            </a:r>
            <a:endParaRPr lang="en-GB" b="1" dirty="0"/>
          </a:p>
        </p:txBody>
      </p:sp>
      <p:sp>
        <p:nvSpPr>
          <p:cNvPr id="3" name="Content Placeholder 2"/>
          <p:cNvSpPr>
            <a:spLocks noGrp="1"/>
          </p:cNvSpPr>
          <p:nvPr>
            <p:ph idx="1"/>
          </p:nvPr>
        </p:nvSpPr>
        <p:spPr/>
        <p:txBody>
          <a:bodyPr/>
          <a:lstStyle/>
          <a:p>
            <a:pPr>
              <a:buNone/>
            </a:pPr>
            <a:r>
              <a:rPr lang="en-GB" dirty="0" smtClean="0"/>
              <a:t>	“...what is and what is not a relevant consideration for a public decision-maker to have in mind is (absent a statutory code of compulsory considerations) for the decision-maker, not the court, to decide”</a:t>
            </a:r>
          </a:p>
          <a:p>
            <a:pPr>
              <a:buNone/>
            </a:pPr>
            <a:r>
              <a:rPr lang="en-GB" b="1" dirty="0"/>
              <a:t>	</a:t>
            </a:r>
            <a:r>
              <a:rPr lang="en-GB" b="1" i="1" dirty="0" smtClean="0"/>
              <a:t>R (Al </a:t>
            </a:r>
            <a:r>
              <a:rPr lang="en-GB" b="1" i="1" dirty="0" err="1" smtClean="0"/>
              <a:t>Rawi</a:t>
            </a:r>
            <a:r>
              <a:rPr lang="en-GB" b="1" i="1" dirty="0" smtClean="0"/>
              <a:t>) v Secretary of State for Foreign and Commonwealth Affairs </a:t>
            </a:r>
            <a:r>
              <a:rPr lang="en-GB" b="1" dirty="0" smtClean="0"/>
              <a:t>[2008] QB 289, Laws LJ at [131]</a:t>
            </a:r>
            <a:endParaRPr lang="en-GB"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Identifying the relevant factors: a checklist</a:t>
            </a:r>
            <a:endParaRPr lang="en-GB" b="1" dirty="0"/>
          </a:p>
        </p:txBody>
      </p:sp>
      <p:sp>
        <p:nvSpPr>
          <p:cNvPr id="3" name="Content Placeholder 2"/>
          <p:cNvSpPr>
            <a:spLocks noGrp="1"/>
          </p:cNvSpPr>
          <p:nvPr>
            <p:ph idx="1"/>
          </p:nvPr>
        </p:nvSpPr>
        <p:spPr>
          <a:xfrm>
            <a:off x="495300" y="1659470"/>
            <a:ext cx="8894233" cy="3911599"/>
          </a:xfrm>
        </p:spPr>
        <p:txBody>
          <a:bodyPr>
            <a:normAutofit fontScale="92500" lnSpcReduction="20000"/>
          </a:bodyPr>
          <a:lstStyle/>
          <a:p>
            <a:pPr marL="514350" indent="-514350">
              <a:buAutoNum type="arabicPeriod"/>
            </a:pPr>
            <a:r>
              <a:rPr lang="en-GB" dirty="0" smtClean="0"/>
              <a:t>Is </a:t>
            </a:r>
            <a:r>
              <a:rPr lang="en-GB" dirty="0" smtClean="0"/>
              <a:t>there a statutory code of compulsory considerations?</a:t>
            </a:r>
          </a:p>
          <a:p>
            <a:pPr marL="514350" indent="-514350">
              <a:buAutoNum type="arabicPeriod"/>
            </a:pPr>
            <a:endParaRPr lang="en-GB" dirty="0"/>
          </a:p>
          <a:p>
            <a:pPr marL="514350" indent="-514350">
              <a:buAutoNum type="arabicPeriod"/>
            </a:pPr>
            <a:r>
              <a:rPr lang="en-GB" dirty="0" smtClean="0"/>
              <a:t>If not, consider the purposes of the Act. Are there things which Parliament must have assumed would be relevant?</a:t>
            </a:r>
          </a:p>
          <a:p>
            <a:pPr marL="514350" indent="-514350">
              <a:buAutoNum type="arabicPeriod"/>
            </a:pPr>
            <a:endParaRPr lang="en-GB" dirty="0"/>
          </a:p>
          <a:p>
            <a:pPr marL="514350" indent="-514350">
              <a:buAutoNum type="arabicPeriod"/>
            </a:pPr>
            <a:r>
              <a:rPr lang="en-GB" dirty="0" smtClean="0"/>
              <a:t>What about s. 149 of the Equality Act 2010?</a:t>
            </a:r>
          </a:p>
          <a:p>
            <a:pPr marL="514350" indent="-514350">
              <a:buAutoNum type="arabicPeriod"/>
            </a:pPr>
            <a:endParaRPr lang="en-GB" dirty="0"/>
          </a:p>
          <a:p>
            <a:pPr marL="514350" indent="-514350">
              <a:buAutoNum type="arabicPeriod"/>
            </a:pPr>
            <a:r>
              <a:rPr lang="en-GB" dirty="0" smtClean="0"/>
              <a:t>Is there any policy or guidance on the exercise of the function concerned? (Remember not to treat the policy or guidance as if it were part of the statute.)</a:t>
            </a:r>
            <a:endParaRPr lang="en-GB" dirty="0"/>
          </a:p>
          <a:p>
            <a:pPr marL="514350" indent="-514350">
              <a:buAutoNum type="arabicPeriod"/>
            </a:pP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draft reasons</a:t>
            </a:r>
            <a:endParaRPr lang="en-GB" b="1" dirty="0"/>
          </a:p>
        </p:txBody>
      </p:sp>
      <p:sp>
        <p:nvSpPr>
          <p:cNvPr id="3" name="Content Placeholder 2"/>
          <p:cNvSpPr>
            <a:spLocks noGrp="1"/>
          </p:cNvSpPr>
          <p:nvPr>
            <p:ph idx="1"/>
          </p:nvPr>
        </p:nvSpPr>
        <p:spPr/>
        <p:txBody>
          <a:bodyPr>
            <a:normAutofit/>
          </a:bodyPr>
          <a:lstStyle/>
          <a:p>
            <a:pPr>
              <a:buNone/>
            </a:pPr>
            <a:r>
              <a:rPr lang="en-GB" dirty="0" smtClean="0"/>
              <a:t>	“The reasons for a decision must be intelligible and they must be adequate. They must enable the reader to understand why the matter was decided as it was and what conclusions were reached on the ‘principal important controversial issues’, disclosing how any issue of law or fact was resolved.”</a:t>
            </a:r>
          </a:p>
          <a:p>
            <a:pPr>
              <a:buNone/>
            </a:pPr>
            <a:r>
              <a:rPr lang="en-GB" b="1" dirty="0"/>
              <a:t>	</a:t>
            </a:r>
            <a:r>
              <a:rPr lang="en-GB" b="1" dirty="0" smtClean="0"/>
              <a:t> South Bucks DC v Porter (No. 2) [2004] 1 WLR 1953, Lord Brown at [36].</a:t>
            </a:r>
            <a:endParaRPr lang="en-GB"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bad example</a:t>
            </a:r>
            <a:endParaRPr lang="en-GB" b="1" dirty="0"/>
          </a:p>
        </p:txBody>
      </p:sp>
      <p:sp>
        <p:nvSpPr>
          <p:cNvPr id="3" name="Content Placeholder 2"/>
          <p:cNvSpPr>
            <a:spLocks noGrp="1"/>
          </p:cNvSpPr>
          <p:nvPr>
            <p:ph idx="1"/>
          </p:nvPr>
        </p:nvSpPr>
        <p:spPr/>
        <p:txBody>
          <a:bodyPr/>
          <a:lstStyle/>
          <a:p>
            <a:pPr>
              <a:buNone/>
            </a:pPr>
            <a:r>
              <a:rPr lang="en-GB" dirty="0" smtClean="0"/>
              <a:t>	“We have considered carefully your application for a widget licence. We have applied the test in s. 1 of the Widgets (Miscellaneous Provisions Act) 2012. Having given due weight to all 94 points made in your application, we have concluded that, on balance, your company does not meet that test.”</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Not enough: the case law</a:t>
            </a:r>
            <a:endParaRPr lang="en-GB" b="1" dirty="0"/>
          </a:p>
        </p:txBody>
      </p:sp>
      <p:sp>
        <p:nvSpPr>
          <p:cNvPr id="3" name="Content Placeholder 2"/>
          <p:cNvSpPr>
            <a:spLocks noGrp="1"/>
          </p:cNvSpPr>
          <p:nvPr>
            <p:ph idx="1"/>
          </p:nvPr>
        </p:nvSpPr>
        <p:spPr/>
        <p:txBody>
          <a:bodyPr/>
          <a:lstStyle/>
          <a:p>
            <a:pPr>
              <a:buNone/>
            </a:pPr>
            <a:r>
              <a:rPr lang="en-GB" dirty="0" smtClean="0"/>
              <a:t>	“It is not enough, in my view, for the decision-maker simply to say that he has carried out a balancing exercise. He has to identify the factors he has weighed and explain why he has given weight to some and not to others.”</a:t>
            </a:r>
          </a:p>
          <a:p>
            <a:pPr>
              <a:buNone/>
            </a:pPr>
            <a:r>
              <a:rPr lang="en-GB" i="1" dirty="0"/>
              <a:t>	</a:t>
            </a:r>
            <a:r>
              <a:rPr lang="en-GB" b="1" i="1" dirty="0" smtClean="0"/>
              <a:t>R (X) v Chief Constable of West Midlands Police </a:t>
            </a:r>
            <a:r>
              <a:rPr lang="en-GB" b="1" dirty="0" smtClean="0"/>
              <a:t>[2004] 1 WLR 1518, Wall J at [101].</a:t>
            </a:r>
            <a:endParaRPr lang="en-GB"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Tip #1</a:t>
            </a:r>
            <a:endParaRPr lang="en-GB" b="1" dirty="0"/>
          </a:p>
        </p:txBody>
      </p:sp>
      <p:sp>
        <p:nvSpPr>
          <p:cNvPr id="3" name="Content Placeholder 2"/>
          <p:cNvSpPr>
            <a:spLocks noGrp="1"/>
          </p:cNvSpPr>
          <p:nvPr>
            <p:ph idx="1"/>
          </p:nvPr>
        </p:nvSpPr>
        <p:spPr>
          <a:xfrm>
            <a:off x="486833" y="1329268"/>
            <a:ext cx="8915400" cy="4525963"/>
          </a:xfrm>
        </p:spPr>
        <p:txBody>
          <a:bodyPr>
            <a:normAutofit lnSpcReduction="10000"/>
          </a:bodyPr>
          <a:lstStyle/>
          <a:p>
            <a:endParaRPr lang="en-GB" dirty="0" smtClean="0"/>
          </a:p>
          <a:p>
            <a:r>
              <a:rPr lang="en-GB" dirty="0" smtClean="0"/>
              <a:t>A decision letter is not a political statement or a press release. It is not an exercise in spin.</a:t>
            </a:r>
          </a:p>
          <a:p>
            <a:endParaRPr lang="en-GB" dirty="0" smtClean="0"/>
          </a:p>
          <a:p>
            <a:r>
              <a:rPr lang="en-GB" dirty="0" smtClean="0"/>
              <a:t>Your task is to take everything relevant into account and show it.</a:t>
            </a:r>
          </a:p>
          <a:p>
            <a:endParaRPr lang="en-GB" dirty="0" smtClean="0"/>
          </a:p>
          <a:p>
            <a:r>
              <a:rPr lang="en-GB" dirty="0" smtClean="0"/>
              <a:t>So make sure you pay particular attention to the points tending against the decision you are making (rather than the points in favour).</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Cutting the widget subsidy:</a:t>
            </a:r>
            <a:br>
              <a:rPr lang="en-GB" b="1" dirty="0" smtClean="0"/>
            </a:br>
            <a:r>
              <a:rPr lang="en-GB" b="1" dirty="0" smtClean="0"/>
              <a:t>the press release/political statement</a:t>
            </a:r>
            <a:endParaRPr lang="en-GB" b="1" dirty="0"/>
          </a:p>
        </p:txBody>
      </p:sp>
      <p:sp>
        <p:nvSpPr>
          <p:cNvPr id="3" name="Content Placeholder 2"/>
          <p:cNvSpPr>
            <a:spLocks noGrp="1"/>
          </p:cNvSpPr>
          <p:nvPr>
            <p:ph idx="1"/>
          </p:nvPr>
        </p:nvSpPr>
        <p:spPr>
          <a:xfrm>
            <a:off x="495300" y="1930401"/>
            <a:ext cx="8915400" cy="4525963"/>
          </a:xfrm>
        </p:spPr>
        <p:txBody>
          <a:bodyPr/>
          <a:lstStyle/>
          <a:p>
            <a:pPr>
              <a:buNone/>
            </a:pPr>
            <a:r>
              <a:rPr lang="en-GB" dirty="0" smtClean="0"/>
              <a:t>	“In this Olympic year, the Mayor has decided to focus funding on the areas where it will benefit Londoners most. He has every confidence that the widget industry will go from strength to strength in the year ahead without the need for bloated public subsidies.”</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Cutting the widget subsidy: the decision letter</a:t>
            </a:r>
            <a:endParaRPr lang="en-GB" b="1" dirty="0"/>
          </a:p>
        </p:txBody>
      </p:sp>
      <p:sp>
        <p:nvSpPr>
          <p:cNvPr id="3" name="Content Placeholder 2"/>
          <p:cNvSpPr>
            <a:spLocks noGrp="1"/>
          </p:cNvSpPr>
          <p:nvPr>
            <p:ph idx="1"/>
          </p:nvPr>
        </p:nvSpPr>
        <p:spPr/>
        <p:txBody>
          <a:bodyPr/>
          <a:lstStyle/>
          <a:p>
            <a:pPr>
              <a:buNone/>
            </a:pPr>
            <a:r>
              <a:rPr lang="en-GB" dirty="0" smtClean="0"/>
              <a:t>	“The Mayor has given careful consideration to the representations made in your letter. He accepts that his decision may mean that some widget-makers will go out of business. He accepts also, on the basis of the statistical evidence you have provided, that these are likely to be drawn disproportionately from black and minority ethnic communities.”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can be reviewed? (2) </a:t>
            </a:r>
            <a:endParaRPr lang="en-GB" dirty="0"/>
          </a:p>
        </p:txBody>
      </p:sp>
      <p:sp>
        <p:nvSpPr>
          <p:cNvPr id="4" name="Text Placeholder 3"/>
          <p:cNvSpPr>
            <a:spLocks noGrp="1"/>
          </p:cNvSpPr>
          <p:nvPr>
            <p:ph type="body" sz="quarter" idx="10"/>
          </p:nvPr>
        </p:nvSpPr>
        <p:spPr/>
        <p:txBody>
          <a:bodyPr/>
          <a:lstStyle/>
          <a:p>
            <a:r>
              <a:rPr lang="en-GB" sz="2400" dirty="0"/>
              <a:t>Policies or guidance </a:t>
            </a:r>
            <a:r>
              <a:rPr lang="en-GB" sz="2400" dirty="0" smtClean="0"/>
              <a:t>documents</a:t>
            </a:r>
          </a:p>
          <a:p>
            <a:pPr lvl="1"/>
            <a:r>
              <a:rPr lang="en-GB" sz="2000" dirty="0" smtClean="0"/>
              <a:t>Includes non-binding recommendations and advice</a:t>
            </a:r>
          </a:p>
          <a:p>
            <a:pPr lvl="1"/>
            <a:r>
              <a:rPr lang="en-GB" sz="2000" dirty="0" smtClean="0"/>
              <a:t>Could include the issuance or failure to issue general guidelines or policy</a:t>
            </a:r>
          </a:p>
          <a:p>
            <a:endParaRPr lang="en-GB" dirty="0"/>
          </a:p>
        </p:txBody>
      </p:sp>
    </p:spTree>
    <p:extLst>
      <p:ext uri="{BB962C8B-B14F-4D97-AF65-F5344CB8AC3E}">
        <p14:creationId xmlns:p14="http://schemas.microsoft.com/office/powerpoint/2010/main" xmlns="" val="961640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decision letter continued</a:t>
            </a:r>
            <a:endParaRPr lang="en-GB" b="1" dirty="0"/>
          </a:p>
        </p:txBody>
      </p:sp>
      <p:sp>
        <p:nvSpPr>
          <p:cNvPr id="3" name="Content Placeholder 2"/>
          <p:cNvSpPr>
            <a:spLocks noGrp="1"/>
          </p:cNvSpPr>
          <p:nvPr>
            <p:ph idx="1"/>
          </p:nvPr>
        </p:nvSpPr>
        <p:spPr/>
        <p:txBody>
          <a:bodyPr/>
          <a:lstStyle/>
          <a:p>
            <a:pPr>
              <a:buNone/>
            </a:pPr>
            <a:r>
              <a:rPr lang="en-GB" dirty="0" smtClean="0"/>
              <a:t>	“However, the Mayor has decided that, despite these adverse effects, the financial constraints imposed upon him are such that continuing to subsidise widget manufacturers at this time would inevitably entail the withdrawal of funding from other important programmes, including some that are of direct and disproportionate benefit to black and minority ethnic communities.”</a:t>
            </a: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Tip #2</a:t>
            </a:r>
            <a:endParaRPr lang="en-GB" b="1" dirty="0"/>
          </a:p>
        </p:txBody>
      </p:sp>
      <p:sp>
        <p:nvSpPr>
          <p:cNvPr id="3" name="Content Placeholder 2"/>
          <p:cNvSpPr>
            <a:spLocks noGrp="1"/>
          </p:cNvSpPr>
          <p:nvPr>
            <p:ph idx="1"/>
          </p:nvPr>
        </p:nvSpPr>
        <p:spPr/>
        <p:txBody>
          <a:bodyPr/>
          <a:lstStyle/>
          <a:p>
            <a:r>
              <a:rPr lang="en-GB" dirty="0" smtClean="0"/>
              <a:t>Don’t reach firm conclusions on points that don’t matter.</a:t>
            </a:r>
          </a:p>
          <a:p>
            <a:pPr>
              <a:buNone/>
            </a:pP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elephant trap</a:t>
            </a:r>
            <a:endParaRPr lang="en-GB" b="1" dirty="0"/>
          </a:p>
        </p:txBody>
      </p:sp>
      <p:sp>
        <p:nvSpPr>
          <p:cNvPr id="3" name="Content Placeholder 2"/>
          <p:cNvSpPr>
            <a:spLocks noGrp="1"/>
          </p:cNvSpPr>
          <p:nvPr>
            <p:ph idx="1"/>
          </p:nvPr>
        </p:nvSpPr>
        <p:spPr/>
        <p:txBody>
          <a:bodyPr/>
          <a:lstStyle/>
          <a:p>
            <a:pPr>
              <a:buNone/>
            </a:pPr>
            <a:r>
              <a:rPr lang="en-GB" dirty="0" smtClean="0"/>
              <a:t>	“You claim that the words ‘fit and proper’ are apt to cover issues of character only (such as cases where the applicant has relevant criminal convictions). We disagree. In our view, the test is a broad one. It enables us to refuse a licence for any reason if we consider the applicant to be unsuitable or unqualified to make and sell widgets.” </a:t>
            </a:r>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Sidestepping the elephant trap</a:t>
            </a:r>
            <a:endParaRPr lang="en-GB" b="1" dirty="0"/>
          </a:p>
        </p:txBody>
      </p:sp>
      <p:sp>
        <p:nvSpPr>
          <p:cNvPr id="3" name="Content Placeholder 2"/>
          <p:cNvSpPr>
            <a:spLocks noGrp="1"/>
          </p:cNvSpPr>
          <p:nvPr>
            <p:ph idx="1"/>
          </p:nvPr>
        </p:nvSpPr>
        <p:spPr/>
        <p:txBody>
          <a:bodyPr>
            <a:normAutofit/>
          </a:bodyPr>
          <a:lstStyle/>
          <a:p>
            <a:pPr>
              <a:buNone/>
            </a:pPr>
            <a:r>
              <a:rPr lang="en-GB" dirty="0" smtClean="0"/>
              <a:t>	“For the purposes of this decision, </a:t>
            </a:r>
            <a:r>
              <a:rPr lang="en-GB" dirty="0" err="1" smtClean="0"/>
              <a:t>TfL</a:t>
            </a:r>
            <a:r>
              <a:rPr lang="en-GB" dirty="0" smtClean="0"/>
              <a:t> does not need to express any view on the question of statutory interpretation raised in your letter. Even if, as you have submitted, the words ‘fit and proper’ are limited to issues of character (such as cases where the applicant has relevant criminal convictions), your company’s conviction for the fraudulent sale of widgets without a licence would be a sufficient basis to conclude that you do not meet the statutory test.”</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Tip #3</a:t>
            </a:r>
            <a:endParaRPr lang="en-GB" b="1" dirty="0"/>
          </a:p>
        </p:txBody>
      </p:sp>
      <p:sp>
        <p:nvSpPr>
          <p:cNvPr id="3" name="Content Placeholder 2"/>
          <p:cNvSpPr>
            <a:spLocks noGrp="1"/>
          </p:cNvSpPr>
          <p:nvPr>
            <p:ph idx="1"/>
          </p:nvPr>
        </p:nvSpPr>
        <p:spPr/>
        <p:txBody>
          <a:bodyPr/>
          <a:lstStyle/>
          <a:p>
            <a:endParaRPr lang="en-GB" dirty="0" smtClean="0"/>
          </a:p>
          <a:p>
            <a:r>
              <a:rPr lang="en-GB" dirty="0" smtClean="0"/>
              <a:t>Think hard before categorising representations as irrelevant.</a:t>
            </a:r>
          </a:p>
          <a:p>
            <a:pPr>
              <a:buNone/>
            </a:pPr>
            <a:endParaRPr lang="en-GB" dirty="0" smtClean="0"/>
          </a:p>
          <a:p>
            <a:r>
              <a:rPr lang="en-GB" dirty="0" smtClean="0"/>
              <a:t>If you are going to do so, say what conclusion you would have reached if they had been relevant.</a:t>
            </a: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not to be</a:t>
            </a:r>
            <a:br>
              <a:rPr lang="en-GB" b="1" dirty="0" smtClean="0"/>
            </a:br>
            <a:r>
              <a:rPr lang="en-GB" b="1" dirty="0" smtClean="0"/>
              <a:t>caught out on relevance</a:t>
            </a:r>
            <a:endParaRPr lang="en-GB" b="1" dirty="0"/>
          </a:p>
        </p:txBody>
      </p:sp>
      <p:sp>
        <p:nvSpPr>
          <p:cNvPr id="3" name="Content Placeholder 2"/>
          <p:cNvSpPr>
            <a:spLocks noGrp="1"/>
          </p:cNvSpPr>
          <p:nvPr>
            <p:ph idx="1"/>
          </p:nvPr>
        </p:nvSpPr>
        <p:spPr/>
        <p:txBody>
          <a:bodyPr/>
          <a:lstStyle/>
          <a:p>
            <a:pPr>
              <a:buNone/>
            </a:pPr>
            <a:r>
              <a:rPr lang="en-GB" dirty="0" smtClean="0"/>
              <a:t>	“We note the point you make in paragraphs 64-87 of your representations about the effects of a decision not to grant a licence on your employees and existing customers.</a:t>
            </a:r>
            <a:r>
              <a:rPr lang="en-GB" dirty="0"/>
              <a:t> </a:t>
            </a:r>
            <a:r>
              <a:rPr lang="en-GB" dirty="0" smtClean="0"/>
              <a:t>We doubt that there points are ones which we are permitted to take into account under the statutory scheme. But even if they were, they would not, in our view, outweigh the matters set out above.”</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Tip #4</a:t>
            </a:r>
            <a:endParaRPr lang="en-GB" b="1" dirty="0"/>
          </a:p>
        </p:txBody>
      </p:sp>
      <p:sp>
        <p:nvSpPr>
          <p:cNvPr id="3" name="Content Placeholder 2"/>
          <p:cNvSpPr>
            <a:spLocks noGrp="1"/>
          </p:cNvSpPr>
          <p:nvPr>
            <p:ph idx="1"/>
          </p:nvPr>
        </p:nvSpPr>
        <p:spPr/>
        <p:txBody>
          <a:bodyPr/>
          <a:lstStyle/>
          <a:p>
            <a:endParaRPr lang="en-GB" dirty="0" smtClean="0"/>
          </a:p>
          <a:p>
            <a:r>
              <a:rPr lang="en-GB" dirty="0" smtClean="0"/>
              <a:t>If you have several reasons, say whether they are cumulative or free-standing.</a:t>
            </a: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Cumulative reasons</a:t>
            </a:r>
            <a:endParaRPr lang="en-GB" b="1" dirty="0"/>
          </a:p>
        </p:txBody>
      </p:sp>
      <p:sp>
        <p:nvSpPr>
          <p:cNvPr id="3" name="Content Placeholder 2"/>
          <p:cNvSpPr>
            <a:spLocks noGrp="1"/>
          </p:cNvSpPr>
          <p:nvPr>
            <p:ph idx="1"/>
          </p:nvPr>
        </p:nvSpPr>
        <p:spPr/>
        <p:txBody>
          <a:bodyPr>
            <a:normAutofit/>
          </a:bodyPr>
          <a:lstStyle/>
          <a:p>
            <a:pPr>
              <a:buNone/>
            </a:pPr>
            <a:r>
              <a:rPr lang="en-GB" dirty="0" smtClean="0"/>
              <a:t>	“</a:t>
            </a:r>
            <a:r>
              <a:rPr lang="en-GB" dirty="0" err="1" smtClean="0"/>
              <a:t>TfL</a:t>
            </a:r>
            <a:r>
              <a:rPr lang="en-GB" dirty="0" smtClean="0"/>
              <a:t> has decided, on balance, that it is not satisfied that you are a fit and proper person to hold a London widget licence. It has reached that decision taking into account three principal factors...”</a:t>
            </a:r>
          </a:p>
          <a:p>
            <a:pPr>
              <a:buNone/>
            </a:pPr>
            <a:r>
              <a:rPr lang="en-GB" dirty="0"/>
              <a:t>	</a:t>
            </a:r>
            <a:endParaRPr lang="en-GB" dirty="0" smtClean="0"/>
          </a:p>
          <a:p>
            <a:pPr>
              <a:buNone/>
            </a:pPr>
            <a:r>
              <a:rPr lang="en-GB"/>
              <a:t>	</a:t>
            </a:r>
            <a:r>
              <a:rPr lang="en-GB" smtClean="0"/>
              <a:t>The </a:t>
            </a:r>
            <a:r>
              <a:rPr lang="en-GB" dirty="0" smtClean="0"/>
              <a:t>decision will be amenable to challenge if </a:t>
            </a:r>
            <a:r>
              <a:rPr lang="en-GB" b="1" dirty="0" smtClean="0"/>
              <a:t>any </a:t>
            </a:r>
            <a:r>
              <a:rPr lang="en-GB" dirty="0" smtClean="0"/>
              <a:t>of the three factors is legally (or, in certain circumstances, factually) flawed.</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Free-standing reasons</a:t>
            </a:r>
            <a:endParaRPr lang="en-GB" b="1" dirty="0"/>
          </a:p>
        </p:txBody>
      </p:sp>
      <p:sp>
        <p:nvSpPr>
          <p:cNvPr id="3" name="Content Placeholder 2"/>
          <p:cNvSpPr>
            <a:spLocks noGrp="1"/>
          </p:cNvSpPr>
          <p:nvPr>
            <p:ph idx="1"/>
          </p:nvPr>
        </p:nvSpPr>
        <p:spPr/>
        <p:txBody>
          <a:bodyPr/>
          <a:lstStyle/>
          <a:p>
            <a:pPr>
              <a:buNone/>
            </a:pPr>
            <a:r>
              <a:rPr lang="en-GB" dirty="0" smtClean="0"/>
              <a:t>	“In reaching its conclusion that you are not a fit and proper person to hold a widget licence, </a:t>
            </a:r>
            <a:r>
              <a:rPr lang="en-GB" dirty="0" err="1" smtClean="0"/>
              <a:t>TfL</a:t>
            </a:r>
            <a:r>
              <a:rPr lang="en-GB" dirty="0" smtClean="0"/>
              <a:t> relies on three matters, any of which alone would be sufficient to justify the conclusion.”</a:t>
            </a:r>
          </a:p>
          <a:p>
            <a:pPr>
              <a:buNone/>
            </a:pPr>
            <a:endParaRPr lang="en-GB" dirty="0" smtClean="0"/>
          </a:p>
          <a:p>
            <a:pPr>
              <a:buNone/>
            </a:pPr>
            <a:r>
              <a:rPr lang="en-GB" dirty="0" smtClean="0"/>
              <a:t>	The decision will be amenable to challenge only if all three matters are flawed.</a:t>
            </a:r>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 study: electric taxis</a:t>
            </a:r>
            <a:endParaRPr lang="en-GB" b="1" dirty="0"/>
          </a:p>
        </p:txBody>
      </p:sp>
      <p:sp>
        <p:nvSpPr>
          <p:cNvPr id="3" name="Content Placeholder 2"/>
          <p:cNvSpPr>
            <a:spLocks noGrp="1"/>
          </p:cNvSpPr>
          <p:nvPr>
            <p:ph idx="1"/>
          </p:nvPr>
        </p:nvSpPr>
        <p:spPr/>
        <p:txBody>
          <a:bodyPr>
            <a:normAutofit/>
          </a:bodyPr>
          <a:lstStyle/>
          <a:p>
            <a:r>
              <a:rPr lang="en-GB" dirty="0" smtClean="0"/>
              <a:t>TfL has power to prescribe conditions of fitness for London taxis.</a:t>
            </a:r>
          </a:p>
          <a:p>
            <a:r>
              <a:rPr lang="en-GB" dirty="0" smtClean="0"/>
              <a:t>The current conditions of fitness include a requirement that a taxi must be able to accommodate a standard size wheelchair.</a:t>
            </a:r>
          </a:p>
          <a:p>
            <a:r>
              <a:rPr lang="en-GB" dirty="0" smtClean="0"/>
              <a:t>A manufacturer of electric vehicles proposes a new electric taxi, with zero emissions. But for technological reasons, it has to be smaller and cannot accommodate a wheelchair.</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On what grounds can an act be reviewed?(1) </a:t>
            </a:r>
            <a:endParaRPr lang="en-GB" dirty="0"/>
          </a:p>
        </p:txBody>
      </p:sp>
      <p:sp>
        <p:nvSpPr>
          <p:cNvPr id="4" name="Text Placeholder 3"/>
          <p:cNvSpPr>
            <a:spLocks noGrp="1"/>
          </p:cNvSpPr>
          <p:nvPr>
            <p:ph type="body" sz="quarter" idx="10"/>
          </p:nvPr>
        </p:nvSpPr>
        <p:spPr/>
        <p:txBody>
          <a:bodyPr/>
          <a:lstStyle/>
          <a:p>
            <a:pPr>
              <a:lnSpc>
                <a:spcPct val="100000"/>
              </a:lnSpc>
            </a:pPr>
            <a:r>
              <a:rPr lang="en-GB" sz="2400" dirty="0" smtClean="0"/>
              <a:t>Two broad categories: </a:t>
            </a:r>
            <a:r>
              <a:rPr lang="en-GB" sz="2400" b="1" dirty="0" smtClean="0"/>
              <a:t>procedural</a:t>
            </a:r>
            <a:r>
              <a:rPr lang="en-GB" sz="2400" dirty="0" smtClean="0"/>
              <a:t> and </a:t>
            </a:r>
            <a:r>
              <a:rPr lang="en-GB" sz="2400" b="1" dirty="0" smtClean="0"/>
              <a:t>substantive</a:t>
            </a:r>
            <a:r>
              <a:rPr lang="en-GB" sz="2400" dirty="0" smtClean="0"/>
              <a:t> unlawfulness</a:t>
            </a:r>
          </a:p>
          <a:p>
            <a:r>
              <a:rPr lang="en-GB" sz="2400" dirty="0" smtClean="0"/>
              <a:t>Procedural grounds (1):</a:t>
            </a:r>
          </a:p>
          <a:p>
            <a:pPr lvl="1"/>
            <a:r>
              <a:rPr lang="en-GB" sz="2000" dirty="0" smtClean="0"/>
              <a:t>Failure to provide a </a:t>
            </a:r>
            <a:r>
              <a:rPr lang="en-GB" sz="2000" u="sng" dirty="0" smtClean="0"/>
              <a:t>fair hearing </a:t>
            </a:r>
          </a:p>
          <a:p>
            <a:pPr lvl="2"/>
            <a:r>
              <a:rPr lang="en-GB" sz="1600" dirty="0" smtClean="0"/>
              <a:t>A “fair hearing” depends on the context</a:t>
            </a:r>
          </a:p>
          <a:p>
            <a:pPr lvl="1"/>
            <a:r>
              <a:rPr lang="en-GB" sz="2000" dirty="0" smtClean="0"/>
              <a:t>Failure to provide adequate </a:t>
            </a:r>
            <a:r>
              <a:rPr lang="en-GB" sz="2000" u="sng" dirty="0" smtClean="0"/>
              <a:t>reasons</a:t>
            </a:r>
          </a:p>
          <a:p>
            <a:pPr lvl="2"/>
            <a:r>
              <a:rPr lang="en-GB" sz="1600" dirty="0" smtClean="0"/>
              <a:t>Must have reasons</a:t>
            </a:r>
          </a:p>
          <a:p>
            <a:pPr lvl="2"/>
            <a:r>
              <a:rPr lang="en-GB" sz="1600" dirty="0" smtClean="0"/>
              <a:t>Reasons must enable the reader to understand: </a:t>
            </a:r>
            <a:r>
              <a:rPr lang="en-GB" sz="1600" dirty="0" err="1" smtClean="0"/>
              <a:t>i</a:t>
            </a:r>
            <a:r>
              <a:rPr lang="en-GB" sz="1600" dirty="0" smtClean="0"/>
              <a:t>) why the matter was decided as it was; (ii) what conclusions were reached on main issues; and iii) how issues of fact were resolved</a:t>
            </a:r>
          </a:p>
          <a:p>
            <a:pPr lvl="2"/>
            <a:r>
              <a:rPr lang="en-GB" sz="1600" dirty="0" smtClean="0"/>
              <a:t>Must not give rise to doubt as to error of law</a:t>
            </a:r>
          </a:p>
          <a:p>
            <a:pPr lvl="1"/>
            <a:r>
              <a:rPr lang="en-GB" sz="2000" dirty="0" smtClean="0"/>
              <a:t>Failure to provide access to relevant </a:t>
            </a:r>
            <a:r>
              <a:rPr lang="en-GB" sz="2000" u="sng" dirty="0" smtClean="0"/>
              <a:t>documents</a:t>
            </a:r>
          </a:p>
          <a:p>
            <a:pPr lvl="2"/>
            <a:r>
              <a:rPr lang="en-GB" sz="1600" dirty="0" smtClean="0"/>
              <a:t>Again, depends on what is fair in the context. </a:t>
            </a:r>
          </a:p>
          <a:p>
            <a:pPr lvl="2"/>
            <a:r>
              <a:rPr lang="en-GB" sz="1600" dirty="0" smtClean="0"/>
              <a:t>Sometimes, confidentiality can override </a:t>
            </a:r>
          </a:p>
        </p:txBody>
      </p:sp>
    </p:spTree>
    <p:extLst>
      <p:ext uri="{BB962C8B-B14F-4D97-AF65-F5344CB8AC3E}">
        <p14:creationId xmlns:p14="http://schemas.microsoft.com/office/powerpoint/2010/main" xmlns="" val="1560341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Equality considerations</a:t>
            </a:r>
            <a:endParaRPr lang="en-GB" b="1" dirty="0"/>
          </a:p>
        </p:txBody>
      </p:sp>
      <p:sp>
        <p:nvSpPr>
          <p:cNvPr id="3" name="Content Placeholder 2"/>
          <p:cNvSpPr>
            <a:spLocks noGrp="1"/>
          </p:cNvSpPr>
          <p:nvPr>
            <p:ph idx="1"/>
          </p:nvPr>
        </p:nvSpPr>
        <p:spPr/>
        <p:txBody>
          <a:bodyPr>
            <a:normAutofit/>
          </a:bodyPr>
          <a:lstStyle/>
          <a:p>
            <a:r>
              <a:rPr lang="en-GB" dirty="0" smtClean="0"/>
              <a:t>Section 149(1) Equality Act 2010. Must have due regard to the need to (a) eliminate discrimination, (b) advance equality of opportunity between disabled and non-disabled. </a:t>
            </a:r>
          </a:p>
          <a:p>
            <a:r>
              <a:rPr lang="en-GB" dirty="0" smtClean="0"/>
              <a:t>That includes (a) removing or minimising disadvantages, (b) taking steps to meet the needs of disabled persons, (c) encouraging disabled persons to participate in activities in which participation is disproportionately low.</a:t>
            </a:r>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Other considerations?</a:t>
            </a:r>
            <a:endParaRPr lang="en-GB" b="1" dirty="0"/>
          </a:p>
        </p:txBody>
      </p:sp>
      <p:sp>
        <p:nvSpPr>
          <p:cNvPr id="3" name="Content Placeholder 2"/>
          <p:cNvSpPr>
            <a:spLocks noGrp="1"/>
          </p:cNvSpPr>
          <p:nvPr>
            <p:ph idx="1"/>
          </p:nvPr>
        </p:nvSpPr>
        <p:spPr/>
        <p:txBody>
          <a:bodyPr/>
          <a:lstStyle/>
          <a:p>
            <a:r>
              <a:rPr lang="en-GB" dirty="0" smtClean="0"/>
              <a:t>Other equality considerations?</a:t>
            </a:r>
          </a:p>
          <a:p>
            <a:endParaRPr lang="en-GB" dirty="0" smtClean="0"/>
          </a:p>
          <a:p>
            <a:r>
              <a:rPr lang="en-GB" dirty="0" smtClean="0"/>
              <a:t>Air quality?</a:t>
            </a:r>
          </a:p>
          <a:p>
            <a:endParaRPr lang="en-GB" dirty="0" smtClean="0"/>
          </a:p>
          <a:p>
            <a:r>
              <a:rPr lang="en-GB" dirty="0" smtClean="0"/>
              <a:t>Climate change?</a:t>
            </a:r>
          </a:p>
          <a:p>
            <a:endParaRPr lang="en-GB" dirty="0" smtClean="0"/>
          </a:p>
          <a:p>
            <a:r>
              <a:rPr lang="en-GB" dirty="0" smtClean="0"/>
              <a:t>Any applicable Mayoral policies?</a:t>
            </a:r>
          </a:p>
          <a:p>
            <a:endParaRPr lang="en-GB" dirty="0" smtClean="0"/>
          </a:p>
          <a:p>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press release/political statement (</a:t>
            </a:r>
            <a:r>
              <a:rPr lang="en-GB" b="1" dirty="0" err="1" smtClean="0"/>
              <a:t>ie</a:t>
            </a:r>
            <a:r>
              <a:rPr lang="en-GB" b="1" dirty="0" smtClean="0"/>
              <a:t> how </a:t>
            </a:r>
            <a:r>
              <a:rPr lang="en-GB" b="1" u="sng" dirty="0" smtClean="0"/>
              <a:t>not</a:t>
            </a:r>
            <a:r>
              <a:rPr lang="en-GB" b="1" dirty="0" smtClean="0"/>
              <a:t> to write a decision letter)</a:t>
            </a:r>
            <a:endParaRPr lang="en-GB" b="1" dirty="0"/>
          </a:p>
        </p:txBody>
      </p:sp>
      <p:sp>
        <p:nvSpPr>
          <p:cNvPr id="3" name="Content Placeholder 2"/>
          <p:cNvSpPr>
            <a:spLocks noGrp="1"/>
          </p:cNvSpPr>
          <p:nvPr>
            <p:ph idx="1"/>
          </p:nvPr>
        </p:nvSpPr>
        <p:spPr/>
        <p:txBody>
          <a:bodyPr/>
          <a:lstStyle/>
          <a:p>
            <a:pPr>
              <a:buNone/>
            </a:pPr>
            <a:r>
              <a:rPr lang="en-GB" dirty="0" smtClean="0"/>
              <a:t>	“The Mayor is delighted to be able to usher in a new breed of silent, sleek, efficient electric taxis. They will be a brilliant addition to London’s existing fleet, giving all Londoners an additional modern green transport option.”</a:t>
            </a: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GB" dirty="0" smtClean="0"/>
              <a:t>Martin Chamberlain QC</a:t>
            </a:r>
            <a:endParaRPr lang="en-GB" dirty="0"/>
          </a:p>
        </p:txBody>
      </p:sp>
      <p:sp>
        <p:nvSpPr>
          <p:cNvPr id="4" name="Text Placeholder 3"/>
          <p:cNvSpPr>
            <a:spLocks noGrp="1"/>
          </p:cNvSpPr>
          <p:nvPr>
            <p:ph type="body" sz="quarter" idx="11"/>
          </p:nvPr>
        </p:nvSpPr>
        <p:spPr>
          <a:xfrm>
            <a:off x="732905" y="2063270"/>
            <a:ext cx="8415857" cy="609600"/>
          </a:xfrm>
        </p:spPr>
        <p:txBody>
          <a:bodyPr/>
          <a:lstStyle/>
          <a:p>
            <a:r>
              <a:rPr lang="en-GB" dirty="0" smtClean="0"/>
              <a:t>Thank you</a:t>
            </a:r>
            <a:endParaRPr lang="en-GB" dirty="0"/>
          </a:p>
        </p:txBody>
      </p:sp>
      <p:sp>
        <p:nvSpPr>
          <p:cNvPr id="5" name="Text Placeholder 3"/>
          <p:cNvSpPr txBox="1">
            <a:spLocks/>
          </p:cNvSpPr>
          <p:nvPr/>
        </p:nvSpPr>
        <p:spPr>
          <a:xfrm>
            <a:off x="762214" y="4053238"/>
            <a:ext cx="8415857" cy="609600"/>
          </a:xfrm>
          <a:prstGeom prst="rect">
            <a:avLst/>
          </a:prstGeom>
        </p:spPr>
        <p:txBody>
          <a:bodyPr/>
          <a:lstStyle/>
          <a:p>
            <a:pPr marL="0" marR="0" lvl="0" indent="0" algn="ctr" defTabSz="914395"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www.brickcourt.co.uk</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159433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On what grounds can an act be reviewed? </a:t>
            </a:r>
            <a:r>
              <a:rPr lang="en-GB" dirty="0" smtClean="0"/>
              <a:t>(2) </a:t>
            </a:r>
            <a:endParaRPr lang="en-GB" dirty="0"/>
          </a:p>
        </p:txBody>
      </p:sp>
      <p:sp>
        <p:nvSpPr>
          <p:cNvPr id="4" name="Text Placeholder 3"/>
          <p:cNvSpPr>
            <a:spLocks noGrp="1"/>
          </p:cNvSpPr>
          <p:nvPr>
            <p:ph type="body" sz="quarter" idx="10"/>
          </p:nvPr>
        </p:nvSpPr>
        <p:spPr/>
        <p:txBody>
          <a:bodyPr/>
          <a:lstStyle/>
          <a:p>
            <a:r>
              <a:rPr lang="en-GB" sz="2400" dirty="0" smtClean="0"/>
              <a:t>Procedural grounds (2):</a:t>
            </a:r>
          </a:p>
          <a:p>
            <a:pPr lvl="1"/>
            <a:r>
              <a:rPr lang="en-GB" sz="2000" dirty="0" smtClean="0"/>
              <a:t>Failure to take account of </a:t>
            </a:r>
            <a:r>
              <a:rPr lang="en-GB" sz="2000" u="sng" dirty="0" smtClean="0"/>
              <a:t>legitimate expectations </a:t>
            </a:r>
          </a:p>
          <a:p>
            <a:pPr lvl="2"/>
            <a:r>
              <a:rPr lang="en-GB" sz="1600" dirty="0" smtClean="0"/>
              <a:t>Where there has been an undertaking, or practice that a particular procedure will be followed</a:t>
            </a:r>
          </a:p>
          <a:p>
            <a:pPr lvl="1"/>
            <a:r>
              <a:rPr lang="en-GB" sz="2000" u="sng" dirty="0" smtClean="0"/>
              <a:t>Bias</a:t>
            </a:r>
            <a:r>
              <a:rPr lang="en-GB" sz="2000" dirty="0" smtClean="0"/>
              <a:t> </a:t>
            </a:r>
            <a:r>
              <a:rPr lang="en-GB" sz="2000" dirty="0"/>
              <a:t>(actual or apparent) </a:t>
            </a:r>
          </a:p>
          <a:p>
            <a:pPr lvl="1"/>
            <a:r>
              <a:rPr lang="en-GB" sz="2000" dirty="0"/>
              <a:t>Failure to adequately </a:t>
            </a:r>
            <a:r>
              <a:rPr lang="en-GB" sz="2000" u="sng" dirty="0"/>
              <a:t>consult</a:t>
            </a:r>
          </a:p>
          <a:p>
            <a:pPr lvl="1"/>
            <a:r>
              <a:rPr lang="en-GB" sz="2000" dirty="0"/>
              <a:t>Failure to </a:t>
            </a:r>
            <a:r>
              <a:rPr lang="en-GB" sz="2000" u="sng" dirty="0"/>
              <a:t>comply with statutory duty </a:t>
            </a:r>
            <a:r>
              <a:rPr lang="en-GB" sz="2000" dirty="0"/>
              <a:t>(</a:t>
            </a:r>
            <a:r>
              <a:rPr lang="en-GB" sz="2000" dirty="0" err="1"/>
              <a:t>eg</a:t>
            </a:r>
            <a:r>
              <a:rPr lang="en-GB" sz="2000" dirty="0"/>
              <a:t> equality duty) </a:t>
            </a:r>
            <a:endParaRPr lang="en-GB" sz="2000" u="sng" dirty="0"/>
          </a:p>
          <a:p>
            <a:r>
              <a:rPr lang="en-GB" sz="2400" dirty="0" smtClean="0"/>
              <a:t>Substantive grounds (1): </a:t>
            </a:r>
            <a:endParaRPr lang="en-GB" sz="2400" dirty="0"/>
          </a:p>
          <a:p>
            <a:pPr lvl="1"/>
            <a:r>
              <a:rPr lang="en-GB" sz="2000" dirty="0" smtClean="0"/>
              <a:t>Broadly, courts show </a:t>
            </a:r>
            <a:r>
              <a:rPr lang="en-GB" sz="2000" i="1" dirty="0" smtClean="0"/>
              <a:t>deference</a:t>
            </a:r>
            <a:r>
              <a:rPr lang="en-GB" sz="2000" dirty="0" smtClean="0"/>
              <a:t> for the decision of the expert body. However, will intervene in certain circumstances: </a:t>
            </a:r>
          </a:p>
          <a:p>
            <a:pPr lvl="1"/>
            <a:endParaRPr lang="en-GB" sz="2800" u="sng" dirty="0"/>
          </a:p>
        </p:txBody>
      </p:sp>
    </p:spTree>
    <p:extLst>
      <p:ext uri="{BB962C8B-B14F-4D97-AF65-F5344CB8AC3E}">
        <p14:creationId xmlns:p14="http://schemas.microsoft.com/office/powerpoint/2010/main" xmlns="" val="277656485"/>
      </p:ext>
    </p:extLst>
  </p:cSld>
  <p:clrMapOvr>
    <a:masterClrMapping/>
  </p:clrMapOvr>
</p:sld>
</file>

<file path=ppt/theme/theme1.xml><?xml version="1.0" encoding="utf-8"?>
<a:theme xmlns:a="http://schemas.openxmlformats.org/drawingml/2006/main" name="Office Theme">
  <a:themeElements>
    <a:clrScheme name="Brick Court Chambers">
      <a:dk1>
        <a:srgbClr val="143D62"/>
      </a:dk1>
      <a:lt1>
        <a:sysClr val="window" lastClr="FFFFFF"/>
      </a:lt1>
      <a:dk2>
        <a:srgbClr val="143D62"/>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ck Court  Font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rick Court PowerPoint template master 2010 (Feb 18).potx" id="{7D620DF5-9358-4BFE-B8C1-265B4F942781}" vid="{D8D51A1C-04D1-4F5C-BF16-BFE42289C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Brick Court PowerPoint template  (Feb 18)</Template>
  <TotalTime>506</TotalTime>
  <Words>4668</Words>
  <Application>Microsoft Office PowerPoint</Application>
  <PresentationFormat>A4 Paper (210x297 mm)</PresentationFormat>
  <Paragraphs>588</Paragraphs>
  <Slides>83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Times New Roman</vt:lpstr>
      <vt:lpstr>Wingdings</vt:lpstr>
      <vt:lpstr>Calibri</vt:lpstr>
      <vt:lpstr>Office Theme</vt:lpstr>
      <vt:lpstr>Judicial Review and Disclosure</vt:lpstr>
      <vt:lpstr>Introduction to Judicial Review </vt:lpstr>
      <vt:lpstr>Judicial Review </vt:lpstr>
      <vt:lpstr>What is a judicial review claim?</vt:lpstr>
      <vt:lpstr>Who can be reviewed? </vt:lpstr>
      <vt:lpstr>What can be reviewed? (1)</vt:lpstr>
      <vt:lpstr>What can be reviewed? (2) </vt:lpstr>
      <vt:lpstr>On what grounds can an act be reviewed?(1) </vt:lpstr>
      <vt:lpstr>On what grounds can an act be reviewed? (2) </vt:lpstr>
      <vt:lpstr>On what grounds can an act be reviewed? (3) </vt:lpstr>
      <vt:lpstr>On what grounds can an act be reviewed? (4) </vt:lpstr>
      <vt:lpstr>On what grounds can an act be reviewed? (5) </vt:lpstr>
      <vt:lpstr>Who can bring a claim for judicial review? </vt:lpstr>
      <vt:lpstr>Procedure of judicial review</vt:lpstr>
      <vt:lpstr>Disclosure in judicial review (1)</vt:lpstr>
      <vt:lpstr>Disclosure in judicial review (2) </vt:lpstr>
      <vt:lpstr>Disclosure in judicial review (3) </vt:lpstr>
      <vt:lpstr>Disclosure in judicial review (4) </vt:lpstr>
      <vt:lpstr>Judicial Review Remedies </vt:lpstr>
      <vt:lpstr>Reform of Judicial Review: History</vt:lpstr>
      <vt:lpstr>Reform of Judicial Review: Current Proposals</vt:lpstr>
      <vt:lpstr>Slide 22</vt:lpstr>
      <vt:lpstr>The Duty to Consult and The Public Sector Equality Duty</vt:lpstr>
      <vt:lpstr>Consultation</vt:lpstr>
      <vt:lpstr>Cabinet Office Consultation Principles</vt:lpstr>
      <vt:lpstr>What is the point of consultation? </vt:lpstr>
      <vt:lpstr>Case-study: proposed changes to bus routes</vt:lpstr>
      <vt:lpstr>General guidance on when you should consult</vt:lpstr>
      <vt:lpstr>When is there a duty to consult? </vt:lpstr>
      <vt:lpstr>Who to consult?</vt:lpstr>
      <vt:lpstr>Who to consult cont.</vt:lpstr>
      <vt:lpstr>What does the duty comprise?</vt:lpstr>
      <vt:lpstr>Timing and length of consultation </vt:lpstr>
      <vt:lpstr>Content of the consultation </vt:lpstr>
      <vt:lpstr>Method of consulting </vt:lpstr>
      <vt:lpstr>Example ‘Easy Read’ consultation paper</vt:lpstr>
      <vt:lpstr>Example ‘Easy Read’ consultation paper cont.</vt:lpstr>
      <vt:lpstr>Example ‘Easy Read’ consultation paper cont.</vt:lpstr>
      <vt:lpstr>Considering representations and publishing results</vt:lpstr>
      <vt:lpstr>The duty to re-consult</vt:lpstr>
      <vt:lpstr>Public Sector Equality Duty</vt:lpstr>
      <vt:lpstr>The duty</vt:lpstr>
      <vt:lpstr>The protected characteristics</vt:lpstr>
      <vt:lpstr>A duty of ‘due regard’</vt:lpstr>
      <vt:lpstr>What is equality of opportunity? </vt:lpstr>
      <vt:lpstr>How to foster good relations</vt:lpstr>
      <vt:lpstr>When to consider the duty?</vt:lpstr>
      <vt:lpstr>Judicial review of compliance with the duty</vt:lpstr>
      <vt:lpstr>Equality Impact Assessments</vt:lpstr>
      <vt:lpstr>Equality Impact Assessments cont.</vt:lpstr>
      <vt:lpstr>Slide 51</vt:lpstr>
      <vt:lpstr>How to take and present decisions in a way that minimises the risk of public law challenge</vt:lpstr>
      <vt:lpstr>First thought: Wednesbury</vt:lpstr>
      <vt:lpstr>Wednesbury: The public law decision-maker’s mantra</vt:lpstr>
      <vt:lpstr>Getting the law right</vt:lpstr>
      <vt:lpstr>Widgets</vt:lpstr>
      <vt:lpstr>An attempt at setting out the legal test</vt:lpstr>
      <vt:lpstr>Mistake #1</vt:lpstr>
      <vt:lpstr>Mistake #2</vt:lpstr>
      <vt:lpstr>How to set out the test in a JR-proof way</vt:lpstr>
      <vt:lpstr>Rules for setting out the statutory test</vt:lpstr>
      <vt:lpstr>Identifying the relevant factors</vt:lpstr>
      <vt:lpstr>Identifying the relevant factors: a checklist</vt:lpstr>
      <vt:lpstr>How to draft reasons</vt:lpstr>
      <vt:lpstr>A bad example</vt:lpstr>
      <vt:lpstr>Not enough: the case law</vt:lpstr>
      <vt:lpstr>Tip #1</vt:lpstr>
      <vt:lpstr>Cutting the widget subsidy: the press release/political statement</vt:lpstr>
      <vt:lpstr>Cutting the widget subsidy: the decision letter</vt:lpstr>
      <vt:lpstr>The decision letter continued</vt:lpstr>
      <vt:lpstr>Tip #2</vt:lpstr>
      <vt:lpstr>The elephant trap</vt:lpstr>
      <vt:lpstr>Sidestepping the elephant trap</vt:lpstr>
      <vt:lpstr>Tip #3</vt:lpstr>
      <vt:lpstr>How not to be caught out on relevance</vt:lpstr>
      <vt:lpstr>Tip #4</vt:lpstr>
      <vt:lpstr>Cumulative reasons</vt:lpstr>
      <vt:lpstr>Free-standing reasons</vt:lpstr>
      <vt:lpstr>Case study: electric taxis</vt:lpstr>
      <vt:lpstr>Equality considerations</vt:lpstr>
      <vt:lpstr>Other considerations?</vt:lpstr>
      <vt:lpstr>The press release/political statement (ie how not to write a decision letter)</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 Court Chambers</dc:creator>
  <cp:lastModifiedBy>nikki.pitt</cp:lastModifiedBy>
  <cp:revision>75</cp:revision>
  <dcterms:created xsi:type="dcterms:W3CDTF">2013-09-16T15:38:38Z</dcterms:created>
  <dcterms:modified xsi:type="dcterms:W3CDTF">2014-10-09T10:11:46Z</dcterms:modified>
</cp:coreProperties>
</file>