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notesMasterIdLst>
    <p:notesMasterId r:id="rId59"/>
  </p:notesMasterIdLst>
  <p:handoutMasterIdLst>
    <p:handoutMasterId r:id="rId60"/>
  </p:handoutMasterIdLst>
  <p:sldIdLst>
    <p:sldId id="309" r:id="rId2"/>
    <p:sldId id="310" r:id="rId3"/>
    <p:sldId id="311" r:id="rId4"/>
    <p:sldId id="312" r:id="rId5"/>
    <p:sldId id="313" r:id="rId6"/>
    <p:sldId id="314" r:id="rId7"/>
    <p:sldId id="315" r:id="rId8"/>
    <p:sldId id="316" r:id="rId9"/>
    <p:sldId id="317" r:id="rId10"/>
    <p:sldId id="318" r:id="rId11"/>
    <p:sldId id="319" r:id="rId12"/>
    <p:sldId id="320" r:id="rId13"/>
    <p:sldId id="321" r:id="rId14"/>
    <p:sldId id="322" r:id="rId15"/>
    <p:sldId id="323" r:id="rId16"/>
    <p:sldId id="324" r:id="rId17"/>
    <p:sldId id="325" r:id="rId18"/>
    <p:sldId id="326" r:id="rId19"/>
    <p:sldId id="327" r:id="rId20"/>
    <p:sldId id="328" r:id="rId21"/>
    <p:sldId id="329" r:id="rId22"/>
    <p:sldId id="330" r:id="rId23"/>
    <p:sldId id="331" r:id="rId24"/>
    <p:sldId id="300" r:id="rId25"/>
    <p:sldId id="268" r:id="rId26"/>
    <p:sldId id="270" r:id="rId27"/>
    <p:sldId id="271" r:id="rId28"/>
    <p:sldId id="272" r:id="rId29"/>
    <p:sldId id="273" r:id="rId30"/>
    <p:sldId id="274" r:id="rId31"/>
    <p:sldId id="303" r:id="rId32"/>
    <p:sldId id="258" r:id="rId33"/>
    <p:sldId id="259" r:id="rId34"/>
    <p:sldId id="264" r:id="rId35"/>
    <p:sldId id="265" r:id="rId36"/>
    <p:sldId id="308" r:id="rId37"/>
    <p:sldId id="263" r:id="rId38"/>
    <p:sldId id="332" r:id="rId39"/>
    <p:sldId id="333" r:id="rId40"/>
    <p:sldId id="334" r:id="rId41"/>
    <p:sldId id="335" r:id="rId42"/>
    <p:sldId id="336" r:id="rId43"/>
    <p:sldId id="337" r:id="rId44"/>
    <p:sldId id="338" r:id="rId45"/>
    <p:sldId id="339" r:id="rId46"/>
    <p:sldId id="340" r:id="rId47"/>
    <p:sldId id="341" r:id="rId48"/>
    <p:sldId id="342" r:id="rId49"/>
    <p:sldId id="343" r:id="rId50"/>
    <p:sldId id="344" r:id="rId51"/>
    <p:sldId id="345" r:id="rId52"/>
    <p:sldId id="346" r:id="rId53"/>
    <p:sldId id="347" r:id="rId54"/>
    <p:sldId id="348" r:id="rId55"/>
    <p:sldId id="349" r:id="rId56"/>
    <p:sldId id="350" r:id="rId57"/>
    <p:sldId id="351" r:id="rId58"/>
  </p:sldIdLst>
  <p:sldSz cx="9906000" cy="6858000" type="A4"/>
  <p:notesSz cx="6794500" cy="9931400"/>
  <p:defaultTextStyle>
    <a:defPPr>
      <a:defRPr lang="en-US"/>
    </a:defPPr>
    <a:lvl1pPr marL="0" algn="l" defTabSz="914190" rtl="0" eaLnBrk="1" latinLnBrk="0" hangingPunct="1">
      <a:defRPr sz="1799" kern="1200">
        <a:solidFill>
          <a:schemeClr val="tx1"/>
        </a:solidFill>
        <a:latin typeface="+mn-lt"/>
        <a:ea typeface="+mn-ea"/>
        <a:cs typeface="+mn-cs"/>
      </a:defRPr>
    </a:lvl1pPr>
    <a:lvl2pPr marL="457094" algn="l" defTabSz="914190" rtl="0" eaLnBrk="1" latinLnBrk="0" hangingPunct="1">
      <a:defRPr sz="1799" kern="1200">
        <a:solidFill>
          <a:schemeClr val="tx1"/>
        </a:solidFill>
        <a:latin typeface="+mn-lt"/>
        <a:ea typeface="+mn-ea"/>
        <a:cs typeface="+mn-cs"/>
      </a:defRPr>
    </a:lvl2pPr>
    <a:lvl3pPr marL="914190" algn="l" defTabSz="914190" rtl="0" eaLnBrk="1" latinLnBrk="0" hangingPunct="1">
      <a:defRPr sz="1799" kern="1200">
        <a:solidFill>
          <a:schemeClr val="tx1"/>
        </a:solidFill>
        <a:latin typeface="+mn-lt"/>
        <a:ea typeface="+mn-ea"/>
        <a:cs typeface="+mn-cs"/>
      </a:defRPr>
    </a:lvl3pPr>
    <a:lvl4pPr marL="1371284" algn="l" defTabSz="914190" rtl="0" eaLnBrk="1" latinLnBrk="0" hangingPunct="1">
      <a:defRPr sz="1799" kern="1200">
        <a:solidFill>
          <a:schemeClr val="tx1"/>
        </a:solidFill>
        <a:latin typeface="+mn-lt"/>
        <a:ea typeface="+mn-ea"/>
        <a:cs typeface="+mn-cs"/>
      </a:defRPr>
    </a:lvl4pPr>
    <a:lvl5pPr marL="1828379" algn="l" defTabSz="914190" rtl="0" eaLnBrk="1" latinLnBrk="0" hangingPunct="1">
      <a:defRPr sz="1799" kern="1200">
        <a:solidFill>
          <a:schemeClr val="tx1"/>
        </a:solidFill>
        <a:latin typeface="+mn-lt"/>
        <a:ea typeface="+mn-ea"/>
        <a:cs typeface="+mn-cs"/>
      </a:defRPr>
    </a:lvl5pPr>
    <a:lvl6pPr marL="2285474" algn="l" defTabSz="914190" rtl="0" eaLnBrk="1" latinLnBrk="0" hangingPunct="1">
      <a:defRPr sz="1799" kern="1200">
        <a:solidFill>
          <a:schemeClr val="tx1"/>
        </a:solidFill>
        <a:latin typeface="+mn-lt"/>
        <a:ea typeface="+mn-ea"/>
        <a:cs typeface="+mn-cs"/>
      </a:defRPr>
    </a:lvl6pPr>
    <a:lvl7pPr marL="2742568" algn="l" defTabSz="914190" rtl="0" eaLnBrk="1" latinLnBrk="0" hangingPunct="1">
      <a:defRPr sz="1799" kern="1200">
        <a:solidFill>
          <a:schemeClr val="tx1"/>
        </a:solidFill>
        <a:latin typeface="+mn-lt"/>
        <a:ea typeface="+mn-ea"/>
        <a:cs typeface="+mn-cs"/>
      </a:defRPr>
    </a:lvl7pPr>
    <a:lvl8pPr marL="3199664" algn="l" defTabSz="914190" rtl="0" eaLnBrk="1" latinLnBrk="0" hangingPunct="1">
      <a:defRPr sz="1799" kern="1200">
        <a:solidFill>
          <a:schemeClr val="tx1"/>
        </a:solidFill>
        <a:latin typeface="+mn-lt"/>
        <a:ea typeface="+mn-ea"/>
        <a:cs typeface="+mn-cs"/>
      </a:defRPr>
    </a:lvl8pPr>
    <a:lvl9pPr marL="3656758" algn="l" defTabSz="914190"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3D62"/>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38" autoAdjust="0"/>
    <p:restoredTop sz="94660" autoAdjust="0"/>
  </p:normalViewPr>
  <p:slideViewPr>
    <p:cSldViewPr snapToGrid="0">
      <p:cViewPr varScale="1">
        <p:scale>
          <a:sx n="116" d="100"/>
          <a:sy n="116" d="100"/>
        </p:scale>
        <p:origin x="1026" y="108"/>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2" d="100"/>
          <a:sy n="82" d="100"/>
        </p:scale>
        <p:origin x="397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813"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101" y="0"/>
            <a:ext cx="2944813" cy="498475"/>
          </a:xfrm>
          <a:prstGeom prst="rect">
            <a:avLst/>
          </a:prstGeom>
        </p:spPr>
        <p:txBody>
          <a:bodyPr vert="horz" lIns="91440" tIns="45720" rIns="91440" bIns="45720" rtlCol="0"/>
          <a:lstStyle>
            <a:lvl1pPr algn="r">
              <a:defRPr sz="1200"/>
            </a:lvl1pPr>
          </a:lstStyle>
          <a:p>
            <a:fld id="{61FEABE1-E2CA-41F4-86AC-8A822BC865CA}" type="datetimeFigureOut">
              <a:rPr lang="en-GB" smtClean="0"/>
              <a:pPr/>
              <a:t>12/10/2017</a:t>
            </a:fld>
            <a:endParaRPr lang="en-GB"/>
          </a:p>
        </p:txBody>
      </p:sp>
      <p:sp>
        <p:nvSpPr>
          <p:cNvPr id="4" name="Footer Placeholder 3"/>
          <p:cNvSpPr>
            <a:spLocks noGrp="1"/>
          </p:cNvSpPr>
          <p:nvPr>
            <p:ph type="ftr" sz="quarter" idx="2"/>
          </p:nvPr>
        </p:nvSpPr>
        <p:spPr>
          <a:xfrm>
            <a:off x="1" y="9432926"/>
            <a:ext cx="2944813"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101" y="9432926"/>
            <a:ext cx="2944813" cy="498475"/>
          </a:xfrm>
          <a:prstGeom prst="rect">
            <a:avLst/>
          </a:prstGeom>
        </p:spPr>
        <p:txBody>
          <a:bodyPr vert="horz" lIns="91440" tIns="45720" rIns="91440" bIns="45720" rtlCol="0" anchor="b"/>
          <a:lstStyle>
            <a:lvl1pPr algn="r">
              <a:defRPr sz="1200"/>
            </a:lvl1pPr>
          </a:lstStyle>
          <a:p>
            <a:fld id="{1138E480-72CF-4AC1-A880-EEE8EE774954}" type="slidenum">
              <a:rPr lang="en-GB" smtClean="0"/>
              <a:pPr/>
              <a:t>‹#›</a:t>
            </a:fld>
            <a:endParaRPr lang="en-GB"/>
          </a:p>
        </p:txBody>
      </p:sp>
    </p:spTree>
    <p:extLst>
      <p:ext uri="{BB962C8B-B14F-4D97-AF65-F5344CB8AC3E}">
        <p14:creationId xmlns:p14="http://schemas.microsoft.com/office/powerpoint/2010/main" val="41357924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4283" cy="49829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6" y="1"/>
            <a:ext cx="2944283" cy="498295"/>
          </a:xfrm>
          <a:prstGeom prst="rect">
            <a:avLst/>
          </a:prstGeom>
        </p:spPr>
        <p:txBody>
          <a:bodyPr vert="horz" lIns="91440" tIns="45720" rIns="91440" bIns="45720" rtlCol="0"/>
          <a:lstStyle>
            <a:lvl1pPr algn="r">
              <a:defRPr sz="1200"/>
            </a:lvl1pPr>
          </a:lstStyle>
          <a:p>
            <a:fld id="{21BE0C4D-16C0-4E54-9819-CA7AFAB56F5F}" type="datetimeFigureOut">
              <a:rPr lang="en-GB" smtClean="0"/>
              <a:pPr/>
              <a:t>12/10/2017</a:t>
            </a:fld>
            <a:endParaRPr lang="en-GB"/>
          </a:p>
        </p:txBody>
      </p:sp>
      <p:sp>
        <p:nvSpPr>
          <p:cNvPr id="4" name="Slide Image Placeholder 3"/>
          <p:cNvSpPr>
            <a:spLocks noGrp="1" noRot="1" noChangeAspect="1"/>
          </p:cNvSpPr>
          <p:nvPr>
            <p:ph type="sldImg" idx="2"/>
          </p:nvPr>
        </p:nvSpPr>
        <p:spPr>
          <a:xfrm>
            <a:off x="977900" y="1241425"/>
            <a:ext cx="4838700"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9487"/>
            <a:ext cx="5435600" cy="391048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33108"/>
            <a:ext cx="2944283" cy="49829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6" y="9433108"/>
            <a:ext cx="2944283" cy="498294"/>
          </a:xfrm>
          <a:prstGeom prst="rect">
            <a:avLst/>
          </a:prstGeom>
        </p:spPr>
        <p:txBody>
          <a:bodyPr vert="horz" lIns="91440" tIns="45720" rIns="91440" bIns="45720" rtlCol="0" anchor="b"/>
          <a:lstStyle>
            <a:lvl1pPr algn="r">
              <a:defRPr sz="1200"/>
            </a:lvl1pPr>
          </a:lstStyle>
          <a:p>
            <a:fld id="{A57DA269-307A-468D-BE11-4F7CD1374003}" type="slidenum">
              <a:rPr lang="en-GB" smtClean="0"/>
              <a:pPr/>
              <a:t>‹#›</a:t>
            </a:fld>
            <a:endParaRPr lang="en-GB"/>
          </a:p>
        </p:txBody>
      </p:sp>
    </p:spTree>
    <p:extLst>
      <p:ext uri="{BB962C8B-B14F-4D97-AF65-F5344CB8AC3E}">
        <p14:creationId xmlns:p14="http://schemas.microsoft.com/office/powerpoint/2010/main" val="1207854865"/>
      </p:ext>
    </p:extLst>
  </p:cSld>
  <p:clrMap bg1="lt1" tx1="dk1" bg2="lt2" tx2="dk2" accent1="accent1" accent2="accent2" accent3="accent3" accent4="accent4" accent5="accent5" accent6="accent6" hlink="hlink" folHlink="folHlink"/>
  <p:notesStyle>
    <a:lvl1pPr marL="0" algn="l" defTabSz="914190" rtl="0" eaLnBrk="1" latinLnBrk="0" hangingPunct="1">
      <a:defRPr sz="1200" kern="1200">
        <a:solidFill>
          <a:schemeClr val="tx1"/>
        </a:solidFill>
        <a:latin typeface="+mn-lt"/>
        <a:ea typeface="+mn-ea"/>
        <a:cs typeface="+mn-cs"/>
      </a:defRPr>
    </a:lvl1pPr>
    <a:lvl2pPr marL="457094" algn="l" defTabSz="914190" rtl="0" eaLnBrk="1" latinLnBrk="0" hangingPunct="1">
      <a:defRPr sz="1200" kern="1200">
        <a:solidFill>
          <a:schemeClr val="tx1"/>
        </a:solidFill>
        <a:latin typeface="+mn-lt"/>
        <a:ea typeface="+mn-ea"/>
        <a:cs typeface="+mn-cs"/>
      </a:defRPr>
    </a:lvl2pPr>
    <a:lvl3pPr marL="914190" algn="l" defTabSz="914190" rtl="0" eaLnBrk="1" latinLnBrk="0" hangingPunct="1">
      <a:defRPr sz="1200" kern="1200">
        <a:solidFill>
          <a:schemeClr val="tx1"/>
        </a:solidFill>
        <a:latin typeface="+mn-lt"/>
        <a:ea typeface="+mn-ea"/>
        <a:cs typeface="+mn-cs"/>
      </a:defRPr>
    </a:lvl3pPr>
    <a:lvl4pPr marL="1371284" algn="l" defTabSz="914190" rtl="0" eaLnBrk="1" latinLnBrk="0" hangingPunct="1">
      <a:defRPr sz="1200" kern="1200">
        <a:solidFill>
          <a:schemeClr val="tx1"/>
        </a:solidFill>
        <a:latin typeface="+mn-lt"/>
        <a:ea typeface="+mn-ea"/>
        <a:cs typeface="+mn-cs"/>
      </a:defRPr>
    </a:lvl4pPr>
    <a:lvl5pPr marL="1828379" algn="l" defTabSz="914190" rtl="0" eaLnBrk="1" latinLnBrk="0" hangingPunct="1">
      <a:defRPr sz="1200" kern="1200">
        <a:solidFill>
          <a:schemeClr val="tx1"/>
        </a:solidFill>
        <a:latin typeface="+mn-lt"/>
        <a:ea typeface="+mn-ea"/>
        <a:cs typeface="+mn-cs"/>
      </a:defRPr>
    </a:lvl5pPr>
    <a:lvl6pPr marL="2285474" algn="l" defTabSz="914190" rtl="0" eaLnBrk="1" latinLnBrk="0" hangingPunct="1">
      <a:defRPr sz="1200" kern="1200">
        <a:solidFill>
          <a:schemeClr val="tx1"/>
        </a:solidFill>
        <a:latin typeface="+mn-lt"/>
        <a:ea typeface="+mn-ea"/>
        <a:cs typeface="+mn-cs"/>
      </a:defRPr>
    </a:lvl6pPr>
    <a:lvl7pPr marL="2742568" algn="l" defTabSz="914190" rtl="0" eaLnBrk="1" latinLnBrk="0" hangingPunct="1">
      <a:defRPr sz="1200" kern="1200">
        <a:solidFill>
          <a:schemeClr val="tx1"/>
        </a:solidFill>
        <a:latin typeface="+mn-lt"/>
        <a:ea typeface="+mn-ea"/>
        <a:cs typeface="+mn-cs"/>
      </a:defRPr>
    </a:lvl7pPr>
    <a:lvl8pPr marL="3199664" algn="l" defTabSz="914190" rtl="0" eaLnBrk="1" latinLnBrk="0" hangingPunct="1">
      <a:defRPr sz="1200" kern="1200">
        <a:solidFill>
          <a:schemeClr val="tx1"/>
        </a:solidFill>
        <a:latin typeface="+mn-lt"/>
        <a:ea typeface="+mn-ea"/>
        <a:cs typeface="+mn-cs"/>
      </a:defRPr>
    </a:lvl8pPr>
    <a:lvl9pPr marL="3656758" algn="l" defTabSz="91419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57DA269-307A-468D-BE11-4F7CD1374003}" type="slidenum">
              <a:rPr lang="en-GB" smtClean="0"/>
              <a:pPr/>
              <a:t>1</a:t>
            </a:fld>
            <a:endParaRPr lang="en-GB"/>
          </a:p>
        </p:txBody>
      </p:sp>
    </p:spTree>
    <p:extLst>
      <p:ext uri="{BB962C8B-B14F-4D97-AF65-F5344CB8AC3E}">
        <p14:creationId xmlns:p14="http://schemas.microsoft.com/office/powerpoint/2010/main" val="133156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57DA269-307A-468D-BE11-4F7CD1374003}" type="slidenum">
              <a:rPr lang="en-GB" smtClean="0"/>
              <a:pPr/>
              <a:t>57</a:t>
            </a:fld>
            <a:endParaRPr lang="en-GB"/>
          </a:p>
        </p:txBody>
      </p:sp>
    </p:spTree>
    <p:extLst>
      <p:ext uri="{BB962C8B-B14F-4D97-AF65-F5344CB8AC3E}">
        <p14:creationId xmlns:p14="http://schemas.microsoft.com/office/powerpoint/2010/main" val="53934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143D62"/>
        </a:solidFill>
        <a:effectLst/>
      </p:bgPr>
    </p:bg>
    <p:spTree>
      <p:nvGrpSpPr>
        <p:cNvPr id="1" name=""/>
        <p:cNvGrpSpPr/>
        <p:nvPr/>
      </p:nvGrpSpPr>
      <p:grpSpPr>
        <a:xfrm>
          <a:off x="0" y="0"/>
          <a:ext cx="0" cy="0"/>
          <a:chOff x="0" y="0"/>
          <a:chExt cx="0" cy="0"/>
        </a:xfrm>
      </p:grpSpPr>
      <p:sp>
        <p:nvSpPr>
          <p:cNvPr id="17" name="Title 16"/>
          <p:cNvSpPr>
            <a:spLocks noGrp="1"/>
          </p:cNvSpPr>
          <p:nvPr>
            <p:ph type="title" hasCustomPrompt="1"/>
          </p:nvPr>
        </p:nvSpPr>
        <p:spPr>
          <a:xfrm>
            <a:off x="742800" y="1724025"/>
            <a:ext cx="8420400" cy="637425"/>
          </a:xfrm>
          <a:prstGeom prst="rect">
            <a:avLst/>
          </a:prstGeom>
          <a:noFill/>
        </p:spPr>
        <p:txBody>
          <a:bodyPr/>
          <a:lstStyle>
            <a:lvl1pPr algn="ctr">
              <a:defRPr>
                <a:solidFill>
                  <a:srgbClr val="F2F2F2"/>
                </a:solidFill>
              </a:defRPr>
            </a:lvl1pPr>
          </a:lstStyle>
          <a:p>
            <a:r>
              <a:rPr lang="en-US" dirty="0" smtClean="0"/>
              <a:t>Click to edit Presentation title</a:t>
            </a:r>
            <a:endParaRPr lang="en-GB" dirty="0"/>
          </a:p>
        </p:txBody>
      </p:sp>
      <p:sp>
        <p:nvSpPr>
          <p:cNvPr id="21" name="Text Placeholder 20"/>
          <p:cNvSpPr>
            <a:spLocks noGrp="1"/>
          </p:cNvSpPr>
          <p:nvPr>
            <p:ph type="body" sz="quarter" idx="11" hasCustomPrompt="1"/>
          </p:nvPr>
        </p:nvSpPr>
        <p:spPr>
          <a:xfrm>
            <a:off x="732905" y="2457449"/>
            <a:ext cx="8429095" cy="495301"/>
          </a:xfrm>
          <a:prstGeom prst="rect">
            <a:avLst/>
          </a:prstGeom>
        </p:spPr>
        <p:txBody>
          <a:bodyPr/>
          <a:lstStyle>
            <a:lvl1pPr marL="0" indent="0" algn="ctr">
              <a:lnSpc>
                <a:spcPct val="150000"/>
              </a:lnSpc>
              <a:buFontTx/>
              <a:buNone/>
              <a:defRPr>
                <a:solidFill>
                  <a:schemeClr val="bg1"/>
                </a:solidFill>
              </a:defRPr>
            </a:lvl1pPr>
          </a:lstStyle>
          <a:p>
            <a:pPr lvl="0"/>
            <a:r>
              <a:rPr lang="en-US" dirty="0" smtClean="0"/>
              <a:t>Click to edit Barrister name</a:t>
            </a:r>
          </a:p>
        </p:txBody>
      </p:sp>
      <p:sp>
        <p:nvSpPr>
          <p:cNvPr id="22" name="Text Placeholder 20"/>
          <p:cNvSpPr>
            <a:spLocks noGrp="1"/>
          </p:cNvSpPr>
          <p:nvPr>
            <p:ph type="body" sz="quarter" idx="12" hasCustomPrompt="1"/>
          </p:nvPr>
        </p:nvSpPr>
        <p:spPr>
          <a:xfrm>
            <a:off x="732905" y="3736766"/>
            <a:ext cx="8429095" cy="495301"/>
          </a:xfrm>
          <a:prstGeom prst="rect">
            <a:avLst/>
          </a:prstGeom>
        </p:spPr>
        <p:txBody>
          <a:bodyPr/>
          <a:lstStyle>
            <a:lvl1pPr marL="0" indent="0" algn="ctr">
              <a:lnSpc>
                <a:spcPct val="150000"/>
              </a:lnSpc>
              <a:buFontTx/>
              <a:buNone/>
              <a:defRPr baseline="0">
                <a:solidFill>
                  <a:schemeClr val="bg1"/>
                </a:solidFill>
              </a:defRPr>
            </a:lvl1pPr>
          </a:lstStyle>
          <a:p>
            <a:pPr lvl="0"/>
            <a:r>
              <a:rPr lang="en-US" dirty="0" smtClean="0"/>
              <a:t>Click to edit Date</a:t>
            </a:r>
          </a:p>
        </p:txBody>
      </p:sp>
      <p:sp>
        <p:nvSpPr>
          <p:cNvPr id="7" name="Footer Placeholder 3"/>
          <p:cNvSpPr>
            <a:spLocks noGrp="1"/>
          </p:cNvSpPr>
          <p:nvPr>
            <p:ph type="ftr" sz="quarter" idx="3"/>
          </p:nvPr>
        </p:nvSpPr>
        <p:spPr>
          <a:xfrm>
            <a:off x="732905" y="6053142"/>
            <a:ext cx="2410878" cy="560387"/>
          </a:xfrm>
          <a:prstGeom prst="rect">
            <a:avLst/>
          </a:prstGeom>
          <a:ln>
            <a:noFill/>
          </a:ln>
        </p:spPr>
        <p:txBody>
          <a:bodyPr/>
          <a:lstStyle/>
          <a:p>
            <a:pPr algn="l"/>
            <a:r>
              <a:rPr lang="en-GB" sz="1600" dirty="0">
                <a:solidFill>
                  <a:srgbClr val="143D62"/>
                </a:solidFill>
                <a:latin typeface="Times New Roman" panose="02020603050405020304" pitchFamily="18" charset="0"/>
              </a:rPr>
              <a:t>brickcourt.co.uk</a:t>
            </a:r>
          </a:p>
          <a:p>
            <a:pPr algn="l"/>
            <a:r>
              <a:rPr lang="en-GB" sz="1600" dirty="0">
                <a:solidFill>
                  <a:srgbClr val="143D62"/>
                </a:solidFill>
                <a:latin typeface="Times New Roman" panose="02020603050405020304" pitchFamily="18" charset="0"/>
              </a:rPr>
              <a:t>+44 (0)20 7379 3550</a:t>
            </a:r>
          </a:p>
        </p:txBody>
      </p:sp>
      <p:sp>
        <p:nvSpPr>
          <p:cNvPr id="8" name="Text Placeholder 20"/>
          <p:cNvSpPr>
            <a:spLocks noGrp="1"/>
          </p:cNvSpPr>
          <p:nvPr>
            <p:ph type="body" sz="quarter" idx="13" hasCustomPrompt="1"/>
          </p:nvPr>
        </p:nvSpPr>
        <p:spPr>
          <a:xfrm>
            <a:off x="732904" y="3095819"/>
            <a:ext cx="8429096" cy="495301"/>
          </a:xfrm>
          <a:prstGeom prst="rect">
            <a:avLst/>
          </a:prstGeom>
        </p:spPr>
        <p:txBody>
          <a:bodyPr/>
          <a:lstStyle>
            <a:lvl1pPr marL="0" indent="0" algn="ctr">
              <a:lnSpc>
                <a:spcPct val="150000"/>
              </a:lnSpc>
              <a:buFontTx/>
              <a:buNone/>
              <a:defRPr baseline="0">
                <a:solidFill>
                  <a:schemeClr val="bg1"/>
                </a:solidFill>
              </a:defRPr>
            </a:lvl1pPr>
          </a:lstStyle>
          <a:p>
            <a:pPr lvl="0"/>
            <a:r>
              <a:rPr lang="en-US" dirty="0" smtClean="0"/>
              <a:t>“Brick Court Chambers” can be typed here</a:t>
            </a:r>
          </a:p>
        </p:txBody>
      </p:sp>
    </p:spTree>
    <p:extLst>
      <p:ext uri="{BB962C8B-B14F-4D97-AF65-F5344CB8AC3E}">
        <p14:creationId xmlns:p14="http://schemas.microsoft.com/office/powerpoint/2010/main" val="44694296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slide">
    <p:bg>
      <p:bgPr>
        <a:solidFill>
          <a:srgbClr val="143D62"/>
        </a:solidFill>
        <a:effectLst/>
      </p:bgPr>
    </p:bg>
    <p:spTree>
      <p:nvGrpSpPr>
        <p:cNvPr id="1" name=""/>
        <p:cNvGrpSpPr/>
        <p:nvPr/>
      </p:nvGrpSpPr>
      <p:grpSpPr>
        <a:xfrm>
          <a:off x="0" y="0"/>
          <a:ext cx="0" cy="0"/>
          <a:chOff x="0" y="0"/>
          <a:chExt cx="0" cy="0"/>
        </a:xfrm>
      </p:grpSpPr>
      <p:sp>
        <p:nvSpPr>
          <p:cNvPr id="17" name="Title 16"/>
          <p:cNvSpPr>
            <a:spLocks noGrp="1"/>
          </p:cNvSpPr>
          <p:nvPr>
            <p:ph type="title" hasCustomPrompt="1"/>
          </p:nvPr>
        </p:nvSpPr>
        <p:spPr>
          <a:xfrm>
            <a:off x="742800" y="2694039"/>
            <a:ext cx="8420400" cy="637425"/>
          </a:xfrm>
          <a:prstGeom prst="rect">
            <a:avLst/>
          </a:prstGeom>
          <a:noFill/>
        </p:spPr>
        <p:txBody>
          <a:bodyPr/>
          <a:lstStyle>
            <a:lvl1pPr algn="ctr">
              <a:defRPr sz="4000" baseline="0">
                <a:solidFill>
                  <a:srgbClr val="F2F2F2"/>
                </a:solidFill>
              </a:defRPr>
            </a:lvl1pPr>
          </a:lstStyle>
          <a:p>
            <a:r>
              <a:rPr lang="en-US" dirty="0" smtClean="0"/>
              <a:t>Click to edit Section header title</a:t>
            </a:r>
            <a:endParaRPr lang="en-GB" dirty="0"/>
          </a:p>
        </p:txBody>
      </p:sp>
      <p:sp>
        <p:nvSpPr>
          <p:cNvPr id="24" name="Footer Placeholder 3"/>
          <p:cNvSpPr>
            <a:spLocks noGrp="1"/>
          </p:cNvSpPr>
          <p:nvPr>
            <p:ph type="ftr" sz="quarter" idx="3"/>
          </p:nvPr>
        </p:nvSpPr>
        <p:spPr>
          <a:xfrm>
            <a:off x="732905" y="6053142"/>
            <a:ext cx="2410878" cy="560387"/>
          </a:xfrm>
          <a:prstGeom prst="rect">
            <a:avLst/>
          </a:prstGeom>
          <a:ln>
            <a:noFill/>
          </a:ln>
        </p:spPr>
        <p:txBody>
          <a:bodyPr/>
          <a:lstStyle/>
          <a:p>
            <a:pPr algn="l"/>
            <a:r>
              <a:rPr lang="en-GB" sz="1600" dirty="0">
                <a:solidFill>
                  <a:srgbClr val="143D62"/>
                </a:solidFill>
                <a:latin typeface="Times New Roman" panose="02020603050405020304" pitchFamily="18" charset="0"/>
              </a:rPr>
              <a:t>brickcourt.co.uk</a:t>
            </a:r>
          </a:p>
          <a:p>
            <a:pPr algn="l"/>
            <a:r>
              <a:rPr lang="en-GB" sz="1600" dirty="0">
                <a:solidFill>
                  <a:srgbClr val="143D62"/>
                </a:solidFill>
                <a:latin typeface="Times New Roman" panose="02020603050405020304" pitchFamily="18" charset="0"/>
              </a:rPr>
              <a:t>+44 (0)20 7379 3550</a:t>
            </a:r>
          </a:p>
        </p:txBody>
      </p:sp>
    </p:spTree>
    <p:extLst>
      <p:ext uri="{BB962C8B-B14F-4D97-AF65-F5344CB8AC3E}">
        <p14:creationId xmlns:p14="http://schemas.microsoft.com/office/powerpoint/2010/main" val="12066504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Bullet Slide">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732905" y="6053142"/>
            <a:ext cx="2410878" cy="560387"/>
          </a:xfrm>
          <a:prstGeom prst="rect">
            <a:avLst/>
          </a:prstGeom>
          <a:ln>
            <a:noFill/>
          </a:ln>
        </p:spPr>
        <p:txBody>
          <a:bodyPr/>
          <a:lstStyle/>
          <a:p>
            <a:pPr algn="l"/>
            <a:r>
              <a:rPr lang="en-GB" sz="1600" dirty="0">
                <a:solidFill>
                  <a:srgbClr val="143D62"/>
                </a:solidFill>
                <a:latin typeface="Times New Roman" panose="02020603050405020304" pitchFamily="18" charset="0"/>
              </a:rPr>
              <a:t>brickcourt.co.uk</a:t>
            </a:r>
          </a:p>
          <a:p>
            <a:pPr algn="l"/>
            <a:r>
              <a:rPr lang="en-GB" sz="1600" dirty="0">
                <a:solidFill>
                  <a:srgbClr val="143D62"/>
                </a:solidFill>
                <a:latin typeface="Times New Roman" panose="02020603050405020304" pitchFamily="18" charset="0"/>
              </a:rPr>
              <a:t>+44 (0)20 7379 3550</a:t>
            </a:r>
          </a:p>
        </p:txBody>
      </p:sp>
      <p:sp>
        <p:nvSpPr>
          <p:cNvPr id="3" name="Title 2"/>
          <p:cNvSpPr>
            <a:spLocks noGrp="1"/>
          </p:cNvSpPr>
          <p:nvPr>
            <p:ph type="title" hasCustomPrompt="1"/>
          </p:nvPr>
        </p:nvSpPr>
        <p:spPr>
          <a:xfrm>
            <a:off x="732905" y="381600"/>
            <a:ext cx="8668271" cy="860400"/>
          </a:xfrm>
          <a:prstGeom prst="rect">
            <a:avLst/>
          </a:prstGeom>
        </p:spPr>
        <p:txBody>
          <a:bodyPr wrap="none" anchor="b"/>
          <a:lstStyle>
            <a:lvl1pPr>
              <a:lnSpc>
                <a:spcPct val="150000"/>
              </a:lnSpc>
              <a:defRPr sz="3600" baseline="0">
                <a:solidFill>
                  <a:srgbClr val="143D62"/>
                </a:solidFill>
              </a:defRPr>
            </a:lvl1pPr>
          </a:lstStyle>
          <a:p>
            <a:r>
              <a:rPr lang="en-US" dirty="0" smtClean="0"/>
              <a:t>Click to edit Slide title</a:t>
            </a:r>
            <a:endParaRPr lang="en-GB" dirty="0"/>
          </a:p>
        </p:txBody>
      </p:sp>
      <p:sp>
        <p:nvSpPr>
          <p:cNvPr id="5" name="Text Placeholder 4"/>
          <p:cNvSpPr>
            <a:spLocks noGrp="1"/>
          </p:cNvSpPr>
          <p:nvPr>
            <p:ph type="body" sz="quarter" idx="10" hasCustomPrompt="1"/>
          </p:nvPr>
        </p:nvSpPr>
        <p:spPr>
          <a:xfrm>
            <a:off x="732906" y="1483200"/>
            <a:ext cx="8668270" cy="3917475"/>
          </a:xfrm>
          <a:prstGeom prst="rect">
            <a:avLst/>
          </a:prstGeom>
        </p:spPr>
        <p:txBody>
          <a:bodyPr lIns="68400" tIns="36000" rIns="68400" bIns="36000"/>
          <a:lstStyle>
            <a:lvl1pPr marL="228599" indent="-228599" algn="just">
              <a:lnSpc>
                <a:spcPct val="150000"/>
              </a:lnSpc>
              <a:buClr>
                <a:srgbClr val="143D62"/>
              </a:buClr>
              <a:buFont typeface="Wingdings" panose="05000000000000000000" pitchFamily="2" charset="2"/>
              <a:buChar char="§"/>
              <a:defRPr sz="2000" baseline="0">
                <a:solidFill>
                  <a:srgbClr val="143D62"/>
                </a:solidFill>
              </a:defRPr>
            </a:lvl1pPr>
          </a:lstStyle>
          <a:p>
            <a:pPr lvl="0"/>
            <a:r>
              <a:rPr lang="en-US" dirty="0" smtClean="0"/>
              <a:t>Click to edit Bullet point list</a:t>
            </a:r>
          </a:p>
        </p:txBody>
      </p:sp>
    </p:spTree>
    <p:extLst>
      <p:ext uri="{BB962C8B-B14F-4D97-AF65-F5344CB8AC3E}">
        <p14:creationId xmlns:p14="http://schemas.microsoft.com/office/powerpoint/2010/main" val="5924645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Text box">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732905" y="6053142"/>
            <a:ext cx="2410878" cy="560387"/>
          </a:xfrm>
          <a:prstGeom prst="rect">
            <a:avLst/>
          </a:prstGeom>
          <a:ln>
            <a:noFill/>
          </a:ln>
        </p:spPr>
        <p:txBody>
          <a:bodyPr/>
          <a:lstStyle/>
          <a:p>
            <a:pPr algn="l"/>
            <a:r>
              <a:rPr lang="en-GB" sz="1600" dirty="0">
                <a:solidFill>
                  <a:srgbClr val="143D62"/>
                </a:solidFill>
                <a:latin typeface="Times New Roman" panose="02020603050405020304" pitchFamily="18" charset="0"/>
              </a:rPr>
              <a:t>brickcourt.co.uk</a:t>
            </a:r>
          </a:p>
          <a:p>
            <a:pPr algn="l"/>
            <a:r>
              <a:rPr lang="en-GB" sz="1600" dirty="0">
                <a:solidFill>
                  <a:srgbClr val="143D62"/>
                </a:solidFill>
                <a:latin typeface="Times New Roman" panose="02020603050405020304" pitchFamily="18" charset="0"/>
              </a:rPr>
              <a:t>+44 (0)20 7379 3550</a:t>
            </a:r>
          </a:p>
        </p:txBody>
      </p:sp>
      <p:sp>
        <p:nvSpPr>
          <p:cNvPr id="3" name="Title 2"/>
          <p:cNvSpPr>
            <a:spLocks noGrp="1"/>
          </p:cNvSpPr>
          <p:nvPr>
            <p:ph type="title" hasCustomPrompt="1"/>
          </p:nvPr>
        </p:nvSpPr>
        <p:spPr>
          <a:xfrm>
            <a:off x="732905" y="381600"/>
            <a:ext cx="8668271" cy="860400"/>
          </a:xfrm>
          <a:prstGeom prst="rect">
            <a:avLst/>
          </a:prstGeom>
        </p:spPr>
        <p:txBody>
          <a:bodyPr wrap="none" anchor="b"/>
          <a:lstStyle>
            <a:lvl1pPr>
              <a:lnSpc>
                <a:spcPct val="150000"/>
              </a:lnSpc>
              <a:defRPr sz="3600" baseline="0">
                <a:solidFill>
                  <a:srgbClr val="143D62"/>
                </a:solidFill>
              </a:defRPr>
            </a:lvl1pPr>
          </a:lstStyle>
          <a:p>
            <a:r>
              <a:rPr lang="en-US" dirty="0" smtClean="0"/>
              <a:t>Click to edit Slide title</a:t>
            </a:r>
            <a:endParaRPr lang="en-GB" dirty="0"/>
          </a:p>
        </p:txBody>
      </p:sp>
      <p:sp>
        <p:nvSpPr>
          <p:cNvPr id="5" name="Text Placeholder 4"/>
          <p:cNvSpPr>
            <a:spLocks noGrp="1"/>
          </p:cNvSpPr>
          <p:nvPr>
            <p:ph type="body" sz="quarter" idx="10" hasCustomPrompt="1"/>
          </p:nvPr>
        </p:nvSpPr>
        <p:spPr>
          <a:xfrm>
            <a:off x="732906" y="1483200"/>
            <a:ext cx="8668270" cy="3917475"/>
          </a:xfrm>
          <a:prstGeom prst="rect">
            <a:avLst/>
          </a:prstGeom>
        </p:spPr>
        <p:txBody>
          <a:bodyPr lIns="68400" tIns="36000" rIns="68400" bIns="36000"/>
          <a:lstStyle>
            <a:lvl1pPr marL="0" indent="0" algn="just">
              <a:lnSpc>
                <a:spcPct val="150000"/>
              </a:lnSpc>
              <a:buClr>
                <a:srgbClr val="143D62"/>
              </a:buClr>
              <a:buFont typeface="Wingdings" panose="05000000000000000000" pitchFamily="2" charset="2"/>
              <a:buNone/>
              <a:defRPr sz="2000" baseline="0">
                <a:solidFill>
                  <a:srgbClr val="143D62"/>
                </a:solidFill>
              </a:defRPr>
            </a:lvl1pPr>
          </a:lstStyle>
          <a:p>
            <a:pPr lvl="0"/>
            <a:r>
              <a:rPr lang="en-US" dirty="0" smtClean="0"/>
              <a:t>Click to edit Text box</a:t>
            </a:r>
          </a:p>
        </p:txBody>
      </p:sp>
    </p:spTree>
    <p:extLst>
      <p:ext uri="{BB962C8B-B14F-4D97-AF65-F5344CB8AC3E}">
        <p14:creationId xmlns:p14="http://schemas.microsoft.com/office/powerpoint/2010/main" val="189189443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box + Picture">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732905" y="6053142"/>
            <a:ext cx="2410878" cy="560387"/>
          </a:xfrm>
          <a:prstGeom prst="rect">
            <a:avLst/>
          </a:prstGeom>
          <a:ln>
            <a:noFill/>
          </a:ln>
        </p:spPr>
        <p:txBody>
          <a:bodyPr/>
          <a:lstStyle/>
          <a:p>
            <a:pPr algn="l"/>
            <a:r>
              <a:rPr lang="en-GB" sz="1600" dirty="0">
                <a:solidFill>
                  <a:srgbClr val="143D62"/>
                </a:solidFill>
                <a:latin typeface="Times New Roman" panose="02020603050405020304" pitchFamily="18" charset="0"/>
              </a:rPr>
              <a:t>brickcourt.co.uk</a:t>
            </a:r>
          </a:p>
          <a:p>
            <a:pPr algn="l"/>
            <a:r>
              <a:rPr lang="en-GB" sz="1600" dirty="0">
                <a:solidFill>
                  <a:srgbClr val="143D62"/>
                </a:solidFill>
                <a:latin typeface="Times New Roman" panose="02020603050405020304" pitchFamily="18" charset="0"/>
              </a:rPr>
              <a:t>+44 (0)20 7379 3550</a:t>
            </a:r>
          </a:p>
        </p:txBody>
      </p:sp>
      <p:sp>
        <p:nvSpPr>
          <p:cNvPr id="3" name="Title 2"/>
          <p:cNvSpPr>
            <a:spLocks noGrp="1"/>
          </p:cNvSpPr>
          <p:nvPr>
            <p:ph type="title" hasCustomPrompt="1"/>
          </p:nvPr>
        </p:nvSpPr>
        <p:spPr>
          <a:xfrm>
            <a:off x="732905" y="381600"/>
            <a:ext cx="8668271" cy="860400"/>
          </a:xfrm>
          <a:prstGeom prst="rect">
            <a:avLst/>
          </a:prstGeom>
        </p:spPr>
        <p:txBody>
          <a:bodyPr wrap="none" anchor="b"/>
          <a:lstStyle>
            <a:lvl1pPr>
              <a:lnSpc>
                <a:spcPct val="150000"/>
              </a:lnSpc>
              <a:defRPr sz="3600" baseline="0">
                <a:solidFill>
                  <a:srgbClr val="143D62"/>
                </a:solidFill>
              </a:defRPr>
            </a:lvl1pPr>
          </a:lstStyle>
          <a:p>
            <a:r>
              <a:rPr lang="en-US" dirty="0" smtClean="0"/>
              <a:t>Click to edit Slide title</a:t>
            </a:r>
            <a:endParaRPr lang="en-GB" dirty="0"/>
          </a:p>
        </p:txBody>
      </p:sp>
      <p:sp>
        <p:nvSpPr>
          <p:cNvPr id="6" name="Picture Placeholder 5"/>
          <p:cNvSpPr>
            <a:spLocks noGrp="1"/>
          </p:cNvSpPr>
          <p:nvPr>
            <p:ph type="pic" sz="quarter" idx="11"/>
          </p:nvPr>
        </p:nvSpPr>
        <p:spPr>
          <a:xfrm>
            <a:off x="732904" y="2340863"/>
            <a:ext cx="8668271" cy="3059811"/>
          </a:xfrm>
          <a:prstGeom prst="rect">
            <a:avLst/>
          </a:prstGeom>
        </p:spPr>
        <p:txBody>
          <a:bodyPr/>
          <a:lstStyle>
            <a:lvl1pPr marL="0" indent="0">
              <a:buNone/>
              <a:defRPr>
                <a:solidFill>
                  <a:srgbClr val="143D62"/>
                </a:solidFill>
              </a:defRPr>
            </a:lvl1pPr>
          </a:lstStyle>
          <a:p>
            <a:endParaRPr lang="en-GB" dirty="0"/>
          </a:p>
        </p:txBody>
      </p:sp>
      <p:sp>
        <p:nvSpPr>
          <p:cNvPr id="8" name="Text Placeholder 7"/>
          <p:cNvSpPr>
            <a:spLocks noGrp="1"/>
          </p:cNvSpPr>
          <p:nvPr>
            <p:ph type="body" sz="quarter" idx="12" hasCustomPrompt="1"/>
          </p:nvPr>
        </p:nvSpPr>
        <p:spPr>
          <a:xfrm>
            <a:off x="733425" y="1438275"/>
            <a:ext cx="8667750" cy="679450"/>
          </a:xfrm>
          <a:prstGeom prst="rect">
            <a:avLst/>
          </a:prstGeom>
        </p:spPr>
        <p:txBody>
          <a:bodyPr/>
          <a:lstStyle>
            <a:lvl1pPr marL="0" indent="0">
              <a:lnSpc>
                <a:spcPct val="100000"/>
              </a:lnSpc>
              <a:buFontTx/>
              <a:buNone/>
              <a:defRPr sz="2000">
                <a:solidFill>
                  <a:srgbClr val="143D62"/>
                </a:solidFill>
              </a:defRPr>
            </a:lvl1pPr>
            <a:lvl2pPr marL="457197" indent="0" algn="l">
              <a:buFontTx/>
              <a:buNone/>
              <a:defRPr/>
            </a:lvl2pPr>
          </a:lstStyle>
          <a:p>
            <a:pPr lvl="0"/>
            <a:r>
              <a:rPr lang="en-GB" dirty="0" smtClean="0"/>
              <a:t>Click to edit text box</a:t>
            </a:r>
            <a:endParaRPr lang="en-GB" dirty="0"/>
          </a:p>
        </p:txBody>
      </p:sp>
    </p:spTree>
    <p:extLst>
      <p:ext uri="{BB962C8B-B14F-4D97-AF65-F5344CB8AC3E}">
        <p14:creationId xmlns:p14="http://schemas.microsoft.com/office/powerpoint/2010/main" val="412599859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2 columns">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732905" y="6053142"/>
            <a:ext cx="2410878" cy="560387"/>
          </a:xfrm>
          <a:prstGeom prst="rect">
            <a:avLst/>
          </a:prstGeom>
          <a:ln>
            <a:noFill/>
          </a:ln>
        </p:spPr>
        <p:txBody>
          <a:bodyPr/>
          <a:lstStyle/>
          <a:p>
            <a:pPr algn="l"/>
            <a:r>
              <a:rPr lang="en-GB" sz="1600" dirty="0">
                <a:solidFill>
                  <a:srgbClr val="143D62"/>
                </a:solidFill>
                <a:latin typeface="Times New Roman" panose="02020603050405020304" pitchFamily="18" charset="0"/>
              </a:rPr>
              <a:t>brickcourt.co.uk</a:t>
            </a:r>
          </a:p>
          <a:p>
            <a:pPr algn="l"/>
            <a:r>
              <a:rPr lang="en-GB" sz="1600" dirty="0">
                <a:solidFill>
                  <a:srgbClr val="143D62"/>
                </a:solidFill>
                <a:latin typeface="Times New Roman" panose="02020603050405020304" pitchFamily="18" charset="0"/>
              </a:rPr>
              <a:t>+44 (0)20 7379 3550</a:t>
            </a:r>
          </a:p>
        </p:txBody>
      </p:sp>
      <p:sp>
        <p:nvSpPr>
          <p:cNvPr id="3" name="Title 2"/>
          <p:cNvSpPr>
            <a:spLocks noGrp="1"/>
          </p:cNvSpPr>
          <p:nvPr>
            <p:ph type="title" hasCustomPrompt="1"/>
          </p:nvPr>
        </p:nvSpPr>
        <p:spPr>
          <a:xfrm>
            <a:off x="732905" y="381600"/>
            <a:ext cx="8668271" cy="860400"/>
          </a:xfrm>
          <a:prstGeom prst="rect">
            <a:avLst/>
          </a:prstGeom>
        </p:spPr>
        <p:txBody>
          <a:bodyPr wrap="none" anchor="b"/>
          <a:lstStyle>
            <a:lvl1pPr>
              <a:lnSpc>
                <a:spcPct val="150000"/>
              </a:lnSpc>
              <a:defRPr sz="3600" baseline="0">
                <a:solidFill>
                  <a:srgbClr val="143D62"/>
                </a:solidFill>
              </a:defRPr>
            </a:lvl1pPr>
          </a:lstStyle>
          <a:p>
            <a:r>
              <a:rPr lang="en-US" dirty="0" smtClean="0"/>
              <a:t>Click to edit Slide title</a:t>
            </a:r>
            <a:endParaRPr lang="en-GB" dirty="0"/>
          </a:p>
        </p:txBody>
      </p:sp>
      <p:sp>
        <p:nvSpPr>
          <p:cNvPr id="7" name="Text Placeholder 4"/>
          <p:cNvSpPr>
            <a:spLocks noGrp="1"/>
          </p:cNvSpPr>
          <p:nvPr>
            <p:ph type="body" sz="quarter" idx="12" hasCustomPrompt="1"/>
          </p:nvPr>
        </p:nvSpPr>
        <p:spPr>
          <a:xfrm>
            <a:off x="732905" y="1483200"/>
            <a:ext cx="4143895" cy="3917475"/>
          </a:xfrm>
          <a:prstGeom prst="rect">
            <a:avLst/>
          </a:prstGeom>
        </p:spPr>
        <p:txBody>
          <a:bodyPr lIns="68400" tIns="36000" rIns="68400" bIns="36000"/>
          <a:lstStyle>
            <a:lvl1pPr marL="0" indent="0" algn="just">
              <a:lnSpc>
                <a:spcPct val="150000"/>
              </a:lnSpc>
              <a:buClr>
                <a:srgbClr val="143D62"/>
              </a:buClr>
              <a:buFont typeface="Wingdings" panose="05000000000000000000" pitchFamily="2" charset="2"/>
              <a:buNone/>
              <a:defRPr sz="2000" baseline="0">
                <a:solidFill>
                  <a:srgbClr val="143D62"/>
                </a:solidFill>
              </a:defRPr>
            </a:lvl1pPr>
          </a:lstStyle>
          <a:p>
            <a:pPr lvl="0"/>
            <a:r>
              <a:rPr lang="en-US" dirty="0" smtClean="0"/>
              <a:t>Click to edit Text box</a:t>
            </a:r>
          </a:p>
        </p:txBody>
      </p:sp>
      <p:sp>
        <p:nvSpPr>
          <p:cNvPr id="8" name="Text Placeholder 4"/>
          <p:cNvSpPr>
            <a:spLocks noGrp="1"/>
          </p:cNvSpPr>
          <p:nvPr>
            <p:ph type="body" sz="quarter" idx="13" hasCustomPrompt="1"/>
          </p:nvPr>
        </p:nvSpPr>
        <p:spPr>
          <a:xfrm>
            <a:off x="5257281" y="1483200"/>
            <a:ext cx="4143895" cy="3917475"/>
          </a:xfrm>
          <a:prstGeom prst="rect">
            <a:avLst/>
          </a:prstGeom>
        </p:spPr>
        <p:txBody>
          <a:bodyPr lIns="68400" tIns="36000" rIns="68400" bIns="36000"/>
          <a:lstStyle>
            <a:lvl1pPr marL="0" indent="0" algn="just">
              <a:lnSpc>
                <a:spcPct val="150000"/>
              </a:lnSpc>
              <a:buClr>
                <a:srgbClr val="143D62"/>
              </a:buClr>
              <a:buFont typeface="Wingdings" panose="05000000000000000000" pitchFamily="2" charset="2"/>
              <a:buNone/>
              <a:defRPr sz="2000" baseline="0">
                <a:solidFill>
                  <a:srgbClr val="143D62"/>
                </a:solidFill>
              </a:defRPr>
            </a:lvl1pPr>
          </a:lstStyle>
          <a:p>
            <a:pPr lvl="0"/>
            <a:r>
              <a:rPr lang="en-US" dirty="0" smtClean="0"/>
              <a:t>Click to edit Text box</a:t>
            </a:r>
          </a:p>
        </p:txBody>
      </p:sp>
    </p:spTree>
    <p:extLst>
      <p:ext uri="{BB962C8B-B14F-4D97-AF65-F5344CB8AC3E}">
        <p14:creationId xmlns:p14="http://schemas.microsoft.com/office/powerpoint/2010/main" val="30913386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732905" y="6053142"/>
            <a:ext cx="2410878" cy="560387"/>
          </a:xfrm>
          <a:prstGeom prst="rect">
            <a:avLst/>
          </a:prstGeom>
          <a:ln>
            <a:noFill/>
          </a:ln>
        </p:spPr>
        <p:txBody>
          <a:bodyPr/>
          <a:lstStyle/>
          <a:p>
            <a:pPr algn="l"/>
            <a:r>
              <a:rPr lang="en-GB" sz="1600" dirty="0">
                <a:solidFill>
                  <a:srgbClr val="143D62"/>
                </a:solidFill>
                <a:latin typeface="Times New Roman" panose="02020603050405020304" pitchFamily="18" charset="0"/>
              </a:rPr>
              <a:t>brickcourt.co.uk</a:t>
            </a:r>
          </a:p>
          <a:p>
            <a:pPr algn="l"/>
            <a:r>
              <a:rPr lang="en-GB" sz="1600" dirty="0">
                <a:solidFill>
                  <a:srgbClr val="143D62"/>
                </a:solidFill>
                <a:latin typeface="Times New Roman" panose="02020603050405020304" pitchFamily="18" charset="0"/>
              </a:rPr>
              <a:t>+44 (0)20 7379 3550</a:t>
            </a:r>
          </a:p>
        </p:txBody>
      </p:sp>
    </p:spTree>
    <p:extLst>
      <p:ext uri="{BB962C8B-B14F-4D97-AF65-F5344CB8AC3E}">
        <p14:creationId xmlns:p14="http://schemas.microsoft.com/office/powerpoint/2010/main" val="129456170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143D62"/>
        </a:solidFill>
        <a:effectLst/>
      </p:bgPr>
    </p:bg>
    <p:spTree>
      <p:nvGrpSpPr>
        <p:cNvPr id="1" name=""/>
        <p:cNvGrpSpPr/>
        <p:nvPr/>
      </p:nvGrpSpPr>
      <p:grpSpPr>
        <a:xfrm>
          <a:off x="0" y="0"/>
          <a:ext cx="0" cy="0"/>
          <a:chOff x="0" y="0"/>
          <a:chExt cx="0" cy="0"/>
        </a:xfrm>
      </p:grpSpPr>
      <p:sp>
        <p:nvSpPr>
          <p:cNvPr id="10" name="Footer Placeholder 3"/>
          <p:cNvSpPr>
            <a:spLocks noGrp="1"/>
          </p:cNvSpPr>
          <p:nvPr>
            <p:ph type="ftr" sz="quarter" idx="3"/>
          </p:nvPr>
        </p:nvSpPr>
        <p:spPr>
          <a:xfrm>
            <a:off x="732905" y="6053142"/>
            <a:ext cx="2410878" cy="560387"/>
          </a:xfrm>
          <a:prstGeom prst="rect">
            <a:avLst/>
          </a:prstGeom>
          <a:ln>
            <a:noFill/>
          </a:ln>
        </p:spPr>
        <p:txBody>
          <a:bodyPr/>
          <a:lstStyle/>
          <a:p>
            <a:pPr algn="l"/>
            <a:r>
              <a:rPr lang="en-GB" sz="1600" dirty="0">
                <a:solidFill>
                  <a:srgbClr val="143D62"/>
                </a:solidFill>
                <a:latin typeface="Times New Roman" panose="02020603050405020304" pitchFamily="18" charset="0"/>
              </a:rPr>
              <a:t>brickcourt.co.uk</a:t>
            </a:r>
          </a:p>
          <a:p>
            <a:pPr algn="l"/>
            <a:r>
              <a:rPr lang="en-GB" sz="1600" dirty="0">
                <a:solidFill>
                  <a:srgbClr val="143D62"/>
                </a:solidFill>
                <a:latin typeface="Times New Roman" panose="02020603050405020304" pitchFamily="18" charset="0"/>
              </a:rPr>
              <a:t>+44 (0)20 7379 3550</a:t>
            </a:r>
          </a:p>
        </p:txBody>
      </p:sp>
      <p:sp>
        <p:nvSpPr>
          <p:cNvPr id="14" name="Text Placeholder 13"/>
          <p:cNvSpPr>
            <a:spLocks noGrp="1"/>
          </p:cNvSpPr>
          <p:nvPr>
            <p:ph type="body" sz="quarter" idx="10" hasCustomPrompt="1"/>
          </p:nvPr>
        </p:nvSpPr>
        <p:spPr>
          <a:xfrm>
            <a:off x="732905" y="3184031"/>
            <a:ext cx="8415857" cy="361950"/>
          </a:xfrm>
          <a:prstGeom prst="rect">
            <a:avLst/>
          </a:prstGeom>
        </p:spPr>
        <p:txBody>
          <a:bodyPr/>
          <a:lstStyle>
            <a:lvl1pPr marL="0" indent="0" algn="ctr">
              <a:buNone/>
              <a:defRPr sz="2400" baseline="0">
                <a:solidFill>
                  <a:schemeClr val="bg1"/>
                </a:solidFill>
              </a:defRPr>
            </a:lvl1pPr>
          </a:lstStyle>
          <a:p>
            <a:pPr lvl="0"/>
            <a:r>
              <a:rPr lang="en-GB" dirty="0" smtClean="0"/>
              <a:t>Click to edit Barrister name</a:t>
            </a:r>
            <a:endParaRPr lang="en-GB" dirty="0"/>
          </a:p>
        </p:txBody>
      </p:sp>
      <p:sp>
        <p:nvSpPr>
          <p:cNvPr id="5" name="Text Placeholder 13"/>
          <p:cNvSpPr>
            <a:spLocks noGrp="1"/>
          </p:cNvSpPr>
          <p:nvPr>
            <p:ph type="body" sz="quarter" idx="11" hasCustomPrompt="1"/>
          </p:nvPr>
        </p:nvSpPr>
        <p:spPr>
          <a:xfrm>
            <a:off x="732905" y="2309446"/>
            <a:ext cx="8415857" cy="609600"/>
          </a:xfrm>
          <a:prstGeom prst="rect">
            <a:avLst/>
          </a:prstGeom>
        </p:spPr>
        <p:txBody>
          <a:bodyPr/>
          <a:lstStyle>
            <a:lvl1pPr marL="0" indent="0" algn="ctr">
              <a:buNone/>
              <a:defRPr sz="3600" baseline="0">
                <a:solidFill>
                  <a:schemeClr val="bg1"/>
                </a:solidFill>
              </a:defRPr>
            </a:lvl1pPr>
          </a:lstStyle>
          <a:p>
            <a:pPr lvl="0"/>
            <a:r>
              <a:rPr lang="en-GB" dirty="0" smtClean="0"/>
              <a:t>Thank you message can be typed here</a:t>
            </a:r>
            <a:endParaRPr lang="en-GB" dirty="0"/>
          </a:p>
        </p:txBody>
      </p:sp>
    </p:spTree>
    <p:extLst>
      <p:ext uri="{BB962C8B-B14F-4D97-AF65-F5344CB8AC3E}">
        <p14:creationId xmlns:p14="http://schemas.microsoft.com/office/powerpoint/2010/main" val="386387736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143D62"/>
        </a:solidFill>
        <a:effectLst/>
      </p:bgPr>
    </p:bg>
    <p:spTree>
      <p:nvGrpSpPr>
        <p:cNvPr id="1" name=""/>
        <p:cNvGrpSpPr/>
        <p:nvPr/>
      </p:nvGrpSpPr>
      <p:grpSpPr>
        <a:xfrm>
          <a:off x="0" y="0"/>
          <a:ext cx="0" cy="0"/>
          <a:chOff x="0" y="0"/>
          <a:chExt cx="0" cy="0"/>
        </a:xfrm>
      </p:grpSpPr>
      <p:sp>
        <p:nvSpPr>
          <p:cNvPr id="17" name="Title 16"/>
          <p:cNvSpPr>
            <a:spLocks noGrp="1"/>
          </p:cNvSpPr>
          <p:nvPr>
            <p:ph type="title" hasCustomPrompt="1"/>
          </p:nvPr>
        </p:nvSpPr>
        <p:spPr>
          <a:xfrm>
            <a:off x="742801" y="1724027"/>
            <a:ext cx="8420400" cy="637425"/>
          </a:xfrm>
          <a:prstGeom prst="rect">
            <a:avLst/>
          </a:prstGeom>
          <a:noFill/>
        </p:spPr>
        <p:txBody>
          <a:bodyPr/>
          <a:lstStyle>
            <a:lvl1pPr algn="ctr">
              <a:defRPr>
                <a:solidFill>
                  <a:srgbClr val="F2F2F2"/>
                </a:solidFill>
              </a:defRPr>
            </a:lvl1pPr>
          </a:lstStyle>
          <a:p>
            <a:r>
              <a:rPr lang="en-US" dirty="0" smtClean="0"/>
              <a:t>Click to edit Presentation title</a:t>
            </a:r>
            <a:endParaRPr lang="en-GB" dirty="0"/>
          </a:p>
        </p:txBody>
      </p:sp>
      <p:sp>
        <p:nvSpPr>
          <p:cNvPr id="21" name="Text Placeholder 20"/>
          <p:cNvSpPr>
            <a:spLocks noGrp="1"/>
          </p:cNvSpPr>
          <p:nvPr>
            <p:ph type="body" sz="quarter" idx="11" hasCustomPrompt="1"/>
          </p:nvPr>
        </p:nvSpPr>
        <p:spPr>
          <a:xfrm>
            <a:off x="732906" y="2457451"/>
            <a:ext cx="8429095" cy="495301"/>
          </a:xfrm>
          <a:prstGeom prst="rect">
            <a:avLst/>
          </a:prstGeom>
        </p:spPr>
        <p:txBody>
          <a:bodyPr/>
          <a:lstStyle>
            <a:lvl1pPr marL="0" indent="0" algn="ctr">
              <a:lnSpc>
                <a:spcPct val="150000"/>
              </a:lnSpc>
              <a:buFontTx/>
              <a:buNone/>
              <a:defRPr>
                <a:solidFill>
                  <a:schemeClr val="bg1"/>
                </a:solidFill>
              </a:defRPr>
            </a:lvl1pPr>
          </a:lstStyle>
          <a:p>
            <a:pPr lvl="0"/>
            <a:r>
              <a:rPr lang="en-US" dirty="0" smtClean="0"/>
              <a:t>Click to edit Barrister name</a:t>
            </a:r>
          </a:p>
        </p:txBody>
      </p:sp>
      <p:sp>
        <p:nvSpPr>
          <p:cNvPr id="22" name="Text Placeholder 20"/>
          <p:cNvSpPr>
            <a:spLocks noGrp="1"/>
          </p:cNvSpPr>
          <p:nvPr>
            <p:ph type="body" sz="quarter" idx="12" hasCustomPrompt="1"/>
          </p:nvPr>
        </p:nvSpPr>
        <p:spPr>
          <a:xfrm>
            <a:off x="732906" y="3736768"/>
            <a:ext cx="8429095" cy="495301"/>
          </a:xfrm>
          <a:prstGeom prst="rect">
            <a:avLst/>
          </a:prstGeom>
        </p:spPr>
        <p:txBody>
          <a:bodyPr/>
          <a:lstStyle>
            <a:lvl1pPr marL="0" indent="0" algn="ctr">
              <a:lnSpc>
                <a:spcPct val="150000"/>
              </a:lnSpc>
              <a:buFontTx/>
              <a:buNone/>
              <a:defRPr baseline="0">
                <a:solidFill>
                  <a:schemeClr val="bg1"/>
                </a:solidFill>
              </a:defRPr>
            </a:lvl1pPr>
          </a:lstStyle>
          <a:p>
            <a:pPr lvl="0"/>
            <a:r>
              <a:rPr lang="en-US" dirty="0" smtClean="0"/>
              <a:t>Click to edit Date</a:t>
            </a:r>
          </a:p>
        </p:txBody>
      </p:sp>
      <p:sp>
        <p:nvSpPr>
          <p:cNvPr id="7" name="Footer Placeholder 3"/>
          <p:cNvSpPr>
            <a:spLocks noGrp="1"/>
          </p:cNvSpPr>
          <p:nvPr>
            <p:ph type="ftr" sz="quarter" idx="3"/>
          </p:nvPr>
        </p:nvSpPr>
        <p:spPr>
          <a:xfrm>
            <a:off x="732905" y="6053144"/>
            <a:ext cx="2410878" cy="560387"/>
          </a:xfrm>
          <a:prstGeom prst="rect">
            <a:avLst/>
          </a:prstGeom>
          <a:ln>
            <a:noFill/>
          </a:ln>
        </p:spPr>
        <p:txBody>
          <a:bodyPr/>
          <a:lstStyle/>
          <a:p>
            <a:pPr algn="l"/>
            <a:r>
              <a:rPr lang="en-GB" sz="1600" dirty="0">
                <a:solidFill>
                  <a:srgbClr val="143D62"/>
                </a:solidFill>
                <a:latin typeface="Times New Roman" panose="02020603050405020304" pitchFamily="18" charset="0"/>
              </a:rPr>
              <a:t>brickcourt.co.uk</a:t>
            </a:r>
          </a:p>
          <a:p>
            <a:pPr algn="l"/>
            <a:r>
              <a:rPr lang="en-GB" sz="1600" dirty="0">
                <a:solidFill>
                  <a:srgbClr val="143D62"/>
                </a:solidFill>
                <a:latin typeface="Times New Roman" panose="02020603050405020304" pitchFamily="18" charset="0"/>
              </a:rPr>
              <a:t>+44 (0)20 7379 3550</a:t>
            </a:r>
          </a:p>
        </p:txBody>
      </p:sp>
      <p:sp>
        <p:nvSpPr>
          <p:cNvPr id="8" name="Text Placeholder 20"/>
          <p:cNvSpPr>
            <a:spLocks noGrp="1"/>
          </p:cNvSpPr>
          <p:nvPr>
            <p:ph type="body" sz="quarter" idx="13" hasCustomPrompt="1"/>
          </p:nvPr>
        </p:nvSpPr>
        <p:spPr>
          <a:xfrm>
            <a:off x="732904" y="3095821"/>
            <a:ext cx="8429096" cy="495301"/>
          </a:xfrm>
          <a:prstGeom prst="rect">
            <a:avLst/>
          </a:prstGeom>
        </p:spPr>
        <p:txBody>
          <a:bodyPr/>
          <a:lstStyle>
            <a:lvl1pPr marL="0" indent="0" algn="ctr">
              <a:lnSpc>
                <a:spcPct val="150000"/>
              </a:lnSpc>
              <a:buFontTx/>
              <a:buNone/>
              <a:defRPr baseline="0">
                <a:solidFill>
                  <a:schemeClr val="bg1"/>
                </a:solidFill>
              </a:defRPr>
            </a:lvl1pPr>
          </a:lstStyle>
          <a:p>
            <a:pPr lvl="0"/>
            <a:r>
              <a:rPr lang="en-US" dirty="0" smtClean="0"/>
              <a:t>“Brick Court Chambers” can be typed here</a:t>
            </a:r>
          </a:p>
        </p:txBody>
      </p:sp>
    </p:spTree>
    <p:extLst>
      <p:ext uri="{BB962C8B-B14F-4D97-AF65-F5344CB8AC3E}">
        <p14:creationId xmlns:p14="http://schemas.microsoft.com/office/powerpoint/2010/main" val="288484811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3" name="Rectangle 42"/>
          <p:cNvSpPr>
            <a:spLocks noChangeAspect="1"/>
          </p:cNvSpPr>
          <p:nvPr userDrawn="1"/>
        </p:nvSpPr>
        <p:spPr>
          <a:xfrm>
            <a:off x="0" y="5814000"/>
            <a:ext cx="9905999" cy="1044000"/>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Ins="0" rtlCol="0" anchor="ctr"/>
          <a:lstStyle/>
          <a:p>
            <a:pPr algn="ctr"/>
            <a:r>
              <a:rPr lang="en-GB" sz="1350" dirty="0" smtClean="0"/>
              <a:t>                       </a:t>
            </a:r>
            <a:endParaRPr lang="en-GB" sz="1350" dirty="0"/>
          </a:p>
        </p:txBody>
      </p:sp>
      <p:grpSp>
        <p:nvGrpSpPr>
          <p:cNvPr id="13" name="Group 12"/>
          <p:cNvGrpSpPr/>
          <p:nvPr userDrawn="1"/>
        </p:nvGrpSpPr>
        <p:grpSpPr>
          <a:xfrm>
            <a:off x="8022167" y="6091242"/>
            <a:ext cx="1384300" cy="561975"/>
            <a:chOff x="5718175" y="6094413"/>
            <a:chExt cx="1384300" cy="561975"/>
          </a:xfrm>
        </p:grpSpPr>
        <p:sp>
          <p:nvSpPr>
            <p:cNvPr id="14" name="Freeform 39"/>
            <p:cNvSpPr>
              <a:spLocks noEditPoints="1"/>
            </p:cNvSpPr>
            <p:nvPr/>
          </p:nvSpPr>
          <p:spPr bwMode="auto">
            <a:xfrm>
              <a:off x="5718175" y="6099175"/>
              <a:ext cx="114300" cy="144463"/>
            </a:xfrm>
            <a:custGeom>
              <a:avLst/>
              <a:gdLst>
                <a:gd name="T0" fmla="*/ 74 w 216"/>
                <a:gd name="T1" fmla="*/ 219 h 271"/>
                <a:gd name="T2" fmla="*/ 79 w 216"/>
                <a:gd name="T3" fmla="*/ 244 h 271"/>
                <a:gd name="T4" fmla="*/ 96 w 216"/>
                <a:gd name="T5" fmla="*/ 254 h 271"/>
                <a:gd name="T6" fmla="*/ 124 w 216"/>
                <a:gd name="T7" fmla="*/ 254 h 271"/>
                <a:gd name="T8" fmla="*/ 149 w 216"/>
                <a:gd name="T9" fmla="*/ 245 h 271"/>
                <a:gd name="T10" fmla="*/ 167 w 216"/>
                <a:gd name="T11" fmla="*/ 226 h 271"/>
                <a:gd name="T12" fmla="*/ 174 w 216"/>
                <a:gd name="T13" fmla="*/ 195 h 271"/>
                <a:gd name="T14" fmla="*/ 167 w 216"/>
                <a:gd name="T15" fmla="*/ 164 h 271"/>
                <a:gd name="T16" fmla="*/ 147 w 216"/>
                <a:gd name="T17" fmla="*/ 145 h 271"/>
                <a:gd name="T18" fmla="*/ 114 w 216"/>
                <a:gd name="T19" fmla="*/ 136 h 271"/>
                <a:gd name="T20" fmla="*/ 74 w 216"/>
                <a:gd name="T21" fmla="*/ 135 h 271"/>
                <a:gd name="T22" fmla="*/ 93 w 216"/>
                <a:gd name="T23" fmla="*/ 16 h 271"/>
                <a:gd name="T24" fmla="*/ 80 w 216"/>
                <a:gd name="T25" fmla="*/ 19 h 271"/>
                <a:gd name="T26" fmla="*/ 75 w 216"/>
                <a:gd name="T27" fmla="*/ 30 h 271"/>
                <a:gd name="T28" fmla="*/ 74 w 216"/>
                <a:gd name="T29" fmla="*/ 120 h 271"/>
                <a:gd name="T30" fmla="*/ 115 w 216"/>
                <a:gd name="T31" fmla="*/ 117 h 271"/>
                <a:gd name="T32" fmla="*/ 144 w 216"/>
                <a:gd name="T33" fmla="*/ 106 h 271"/>
                <a:gd name="T34" fmla="*/ 157 w 216"/>
                <a:gd name="T35" fmla="*/ 83 h 271"/>
                <a:gd name="T36" fmla="*/ 158 w 216"/>
                <a:gd name="T37" fmla="*/ 54 h 271"/>
                <a:gd name="T38" fmla="*/ 147 w 216"/>
                <a:gd name="T39" fmla="*/ 31 h 271"/>
                <a:gd name="T40" fmla="*/ 122 w 216"/>
                <a:gd name="T41" fmla="*/ 17 h 271"/>
                <a:gd name="T42" fmla="*/ 2 w 216"/>
                <a:gd name="T43" fmla="*/ 0 h 271"/>
                <a:gd name="T44" fmla="*/ 133 w 216"/>
                <a:gd name="T45" fmla="*/ 1 h 271"/>
                <a:gd name="T46" fmla="*/ 164 w 216"/>
                <a:gd name="T47" fmla="*/ 8 h 271"/>
                <a:gd name="T48" fmla="*/ 184 w 216"/>
                <a:gd name="T49" fmla="*/ 23 h 271"/>
                <a:gd name="T50" fmla="*/ 197 w 216"/>
                <a:gd name="T51" fmla="*/ 48 h 271"/>
                <a:gd name="T52" fmla="*/ 197 w 216"/>
                <a:gd name="T53" fmla="*/ 77 h 271"/>
                <a:gd name="T54" fmla="*/ 183 w 216"/>
                <a:gd name="T55" fmla="*/ 100 h 271"/>
                <a:gd name="T56" fmla="*/ 164 w 216"/>
                <a:gd name="T57" fmla="*/ 115 h 271"/>
                <a:gd name="T58" fmla="*/ 144 w 216"/>
                <a:gd name="T59" fmla="*/ 124 h 271"/>
                <a:gd name="T60" fmla="*/ 161 w 216"/>
                <a:gd name="T61" fmla="*/ 128 h 271"/>
                <a:gd name="T62" fmla="*/ 189 w 216"/>
                <a:gd name="T63" fmla="*/ 140 h 271"/>
                <a:gd name="T64" fmla="*/ 210 w 216"/>
                <a:gd name="T65" fmla="*/ 161 h 271"/>
                <a:gd name="T66" fmla="*/ 216 w 216"/>
                <a:gd name="T67" fmla="*/ 192 h 271"/>
                <a:gd name="T68" fmla="*/ 206 w 216"/>
                <a:gd name="T69" fmla="*/ 228 h 271"/>
                <a:gd name="T70" fmla="*/ 177 w 216"/>
                <a:gd name="T71" fmla="*/ 254 h 271"/>
                <a:gd name="T72" fmla="*/ 124 w 216"/>
                <a:gd name="T73" fmla="*/ 270 h 271"/>
                <a:gd name="T74" fmla="*/ 0 w 216"/>
                <a:gd name="T75" fmla="*/ 271 h 271"/>
                <a:gd name="T76" fmla="*/ 17 w 216"/>
                <a:gd name="T77" fmla="*/ 255 h 271"/>
                <a:gd name="T78" fmla="*/ 35 w 216"/>
                <a:gd name="T79" fmla="*/ 246 h 271"/>
                <a:gd name="T80" fmla="*/ 39 w 216"/>
                <a:gd name="T81" fmla="*/ 219 h 271"/>
                <a:gd name="T82" fmla="*/ 38 w 216"/>
                <a:gd name="T83" fmla="*/ 36 h 271"/>
                <a:gd name="T84" fmla="*/ 30 w 216"/>
                <a:gd name="T85" fmla="*/ 18 h 271"/>
                <a:gd name="T86" fmla="*/ 2 w 216"/>
                <a:gd name="T87" fmla="*/ 14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6" h="271">
                  <a:moveTo>
                    <a:pt x="74" y="135"/>
                  </a:moveTo>
                  <a:lnTo>
                    <a:pt x="74" y="219"/>
                  </a:lnTo>
                  <a:lnTo>
                    <a:pt x="75" y="234"/>
                  </a:lnTo>
                  <a:lnTo>
                    <a:pt x="79" y="244"/>
                  </a:lnTo>
                  <a:lnTo>
                    <a:pt x="85" y="251"/>
                  </a:lnTo>
                  <a:lnTo>
                    <a:pt x="96" y="254"/>
                  </a:lnTo>
                  <a:lnTo>
                    <a:pt x="109" y="255"/>
                  </a:lnTo>
                  <a:lnTo>
                    <a:pt x="124" y="254"/>
                  </a:lnTo>
                  <a:lnTo>
                    <a:pt x="137" y="251"/>
                  </a:lnTo>
                  <a:lnTo>
                    <a:pt x="149" y="245"/>
                  </a:lnTo>
                  <a:lnTo>
                    <a:pt x="159" y="237"/>
                  </a:lnTo>
                  <a:lnTo>
                    <a:pt x="167" y="226"/>
                  </a:lnTo>
                  <a:lnTo>
                    <a:pt x="173" y="212"/>
                  </a:lnTo>
                  <a:lnTo>
                    <a:pt x="174" y="195"/>
                  </a:lnTo>
                  <a:lnTo>
                    <a:pt x="173" y="178"/>
                  </a:lnTo>
                  <a:lnTo>
                    <a:pt x="167" y="164"/>
                  </a:lnTo>
                  <a:lnTo>
                    <a:pt x="158" y="154"/>
                  </a:lnTo>
                  <a:lnTo>
                    <a:pt x="147" y="145"/>
                  </a:lnTo>
                  <a:lnTo>
                    <a:pt x="132" y="139"/>
                  </a:lnTo>
                  <a:lnTo>
                    <a:pt x="114" y="136"/>
                  </a:lnTo>
                  <a:lnTo>
                    <a:pt x="95" y="135"/>
                  </a:lnTo>
                  <a:lnTo>
                    <a:pt x="74" y="135"/>
                  </a:lnTo>
                  <a:close/>
                  <a:moveTo>
                    <a:pt x="104" y="15"/>
                  </a:moveTo>
                  <a:lnTo>
                    <a:pt x="93" y="16"/>
                  </a:lnTo>
                  <a:lnTo>
                    <a:pt x="85" y="17"/>
                  </a:lnTo>
                  <a:lnTo>
                    <a:pt x="80" y="19"/>
                  </a:lnTo>
                  <a:lnTo>
                    <a:pt x="76" y="23"/>
                  </a:lnTo>
                  <a:lnTo>
                    <a:pt x="75" y="30"/>
                  </a:lnTo>
                  <a:lnTo>
                    <a:pt x="74" y="40"/>
                  </a:lnTo>
                  <a:lnTo>
                    <a:pt x="74" y="120"/>
                  </a:lnTo>
                  <a:lnTo>
                    <a:pt x="95" y="120"/>
                  </a:lnTo>
                  <a:lnTo>
                    <a:pt x="115" y="117"/>
                  </a:lnTo>
                  <a:lnTo>
                    <a:pt x="131" y="113"/>
                  </a:lnTo>
                  <a:lnTo>
                    <a:pt x="144" y="106"/>
                  </a:lnTo>
                  <a:lnTo>
                    <a:pt x="153" y="96"/>
                  </a:lnTo>
                  <a:lnTo>
                    <a:pt x="157" y="83"/>
                  </a:lnTo>
                  <a:lnTo>
                    <a:pt x="159" y="67"/>
                  </a:lnTo>
                  <a:lnTo>
                    <a:pt x="158" y="54"/>
                  </a:lnTo>
                  <a:lnTo>
                    <a:pt x="154" y="41"/>
                  </a:lnTo>
                  <a:lnTo>
                    <a:pt x="147" y="31"/>
                  </a:lnTo>
                  <a:lnTo>
                    <a:pt x="136" y="22"/>
                  </a:lnTo>
                  <a:lnTo>
                    <a:pt x="122" y="17"/>
                  </a:lnTo>
                  <a:lnTo>
                    <a:pt x="104" y="15"/>
                  </a:lnTo>
                  <a:close/>
                  <a:moveTo>
                    <a:pt x="2" y="0"/>
                  </a:moveTo>
                  <a:lnTo>
                    <a:pt x="113" y="0"/>
                  </a:lnTo>
                  <a:lnTo>
                    <a:pt x="133" y="1"/>
                  </a:lnTo>
                  <a:lnTo>
                    <a:pt x="150" y="3"/>
                  </a:lnTo>
                  <a:lnTo>
                    <a:pt x="164" y="8"/>
                  </a:lnTo>
                  <a:lnTo>
                    <a:pt x="175" y="14"/>
                  </a:lnTo>
                  <a:lnTo>
                    <a:pt x="184" y="23"/>
                  </a:lnTo>
                  <a:lnTo>
                    <a:pt x="192" y="34"/>
                  </a:lnTo>
                  <a:lnTo>
                    <a:pt x="197" y="48"/>
                  </a:lnTo>
                  <a:lnTo>
                    <a:pt x="198" y="62"/>
                  </a:lnTo>
                  <a:lnTo>
                    <a:pt x="197" y="77"/>
                  </a:lnTo>
                  <a:lnTo>
                    <a:pt x="191" y="90"/>
                  </a:lnTo>
                  <a:lnTo>
                    <a:pt x="183" y="100"/>
                  </a:lnTo>
                  <a:lnTo>
                    <a:pt x="174" y="109"/>
                  </a:lnTo>
                  <a:lnTo>
                    <a:pt x="164" y="115"/>
                  </a:lnTo>
                  <a:lnTo>
                    <a:pt x="154" y="121"/>
                  </a:lnTo>
                  <a:lnTo>
                    <a:pt x="144" y="124"/>
                  </a:lnTo>
                  <a:lnTo>
                    <a:pt x="144" y="124"/>
                  </a:lnTo>
                  <a:lnTo>
                    <a:pt x="161" y="128"/>
                  </a:lnTo>
                  <a:lnTo>
                    <a:pt x="177" y="133"/>
                  </a:lnTo>
                  <a:lnTo>
                    <a:pt x="189" y="140"/>
                  </a:lnTo>
                  <a:lnTo>
                    <a:pt x="200" y="149"/>
                  </a:lnTo>
                  <a:lnTo>
                    <a:pt x="210" y="161"/>
                  </a:lnTo>
                  <a:lnTo>
                    <a:pt x="214" y="174"/>
                  </a:lnTo>
                  <a:lnTo>
                    <a:pt x="216" y="192"/>
                  </a:lnTo>
                  <a:lnTo>
                    <a:pt x="214" y="211"/>
                  </a:lnTo>
                  <a:lnTo>
                    <a:pt x="206" y="228"/>
                  </a:lnTo>
                  <a:lnTo>
                    <a:pt x="192" y="243"/>
                  </a:lnTo>
                  <a:lnTo>
                    <a:pt x="177" y="254"/>
                  </a:lnTo>
                  <a:lnTo>
                    <a:pt x="153" y="264"/>
                  </a:lnTo>
                  <a:lnTo>
                    <a:pt x="124" y="270"/>
                  </a:lnTo>
                  <a:lnTo>
                    <a:pt x="93" y="271"/>
                  </a:lnTo>
                  <a:lnTo>
                    <a:pt x="0" y="271"/>
                  </a:lnTo>
                  <a:lnTo>
                    <a:pt x="0" y="258"/>
                  </a:lnTo>
                  <a:lnTo>
                    <a:pt x="17" y="255"/>
                  </a:lnTo>
                  <a:lnTo>
                    <a:pt x="29" y="253"/>
                  </a:lnTo>
                  <a:lnTo>
                    <a:pt x="35" y="246"/>
                  </a:lnTo>
                  <a:lnTo>
                    <a:pt x="38" y="235"/>
                  </a:lnTo>
                  <a:lnTo>
                    <a:pt x="39" y="219"/>
                  </a:lnTo>
                  <a:lnTo>
                    <a:pt x="39" y="52"/>
                  </a:lnTo>
                  <a:lnTo>
                    <a:pt x="38" y="36"/>
                  </a:lnTo>
                  <a:lnTo>
                    <a:pt x="35" y="25"/>
                  </a:lnTo>
                  <a:lnTo>
                    <a:pt x="30" y="18"/>
                  </a:lnTo>
                  <a:lnTo>
                    <a:pt x="19" y="16"/>
                  </a:lnTo>
                  <a:lnTo>
                    <a:pt x="2" y="14"/>
                  </a:lnTo>
                  <a:lnTo>
                    <a:pt x="2"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40"/>
            <p:cNvSpPr>
              <a:spLocks noEditPoints="1"/>
            </p:cNvSpPr>
            <p:nvPr/>
          </p:nvSpPr>
          <p:spPr bwMode="auto">
            <a:xfrm>
              <a:off x="5840413" y="6099175"/>
              <a:ext cx="131763" cy="146050"/>
            </a:xfrm>
            <a:custGeom>
              <a:avLst/>
              <a:gdLst>
                <a:gd name="T0" fmla="*/ 90 w 251"/>
                <a:gd name="T1" fmla="*/ 16 h 275"/>
                <a:gd name="T2" fmla="*/ 79 w 251"/>
                <a:gd name="T3" fmla="*/ 20 h 275"/>
                <a:gd name="T4" fmla="*/ 74 w 251"/>
                <a:gd name="T5" fmla="*/ 30 h 275"/>
                <a:gd name="T6" fmla="*/ 74 w 251"/>
                <a:gd name="T7" fmla="*/ 138 h 275"/>
                <a:gd name="T8" fmla="*/ 113 w 251"/>
                <a:gd name="T9" fmla="*/ 137 h 275"/>
                <a:gd name="T10" fmla="*/ 140 w 251"/>
                <a:gd name="T11" fmla="*/ 127 h 275"/>
                <a:gd name="T12" fmla="*/ 161 w 251"/>
                <a:gd name="T13" fmla="*/ 96 h 275"/>
                <a:gd name="T14" fmla="*/ 161 w 251"/>
                <a:gd name="T15" fmla="*/ 58 h 275"/>
                <a:gd name="T16" fmla="*/ 148 w 251"/>
                <a:gd name="T17" fmla="*/ 34 h 275"/>
                <a:gd name="T18" fmla="*/ 126 w 251"/>
                <a:gd name="T19" fmla="*/ 20 h 275"/>
                <a:gd name="T20" fmla="*/ 101 w 251"/>
                <a:gd name="T21" fmla="*/ 16 h 275"/>
                <a:gd name="T22" fmla="*/ 107 w 251"/>
                <a:gd name="T23" fmla="*/ 0 h 275"/>
                <a:gd name="T24" fmla="*/ 146 w 251"/>
                <a:gd name="T25" fmla="*/ 3 h 275"/>
                <a:gd name="T26" fmla="*/ 174 w 251"/>
                <a:gd name="T27" fmla="*/ 15 h 275"/>
                <a:gd name="T28" fmla="*/ 195 w 251"/>
                <a:gd name="T29" fmla="*/ 36 h 275"/>
                <a:gd name="T30" fmla="*/ 203 w 251"/>
                <a:gd name="T31" fmla="*/ 70 h 275"/>
                <a:gd name="T32" fmla="*/ 192 w 251"/>
                <a:gd name="T33" fmla="*/ 106 h 275"/>
                <a:gd name="T34" fmla="*/ 166 w 251"/>
                <a:gd name="T35" fmla="*/ 131 h 275"/>
                <a:gd name="T36" fmla="*/ 156 w 251"/>
                <a:gd name="T37" fmla="*/ 153 h 275"/>
                <a:gd name="T38" fmla="*/ 177 w 251"/>
                <a:gd name="T39" fmla="*/ 185 h 275"/>
                <a:gd name="T40" fmla="*/ 197 w 251"/>
                <a:gd name="T41" fmla="*/ 215 h 275"/>
                <a:gd name="T42" fmla="*/ 212 w 251"/>
                <a:gd name="T43" fmla="*/ 235 h 275"/>
                <a:gd name="T44" fmla="*/ 230 w 251"/>
                <a:gd name="T45" fmla="*/ 253 h 275"/>
                <a:gd name="T46" fmla="*/ 251 w 251"/>
                <a:gd name="T47" fmla="*/ 262 h 275"/>
                <a:gd name="T48" fmla="*/ 240 w 251"/>
                <a:gd name="T49" fmla="*/ 275 h 275"/>
                <a:gd name="T50" fmla="*/ 212 w 251"/>
                <a:gd name="T51" fmla="*/ 271 h 275"/>
                <a:gd name="T52" fmla="*/ 180 w 251"/>
                <a:gd name="T53" fmla="*/ 254 h 275"/>
                <a:gd name="T54" fmla="*/ 152 w 251"/>
                <a:gd name="T55" fmla="*/ 214 h 275"/>
                <a:gd name="T56" fmla="*/ 124 w 251"/>
                <a:gd name="T57" fmla="*/ 170 h 275"/>
                <a:gd name="T58" fmla="*/ 112 w 251"/>
                <a:gd name="T59" fmla="*/ 157 h 275"/>
                <a:gd name="T60" fmla="*/ 88 w 251"/>
                <a:gd name="T61" fmla="*/ 154 h 275"/>
                <a:gd name="T62" fmla="*/ 74 w 251"/>
                <a:gd name="T63" fmla="*/ 218 h 275"/>
                <a:gd name="T64" fmla="*/ 78 w 251"/>
                <a:gd name="T65" fmla="*/ 246 h 275"/>
                <a:gd name="T66" fmla="*/ 95 w 251"/>
                <a:gd name="T67" fmla="*/ 255 h 275"/>
                <a:gd name="T68" fmla="*/ 112 w 251"/>
                <a:gd name="T69" fmla="*/ 271 h 275"/>
                <a:gd name="T70" fmla="*/ 0 w 251"/>
                <a:gd name="T71" fmla="*/ 258 h 275"/>
                <a:gd name="T72" fmla="*/ 29 w 251"/>
                <a:gd name="T73" fmla="*/ 253 h 275"/>
                <a:gd name="T74" fmla="*/ 38 w 251"/>
                <a:gd name="T75" fmla="*/ 235 h 275"/>
                <a:gd name="T76" fmla="*/ 39 w 251"/>
                <a:gd name="T77" fmla="*/ 54 h 275"/>
                <a:gd name="T78" fmla="*/ 35 w 251"/>
                <a:gd name="T79" fmla="*/ 25 h 275"/>
                <a:gd name="T80" fmla="*/ 18 w 251"/>
                <a:gd name="T81" fmla="*/ 16 h 275"/>
                <a:gd name="T82" fmla="*/ 2 w 251"/>
                <a:gd name="T83"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275">
                  <a:moveTo>
                    <a:pt x="101" y="16"/>
                  </a:moveTo>
                  <a:lnTo>
                    <a:pt x="90" y="16"/>
                  </a:lnTo>
                  <a:lnTo>
                    <a:pt x="83" y="18"/>
                  </a:lnTo>
                  <a:lnTo>
                    <a:pt x="79" y="20"/>
                  </a:lnTo>
                  <a:lnTo>
                    <a:pt x="76" y="24"/>
                  </a:lnTo>
                  <a:lnTo>
                    <a:pt x="74" y="30"/>
                  </a:lnTo>
                  <a:lnTo>
                    <a:pt x="74" y="39"/>
                  </a:lnTo>
                  <a:lnTo>
                    <a:pt x="74" y="138"/>
                  </a:lnTo>
                  <a:lnTo>
                    <a:pt x="95" y="138"/>
                  </a:lnTo>
                  <a:lnTo>
                    <a:pt x="113" y="137"/>
                  </a:lnTo>
                  <a:lnTo>
                    <a:pt x="128" y="133"/>
                  </a:lnTo>
                  <a:lnTo>
                    <a:pt x="140" y="127"/>
                  </a:lnTo>
                  <a:lnTo>
                    <a:pt x="153" y="113"/>
                  </a:lnTo>
                  <a:lnTo>
                    <a:pt x="161" y="96"/>
                  </a:lnTo>
                  <a:lnTo>
                    <a:pt x="163" y="76"/>
                  </a:lnTo>
                  <a:lnTo>
                    <a:pt x="161" y="58"/>
                  </a:lnTo>
                  <a:lnTo>
                    <a:pt x="156" y="44"/>
                  </a:lnTo>
                  <a:lnTo>
                    <a:pt x="148" y="34"/>
                  </a:lnTo>
                  <a:lnTo>
                    <a:pt x="139" y="25"/>
                  </a:lnTo>
                  <a:lnTo>
                    <a:pt x="126" y="20"/>
                  </a:lnTo>
                  <a:lnTo>
                    <a:pt x="114" y="17"/>
                  </a:lnTo>
                  <a:lnTo>
                    <a:pt x="101" y="16"/>
                  </a:lnTo>
                  <a:close/>
                  <a:moveTo>
                    <a:pt x="2" y="0"/>
                  </a:moveTo>
                  <a:lnTo>
                    <a:pt x="107" y="0"/>
                  </a:lnTo>
                  <a:lnTo>
                    <a:pt x="129" y="1"/>
                  </a:lnTo>
                  <a:lnTo>
                    <a:pt x="146" y="3"/>
                  </a:lnTo>
                  <a:lnTo>
                    <a:pt x="161" y="8"/>
                  </a:lnTo>
                  <a:lnTo>
                    <a:pt x="174" y="15"/>
                  </a:lnTo>
                  <a:lnTo>
                    <a:pt x="186" y="24"/>
                  </a:lnTo>
                  <a:lnTo>
                    <a:pt x="195" y="36"/>
                  </a:lnTo>
                  <a:lnTo>
                    <a:pt x="200" y="51"/>
                  </a:lnTo>
                  <a:lnTo>
                    <a:pt x="203" y="70"/>
                  </a:lnTo>
                  <a:lnTo>
                    <a:pt x="199" y="89"/>
                  </a:lnTo>
                  <a:lnTo>
                    <a:pt x="192" y="106"/>
                  </a:lnTo>
                  <a:lnTo>
                    <a:pt x="181" y="120"/>
                  </a:lnTo>
                  <a:lnTo>
                    <a:pt x="166" y="131"/>
                  </a:lnTo>
                  <a:lnTo>
                    <a:pt x="149" y="140"/>
                  </a:lnTo>
                  <a:lnTo>
                    <a:pt x="156" y="153"/>
                  </a:lnTo>
                  <a:lnTo>
                    <a:pt x="166" y="169"/>
                  </a:lnTo>
                  <a:lnTo>
                    <a:pt x="177" y="185"/>
                  </a:lnTo>
                  <a:lnTo>
                    <a:pt x="187" y="201"/>
                  </a:lnTo>
                  <a:lnTo>
                    <a:pt x="197" y="215"/>
                  </a:lnTo>
                  <a:lnTo>
                    <a:pt x="205" y="227"/>
                  </a:lnTo>
                  <a:lnTo>
                    <a:pt x="212" y="235"/>
                  </a:lnTo>
                  <a:lnTo>
                    <a:pt x="220" y="244"/>
                  </a:lnTo>
                  <a:lnTo>
                    <a:pt x="230" y="253"/>
                  </a:lnTo>
                  <a:lnTo>
                    <a:pt x="240" y="259"/>
                  </a:lnTo>
                  <a:lnTo>
                    <a:pt x="251" y="262"/>
                  </a:lnTo>
                  <a:lnTo>
                    <a:pt x="248" y="275"/>
                  </a:lnTo>
                  <a:lnTo>
                    <a:pt x="240" y="275"/>
                  </a:lnTo>
                  <a:lnTo>
                    <a:pt x="232" y="275"/>
                  </a:lnTo>
                  <a:lnTo>
                    <a:pt x="212" y="271"/>
                  </a:lnTo>
                  <a:lnTo>
                    <a:pt x="195" y="266"/>
                  </a:lnTo>
                  <a:lnTo>
                    <a:pt x="180" y="254"/>
                  </a:lnTo>
                  <a:lnTo>
                    <a:pt x="165" y="236"/>
                  </a:lnTo>
                  <a:lnTo>
                    <a:pt x="152" y="214"/>
                  </a:lnTo>
                  <a:lnTo>
                    <a:pt x="137" y="192"/>
                  </a:lnTo>
                  <a:lnTo>
                    <a:pt x="124" y="170"/>
                  </a:lnTo>
                  <a:lnTo>
                    <a:pt x="119" y="163"/>
                  </a:lnTo>
                  <a:lnTo>
                    <a:pt x="112" y="157"/>
                  </a:lnTo>
                  <a:lnTo>
                    <a:pt x="101" y="155"/>
                  </a:lnTo>
                  <a:lnTo>
                    <a:pt x="88" y="154"/>
                  </a:lnTo>
                  <a:lnTo>
                    <a:pt x="74" y="154"/>
                  </a:lnTo>
                  <a:lnTo>
                    <a:pt x="74" y="218"/>
                  </a:lnTo>
                  <a:lnTo>
                    <a:pt x="75" y="235"/>
                  </a:lnTo>
                  <a:lnTo>
                    <a:pt x="78" y="246"/>
                  </a:lnTo>
                  <a:lnTo>
                    <a:pt x="83" y="253"/>
                  </a:lnTo>
                  <a:lnTo>
                    <a:pt x="95" y="255"/>
                  </a:lnTo>
                  <a:lnTo>
                    <a:pt x="112" y="258"/>
                  </a:lnTo>
                  <a:lnTo>
                    <a:pt x="112" y="271"/>
                  </a:lnTo>
                  <a:lnTo>
                    <a:pt x="0" y="271"/>
                  </a:lnTo>
                  <a:lnTo>
                    <a:pt x="0" y="258"/>
                  </a:lnTo>
                  <a:lnTo>
                    <a:pt x="17" y="255"/>
                  </a:lnTo>
                  <a:lnTo>
                    <a:pt x="29" y="253"/>
                  </a:lnTo>
                  <a:lnTo>
                    <a:pt x="35" y="246"/>
                  </a:lnTo>
                  <a:lnTo>
                    <a:pt x="38" y="235"/>
                  </a:lnTo>
                  <a:lnTo>
                    <a:pt x="39" y="218"/>
                  </a:lnTo>
                  <a:lnTo>
                    <a:pt x="39" y="54"/>
                  </a:lnTo>
                  <a:lnTo>
                    <a:pt x="38" y="35"/>
                  </a:lnTo>
                  <a:lnTo>
                    <a:pt x="35" y="25"/>
                  </a:lnTo>
                  <a:lnTo>
                    <a:pt x="29" y="18"/>
                  </a:lnTo>
                  <a:lnTo>
                    <a:pt x="18" y="16"/>
                  </a:lnTo>
                  <a:lnTo>
                    <a:pt x="2" y="14"/>
                  </a:lnTo>
                  <a:lnTo>
                    <a:pt x="2"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41"/>
            <p:cNvSpPr>
              <a:spLocks/>
            </p:cNvSpPr>
            <p:nvPr/>
          </p:nvSpPr>
          <p:spPr bwMode="auto">
            <a:xfrm>
              <a:off x="5981700" y="6099175"/>
              <a:ext cx="58738" cy="144463"/>
            </a:xfrm>
            <a:custGeom>
              <a:avLst/>
              <a:gdLst>
                <a:gd name="T0" fmla="*/ 0 w 111"/>
                <a:gd name="T1" fmla="*/ 0 h 271"/>
                <a:gd name="T2" fmla="*/ 111 w 111"/>
                <a:gd name="T3" fmla="*/ 0 h 271"/>
                <a:gd name="T4" fmla="*/ 111 w 111"/>
                <a:gd name="T5" fmla="*/ 14 h 271"/>
                <a:gd name="T6" fmla="*/ 94 w 111"/>
                <a:gd name="T7" fmla="*/ 16 h 271"/>
                <a:gd name="T8" fmla="*/ 84 w 111"/>
                <a:gd name="T9" fmla="*/ 19 h 271"/>
                <a:gd name="T10" fmla="*/ 77 w 111"/>
                <a:gd name="T11" fmla="*/ 25 h 271"/>
                <a:gd name="T12" fmla="*/ 75 w 111"/>
                <a:gd name="T13" fmla="*/ 36 h 271"/>
                <a:gd name="T14" fmla="*/ 74 w 111"/>
                <a:gd name="T15" fmla="*/ 54 h 271"/>
                <a:gd name="T16" fmla="*/ 74 w 111"/>
                <a:gd name="T17" fmla="*/ 218 h 271"/>
                <a:gd name="T18" fmla="*/ 75 w 111"/>
                <a:gd name="T19" fmla="*/ 236 h 271"/>
                <a:gd name="T20" fmla="*/ 77 w 111"/>
                <a:gd name="T21" fmla="*/ 246 h 271"/>
                <a:gd name="T22" fmla="*/ 84 w 111"/>
                <a:gd name="T23" fmla="*/ 253 h 271"/>
                <a:gd name="T24" fmla="*/ 94 w 111"/>
                <a:gd name="T25" fmla="*/ 257 h 271"/>
                <a:gd name="T26" fmla="*/ 111 w 111"/>
                <a:gd name="T27" fmla="*/ 258 h 271"/>
                <a:gd name="T28" fmla="*/ 111 w 111"/>
                <a:gd name="T29" fmla="*/ 271 h 271"/>
                <a:gd name="T30" fmla="*/ 0 w 111"/>
                <a:gd name="T31" fmla="*/ 271 h 271"/>
                <a:gd name="T32" fmla="*/ 0 w 111"/>
                <a:gd name="T33" fmla="*/ 258 h 271"/>
                <a:gd name="T34" fmla="*/ 17 w 111"/>
                <a:gd name="T35" fmla="*/ 255 h 271"/>
                <a:gd name="T36" fmla="*/ 28 w 111"/>
                <a:gd name="T37" fmla="*/ 253 h 271"/>
                <a:gd name="T38" fmla="*/ 34 w 111"/>
                <a:gd name="T39" fmla="*/ 246 h 271"/>
                <a:gd name="T40" fmla="*/ 37 w 111"/>
                <a:gd name="T41" fmla="*/ 235 h 271"/>
                <a:gd name="T42" fmla="*/ 37 w 111"/>
                <a:gd name="T43" fmla="*/ 218 h 271"/>
                <a:gd name="T44" fmla="*/ 37 w 111"/>
                <a:gd name="T45" fmla="*/ 54 h 271"/>
                <a:gd name="T46" fmla="*/ 37 w 111"/>
                <a:gd name="T47" fmla="*/ 36 h 271"/>
                <a:gd name="T48" fmla="*/ 34 w 111"/>
                <a:gd name="T49" fmla="*/ 25 h 271"/>
                <a:gd name="T50" fmla="*/ 28 w 111"/>
                <a:gd name="T51" fmla="*/ 19 h 271"/>
                <a:gd name="T52" fmla="*/ 17 w 111"/>
                <a:gd name="T53" fmla="*/ 16 h 271"/>
                <a:gd name="T54" fmla="*/ 0 w 111"/>
                <a:gd name="T55" fmla="*/ 14 h 271"/>
                <a:gd name="T56" fmla="*/ 0 w 111"/>
                <a:gd name="T57"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1" h="271">
                  <a:moveTo>
                    <a:pt x="0" y="0"/>
                  </a:moveTo>
                  <a:lnTo>
                    <a:pt x="111" y="0"/>
                  </a:lnTo>
                  <a:lnTo>
                    <a:pt x="111" y="14"/>
                  </a:lnTo>
                  <a:lnTo>
                    <a:pt x="94" y="16"/>
                  </a:lnTo>
                  <a:lnTo>
                    <a:pt x="84" y="19"/>
                  </a:lnTo>
                  <a:lnTo>
                    <a:pt x="77" y="25"/>
                  </a:lnTo>
                  <a:lnTo>
                    <a:pt x="75" y="36"/>
                  </a:lnTo>
                  <a:lnTo>
                    <a:pt x="74" y="54"/>
                  </a:lnTo>
                  <a:lnTo>
                    <a:pt x="74" y="218"/>
                  </a:lnTo>
                  <a:lnTo>
                    <a:pt x="75" y="236"/>
                  </a:lnTo>
                  <a:lnTo>
                    <a:pt x="77" y="246"/>
                  </a:lnTo>
                  <a:lnTo>
                    <a:pt x="84" y="253"/>
                  </a:lnTo>
                  <a:lnTo>
                    <a:pt x="94" y="257"/>
                  </a:lnTo>
                  <a:lnTo>
                    <a:pt x="111" y="258"/>
                  </a:lnTo>
                  <a:lnTo>
                    <a:pt x="111" y="271"/>
                  </a:lnTo>
                  <a:lnTo>
                    <a:pt x="0" y="271"/>
                  </a:lnTo>
                  <a:lnTo>
                    <a:pt x="0" y="258"/>
                  </a:lnTo>
                  <a:lnTo>
                    <a:pt x="17" y="255"/>
                  </a:lnTo>
                  <a:lnTo>
                    <a:pt x="28" y="253"/>
                  </a:lnTo>
                  <a:lnTo>
                    <a:pt x="34" y="246"/>
                  </a:lnTo>
                  <a:lnTo>
                    <a:pt x="37" y="235"/>
                  </a:lnTo>
                  <a:lnTo>
                    <a:pt x="37" y="218"/>
                  </a:lnTo>
                  <a:lnTo>
                    <a:pt x="37" y="54"/>
                  </a:lnTo>
                  <a:lnTo>
                    <a:pt x="37" y="36"/>
                  </a:lnTo>
                  <a:lnTo>
                    <a:pt x="34" y="25"/>
                  </a:lnTo>
                  <a:lnTo>
                    <a:pt x="28" y="19"/>
                  </a:lnTo>
                  <a:lnTo>
                    <a:pt x="17" y="16"/>
                  </a:lnTo>
                  <a:lnTo>
                    <a:pt x="0" y="14"/>
                  </a:lnTo>
                  <a:lnTo>
                    <a:pt x="0"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42"/>
            <p:cNvSpPr>
              <a:spLocks/>
            </p:cNvSpPr>
            <p:nvPr/>
          </p:nvSpPr>
          <p:spPr bwMode="auto">
            <a:xfrm>
              <a:off x="6056313" y="6096000"/>
              <a:ext cx="131763" cy="150813"/>
            </a:xfrm>
            <a:custGeom>
              <a:avLst/>
              <a:gdLst>
                <a:gd name="T0" fmla="*/ 186 w 251"/>
                <a:gd name="T1" fmla="*/ 1 h 284"/>
                <a:gd name="T2" fmla="*/ 224 w 251"/>
                <a:gd name="T3" fmla="*/ 8 h 284"/>
                <a:gd name="T4" fmla="*/ 239 w 251"/>
                <a:gd name="T5" fmla="*/ 33 h 284"/>
                <a:gd name="T6" fmla="*/ 244 w 251"/>
                <a:gd name="T7" fmla="*/ 76 h 284"/>
                <a:gd name="T8" fmla="*/ 224 w 251"/>
                <a:gd name="T9" fmla="*/ 60 h 284"/>
                <a:gd name="T10" fmla="*/ 202 w 251"/>
                <a:gd name="T11" fmla="*/ 31 h 284"/>
                <a:gd name="T12" fmla="*/ 170 w 251"/>
                <a:gd name="T13" fmla="*/ 19 h 284"/>
                <a:gd name="T14" fmla="*/ 125 w 251"/>
                <a:gd name="T15" fmla="*/ 20 h 284"/>
                <a:gd name="T16" fmla="*/ 85 w 251"/>
                <a:gd name="T17" fmla="*/ 38 h 284"/>
                <a:gd name="T18" fmla="*/ 59 w 251"/>
                <a:gd name="T19" fmla="*/ 72 h 284"/>
                <a:gd name="T20" fmla="*/ 45 w 251"/>
                <a:gd name="T21" fmla="*/ 114 h 284"/>
                <a:gd name="T22" fmla="*/ 46 w 251"/>
                <a:gd name="T23" fmla="*/ 169 h 284"/>
                <a:gd name="T24" fmla="*/ 67 w 251"/>
                <a:gd name="T25" fmla="*/ 220 h 284"/>
                <a:gd name="T26" fmla="*/ 103 w 251"/>
                <a:gd name="T27" fmla="*/ 255 h 284"/>
                <a:gd name="T28" fmla="*/ 152 w 251"/>
                <a:gd name="T29" fmla="*/ 267 h 284"/>
                <a:gd name="T30" fmla="*/ 189 w 251"/>
                <a:gd name="T31" fmla="*/ 259 h 284"/>
                <a:gd name="T32" fmla="*/ 215 w 251"/>
                <a:gd name="T33" fmla="*/ 237 h 284"/>
                <a:gd name="T34" fmla="*/ 237 w 251"/>
                <a:gd name="T35" fmla="*/ 202 h 284"/>
                <a:gd name="T36" fmla="*/ 247 w 251"/>
                <a:gd name="T37" fmla="*/ 224 h 284"/>
                <a:gd name="T38" fmla="*/ 234 w 251"/>
                <a:gd name="T39" fmla="*/ 259 h 284"/>
                <a:gd name="T40" fmla="*/ 218 w 251"/>
                <a:gd name="T41" fmla="*/ 275 h 284"/>
                <a:gd name="T42" fmla="*/ 186 w 251"/>
                <a:gd name="T43" fmla="*/ 281 h 284"/>
                <a:gd name="T44" fmla="*/ 150 w 251"/>
                <a:gd name="T45" fmla="*/ 284 h 284"/>
                <a:gd name="T46" fmla="*/ 94 w 251"/>
                <a:gd name="T47" fmla="*/ 275 h 284"/>
                <a:gd name="T48" fmla="*/ 52 w 251"/>
                <a:gd name="T49" fmla="*/ 255 h 284"/>
                <a:gd name="T50" fmla="*/ 22 w 251"/>
                <a:gd name="T51" fmla="*/ 223 h 284"/>
                <a:gd name="T52" fmla="*/ 5 w 251"/>
                <a:gd name="T53" fmla="*/ 185 h 284"/>
                <a:gd name="T54" fmla="*/ 0 w 251"/>
                <a:gd name="T55" fmla="*/ 146 h 284"/>
                <a:gd name="T56" fmla="*/ 9 w 251"/>
                <a:gd name="T57" fmla="*/ 91 h 284"/>
                <a:gd name="T58" fmla="*/ 36 w 251"/>
                <a:gd name="T59" fmla="*/ 49 h 284"/>
                <a:gd name="T60" fmla="*/ 78 w 251"/>
                <a:gd name="T61" fmla="*/ 19 h 284"/>
                <a:gd name="T62" fmla="*/ 132 w 251"/>
                <a:gd name="T63" fmla="*/ 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1" h="284">
                  <a:moveTo>
                    <a:pt x="161" y="0"/>
                  </a:moveTo>
                  <a:lnTo>
                    <a:pt x="186" y="1"/>
                  </a:lnTo>
                  <a:lnTo>
                    <a:pt x="207" y="5"/>
                  </a:lnTo>
                  <a:lnTo>
                    <a:pt x="224" y="8"/>
                  </a:lnTo>
                  <a:lnTo>
                    <a:pt x="235" y="12"/>
                  </a:lnTo>
                  <a:lnTo>
                    <a:pt x="239" y="33"/>
                  </a:lnTo>
                  <a:lnTo>
                    <a:pt x="242" y="54"/>
                  </a:lnTo>
                  <a:lnTo>
                    <a:pt x="244" y="76"/>
                  </a:lnTo>
                  <a:lnTo>
                    <a:pt x="231" y="79"/>
                  </a:lnTo>
                  <a:lnTo>
                    <a:pt x="224" y="60"/>
                  </a:lnTo>
                  <a:lnTo>
                    <a:pt x="215" y="44"/>
                  </a:lnTo>
                  <a:lnTo>
                    <a:pt x="202" y="31"/>
                  </a:lnTo>
                  <a:lnTo>
                    <a:pt x="189" y="23"/>
                  </a:lnTo>
                  <a:lnTo>
                    <a:pt x="170" y="19"/>
                  </a:lnTo>
                  <a:lnTo>
                    <a:pt x="150" y="16"/>
                  </a:lnTo>
                  <a:lnTo>
                    <a:pt x="125" y="20"/>
                  </a:lnTo>
                  <a:lnTo>
                    <a:pt x="104" y="26"/>
                  </a:lnTo>
                  <a:lnTo>
                    <a:pt x="85" y="38"/>
                  </a:lnTo>
                  <a:lnTo>
                    <a:pt x="70" y="54"/>
                  </a:lnTo>
                  <a:lnTo>
                    <a:pt x="59" y="72"/>
                  </a:lnTo>
                  <a:lnTo>
                    <a:pt x="50" y="91"/>
                  </a:lnTo>
                  <a:lnTo>
                    <a:pt x="45" y="114"/>
                  </a:lnTo>
                  <a:lnTo>
                    <a:pt x="43" y="137"/>
                  </a:lnTo>
                  <a:lnTo>
                    <a:pt x="46" y="169"/>
                  </a:lnTo>
                  <a:lnTo>
                    <a:pt x="54" y="196"/>
                  </a:lnTo>
                  <a:lnTo>
                    <a:pt x="67" y="220"/>
                  </a:lnTo>
                  <a:lnTo>
                    <a:pt x="84" y="240"/>
                  </a:lnTo>
                  <a:lnTo>
                    <a:pt x="103" y="255"/>
                  </a:lnTo>
                  <a:lnTo>
                    <a:pt x="127" y="264"/>
                  </a:lnTo>
                  <a:lnTo>
                    <a:pt x="152" y="267"/>
                  </a:lnTo>
                  <a:lnTo>
                    <a:pt x="171" y="265"/>
                  </a:lnTo>
                  <a:lnTo>
                    <a:pt x="189" y="259"/>
                  </a:lnTo>
                  <a:lnTo>
                    <a:pt x="202" y="250"/>
                  </a:lnTo>
                  <a:lnTo>
                    <a:pt x="215" y="237"/>
                  </a:lnTo>
                  <a:lnTo>
                    <a:pt x="226" y="221"/>
                  </a:lnTo>
                  <a:lnTo>
                    <a:pt x="237" y="202"/>
                  </a:lnTo>
                  <a:lnTo>
                    <a:pt x="251" y="208"/>
                  </a:lnTo>
                  <a:lnTo>
                    <a:pt x="247" y="224"/>
                  </a:lnTo>
                  <a:lnTo>
                    <a:pt x="240" y="242"/>
                  </a:lnTo>
                  <a:lnTo>
                    <a:pt x="234" y="259"/>
                  </a:lnTo>
                  <a:lnTo>
                    <a:pt x="227" y="273"/>
                  </a:lnTo>
                  <a:lnTo>
                    <a:pt x="218" y="275"/>
                  </a:lnTo>
                  <a:lnTo>
                    <a:pt x="203" y="277"/>
                  </a:lnTo>
                  <a:lnTo>
                    <a:pt x="186" y="281"/>
                  </a:lnTo>
                  <a:lnTo>
                    <a:pt x="168" y="283"/>
                  </a:lnTo>
                  <a:lnTo>
                    <a:pt x="150" y="284"/>
                  </a:lnTo>
                  <a:lnTo>
                    <a:pt x="120" y="282"/>
                  </a:lnTo>
                  <a:lnTo>
                    <a:pt x="94" y="275"/>
                  </a:lnTo>
                  <a:lnTo>
                    <a:pt x="71" y="266"/>
                  </a:lnTo>
                  <a:lnTo>
                    <a:pt x="52" y="255"/>
                  </a:lnTo>
                  <a:lnTo>
                    <a:pt x="36" y="240"/>
                  </a:lnTo>
                  <a:lnTo>
                    <a:pt x="22" y="223"/>
                  </a:lnTo>
                  <a:lnTo>
                    <a:pt x="12" y="204"/>
                  </a:lnTo>
                  <a:lnTo>
                    <a:pt x="5" y="185"/>
                  </a:lnTo>
                  <a:lnTo>
                    <a:pt x="1" y="166"/>
                  </a:lnTo>
                  <a:lnTo>
                    <a:pt x="0" y="146"/>
                  </a:lnTo>
                  <a:lnTo>
                    <a:pt x="2" y="118"/>
                  </a:lnTo>
                  <a:lnTo>
                    <a:pt x="9" y="91"/>
                  </a:lnTo>
                  <a:lnTo>
                    <a:pt x="21" y="69"/>
                  </a:lnTo>
                  <a:lnTo>
                    <a:pt x="36" y="49"/>
                  </a:lnTo>
                  <a:lnTo>
                    <a:pt x="55" y="32"/>
                  </a:lnTo>
                  <a:lnTo>
                    <a:pt x="78" y="19"/>
                  </a:lnTo>
                  <a:lnTo>
                    <a:pt x="103" y="8"/>
                  </a:lnTo>
                  <a:lnTo>
                    <a:pt x="132" y="3"/>
                  </a:lnTo>
                  <a:lnTo>
                    <a:pt x="161"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43"/>
            <p:cNvSpPr>
              <a:spLocks/>
            </p:cNvSpPr>
            <p:nvPr/>
          </p:nvSpPr>
          <p:spPr bwMode="auto">
            <a:xfrm>
              <a:off x="6202363" y="6099175"/>
              <a:ext cx="139700" cy="144463"/>
            </a:xfrm>
            <a:custGeom>
              <a:avLst/>
              <a:gdLst>
                <a:gd name="T0" fmla="*/ 111 w 264"/>
                <a:gd name="T1" fmla="*/ 0 h 271"/>
                <a:gd name="T2" fmla="*/ 94 w 264"/>
                <a:gd name="T3" fmla="*/ 16 h 271"/>
                <a:gd name="T4" fmla="*/ 77 w 264"/>
                <a:gd name="T5" fmla="*/ 26 h 271"/>
                <a:gd name="T6" fmla="*/ 73 w 264"/>
                <a:gd name="T7" fmla="*/ 56 h 271"/>
                <a:gd name="T8" fmla="*/ 82 w 264"/>
                <a:gd name="T9" fmla="*/ 123 h 271"/>
                <a:gd name="T10" fmla="*/ 104 w 264"/>
                <a:gd name="T11" fmla="*/ 107 h 271"/>
                <a:gd name="T12" fmla="*/ 151 w 264"/>
                <a:gd name="T13" fmla="*/ 59 h 271"/>
                <a:gd name="T14" fmla="*/ 178 w 264"/>
                <a:gd name="T15" fmla="*/ 26 h 271"/>
                <a:gd name="T16" fmla="*/ 176 w 264"/>
                <a:gd name="T17" fmla="*/ 17 h 271"/>
                <a:gd name="T18" fmla="*/ 155 w 264"/>
                <a:gd name="T19" fmla="*/ 14 h 271"/>
                <a:gd name="T20" fmla="*/ 259 w 264"/>
                <a:gd name="T21" fmla="*/ 0 h 271"/>
                <a:gd name="T22" fmla="*/ 242 w 264"/>
                <a:gd name="T23" fmla="*/ 16 h 271"/>
                <a:gd name="T24" fmla="*/ 215 w 264"/>
                <a:gd name="T25" fmla="*/ 25 h 271"/>
                <a:gd name="T26" fmla="*/ 189 w 264"/>
                <a:gd name="T27" fmla="*/ 44 h 271"/>
                <a:gd name="T28" fmla="*/ 165 w 264"/>
                <a:gd name="T29" fmla="*/ 68 h 271"/>
                <a:gd name="T30" fmla="*/ 133 w 264"/>
                <a:gd name="T31" fmla="*/ 99 h 271"/>
                <a:gd name="T32" fmla="*/ 133 w 264"/>
                <a:gd name="T33" fmla="*/ 137 h 271"/>
                <a:gd name="T34" fmla="*/ 170 w 264"/>
                <a:gd name="T35" fmla="*/ 179 h 271"/>
                <a:gd name="T36" fmla="*/ 202 w 264"/>
                <a:gd name="T37" fmla="*/ 215 h 271"/>
                <a:gd name="T38" fmla="*/ 226 w 264"/>
                <a:gd name="T39" fmla="*/ 241 h 271"/>
                <a:gd name="T40" fmla="*/ 245 w 264"/>
                <a:gd name="T41" fmla="*/ 253 h 271"/>
                <a:gd name="T42" fmla="*/ 264 w 264"/>
                <a:gd name="T43" fmla="*/ 258 h 271"/>
                <a:gd name="T44" fmla="*/ 200 w 264"/>
                <a:gd name="T45" fmla="*/ 271 h 271"/>
                <a:gd name="T46" fmla="*/ 135 w 264"/>
                <a:gd name="T47" fmla="*/ 194 h 271"/>
                <a:gd name="T48" fmla="*/ 90 w 264"/>
                <a:gd name="T49" fmla="*/ 144 h 271"/>
                <a:gd name="T50" fmla="*/ 79 w 264"/>
                <a:gd name="T51" fmla="*/ 138 h 271"/>
                <a:gd name="T52" fmla="*/ 73 w 264"/>
                <a:gd name="T53" fmla="*/ 217 h 271"/>
                <a:gd name="T54" fmla="*/ 77 w 264"/>
                <a:gd name="T55" fmla="*/ 246 h 271"/>
                <a:gd name="T56" fmla="*/ 95 w 264"/>
                <a:gd name="T57" fmla="*/ 255 h 271"/>
                <a:gd name="T58" fmla="*/ 113 w 264"/>
                <a:gd name="T59" fmla="*/ 271 h 271"/>
                <a:gd name="T60" fmla="*/ 1 w 264"/>
                <a:gd name="T61" fmla="*/ 258 h 271"/>
                <a:gd name="T62" fmla="*/ 29 w 264"/>
                <a:gd name="T63" fmla="*/ 252 h 271"/>
                <a:gd name="T64" fmla="*/ 37 w 264"/>
                <a:gd name="T65" fmla="*/ 235 h 271"/>
                <a:gd name="T66" fmla="*/ 38 w 264"/>
                <a:gd name="T67" fmla="*/ 56 h 271"/>
                <a:gd name="T68" fmla="*/ 34 w 264"/>
                <a:gd name="T69" fmla="*/ 26 h 271"/>
                <a:gd name="T70" fmla="*/ 17 w 264"/>
                <a:gd name="T71" fmla="*/ 16 h 271"/>
                <a:gd name="T72" fmla="*/ 0 w 264"/>
                <a:gd name="T73"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4" h="271">
                  <a:moveTo>
                    <a:pt x="0" y="0"/>
                  </a:moveTo>
                  <a:lnTo>
                    <a:pt x="111" y="0"/>
                  </a:lnTo>
                  <a:lnTo>
                    <a:pt x="111" y="14"/>
                  </a:lnTo>
                  <a:lnTo>
                    <a:pt x="94" y="16"/>
                  </a:lnTo>
                  <a:lnTo>
                    <a:pt x="83" y="19"/>
                  </a:lnTo>
                  <a:lnTo>
                    <a:pt x="77" y="26"/>
                  </a:lnTo>
                  <a:lnTo>
                    <a:pt x="74" y="38"/>
                  </a:lnTo>
                  <a:lnTo>
                    <a:pt x="73" y="56"/>
                  </a:lnTo>
                  <a:lnTo>
                    <a:pt x="73" y="127"/>
                  </a:lnTo>
                  <a:lnTo>
                    <a:pt x="82" y="123"/>
                  </a:lnTo>
                  <a:lnTo>
                    <a:pt x="93" y="116"/>
                  </a:lnTo>
                  <a:lnTo>
                    <a:pt x="104" y="107"/>
                  </a:lnTo>
                  <a:lnTo>
                    <a:pt x="128" y="84"/>
                  </a:lnTo>
                  <a:lnTo>
                    <a:pt x="151" y="59"/>
                  </a:lnTo>
                  <a:lnTo>
                    <a:pt x="172" y="35"/>
                  </a:lnTo>
                  <a:lnTo>
                    <a:pt x="178" y="26"/>
                  </a:lnTo>
                  <a:lnTo>
                    <a:pt x="179" y="20"/>
                  </a:lnTo>
                  <a:lnTo>
                    <a:pt x="176" y="17"/>
                  </a:lnTo>
                  <a:lnTo>
                    <a:pt x="165" y="15"/>
                  </a:lnTo>
                  <a:lnTo>
                    <a:pt x="155" y="14"/>
                  </a:lnTo>
                  <a:lnTo>
                    <a:pt x="155" y="0"/>
                  </a:lnTo>
                  <a:lnTo>
                    <a:pt x="259" y="0"/>
                  </a:lnTo>
                  <a:lnTo>
                    <a:pt x="259" y="14"/>
                  </a:lnTo>
                  <a:lnTo>
                    <a:pt x="242" y="16"/>
                  </a:lnTo>
                  <a:lnTo>
                    <a:pt x="228" y="19"/>
                  </a:lnTo>
                  <a:lnTo>
                    <a:pt x="215" y="25"/>
                  </a:lnTo>
                  <a:lnTo>
                    <a:pt x="203" y="33"/>
                  </a:lnTo>
                  <a:lnTo>
                    <a:pt x="189" y="44"/>
                  </a:lnTo>
                  <a:lnTo>
                    <a:pt x="179" y="55"/>
                  </a:lnTo>
                  <a:lnTo>
                    <a:pt x="165" y="68"/>
                  </a:lnTo>
                  <a:lnTo>
                    <a:pt x="149" y="83"/>
                  </a:lnTo>
                  <a:lnTo>
                    <a:pt x="133" y="99"/>
                  </a:lnTo>
                  <a:lnTo>
                    <a:pt x="118" y="116"/>
                  </a:lnTo>
                  <a:lnTo>
                    <a:pt x="133" y="137"/>
                  </a:lnTo>
                  <a:lnTo>
                    <a:pt x="152" y="157"/>
                  </a:lnTo>
                  <a:lnTo>
                    <a:pt x="170" y="179"/>
                  </a:lnTo>
                  <a:lnTo>
                    <a:pt x="187" y="198"/>
                  </a:lnTo>
                  <a:lnTo>
                    <a:pt x="202" y="215"/>
                  </a:lnTo>
                  <a:lnTo>
                    <a:pt x="214" y="229"/>
                  </a:lnTo>
                  <a:lnTo>
                    <a:pt x="226" y="241"/>
                  </a:lnTo>
                  <a:lnTo>
                    <a:pt x="236" y="249"/>
                  </a:lnTo>
                  <a:lnTo>
                    <a:pt x="245" y="253"/>
                  </a:lnTo>
                  <a:lnTo>
                    <a:pt x="254" y="257"/>
                  </a:lnTo>
                  <a:lnTo>
                    <a:pt x="264" y="258"/>
                  </a:lnTo>
                  <a:lnTo>
                    <a:pt x="264" y="271"/>
                  </a:lnTo>
                  <a:lnTo>
                    <a:pt x="200" y="271"/>
                  </a:lnTo>
                  <a:lnTo>
                    <a:pt x="168" y="235"/>
                  </a:lnTo>
                  <a:lnTo>
                    <a:pt x="135" y="194"/>
                  </a:lnTo>
                  <a:lnTo>
                    <a:pt x="97" y="150"/>
                  </a:lnTo>
                  <a:lnTo>
                    <a:pt x="90" y="144"/>
                  </a:lnTo>
                  <a:lnTo>
                    <a:pt x="85" y="139"/>
                  </a:lnTo>
                  <a:lnTo>
                    <a:pt x="79" y="138"/>
                  </a:lnTo>
                  <a:lnTo>
                    <a:pt x="73" y="139"/>
                  </a:lnTo>
                  <a:lnTo>
                    <a:pt x="73" y="217"/>
                  </a:lnTo>
                  <a:lnTo>
                    <a:pt x="74" y="235"/>
                  </a:lnTo>
                  <a:lnTo>
                    <a:pt x="77" y="246"/>
                  </a:lnTo>
                  <a:lnTo>
                    <a:pt x="83" y="252"/>
                  </a:lnTo>
                  <a:lnTo>
                    <a:pt x="95" y="255"/>
                  </a:lnTo>
                  <a:lnTo>
                    <a:pt x="113" y="258"/>
                  </a:lnTo>
                  <a:lnTo>
                    <a:pt x="113" y="271"/>
                  </a:lnTo>
                  <a:lnTo>
                    <a:pt x="1" y="271"/>
                  </a:lnTo>
                  <a:lnTo>
                    <a:pt x="1" y="258"/>
                  </a:lnTo>
                  <a:lnTo>
                    <a:pt x="19" y="255"/>
                  </a:lnTo>
                  <a:lnTo>
                    <a:pt x="29" y="252"/>
                  </a:lnTo>
                  <a:lnTo>
                    <a:pt x="34" y="246"/>
                  </a:lnTo>
                  <a:lnTo>
                    <a:pt x="37" y="235"/>
                  </a:lnTo>
                  <a:lnTo>
                    <a:pt x="38" y="217"/>
                  </a:lnTo>
                  <a:lnTo>
                    <a:pt x="38" y="56"/>
                  </a:lnTo>
                  <a:lnTo>
                    <a:pt x="37" y="38"/>
                  </a:lnTo>
                  <a:lnTo>
                    <a:pt x="34" y="26"/>
                  </a:lnTo>
                  <a:lnTo>
                    <a:pt x="28" y="19"/>
                  </a:lnTo>
                  <a:lnTo>
                    <a:pt x="17" y="16"/>
                  </a:lnTo>
                  <a:lnTo>
                    <a:pt x="0" y="14"/>
                  </a:lnTo>
                  <a:lnTo>
                    <a:pt x="0"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44"/>
            <p:cNvSpPr>
              <a:spLocks/>
            </p:cNvSpPr>
            <p:nvPr/>
          </p:nvSpPr>
          <p:spPr bwMode="auto">
            <a:xfrm>
              <a:off x="6388100" y="6096000"/>
              <a:ext cx="133350" cy="150813"/>
            </a:xfrm>
            <a:custGeom>
              <a:avLst/>
              <a:gdLst>
                <a:gd name="T0" fmla="*/ 185 w 251"/>
                <a:gd name="T1" fmla="*/ 1 h 284"/>
                <a:gd name="T2" fmla="*/ 224 w 251"/>
                <a:gd name="T3" fmla="*/ 8 h 284"/>
                <a:gd name="T4" fmla="*/ 239 w 251"/>
                <a:gd name="T5" fmla="*/ 33 h 284"/>
                <a:gd name="T6" fmla="*/ 245 w 251"/>
                <a:gd name="T7" fmla="*/ 76 h 284"/>
                <a:gd name="T8" fmla="*/ 223 w 251"/>
                <a:gd name="T9" fmla="*/ 60 h 284"/>
                <a:gd name="T10" fmla="*/ 202 w 251"/>
                <a:gd name="T11" fmla="*/ 31 h 284"/>
                <a:gd name="T12" fmla="*/ 171 w 251"/>
                <a:gd name="T13" fmla="*/ 19 h 284"/>
                <a:gd name="T14" fmla="*/ 125 w 251"/>
                <a:gd name="T15" fmla="*/ 20 h 284"/>
                <a:gd name="T16" fmla="*/ 85 w 251"/>
                <a:gd name="T17" fmla="*/ 38 h 284"/>
                <a:gd name="T18" fmla="*/ 59 w 251"/>
                <a:gd name="T19" fmla="*/ 72 h 284"/>
                <a:gd name="T20" fmla="*/ 45 w 251"/>
                <a:gd name="T21" fmla="*/ 114 h 284"/>
                <a:gd name="T22" fmla="*/ 47 w 251"/>
                <a:gd name="T23" fmla="*/ 169 h 284"/>
                <a:gd name="T24" fmla="*/ 67 w 251"/>
                <a:gd name="T25" fmla="*/ 220 h 284"/>
                <a:gd name="T26" fmla="*/ 103 w 251"/>
                <a:gd name="T27" fmla="*/ 255 h 284"/>
                <a:gd name="T28" fmla="*/ 152 w 251"/>
                <a:gd name="T29" fmla="*/ 267 h 284"/>
                <a:gd name="T30" fmla="*/ 189 w 251"/>
                <a:gd name="T31" fmla="*/ 259 h 284"/>
                <a:gd name="T32" fmla="*/ 215 w 251"/>
                <a:gd name="T33" fmla="*/ 237 h 284"/>
                <a:gd name="T34" fmla="*/ 238 w 251"/>
                <a:gd name="T35" fmla="*/ 202 h 284"/>
                <a:gd name="T36" fmla="*/ 247 w 251"/>
                <a:gd name="T37" fmla="*/ 224 h 284"/>
                <a:gd name="T38" fmla="*/ 234 w 251"/>
                <a:gd name="T39" fmla="*/ 259 h 284"/>
                <a:gd name="T40" fmla="*/ 218 w 251"/>
                <a:gd name="T41" fmla="*/ 275 h 284"/>
                <a:gd name="T42" fmla="*/ 187 w 251"/>
                <a:gd name="T43" fmla="*/ 281 h 284"/>
                <a:gd name="T44" fmla="*/ 149 w 251"/>
                <a:gd name="T45" fmla="*/ 284 h 284"/>
                <a:gd name="T46" fmla="*/ 94 w 251"/>
                <a:gd name="T47" fmla="*/ 275 h 284"/>
                <a:gd name="T48" fmla="*/ 52 w 251"/>
                <a:gd name="T49" fmla="*/ 255 h 284"/>
                <a:gd name="T50" fmla="*/ 23 w 251"/>
                <a:gd name="T51" fmla="*/ 223 h 284"/>
                <a:gd name="T52" fmla="*/ 6 w 251"/>
                <a:gd name="T53" fmla="*/ 185 h 284"/>
                <a:gd name="T54" fmla="*/ 0 w 251"/>
                <a:gd name="T55" fmla="*/ 146 h 284"/>
                <a:gd name="T56" fmla="*/ 9 w 251"/>
                <a:gd name="T57" fmla="*/ 91 h 284"/>
                <a:gd name="T58" fmla="*/ 36 w 251"/>
                <a:gd name="T59" fmla="*/ 49 h 284"/>
                <a:gd name="T60" fmla="*/ 78 w 251"/>
                <a:gd name="T61" fmla="*/ 19 h 284"/>
                <a:gd name="T62" fmla="*/ 132 w 251"/>
                <a:gd name="T63" fmla="*/ 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1" h="284">
                  <a:moveTo>
                    <a:pt x="162" y="0"/>
                  </a:moveTo>
                  <a:lnTo>
                    <a:pt x="185" y="1"/>
                  </a:lnTo>
                  <a:lnTo>
                    <a:pt x="207" y="5"/>
                  </a:lnTo>
                  <a:lnTo>
                    <a:pt x="224" y="8"/>
                  </a:lnTo>
                  <a:lnTo>
                    <a:pt x="235" y="12"/>
                  </a:lnTo>
                  <a:lnTo>
                    <a:pt x="239" y="33"/>
                  </a:lnTo>
                  <a:lnTo>
                    <a:pt x="242" y="54"/>
                  </a:lnTo>
                  <a:lnTo>
                    <a:pt x="245" y="76"/>
                  </a:lnTo>
                  <a:lnTo>
                    <a:pt x="230" y="79"/>
                  </a:lnTo>
                  <a:lnTo>
                    <a:pt x="223" y="60"/>
                  </a:lnTo>
                  <a:lnTo>
                    <a:pt x="215" y="44"/>
                  </a:lnTo>
                  <a:lnTo>
                    <a:pt x="202" y="31"/>
                  </a:lnTo>
                  <a:lnTo>
                    <a:pt x="189" y="23"/>
                  </a:lnTo>
                  <a:lnTo>
                    <a:pt x="171" y="19"/>
                  </a:lnTo>
                  <a:lnTo>
                    <a:pt x="150" y="16"/>
                  </a:lnTo>
                  <a:lnTo>
                    <a:pt x="125" y="20"/>
                  </a:lnTo>
                  <a:lnTo>
                    <a:pt x="103" y="26"/>
                  </a:lnTo>
                  <a:lnTo>
                    <a:pt x="85" y="38"/>
                  </a:lnTo>
                  <a:lnTo>
                    <a:pt x="70" y="54"/>
                  </a:lnTo>
                  <a:lnTo>
                    <a:pt x="59" y="72"/>
                  </a:lnTo>
                  <a:lnTo>
                    <a:pt x="50" y="91"/>
                  </a:lnTo>
                  <a:lnTo>
                    <a:pt x="45" y="114"/>
                  </a:lnTo>
                  <a:lnTo>
                    <a:pt x="43" y="137"/>
                  </a:lnTo>
                  <a:lnTo>
                    <a:pt x="47" y="169"/>
                  </a:lnTo>
                  <a:lnTo>
                    <a:pt x="55" y="196"/>
                  </a:lnTo>
                  <a:lnTo>
                    <a:pt x="67" y="220"/>
                  </a:lnTo>
                  <a:lnTo>
                    <a:pt x="83" y="240"/>
                  </a:lnTo>
                  <a:lnTo>
                    <a:pt x="103" y="255"/>
                  </a:lnTo>
                  <a:lnTo>
                    <a:pt x="127" y="264"/>
                  </a:lnTo>
                  <a:lnTo>
                    <a:pt x="152" y="267"/>
                  </a:lnTo>
                  <a:lnTo>
                    <a:pt x="172" y="265"/>
                  </a:lnTo>
                  <a:lnTo>
                    <a:pt x="189" y="259"/>
                  </a:lnTo>
                  <a:lnTo>
                    <a:pt x="202" y="250"/>
                  </a:lnTo>
                  <a:lnTo>
                    <a:pt x="215" y="237"/>
                  </a:lnTo>
                  <a:lnTo>
                    <a:pt x="226" y="221"/>
                  </a:lnTo>
                  <a:lnTo>
                    <a:pt x="238" y="202"/>
                  </a:lnTo>
                  <a:lnTo>
                    <a:pt x="251" y="208"/>
                  </a:lnTo>
                  <a:lnTo>
                    <a:pt x="247" y="224"/>
                  </a:lnTo>
                  <a:lnTo>
                    <a:pt x="240" y="242"/>
                  </a:lnTo>
                  <a:lnTo>
                    <a:pt x="234" y="259"/>
                  </a:lnTo>
                  <a:lnTo>
                    <a:pt x="228" y="273"/>
                  </a:lnTo>
                  <a:lnTo>
                    <a:pt x="218" y="275"/>
                  </a:lnTo>
                  <a:lnTo>
                    <a:pt x="204" y="277"/>
                  </a:lnTo>
                  <a:lnTo>
                    <a:pt x="187" y="281"/>
                  </a:lnTo>
                  <a:lnTo>
                    <a:pt x="168" y="283"/>
                  </a:lnTo>
                  <a:lnTo>
                    <a:pt x="149" y="284"/>
                  </a:lnTo>
                  <a:lnTo>
                    <a:pt x="121" y="282"/>
                  </a:lnTo>
                  <a:lnTo>
                    <a:pt x="94" y="275"/>
                  </a:lnTo>
                  <a:lnTo>
                    <a:pt x="72" y="266"/>
                  </a:lnTo>
                  <a:lnTo>
                    <a:pt x="52" y="255"/>
                  </a:lnTo>
                  <a:lnTo>
                    <a:pt x="35" y="240"/>
                  </a:lnTo>
                  <a:lnTo>
                    <a:pt x="23" y="223"/>
                  </a:lnTo>
                  <a:lnTo>
                    <a:pt x="12" y="204"/>
                  </a:lnTo>
                  <a:lnTo>
                    <a:pt x="6" y="185"/>
                  </a:lnTo>
                  <a:lnTo>
                    <a:pt x="1" y="166"/>
                  </a:lnTo>
                  <a:lnTo>
                    <a:pt x="0" y="146"/>
                  </a:lnTo>
                  <a:lnTo>
                    <a:pt x="2" y="118"/>
                  </a:lnTo>
                  <a:lnTo>
                    <a:pt x="9" y="91"/>
                  </a:lnTo>
                  <a:lnTo>
                    <a:pt x="20" y="69"/>
                  </a:lnTo>
                  <a:lnTo>
                    <a:pt x="36" y="49"/>
                  </a:lnTo>
                  <a:lnTo>
                    <a:pt x="56" y="32"/>
                  </a:lnTo>
                  <a:lnTo>
                    <a:pt x="78" y="19"/>
                  </a:lnTo>
                  <a:lnTo>
                    <a:pt x="103" y="8"/>
                  </a:lnTo>
                  <a:lnTo>
                    <a:pt x="132" y="3"/>
                  </a:lnTo>
                  <a:lnTo>
                    <a:pt x="162"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45"/>
            <p:cNvSpPr>
              <a:spLocks noEditPoints="1"/>
            </p:cNvSpPr>
            <p:nvPr/>
          </p:nvSpPr>
          <p:spPr bwMode="auto">
            <a:xfrm>
              <a:off x="6532563" y="6096000"/>
              <a:ext cx="146050" cy="150813"/>
            </a:xfrm>
            <a:custGeom>
              <a:avLst/>
              <a:gdLst>
                <a:gd name="T0" fmla="*/ 115 w 276"/>
                <a:gd name="T1" fmla="*/ 19 h 284"/>
                <a:gd name="T2" fmla="*/ 84 w 276"/>
                <a:gd name="T3" fmla="*/ 33 h 284"/>
                <a:gd name="T4" fmla="*/ 59 w 276"/>
                <a:gd name="T5" fmla="*/ 62 h 284"/>
                <a:gd name="T6" fmla="*/ 45 w 276"/>
                <a:gd name="T7" fmla="*/ 106 h 284"/>
                <a:gd name="T8" fmla="*/ 45 w 276"/>
                <a:gd name="T9" fmla="*/ 164 h 284"/>
                <a:gd name="T10" fmla="*/ 65 w 276"/>
                <a:gd name="T11" fmla="*/ 218 h 284"/>
                <a:gd name="T12" fmla="*/ 99 w 276"/>
                <a:gd name="T13" fmla="*/ 253 h 284"/>
                <a:gd name="T14" fmla="*/ 146 w 276"/>
                <a:gd name="T15" fmla="*/ 267 h 284"/>
                <a:gd name="T16" fmla="*/ 179 w 276"/>
                <a:gd name="T17" fmla="*/ 260 h 284"/>
                <a:gd name="T18" fmla="*/ 206 w 276"/>
                <a:gd name="T19" fmla="*/ 239 h 284"/>
                <a:gd name="T20" fmla="*/ 225 w 276"/>
                <a:gd name="T21" fmla="*/ 202 h 284"/>
                <a:gd name="T22" fmla="*/ 233 w 276"/>
                <a:gd name="T23" fmla="*/ 150 h 284"/>
                <a:gd name="T24" fmla="*/ 225 w 276"/>
                <a:gd name="T25" fmla="*/ 91 h 284"/>
                <a:gd name="T26" fmla="*/ 203 w 276"/>
                <a:gd name="T27" fmla="*/ 50 h 284"/>
                <a:gd name="T28" fmla="*/ 171 w 276"/>
                <a:gd name="T29" fmla="*/ 25 h 284"/>
                <a:gd name="T30" fmla="*/ 132 w 276"/>
                <a:gd name="T31" fmla="*/ 16 h 284"/>
                <a:gd name="T32" fmla="*/ 141 w 276"/>
                <a:gd name="T33" fmla="*/ 0 h 284"/>
                <a:gd name="T34" fmla="*/ 167 w 276"/>
                <a:gd name="T35" fmla="*/ 3 h 284"/>
                <a:gd name="T36" fmla="*/ 215 w 276"/>
                <a:gd name="T37" fmla="*/ 22 h 284"/>
                <a:gd name="T38" fmla="*/ 253 w 276"/>
                <a:gd name="T39" fmla="*/ 58 h 284"/>
                <a:gd name="T40" fmla="*/ 274 w 276"/>
                <a:gd name="T41" fmla="*/ 109 h 284"/>
                <a:gd name="T42" fmla="*/ 274 w 276"/>
                <a:gd name="T43" fmla="*/ 168 h 284"/>
                <a:gd name="T44" fmla="*/ 257 w 276"/>
                <a:gd name="T45" fmla="*/ 217 h 284"/>
                <a:gd name="T46" fmla="*/ 226 w 276"/>
                <a:gd name="T47" fmla="*/ 253 h 284"/>
                <a:gd name="T48" fmla="*/ 184 w 276"/>
                <a:gd name="T49" fmla="*/ 276 h 284"/>
                <a:gd name="T50" fmla="*/ 136 w 276"/>
                <a:gd name="T51" fmla="*/ 284 h 284"/>
                <a:gd name="T52" fmla="*/ 83 w 276"/>
                <a:gd name="T53" fmla="*/ 273 h 284"/>
                <a:gd name="T54" fmla="*/ 40 w 276"/>
                <a:gd name="T55" fmla="*/ 244 h 284"/>
                <a:gd name="T56" fmla="*/ 10 w 276"/>
                <a:gd name="T57" fmla="*/ 201 h 284"/>
                <a:gd name="T58" fmla="*/ 0 w 276"/>
                <a:gd name="T59" fmla="*/ 145 h 284"/>
                <a:gd name="T60" fmla="*/ 7 w 276"/>
                <a:gd name="T61" fmla="*/ 96 h 284"/>
                <a:gd name="T62" fmla="*/ 30 w 276"/>
                <a:gd name="T63" fmla="*/ 54 h 284"/>
                <a:gd name="T64" fmla="*/ 65 w 276"/>
                <a:gd name="T65" fmla="*/ 21 h 284"/>
                <a:gd name="T66" fmla="*/ 113 w 276"/>
                <a:gd name="T67" fmla="*/ 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6" h="284">
                  <a:moveTo>
                    <a:pt x="132" y="16"/>
                  </a:moveTo>
                  <a:lnTo>
                    <a:pt x="115" y="19"/>
                  </a:lnTo>
                  <a:lnTo>
                    <a:pt x="99" y="24"/>
                  </a:lnTo>
                  <a:lnTo>
                    <a:pt x="84" y="33"/>
                  </a:lnTo>
                  <a:lnTo>
                    <a:pt x="70" y="46"/>
                  </a:lnTo>
                  <a:lnTo>
                    <a:pt x="59" y="62"/>
                  </a:lnTo>
                  <a:lnTo>
                    <a:pt x="51" y="82"/>
                  </a:lnTo>
                  <a:lnTo>
                    <a:pt x="45" y="106"/>
                  </a:lnTo>
                  <a:lnTo>
                    <a:pt x="43" y="133"/>
                  </a:lnTo>
                  <a:lnTo>
                    <a:pt x="45" y="164"/>
                  </a:lnTo>
                  <a:lnTo>
                    <a:pt x="53" y="193"/>
                  </a:lnTo>
                  <a:lnTo>
                    <a:pt x="65" y="218"/>
                  </a:lnTo>
                  <a:lnTo>
                    <a:pt x="81" y="239"/>
                  </a:lnTo>
                  <a:lnTo>
                    <a:pt x="99" y="253"/>
                  </a:lnTo>
                  <a:lnTo>
                    <a:pt x="122" y="264"/>
                  </a:lnTo>
                  <a:lnTo>
                    <a:pt x="146" y="267"/>
                  </a:lnTo>
                  <a:lnTo>
                    <a:pt x="162" y="265"/>
                  </a:lnTo>
                  <a:lnTo>
                    <a:pt x="179" y="260"/>
                  </a:lnTo>
                  <a:lnTo>
                    <a:pt x="193" y="251"/>
                  </a:lnTo>
                  <a:lnTo>
                    <a:pt x="206" y="239"/>
                  </a:lnTo>
                  <a:lnTo>
                    <a:pt x="217" y="221"/>
                  </a:lnTo>
                  <a:lnTo>
                    <a:pt x="225" y="202"/>
                  </a:lnTo>
                  <a:lnTo>
                    <a:pt x="231" y="178"/>
                  </a:lnTo>
                  <a:lnTo>
                    <a:pt x="233" y="150"/>
                  </a:lnTo>
                  <a:lnTo>
                    <a:pt x="231" y="119"/>
                  </a:lnTo>
                  <a:lnTo>
                    <a:pt x="225" y="91"/>
                  </a:lnTo>
                  <a:lnTo>
                    <a:pt x="215" y="69"/>
                  </a:lnTo>
                  <a:lnTo>
                    <a:pt x="203" y="50"/>
                  </a:lnTo>
                  <a:lnTo>
                    <a:pt x="188" y="36"/>
                  </a:lnTo>
                  <a:lnTo>
                    <a:pt x="171" y="25"/>
                  </a:lnTo>
                  <a:lnTo>
                    <a:pt x="152" y="19"/>
                  </a:lnTo>
                  <a:lnTo>
                    <a:pt x="132" y="16"/>
                  </a:lnTo>
                  <a:lnTo>
                    <a:pt x="132" y="16"/>
                  </a:lnTo>
                  <a:close/>
                  <a:moveTo>
                    <a:pt x="141" y="0"/>
                  </a:moveTo>
                  <a:lnTo>
                    <a:pt x="141" y="0"/>
                  </a:lnTo>
                  <a:lnTo>
                    <a:pt x="167" y="3"/>
                  </a:lnTo>
                  <a:lnTo>
                    <a:pt x="192" y="9"/>
                  </a:lnTo>
                  <a:lnTo>
                    <a:pt x="215" y="22"/>
                  </a:lnTo>
                  <a:lnTo>
                    <a:pt x="236" y="38"/>
                  </a:lnTo>
                  <a:lnTo>
                    <a:pt x="253" y="58"/>
                  </a:lnTo>
                  <a:lnTo>
                    <a:pt x="265" y="81"/>
                  </a:lnTo>
                  <a:lnTo>
                    <a:pt x="274" y="109"/>
                  </a:lnTo>
                  <a:lnTo>
                    <a:pt x="276" y="138"/>
                  </a:lnTo>
                  <a:lnTo>
                    <a:pt x="274" y="168"/>
                  </a:lnTo>
                  <a:lnTo>
                    <a:pt x="267" y="193"/>
                  </a:lnTo>
                  <a:lnTo>
                    <a:pt x="257" y="217"/>
                  </a:lnTo>
                  <a:lnTo>
                    <a:pt x="243" y="236"/>
                  </a:lnTo>
                  <a:lnTo>
                    <a:pt x="226" y="253"/>
                  </a:lnTo>
                  <a:lnTo>
                    <a:pt x="207" y="266"/>
                  </a:lnTo>
                  <a:lnTo>
                    <a:pt x="184" y="276"/>
                  </a:lnTo>
                  <a:lnTo>
                    <a:pt x="162" y="282"/>
                  </a:lnTo>
                  <a:lnTo>
                    <a:pt x="136" y="284"/>
                  </a:lnTo>
                  <a:lnTo>
                    <a:pt x="108" y="281"/>
                  </a:lnTo>
                  <a:lnTo>
                    <a:pt x="83" y="273"/>
                  </a:lnTo>
                  <a:lnTo>
                    <a:pt x="60" y="261"/>
                  </a:lnTo>
                  <a:lnTo>
                    <a:pt x="40" y="244"/>
                  </a:lnTo>
                  <a:lnTo>
                    <a:pt x="23" y="224"/>
                  </a:lnTo>
                  <a:lnTo>
                    <a:pt x="10" y="201"/>
                  </a:lnTo>
                  <a:lnTo>
                    <a:pt x="2" y="174"/>
                  </a:lnTo>
                  <a:lnTo>
                    <a:pt x="0" y="145"/>
                  </a:lnTo>
                  <a:lnTo>
                    <a:pt x="1" y="120"/>
                  </a:lnTo>
                  <a:lnTo>
                    <a:pt x="7" y="96"/>
                  </a:lnTo>
                  <a:lnTo>
                    <a:pt x="17" y="73"/>
                  </a:lnTo>
                  <a:lnTo>
                    <a:pt x="30" y="54"/>
                  </a:lnTo>
                  <a:lnTo>
                    <a:pt x="45" y="36"/>
                  </a:lnTo>
                  <a:lnTo>
                    <a:pt x="65" y="21"/>
                  </a:lnTo>
                  <a:lnTo>
                    <a:pt x="88" y="9"/>
                  </a:lnTo>
                  <a:lnTo>
                    <a:pt x="113" y="3"/>
                  </a:lnTo>
                  <a:lnTo>
                    <a:pt x="141"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46"/>
            <p:cNvSpPr>
              <a:spLocks/>
            </p:cNvSpPr>
            <p:nvPr/>
          </p:nvSpPr>
          <p:spPr bwMode="auto">
            <a:xfrm>
              <a:off x="6684963" y="6099175"/>
              <a:ext cx="152400" cy="147638"/>
            </a:xfrm>
            <a:custGeom>
              <a:avLst/>
              <a:gdLst>
                <a:gd name="T0" fmla="*/ 110 w 289"/>
                <a:gd name="T1" fmla="*/ 0 h 277"/>
                <a:gd name="T2" fmla="*/ 94 w 289"/>
                <a:gd name="T3" fmla="*/ 16 h 277"/>
                <a:gd name="T4" fmla="*/ 77 w 289"/>
                <a:gd name="T5" fmla="*/ 25 h 277"/>
                <a:gd name="T6" fmla="*/ 74 w 289"/>
                <a:gd name="T7" fmla="*/ 55 h 277"/>
                <a:gd name="T8" fmla="*/ 76 w 289"/>
                <a:gd name="T9" fmla="*/ 177 h 277"/>
                <a:gd name="T10" fmla="*/ 90 w 289"/>
                <a:gd name="T11" fmla="*/ 219 h 277"/>
                <a:gd name="T12" fmla="*/ 116 w 289"/>
                <a:gd name="T13" fmla="*/ 245 h 277"/>
                <a:gd name="T14" fmla="*/ 152 w 289"/>
                <a:gd name="T15" fmla="*/ 253 h 277"/>
                <a:gd name="T16" fmla="*/ 189 w 289"/>
                <a:gd name="T17" fmla="*/ 245 h 277"/>
                <a:gd name="T18" fmla="*/ 213 w 289"/>
                <a:gd name="T19" fmla="*/ 221 h 277"/>
                <a:gd name="T20" fmla="*/ 226 w 289"/>
                <a:gd name="T21" fmla="*/ 185 h 277"/>
                <a:gd name="T22" fmla="*/ 231 w 289"/>
                <a:gd name="T23" fmla="*/ 136 h 277"/>
                <a:gd name="T24" fmla="*/ 231 w 289"/>
                <a:gd name="T25" fmla="*/ 80 h 277"/>
                <a:gd name="T26" fmla="*/ 229 w 289"/>
                <a:gd name="T27" fmla="*/ 48 h 277"/>
                <a:gd name="T28" fmla="*/ 225 w 289"/>
                <a:gd name="T29" fmla="*/ 27 h 277"/>
                <a:gd name="T30" fmla="*/ 205 w 289"/>
                <a:gd name="T31" fmla="*/ 16 h 277"/>
                <a:gd name="T32" fmla="*/ 187 w 289"/>
                <a:gd name="T33" fmla="*/ 0 h 277"/>
                <a:gd name="T34" fmla="*/ 289 w 289"/>
                <a:gd name="T35" fmla="*/ 14 h 277"/>
                <a:gd name="T36" fmla="*/ 263 w 289"/>
                <a:gd name="T37" fmla="*/ 20 h 277"/>
                <a:gd name="T38" fmla="*/ 253 w 289"/>
                <a:gd name="T39" fmla="*/ 38 h 277"/>
                <a:gd name="T40" fmla="*/ 250 w 289"/>
                <a:gd name="T41" fmla="*/ 62 h 277"/>
                <a:gd name="T42" fmla="*/ 250 w 289"/>
                <a:gd name="T43" fmla="*/ 106 h 277"/>
                <a:gd name="T44" fmla="*/ 249 w 289"/>
                <a:gd name="T45" fmla="*/ 165 h 277"/>
                <a:gd name="T46" fmla="*/ 240 w 289"/>
                <a:gd name="T47" fmla="*/ 213 h 277"/>
                <a:gd name="T48" fmla="*/ 218 w 289"/>
                <a:gd name="T49" fmla="*/ 249 h 277"/>
                <a:gd name="T50" fmla="*/ 183 w 289"/>
                <a:gd name="T51" fmla="*/ 270 h 277"/>
                <a:gd name="T52" fmla="*/ 142 w 289"/>
                <a:gd name="T53" fmla="*/ 277 h 277"/>
                <a:gd name="T54" fmla="*/ 95 w 289"/>
                <a:gd name="T55" fmla="*/ 269 h 277"/>
                <a:gd name="T56" fmla="*/ 61 w 289"/>
                <a:gd name="T57" fmla="*/ 244 h 277"/>
                <a:gd name="T58" fmla="*/ 43 w 289"/>
                <a:gd name="T59" fmla="*/ 209 h 277"/>
                <a:gd name="T60" fmla="*/ 37 w 289"/>
                <a:gd name="T61" fmla="*/ 157 h 277"/>
                <a:gd name="T62" fmla="*/ 37 w 289"/>
                <a:gd name="T63" fmla="*/ 40 h 277"/>
                <a:gd name="T64" fmla="*/ 32 w 289"/>
                <a:gd name="T65" fmla="*/ 22 h 277"/>
                <a:gd name="T66" fmla="*/ 15 w 289"/>
                <a:gd name="T67" fmla="*/ 16 h 277"/>
                <a:gd name="T68" fmla="*/ 0 w 289"/>
                <a:gd name="T69"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9" h="277">
                  <a:moveTo>
                    <a:pt x="0" y="0"/>
                  </a:moveTo>
                  <a:lnTo>
                    <a:pt x="110" y="0"/>
                  </a:lnTo>
                  <a:lnTo>
                    <a:pt x="110" y="14"/>
                  </a:lnTo>
                  <a:lnTo>
                    <a:pt x="94" y="16"/>
                  </a:lnTo>
                  <a:lnTo>
                    <a:pt x="83" y="19"/>
                  </a:lnTo>
                  <a:lnTo>
                    <a:pt x="77" y="25"/>
                  </a:lnTo>
                  <a:lnTo>
                    <a:pt x="75" y="36"/>
                  </a:lnTo>
                  <a:lnTo>
                    <a:pt x="74" y="55"/>
                  </a:lnTo>
                  <a:lnTo>
                    <a:pt x="74" y="148"/>
                  </a:lnTo>
                  <a:lnTo>
                    <a:pt x="76" y="177"/>
                  </a:lnTo>
                  <a:lnTo>
                    <a:pt x="81" y="201"/>
                  </a:lnTo>
                  <a:lnTo>
                    <a:pt x="90" y="219"/>
                  </a:lnTo>
                  <a:lnTo>
                    <a:pt x="101" y="234"/>
                  </a:lnTo>
                  <a:lnTo>
                    <a:pt x="116" y="245"/>
                  </a:lnTo>
                  <a:lnTo>
                    <a:pt x="133" y="251"/>
                  </a:lnTo>
                  <a:lnTo>
                    <a:pt x="152" y="253"/>
                  </a:lnTo>
                  <a:lnTo>
                    <a:pt x="172" y="251"/>
                  </a:lnTo>
                  <a:lnTo>
                    <a:pt x="189" y="245"/>
                  </a:lnTo>
                  <a:lnTo>
                    <a:pt x="202" y="235"/>
                  </a:lnTo>
                  <a:lnTo>
                    <a:pt x="213" y="221"/>
                  </a:lnTo>
                  <a:lnTo>
                    <a:pt x="221" y="204"/>
                  </a:lnTo>
                  <a:lnTo>
                    <a:pt x="226" y="185"/>
                  </a:lnTo>
                  <a:lnTo>
                    <a:pt x="230" y="161"/>
                  </a:lnTo>
                  <a:lnTo>
                    <a:pt x="231" y="136"/>
                  </a:lnTo>
                  <a:lnTo>
                    <a:pt x="231" y="105"/>
                  </a:lnTo>
                  <a:lnTo>
                    <a:pt x="231" y="80"/>
                  </a:lnTo>
                  <a:lnTo>
                    <a:pt x="230" y="62"/>
                  </a:lnTo>
                  <a:lnTo>
                    <a:pt x="229" y="48"/>
                  </a:lnTo>
                  <a:lnTo>
                    <a:pt x="228" y="36"/>
                  </a:lnTo>
                  <a:lnTo>
                    <a:pt x="225" y="27"/>
                  </a:lnTo>
                  <a:lnTo>
                    <a:pt x="217" y="20"/>
                  </a:lnTo>
                  <a:lnTo>
                    <a:pt x="205" y="16"/>
                  </a:lnTo>
                  <a:lnTo>
                    <a:pt x="187" y="14"/>
                  </a:lnTo>
                  <a:lnTo>
                    <a:pt x="187" y="0"/>
                  </a:lnTo>
                  <a:lnTo>
                    <a:pt x="289" y="0"/>
                  </a:lnTo>
                  <a:lnTo>
                    <a:pt x="289" y="14"/>
                  </a:lnTo>
                  <a:lnTo>
                    <a:pt x="273" y="16"/>
                  </a:lnTo>
                  <a:lnTo>
                    <a:pt x="263" y="20"/>
                  </a:lnTo>
                  <a:lnTo>
                    <a:pt x="256" y="27"/>
                  </a:lnTo>
                  <a:lnTo>
                    <a:pt x="253" y="38"/>
                  </a:lnTo>
                  <a:lnTo>
                    <a:pt x="251" y="48"/>
                  </a:lnTo>
                  <a:lnTo>
                    <a:pt x="250" y="62"/>
                  </a:lnTo>
                  <a:lnTo>
                    <a:pt x="250" y="80"/>
                  </a:lnTo>
                  <a:lnTo>
                    <a:pt x="250" y="106"/>
                  </a:lnTo>
                  <a:lnTo>
                    <a:pt x="250" y="137"/>
                  </a:lnTo>
                  <a:lnTo>
                    <a:pt x="249" y="165"/>
                  </a:lnTo>
                  <a:lnTo>
                    <a:pt x="246" y="190"/>
                  </a:lnTo>
                  <a:lnTo>
                    <a:pt x="240" y="213"/>
                  </a:lnTo>
                  <a:lnTo>
                    <a:pt x="231" y="231"/>
                  </a:lnTo>
                  <a:lnTo>
                    <a:pt x="218" y="249"/>
                  </a:lnTo>
                  <a:lnTo>
                    <a:pt x="201" y="261"/>
                  </a:lnTo>
                  <a:lnTo>
                    <a:pt x="183" y="270"/>
                  </a:lnTo>
                  <a:lnTo>
                    <a:pt x="163" y="276"/>
                  </a:lnTo>
                  <a:lnTo>
                    <a:pt x="142" y="277"/>
                  </a:lnTo>
                  <a:lnTo>
                    <a:pt x="118" y="275"/>
                  </a:lnTo>
                  <a:lnTo>
                    <a:pt x="95" y="269"/>
                  </a:lnTo>
                  <a:lnTo>
                    <a:pt x="74" y="258"/>
                  </a:lnTo>
                  <a:lnTo>
                    <a:pt x="61" y="244"/>
                  </a:lnTo>
                  <a:lnTo>
                    <a:pt x="51" y="228"/>
                  </a:lnTo>
                  <a:lnTo>
                    <a:pt x="43" y="209"/>
                  </a:lnTo>
                  <a:lnTo>
                    <a:pt x="40" y="185"/>
                  </a:lnTo>
                  <a:lnTo>
                    <a:pt x="37" y="157"/>
                  </a:lnTo>
                  <a:lnTo>
                    <a:pt x="37" y="55"/>
                  </a:lnTo>
                  <a:lnTo>
                    <a:pt x="37" y="40"/>
                  </a:lnTo>
                  <a:lnTo>
                    <a:pt x="35" y="28"/>
                  </a:lnTo>
                  <a:lnTo>
                    <a:pt x="32" y="22"/>
                  </a:lnTo>
                  <a:lnTo>
                    <a:pt x="25" y="18"/>
                  </a:lnTo>
                  <a:lnTo>
                    <a:pt x="15" y="16"/>
                  </a:lnTo>
                  <a:lnTo>
                    <a:pt x="0" y="14"/>
                  </a:lnTo>
                  <a:lnTo>
                    <a:pt x="0"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47"/>
            <p:cNvSpPr>
              <a:spLocks noEditPoints="1"/>
            </p:cNvSpPr>
            <p:nvPr/>
          </p:nvSpPr>
          <p:spPr bwMode="auto">
            <a:xfrm>
              <a:off x="6850063" y="6099175"/>
              <a:ext cx="131763" cy="146050"/>
            </a:xfrm>
            <a:custGeom>
              <a:avLst/>
              <a:gdLst>
                <a:gd name="T0" fmla="*/ 91 w 250"/>
                <a:gd name="T1" fmla="*/ 16 h 275"/>
                <a:gd name="T2" fmla="*/ 80 w 250"/>
                <a:gd name="T3" fmla="*/ 20 h 275"/>
                <a:gd name="T4" fmla="*/ 75 w 250"/>
                <a:gd name="T5" fmla="*/ 30 h 275"/>
                <a:gd name="T6" fmla="*/ 75 w 250"/>
                <a:gd name="T7" fmla="*/ 138 h 275"/>
                <a:gd name="T8" fmla="*/ 114 w 250"/>
                <a:gd name="T9" fmla="*/ 137 h 275"/>
                <a:gd name="T10" fmla="*/ 140 w 250"/>
                <a:gd name="T11" fmla="*/ 127 h 275"/>
                <a:gd name="T12" fmla="*/ 160 w 250"/>
                <a:gd name="T13" fmla="*/ 96 h 275"/>
                <a:gd name="T14" fmla="*/ 161 w 250"/>
                <a:gd name="T15" fmla="*/ 58 h 275"/>
                <a:gd name="T16" fmla="*/ 149 w 250"/>
                <a:gd name="T17" fmla="*/ 34 h 275"/>
                <a:gd name="T18" fmla="*/ 127 w 250"/>
                <a:gd name="T19" fmla="*/ 20 h 275"/>
                <a:gd name="T20" fmla="*/ 101 w 250"/>
                <a:gd name="T21" fmla="*/ 16 h 275"/>
                <a:gd name="T22" fmla="*/ 108 w 250"/>
                <a:gd name="T23" fmla="*/ 0 h 275"/>
                <a:gd name="T24" fmla="*/ 147 w 250"/>
                <a:gd name="T25" fmla="*/ 3 h 275"/>
                <a:gd name="T26" fmla="*/ 174 w 250"/>
                <a:gd name="T27" fmla="*/ 15 h 275"/>
                <a:gd name="T28" fmla="*/ 195 w 250"/>
                <a:gd name="T29" fmla="*/ 36 h 275"/>
                <a:gd name="T30" fmla="*/ 202 w 250"/>
                <a:gd name="T31" fmla="*/ 70 h 275"/>
                <a:gd name="T32" fmla="*/ 193 w 250"/>
                <a:gd name="T33" fmla="*/ 106 h 275"/>
                <a:gd name="T34" fmla="*/ 167 w 250"/>
                <a:gd name="T35" fmla="*/ 131 h 275"/>
                <a:gd name="T36" fmla="*/ 157 w 250"/>
                <a:gd name="T37" fmla="*/ 153 h 275"/>
                <a:gd name="T38" fmla="*/ 176 w 250"/>
                <a:gd name="T39" fmla="*/ 185 h 275"/>
                <a:gd name="T40" fmla="*/ 197 w 250"/>
                <a:gd name="T41" fmla="*/ 215 h 275"/>
                <a:gd name="T42" fmla="*/ 213 w 250"/>
                <a:gd name="T43" fmla="*/ 235 h 275"/>
                <a:gd name="T44" fmla="*/ 231 w 250"/>
                <a:gd name="T45" fmla="*/ 253 h 275"/>
                <a:gd name="T46" fmla="*/ 250 w 250"/>
                <a:gd name="T47" fmla="*/ 262 h 275"/>
                <a:gd name="T48" fmla="*/ 241 w 250"/>
                <a:gd name="T49" fmla="*/ 275 h 275"/>
                <a:gd name="T50" fmla="*/ 213 w 250"/>
                <a:gd name="T51" fmla="*/ 271 h 275"/>
                <a:gd name="T52" fmla="*/ 181 w 250"/>
                <a:gd name="T53" fmla="*/ 254 h 275"/>
                <a:gd name="T54" fmla="*/ 151 w 250"/>
                <a:gd name="T55" fmla="*/ 214 h 275"/>
                <a:gd name="T56" fmla="*/ 124 w 250"/>
                <a:gd name="T57" fmla="*/ 170 h 275"/>
                <a:gd name="T58" fmla="*/ 111 w 250"/>
                <a:gd name="T59" fmla="*/ 157 h 275"/>
                <a:gd name="T60" fmla="*/ 89 w 250"/>
                <a:gd name="T61" fmla="*/ 154 h 275"/>
                <a:gd name="T62" fmla="*/ 75 w 250"/>
                <a:gd name="T63" fmla="*/ 218 h 275"/>
                <a:gd name="T64" fmla="*/ 78 w 250"/>
                <a:gd name="T65" fmla="*/ 246 h 275"/>
                <a:gd name="T66" fmla="*/ 95 w 250"/>
                <a:gd name="T67" fmla="*/ 255 h 275"/>
                <a:gd name="T68" fmla="*/ 111 w 250"/>
                <a:gd name="T69" fmla="*/ 271 h 275"/>
                <a:gd name="T70" fmla="*/ 0 w 250"/>
                <a:gd name="T71" fmla="*/ 258 h 275"/>
                <a:gd name="T72" fmla="*/ 29 w 250"/>
                <a:gd name="T73" fmla="*/ 253 h 275"/>
                <a:gd name="T74" fmla="*/ 39 w 250"/>
                <a:gd name="T75" fmla="*/ 235 h 275"/>
                <a:gd name="T76" fmla="*/ 39 w 250"/>
                <a:gd name="T77" fmla="*/ 54 h 275"/>
                <a:gd name="T78" fmla="*/ 35 w 250"/>
                <a:gd name="T79" fmla="*/ 25 h 275"/>
                <a:gd name="T80" fmla="*/ 19 w 250"/>
                <a:gd name="T81" fmla="*/ 16 h 275"/>
                <a:gd name="T82" fmla="*/ 2 w 250"/>
                <a:gd name="T83"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0" h="275">
                  <a:moveTo>
                    <a:pt x="101" y="16"/>
                  </a:moveTo>
                  <a:lnTo>
                    <a:pt x="91" y="16"/>
                  </a:lnTo>
                  <a:lnTo>
                    <a:pt x="84" y="18"/>
                  </a:lnTo>
                  <a:lnTo>
                    <a:pt x="80" y="20"/>
                  </a:lnTo>
                  <a:lnTo>
                    <a:pt x="76" y="24"/>
                  </a:lnTo>
                  <a:lnTo>
                    <a:pt x="75" y="30"/>
                  </a:lnTo>
                  <a:lnTo>
                    <a:pt x="75" y="39"/>
                  </a:lnTo>
                  <a:lnTo>
                    <a:pt x="75" y="138"/>
                  </a:lnTo>
                  <a:lnTo>
                    <a:pt x="94" y="138"/>
                  </a:lnTo>
                  <a:lnTo>
                    <a:pt x="114" y="137"/>
                  </a:lnTo>
                  <a:lnTo>
                    <a:pt x="128" y="133"/>
                  </a:lnTo>
                  <a:lnTo>
                    <a:pt x="140" y="127"/>
                  </a:lnTo>
                  <a:lnTo>
                    <a:pt x="154" y="113"/>
                  </a:lnTo>
                  <a:lnTo>
                    <a:pt x="160" y="96"/>
                  </a:lnTo>
                  <a:lnTo>
                    <a:pt x="163" y="76"/>
                  </a:lnTo>
                  <a:lnTo>
                    <a:pt x="161" y="58"/>
                  </a:lnTo>
                  <a:lnTo>
                    <a:pt x="156" y="44"/>
                  </a:lnTo>
                  <a:lnTo>
                    <a:pt x="149" y="34"/>
                  </a:lnTo>
                  <a:lnTo>
                    <a:pt x="139" y="25"/>
                  </a:lnTo>
                  <a:lnTo>
                    <a:pt x="127" y="20"/>
                  </a:lnTo>
                  <a:lnTo>
                    <a:pt x="115" y="17"/>
                  </a:lnTo>
                  <a:lnTo>
                    <a:pt x="101" y="16"/>
                  </a:lnTo>
                  <a:close/>
                  <a:moveTo>
                    <a:pt x="2" y="0"/>
                  </a:moveTo>
                  <a:lnTo>
                    <a:pt x="108" y="0"/>
                  </a:lnTo>
                  <a:lnTo>
                    <a:pt x="128" y="1"/>
                  </a:lnTo>
                  <a:lnTo>
                    <a:pt x="147" y="3"/>
                  </a:lnTo>
                  <a:lnTo>
                    <a:pt x="161" y="8"/>
                  </a:lnTo>
                  <a:lnTo>
                    <a:pt x="174" y="15"/>
                  </a:lnTo>
                  <a:lnTo>
                    <a:pt x="187" y="24"/>
                  </a:lnTo>
                  <a:lnTo>
                    <a:pt x="195" y="36"/>
                  </a:lnTo>
                  <a:lnTo>
                    <a:pt x="200" y="51"/>
                  </a:lnTo>
                  <a:lnTo>
                    <a:pt x="202" y="70"/>
                  </a:lnTo>
                  <a:lnTo>
                    <a:pt x="200" y="89"/>
                  </a:lnTo>
                  <a:lnTo>
                    <a:pt x="193" y="106"/>
                  </a:lnTo>
                  <a:lnTo>
                    <a:pt x="182" y="120"/>
                  </a:lnTo>
                  <a:lnTo>
                    <a:pt x="167" y="131"/>
                  </a:lnTo>
                  <a:lnTo>
                    <a:pt x="150" y="140"/>
                  </a:lnTo>
                  <a:lnTo>
                    <a:pt x="157" y="153"/>
                  </a:lnTo>
                  <a:lnTo>
                    <a:pt x="166" y="169"/>
                  </a:lnTo>
                  <a:lnTo>
                    <a:pt x="176" y="185"/>
                  </a:lnTo>
                  <a:lnTo>
                    <a:pt x="187" y="201"/>
                  </a:lnTo>
                  <a:lnTo>
                    <a:pt x="197" y="215"/>
                  </a:lnTo>
                  <a:lnTo>
                    <a:pt x="206" y="227"/>
                  </a:lnTo>
                  <a:lnTo>
                    <a:pt x="213" y="235"/>
                  </a:lnTo>
                  <a:lnTo>
                    <a:pt x="221" y="244"/>
                  </a:lnTo>
                  <a:lnTo>
                    <a:pt x="231" y="253"/>
                  </a:lnTo>
                  <a:lnTo>
                    <a:pt x="241" y="259"/>
                  </a:lnTo>
                  <a:lnTo>
                    <a:pt x="250" y="262"/>
                  </a:lnTo>
                  <a:lnTo>
                    <a:pt x="249" y="275"/>
                  </a:lnTo>
                  <a:lnTo>
                    <a:pt x="241" y="275"/>
                  </a:lnTo>
                  <a:lnTo>
                    <a:pt x="233" y="275"/>
                  </a:lnTo>
                  <a:lnTo>
                    <a:pt x="213" y="271"/>
                  </a:lnTo>
                  <a:lnTo>
                    <a:pt x="196" y="266"/>
                  </a:lnTo>
                  <a:lnTo>
                    <a:pt x="181" y="254"/>
                  </a:lnTo>
                  <a:lnTo>
                    <a:pt x="166" y="236"/>
                  </a:lnTo>
                  <a:lnTo>
                    <a:pt x="151" y="214"/>
                  </a:lnTo>
                  <a:lnTo>
                    <a:pt x="138" y="192"/>
                  </a:lnTo>
                  <a:lnTo>
                    <a:pt x="124" y="170"/>
                  </a:lnTo>
                  <a:lnTo>
                    <a:pt x="119" y="163"/>
                  </a:lnTo>
                  <a:lnTo>
                    <a:pt x="111" y="157"/>
                  </a:lnTo>
                  <a:lnTo>
                    <a:pt x="102" y="155"/>
                  </a:lnTo>
                  <a:lnTo>
                    <a:pt x="89" y="154"/>
                  </a:lnTo>
                  <a:lnTo>
                    <a:pt x="75" y="154"/>
                  </a:lnTo>
                  <a:lnTo>
                    <a:pt x="75" y="218"/>
                  </a:lnTo>
                  <a:lnTo>
                    <a:pt x="75" y="235"/>
                  </a:lnTo>
                  <a:lnTo>
                    <a:pt x="78" y="246"/>
                  </a:lnTo>
                  <a:lnTo>
                    <a:pt x="84" y="253"/>
                  </a:lnTo>
                  <a:lnTo>
                    <a:pt x="95" y="255"/>
                  </a:lnTo>
                  <a:lnTo>
                    <a:pt x="111" y="258"/>
                  </a:lnTo>
                  <a:lnTo>
                    <a:pt x="111" y="271"/>
                  </a:lnTo>
                  <a:lnTo>
                    <a:pt x="0" y="271"/>
                  </a:lnTo>
                  <a:lnTo>
                    <a:pt x="0" y="258"/>
                  </a:lnTo>
                  <a:lnTo>
                    <a:pt x="18" y="255"/>
                  </a:lnTo>
                  <a:lnTo>
                    <a:pt x="29" y="253"/>
                  </a:lnTo>
                  <a:lnTo>
                    <a:pt x="35" y="246"/>
                  </a:lnTo>
                  <a:lnTo>
                    <a:pt x="39" y="235"/>
                  </a:lnTo>
                  <a:lnTo>
                    <a:pt x="39" y="218"/>
                  </a:lnTo>
                  <a:lnTo>
                    <a:pt x="39" y="54"/>
                  </a:lnTo>
                  <a:lnTo>
                    <a:pt x="39" y="35"/>
                  </a:lnTo>
                  <a:lnTo>
                    <a:pt x="35" y="25"/>
                  </a:lnTo>
                  <a:lnTo>
                    <a:pt x="29" y="18"/>
                  </a:lnTo>
                  <a:lnTo>
                    <a:pt x="19" y="16"/>
                  </a:lnTo>
                  <a:lnTo>
                    <a:pt x="2" y="14"/>
                  </a:lnTo>
                  <a:lnTo>
                    <a:pt x="2"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48"/>
            <p:cNvSpPr>
              <a:spLocks/>
            </p:cNvSpPr>
            <p:nvPr/>
          </p:nvSpPr>
          <p:spPr bwMode="auto">
            <a:xfrm>
              <a:off x="6975475" y="6094413"/>
              <a:ext cx="127000" cy="149225"/>
            </a:xfrm>
            <a:custGeom>
              <a:avLst/>
              <a:gdLst>
                <a:gd name="T0" fmla="*/ 4 w 238"/>
                <a:gd name="T1" fmla="*/ 0 h 281"/>
                <a:gd name="T2" fmla="*/ 13 w 238"/>
                <a:gd name="T3" fmla="*/ 0 h 281"/>
                <a:gd name="T4" fmla="*/ 20 w 238"/>
                <a:gd name="T5" fmla="*/ 7 h 281"/>
                <a:gd name="T6" fmla="*/ 27 w 238"/>
                <a:gd name="T7" fmla="*/ 10 h 281"/>
                <a:gd name="T8" fmla="*/ 37 w 238"/>
                <a:gd name="T9" fmla="*/ 10 h 281"/>
                <a:gd name="T10" fmla="*/ 202 w 238"/>
                <a:gd name="T11" fmla="*/ 10 h 281"/>
                <a:gd name="T12" fmla="*/ 211 w 238"/>
                <a:gd name="T13" fmla="*/ 9 h 281"/>
                <a:gd name="T14" fmla="*/ 217 w 238"/>
                <a:gd name="T15" fmla="*/ 7 h 281"/>
                <a:gd name="T16" fmla="*/ 223 w 238"/>
                <a:gd name="T17" fmla="*/ 0 h 281"/>
                <a:gd name="T18" fmla="*/ 233 w 238"/>
                <a:gd name="T19" fmla="*/ 0 h 281"/>
                <a:gd name="T20" fmla="*/ 234 w 238"/>
                <a:gd name="T21" fmla="*/ 23 h 281"/>
                <a:gd name="T22" fmla="*/ 235 w 238"/>
                <a:gd name="T23" fmla="*/ 49 h 281"/>
                <a:gd name="T24" fmla="*/ 238 w 238"/>
                <a:gd name="T25" fmla="*/ 75 h 281"/>
                <a:gd name="T26" fmla="*/ 223 w 238"/>
                <a:gd name="T27" fmla="*/ 76 h 281"/>
                <a:gd name="T28" fmla="*/ 219 w 238"/>
                <a:gd name="T29" fmla="*/ 59 h 281"/>
                <a:gd name="T30" fmla="*/ 215 w 238"/>
                <a:gd name="T31" fmla="*/ 46 h 281"/>
                <a:gd name="T32" fmla="*/ 210 w 238"/>
                <a:gd name="T33" fmla="*/ 38 h 281"/>
                <a:gd name="T34" fmla="*/ 206 w 238"/>
                <a:gd name="T35" fmla="*/ 34 h 281"/>
                <a:gd name="T36" fmla="*/ 200 w 238"/>
                <a:gd name="T37" fmla="*/ 30 h 281"/>
                <a:gd name="T38" fmla="*/ 192 w 238"/>
                <a:gd name="T39" fmla="*/ 28 h 281"/>
                <a:gd name="T40" fmla="*/ 182 w 238"/>
                <a:gd name="T41" fmla="*/ 27 h 281"/>
                <a:gd name="T42" fmla="*/ 166 w 238"/>
                <a:gd name="T43" fmla="*/ 26 h 281"/>
                <a:gd name="T44" fmla="*/ 136 w 238"/>
                <a:gd name="T45" fmla="*/ 26 h 281"/>
                <a:gd name="T46" fmla="*/ 136 w 238"/>
                <a:gd name="T47" fmla="*/ 229 h 281"/>
                <a:gd name="T48" fmla="*/ 137 w 238"/>
                <a:gd name="T49" fmla="*/ 243 h 281"/>
                <a:gd name="T50" fmla="*/ 139 w 238"/>
                <a:gd name="T51" fmla="*/ 253 h 281"/>
                <a:gd name="T52" fmla="*/ 143 w 238"/>
                <a:gd name="T53" fmla="*/ 260 h 281"/>
                <a:gd name="T54" fmla="*/ 151 w 238"/>
                <a:gd name="T55" fmla="*/ 264 h 281"/>
                <a:gd name="T56" fmla="*/ 163 w 238"/>
                <a:gd name="T57" fmla="*/ 267 h 281"/>
                <a:gd name="T58" fmla="*/ 181 w 238"/>
                <a:gd name="T59" fmla="*/ 268 h 281"/>
                <a:gd name="T60" fmla="*/ 181 w 238"/>
                <a:gd name="T61" fmla="*/ 281 h 281"/>
                <a:gd name="T62" fmla="*/ 58 w 238"/>
                <a:gd name="T63" fmla="*/ 281 h 281"/>
                <a:gd name="T64" fmla="*/ 58 w 238"/>
                <a:gd name="T65" fmla="*/ 268 h 281"/>
                <a:gd name="T66" fmla="*/ 77 w 238"/>
                <a:gd name="T67" fmla="*/ 265 h 281"/>
                <a:gd name="T68" fmla="*/ 90 w 238"/>
                <a:gd name="T69" fmla="*/ 262 h 281"/>
                <a:gd name="T70" fmla="*/ 96 w 238"/>
                <a:gd name="T71" fmla="*/ 256 h 281"/>
                <a:gd name="T72" fmla="*/ 100 w 238"/>
                <a:gd name="T73" fmla="*/ 245 h 281"/>
                <a:gd name="T74" fmla="*/ 100 w 238"/>
                <a:gd name="T75" fmla="*/ 229 h 281"/>
                <a:gd name="T76" fmla="*/ 100 w 238"/>
                <a:gd name="T77" fmla="*/ 26 h 281"/>
                <a:gd name="T78" fmla="*/ 74 w 238"/>
                <a:gd name="T79" fmla="*/ 26 h 281"/>
                <a:gd name="T80" fmla="*/ 57 w 238"/>
                <a:gd name="T81" fmla="*/ 27 h 281"/>
                <a:gd name="T82" fmla="*/ 44 w 238"/>
                <a:gd name="T83" fmla="*/ 28 h 281"/>
                <a:gd name="T84" fmla="*/ 36 w 238"/>
                <a:gd name="T85" fmla="*/ 30 h 281"/>
                <a:gd name="T86" fmla="*/ 30 w 238"/>
                <a:gd name="T87" fmla="*/ 34 h 281"/>
                <a:gd name="T88" fmla="*/ 27 w 238"/>
                <a:gd name="T89" fmla="*/ 38 h 281"/>
                <a:gd name="T90" fmla="*/ 23 w 238"/>
                <a:gd name="T91" fmla="*/ 48 h 281"/>
                <a:gd name="T92" fmla="*/ 18 w 238"/>
                <a:gd name="T93" fmla="*/ 60 h 281"/>
                <a:gd name="T94" fmla="*/ 13 w 238"/>
                <a:gd name="T95" fmla="*/ 76 h 281"/>
                <a:gd name="T96" fmla="*/ 0 w 238"/>
                <a:gd name="T97" fmla="*/ 76 h 281"/>
                <a:gd name="T98" fmla="*/ 2 w 238"/>
                <a:gd name="T99" fmla="*/ 37 h 281"/>
                <a:gd name="T100" fmla="*/ 4 w 238"/>
                <a:gd name="T101"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8" h="281">
                  <a:moveTo>
                    <a:pt x="4" y="0"/>
                  </a:moveTo>
                  <a:lnTo>
                    <a:pt x="13" y="0"/>
                  </a:lnTo>
                  <a:lnTo>
                    <a:pt x="20" y="7"/>
                  </a:lnTo>
                  <a:lnTo>
                    <a:pt x="27" y="10"/>
                  </a:lnTo>
                  <a:lnTo>
                    <a:pt x="37" y="10"/>
                  </a:lnTo>
                  <a:lnTo>
                    <a:pt x="202" y="10"/>
                  </a:lnTo>
                  <a:lnTo>
                    <a:pt x="211" y="9"/>
                  </a:lnTo>
                  <a:lnTo>
                    <a:pt x="217" y="7"/>
                  </a:lnTo>
                  <a:lnTo>
                    <a:pt x="223" y="0"/>
                  </a:lnTo>
                  <a:lnTo>
                    <a:pt x="233" y="0"/>
                  </a:lnTo>
                  <a:lnTo>
                    <a:pt x="234" y="23"/>
                  </a:lnTo>
                  <a:lnTo>
                    <a:pt x="235" y="49"/>
                  </a:lnTo>
                  <a:lnTo>
                    <a:pt x="238" y="75"/>
                  </a:lnTo>
                  <a:lnTo>
                    <a:pt x="223" y="76"/>
                  </a:lnTo>
                  <a:lnTo>
                    <a:pt x="219" y="59"/>
                  </a:lnTo>
                  <a:lnTo>
                    <a:pt x="215" y="46"/>
                  </a:lnTo>
                  <a:lnTo>
                    <a:pt x="210" y="38"/>
                  </a:lnTo>
                  <a:lnTo>
                    <a:pt x="206" y="34"/>
                  </a:lnTo>
                  <a:lnTo>
                    <a:pt x="200" y="30"/>
                  </a:lnTo>
                  <a:lnTo>
                    <a:pt x="192" y="28"/>
                  </a:lnTo>
                  <a:lnTo>
                    <a:pt x="182" y="27"/>
                  </a:lnTo>
                  <a:lnTo>
                    <a:pt x="166" y="26"/>
                  </a:lnTo>
                  <a:lnTo>
                    <a:pt x="136" y="26"/>
                  </a:lnTo>
                  <a:lnTo>
                    <a:pt x="136" y="229"/>
                  </a:lnTo>
                  <a:lnTo>
                    <a:pt x="137" y="243"/>
                  </a:lnTo>
                  <a:lnTo>
                    <a:pt x="139" y="253"/>
                  </a:lnTo>
                  <a:lnTo>
                    <a:pt x="143" y="260"/>
                  </a:lnTo>
                  <a:lnTo>
                    <a:pt x="151" y="264"/>
                  </a:lnTo>
                  <a:lnTo>
                    <a:pt x="163" y="267"/>
                  </a:lnTo>
                  <a:lnTo>
                    <a:pt x="181" y="268"/>
                  </a:lnTo>
                  <a:lnTo>
                    <a:pt x="181" y="281"/>
                  </a:lnTo>
                  <a:lnTo>
                    <a:pt x="58" y="281"/>
                  </a:lnTo>
                  <a:lnTo>
                    <a:pt x="58" y="268"/>
                  </a:lnTo>
                  <a:lnTo>
                    <a:pt x="77" y="265"/>
                  </a:lnTo>
                  <a:lnTo>
                    <a:pt x="90" y="262"/>
                  </a:lnTo>
                  <a:lnTo>
                    <a:pt x="96" y="256"/>
                  </a:lnTo>
                  <a:lnTo>
                    <a:pt x="100" y="245"/>
                  </a:lnTo>
                  <a:lnTo>
                    <a:pt x="100" y="229"/>
                  </a:lnTo>
                  <a:lnTo>
                    <a:pt x="100" y="26"/>
                  </a:lnTo>
                  <a:lnTo>
                    <a:pt x="74" y="26"/>
                  </a:lnTo>
                  <a:lnTo>
                    <a:pt x="57" y="27"/>
                  </a:lnTo>
                  <a:lnTo>
                    <a:pt x="44" y="28"/>
                  </a:lnTo>
                  <a:lnTo>
                    <a:pt x="36" y="30"/>
                  </a:lnTo>
                  <a:lnTo>
                    <a:pt x="30" y="34"/>
                  </a:lnTo>
                  <a:lnTo>
                    <a:pt x="27" y="38"/>
                  </a:lnTo>
                  <a:lnTo>
                    <a:pt x="23" y="48"/>
                  </a:lnTo>
                  <a:lnTo>
                    <a:pt x="18" y="60"/>
                  </a:lnTo>
                  <a:lnTo>
                    <a:pt x="13" y="76"/>
                  </a:lnTo>
                  <a:lnTo>
                    <a:pt x="0" y="76"/>
                  </a:lnTo>
                  <a:lnTo>
                    <a:pt x="2" y="37"/>
                  </a:lnTo>
                  <a:lnTo>
                    <a:pt x="4"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49"/>
            <p:cNvSpPr>
              <a:spLocks/>
            </p:cNvSpPr>
            <p:nvPr/>
          </p:nvSpPr>
          <p:spPr bwMode="auto">
            <a:xfrm>
              <a:off x="5721350" y="6303963"/>
              <a:ext cx="133350" cy="150813"/>
            </a:xfrm>
            <a:custGeom>
              <a:avLst/>
              <a:gdLst>
                <a:gd name="T0" fmla="*/ 187 w 253"/>
                <a:gd name="T1" fmla="*/ 2 h 284"/>
                <a:gd name="T2" fmla="*/ 225 w 253"/>
                <a:gd name="T3" fmla="*/ 10 h 284"/>
                <a:gd name="T4" fmla="*/ 240 w 253"/>
                <a:gd name="T5" fmla="*/ 34 h 284"/>
                <a:gd name="T6" fmla="*/ 246 w 253"/>
                <a:gd name="T7" fmla="*/ 77 h 284"/>
                <a:gd name="T8" fmla="*/ 224 w 253"/>
                <a:gd name="T9" fmla="*/ 60 h 284"/>
                <a:gd name="T10" fmla="*/ 204 w 253"/>
                <a:gd name="T11" fmla="*/ 32 h 284"/>
                <a:gd name="T12" fmla="*/ 172 w 253"/>
                <a:gd name="T13" fmla="*/ 19 h 284"/>
                <a:gd name="T14" fmla="*/ 126 w 253"/>
                <a:gd name="T15" fmla="*/ 20 h 284"/>
                <a:gd name="T16" fmla="*/ 86 w 253"/>
                <a:gd name="T17" fmla="*/ 39 h 284"/>
                <a:gd name="T18" fmla="*/ 59 w 253"/>
                <a:gd name="T19" fmla="*/ 72 h 284"/>
                <a:gd name="T20" fmla="*/ 45 w 253"/>
                <a:gd name="T21" fmla="*/ 115 h 284"/>
                <a:gd name="T22" fmla="*/ 47 w 253"/>
                <a:gd name="T23" fmla="*/ 169 h 284"/>
                <a:gd name="T24" fmla="*/ 67 w 253"/>
                <a:gd name="T25" fmla="*/ 222 h 284"/>
                <a:gd name="T26" fmla="*/ 105 w 253"/>
                <a:gd name="T27" fmla="*/ 255 h 284"/>
                <a:gd name="T28" fmla="*/ 154 w 253"/>
                <a:gd name="T29" fmla="*/ 267 h 284"/>
                <a:gd name="T30" fmla="*/ 189 w 253"/>
                <a:gd name="T31" fmla="*/ 260 h 284"/>
                <a:gd name="T32" fmla="*/ 216 w 253"/>
                <a:gd name="T33" fmla="*/ 239 h 284"/>
                <a:gd name="T34" fmla="*/ 239 w 253"/>
                <a:gd name="T35" fmla="*/ 202 h 284"/>
                <a:gd name="T36" fmla="*/ 247 w 253"/>
                <a:gd name="T37" fmla="*/ 225 h 284"/>
                <a:gd name="T38" fmla="*/ 234 w 253"/>
                <a:gd name="T39" fmla="*/ 260 h 284"/>
                <a:gd name="T40" fmla="*/ 218 w 253"/>
                <a:gd name="T41" fmla="*/ 275 h 284"/>
                <a:gd name="T42" fmla="*/ 188 w 253"/>
                <a:gd name="T43" fmla="*/ 281 h 284"/>
                <a:gd name="T44" fmla="*/ 150 w 253"/>
                <a:gd name="T45" fmla="*/ 284 h 284"/>
                <a:gd name="T46" fmla="*/ 94 w 253"/>
                <a:gd name="T47" fmla="*/ 276 h 284"/>
                <a:gd name="T48" fmla="*/ 52 w 253"/>
                <a:gd name="T49" fmla="*/ 255 h 284"/>
                <a:gd name="T50" fmla="*/ 24 w 253"/>
                <a:gd name="T51" fmla="*/ 223 h 284"/>
                <a:gd name="T52" fmla="*/ 6 w 253"/>
                <a:gd name="T53" fmla="*/ 186 h 284"/>
                <a:gd name="T54" fmla="*/ 0 w 253"/>
                <a:gd name="T55" fmla="*/ 146 h 284"/>
                <a:gd name="T56" fmla="*/ 10 w 253"/>
                <a:gd name="T57" fmla="*/ 93 h 284"/>
                <a:gd name="T58" fmla="*/ 37 w 253"/>
                <a:gd name="T59" fmla="*/ 50 h 284"/>
                <a:gd name="T60" fmla="*/ 78 w 253"/>
                <a:gd name="T61" fmla="*/ 19 h 284"/>
                <a:gd name="T62" fmla="*/ 132 w 253"/>
                <a:gd name="T63" fmla="*/ 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3" h="284">
                  <a:moveTo>
                    <a:pt x="163" y="0"/>
                  </a:moveTo>
                  <a:lnTo>
                    <a:pt x="187" y="2"/>
                  </a:lnTo>
                  <a:lnTo>
                    <a:pt x="208" y="5"/>
                  </a:lnTo>
                  <a:lnTo>
                    <a:pt x="225" y="10"/>
                  </a:lnTo>
                  <a:lnTo>
                    <a:pt x="237" y="12"/>
                  </a:lnTo>
                  <a:lnTo>
                    <a:pt x="240" y="34"/>
                  </a:lnTo>
                  <a:lnTo>
                    <a:pt x="242" y="54"/>
                  </a:lnTo>
                  <a:lnTo>
                    <a:pt x="246" y="77"/>
                  </a:lnTo>
                  <a:lnTo>
                    <a:pt x="231" y="80"/>
                  </a:lnTo>
                  <a:lnTo>
                    <a:pt x="224" y="60"/>
                  </a:lnTo>
                  <a:lnTo>
                    <a:pt x="215" y="44"/>
                  </a:lnTo>
                  <a:lnTo>
                    <a:pt x="204" y="32"/>
                  </a:lnTo>
                  <a:lnTo>
                    <a:pt x="189" y="23"/>
                  </a:lnTo>
                  <a:lnTo>
                    <a:pt x="172" y="19"/>
                  </a:lnTo>
                  <a:lnTo>
                    <a:pt x="150" y="18"/>
                  </a:lnTo>
                  <a:lnTo>
                    <a:pt x="126" y="20"/>
                  </a:lnTo>
                  <a:lnTo>
                    <a:pt x="105" y="27"/>
                  </a:lnTo>
                  <a:lnTo>
                    <a:pt x="86" y="39"/>
                  </a:lnTo>
                  <a:lnTo>
                    <a:pt x="72" y="54"/>
                  </a:lnTo>
                  <a:lnTo>
                    <a:pt x="59" y="72"/>
                  </a:lnTo>
                  <a:lnTo>
                    <a:pt x="51" y="93"/>
                  </a:lnTo>
                  <a:lnTo>
                    <a:pt x="45" y="115"/>
                  </a:lnTo>
                  <a:lnTo>
                    <a:pt x="44" y="137"/>
                  </a:lnTo>
                  <a:lnTo>
                    <a:pt x="47" y="169"/>
                  </a:lnTo>
                  <a:lnTo>
                    <a:pt x="55" y="198"/>
                  </a:lnTo>
                  <a:lnTo>
                    <a:pt x="67" y="222"/>
                  </a:lnTo>
                  <a:lnTo>
                    <a:pt x="84" y="241"/>
                  </a:lnTo>
                  <a:lnTo>
                    <a:pt x="105" y="255"/>
                  </a:lnTo>
                  <a:lnTo>
                    <a:pt x="127" y="264"/>
                  </a:lnTo>
                  <a:lnTo>
                    <a:pt x="154" y="267"/>
                  </a:lnTo>
                  <a:lnTo>
                    <a:pt x="173" y="265"/>
                  </a:lnTo>
                  <a:lnTo>
                    <a:pt x="189" y="260"/>
                  </a:lnTo>
                  <a:lnTo>
                    <a:pt x="204" y="251"/>
                  </a:lnTo>
                  <a:lnTo>
                    <a:pt x="216" y="239"/>
                  </a:lnTo>
                  <a:lnTo>
                    <a:pt x="228" y="222"/>
                  </a:lnTo>
                  <a:lnTo>
                    <a:pt x="239" y="202"/>
                  </a:lnTo>
                  <a:lnTo>
                    <a:pt x="253" y="208"/>
                  </a:lnTo>
                  <a:lnTo>
                    <a:pt x="247" y="225"/>
                  </a:lnTo>
                  <a:lnTo>
                    <a:pt x="241" y="243"/>
                  </a:lnTo>
                  <a:lnTo>
                    <a:pt x="234" y="260"/>
                  </a:lnTo>
                  <a:lnTo>
                    <a:pt x="229" y="273"/>
                  </a:lnTo>
                  <a:lnTo>
                    <a:pt x="218" y="275"/>
                  </a:lnTo>
                  <a:lnTo>
                    <a:pt x="205" y="278"/>
                  </a:lnTo>
                  <a:lnTo>
                    <a:pt x="188" y="281"/>
                  </a:lnTo>
                  <a:lnTo>
                    <a:pt x="170" y="283"/>
                  </a:lnTo>
                  <a:lnTo>
                    <a:pt x="150" y="284"/>
                  </a:lnTo>
                  <a:lnTo>
                    <a:pt x="121" y="282"/>
                  </a:lnTo>
                  <a:lnTo>
                    <a:pt x="94" y="276"/>
                  </a:lnTo>
                  <a:lnTo>
                    <a:pt x="73" y="267"/>
                  </a:lnTo>
                  <a:lnTo>
                    <a:pt x="52" y="255"/>
                  </a:lnTo>
                  <a:lnTo>
                    <a:pt x="36" y="240"/>
                  </a:lnTo>
                  <a:lnTo>
                    <a:pt x="24" y="223"/>
                  </a:lnTo>
                  <a:lnTo>
                    <a:pt x="14" y="205"/>
                  </a:lnTo>
                  <a:lnTo>
                    <a:pt x="6" y="186"/>
                  </a:lnTo>
                  <a:lnTo>
                    <a:pt x="2" y="166"/>
                  </a:lnTo>
                  <a:lnTo>
                    <a:pt x="0" y="146"/>
                  </a:lnTo>
                  <a:lnTo>
                    <a:pt x="3" y="118"/>
                  </a:lnTo>
                  <a:lnTo>
                    <a:pt x="10" y="93"/>
                  </a:lnTo>
                  <a:lnTo>
                    <a:pt x="22" y="69"/>
                  </a:lnTo>
                  <a:lnTo>
                    <a:pt x="37" y="50"/>
                  </a:lnTo>
                  <a:lnTo>
                    <a:pt x="57" y="32"/>
                  </a:lnTo>
                  <a:lnTo>
                    <a:pt x="78" y="19"/>
                  </a:lnTo>
                  <a:lnTo>
                    <a:pt x="105" y="8"/>
                  </a:lnTo>
                  <a:lnTo>
                    <a:pt x="132" y="3"/>
                  </a:lnTo>
                  <a:lnTo>
                    <a:pt x="163"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50"/>
            <p:cNvSpPr>
              <a:spLocks/>
            </p:cNvSpPr>
            <p:nvPr/>
          </p:nvSpPr>
          <p:spPr bwMode="auto">
            <a:xfrm>
              <a:off x="5868988" y="6307138"/>
              <a:ext cx="153988" cy="144463"/>
            </a:xfrm>
            <a:custGeom>
              <a:avLst/>
              <a:gdLst>
                <a:gd name="T0" fmla="*/ 0 w 291"/>
                <a:gd name="T1" fmla="*/ 0 h 271"/>
                <a:gd name="T2" fmla="*/ 110 w 291"/>
                <a:gd name="T3" fmla="*/ 0 h 271"/>
                <a:gd name="T4" fmla="*/ 110 w 291"/>
                <a:gd name="T5" fmla="*/ 14 h 271"/>
                <a:gd name="T6" fmla="*/ 94 w 291"/>
                <a:gd name="T7" fmla="*/ 15 h 271"/>
                <a:gd name="T8" fmla="*/ 84 w 291"/>
                <a:gd name="T9" fmla="*/ 19 h 271"/>
                <a:gd name="T10" fmla="*/ 77 w 291"/>
                <a:gd name="T11" fmla="*/ 24 h 271"/>
                <a:gd name="T12" fmla="*/ 75 w 291"/>
                <a:gd name="T13" fmla="*/ 36 h 271"/>
                <a:gd name="T14" fmla="*/ 75 w 291"/>
                <a:gd name="T15" fmla="*/ 53 h 271"/>
                <a:gd name="T16" fmla="*/ 75 w 291"/>
                <a:gd name="T17" fmla="*/ 118 h 271"/>
                <a:gd name="T18" fmla="*/ 216 w 291"/>
                <a:gd name="T19" fmla="*/ 118 h 271"/>
                <a:gd name="T20" fmla="*/ 216 w 291"/>
                <a:gd name="T21" fmla="*/ 53 h 271"/>
                <a:gd name="T22" fmla="*/ 216 w 291"/>
                <a:gd name="T23" fmla="*/ 36 h 271"/>
                <a:gd name="T24" fmla="*/ 212 w 291"/>
                <a:gd name="T25" fmla="*/ 24 h 271"/>
                <a:gd name="T26" fmla="*/ 207 w 291"/>
                <a:gd name="T27" fmla="*/ 19 h 271"/>
                <a:gd name="T28" fmla="*/ 197 w 291"/>
                <a:gd name="T29" fmla="*/ 15 h 271"/>
                <a:gd name="T30" fmla="*/ 179 w 291"/>
                <a:gd name="T31" fmla="*/ 14 h 271"/>
                <a:gd name="T32" fmla="*/ 179 w 291"/>
                <a:gd name="T33" fmla="*/ 0 h 271"/>
                <a:gd name="T34" fmla="*/ 291 w 291"/>
                <a:gd name="T35" fmla="*/ 0 h 271"/>
                <a:gd name="T36" fmla="*/ 291 w 291"/>
                <a:gd name="T37" fmla="*/ 14 h 271"/>
                <a:gd name="T38" fmla="*/ 273 w 291"/>
                <a:gd name="T39" fmla="*/ 15 h 271"/>
                <a:gd name="T40" fmla="*/ 263 w 291"/>
                <a:gd name="T41" fmla="*/ 19 h 271"/>
                <a:gd name="T42" fmla="*/ 256 w 291"/>
                <a:gd name="T43" fmla="*/ 24 h 271"/>
                <a:gd name="T44" fmla="*/ 253 w 291"/>
                <a:gd name="T45" fmla="*/ 36 h 271"/>
                <a:gd name="T46" fmla="*/ 252 w 291"/>
                <a:gd name="T47" fmla="*/ 53 h 271"/>
                <a:gd name="T48" fmla="*/ 252 w 291"/>
                <a:gd name="T49" fmla="*/ 218 h 271"/>
                <a:gd name="T50" fmla="*/ 253 w 291"/>
                <a:gd name="T51" fmla="*/ 235 h 271"/>
                <a:gd name="T52" fmla="*/ 256 w 291"/>
                <a:gd name="T53" fmla="*/ 247 h 271"/>
                <a:gd name="T54" fmla="*/ 261 w 291"/>
                <a:gd name="T55" fmla="*/ 252 h 271"/>
                <a:gd name="T56" fmla="*/ 273 w 291"/>
                <a:gd name="T57" fmla="*/ 256 h 271"/>
                <a:gd name="T58" fmla="*/ 290 w 291"/>
                <a:gd name="T59" fmla="*/ 257 h 271"/>
                <a:gd name="T60" fmla="*/ 290 w 291"/>
                <a:gd name="T61" fmla="*/ 271 h 271"/>
                <a:gd name="T62" fmla="*/ 176 w 291"/>
                <a:gd name="T63" fmla="*/ 271 h 271"/>
                <a:gd name="T64" fmla="*/ 176 w 291"/>
                <a:gd name="T65" fmla="*/ 257 h 271"/>
                <a:gd name="T66" fmla="*/ 194 w 291"/>
                <a:gd name="T67" fmla="*/ 256 h 271"/>
                <a:gd name="T68" fmla="*/ 206 w 291"/>
                <a:gd name="T69" fmla="*/ 252 h 271"/>
                <a:gd name="T70" fmla="*/ 212 w 291"/>
                <a:gd name="T71" fmla="*/ 247 h 271"/>
                <a:gd name="T72" fmla="*/ 216 w 291"/>
                <a:gd name="T73" fmla="*/ 235 h 271"/>
                <a:gd name="T74" fmla="*/ 216 w 291"/>
                <a:gd name="T75" fmla="*/ 218 h 271"/>
                <a:gd name="T76" fmla="*/ 216 w 291"/>
                <a:gd name="T77" fmla="*/ 137 h 271"/>
                <a:gd name="T78" fmla="*/ 75 w 291"/>
                <a:gd name="T79" fmla="*/ 137 h 271"/>
                <a:gd name="T80" fmla="*/ 75 w 291"/>
                <a:gd name="T81" fmla="*/ 218 h 271"/>
                <a:gd name="T82" fmla="*/ 75 w 291"/>
                <a:gd name="T83" fmla="*/ 235 h 271"/>
                <a:gd name="T84" fmla="*/ 78 w 291"/>
                <a:gd name="T85" fmla="*/ 245 h 271"/>
                <a:gd name="T86" fmla="*/ 84 w 291"/>
                <a:gd name="T87" fmla="*/ 252 h 271"/>
                <a:gd name="T88" fmla="*/ 95 w 291"/>
                <a:gd name="T89" fmla="*/ 256 h 271"/>
                <a:gd name="T90" fmla="*/ 112 w 291"/>
                <a:gd name="T91" fmla="*/ 257 h 271"/>
                <a:gd name="T92" fmla="*/ 112 w 291"/>
                <a:gd name="T93" fmla="*/ 271 h 271"/>
                <a:gd name="T94" fmla="*/ 1 w 291"/>
                <a:gd name="T95" fmla="*/ 271 h 271"/>
                <a:gd name="T96" fmla="*/ 1 w 291"/>
                <a:gd name="T97" fmla="*/ 257 h 271"/>
                <a:gd name="T98" fmla="*/ 18 w 291"/>
                <a:gd name="T99" fmla="*/ 256 h 271"/>
                <a:gd name="T100" fmla="*/ 28 w 291"/>
                <a:gd name="T101" fmla="*/ 252 h 271"/>
                <a:gd name="T102" fmla="*/ 35 w 291"/>
                <a:gd name="T103" fmla="*/ 247 h 271"/>
                <a:gd name="T104" fmla="*/ 37 w 291"/>
                <a:gd name="T105" fmla="*/ 235 h 271"/>
                <a:gd name="T106" fmla="*/ 38 w 291"/>
                <a:gd name="T107" fmla="*/ 218 h 271"/>
                <a:gd name="T108" fmla="*/ 38 w 291"/>
                <a:gd name="T109" fmla="*/ 53 h 271"/>
                <a:gd name="T110" fmla="*/ 37 w 291"/>
                <a:gd name="T111" fmla="*/ 36 h 271"/>
                <a:gd name="T112" fmla="*/ 35 w 291"/>
                <a:gd name="T113" fmla="*/ 24 h 271"/>
                <a:gd name="T114" fmla="*/ 28 w 291"/>
                <a:gd name="T115" fmla="*/ 19 h 271"/>
                <a:gd name="T116" fmla="*/ 17 w 291"/>
                <a:gd name="T117" fmla="*/ 15 h 271"/>
                <a:gd name="T118" fmla="*/ 0 w 291"/>
                <a:gd name="T119" fmla="*/ 14 h 271"/>
                <a:gd name="T120" fmla="*/ 0 w 291"/>
                <a:gd name="T1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1" h="271">
                  <a:moveTo>
                    <a:pt x="0" y="0"/>
                  </a:moveTo>
                  <a:lnTo>
                    <a:pt x="110" y="0"/>
                  </a:lnTo>
                  <a:lnTo>
                    <a:pt x="110" y="14"/>
                  </a:lnTo>
                  <a:lnTo>
                    <a:pt x="94" y="15"/>
                  </a:lnTo>
                  <a:lnTo>
                    <a:pt x="84" y="19"/>
                  </a:lnTo>
                  <a:lnTo>
                    <a:pt x="77" y="24"/>
                  </a:lnTo>
                  <a:lnTo>
                    <a:pt x="75" y="36"/>
                  </a:lnTo>
                  <a:lnTo>
                    <a:pt x="75" y="53"/>
                  </a:lnTo>
                  <a:lnTo>
                    <a:pt x="75" y="118"/>
                  </a:lnTo>
                  <a:lnTo>
                    <a:pt x="216" y="118"/>
                  </a:lnTo>
                  <a:lnTo>
                    <a:pt x="216" y="53"/>
                  </a:lnTo>
                  <a:lnTo>
                    <a:pt x="216" y="36"/>
                  </a:lnTo>
                  <a:lnTo>
                    <a:pt x="212" y="24"/>
                  </a:lnTo>
                  <a:lnTo>
                    <a:pt x="207" y="19"/>
                  </a:lnTo>
                  <a:lnTo>
                    <a:pt x="197" y="15"/>
                  </a:lnTo>
                  <a:lnTo>
                    <a:pt x="179" y="14"/>
                  </a:lnTo>
                  <a:lnTo>
                    <a:pt x="179" y="0"/>
                  </a:lnTo>
                  <a:lnTo>
                    <a:pt x="291" y="0"/>
                  </a:lnTo>
                  <a:lnTo>
                    <a:pt x="291" y="14"/>
                  </a:lnTo>
                  <a:lnTo>
                    <a:pt x="273" y="15"/>
                  </a:lnTo>
                  <a:lnTo>
                    <a:pt x="263" y="19"/>
                  </a:lnTo>
                  <a:lnTo>
                    <a:pt x="256" y="24"/>
                  </a:lnTo>
                  <a:lnTo>
                    <a:pt x="253" y="36"/>
                  </a:lnTo>
                  <a:lnTo>
                    <a:pt x="252" y="53"/>
                  </a:lnTo>
                  <a:lnTo>
                    <a:pt x="252" y="218"/>
                  </a:lnTo>
                  <a:lnTo>
                    <a:pt x="253" y="235"/>
                  </a:lnTo>
                  <a:lnTo>
                    <a:pt x="256" y="247"/>
                  </a:lnTo>
                  <a:lnTo>
                    <a:pt x="261" y="252"/>
                  </a:lnTo>
                  <a:lnTo>
                    <a:pt x="273" y="256"/>
                  </a:lnTo>
                  <a:lnTo>
                    <a:pt x="290" y="257"/>
                  </a:lnTo>
                  <a:lnTo>
                    <a:pt x="290" y="271"/>
                  </a:lnTo>
                  <a:lnTo>
                    <a:pt x="176" y="271"/>
                  </a:lnTo>
                  <a:lnTo>
                    <a:pt x="176" y="257"/>
                  </a:lnTo>
                  <a:lnTo>
                    <a:pt x="194" y="256"/>
                  </a:lnTo>
                  <a:lnTo>
                    <a:pt x="206" y="252"/>
                  </a:lnTo>
                  <a:lnTo>
                    <a:pt x="212" y="247"/>
                  </a:lnTo>
                  <a:lnTo>
                    <a:pt x="216" y="235"/>
                  </a:lnTo>
                  <a:lnTo>
                    <a:pt x="216" y="218"/>
                  </a:lnTo>
                  <a:lnTo>
                    <a:pt x="216" y="137"/>
                  </a:lnTo>
                  <a:lnTo>
                    <a:pt x="75" y="137"/>
                  </a:lnTo>
                  <a:lnTo>
                    <a:pt x="75" y="218"/>
                  </a:lnTo>
                  <a:lnTo>
                    <a:pt x="75" y="235"/>
                  </a:lnTo>
                  <a:lnTo>
                    <a:pt x="78" y="245"/>
                  </a:lnTo>
                  <a:lnTo>
                    <a:pt x="84" y="252"/>
                  </a:lnTo>
                  <a:lnTo>
                    <a:pt x="95" y="256"/>
                  </a:lnTo>
                  <a:lnTo>
                    <a:pt x="112" y="257"/>
                  </a:lnTo>
                  <a:lnTo>
                    <a:pt x="112" y="271"/>
                  </a:lnTo>
                  <a:lnTo>
                    <a:pt x="1" y="271"/>
                  </a:lnTo>
                  <a:lnTo>
                    <a:pt x="1" y="257"/>
                  </a:lnTo>
                  <a:lnTo>
                    <a:pt x="18" y="256"/>
                  </a:lnTo>
                  <a:lnTo>
                    <a:pt x="28" y="252"/>
                  </a:lnTo>
                  <a:lnTo>
                    <a:pt x="35" y="247"/>
                  </a:lnTo>
                  <a:lnTo>
                    <a:pt x="37" y="235"/>
                  </a:lnTo>
                  <a:lnTo>
                    <a:pt x="38" y="218"/>
                  </a:lnTo>
                  <a:lnTo>
                    <a:pt x="38" y="53"/>
                  </a:lnTo>
                  <a:lnTo>
                    <a:pt x="37" y="36"/>
                  </a:lnTo>
                  <a:lnTo>
                    <a:pt x="35" y="24"/>
                  </a:lnTo>
                  <a:lnTo>
                    <a:pt x="28" y="19"/>
                  </a:lnTo>
                  <a:lnTo>
                    <a:pt x="17" y="15"/>
                  </a:lnTo>
                  <a:lnTo>
                    <a:pt x="0" y="14"/>
                  </a:lnTo>
                  <a:lnTo>
                    <a:pt x="0"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51"/>
            <p:cNvSpPr>
              <a:spLocks noEditPoints="1"/>
            </p:cNvSpPr>
            <p:nvPr/>
          </p:nvSpPr>
          <p:spPr bwMode="auto">
            <a:xfrm>
              <a:off x="6030913" y="6303963"/>
              <a:ext cx="146050" cy="147638"/>
            </a:xfrm>
            <a:custGeom>
              <a:avLst/>
              <a:gdLst>
                <a:gd name="T0" fmla="*/ 131 w 276"/>
                <a:gd name="T1" fmla="*/ 55 h 278"/>
                <a:gd name="T2" fmla="*/ 112 w 276"/>
                <a:gd name="T3" fmla="*/ 109 h 278"/>
                <a:gd name="T4" fmla="*/ 92 w 276"/>
                <a:gd name="T5" fmla="*/ 161 h 278"/>
                <a:gd name="T6" fmla="*/ 169 w 276"/>
                <a:gd name="T7" fmla="*/ 161 h 278"/>
                <a:gd name="T8" fmla="*/ 132 w 276"/>
                <a:gd name="T9" fmla="*/ 55 h 278"/>
                <a:gd name="T10" fmla="*/ 131 w 276"/>
                <a:gd name="T11" fmla="*/ 55 h 278"/>
                <a:gd name="T12" fmla="*/ 149 w 276"/>
                <a:gd name="T13" fmla="*/ 0 h 278"/>
                <a:gd name="T14" fmla="*/ 175 w 276"/>
                <a:gd name="T15" fmla="*/ 73 h 278"/>
                <a:gd name="T16" fmla="*/ 203 w 276"/>
                <a:gd name="T17" fmla="*/ 149 h 278"/>
                <a:gd name="T18" fmla="*/ 229 w 276"/>
                <a:gd name="T19" fmla="*/ 222 h 278"/>
                <a:gd name="T20" fmla="*/ 235 w 276"/>
                <a:gd name="T21" fmla="*/ 238 h 278"/>
                <a:gd name="T22" fmla="*/ 240 w 276"/>
                <a:gd name="T23" fmla="*/ 248 h 278"/>
                <a:gd name="T24" fmla="*/ 247 w 276"/>
                <a:gd name="T25" fmla="*/ 255 h 278"/>
                <a:gd name="T26" fmla="*/ 254 w 276"/>
                <a:gd name="T27" fmla="*/ 259 h 278"/>
                <a:gd name="T28" fmla="*/ 263 w 276"/>
                <a:gd name="T29" fmla="*/ 263 h 278"/>
                <a:gd name="T30" fmla="*/ 276 w 276"/>
                <a:gd name="T31" fmla="*/ 264 h 278"/>
                <a:gd name="T32" fmla="*/ 276 w 276"/>
                <a:gd name="T33" fmla="*/ 278 h 278"/>
                <a:gd name="T34" fmla="*/ 172 w 276"/>
                <a:gd name="T35" fmla="*/ 278 h 278"/>
                <a:gd name="T36" fmla="*/ 172 w 276"/>
                <a:gd name="T37" fmla="*/ 264 h 278"/>
                <a:gd name="T38" fmla="*/ 188 w 276"/>
                <a:gd name="T39" fmla="*/ 262 h 278"/>
                <a:gd name="T40" fmla="*/ 196 w 276"/>
                <a:gd name="T41" fmla="*/ 257 h 278"/>
                <a:gd name="T42" fmla="*/ 198 w 276"/>
                <a:gd name="T43" fmla="*/ 251 h 278"/>
                <a:gd name="T44" fmla="*/ 197 w 276"/>
                <a:gd name="T45" fmla="*/ 241 h 278"/>
                <a:gd name="T46" fmla="*/ 190 w 276"/>
                <a:gd name="T47" fmla="*/ 224 h 278"/>
                <a:gd name="T48" fmla="*/ 183 w 276"/>
                <a:gd name="T49" fmla="*/ 203 h 278"/>
                <a:gd name="T50" fmla="*/ 175 w 276"/>
                <a:gd name="T51" fmla="*/ 181 h 278"/>
                <a:gd name="T52" fmla="*/ 84 w 276"/>
                <a:gd name="T53" fmla="*/ 181 h 278"/>
                <a:gd name="T54" fmla="*/ 67 w 276"/>
                <a:gd name="T55" fmla="*/ 231 h 278"/>
                <a:gd name="T56" fmla="*/ 64 w 276"/>
                <a:gd name="T57" fmla="*/ 245 h 278"/>
                <a:gd name="T58" fmla="*/ 64 w 276"/>
                <a:gd name="T59" fmla="*/ 252 h 278"/>
                <a:gd name="T60" fmla="*/ 68 w 276"/>
                <a:gd name="T61" fmla="*/ 258 h 278"/>
                <a:gd name="T62" fmla="*/ 79 w 276"/>
                <a:gd name="T63" fmla="*/ 262 h 278"/>
                <a:gd name="T64" fmla="*/ 93 w 276"/>
                <a:gd name="T65" fmla="*/ 264 h 278"/>
                <a:gd name="T66" fmla="*/ 93 w 276"/>
                <a:gd name="T67" fmla="*/ 278 h 278"/>
                <a:gd name="T68" fmla="*/ 0 w 276"/>
                <a:gd name="T69" fmla="*/ 278 h 278"/>
                <a:gd name="T70" fmla="*/ 0 w 276"/>
                <a:gd name="T71" fmla="*/ 264 h 278"/>
                <a:gd name="T72" fmla="*/ 13 w 276"/>
                <a:gd name="T73" fmla="*/ 263 h 278"/>
                <a:gd name="T74" fmla="*/ 22 w 276"/>
                <a:gd name="T75" fmla="*/ 259 h 278"/>
                <a:gd name="T76" fmla="*/ 29 w 276"/>
                <a:gd name="T77" fmla="*/ 255 h 278"/>
                <a:gd name="T78" fmla="*/ 35 w 276"/>
                <a:gd name="T79" fmla="*/ 248 h 278"/>
                <a:gd name="T80" fmla="*/ 41 w 276"/>
                <a:gd name="T81" fmla="*/ 237 h 278"/>
                <a:gd name="T82" fmla="*/ 48 w 276"/>
                <a:gd name="T83" fmla="*/ 222 h 278"/>
                <a:gd name="T84" fmla="*/ 134 w 276"/>
                <a:gd name="T85" fmla="*/ 5 h 278"/>
                <a:gd name="T86" fmla="*/ 149 w 276"/>
                <a:gd name="T87"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6" h="278">
                  <a:moveTo>
                    <a:pt x="131" y="55"/>
                  </a:moveTo>
                  <a:lnTo>
                    <a:pt x="112" y="109"/>
                  </a:lnTo>
                  <a:lnTo>
                    <a:pt x="92" y="161"/>
                  </a:lnTo>
                  <a:lnTo>
                    <a:pt x="169" y="161"/>
                  </a:lnTo>
                  <a:lnTo>
                    <a:pt x="132" y="55"/>
                  </a:lnTo>
                  <a:lnTo>
                    <a:pt x="131" y="55"/>
                  </a:lnTo>
                  <a:close/>
                  <a:moveTo>
                    <a:pt x="149" y="0"/>
                  </a:moveTo>
                  <a:lnTo>
                    <a:pt x="175" y="73"/>
                  </a:lnTo>
                  <a:lnTo>
                    <a:pt x="203" y="149"/>
                  </a:lnTo>
                  <a:lnTo>
                    <a:pt x="229" y="222"/>
                  </a:lnTo>
                  <a:lnTo>
                    <a:pt x="235" y="238"/>
                  </a:lnTo>
                  <a:lnTo>
                    <a:pt x="240" y="248"/>
                  </a:lnTo>
                  <a:lnTo>
                    <a:pt x="247" y="255"/>
                  </a:lnTo>
                  <a:lnTo>
                    <a:pt x="254" y="259"/>
                  </a:lnTo>
                  <a:lnTo>
                    <a:pt x="263" y="263"/>
                  </a:lnTo>
                  <a:lnTo>
                    <a:pt x="276" y="264"/>
                  </a:lnTo>
                  <a:lnTo>
                    <a:pt x="276" y="278"/>
                  </a:lnTo>
                  <a:lnTo>
                    <a:pt x="172" y="278"/>
                  </a:lnTo>
                  <a:lnTo>
                    <a:pt x="172" y="264"/>
                  </a:lnTo>
                  <a:lnTo>
                    <a:pt x="188" y="262"/>
                  </a:lnTo>
                  <a:lnTo>
                    <a:pt x="196" y="257"/>
                  </a:lnTo>
                  <a:lnTo>
                    <a:pt x="198" y="251"/>
                  </a:lnTo>
                  <a:lnTo>
                    <a:pt x="197" y="241"/>
                  </a:lnTo>
                  <a:lnTo>
                    <a:pt x="190" y="224"/>
                  </a:lnTo>
                  <a:lnTo>
                    <a:pt x="183" y="203"/>
                  </a:lnTo>
                  <a:lnTo>
                    <a:pt x="175" y="181"/>
                  </a:lnTo>
                  <a:lnTo>
                    <a:pt x="84" y="181"/>
                  </a:lnTo>
                  <a:lnTo>
                    <a:pt x="67" y="231"/>
                  </a:lnTo>
                  <a:lnTo>
                    <a:pt x="64" y="245"/>
                  </a:lnTo>
                  <a:lnTo>
                    <a:pt x="64" y="252"/>
                  </a:lnTo>
                  <a:lnTo>
                    <a:pt x="68" y="258"/>
                  </a:lnTo>
                  <a:lnTo>
                    <a:pt x="79" y="262"/>
                  </a:lnTo>
                  <a:lnTo>
                    <a:pt x="93" y="264"/>
                  </a:lnTo>
                  <a:lnTo>
                    <a:pt x="93" y="278"/>
                  </a:lnTo>
                  <a:lnTo>
                    <a:pt x="0" y="278"/>
                  </a:lnTo>
                  <a:lnTo>
                    <a:pt x="0" y="264"/>
                  </a:lnTo>
                  <a:lnTo>
                    <a:pt x="13" y="263"/>
                  </a:lnTo>
                  <a:lnTo>
                    <a:pt x="22" y="259"/>
                  </a:lnTo>
                  <a:lnTo>
                    <a:pt x="29" y="255"/>
                  </a:lnTo>
                  <a:lnTo>
                    <a:pt x="35" y="248"/>
                  </a:lnTo>
                  <a:lnTo>
                    <a:pt x="41" y="237"/>
                  </a:lnTo>
                  <a:lnTo>
                    <a:pt x="48" y="222"/>
                  </a:lnTo>
                  <a:lnTo>
                    <a:pt x="134" y="5"/>
                  </a:lnTo>
                  <a:lnTo>
                    <a:pt x="149"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52"/>
            <p:cNvSpPr>
              <a:spLocks/>
            </p:cNvSpPr>
            <p:nvPr/>
          </p:nvSpPr>
          <p:spPr bwMode="auto">
            <a:xfrm>
              <a:off x="6189663" y="6307138"/>
              <a:ext cx="185738" cy="144463"/>
            </a:xfrm>
            <a:custGeom>
              <a:avLst/>
              <a:gdLst>
                <a:gd name="T0" fmla="*/ 85 w 352"/>
                <a:gd name="T1" fmla="*/ 0 h 271"/>
                <a:gd name="T2" fmla="*/ 274 w 352"/>
                <a:gd name="T3" fmla="*/ 0 h 271"/>
                <a:gd name="T4" fmla="*/ 348 w 352"/>
                <a:gd name="T5" fmla="*/ 14 h 271"/>
                <a:gd name="T6" fmla="*/ 320 w 352"/>
                <a:gd name="T7" fmla="*/ 17 h 271"/>
                <a:gd name="T8" fmla="*/ 310 w 352"/>
                <a:gd name="T9" fmla="*/ 30 h 271"/>
                <a:gd name="T10" fmla="*/ 309 w 352"/>
                <a:gd name="T11" fmla="*/ 61 h 271"/>
                <a:gd name="T12" fmla="*/ 313 w 352"/>
                <a:gd name="T13" fmla="*/ 226 h 271"/>
                <a:gd name="T14" fmla="*/ 319 w 352"/>
                <a:gd name="T15" fmla="*/ 248 h 271"/>
                <a:gd name="T16" fmla="*/ 336 w 352"/>
                <a:gd name="T17" fmla="*/ 256 h 271"/>
                <a:gd name="T18" fmla="*/ 352 w 352"/>
                <a:gd name="T19" fmla="*/ 271 h 271"/>
                <a:gd name="T20" fmla="*/ 241 w 352"/>
                <a:gd name="T21" fmla="*/ 257 h 271"/>
                <a:gd name="T22" fmla="*/ 266 w 352"/>
                <a:gd name="T23" fmla="*/ 252 h 271"/>
                <a:gd name="T24" fmla="*/ 275 w 352"/>
                <a:gd name="T25" fmla="*/ 240 h 271"/>
                <a:gd name="T26" fmla="*/ 276 w 352"/>
                <a:gd name="T27" fmla="*/ 208 h 271"/>
                <a:gd name="T28" fmla="*/ 274 w 352"/>
                <a:gd name="T29" fmla="*/ 40 h 271"/>
                <a:gd name="T30" fmla="*/ 162 w 352"/>
                <a:gd name="T31" fmla="*/ 267 h 271"/>
                <a:gd name="T32" fmla="*/ 69 w 352"/>
                <a:gd name="T33" fmla="*/ 46 h 271"/>
                <a:gd name="T34" fmla="*/ 62 w 352"/>
                <a:gd name="T35" fmla="*/ 187 h 271"/>
                <a:gd name="T36" fmla="*/ 61 w 352"/>
                <a:gd name="T37" fmla="*/ 219 h 271"/>
                <a:gd name="T38" fmla="*/ 63 w 352"/>
                <a:gd name="T39" fmla="*/ 242 h 271"/>
                <a:gd name="T40" fmla="*/ 74 w 352"/>
                <a:gd name="T41" fmla="*/ 252 h 271"/>
                <a:gd name="T42" fmla="*/ 101 w 352"/>
                <a:gd name="T43" fmla="*/ 257 h 271"/>
                <a:gd name="T44" fmla="*/ 0 w 352"/>
                <a:gd name="T45" fmla="*/ 271 h 271"/>
                <a:gd name="T46" fmla="*/ 15 w 352"/>
                <a:gd name="T47" fmla="*/ 255 h 271"/>
                <a:gd name="T48" fmla="*/ 32 w 352"/>
                <a:gd name="T49" fmla="*/ 243 h 271"/>
                <a:gd name="T50" fmla="*/ 37 w 352"/>
                <a:gd name="T51" fmla="*/ 223 h 271"/>
                <a:gd name="T52" fmla="*/ 40 w 352"/>
                <a:gd name="T53" fmla="*/ 198 h 271"/>
                <a:gd name="T54" fmla="*/ 44 w 352"/>
                <a:gd name="T55" fmla="*/ 157 h 271"/>
                <a:gd name="T56" fmla="*/ 52 w 352"/>
                <a:gd name="T57" fmla="*/ 51 h 271"/>
                <a:gd name="T58" fmla="*/ 49 w 352"/>
                <a:gd name="T59" fmla="*/ 28 h 271"/>
                <a:gd name="T60" fmla="*/ 38 w 352"/>
                <a:gd name="T61" fmla="*/ 17 h 271"/>
                <a:gd name="T62" fmla="*/ 14 w 352"/>
                <a:gd name="T63" fmla="*/ 14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2" h="271">
                  <a:moveTo>
                    <a:pt x="14" y="0"/>
                  </a:moveTo>
                  <a:lnTo>
                    <a:pt x="85" y="0"/>
                  </a:lnTo>
                  <a:lnTo>
                    <a:pt x="178" y="206"/>
                  </a:lnTo>
                  <a:lnTo>
                    <a:pt x="274" y="0"/>
                  </a:lnTo>
                  <a:lnTo>
                    <a:pt x="348" y="0"/>
                  </a:lnTo>
                  <a:lnTo>
                    <a:pt x="348" y="14"/>
                  </a:lnTo>
                  <a:lnTo>
                    <a:pt x="332" y="15"/>
                  </a:lnTo>
                  <a:lnTo>
                    <a:pt x="320" y="17"/>
                  </a:lnTo>
                  <a:lnTo>
                    <a:pt x="313" y="22"/>
                  </a:lnTo>
                  <a:lnTo>
                    <a:pt x="310" y="30"/>
                  </a:lnTo>
                  <a:lnTo>
                    <a:pt x="309" y="43"/>
                  </a:lnTo>
                  <a:lnTo>
                    <a:pt x="309" y="61"/>
                  </a:lnTo>
                  <a:lnTo>
                    <a:pt x="313" y="208"/>
                  </a:lnTo>
                  <a:lnTo>
                    <a:pt x="313" y="226"/>
                  </a:lnTo>
                  <a:lnTo>
                    <a:pt x="316" y="240"/>
                  </a:lnTo>
                  <a:lnTo>
                    <a:pt x="319" y="248"/>
                  </a:lnTo>
                  <a:lnTo>
                    <a:pt x="326" y="252"/>
                  </a:lnTo>
                  <a:lnTo>
                    <a:pt x="336" y="256"/>
                  </a:lnTo>
                  <a:lnTo>
                    <a:pt x="352" y="257"/>
                  </a:lnTo>
                  <a:lnTo>
                    <a:pt x="352" y="271"/>
                  </a:lnTo>
                  <a:lnTo>
                    <a:pt x="241" y="271"/>
                  </a:lnTo>
                  <a:lnTo>
                    <a:pt x="241" y="257"/>
                  </a:lnTo>
                  <a:lnTo>
                    <a:pt x="255" y="256"/>
                  </a:lnTo>
                  <a:lnTo>
                    <a:pt x="266" y="252"/>
                  </a:lnTo>
                  <a:lnTo>
                    <a:pt x="271" y="248"/>
                  </a:lnTo>
                  <a:lnTo>
                    <a:pt x="275" y="240"/>
                  </a:lnTo>
                  <a:lnTo>
                    <a:pt x="276" y="226"/>
                  </a:lnTo>
                  <a:lnTo>
                    <a:pt x="276" y="208"/>
                  </a:lnTo>
                  <a:lnTo>
                    <a:pt x="275" y="40"/>
                  </a:lnTo>
                  <a:lnTo>
                    <a:pt x="274" y="40"/>
                  </a:lnTo>
                  <a:lnTo>
                    <a:pt x="171" y="267"/>
                  </a:lnTo>
                  <a:lnTo>
                    <a:pt x="162" y="267"/>
                  </a:lnTo>
                  <a:lnTo>
                    <a:pt x="70" y="46"/>
                  </a:lnTo>
                  <a:lnTo>
                    <a:pt x="69" y="46"/>
                  </a:lnTo>
                  <a:lnTo>
                    <a:pt x="62" y="165"/>
                  </a:lnTo>
                  <a:lnTo>
                    <a:pt x="62" y="187"/>
                  </a:lnTo>
                  <a:lnTo>
                    <a:pt x="61" y="206"/>
                  </a:lnTo>
                  <a:lnTo>
                    <a:pt x="61" y="219"/>
                  </a:lnTo>
                  <a:lnTo>
                    <a:pt x="61" y="232"/>
                  </a:lnTo>
                  <a:lnTo>
                    <a:pt x="63" y="242"/>
                  </a:lnTo>
                  <a:lnTo>
                    <a:pt x="68" y="248"/>
                  </a:lnTo>
                  <a:lnTo>
                    <a:pt x="74" y="252"/>
                  </a:lnTo>
                  <a:lnTo>
                    <a:pt x="86" y="255"/>
                  </a:lnTo>
                  <a:lnTo>
                    <a:pt x="101" y="257"/>
                  </a:lnTo>
                  <a:lnTo>
                    <a:pt x="101" y="271"/>
                  </a:lnTo>
                  <a:lnTo>
                    <a:pt x="0" y="271"/>
                  </a:lnTo>
                  <a:lnTo>
                    <a:pt x="0" y="257"/>
                  </a:lnTo>
                  <a:lnTo>
                    <a:pt x="15" y="255"/>
                  </a:lnTo>
                  <a:lnTo>
                    <a:pt x="27" y="250"/>
                  </a:lnTo>
                  <a:lnTo>
                    <a:pt x="32" y="243"/>
                  </a:lnTo>
                  <a:lnTo>
                    <a:pt x="36" y="232"/>
                  </a:lnTo>
                  <a:lnTo>
                    <a:pt x="37" y="223"/>
                  </a:lnTo>
                  <a:lnTo>
                    <a:pt x="39" y="212"/>
                  </a:lnTo>
                  <a:lnTo>
                    <a:pt x="40" y="198"/>
                  </a:lnTo>
                  <a:lnTo>
                    <a:pt x="43" y="179"/>
                  </a:lnTo>
                  <a:lnTo>
                    <a:pt x="44" y="157"/>
                  </a:lnTo>
                  <a:lnTo>
                    <a:pt x="51" y="70"/>
                  </a:lnTo>
                  <a:lnTo>
                    <a:pt x="52" y="51"/>
                  </a:lnTo>
                  <a:lnTo>
                    <a:pt x="51" y="37"/>
                  </a:lnTo>
                  <a:lnTo>
                    <a:pt x="49" y="28"/>
                  </a:lnTo>
                  <a:lnTo>
                    <a:pt x="45" y="21"/>
                  </a:lnTo>
                  <a:lnTo>
                    <a:pt x="38" y="17"/>
                  </a:lnTo>
                  <a:lnTo>
                    <a:pt x="28" y="15"/>
                  </a:lnTo>
                  <a:lnTo>
                    <a:pt x="14" y="14"/>
                  </a:lnTo>
                  <a:lnTo>
                    <a:pt x="14"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EditPoints="1"/>
            </p:cNvSpPr>
            <p:nvPr/>
          </p:nvSpPr>
          <p:spPr bwMode="auto">
            <a:xfrm>
              <a:off x="6391275" y="6307138"/>
              <a:ext cx="114300" cy="144463"/>
            </a:xfrm>
            <a:custGeom>
              <a:avLst/>
              <a:gdLst>
                <a:gd name="T0" fmla="*/ 74 w 216"/>
                <a:gd name="T1" fmla="*/ 218 h 271"/>
                <a:gd name="T2" fmla="*/ 78 w 216"/>
                <a:gd name="T3" fmla="*/ 244 h 271"/>
                <a:gd name="T4" fmla="*/ 95 w 216"/>
                <a:gd name="T5" fmla="*/ 255 h 271"/>
                <a:gd name="T6" fmla="*/ 124 w 216"/>
                <a:gd name="T7" fmla="*/ 253 h 271"/>
                <a:gd name="T8" fmla="*/ 149 w 216"/>
                <a:gd name="T9" fmla="*/ 244 h 271"/>
                <a:gd name="T10" fmla="*/ 167 w 216"/>
                <a:gd name="T11" fmla="*/ 225 h 271"/>
                <a:gd name="T12" fmla="*/ 174 w 216"/>
                <a:gd name="T13" fmla="*/ 194 h 271"/>
                <a:gd name="T14" fmla="*/ 167 w 216"/>
                <a:gd name="T15" fmla="*/ 165 h 271"/>
                <a:gd name="T16" fmla="*/ 146 w 216"/>
                <a:gd name="T17" fmla="*/ 145 h 271"/>
                <a:gd name="T18" fmla="*/ 113 w 216"/>
                <a:gd name="T19" fmla="*/ 136 h 271"/>
                <a:gd name="T20" fmla="*/ 74 w 216"/>
                <a:gd name="T21" fmla="*/ 135 h 271"/>
                <a:gd name="T22" fmla="*/ 93 w 216"/>
                <a:gd name="T23" fmla="*/ 15 h 271"/>
                <a:gd name="T24" fmla="*/ 79 w 216"/>
                <a:gd name="T25" fmla="*/ 19 h 271"/>
                <a:gd name="T26" fmla="*/ 75 w 216"/>
                <a:gd name="T27" fmla="*/ 29 h 271"/>
                <a:gd name="T28" fmla="*/ 74 w 216"/>
                <a:gd name="T29" fmla="*/ 119 h 271"/>
                <a:gd name="T30" fmla="*/ 115 w 216"/>
                <a:gd name="T31" fmla="*/ 118 h 271"/>
                <a:gd name="T32" fmla="*/ 143 w 216"/>
                <a:gd name="T33" fmla="*/ 105 h 271"/>
                <a:gd name="T34" fmla="*/ 157 w 216"/>
                <a:gd name="T35" fmla="*/ 82 h 271"/>
                <a:gd name="T36" fmla="*/ 158 w 216"/>
                <a:gd name="T37" fmla="*/ 53 h 271"/>
                <a:gd name="T38" fmla="*/ 146 w 216"/>
                <a:gd name="T39" fmla="*/ 30 h 271"/>
                <a:gd name="T40" fmla="*/ 121 w 216"/>
                <a:gd name="T41" fmla="*/ 16 h 271"/>
                <a:gd name="T42" fmla="*/ 2 w 216"/>
                <a:gd name="T43" fmla="*/ 0 h 271"/>
                <a:gd name="T44" fmla="*/ 133 w 216"/>
                <a:gd name="T45" fmla="*/ 0 h 271"/>
                <a:gd name="T46" fmla="*/ 163 w 216"/>
                <a:gd name="T47" fmla="*/ 7 h 271"/>
                <a:gd name="T48" fmla="*/ 184 w 216"/>
                <a:gd name="T49" fmla="*/ 23 h 271"/>
                <a:gd name="T50" fmla="*/ 196 w 216"/>
                <a:gd name="T51" fmla="*/ 47 h 271"/>
                <a:gd name="T52" fmla="*/ 196 w 216"/>
                <a:gd name="T53" fmla="*/ 77 h 271"/>
                <a:gd name="T54" fmla="*/ 183 w 216"/>
                <a:gd name="T55" fmla="*/ 101 h 271"/>
                <a:gd name="T56" fmla="*/ 163 w 216"/>
                <a:gd name="T57" fmla="*/ 116 h 271"/>
                <a:gd name="T58" fmla="*/ 143 w 216"/>
                <a:gd name="T59" fmla="*/ 123 h 271"/>
                <a:gd name="T60" fmla="*/ 160 w 216"/>
                <a:gd name="T61" fmla="*/ 128 h 271"/>
                <a:gd name="T62" fmla="*/ 189 w 216"/>
                <a:gd name="T63" fmla="*/ 139 h 271"/>
                <a:gd name="T64" fmla="*/ 209 w 216"/>
                <a:gd name="T65" fmla="*/ 160 h 271"/>
                <a:gd name="T66" fmla="*/ 216 w 216"/>
                <a:gd name="T67" fmla="*/ 191 h 271"/>
                <a:gd name="T68" fmla="*/ 206 w 216"/>
                <a:gd name="T69" fmla="*/ 228 h 271"/>
                <a:gd name="T70" fmla="*/ 176 w 216"/>
                <a:gd name="T71" fmla="*/ 255 h 271"/>
                <a:gd name="T72" fmla="*/ 124 w 216"/>
                <a:gd name="T73" fmla="*/ 269 h 271"/>
                <a:gd name="T74" fmla="*/ 0 w 216"/>
                <a:gd name="T75" fmla="*/ 271 h 271"/>
                <a:gd name="T76" fmla="*/ 17 w 216"/>
                <a:gd name="T77" fmla="*/ 256 h 271"/>
                <a:gd name="T78" fmla="*/ 35 w 216"/>
                <a:gd name="T79" fmla="*/ 245 h 271"/>
                <a:gd name="T80" fmla="*/ 38 w 216"/>
                <a:gd name="T81" fmla="*/ 218 h 271"/>
                <a:gd name="T82" fmla="*/ 37 w 216"/>
                <a:gd name="T83" fmla="*/ 36 h 271"/>
                <a:gd name="T84" fmla="*/ 29 w 216"/>
                <a:gd name="T85" fmla="*/ 19 h 271"/>
                <a:gd name="T86" fmla="*/ 2 w 216"/>
                <a:gd name="T87" fmla="*/ 1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6" h="271">
                  <a:moveTo>
                    <a:pt x="74" y="135"/>
                  </a:moveTo>
                  <a:lnTo>
                    <a:pt x="74" y="218"/>
                  </a:lnTo>
                  <a:lnTo>
                    <a:pt x="75" y="233"/>
                  </a:lnTo>
                  <a:lnTo>
                    <a:pt x="78" y="244"/>
                  </a:lnTo>
                  <a:lnTo>
                    <a:pt x="85" y="251"/>
                  </a:lnTo>
                  <a:lnTo>
                    <a:pt x="95" y="255"/>
                  </a:lnTo>
                  <a:lnTo>
                    <a:pt x="109" y="255"/>
                  </a:lnTo>
                  <a:lnTo>
                    <a:pt x="124" y="253"/>
                  </a:lnTo>
                  <a:lnTo>
                    <a:pt x="137" y="250"/>
                  </a:lnTo>
                  <a:lnTo>
                    <a:pt x="149" y="244"/>
                  </a:lnTo>
                  <a:lnTo>
                    <a:pt x="159" y="236"/>
                  </a:lnTo>
                  <a:lnTo>
                    <a:pt x="167" y="225"/>
                  </a:lnTo>
                  <a:lnTo>
                    <a:pt x="173" y="211"/>
                  </a:lnTo>
                  <a:lnTo>
                    <a:pt x="174" y="194"/>
                  </a:lnTo>
                  <a:lnTo>
                    <a:pt x="173" y="178"/>
                  </a:lnTo>
                  <a:lnTo>
                    <a:pt x="167" y="165"/>
                  </a:lnTo>
                  <a:lnTo>
                    <a:pt x="158" y="153"/>
                  </a:lnTo>
                  <a:lnTo>
                    <a:pt x="146" y="145"/>
                  </a:lnTo>
                  <a:lnTo>
                    <a:pt x="132" y="139"/>
                  </a:lnTo>
                  <a:lnTo>
                    <a:pt x="113" y="136"/>
                  </a:lnTo>
                  <a:lnTo>
                    <a:pt x="94" y="135"/>
                  </a:lnTo>
                  <a:lnTo>
                    <a:pt x="74" y="135"/>
                  </a:lnTo>
                  <a:close/>
                  <a:moveTo>
                    <a:pt x="103" y="14"/>
                  </a:moveTo>
                  <a:lnTo>
                    <a:pt x="93" y="15"/>
                  </a:lnTo>
                  <a:lnTo>
                    <a:pt x="85" y="16"/>
                  </a:lnTo>
                  <a:lnTo>
                    <a:pt x="79" y="19"/>
                  </a:lnTo>
                  <a:lnTo>
                    <a:pt x="76" y="22"/>
                  </a:lnTo>
                  <a:lnTo>
                    <a:pt x="75" y="29"/>
                  </a:lnTo>
                  <a:lnTo>
                    <a:pt x="74" y="39"/>
                  </a:lnTo>
                  <a:lnTo>
                    <a:pt x="74" y="119"/>
                  </a:lnTo>
                  <a:lnTo>
                    <a:pt x="94" y="119"/>
                  </a:lnTo>
                  <a:lnTo>
                    <a:pt x="115" y="118"/>
                  </a:lnTo>
                  <a:lnTo>
                    <a:pt x="130" y="113"/>
                  </a:lnTo>
                  <a:lnTo>
                    <a:pt x="143" y="105"/>
                  </a:lnTo>
                  <a:lnTo>
                    <a:pt x="152" y="95"/>
                  </a:lnTo>
                  <a:lnTo>
                    <a:pt x="157" y="82"/>
                  </a:lnTo>
                  <a:lnTo>
                    <a:pt x="159" y="66"/>
                  </a:lnTo>
                  <a:lnTo>
                    <a:pt x="158" y="53"/>
                  </a:lnTo>
                  <a:lnTo>
                    <a:pt x="153" y="40"/>
                  </a:lnTo>
                  <a:lnTo>
                    <a:pt x="146" y="30"/>
                  </a:lnTo>
                  <a:lnTo>
                    <a:pt x="135" y="22"/>
                  </a:lnTo>
                  <a:lnTo>
                    <a:pt x="121" y="16"/>
                  </a:lnTo>
                  <a:lnTo>
                    <a:pt x="103" y="14"/>
                  </a:lnTo>
                  <a:close/>
                  <a:moveTo>
                    <a:pt x="2" y="0"/>
                  </a:moveTo>
                  <a:lnTo>
                    <a:pt x="112" y="0"/>
                  </a:lnTo>
                  <a:lnTo>
                    <a:pt x="133" y="0"/>
                  </a:lnTo>
                  <a:lnTo>
                    <a:pt x="150" y="4"/>
                  </a:lnTo>
                  <a:lnTo>
                    <a:pt x="163" y="7"/>
                  </a:lnTo>
                  <a:lnTo>
                    <a:pt x="175" y="14"/>
                  </a:lnTo>
                  <a:lnTo>
                    <a:pt x="184" y="23"/>
                  </a:lnTo>
                  <a:lnTo>
                    <a:pt x="192" y="35"/>
                  </a:lnTo>
                  <a:lnTo>
                    <a:pt x="196" y="47"/>
                  </a:lnTo>
                  <a:lnTo>
                    <a:pt x="198" y="62"/>
                  </a:lnTo>
                  <a:lnTo>
                    <a:pt x="196" y="77"/>
                  </a:lnTo>
                  <a:lnTo>
                    <a:pt x="191" y="89"/>
                  </a:lnTo>
                  <a:lnTo>
                    <a:pt x="183" y="101"/>
                  </a:lnTo>
                  <a:lnTo>
                    <a:pt x="174" y="109"/>
                  </a:lnTo>
                  <a:lnTo>
                    <a:pt x="163" y="116"/>
                  </a:lnTo>
                  <a:lnTo>
                    <a:pt x="153" y="120"/>
                  </a:lnTo>
                  <a:lnTo>
                    <a:pt x="143" y="123"/>
                  </a:lnTo>
                  <a:lnTo>
                    <a:pt x="143" y="125"/>
                  </a:lnTo>
                  <a:lnTo>
                    <a:pt x="160" y="128"/>
                  </a:lnTo>
                  <a:lnTo>
                    <a:pt x="176" y="133"/>
                  </a:lnTo>
                  <a:lnTo>
                    <a:pt x="189" y="139"/>
                  </a:lnTo>
                  <a:lnTo>
                    <a:pt x="200" y="149"/>
                  </a:lnTo>
                  <a:lnTo>
                    <a:pt x="209" y="160"/>
                  </a:lnTo>
                  <a:lnTo>
                    <a:pt x="214" y="174"/>
                  </a:lnTo>
                  <a:lnTo>
                    <a:pt x="216" y="191"/>
                  </a:lnTo>
                  <a:lnTo>
                    <a:pt x="214" y="210"/>
                  </a:lnTo>
                  <a:lnTo>
                    <a:pt x="206" y="228"/>
                  </a:lnTo>
                  <a:lnTo>
                    <a:pt x="192" y="242"/>
                  </a:lnTo>
                  <a:lnTo>
                    <a:pt x="176" y="255"/>
                  </a:lnTo>
                  <a:lnTo>
                    <a:pt x="152" y="264"/>
                  </a:lnTo>
                  <a:lnTo>
                    <a:pt x="124" y="269"/>
                  </a:lnTo>
                  <a:lnTo>
                    <a:pt x="93" y="271"/>
                  </a:lnTo>
                  <a:lnTo>
                    <a:pt x="0" y="271"/>
                  </a:lnTo>
                  <a:lnTo>
                    <a:pt x="0" y="257"/>
                  </a:lnTo>
                  <a:lnTo>
                    <a:pt x="17" y="256"/>
                  </a:lnTo>
                  <a:lnTo>
                    <a:pt x="28" y="252"/>
                  </a:lnTo>
                  <a:lnTo>
                    <a:pt x="35" y="245"/>
                  </a:lnTo>
                  <a:lnTo>
                    <a:pt x="37" y="235"/>
                  </a:lnTo>
                  <a:lnTo>
                    <a:pt x="38" y="218"/>
                  </a:lnTo>
                  <a:lnTo>
                    <a:pt x="38" y="53"/>
                  </a:lnTo>
                  <a:lnTo>
                    <a:pt x="37" y="36"/>
                  </a:lnTo>
                  <a:lnTo>
                    <a:pt x="35" y="24"/>
                  </a:lnTo>
                  <a:lnTo>
                    <a:pt x="29" y="19"/>
                  </a:lnTo>
                  <a:lnTo>
                    <a:pt x="19" y="15"/>
                  </a:lnTo>
                  <a:lnTo>
                    <a:pt x="2" y="13"/>
                  </a:lnTo>
                  <a:lnTo>
                    <a:pt x="2"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54"/>
            <p:cNvSpPr>
              <a:spLocks/>
            </p:cNvSpPr>
            <p:nvPr/>
          </p:nvSpPr>
          <p:spPr bwMode="auto">
            <a:xfrm>
              <a:off x="6518275" y="6307138"/>
              <a:ext cx="115888" cy="144463"/>
            </a:xfrm>
            <a:custGeom>
              <a:avLst/>
              <a:gdLst>
                <a:gd name="T0" fmla="*/ 194 w 219"/>
                <a:gd name="T1" fmla="*/ 0 h 271"/>
                <a:gd name="T2" fmla="*/ 196 w 219"/>
                <a:gd name="T3" fmla="*/ 25 h 271"/>
                <a:gd name="T4" fmla="*/ 198 w 219"/>
                <a:gd name="T5" fmla="*/ 62 h 271"/>
                <a:gd name="T6" fmla="*/ 180 w 219"/>
                <a:gd name="T7" fmla="*/ 48 h 271"/>
                <a:gd name="T8" fmla="*/ 170 w 219"/>
                <a:gd name="T9" fmla="*/ 28 h 271"/>
                <a:gd name="T10" fmla="*/ 157 w 219"/>
                <a:gd name="T11" fmla="*/ 19 h 271"/>
                <a:gd name="T12" fmla="*/ 125 w 219"/>
                <a:gd name="T13" fmla="*/ 15 h 271"/>
                <a:gd name="T14" fmla="*/ 86 w 219"/>
                <a:gd name="T15" fmla="*/ 16 h 271"/>
                <a:gd name="T16" fmla="*/ 79 w 219"/>
                <a:gd name="T17" fmla="*/ 17 h 271"/>
                <a:gd name="T18" fmla="*/ 77 w 219"/>
                <a:gd name="T19" fmla="*/ 23 h 271"/>
                <a:gd name="T20" fmla="*/ 77 w 219"/>
                <a:gd name="T21" fmla="*/ 121 h 271"/>
                <a:gd name="T22" fmla="*/ 133 w 219"/>
                <a:gd name="T23" fmla="*/ 121 h 271"/>
                <a:gd name="T24" fmla="*/ 151 w 219"/>
                <a:gd name="T25" fmla="*/ 117 h 271"/>
                <a:gd name="T26" fmla="*/ 159 w 219"/>
                <a:gd name="T27" fmla="*/ 103 h 271"/>
                <a:gd name="T28" fmla="*/ 176 w 219"/>
                <a:gd name="T29" fmla="*/ 90 h 271"/>
                <a:gd name="T30" fmla="*/ 161 w 219"/>
                <a:gd name="T31" fmla="*/ 171 h 271"/>
                <a:gd name="T32" fmla="*/ 153 w 219"/>
                <a:gd name="T33" fmla="*/ 147 h 271"/>
                <a:gd name="T34" fmla="*/ 135 w 219"/>
                <a:gd name="T35" fmla="*/ 139 h 271"/>
                <a:gd name="T36" fmla="*/ 77 w 219"/>
                <a:gd name="T37" fmla="*/ 139 h 271"/>
                <a:gd name="T38" fmla="*/ 78 w 219"/>
                <a:gd name="T39" fmla="*/ 232 h 271"/>
                <a:gd name="T40" fmla="*/ 87 w 219"/>
                <a:gd name="T41" fmla="*/ 250 h 271"/>
                <a:gd name="T42" fmla="*/ 112 w 219"/>
                <a:gd name="T43" fmla="*/ 255 h 271"/>
                <a:gd name="T44" fmla="*/ 151 w 219"/>
                <a:gd name="T45" fmla="*/ 255 h 271"/>
                <a:gd name="T46" fmla="*/ 176 w 219"/>
                <a:gd name="T47" fmla="*/ 248 h 271"/>
                <a:gd name="T48" fmla="*/ 191 w 219"/>
                <a:gd name="T49" fmla="*/ 232 h 271"/>
                <a:gd name="T50" fmla="*/ 205 w 219"/>
                <a:gd name="T51" fmla="*/ 202 h 271"/>
                <a:gd name="T52" fmla="*/ 217 w 219"/>
                <a:gd name="T53" fmla="*/ 215 h 271"/>
                <a:gd name="T54" fmla="*/ 210 w 219"/>
                <a:gd name="T55" fmla="*/ 245 h 271"/>
                <a:gd name="T56" fmla="*/ 203 w 219"/>
                <a:gd name="T57" fmla="*/ 271 h 271"/>
                <a:gd name="T58" fmla="*/ 0 w 219"/>
                <a:gd name="T59" fmla="*/ 258 h 271"/>
                <a:gd name="T60" fmla="*/ 30 w 219"/>
                <a:gd name="T61" fmla="*/ 252 h 271"/>
                <a:gd name="T62" fmla="*/ 41 w 219"/>
                <a:gd name="T63" fmla="*/ 234 h 271"/>
                <a:gd name="T64" fmla="*/ 41 w 219"/>
                <a:gd name="T65" fmla="*/ 54 h 271"/>
                <a:gd name="T66" fmla="*/ 40 w 219"/>
                <a:gd name="T67" fmla="*/ 28 h 271"/>
                <a:gd name="T68" fmla="*/ 29 w 219"/>
                <a:gd name="T69" fmla="*/ 16 h 271"/>
                <a:gd name="T70" fmla="*/ 5 w 219"/>
                <a:gd name="T71" fmla="*/ 1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9" h="271">
                  <a:moveTo>
                    <a:pt x="5" y="0"/>
                  </a:moveTo>
                  <a:lnTo>
                    <a:pt x="194" y="0"/>
                  </a:lnTo>
                  <a:lnTo>
                    <a:pt x="194" y="9"/>
                  </a:lnTo>
                  <a:lnTo>
                    <a:pt x="196" y="25"/>
                  </a:lnTo>
                  <a:lnTo>
                    <a:pt x="197" y="44"/>
                  </a:lnTo>
                  <a:lnTo>
                    <a:pt x="198" y="62"/>
                  </a:lnTo>
                  <a:lnTo>
                    <a:pt x="184" y="63"/>
                  </a:lnTo>
                  <a:lnTo>
                    <a:pt x="180" y="48"/>
                  </a:lnTo>
                  <a:lnTo>
                    <a:pt x="175" y="37"/>
                  </a:lnTo>
                  <a:lnTo>
                    <a:pt x="170" y="28"/>
                  </a:lnTo>
                  <a:lnTo>
                    <a:pt x="165" y="22"/>
                  </a:lnTo>
                  <a:lnTo>
                    <a:pt x="157" y="19"/>
                  </a:lnTo>
                  <a:lnTo>
                    <a:pt x="143" y="16"/>
                  </a:lnTo>
                  <a:lnTo>
                    <a:pt x="125" y="15"/>
                  </a:lnTo>
                  <a:lnTo>
                    <a:pt x="92" y="15"/>
                  </a:lnTo>
                  <a:lnTo>
                    <a:pt x="86" y="16"/>
                  </a:lnTo>
                  <a:lnTo>
                    <a:pt x="82" y="16"/>
                  </a:lnTo>
                  <a:lnTo>
                    <a:pt x="79" y="17"/>
                  </a:lnTo>
                  <a:lnTo>
                    <a:pt x="78" y="20"/>
                  </a:lnTo>
                  <a:lnTo>
                    <a:pt x="77" y="23"/>
                  </a:lnTo>
                  <a:lnTo>
                    <a:pt x="77" y="29"/>
                  </a:lnTo>
                  <a:lnTo>
                    <a:pt x="77" y="121"/>
                  </a:lnTo>
                  <a:lnTo>
                    <a:pt x="117" y="121"/>
                  </a:lnTo>
                  <a:lnTo>
                    <a:pt x="133" y="121"/>
                  </a:lnTo>
                  <a:lnTo>
                    <a:pt x="143" y="120"/>
                  </a:lnTo>
                  <a:lnTo>
                    <a:pt x="151" y="117"/>
                  </a:lnTo>
                  <a:lnTo>
                    <a:pt x="156" y="111"/>
                  </a:lnTo>
                  <a:lnTo>
                    <a:pt x="159" y="103"/>
                  </a:lnTo>
                  <a:lnTo>
                    <a:pt x="161" y="90"/>
                  </a:lnTo>
                  <a:lnTo>
                    <a:pt x="176" y="90"/>
                  </a:lnTo>
                  <a:lnTo>
                    <a:pt x="176" y="171"/>
                  </a:lnTo>
                  <a:lnTo>
                    <a:pt x="161" y="171"/>
                  </a:lnTo>
                  <a:lnTo>
                    <a:pt x="158" y="157"/>
                  </a:lnTo>
                  <a:lnTo>
                    <a:pt x="153" y="147"/>
                  </a:lnTo>
                  <a:lnTo>
                    <a:pt x="147" y="142"/>
                  </a:lnTo>
                  <a:lnTo>
                    <a:pt x="135" y="139"/>
                  </a:lnTo>
                  <a:lnTo>
                    <a:pt x="117" y="139"/>
                  </a:lnTo>
                  <a:lnTo>
                    <a:pt x="77" y="139"/>
                  </a:lnTo>
                  <a:lnTo>
                    <a:pt x="77" y="216"/>
                  </a:lnTo>
                  <a:lnTo>
                    <a:pt x="78" y="232"/>
                  </a:lnTo>
                  <a:lnTo>
                    <a:pt x="82" y="243"/>
                  </a:lnTo>
                  <a:lnTo>
                    <a:pt x="87" y="250"/>
                  </a:lnTo>
                  <a:lnTo>
                    <a:pt x="98" y="253"/>
                  </a:lnTo>
                  <a:lnTo>
                    <a:pt x="112" y="255"/>
                  </a:lnTo>
                  <a:lnTo>
                    <a:pt x="132" y="255"/>
                  </a:lnTo>
                  <a:lnTo>
                    <a:pt x="151" y="255"/>
                  </a:lnTo>
                  <a:lnTo>
                    <a:pt x="165" y="252"/>
                  </a:lnTo>
                  <a:lnTo>
                    <a:pt x="176" y="248"/>
                  </a:lnTo>
                  <a:lnTo>
                    <a:pt x="184" y="241"/>
                  </a:lnTo>
                  <a:lnTo>
                    <a:pt x="191" y="232"/>
                  </a:lnTo>
                  <a:lnTo>
                    <a:pt x="198" y="218"/>
                  </a:lnTo>
                  <a:lnTo>
                    <a:pt x="205" y="202"/>
                  </a:lnTo>
                  <a:lnTo>
                    <a:pt x="219" y="203"/>
                  </a:lnTo>
                  <a:lnTo>
                    <a:pt x="217" y="215"/>
                  </a:lnTo>
                  <a:lnTo>
                    <a:pt x="214" y="230"/>
                  </a:lnTo>
                  <a:lnTo>
                    <a:pt x="210" y="245"/>
                  </a:lnTo>
                  <a:lnTo>
                    <a:pt x="207" y="260"/>
                  </a:lnTo>
                  <a:lnTo>
                    <a:pt x="203" y="271"/>
                  </a:lnTo>
                  <a:lnTo>
                    <a:pt x="0" y="271"/>
                  </a:lnTo>
                  <a:lnTo>
                    <a:pt x="0" y="258"/>
                  </a:lnTo>
                  <a:lnTo>
                    <a:pt x="19" y="256"/>
                  </a:lnTo>
                  <a:lnTo>
                    <a:pt x="30" y="252"/>
                  </a:lnTo>
                  <a:lnTo>
                    <a:pt x="37" y="245"/>
                  </a:lnTo>
                  <a:lnTo>
                    <a:pt x="41" y="234"/>
                  </a:lnTo>
                  <a:lnTo>
                    <a:pt x="41" y="217"/>
                  </a:lnTo>
                  <a:lnTo>
                    <a:pt x="41" y="54"/>
                  </a:lnTo>
                  <a:lnTo>
                    <a:pt x="41" y="38"/>
                  </a:lnTo>
                  <a:lnTo>
                    <a:pt x="40" y="28"/>
                  </a:lnTo>
                  <a:lnTo>
                    <a:pt x="35" y="21"/>
                  </a:lnTo>
                  <a:lnTo>
                    <a:pt x="29" y="16"/>
                  </a:lnTo>
                  <a:lnTo>
                    <a:pt x="19" y="14"/>
                  </a:lnTo>
                  <a:lnTo>
                    <a:pt x="5" y="13"/>
                  </a:lnTo>
                  <a:lnTo>
                    <a:pt x="5"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55"/>
            <p:cNvSpPr>
              <a:spLocks noEditPoints="1"/>
            </p:cNvSpPr>
            <p:nvPr/>
          </p:nvSpPr>
          <p:spPr bwMode="auto">
            <a:xfrm>
              <a:off x="6646863" y="6307138"/>
              <a:ext cx="133350" cy="146050"/>
            </a:xfrm>
            <a:custGeom>
              <a:avLst/>
              <a:gdLst>
                <a:gd name="T0" fmla="*/ 90 w 251"/>
                <a:gd name="T1" fmla="*/ 16 h 275"/>
                <a:gd name="T2" fmla="*/ 79 w 251"/>
                <a:gd name="T3" fmla="*/ 20 h 275"/>
                <a:gd name="T4" fmla="*/ 74 w 251"/>
                <a:gd name="T5" fmla="*/ 29 h 275"/>
                <a:gd name="T6" fmla="*/ 74 w 251"/>
                <a:gd name="T7" fmla="*/ 138 h 275"/>
                <a:gd name="T8" fmla="*/ 114 w 251"/>
                <a:gd name="T9" fmla="*/ 137 h 275"/>
                <a:gd name="T10" fmla="*/ 140 w 251"/>
                <a:gd name="T11" fmla="*/ 126 h 275"/>
                <a:gd name="T12" fmla="*/ 161 w 251"/>
                <a:gd name="T13" fmla="*/ 95 h 275"/>
                <a:gd name="T14" fmla="*/ 161 w 251"/>
                <a:gd name="T15" fmla="*/ 58 h 275"/>
                <a:gd name="T16" fmla="*/ 148 w 251"/>
                <a:gd name="T17" fmla="*/ 33 h 275"/>
                <a:gd name="T18" fmla="*/ 128 w 251"/>
                <a:gd name="T19" fmla="*/ 20 h 275"/>
                <a:gd name="T20" fmla="*/ 102 w 251"/>
                <a:gd name="T21" fmla="*/ 15 h 275"/>
                <a:gd name="T22" fmla="*/ 107 w 251"/>
                <a:gd name="T23" fmla="*/ 0 h 275"/>
                <a:gd name="T24" fmla="*/ 146 w 251"/>
                <a:gd name="T25" fmla="*/ 3 h 275"/>
                <a:gd name="T26" fmla="*/ 175 w 251"/>
                <a:gd name="T27" fmla="*/ 14 h 275"/>
                <a:gd name="T28" fmla="*/ 195 w 251"/>
                <a:gd name="T29" fmla="*/ 36 h 275"/>
                <a:gd name="T30" fmla="*/ 203 w 251"/>
                <a:gd name="T31" fmla="*/ 69 h 275"/>
                <a:gd name="T32" fmla="*/ 193 w 251"/>
                <a:gd name="T33" fmla="*/ 105 h 275"/>
                <a:gd name="T34" fmla="*/ 167 w 251"/>
                <a:gd name="T35" fmla="*/ 130 h 275"/>
                <a:gd name="T36" fmla="*/ 158 w 251"/>
                <a:gd name="T37" fmla="*/ 152 h 275"/>
                <a:gd name="T38" fmla="*/ 177 w 251"/>
                <a:gd name="T39" fmla="*/ 185 h 275"/>
                <a:gd name="T40" fmla="*/ 197 w 251"/>
                <a:gd name="T41" fmla="*/ 215 h 275"/>
                <a:gd name="T42" fmla="*/ 213 w 251"/>
                <a:gd name="T43" fmla="*/ 235 h 275"/>
                <a:gd name="T44" fmla="*/ 230 w 251"/>
                <a:gd name="T45" fmla="*/ 252 h 275"/>
                <a:gd name="T46" fmla="*/ 251 w 251"/>
                <a:gd name="T47" fmla="*/ 263 h 275"/>
                <a:gd name="T48" fmla="*/ 241 w 251"/>
                <a:gd name="T49" fmla="*/ 275 h 275"/>
                <a:gd name="T50" fmla="*/ 213 w 251"/>
                <a:gd name="T51" fmla="*/ 272 h 275"/>
                <a:gd name="T52" fmla="*/ 180 w 251"/>
                <a:gd name="T53" fmla="*/ 253 h 275"/>
                <a:gd name="T54" fmla="*/ 152 w 251"/>
                <a:gd name="T55" fmla="*/ 215 h 275"/>
                <a:gd name="T56" fmla="*/ 125 w 251"/>
                <a:gd name="T57" fmla="*/ 169 h 275"/>
                <a:gd name="T58" fmla="*/ 112 w 251"/>
                <a:gd name="T59" fmla="*/ 158 h 275"/>
                <a:gd name="T60" fmla="*/ 88 w 251"/>
                <a:gd name="T61" fmla="*/ 153 h 275"/>
                <a:gd name="T62" fmla="*/ 74 w 251"/>
                <a:gd name="T63" fmla="*/ 217 h 275"/>
                <a:gd name="T64" fmla="*/ 78 w 251"/>
                <a:gd name="T65" fmla="*/ 245 h 275"/>
                <a:gd name="T66" fmla="*/ 95 w 251"/>
                <a:gd name="T67" fmla="*/ 256 h 275"/>
                <a:gd name="T68" fmla="*/ 112 w 251"/>
                <a:gd name="T69" fmla="*/ 271 h 275"/>
                <a:gd name="T70" fmla="*/ 0 w 251"/>
                <a:gd name="T71" fmla="*/ 257 h 275"/>
                <a:gd name="T72" fmla="*/ 29 w 251"/>
                <a:gd name="T73" fmla="*/ 252 h 275"/>
                <a:gd name="T74" fmla="*/ 38 w 251"/>
                <a:gd name="T75" fmla="*/ 234 h 275"/>
                <a:gd name="T76" fmla="*/ 39 w 251"/>
                <a:gd name="T77" fmla="*/ 53 h 275"/>
                <a:gd name="T78" fmla="*/ 36 w 251"/>
                <a:gd name="T79" fmla="*/ 24 h 275"/>
                <a:gd name="T80" fmla="*/ 19 w 251"/>
                <a:gd name="T81" fmla="*/ 15 h 275"/>
                <a:gd name="T82" fmla="*/ 3 w 251"/>
                <a:gd name="T83"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275">
                  <a:moveTo>
                    <a:pt x="102" y="15"/>
                  </a:moveTo>
                  <a:lnTo>
                    <a:pt x="90" y="16"/>
                  </a:lnTo>
                  <a:lnTo>
                    <a:pt x="84" y="17"/>
                  </a:lnTo>
                  <a:lnTo>
                    <a:pt x="79" y="20"/>
                  </a:lnTo>
                  <a:lnTo>
                    <a:pt x="77" y="23"/>
                  </a:lnTo>
                  <a:lnTo>
                    <a:pt x="74" y="29"/>
                  </a:lnTo>
                  <a:lnTo>
                    <a:pt x="74" y="38"/>
                  </a:lnTo>
                  <a:lnTo>
                    <a:pt x="74" y="138"/>
                  </a:lnTo>
                  <a:lnTo>
                    <a:pt x="95" y="138"/>
                  </a:lnTo>
                  <a:lnTo>
                    <a:pt x="114" y="137"/>
                  </a:lnTo>
                  <a:lnTo>
                    <a:pt x="129" y="133"/>
                  </a:lnTo>
                  <a:lnTo>
                    <a:pt x="140" y="126"/>
                  </a:lnTo>
                  <a:lnTo>
                    <a:pt x="153" y="112"/>
                  </a:lnTo>
                  <a:lnTo>
                    <a:pt x="161" y="95"/>
                  </a:lnTo>
                  <a:lnTo>
                    <a:pt x="163" y="76"/>
                  </a:lnTo>
                  <a:lnTo>
                    <a:pt x="161" y="58"/>
                  </a:lnTo>
                  <a:lnTo>
                    <a:pt x="156" y="44"/>
                  </a:lnTo>
                  <a:lnTo>
                    <a:pt x="148" y="33"/>
                  </a:lnTo>
                  <a:lnTo>
                    <a:pt x="139" y="25"/>
                  </a:lnTo>
                  <a:lnTo>
                    <a:pt x="128" y="20"/>
                  </a:lnTo>
                  <a:lnTo>
                    <a:pt x="114" y="16"/>
                  </a:lnTo>
                  <a:lnTo>
                    <a:pt x="102" y="15"/>
                  </a:lnTo>
                  <a:close/>
                  <a:moveTo>
                    <a:pt x="3" y="0"/>
                  </a:moveTo>
                  <a:lnTo>
                    <a:pt x="107" y="0"/>
                  </a:lnTo>
                  <a:lnTo>
                    <a:pt x="129" y="0"/>
                  </a:lnTo>
                  <a:lnTo>
                    <a:pt x="146" y="3"/>
                  </a:lnTo>
                  <a:lnTo>
                    <a:pt x="162" y="7"/>
                  </a:lnTo>
                  <a:lnTo>
                    <a:pt x="175" y="14"/>
                  </a:lnTo>
                  <a:lnTo>
                    <a:pt x="186" y="23"/>
                  </a:lnTo>
                  <a:lnTo>
                    <a:pt x="195" y="36"/>
                  </a:lnTo>
                  <a:lnTo>
                    <a:pt x="201" y="51"/>
                  </a:lnTo>
                  <a:lnTo>
                    <a:pt x="203" y="69"/>
                  </a:lnTo>
                  <a:lnTo>
                    <a:pt x="200" y="88"/>
                  </a:lnTo>
                  <a:lnTo>
                    <a:pt x="193" y="105"/>
                  </a:lnTo>
                  <a:lnTo>
                    <a:pt x="181" y="119"/>
                  </a:lnTo>
                  <a:lnTo>
                    <a:pt x="167" y="130"/>
                  </a:lnTo>
                  <a:lnTo>
                    <a:pt x="150" y="139"/>
                  </a:lnTo>
                  <a:lnTo>
                    <a:pt x="158" y="152"/>
                  </a:lnTo>
                  <a:lnTo>
                    <a:pt x="167" y="168"/>
                  </a:lnTo>
                  <a:lnTo>
                    <a:pt x="177" y="185"/>
                  </a:lnTo>
                  <a:lnTo>
                    <a:pt x="187" y="200"/>
                  </a:lnTo>
                  <a:lnTo>
                    <a:pt x="197" y="215"/>
                  </a:lnTo>
                  <a:lnTo>
                    <a:pt x="205" y="226"/>
                  </a:lnTo>
                  <a:lnTo>
                    <a:pt x="213" y="235"/>
                  </a:lnTo>
                  <a:lnTo>
                    <a:pt x="220" y="243"/>
                  </a:lnTo>
                  <a:lnTo>
                    <a:pt x="230" y="252"/>
                  </a:lnTo>
                  <a:lnTo>
                    <a:pt x="241" y="259"/>
                  </a:lnTo>
                  <a:lnTo>
                    <a:pt x="251" y="263"/>
                  </a:lnTo>
                  <a:lnTo>
                    <a:pt x="249" y="275"/>
                  </a:lnTo>
                  <a:lnTo>
                    <a:pt x="241" y="275"/>
                  </a:lnTo>
                  <a:lnTo>
                    <a:pt x="233" y="274"/>
                  </a:lnTo>
                  <a:lnTo>
                    <a:pt x="213" y="272"/>
                  </a:lnTo>
                  <a:lnTo>
                    <a:pt x="196" y="265"/>
                  </a:lnTo>
                  <a:lnTo>
                    <a:pt x="180" y="253"/>
                  </a:lnTo>
                  <a:lnTo>
                    <a:pt x="167" y="236"/>
                  </a:lnTo>
                  <a:lnTo>
                    <a:pt x="152" y="215"/>
                  </a:lnTo>
                  <a:lnTo>
                    <a:pt x="137" y="191"/>
                  </a:lnTo>
                  <a:lnTo>
                    <a:pt x="125" y="169"/>
                  </a:lnTo>
                  <a:lnTo>
                    <a:pt x="119" y="162"/>
                  </a:lnTo>
                  <a:lnTo>
                    <a:pt x="112" y="158"/>
                  </a:lnTo>
                  <a:lnTo>
                    <a:pt x="102" y="154"/>
                  </a:lnTo>
                  <a:lnTo>
                    <a:pt x="88" y="153"/>
                  </a:lnTo>
                  <a:lnTo>
                    <a:pt x="74" y="153"/>
                  </a:lnTo>
                  <a:lnTo>
                    <a:pt x="74" y="217"/>
                  </a:lnTo>
                  <a:lnTo>
                    <a:pt x="76" y="234"/>
                  </a:lnTo>
                  <a:lnTo>
                    <a:pt x="78" y="245"/>
                  </a:lnTo>
                  <a:lnTo>
                    <a:pt x="85" y="252"/>
                  </a:lnTo>
                  <a:lnTo>
                    <a:pt x="95" y="256"/>
                  </a:lnTo>
                  <a:lnTo>
                    <a:pt x="112" y="257"/>
                  </a:lnTo>
                  <a:lnTo>
                    <a:pt x="112" y="271"/>
                  </a:lnTo>
                  <a:lnTo>
                    <a:pt x="0" y="271"/>
                  </a:lnTo>
                  <a:lnTo>
                    <a:pt x="0" y="257"/>
                  </a:lnTo>
                  <a:lnTo>
                    <a:pt x="18" y="256"/>
                  </a:lnTo>
                  <a:lnTo>
                    <a:pt x="29" y="252"/>
                  </a:lnTo>
                  <a:lnTo>
                    <a:pt x="36" y="245"/>
                  </a:lnTo>
                  <a:lnTo>
                    <a:pt x="38" y="234"/>
                  </a:lnTo>
                  <a:lnTo>
                    <a:pt x="39" y="217"/>
                  </a:lnTo>
                  <a:lnTo>
                    <a:pt x="39" y="53"/>
                  </a:lnTo>
                  <a:lnTo>
                    <a:pt x="38" y="36"/>
                  </a:lnTo>
                  <a:lnTo>
                    <a:pt x="36" y="24"/>
                  </a:lnTo>
                  <a:lnTo>
                    <a:pt x="29" y="19"/>
                  </a:lnTo>
                  <a:lnTo>
                    <a:pt x="19" y="15"/>
                  </a:lnTo>
                  <a:lnTo>
                    <a:pt x="3" y="14"/>
                  </a:lnTo>
                  <a:lnTo>
                    <a:pt x="3"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56"/>
            <p:cNvSpPr>
              <a:spLocks/>
            </p:cNvSpPr>
            <p:nvPr/>
          </p:nvSpPr>
          <p:spPr bwMode="auto">
            <a:xfrm>
              <a:off x="6789738" y="6303963"/>
              <a:ext cx="88900" cy="150813"/>
            </a:xfrm>
            <a:custGeom>
              <a:avLst/>
              <a:gdLst>
                <a:gd name="T0" fmla="*/ 122 w 168"/>
                <a:gd name="T1" fmla="*/ 4 h 284"/>
                <a:gd name="T2" fmla="*/ 149 w 168"/>
                <a:gd name="T3" fmla="*/ 26 h 284"/>
                <a:gd name="T4" fmla="*/ 155 w 168"/>
                <a:gd name="T5" fmla="*/ 69 h 284"/>
                <a:gd name="T6" fmla="*/ 138 w 168"/>
                <a:gd name="T7" fmla="*/ 60 h 284"/>
                <a:gd name="T8" fmla="*/ 129 w 168"/>
                <a:gd name="T9" fmla="*/ 39 h 284"/>
                <a:gd name="T10" fmla="*/ 113 w 168"/>
                <a:gd name="T11" fmla="*/ 23 h 284"/>
                <a:gd name="T12" fmla="*/ 87 w 168"/>
                <a:gd name="T13" fmla="*/ 16 h 284"/>
                <a:gd name="T14" fmla="*/ 61 w 168"/>
                <a:gd name="T15" fmla="*/ 23 h 284"/>
                <a:gd name="T16" fmla="*/ 46 w 168"/>
                <a:gd name="T17" fmla="*/ 40 h 284"/>
                <a:gd name="T18" fmla="*/ 41 w 168"/>
                <a:gd name="T19" fmla="*/ 61 h 284"/>
                <a:gd name="T20" fmla="*/ 50 w 168"/>
                <a:gd name="T21" fmla="*/ 91 h 284"/>
                <a:gd name="T22" fmla="*/ 76 w 168"/>
                <a:gd name="T23" fmla="*/ 112 h 284"/>
                <a:gd name="T24" fmla="*/ 108 w 168"/>
                <a:gd name="T25" fmla="*/ 128 h 284"/>
                <a:gd name="T26" fmla="*/ 137 w 168"/>
                <a:gd name="T27" fmla="*/ 146 h 284"/>
                <a:gd name="T28" fmla="*/ 158 w 168"/>
                <a:gd name="T29" fmla="*/ 170 h 284"/>
                <a:gd name="T30" fmla="*/ 168 w 168"/>
                <a:gd name="T31" fmla="*/ 205 h 284"/>
                <a:gd name="T32" fmla="*/ 155 w 168"/>
                <a:gd name="T33" fmla="*/ 246 h 284"/>
                <a:gd name="T34" fmla="*/ 122 w 168"/>
                <a:gd name="T35" fmla="*/ 273 h 284"/>
                <a:gd name="T36" fmla="*/ 73 w 168"/>
                <a:gd name="T37" fmla="*/ 284 h 284"/>
                <a:gd name="T38" fmla="*/ 43 w 168"/>
                <a:gd name="T39" fmla="*/ 281 h 284"/>
                <a:gd name="T40" fmla="*/ 20 w 168"/>
                <a:gd name="T41" fmla="*/ 273 h 284"/>
                <a:gd name="T42" fmla="*/ 9 w 168"/>
                <a:gd name="T43" fmla="*/ 260 h 284"/>
                <a:gd name="T44" fmla="*/ 5 w 168"/>
                <a:gd name="T45" fmla="*/ 233 h 284"/>
                <a:gd name="T46" fmla="*/ 0 w 168"/>
                <a:gd name="T47" fmla="*/ 203 h 284"/>
                <a:gd name="T48" fmla="*/ 18 w 168"/>
                <a:gd name="T49" fmla="*/ 213 h 284"/>
                <a:gd name="T50" fmla="*/ 30 w 168"/>
                <a:gd name="T51" fmla="*/ 238 h 284"/>
                <a:gd name="T52" fmla="*/ 51 w 168"/>
                <a:gd name="T53" fmla="*/ 258 h 284"/>
                <a:gd name="T54" fmla="*/ 82 w 168"/>
                <a:gd name="T55" fmla="*/ 267 h 284"/>
                <a:gd name="T56" fmla="*/ 113 w 168"/>
                <a:gd name="T57" fmla="*/ 259 h 284"/>
                <a:gd name="T58" fmla="*/ 129 w 168"/>
                <a:gd name="T59" fmla="*/ 235 h 284"/>
                <a:gd name="T60" fmla="*/ 130 w 168"/>
                <a:gd name="T61" fmla="*/ 205 h 284"/>
                <a:gd name="T62" fmla="*/ 116 w 168"/>
                <a:gd name="T63" fmla="*/ 182 h 284"/>
                <a:gd name="T64" fmla="*/ 92 w 168"/>
                <a:gd name="T65" fmla="*/ 165 h 284"/>
                <a:gd name="T66" fmla="*/ 65 w 168"/>
                <a:gd name="T67" fmla="*/ 150 h 284"/>
                <a:gd name="T68" fmla="*/ 38 w 168"/>
                <a:gd name="T69" fmla="*/ 134 h 284"/>
                <a:gd name="T70" fmla="*/ 17 w 168"/>
                <a:gd name="T71" fmla="*/ 110 h 284"/>
                <a:gd name="T72" fmla="*/ 8 w 168"/>
                <a:gd name="T73" fmla="*/ 76 h 284"/>
                <a:gd name="T74" fmla="*/ 16 w 168"/>
                <a:gd name="T75" fmla="*/ 43 h 284"/>
                <a:gd name="T76" fmla="*/ 38 w 168"/>
                <a:gd name="T77" fmla="*/ 18 h 284"/>
                <a:gd name="T78" fmla="*/ 73 w 168"/>
                <a:gd name="T79" fmla="*/ 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8" h="284">
                  <a:moveTo>
                    <a:pt x="95" y="0"/>
                  </a:moveTo>
                  <a:lnTo>
                    <a:pt x="122" y="4"/>
                  </a:lnTo>
                  <a:lnTo>
                    <a:pt x="148" y="11"/>
                  </a:lnTo>
                  <a:lnTo>
                    <a:pt x="149" y="26"/>
                  </a:lnTo>
                  <a:lnTo>
                    <a:pt x="152" y="45"/>
                  </a:lnTo>
                  <a:lnTo>
                    <a:pt x="155" y="69"/>
                  </a:lnTo>
                  <a:lnTo>
                    <a:pt x="141" y="71"/>
                  </a:lnTo>
                  <a:lnTo>
                    <a:pt x="138" y="60"/>
                  </a:lnTo>
                  <a:lnTo>
                    <a:pt x="133" y="50"/>
                  </a:lnTo>
                  <a:lnTo>
                    <a:pt x="129" y="39"/>
                  </a:lnTo>
                  <a:lnTo>
                    <a:pt x="122" y="30"/>
                  </a:lnTo>
                  <a:lnTo>
                    <a:pt x="113" y="23"/>
                  </a:lnTo>
                  <a:lnTo>
                    <a:pt x="101" y="18"/>
                  </a:lnTo>
                  <a:lnTo>
                    <a:pt x="87" y="16"/>
                  </a:lnTo>
                  <a:lnTo>
                    <a:pt x="73" y="19"/>
                  </a:lnTo>
                  <a:lnTo>
                    <a:pt x="61" y="23"/>
                  </a:lnTo>
                  <a:lnTo>
                    <a:pt x="53" y="31"/>
                  </a:lnTo>
                  <a:lnTo>
                    <a:pt x="46" y="40"/>
                  </a:lnTo>
                  <a:lnTo>
                    <a:pt x="42" y="51"/>
                  </a:lnTo>
                  <a:lnTo>
                    <a:pt x="41" y="61"/>
                  </a:lnTo>
                  <a:lnTo>
                    <a:pt x="43" y="77"/>
                  </a:lnTo>
                  <a:lnTo>
                    <a:pt x="50" y="91"/>
                  </a:lnTo>
                  <a:lnTo>
                    <a:pt x="62" y="102"/>
                  </a:lnTo>
                  <a:lnTo>
                    <a:pt x="76" y="112"/>
                  </a:lnTo>
                  <a:lnTo>
                    <a:pt x="95" y="121"/>
                  </a:lnTo>
                  <a:lnTo>
                    <a:pt x="108" y="128"/>
                  </a:lnTo>
                  <a:lnTo>
                    <a:pt x="123" y="137"/>
                  </a:lnTo>
                  <a:lnTo>
                    <a:pt x="137" y="146"/>
                  </a:lnTo>
                  <a:lnTo>
                    <a:pt x="149" y="157"/>
                  </a:lnTo>
                  <a:lnTo>
                    <a:pt x="158" y="170"/>
                  </a:lnTo>
                  <a:lnTo>
                    <a:pt x="165" y="186"/>
                  </a:lnTo>
                  <a:lnTo>
                    <a:pt x="168" y="205"/>
                  </a:lnTo>
                  <a:lnTo>
                    <a:pt x="164" y="226"/>
                  </a:lnTo>
                  <a:lnTo>
                    <a:pt x="155" y="246"/>
                  </a:lnTo>
                  <a:lnTo>
                    <a:pt x="141" y="262"/>
                  </a:lnTo>
                  <a:lnTo>
                    <a:pt x="122" y="273"/>
                  </a:lnTo>
                  <a:lnTo>
                    <a:pt x="99" y="281"/>
                  </a:lnTo>
                  <a:lnTo>
                    <a:pt x="73" y="284"/>
                  </a:lnTo>
                  <a:lnTo>
                    <a:pt x="57" y="283"/>
                  </a:lnTo>
                  <a:lnTo>
                    <a:pt x="43" y="281"/>
                  </a:lnTo>
                  <a:lnTo>
                    <a:pt x="32" y="278"/>
                  </a:lnTo>
                  <a:lnTo>
                    <a:pt x="20" y="273"/>
                  </a:lnTo>
                  <a:lnTo>
                    <a:pt x="12" y="270"/>
                  </a:lnTo>
                  <a:lnTo>
                    <a:pt x="9" y="260"/>
                  </a:lnTo>
                  <a:lnTo>
                    <a:pt x="7" y="248"/>
                  </a:lnTo>
                  <a:lnTo>
                    <a:pt x="5" y="233"/>
                  </a:lnTo>
                  <a:lnTo>
                    <a:pt x="2" y="218"/>
                  </a:lnTo>
                  <a:lnTo>
                    <a:pt x="0" y="203"/>
                  </a:lnTo>
                  <a:lnTo>
                    <a:pt x="14" y="200"/>
                  </a:lnTo>
                  <a:lnTo>
                    <a:pt x="18" y="213"/>
                  </a:lnTo>
                  <a:lnTo>
                    <a:pt x="23" y="225"/>
                  </a:lnTo>
                  <a:lnTo>
                    <a:pt x="30" y="238"/>
                  </a:lnTo>
                  <a:lnTo>
                    <a:pt x="39" y="249"/>
                  </a:lnTo>
                  <a:lnTo>
                    <a:pt x="51" y="258"/>
                  </a:lnTo>
                  <a:lnTo>
                    <a:pt x="65" y="265"/>
                  </a:lnTo>
                  <a:lnTo>
                    <a:pt x="82" y="267"/>
                  </a:lnTo>
                  <a:lnTo>
                    <a:pt x="99" y="265"/>
                  </a:lnTo>
                  <a:lnTo>
                    <a:pt x="113" y="259"/>
                  </a:lnTo>
                  <a:lnTo>
                    <a:pt x="123" y="249"/>
                  </a:lnTo>
                  <a:lnTo>
                    <a:pt x="129" y="235"/>
                  </a:lnTo>
                  <a:lnTo>
                    <a:pt x="131" y="218"/>
                  </a:lnTo>
                  <a:lnTo>
                    <a:pt x="130" y="205"/>
                  </a:lnTo>
                  <a:lnTo>
                    <a:pt x="124" y="192"/>
                  </a:lnTo>
                  <a:lnTo>
                    <a:pt x="116" y="182"/>
                  </a:lnTo>
                  <a:lnTo>
                    <a:pt x="105" y="174"/>
                  </a:lnTo>
                  <a:lnTo>
                    <a:pt x="92" y="165"/>
                  </a:lnTo>
                  <a:lnTo>
                    <a:pt x="78" y="157"/>
                  </a:lnTo>
                  <a:lnTo>
                    <a:pt x="65" y="150"/>
                  </a:lnTo>
                  <a:lnTo>
                    <a:pt x="51" y="143"/>
                  </a:lnTo>
                  <a:lnTo>
                    <a:pt x="38" y="134"/>
                  </a:lnTo>
                  <a:lnTo>
                    <a:pt x="26" y="123"/>
                  </a:lnTo>
                  <a:lnTo>
                    <a:pt x="17" y="110"/>
                  </a:lnTo>
                  <a:lnTo>
                    <a:pt x="10" y="94"/>
                  </a:lnTo>
                  <a:lnTo>
                    <a:pt x="8" y="76"/>
                  </a:lnTo>
                  <a:lnTo>
                    <a:pt x="10" y="59"/>
                  </a:lnTo>
                  <a:lnTo>
                    <a:pt x="16" y="43"/>
                  </a:lnTo>
                  <a:lnTo>
                    <a:pt x="25" y="29"/>
                  </a:lnTo>
                  <a:lnTo>
                    <a:pt x="38" y="18"/>
                  </a:lnTo>
                  <a:lnTo>
                    <a:pt x="54" y="8"/>
                  </a:lnTo>
                  <a:lnTo>
                    <a:pt x="73" y="3"/>
                  </a:lnTo>
                  <a:lnTo>
                    <a:pt x="95"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57"/>
            <p:cNvSpPr>
              <a:spLocks noEditPoints="1"/>
            </p:cNvSpPr>
            <p:nvPr/>
          </p:nvSpPr>
          <p:spPr bwMode="auto">
            <a:xfrm>
              <a:off x="5729288" y="6581775"/>
              <a:ext cx="52388" cy="73025"/>
            </a:xfrm>
            <a:custGeom>
              <a:avLst/>
              <a:gdLst>
                <a:gd name="T0" fmla="*/ 17 w 99"/>
                <a:gd name="T1" fmla="*/ 72 h 137"/>
                <a:gd name="T2" fmla="*/ 17 w 99"/>
                <a:gd name="T3" fmla="*/ 122 h 137"/>
                <a:gd name="T4" fmla="*/ 51 w 99"/>
                <a:gd name="T5" fmla="*/ 122 h 137"/>
                <a:gd name="T6" fmla="*/ 58 w 99"/>
                <a:gd name="T7" fmla="*/ 122 h 137"/>
                <a:gd name="T8" fmla="*/ 66 w 99"/>
                <a:gd name="T9" fmla="*/ 120 h 137"/>
                <a:gd name="T10" fmla="*/ 73 w 99"/>
                <a:gd name="T11" fmla="*/ 116 h 137"/>
                <a:gd name="T12" fmla="*/ 79 w 99"/>
                <a:gd name="T13" fmla="*/ 108 h 137"/>
                <a:gd name="T14" fmla="*/ 82 w 99"/>
                <a:gd name="T15" fmla="*/ 98 h 137"/>
                <a:gd name="T16" fmla="*/ 78 w 99"/>
                <a:gd name="T17" fmla="*/ 87 h 137"/>
                <a:gd name="T18" fmla="*/ 71 w 99"/>
                <a:gd name="T19" fmla="*/ 77 h 137"/>
                <a:gd name="T20" fmla="*/ 63 w 99"/>
                <a:gd name="T21" fmla="*/ 73 h 137"/>
                <a:gd name="T22" fmla="*/ 57 w 99"/>
                <a:gd name="T23" fmla="*/ 72 h 137"/>
                <a:gd name="T24" fmla="*/ 49 w 99"/>
                <a:gd name="T25" fmla="*/ 72 h 137"/>
                <a:gd name="T26" fmla="*/ 17 w 99"/>
                <a:gd name="T27" fmla="*/ 72 h 137"/>
                <a:gd name="T28" fmla="*/ 17 w 99"/>
                <a:gd name="T29" fmla="*/ 14 h 137"/>
                <a:gd name="T30" fmla="*/ 17 w 99"/>
                <a:gd name="T31" fmla="*/ 58 h 137"/>
                <a:gd name="T32" fmla="*/ 44 w 99"/>
                <a:gd name="T33" fmla="*/ 58 h 137"/>
                <a:gd name="T34" fmla="*/ 52 w 99"/>
                <a:gd name="T35" fmla="*/ 58 h 137"/>
                <a:gd name="T36" fmla="*/ 61 w 99"/>
                <a:gd name="T37" fmla="*/ 57 h 137"/>
                <a:gd name="T38" fmla="*/ 68 w 99"/>
                <a:gd name="T39" fmla="*/ 54 h 137"/>
                <a:gd name="T40" fmla="*/ 73 w 99"/>
                <a:gd name="T41" fmla="*/ 49 h 137"/>
                <a:gd name="T42" fmla="*/ 75 w 99"/>
                <a:gd name="T43" fmla="*/ 46 h 137"/>
                <a:gd name="T44" fmla="*/ 77 w 99"/>
                <a:gd name="T45" fmla="*/ 40 h 137"/>
                <a:gd name="T46" fmla="*/ 77 w 99"/>
                <a:gd name="T47" fmla="*/ 35 h 137"/>
                <a:gd name="T48" fmla="*/ 76 w 99"/>
                <a:gd name="T49" fmla="*/ 30 h 137"/>
                <a:gd name="T50" fmla="*/ 75 w 99"/>
                <a:gd name="T51" fmla="*/ 25 h 137"/>
                <a:gd name="T52" fmla="*/ 71 w 99"/>
                <a:gd name="T53" fmla="*/ 21 h 137"/>
                <a:gd name="T54" fmla="*/ 67 w 99"/>
                <a:gd name="T55" fmla="*/ 17 h 137"/>
                <a:gd name="T56" fmla="*/ 58 w 99"/>
                <a:gd name="T57" fmla="*/ 14 h 137"/>
                <a:gd name="T58" fmla="*/ 48 w 99"/>
                <a:gd name="T59" fmla="*/ 14 h 137"/>
                <a:gd name="T60" fmla="*/ 17 w 99"/>
                <a:gd name="T61" fmla="*/ 14 h 137"/>
                <a:gd name="T62" fmla="*/ 0 w 99"/>
                <a:gd name="T63" fmla="*/ 0 h 137"/>
                <a:gd name="T64" fmla="*/ 52 w 99"/>
                <a:gd name="T65" fmla="*/ 0 h 137"/>
                <a:gd name="T66" fmla="*/ 61 w 99"/>
                <a:gd name="T67" fmla="*/ 0 h 137"/>
                <a:gd name="T68" fmla="*/ 70 w 99"/>
                <a:gd name="T69" fmla="*/ 1 h 137"/>
                <a:gd name="T70" fmla="*/ 79 w 99"/>
                <a:gd name="T71" fmla="*/ 6 h 137"/>
                <a:gd name="T72" fmla="*/ 87 w 99"/>
                <a:gd name="T73" fmla="*/ 14 h 137"/>
                <a:gd name="T74" fmla="*/ 92 w 99"/>
                <a:gd name="T75" fmla="*/ 23 h 137"/>
                <a:gd name="T76" fmla="*/ 94 w 99"/>
                <a:gd name="T77" fmla="*/ 33 h 137"/>
                <a:gd name="T78" fmla="*/ 92 w 99"/>
                <a:gd name="T79" fmla="*/ 43 h 137"/>
                <a:gd name="T80" fmla="*/ 87 w 99"/>
                <a:gd name="T81" fmla="*/ 53 h 137"/>
                <a:gd name="T82" fmla="*/ 81 w 99"/>
                <a:gd name="T83" fmla="*/ 59 h 137"/>
                <a:gd name="T84" fmla="*/ 70 w 99"/>
                <a:gd name="T85" fmla="*/ 64 h 137"/>
                <a:gd name="T86" fmla="*/ 70 w 99"/>
                <a:gd name="T87" fmla="*/ 64 h 137"/>
                <a:gd name="T88" fmla="*/ 82 w 99"/>
                <a:gd name="T89" fmla="*/ 69 h 137"/>
                <a:gd name="T90" fmla="*/ 91 w 99"/>
                <a:gd name="T91" fmla="*/ 77 h 137"/>
                <a:gd name="T92" fmla="*/ 96 w 99"/>
                <a:gd name="T93" fmla="*/ 87 h 137"/>
                <a:gd name="T94" fmla="*/ 99 w 99"/>
                <a:gd name="T95" fmla="*/ 99 h 137"/>
                <a:gd name="T96" fmla="*/ 96 w 99"/>
                <a:gd name="T97" fmla="*/ 111 h 137"/>
                <a:gd name="T98" fmla="*/ 93 w 99"/>
                <a:gd name="T99" fmla="*/ 120 h 137"/>
                <a:gd name="T100" fmla="*/ 85 w 99"/>
                <a:gd name="T101" fmla="*/ 128 h 137"/>
                <a:gd name="T102" fmla="*/ 75 w 99"/>
                <a:gd name="T103" fmla="*/ 134 h 137"/>
                <a:gd name="T104" fmla="*/ 63 w 99"/>
                <a:gd name="T105" fmla="*/ 137 h 137"/>
                <a:gd name="T106" fmla="*/ 51 w 99"/>
                <a:gd name="T107" fmla="*/ 137 h 137"/>
                <a:gd name="T108" fmla="*/ 0 w 99"/>
                <a:gd name="T109" fmla="*/ 137 h 137"/>
                <a:gd name="T110" fmla="*/ 0 w 99"/>
                <a:gd name="T11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9" h="137">
                  <a:moveTo>
                    <a:pt x="17" y="72"/>
                  </a:moveTo>
                  <a:lnTo>
                    <a:pt x="17" y="122"/>
                  </a:lnTo>
                  <a:lnTo>
                    <a:pt x="51" y="122"/>
                  </a:lnTo>
                  <a:lnTo>
                    <a:pt x="58" y="122"/>
                  </a:lnTo>
                  <a:lnTo>
                    <a:pt x="66" y="120"/>
                  </a:lnTo>
                  <a:lnTo>
                    <a:pt x="73" y="116"/>
                  </a:lnTo>
                  <a:lnTo>
                    <a:pt x="79" y="108"/>
                  </a:lnTo>
                  <a:lnTo>
                    <a:pt x="82" y="98"/>
                  </a:lnTo>
                  <a:lnTo>
                    <a:pt x="78" y="87"/>
                  </a:lnTo>
                  <a:lnTo>
                    <a:pt x="71" y="77"/>
                  </a:lnTo>
                  <a:lnTo>
                    <a:pt x="63" y="73"/>
                  </a:lnTo>
                  <a:lnTo>
                    <a:pt x="57" y="72"/>
                  </a:lnTo>
                  <a:lnTo>
                    <a:pt x="49" y="72"/>
                  </a:lnTo>
                  <a:lnTo>
                    <a:pt x="17" y="72"/>
                  </a:lnTo>
                  <a:close/>
                  <a:moveTo>
                    <a:pt x="17" y="14"/>
                  </a:moveTo>
                  <a:lnTo>
                    <a:pt x="17" y="58"/>
                  </a:lnTo>
                  <a:lnTo>
                    <a:pt x="44" y="58"/>
                  </a:lnTo>
                  <a:lnTo>
                    <a:pt x="52" y="58"/>
                  </a:lnTo>
                  <a:lnTo>
                    <a:pt x="61" y="57"/>
                  </a:lnTo>
                  <a:lnTo>
                    <a:pt x="68" y="54"/>
                  </a:lnTo>
                  <a:lnTo>
                    <a:pt x="73" y="49"/>
                  </a:lnTo>
                  <a:lnTo>
                    <a:pt x="75" y="46"/>
                  </a:lnTo>
                  <a:lnTo>
                    <a:pt x="77" y="40"/>
                  </a:lnTo>
                  <a:lnTo>
                    <a:pt x="77" y="35"/>
                  </a:lnTo>
                  <a:lnTo>
                    <a:pt x="76" y="30"/>
                  </a:lnTo>
                  <a:lnTo>
                    <a:pt x="75" y="25"/>
                  </a:lnTo>
                  <a:lnTo>
                    <a:pt x="71" y="21"/>
                  </a:lnTo>
                  <a:lnTo>
                    <a:pt x="67" y="17"/>
                  </a:lnTo>
                  <a:lnTo>
                    <a:pt x="58" y="14"/>
                  </a:lnTo>
                  <a:lnTo>
                    <a:pt x="48" y="14"/>
                  </a:lnTo>
                  <a:lnTo>
                    <a:pt x="17" y="14"/>
                  </a:lnTo>
                  <a:close/>
                  <a:moveTo>
                    <a:pt x="0" y="0"/>
                  </a:moveTo>
                  <a:lnTo>
                    <a:pt x="52" y="0"/>
                  </a:lnTo>
                  <a:lnTo>
                    <a:pt x="61" y="0"/>
                  </a:lnTo>
                  <a:lnTo>
                    <a:pt x="70" y="1"/>
                  </a:lnTo>
                  <a:lnTo>
                    <a:pt x="79" y="6"/>
                  </a:lnTo>
                  <a:lnTo>
                    <a:pt x="87" y="14"/>
                  </a:lnTo>
                  <a:lnTo>
                    <a:pt x="92" y="23"/>
                  </a:lnTo>
                  <a:lnTo>
                    <a:pt x="94" y="33"/>
                  </a:lnTo>
                  <a:lnTo>
                    <a:pt x="92" y="43"/>
                  </a:lnTo>
                  <a:lnTo>
                    <a:pt x="87" y="53"/>
                  </a:lnTo>
                  <a:lnTo>
                    <a:pt x="81" y="59"/>
                  </a:lnTo>
                  <a:lnTo>
                    <a:pt x="70" y="64"/>
                  </a:lnTo>
                  <a:lnTo>
                    <a:pt x="70" y="64"/>
                  </a:lnTo>
                  <a:lnTo>
                    <a:pt x="82" y="69"/>
                  </a:lnTo>
                  <a:lnTo>
                    <a:pt x="91" y="77"/>
                  </a:lnTo>
                  <a:lnTo>
                    <a:pt x="96" y="87"/>
                  </a:lnTo>
                  <a:lnTo>
                    <a:pt x="99" y="99"/>
                  </a:lnTo>
                  <a:lnTo>
                    <a:pt x="96" y="111"/>
                  </a:lnTo>
                  <a:lnTo>
                    <a:pt x="93" y="120"/>
                  </a:lnTo>
                  <a:lnTo>
                    <a:pt x="85" y="128"/>
                  </a:lnTo>
                  <a:lnTo>
                    <a:pt x="75" y="134"/>
                  </a:lnTo>
                  <a:lnTo>
                    <a:pt x="63" y="137"/>
                  </a:lnTo>
                  <a:lnTo>
                    <a:pt x="51" y="137"/>
                  </a:lnTo>
                  <a:lnTo>
                    <a:pt x="0" y="137"/>
                  </a:lnTo>
                  <a:lnTo>
                    <a:pt x="0"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58"/>
            <p:cNvSpPr>
              <a:spLocks noEditPoints="1"/>
            </p:cNvSpPr>
            <p:nvPr/>
          </p:nvSpPr>
          <p:spPr bwMode="auto">
            <a:xfrm>
              <a:off x="5800725" y="6581775"/>
              <a:ext cx="57150" cy="73025"/>
            </a:xfrm>
            <a:custGeom>
              <a:avLst/>
              <a:gdLst>
                <a:gd name="T0" fmla="*/ 53 w 109"/>
                <a:gd name="T1" fmla="*/ 18 h 137"/>
                <a:gd name="T2" fmla="*/ 32 w 109"/>
                <a:gd name="T3" fmla="*/ 83 h 137"/>
                <a:gd name="T4" fmla="*/ 74 w 109"/>
                <a:gd name="T5" fmla="*/ 83 h 137"/>
                <a:gd name="T6" fmla="*/ 53 w 109"/>
                <a:gd name="T7" fmla="*/ 18 h 137"/>
                <a:gd name="T8" fmla="*/ 45 w 109"/>
                <a:gd name="T9" fmla="*/ 0 h 137"/>
                <a:gd name="T10" fmla="*/ 64 w 109"/>
                <a:gd name="T11" fmla="*/ 0 h 137"/>
                <a:gd name="T12" fmla="*/ 109 w 109"/>
                <a:gd name="T13" fmla="*/ 137 h 137"/>
                <a:gd name="T14" fmla="*/ 91 w 109"/>
                <a:gd name="T15" fmla="*/ 137 h 137"/>
                <a:gd name="T16" fmla="*/ 78 w 109"/>
                <a:gd name="T17" fmla="*/ 97 h 137"/>
                <a:gd name="T18" fmla="*/ 26 w 109"/>
                <a:gd name="T19" fmla="*/ 97 h 137"/>
                <a:gd name="T20" fmla="*/ 15 w 109"/>
                <a:gd name="T21" fmla="*/ 137 h 137"/>
                <a:gd name="T22" fmla="*/ 0 w 109"/>
                <a:gd name="T23" fmla="*/ 137 h 137"/>
                <a:gd name="T24" fmla="*/ 45 w 109"/>
                <a:gd name="T2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37">
                  <a:moveTo>
                    <a:pt x="53" y="18"/>
                  </a:moveTo>
                  <a:lnTo>
                    <a:pt x="32" y="83"/>
                  </a:lnTo>
                  <a:lnTo>
                    <a:pt x="74" y="83"/>
                  </a:lnTo>
                  <a:lnTo>
                    <a:pt x="53" y="18"/>
                  </a:lnTo>
                  <a:close/>
                  <a:moveTo>
                    <a:pt x="45" y="0"/>
                  </a:moveTo>
                  <a:lnTo>
                    <a:pt x="64" y="0"/>
                  </a:lnTo>
                  <a:lnTo>
                    <a:pt x="109" y="137"/>
                  </a:lnTo>
                  <a:lnTo>
                    <a:pt x="91" y="137"/>
                  </a:lnTo>
                  <a:lnTo>
                    <a:pt x="78" y="97"/>
                  </a:lnTo>
                  <a:lnTo>
                    <a:pt x="26" y="97"/>
                  </a:lnTo>
                  <a:lnTo>
                    <a:pt x="15" y="137"/>
                  </a:lnTo>
                  <a:lnTo>
                    <a:pt x="0" y="137"/>
                  </a:lnTo>
                  <a:lnTo>
                    <a:pt x="45"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59"/>
            <p:cNvSpPr>
              <a:spLocks noEditPoints="1"/>
            </p:cNvSpPr>
            <p:nvPr/>
          </p:nvSpPr>
          <p:spPr bwMode="auto">
            <a:xfrm>
              <a:off x="5881688" y="6581775"/>
              <a:ext cx="52388" cy="73025"/>
            </a:xfrm>
            <a:custGeom>
              <a:avLst/>
              <a:gdLst>
                <a:gd name="T0" fmla="*/ 17 w 99"/>
                <a:gd name="T1" fmla="*/ 15 h 137"/>
                <a:gd name="T2" fmla="*/ 17 w 99"/>
                <a:gd name="T3" fmla="*/ 64 h 137"/>
                <a:gd name="T4" fmla="*/ 50 w 99"/>
                <a:gd name="T5" fmla="*/ 64 h 137"/>
                <a:gd name="T6" fmla="*/ 58 w 99"/>
                <a:gd name="T7" fmla="*/ 63 h 137"/>
                <a:gd name="T8" fmla="*/ 66 w 99"/>
                <a:gd name="T9" fmla="*/ 61 h 137"/>
                <a:gd name="T10" fmla="*/ 73 w 99"/>
                <a:gd name="T11" fmla="*/ 56 h 137"/>
                <a:gd name="T12" fmla="*/ 76 w 99"/>
                <a:gd name="T13" fmla="*/ 51 h 137"/>
                <a:gd name="T14" fmla="*/ 78 w 99"/>
                <a:gd name="T15" fmla="*/ 48 h 137"/>
                <a:gd name="T16" fmla="*/ 79 w 99"/>
                <a:gd name="T17" fmla="*/ 42 h 137"/>
                <a:gd name="T18" fmla="*/ 79 w 99"/>
                <a:gd name="T19" fmla="*/ 38 h 137"/>
                <a:gd name="T20" fmla="*/ 77 w 99"/>
                <a:gd name="T21" fmla="*/ 28 h 137"/>
                <a:gd name="T22" fmla="*/ 70 w 99"/>
                <a:gd name="T23" fmla="*/ 18 h 137"/>
                <a:gd name="T24" fmla="*/ 61 w 99"/>
                <a:gd name="T25" fmla="*/ 15 h 137"/>
                <a:gd name="T26" fmla="*/ 51 w 99"/>
                <a:gd name="T27" fmla="*/ 15 h 137"/>
                <a:gd name="T28" fmla="*/ 17 w 99"/>
                <a:gd name="T29" fmla="*/ 15 h 137"/>
                <a:gd name="T30" fmla="*/ 0 w 99"/>
                <a:gd name="T31" fmla="*/ 0 h 137"/>
                <a:gd name="T32" fmla="*/ 51 w 99"/>
                <a:gd name="T33" fmla="*/ 0 h 137"/>
                <a:gd name="T34" fmla="*/ 62 w 99"/>
                <a:gd name="T35" fmla="*/ 0 h 137"/>
                <a:gd name="T36" fmla="*/ 73 w 99"/>
                <a:gd name="T37" fmla="*/ 2 h 137"/>
                <a:gd name="T38" fmla="*/ 83 w 99"/>
                <a:gd name="T39" fmla="*/ 8 h 137"/>
                <a:gd name="T40" fmla="*/ 91 w 99"/>
                <a:gd name="T41" fmla="*/ 16 h 137"/>
                <a:gd name="T42" fmla="*/ 95 w 99"/>
                <a:gd name="T43" fmla="*/ 26 h 137"/>
                <a:gd name="T44" fmla="*/ 98 w 99"/>
                <a:gd name="T45" fmla="*/ 38 h 137"/>
                <a:gd name="T46" fmla="*/ 95 w 99"/>
                <a:gd name="T47" fmla="*/ 50 h 137"/>
                <a:gd name="T48" fmla="*/ 91 w 99"/>
                <a:gd name="T49" fmla="*/ 61 h 137"/>
                <a:gd name="T50" fmla="*/ 83 w 99"/>
                <a:gd name="T51" fmla="*/ 69 h 137"/>
                <a:gd name="T52" fmla="*/ 71 w 99"/>
                <a:gd name="T53" fmla="*/ 73 h 137"/>
                <a:gd name="T54" fmla="*/ 99 w 99"/>
                <a:gd name="T55" fmla="*/ 137 h 137"/>
                <a:gd name="T56" fmla="*/ 80 w 99"/>
                <a:gd name="T57" fmla="*/ 137 h 137"/>
                <a:gd name="T58" fmla="*/ 55 w 99"/>
                <a:gd name="T59" fmla="*/ 78 h 137"/>
                <a:gd name="T60" fmla="*/ 17 w 99"/>
                <a:gd name="T61" fmla="*/ 78 h 137"/>
                <a:gd name="T62" fmla="*/ 17 w 99"/>
                <a:gd name="T63" fmla="*/ 137 h 137"/>
                <a:gd name="T64" fmla="*/ 0 w 99"/>
                <a:gd name="T65" fmla="*/ 137 h 137"/>
                <a:gd name="T66" fmla="*/ 0 w 99"/>
                <a:gd name="T6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 h="137">
                  <a:moveTo>
                    <a:pt x="17" y="15"/>
                  </a:moveTo>
                  <a:lnTo>
                    <a:pt x="17" y="64"/>
                  </a:lnTo>
                  <a:lnTo>
                    <a:pt x="50" y="64"/>
                  </a:lnTo>
                  <a:lnTo>
                    <a:pt x="58" y="63"/>
                  </a:lnTo>
                  <a:lnTo>
                    <a:pt x="66" y="61"/>
                  </a:lnTo>
                  <a:lnTo>
                    <a:pt x="73" y="56"/>
                  </a:lnTo>
                  <a:lnTo>
                    <a:pt x="76" y="51"/>
                  </a:lnTo>
                  <a:lnTo>
                    <a:pt x="78" y="48"/>
                  </a:lnTo>
                  <a:lnTo>
                    <a:pt x="79" y="42"/>
                  </a:lnTo>
                  <a:lnTo>
                    <a:pt x="79" y="38"/>
                  </a:lnTo>
                  <a:lnTo>
                    <a:pt x="77" y="28"/>
                  </a:lnTo>
                  <a:lnTo>
                    <a:pt x="70" y="18"/>
                  </a:lnTo>
                  <a:lnTo>
                    <a:pt x="61" y="15"/>
                  </a:lnTo>
                  <a:lnTo>
                    <a:pt x="51" y="15"/>
                  </a:lnTo>
                  <a:lnTo>
                    <a:pt x="17" y="15"/>
                  </a:lnTo>
                  <a:close/>
                  <a:moveTo>
                    <a:pt x="0" y="0"/>
                  </a:moveTo>
                  <a:lnTo>
                    <a:pt x="51" y="0"/>
                  </a:lnTo>
                  <a:lnTo>
                    <a:pt x="62" y="0"/>
                  </a:lnTo>
                  <a:lnTo>
                    <a:pt x="73" y="2"/>
                  </a:lnTo>
                  <a:lnTo>
                    <a:pt x="83" y="8"/>
                  </a:lnTo>
                  <a:lnTo>
                    <a:pt x="91" y="16"/>
                  </a:lnTo>
                  <a:lnTo>
                    <a:pt x="95" y="26"/>
                  </a:lnTo>
                  <a:lnTo>
                    <a:pt x="98" y="38"/>
                  </a:lnTo>
                  <a:lnTo>
                    <a:pt x="95" y="50"/>
                  </a:lnTo>
                  <a:lnTo>
                    <a:pt x="91" y="61"/>
                  </a:lnTo>
                  <a:lnTo>
                    <a:pt x="83" y="69"/>
                  </a:lnTo>
                  <a:lnTo>
                    <a:pt x="71" y="73"/>
                  </a:lnTo>
                  <a:lnTo>
                    <a:pt x="99" y="137"/>
                  </a:lnTo>
                  <a:lnTo>
                    <a:pt x="80" y="137"/>
                  </a:lnTo>
                  <a:lnTo>
                    <a:pt x="55" y="78"/>
                  </a:lnTo>
                  <a:lnTo>
                    <a:pt x="17" y="78"/>
                  </a:lnTo>
                  <a:lnTo>
                    <a:pt x="17" y="137"/>
                  </a:lnTo>
                  <a:lnTo>
                    <a:pt x="0" y="137"/>
                  </a:lnTo>
                  <a:lnTo>
                    <a:pt x="0"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60"/>
            <p:cNvSpPr>
              <a:spLocks noEditPoints="1"/>
            </p:cNvSpPr>
            <p:nvPr/>
          </p:nvSpPr>
          <p:spPr bwMode="auto">
            <a:xfrm>
              <a:off x="5961063" y="6581775"/>
              <a:ext cx="52388" cy="73025"/>
            </a:xfrm>
            <a:custGeom>
              <a:avLst/>
              <a:gdLst>
                <a:gd name="T0" fmla="*/ 17 w 99"/>
                <a:gd name="T1" fmla="*/ 15 h 137"/>
                <a:gd name="T2" fmla="*/ 17 w 99"/>
                <a:gd name="T3" fmla="*/ 64 h 137"/>
                <a:gd name="T4" fmla="*/ 50 w 99"/>
                <a:gd name="T5" fmla="*/ 64 h 137"/>
                <a:gd name="T6" fmla="*/ 58 w 99"/>
                <a:gd name="T7" fmla="*/ 63 h 137"/>
                <a:gd name="T8" fmla="*/ 66 w 99"/>
                <a:gd name="T9" fmla="*/ 61 h 137"/>
                <a:gd name="T10" fmla="*/ 73 w 99"/>
                <a:gd name="T11" fmla="*/ 56 h 137"/>
                <a:gd name="T12" fmla="*/ 76 w 99"/>
                <a:gd name="T13" fmla="*/ 51 h 137"/>
                <a:gd name="T14" fmla="*/ 78 w 99"/>
                <a:gd name="T15" fmla="*/ 48 h 137"/>
                <a:gd name="T16" fmla="*/ 79 w 99"/>
                <a:gd name="T17" fmla="*/ 42 h 137"/>
                <a:gd name="T18" fmla="*/ 79 w 99"/>
                <a:gd name="T19" fmla="*/ 38 h 137"/>
                <a:gd name="T20" fmla="*/ 77 w 99"/>
                <a:gd name="T21" fmla="*/ 28 h 137"/>
                <a:gd name="T22" fmla="*/ 70 w 99"/>
                <a:gd name="T23" fmla="*/ 18 h 137"/>
                <a:gd name="T24" fmla="*/ 61 w 99"/>
                <a:gd name="T25" fmla="*/ 15 h 137"/>
                <a:gd name="T26" fmla="*/ 51 w 99"/>
                <a:gd name="T27" fmla="*/ 15 h 137"/>
                <a:gd name="T28" fmla="*/ 17 w 99"/>
                <a:gd name="T29" fmla="*/ 15 h 137"/>
                <a:gd name="T30" fmla="*/ 0 w 99"/>
                <a:gd name="T31" fmla="*/ 0 h 137"/>
                <a:gd name="T32" fmla="*/ 51 w 99"/>
                <a:gd name="T33" fmla="*/ 0 h 137"/>
                <a:gd name="T34" fmla="*/ 62 w 99"/>
                <a:gd name="T35" fmla="*/ 0 h 137"/>
                <a:gd name="T36" fmla="*/ 73 w 99"/>
                <a:gd name="T37" fmla="*/ 2 h 137"/>
                <a:gd name="T38" fmla="*/ 83 w 99"/>
                <a:gd name="T39" fmla="*/ 8 h 137"/>
                <a:gd name="T40" fmla="*/ 91 w 99"/>
                <a:gd name="T41" fmla="*/ 16 h 137"/>
                <a:gd name="T42" fmla="*/ 95 w 99"/>
                <a:gd name="T43" fmla="*/ 26 h 137"/>
                <a:gd name="T44" fmla="*/ 98 w 99"/>
                <a:gd name="T45" fmla="*/ 38 h 137"/>
                <a:gd name="T46" fmla="*/ 95 w 99"/>
                <a:gd name="T47" fmla="*/ 50 h 137"/>
                <a:gd name="T48" fmla="*/ 91 w 99"/>
                <a:gd name="T49" fmla="*/ 61 h 137"/>
                <a:gd name="T50" fmla="*/ 82 w 99"/>
                <a:gd name="T51" fmla="*/ 69 h 137"/>
                <a:gd name="T52" fmla="*/ 71 w 99"/>
                <a:gd name="T53" fmla="*/ 73 h 137"/>
                <a:gd name="T54" fmla="*/ 99 w 99"/>
                <a:gd name="T55" fmla="*/ 137 h 137"/>
                <a:gd name="T56" fmla="*/ 81 w 99"/>
                <a:gd name="T57" fmla="*/ 137 h 137"/>
                <a:gd name="T58" fmla="*/ 56 w 99"/>
                <a:gd name="T59" fmla="*/ 78 h 137"/>
                <a:gd name="T60" fmla="*/ 17 w 99"/>
                <a:gd name="T61" fmla="*/ 78 h 137"/>
                <a:gd name="T62" fmla="*/ 17 w 99"/>
                <a:gd name="T63" fmla="*/ 137 h 137"/>
                <a:gd name="T64" fmla="*/ 0 w 99"/>
                <a:gd name="T65" fmla="*/ 137 h 137"/>
                <a:gd name="T66" fmla="*/ 0 w 99"/>
                <a:gd name="T6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 h="137">
                  <a:moveTo>
                    <a:pt x="17" y="15"/>
                  </a:moveTo>
                  <a:lnTo>
                    <a:pt x="17" y="64"/>
                  </a:lnTo>
                  <a:lnTo>
                    <a:pt x="50" y="64"/>
                  </a:lnTo>
                  <a:lnTo>
                    <a:pt x="58" y="63"/>
                  </a:lnTo>
                  <a:lnTo>
                    <a:pt x="66" y="61"/>
                  </a:lnTo>
                  <a:lnTo>
                    <a:pt x="73" y="56"/>
                  </a:lnTo>
                  <a:lnTo>
                    <a:pt x="76" y="51"/>
                  </a:lnTo>
                  <a:lnTo>
                    <a:pt x="78" y="48"/>
                  </a:lnTo>
                  <a:lnTo>
                    <a:pt x="79" y="42"/>
                  </a:lnTo>
                  <a:lnTo>
                    <a:pt x="79" y="38"/>
                  </a:lnTo>
                  <a:lnTo>
                    <a:pt x="77" y="28"/>
                  </a:lnTo>
                  <a:lnTo>
                    <a:pt x="70" y="18"/>
                  </a:lnTo>
                  <a:lnTo>
                    <a:pt x="61" y="15"/>
                  </a:lnTo>
                  <a:lnTo>
                    <a:pt x="51" y="15"/>
                  </a:lnTo>
                  <a:lnTo>
                    <a:pt x="17" y="15"/>
                  </a:lnTo>
                  <a:close/>
                  <a:moveTo>
                    <a:pt x="0" y="0"/>
                  </a:moveTo>
                  <a:lnTo>
                    <a:pt x="51" y="0"/>
                  </a:lnTo>
                  <a:lnTo>
                    <a:pt x="62" y="0"/>
                  </a:lnTo>
                  <a:lnTo>
                    <a:pt x="73" y="2"/>
                  </a:lnTo>
                  <a:lnTo>
                    <a:pt x="83" y="8"/>
                  </a:lnTo>
                  <a:lnTo>
                    <a:pt x="91" y="16"/>
                  </a:lnTo>
                  <a:lnTo>
                    <a:pt x="95" y="26"/>
                  </a:lnTo>
                  <a:lnTo>
                    <a:pt x="98" y="38"/>
                  </a:lnTo>
                  <a:lnTo>
                    <a:pt x="95" y="50"/>
                  </a:lnTo>
                  <a:lnTo>
                    <a:pt x="91" y="61"/>
                  </a:lnTo>
                  <a:lnTo>
                    <a:pt x="82" y="69"/>
                  </a:lnTo>
                  <a:lnTo>
                    <a:pt x="71" y="73"/>
                  </a:lnTo>
                  <a:lnTo>
                    <a:pt x="99" y="137"/>
                  </a:lnTo>
                  <a:lnTo>
                    <a:pt x="81" y="137"/>
                  </a:lnTo>
                  <a:lnTo>
                    <a:pt x="56" y="78"/>
                  </a:lnTo>
                  <a:lnTo>
                    <a:pt x="17" y="78"/>
                  </a:lnTo>
                  <a:lnTo>
                    <a:pt x="17" y="137"/>
                  </a:lnTo>
                  <a:lnTo>
                    <a:pt x="0" y="137"/>
                  </a:lnTo>
                  <a:lnTo>
                    <a:pt x="0"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Rectangle 61"/>
            <p:cNvSpPr>
              <a:spLocks noChangeArrowheads="1"/>
            </p:cNvSpPr>
            <p:nvPr/>
          </p:nvSpPr>
          <p:spPr bwMode="auto">
            <a:xfrm>
              <a:off x="6038850" y="6581775"/>
              <a:ext cx="9525" cy="73025"/>
            </a:xfrm>
            <a:prstGeom prst="rect">
              <a:avLst/>
            </a:prstGeom>
            <a:solidFill>
              <a:srgbClr val="143D6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62"/>
            <p:cNvSpPr>
              <a:spLocks/>
            </p:cNvSpPr>
            <p:nvPr/>
          </p:nvSpPr>
          <p:spPr bwMode="auto">
            <a:xfrm>
              <a:off x="6075363" y="6581775"/>
              <a:ext cx="55563" cy="74613"/>
            </a:xfrm>
            <a:custGeom>
              <a:avLst/>
              <a:gdLst>
                <a:gd name="T0" fmla="*/ 54 w 106"/>
                <a:gd name="T1" fmla="*/ 0 h 141"/>
                <a:gd name="T2" fmla="*/ 69 w 106"/>
                <a:gd name="T3" fmla="*/ 2 h 141"/>
                <a:gd name="T4" fmla="*/ 83 w 106"/>
                <a:gd name="T5" fmla="*/ 8 h 141"/>
                <a:gd name="T6" fmla="*/ 95 w 106"/>
                <a:gd name="T7" fmla="*/ 18 h 141"/>
                <a:gd name="T8" fmla="*/ 101 w 106"/>
                <a:gd name="T9" fmla="*/ 33 h 141"/>
                <a:gd name="T10" fmla="*/ 87 w 106"/>
                <a:gd name="T11" fmla="*/ 37 h 141"/>
                <a:gd name="T12" fmla="*/ 82 w 106"/>
                <a:gd name="T13" fmla="*/ 27 h 141"/>
                <a:gd name="T14" fmla="*/ 74 w 106"/>
                <a:gd name="T15" fmla="*/ 19 h 141"/>
                <a:gd name="T16" fmla="*/ 64 w 106"/>
                <a:gd name="T17" fmla="*/ 15 h 141"/>
                <a:gd name="T18" fmla="*/ 52 w 106"/>
                <a:gd name="T19" fmla="*/ 14 h 141"/>
                <a:gd name="T20" fmla="*/ 44 w 106"/>
                <a:gd name="T21" fmla="*/ 14 h 141"/>
                <a:gd name="T22" fmla="*/ 36 w 106"/>
                <a:gd name="T23" fmla="*/ 17 h 141"/>
                <a:gd name="T24" fmla="*/ 30 w 106"/>
                <a:gd name="T25" fmla="*/ 20 h 141"/>
                <a:gd name="T26" fmla="*/ 25 w 106"/>
                <a:gd name="T27" fmla="*/ 27 h 141"/>
                <a:gd name="T28" fmla="*/ 23 w 106"/>
                <a:gd name="T29" fmla="*/ 35 h 141"/>
                <a:gd name="T30" fmla="*/ 25 w 106"/>
                <a:gd name="T31" fmla="*/ 44 h 141"/>
                <a:gd name="T32" fmla="*/ 31 w 106"/>
                <a:gd name="T33" fmla="*/ 51 h 141"/>
                <a:gd name="T34" fmla="*/ 39 w 106"/>
                <a:gd name="T35" fmla="*/ 55 h 141"/>
                <a:gd name="T36" fmla="*/ 48 w 106"/>
                <a:gd name="T37" fmla="*/ 57 h 141"/>
                <a:gd name="T38" fmla="*/ 68 w 106"/>
                <a:gd name="T39" fmla="*/ 61 h 141"/>
                <a:gd name="T40" fmla="*/ 82 w 106"/>
                <a:gd name="T41" fmla="*/ 66 h 141"/>
                <a:gd name="T42" fmla="*/ 93 w 106"/>
                <a:gd name="T43" fmla="*/ 73 h 141"/>
                <a:gd name="T44" fmla="*/ 101 w 106"/>
                <a:gd name="T45" fmla="*/ 81 h 141"/>
                <a:gd name="T46" fmla="*/ 105 w 106"/>
                <a:gd name="T47" fmla="*/ 90 h 141"/>
                <a:gd name="T48" fmla="*/ 106 w 106"/>
                <a:gd name="T49" fmla="*/ 100 h 141"/>
                <a:gd name="T50" fmla="*/ 105 w 106"/>
                <a:gd name="T51" fmla="*/ 112 h 141"/>
                <a:gd name="T52" fmla="*/ 99 w 106"/>
                <a:gd name="T53" fmla="*/ 122 h 141"/>
                <a:gd name="T54" fmla="*/ 91 w 106"/>
                <a:gd name="T55" fmla="*/ 131 h 141"/>
                <a:gd name="T56" fmla="*/ 80 w 106"/>
                <a:gd name="T57" fmla="*/ 137 h 141"/>
                <a:gd name="T58" fmla="*/ 68 w 106"/>
                <a:gd name="T59" fmla="*/ 140 h 141"/>
                <a:gd name="T60" fmla="*/ 56 w 106"/>
                <a:gd name="T61" fmla="*/ 141 h 141"/>
                <a:gd name="T62" fmla="*/ 36 w 106"/>
                <a:gd name="T63" fmla="*/ 139 h 141"/>
                <a:gd name="T64" fmla="*/ 21 w 106"/>
                <a:gd name="T65" fmla="*/ 131 h 141"/>
                <a:gd name="T66" fmla="*/ 8 w 106"/>
                <a:gd name="T67" fmla="*/ 120 h 141"/>
                <a:gd name="T68" fmla="*/ 0 w 106"/>
                <a:gd name="T69" fmla="*/ 102 h 141"/>
                <a:gd name="T70" fmla="*/ 15 w 106"/>
                <a:gd name="T71" fmla="*/ 99 h 141"/>
                <a:gd name="T72" fmla="*/ 22 w 106"/>
                <a:gd name="T73" fmla="*/ 110 h 141"/>
                <a:gd name="T74" fmla="*/ 31 w 106"/>
                <a:gd name="T75" fmla="*/ 120 h 141"/>
                <a:gd name="T76" fmla="*/ 42 w 106"/>
                <a:gd name="T77" fmla="*/ 124 h 141"/>
                <a:gd name="T78" fmla="*/ 56 w 106"/>
                <a:gd name="T79" fmla="*/ 126 h 141"/>
                <a:gd name="T80" fmla="*/ 64 w 106"/>
                <a:gd name="T81" fmla="*/ 125 h 141"/>
                <a:gd name="T82" fmla="*/ 73 w 106"/>
                <a:gd name="T83" fmla="*/ 123 h 141"/>
                <a:gd name="T84" fmla="*/ 80 w 106"/>
                <a:gd name="T85" fmla="*/ 120 h 141"/>
                <a:gd name="T86" fmla="*/ 84 w 106"/>
                <a:gd name="T87" fmla="*/ 116 h 141"/>
                <a:gd name="T88" fmla="*/ 87 w 106"/>
                <a:gd name="T89" fmla="*/ 112 h 141"/>
                <a:gd name="T90" fmla="*/ 88 w 106"/>
                <a:gd name="T91" fmla="*/ 107 h 141"/>
                <a:gd name="T92" fmla="*/ 89 w 106"/>
                <a:gd name="T93" fmla="*/ 102 h 141"/>
                <a:gd name="T94" fmla="*/ 87 w 106"/>
                <a:gd name="T95" fmla="*/ 93 h 141"/>
                <a:gd name="T96" fmla="*/ 82 w 106"/>
                <a:gd name="T97" fmla="*/ 87 h 141"/>
                <a:gd name="T98" fmla="*/ 74 w 106"/>
                <a:gd name="T99" fmla="*/ 82 h 141"/>
                <a:gd name="T100" fmla="*/ 65 w 106"/>
                <a:gd name="T101" fmla="*/ 80 h 141"/>
                <a:gd name="T102" fmla="*/ 42 w 106"/>
                <a:gd name="T103" fmla="*/ 74 h 141"/>
                <a:gd name="T104" fmla="*/ 30 w 106"/>
                <a:gd name="T105" fmla="*/ 71 h 141"/>
                <a:gd name="T106" fmla="*/ 18 w 106"/>
                <a:gd name="T107" fmla="*/ 63 h 141"/>
                <a:gd name="T108" fmla="*/ 11 w 106"/>
                <a:gd name="T109" fmla="*/ 56 h 141"/>
                <a:gd name="T110" fmla="*/ 8 w 106"/>
                <a:gd name="T111" fmla="*/ 47 h 141"/>
                <a:gd name="T112" fmla="*/ 7 w 106"/>
                <a:gd name="T113" fmla="*/ 37 h 141"/>
                <a:gd name="T114" fmla="*/ 9 w 106"/>
                <a:gd name="T115" fmla="*/ 24 h 141"/>
                <a:gd name="T116" fmla="*/ 16 w 106"/>
                <a:gd name="T117" fmla="*/ 12 h 141"/>
                <a:gd name="T118" fmla="*/ 26 w 106"/>
                <a:gd name="T119" fmla="*/ 6 h 141"/>
                <a:gd name="T120" fmla="*/ 39 w 106"/>
                <a:gd name="T121" fmla="*/ 1 h 141"/>
                <a:gd name="T122" fmla="*/ 54 w 106"/>
                <a:gd name="T12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6" h="141">
                  <a:moveTo>
                    <a:pt x="54" y="0"/>
                  </a:moveTo>
                  <a:lnTo>
                    <a:pt x="69" y="2"/>
                  </a:lnTo>
                  <a:lnTo>
                    <a:pt x="83" y="8"/>
                  </a:lnTo>
                  <a:lnTo>
                    <a:pt x="95" y="18"/>
                  </a:lnTo>
                  <a:lnTo>
                    <a:pt x="101" y="33"/>
                  </a:lnTo>
                  <a:lnTo>
                    <a:pt x="87" y="37"/>
                  </a:lnTo>
                  <a:lnTo>
                    <a:pt x="82" y="27"/>
                  </a:lnTo>
                  <a:lnTo>
                    <a:pt x="74" y="19"/>
                  </a:lnTo>
                  <a:lnTo>
                    <a:pt x="64" y="15"/>
                  </a:lnTo>
                  <a:lnTo>
                    <a:pt x="52" y="14"/>
                  </a:lnTo>
                  <a:lnTo>
                    <a:pt x="44" y="14"/>
                  </a:lnTo>
                  <a:lnTo>
                    <a:pt x="36" y="17"/>
                  </a:lnTo>
                  <a:lnTo>
                    <a:pt x="30" y="20"/>
                  </a:lnTo>
                  <a:lnTo>
                    <a:pt x="25" y="27"/>
                  </a:lnTo>
                  <a:lnTo>
                    <a:pt x="23" y="35"/>
                  </a:lnTo>
                  <a:lnTo>
                    <a:pt x="25" y="44"/>
                  </a:lnTo>
                  <a:lnTo>
                    <a:pt x="31" y="51"/>
                  </a:lnTo>
                  <a:lnTo>
                    <a:pt x="39" y="55"/>
                  </a:lnTo>
                  <a:lnTo>
                    <a:pt x="48" y="57"/>
                  </a:lnTo>
                  <a:lnTo>
                    <a:pt x="68" y="61"/>
                  </a:lnTo>
                  <a:lnTo>
                    <a:pt x="82" y="66"/>
                  </a:lnTo>
                  <a:lnTo>
                    <a:pt x="93" y="73"/>
                  </a:lnTo>
                  <a:lnTo>
                    <a:pt x="101" y="81"/>
                  </a:lnTo>
                  <a:lnTo>
                    <a:pt x="105" y="90"/>
                  </a:lnTo>
                  <a:lnTo>
                    <a:pt x="106" y="100"/>
                  </a:lnTo>
                  <a:lnTo>
                    <a:pt x="105" y="112"/>
                  </a:lnTo>
                  <a:lnTo>
                    <a:pt x="99" y="122"/>
                  </a:lnTo>
                  <a:lnTo>
                    <a:pt x="91" y="131"/>
                  </a:lnTo>
                  <a:lnTo>
                    <a:pt x="80" y="137"/>
                  </a:lnTo>
                  <a:lnTo>
                    <a:pt x="68" y="140"/>
                  </a:lnTo>
                  <a:lnTo>
                    <a:pt x="56" y="141"/>
                  </a:lnTo>
                  <a:lnTo>
                    <a:pt x="36" y="139"/>
                  </a:lnTo>
                  <a:lnTo>
                    <a:pt x="21" y="131"/>
                  </a:lnTo>
                  <a:lnTo>
                    <a:pt x="8" y="120"/>
                  </a:lnTo>
                  <a:lnTo>
                    <a:pt x="0" y="102"/>
                  </a:lnTo>
                  <a:lnTo>
                    <a:pt x="15" y="99"/>
                  </a:lnTo>
                  <a:lnTo>
                    <a:pt x="22" y="110"/>
                  </a:lnTo>
                  <a:lnTo>
                    <a:pt x="31" y="120"/>
                  </a:lnTo>
                  <a:lnTo>
                    <a:pt x="42" y="124"/>
                  </a:lnTo>
                  <a:lnTo>
                    <a:pt x="56" y="126"/>
                  </a:lnTo>
                  <a:lnTo>
                    <a:pt x="64" y="125"/>
                  </a:lnTo>
                  <a:lnTo>
                    <a:pt x="73" y="123"/>
                  </a:lnTo>
                  <a:lnTo>
                    <a:pt x="80" y="120"/>
                  </a:lnTo>
                  <a:lnTo>
                    <a:pt x="84" y="116"/>
                  </a:lnTo>
                  <a:lnTo>
                    <a:pt x="87" y="112"/>
                  </a:lnTo>
                  <a:lnTo>
                    <a:pt x="88" y="107"/>
                  </a:lnTo>
                  <a:lnTo>
                    <a:pt x="89" y="102"/>
                  </a:lnTo>
                  <a:lnTo>
                    <a:pt x="87" y="93"/>
                  </a:lnTo>
                  <a:lnTo>
                    <a:pt x="82" y="87"/>
                  </a:lnTo>
                  <a:lnTo>
                    <a:pt x="74" y="82"/>
                  </a:lnTo>
                  <a:lnTo>
                    <a:pt x="65" y="80"/>
                  </a:lnTo>
                  <a:lnTo>
                    <a:pt x="42" y="74"/>
                  </a:lnTo>
                  <a:lnTo>
                    <a:pt x="30" y="71"/>
                  </a:lnTo>
                  <a:lnTo>
                    <a:pt x="18" y="63"/>
                  </a:lnTo>
                  <a:lnTo>
                    <a:pt x="11" y="56"/>
                  </a:lnTo>
                  <a:lnTo>
                    <a:pt x="8" y="47"/>
                  </a:lnTo>
                  <a:lnTo>
                    <a:pt x="7" y="37"/>
                  </a:lnTo>
                  <a:lnTo>
                    <a:pt x="9" y="24"/>
                  </a:lnTo>
                  <a:lnTo>
                    <a:pt x="16" y="12"/>
                  </a:lnTo>
                  <a:lnTo>
                    <a:pt x="26" y="6"/>
                  </a:lnTo>
                  <a:lnTo>
                    <a:pt x="39" y="1"/>
                  </a:lnTo>
                  <a:lnTo>
                    <a:pt x="54"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63"/>
            <p:cNvSpPr>
              <a:spLocks/>
            </p:cNvSpPr>
            <p:nvPr/>
          </p:nvSpPr>
          <p:spPr bwMode="auto">
            <a:xfrm>
              <a:off x="6149975" y="6581775"/>
              <a:ext cx="50800" cy="73025"/>
            </a:xfrm>
            <a:custGeom>
              <a:avLst/>
              <a:gdLst>
                <a:gd name="T0" fmla="*/ 0 w 96"/>
                <a:gd name="T1" fmla="*/ 0 h 137"/>
                <a:gd name="T2" fmla="*/ 96 w 96"/>
                <a:gd name="T3" fmla="*/ 0 h 137"/>
                <a:gd name="T4" fmla="*/ 96 w 96"/>
                <a:gd name="T5" fmla="*/ 15 h 137"/>
                <a:gd name="T6" fmla="*/ 57 w 96"/>
                <a:gd name="T7" fmla="*/ 15 h 137"/>
                <a:gd name="T8" fmla="*/ 57 w 96"/>
                <a:gd name="T9" fmla="*/ 137 h 137"/>
                <a:gd name="T10" fmla="*/ 40 w 96"/>
                <a:gd name="T11" fmla="*/ 137 h 137"/>
                <a:gd name="T12" fmla="*/ 40 w 96"/>
                <a:gd name="T13" fmla="*/ 15 h 137"/>
                <a:gd name="T14" fmla="*/ 0 w 96"/>
                <a:gd name="T15" fmla="*/ 15 h 137"/>
                <a:gd name="T16" fmla="*/ 0 w 96"/>
                <a:gd name="T1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137">
                  <a:moveTo>
                    <a:pt x="0" y="0"/>
                  </a:moveTo>
                  <a:lnTo>
                    <a:pt x="96" y="0"/>
                  </a:lnTo>
                  <a:lnTo>
                    <a:pt x="96" y="15"/>
                  </a:lnTo>
                  <a:lnTo>
                    <a:pt x="57" y="15"/>
                  </a:lnTo>
                  <a:lnTo>
                    <a:pt x="57" y="137"/>
                  </a:lnTo>
                  <a:lnTo>
                    <a:pt x="40" y="137"/>
                  </a:lnTo>
                  <a:lnTo>
                    <a:pt x="40" y="15"/>
                  </a:lnTo>
                  <a:lnTo>
                    <a:pt x="0" y="15"/>
                  </a:lnTo>
                  <a:lnTo>
                    <a:pt x="0"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64"/>
            <p:cNvSpPr>
              <a:spLocks/>
            </p:cNvSpPr>
            <p:nvPr/>
          </p:nvSpPr>
          <p:spPr bwMode="auto">
            <a:xfrm>
              <a:off x="6224588" y="6581775"/>
              <a:ext cx="46038" cy="73025"/>
            </a:xfrm>
            <a:custGeom>
              <a:avLst/>
              <a:gdLst>
                <a:gd name="T0" fmla="*/ 0 w 89"/>
                <a:gd name="T1" fmla="*/ 0 h 137"/>
                <a:gd name="T2" fmla="*/ 87 w 89"/>
                <a:gd name="T3" fmla="*/ 0 h 137"/>
                <a:gd name="T4" fmla="*/ 87 w 89"/>
                <a:gd name="T5" fmla="*/ 15 h 137"/>
                <a:gd name="T6" fmla="*/ 17 w 89"/>
                <a:gd name="T7" fmla="*/ 15 h 137"/>
                <a:gd name="T8" fmla="*/ 17 w 89"/>
                <a:gd name="T9" fmla="*/ 58 h 137"/>
                <a:gd name="T10" fmla="*/ 72 w 89"/>
                <a:gd name="T11" fmla="*/ 58 h 137"/>
                <a:gd name="T12" fmla="*/ 72 w 89"/>
                <a:gd name="T13" fmla="*/ 72 h 137"/>
                <a:gd name="T14" fmla="*/ 17 w 89"/>
                <a:gd name="T15" fmla="*/ 72 h 137"/>
                <a:gd name="T16" fmla="*/ 17 w 89"/>
                <a:gd name="T17" fmla="*/ 122 h 137"/>
                <a:gd name="T18" fmla="*/ 89 w 89"/>
                <a:gd name="T19" fmla="*/ 122 h 137"/>
                <a:gd name="T20" fmla="*/ 89 w 89"/>
                <a:gd name="T21" fmla="*/ 137 h 137"/>
                <a:gd name="T22" fmla="*/ 0 w 89"/>
                <a:gd name="T23" fmla="*/ 137 h 137"/>
                <a:gd name="T24" fmla="*/ 0 w 89"/>
                <a:gd name="T2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137">
                  <a:moveTo>
                    <a:pt x="0" y="0"/>
                  </a:moveTo>
                  <a:lnTo>
                    <a:pt x="87" y="0"/>
                  </a:lnTo>
                  <a:lnTo>
                    <a:pt x="87" y="15"/>
                  </a:lnTo>
                  <a:lnTo>
                    <a:pt x="17" y="15"/>
                  </a:lnTo>
                  <a:lnTo>
                    <a:pt x="17" y="58"/>
                  </a:lnTo>
                  <a:lnTo>
                    <a:pt x="72" y="58"/>
                  </a:lnTo>
                  <a:lnTo>
                    <a:pt x="72" y="72"/>
                  </a:lnTo>
                  <a:lnTo>
                    <a:pt x="17" y="72"/>
                  </a:lnTo>
                  <a:lnTo>
                    <a:pt x="17" y="122"/>
                  </a:lnTo>
                  <a:lnTo>
                    <a:pt x="89" y="122"/>
                  </a:lnTo>
                  <a:lnTo>
                    <a:pt x="89" y="137"/>
                  </a:lnTo>
                  <a:lnTo>
                    <a:pt x="0" y="137"/>
                  </a:lnTo>
                  <a:lnTo>
                    <a:pt x="0"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65"/>
            <p:cNvSpPr>
              <a:spLocks noEditPoints="1"/>
            </p:cNvSpPr>
            <p:nvPr/>
          </p:nvSpPr>
          <p:spPr bwMode="auto">
            <a:xfrm>
              <a:off x="6296025" y="6581775"/>
              <a:ext cx="52388" cy="73025"/>
            </a:xfrm>
            <a:custGeom>
              <a:avLst/>
              <a:gdLst>
                <a:gd name="T0" fmla="*/ 17 w 98"/>
                <a:gd name="T1" fmla="*/ 15 h 137"/>
                <a:gd name="T2" fmla="*/ 17 w 98"/>
                <a:gd name="T3" fmla="*/ 64 h 137"/>
                <a:gd name="T4" fmla="*/ 49 w 98"/>
                <a:gd name="T5" fmla="*/ 64 h 137"/>
                <a:gd name="T6" fmla="*/ 58 w 98"/>
                <a:gd name="T7" fmla="*/ 63 h 137"/>
                <a:gd name="T8" fmla="*/ 66 w 98"/>
                <a:gd name="T9" fmla="*/ 61 h 137"/>
                <a:gd name="T10" fmla="*/ 73 w 98"/>
                <a:gd name="T11" fmla="*/ 56 h 137"/>
                <a:gd name="T12" fmla="*/ 76 w 98"/>
                <a:gd name="T13" fmla="*/ 51 h 137"/>
                <a:gd name="T14" fmla="*/ 77 w 98"/>
                <a:gd name="T15" fmla="*/ 48 h 137"/>
                <a:gd name="T16" fmla="*/ 79 w 98"/>
                <a:gd name="T17" fmla="*/ 42 h 137"/>
                <a:gd name="T18" fmla="*/ 79 w 98"/>
                <a:gd name="T19" fmla="*/ 38 h 137"/>
                <a:gd name="T20" fmla="*/ 77 w 98"/>
                <a:gd name="T21" fmla="*/ 28 h 137"/>
                <a:gd name="T22" fmla="*/ 70 w 98"/>
                <a:gd name="T23" fmla="*/ 18 h 137"/>
                <a:gd name="T24" fmla="*/ 61 w 98"/>
                <a:gd name="T25" fmla="*/ 15 h 137"/>
                <a:gd name="T26" fmla="*/ 51 w 98"/>
                <a:gd name="T27" fmla="*/ 15 h 137"/>
                <a:gd name="T28" fmla="*/ 17 w 98"/>
                <a:gd name="T29" fmla="*/ 15 h 137"/>
                <a:gd name="T30" fmla="*/ 0 w 98"/>
                <a:gd name="T31" fmla="*/ 0 h 137"/>
                <a:gd name="T32" fmla="*/ 51 w 98"/>
                <a:gd name="T33" fmla="*/ 0 h 137"/>
                <a:gd name="T34" fmla="*/ 62 w 98"/>
                <a:gd name="T35" fmla="*/ 0 h 137"/>
                <a:gd name="T36" fmla="*/ 73 w 98"/>
                <a:gd name="T37" fmla="*/ 2 h 137"/>
                <a:gd name="T38" fmla="*/ 82 w 98"/>
                <a:gd name="T39" fmla="*/ 8 h 137"/>
                <a:gd name="T40" fmla="*/ 90 w 98"/>
                <a:gd name="T41" fmla="*/ 16 h 137"/>
                <a:gd name="T42" fmla="*/ 95 w 98"/>
                <a:gd name="T43" fmla="*/ 26 h 137"/>
                <a:gd name="T44" fmla="*/ 96 w 98"/>
                <a:gd name="T45" fmla="*/ 38 h 137"/>
                <a:gd name="T46" fmla="*/ 95 w 98"/>
                <a:gd name="T47" fmla="*/ 50 h 137"/>
                <a:gd name="T48" fmla="*/ 90 w 98"/>
                <a:gd name="T49" fmla="*/ 61 h 137"/>
                <a:gd name="T50" fmla="*/ 82 w 98"/>
                <a:gd name="T51" fmla="*/ 69 h 137"/>
                <a:gd name="T52" fmla="*/ 71 w 98"/>
                <a:gd name="T53" fmla="*/ 73 h 137"/>
                <a:gd name="T54" fmla="*/ 98 w 98"/>
                <a:gd name="T55" fmla="*/ 137 h 137"/>
                <a:gd name="T56" fmla="*/ 79 w 98"/>
                <a:gd name="T57" fmla="*/ 137 h 137"/>
                <a:gd name="T58" fmla="*/ 54 w 98"/>
                <a:gd name="T59" fmla="*/ 78 h 137"/>
                <a:gd name="T60" fmla="*/ 17 w 98"/>
                <a:gd name="T61" fmla="*/ 78 h 137"/>
                <a:gd name="T62" fmla="*/ 17 w 98"/>
                <a:gd name="T63" fmla="*/ 137 h 137"/>
                <a:gd name="T64" fmla="*/ 0 w 98"/>
                <a:gd name="T65" fmla="*/ 137 h 137"/>
                <a:gd name="T66" fmla="*/ 0 w 98"/>
                <a:gd name="T6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137">
                  <a:moveTo>
                    <a:pt x="17" y="15"/>
                  </a:moveTo>
                  <a:lnTo>
                    <a:pt x="17" y="64"/>
                  </a:lnTo>
                  <a:lnTo>
                    <a:pt x="49" y="64"/>
                  </a:lnTo>
                  <a:lnTo>
                    <a:pt x="58" y="63"/>
                  </a:lnTo>
                  <a:lnTo>
                    <a:pt x="66" y="61"/>
                  </a:lnTo>
                  <a:lnTo>
                    <a:pt x="73" y="56"/>
                  </a:lnTo>
                  <a:lnTo>
                    <a:pt x="76" y="51"/>
                  </a:lnTo>
                  <a:lnTo>
                    <a:pt x="77" y="48"/>
                  </a:lnTo>
                  <a:lnTo>
                    <a:pt x="79" y="42"/>
                  </a:lnTo>
                  <a:lnTo>
                    <a:pt x="79" y="38"/>
                  </a:lnTo>
                  <a:lnTo>
                    <a:pt x="77" y="28"/>
                  </a:lnTo>
                  <a:lnTo>
                    <a:pt x="70" y="18"/>
                  </a:lnTo>
                  <a:lnTo>
                    <a:pt x="61" y="15"/>
                  </a:lnTo>
                  <a:lnTo>
                    <a:pt x="51" y="15"/>
                  </a:lnTo>
                  <a:lnTo>
                    <a:pt x="17" y="15"/>
                  </a:lnTo>
                  <a:close/>
                  <a:moveTo>
                    <a:pt x="0" y="0"/>
                  </a:moveTo>
                  <a:lnTo>
                    <a:pt x="51" y="0"/>
                  </a:lnTo>
                  <a:lnTo>
                    <a:pt x="62" y="0"/>
                  </a:lnTo>
                  <a:lnTo>
                    <a:pt x="73" y="2"/>
                  </a:lnTo>
                  <a:lnTo>
                    <a:pt x="82" y="8"/>
                  </a:lnTo>
                  <a:lnTo>
                    <a:pt x="90" y="16"/>
                  </a:lnTo>
                  <a:lnTo>
                    <a:pt x="95" y="26"/>
                  </a:lnTo>
                  <a:lnTo>
                    <a:pt x="96" y="38"/>
                  </a:lnTo>
                  <a:lnTo>
                    <a:pt x="95" y="50"/>
                  </a:lnTo>
                  <a:lnTo>
                    <a:pt x="90" y="61"/>
                  </a:lnTo>
                  <a:lnTo>
                    <a:pt x="82" y="69"/>
                  </a:lnTo>
                  <a:lnTo>
                    <a:pt x="71" y="73"/>
                  </a:lnTo>
                  <a:lnTo>
                    <a:pt x="98" y="137"/>
                  </a:lnTo>
                  <a:lnTo>
                    <a:pt x="79" y="137"/>
                  </a:lnTo>
                  <a:lnTo>
                    <a:pt x="54" y="78"/>
                  </a:lnTo>
                  <a:lnTo>
                    <a:pt x="17" y="78"/>
                  </a:lnTo>
                  <a:lnTo>
                    <a:pt x="17" y="137"/>
                  </a:lnTo>
                  <a:lnTo>
                    <a:pt x="0" y="137"/>
                  </a:lnTo>
                  <a:lnTo>
                    <a:pt x="0"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66"/>
            <p:cNvSpPr>
              <a:spLocks/>
            </p:cNvSpPr>
            <p:nvPr/>
          </p:nvSpPr>
          <p:spPr bwMode="auto">
            <a:xfrm>
              <a:off x="6369050" y="6581775"/>
              <a:ext cx="55563" cy="74613"/>
            </a:xfrm>
            <a:custGeom>
              <a:avLst/>
              <a:gdLst>
                <a:gd name="T0" fmla="*/ 53 w 105"/>
                <a:gd name="T1" fmla="*/ 0 h 141"/>
                <a:gd name="T2" fmla="*/ 69 w 105"/>
                <a:gd name="T3" fmla="*/ 2 h 141"/>
                <a:gd name="T4" fmla="*/ 83 w 105"/>
                <a:gd name="T5" fmla="*/ 8 h 141"/>
                <a:gd name="T6" fmla="*/ 94 w 105"/>
                <a:gd name="T7" fmla="*/ 18 h 141"/>
                <a:gd name="T8" fmla="*/ 101 w 105"/>
                <a:gd name="T9" fmla="*/ 33 h 141"/>
                <a:gd name="T10" fmla="*/ 86 w 105"/>
                <a:gd name="T11" fmla="*/ 37 h 141"/>
                <a:gd name="T12" fmla="*/ 82 w 105"/>
                <a:gd name="T13" fmla="*/ 27 h 141"/>
                <a:gd name="T14" fmla="*/ 74 w 105"/>
                <a:gd name="T15" fmla="*/ 19 h 141"/>
                <a:gd name="T16" fmla="*/ 63 w 105"/>
                <a:gd name="T17" fmla="*/ 15 h 141"/>
                <a:gd name="T18" fmla="*/ 52 w 105"/>
                <a:gd name="T19" fmla="*/ 14 h 141"/>
                <a:gd name="T20" fmla="*/ 44 w 105"/>
                <a:gd name="T21" fmla="*/ 14 h 141"/>
                <a:gd name="T22" fmla="*/ 36 w 105"/>
                <a:gd name="T23" fmla="*/ 17 h 141"/>
                <a:gd name="T24" fmla="*/ 29 w 105"/>
                <a:gd name="T25" fmla="*/ 20 h 141"/>
                <a:gd name="T26" fmla="*/ 25 w 105"/>
                <a:gd name="T27" fmla="*/ 27 h 141"/>
                <a:gd name="T28" fmla="*/ 22 w 105"/>
                <a:gd name="T29" fmla="*/ 35 h 141"/>
                <a:gd name="T30" fmla="*/ 25 w 105"/>
                <a:gd name="T31" fmla="*/ 44 h 141"/>
                <a:gd name="T32" fmla="*/ 30 w 105"/>
                <a:gd name="T33" fmla="*/ 51 h 141"/>
                <a:gd name="T34" fmla="*/ 38 w 105"/>
                <a:gd name="T35" fmla="*/ 55 h 141"/>
                <a:gd name="T36" fmla="*/ 47 w 105"/>
                <a:gd name="T37" fmla="*/ 57 h 141"/>
                <a:gd name="T38" fmla="*/ 68 w 105"/>
                <a:gd name="T39" fmla="*/ 61 h 141"/>
                <a:gd name="T40" fmla="*/ 82 w 105"/>
                <a:gd name="T41" fmla="*/ 66 h 141"/>
                <a:gd name="T42" fmla="*/ 93 w 105"/>
                <a:gd name="T43" fmla="*/ 73 h 141"/>
                <a:gd name="T44" fmla="*/ 101 w 105"/>
                <a:gd name="T45" fmla="*/ 81 h 141"/>
                <a:gd name="T46" fmla="*/ 104 w 105"/>
                <a:gd name="T47" fmla="*/ 90 h 141"/>
                <a:gd name="T48" fmla="*/ 105 w 105"/>
                <a:gd name="T49" fmla="*/ 100 h 141"/>
                <a:gd name="T50" fmla="*/ 104 w 105"/>
                <a:gd name="T51" fmla="*/ 112 h 141"/>
                <a:gd name="T52" fmla="*/ 99 w 105"/>
                <a:gd name="T53" fmla="*/ 122 h 141"/>
                <a:gd name="T54" fmla="*/ 91 w 105"/>
                <a:gd name="T55" fmla="*/ 131 h 141"/>
                <a:gd name="T56" fmla="*/ 79 w 105"/>
                <a:gd name="T57" fmla="*/ 137 h 141"/>
                <a:gd name="T58" fmla="*/ 68 w 105"/>
                <a:gd name="T59" fmla="*/ 140 h 141"/>
                <a:gd name="T60" fmla="*/ 55 w 105"/>
                <a:gd name="T61" fmla="*/ 141 h 141"/>
                <a:gd name="T62" fmla="*/ 36 w 105"/>
                <a:gd name="T63" fmla="*/ 139 h 141"/>
                <a:gd name="T64" fmla="*/ 20 w 105"/>
                <a:gd name="T65" fmla="*/ 131 h 141"/>
                <a:gd name="T66" fmla="*/ 8 w 105"/>
                <a:gd name="T67" fmla="*/ 120 h 141"/>
                <a:gd name="T68" fmla="*/ 0 w 105"/>
                <a:gd name="T69" fmla="*/ 102 h 141"/>
                <a:gd name="T70" fmla="*/ 14 w 105"/>
                <a:gd name="T71" fmla="*/ 99 h 141"/>
                <a:gd name="T72" fmla="*/ 21 w 105"/>
                <a:gd name="T73" fmla="*/ 110 h 141"/>
                <a:gd name="T74" fmla="*/ 30 w 105"/>
                <a:gd name="T75" fmla="*/ 120 h 141"/>
                <a:gd name="T76" fmla="*/ 42 w 105"/>
                <a:gd name="T77" fmla="*/ 124 h 141"/>
                <a:gd name="T78" fmla="*/ 55 w 105"/>
                <a:gd name="T79" fmla="*/ 126 h 141"/>
                <a:gd name="T80" fmla="*/ 63 w 105"/>
                <a:gd name="T81" fmla="*/ 125 h 141"/>
                <a:gd name="T82" fmla="*/ 72 w 105"/>
                <a:gd name="T83" fmla="*/ 123 h 141"/>
                <a:gd name="T84" fmla="*/ 79 w 105"/>
                <a:gd name="T85" fmla="*/ 120 h 141"/>
                <a:gd name="T86" fmla="*/ 84 w 105"/>
                <a:gd name="T87" fmla="*/ 116 h 141"/>
                <a:gd name="T88" fmla="*/ 86 w 105"/>
                <a:gd name="T89" fmla="*/ 112 h 141"/>
                <a:gd name="T90" fmla="*/ 87 w 105"/>
                <a:gd name="T91" fmla="*/ 107 h 141"/>
                <a:gd name="T92" fmla="*/ 88 w 105"/>
                <a:gd name="T93" fmla="*/ 102 h 141"/>
                <a:gd name="T94" fmla="*/ 86 w 105"/>
                <a:gd name="T95" fmla="*/ 93 h 141"/>
                <a:gd name="T96" fmla="*/ 82 w 105"/>
                <a:gd name="T97" fmla="*/ 87 h 141"/>
                <a:gd name="T98" fmla="*/ 74 w 105"/>
                <a:gd name="T99" fmla="*/ 82 h 141"/>
                <a:gd name="T100" fmla="*/ 64 w 105"/>
                <a:gd name="T101" fmla="*/ 80 h 141"/>
                <a:gd name="T102" fmla="*/ 42 w 105"/>
                <a:gd name="T103" fmla="*/ 74 h 141"/>
                <a:gd name="T104" fmla="*/ 29 w 105"/>
                <a:gd name="T105" fmla="*/ 71 h 141"/>
                <a:gd name="T106" fmla="*/ 18 w 105"/>
                <a:gd name="T107" fmla="*/ 63 h 141"/>
                <a:gd name="T108" fmla="*/ 11 w 105"/>
                <a:gd name="T109" fmla="*/ 56 h 141"/>
                <a:gd name="T110" fmla="*/ 8 w 105"/>
                <a:gd name="T111" fmla="*/ 47 h 141"/>
                <a:gd name="T112" fmla="*/ 6 w 105"/>
                <a:gd name="T113" fmla="*/ 37 h 141"/>
                <a:gd name="T114" fmla="*/ 9 w 105"/>
                <a:gd name="T115" fmla="*/ 24 h 141"/>
                <a:gd name="T116" fmla="*/ 16 w 105"/>
                <a:gd name="T117" fmla="*/ 12 h 141"/>
                <a:gd name="T118" fmla="*/ 26 w 105"/>
                <a:gd name="T119" fmla="*/ 6 h 141"/>
                <a:gd name="T120" fmla="*/ 38 w 105"/>
                <a:gd name="T121" fmla="*/ 1 h 141"/>
                <a:gd name="T122" fmla="*/ 53 w 105"/>
                <a:gd name="T12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5" h="141">
                  <a:moveTo>
                    <a:pt x="53" y="0"/>
                  </a:moveTo>
                  <a:lnTo>
                    <a:pt x="69" y="2"/>
                  </a:lnTo>
                  <a:lnTo>
                    <a:pt x="83" y="8"/>
                  </a:lnTo>
                  <a:lnTo>
                    <a:pt x="94" y="18"/>
                  </a:lnTo>
                  <a:lnTo>
                    <a:pt x="101" y="33"/>
                  </a:lnTo>
                  <a:lnTo>
                    <a:pt x="86" y="37"/>
                  </a:lnTo>
                  <a:lnTo>
                    <a:pt x="82" y="27"/>
                  </a:lnTo>
                  <a:lnTo>
                    <a:pt x="74" y="19"/>
                  </a:lnTo>
                  <a:lnTo>
                    <a:pt x="63" y="15"/>
                  </a:lnTo>
                  <a:lnTo>
                    <a:pt x="52" y="14"/>
                  </a:lnTo>
                  <a:lnTo>
                    <a:pt x="44" y="14"/>
                  </a:lnTo>
                  <a:lnTo>
                    <a:pt x="36" y="17"/>
                  </a:lnTo>
                  <a:lnTo>
                    <a:pt x="29" y="20"/>
                  </a:lnTo>
                  <a:lnTo>
                    <a:pt x="25" y="27"/>
                  </a:lnTo>
                  <a:lnTo>
                    <a:pt x="22" y="35"/>
                  </a:lnTo>
                  <a:lnTo>
                    <a:pt x="25" y="44"/>
                  </a:lnTo>
                  <a:lnTo>
                    <a:pt x="30" y="51"/>
                  </a:lnTo>
                  <a:lnTo>
                    <a:pt x="38" y="55"/>
                  </a:lnTo>
                  <a:lnTo>
                    <a:pt x="47" y="57"/>
                  </a:lnTo>
                  <a:lnTo>
                    <a:pt x="68" y="61"/>
                  </a:lnTo>
                  <a:lnTo>
                    <a:pt x="82" y="66"/>
                  </a:lnTo>
                  <a:lnTo>
                    <a:pt x="93" y="73"/>
                  </a:lnTo>
                  <a:lnTo>
                    <a:pt x="101" y="81"/>
                  </a:lnTo>
                  <a:lnTo>
                    <a:pt x="104" y="90"/>
                  </a:lnTo>
                  <a:lnTo>
                    <a:pt x="105" y="100"/>
                  </a:lnTo>
                  <a:lnTo>
                    <a:pt x="104" y="112"/>
                  </a:lnTo>
                  <a:lnTo>
                    <a:pt x="99" y="122"/>
                  </a:lnTo>
                  <a:lnTo>
                    <a:pt x="91" y="131"/>
                  </a:lnTo>
                  <a:lnTo>
                    <a:pt x="79" y="137"/>
                  </a:lnTo>
                  <a:lnTo>
                    <a:pt x="68" y="140"/>
                  </a:lnTo>
                  <a:lnTo>
                    <a:pt x="55" y="141"/>
                  </a:lnTo>
                  <a:lnTo>
                    <a:pt x="36" y="139"/>
                  </a:lnTo>
                  <a:lnTo>
                    <a:pt x="20" y="131"/>
                  </a:lnTo>
                  <a:lnTo>
                    <a:pt x="8" y="120"/>
                  </a:lnTo>
                  <a:lnTo>
                    <a:pt x="0" y="102"/>
                  </a:lnTo>
                  <a:lnTo>
                    <a:pt x="14" y="99"/>
                  </a:lnTo>
                  <a:lnTo>
                    <a:pt x="21" y="110"/>
                  </a:lnTo>
                  <a:lnTo>
                    <a:pt x="30" y="120"/>
                  </a:lnTo>
                  <a:lnTo>
                    <a:pt x="42" y="124"/>
                  </a:lnTo>
                  <a:lnTo>
                    <a:pt x="55" y="126"/>
                  </a:lnTo>
                  <a:lnTo>
                    <a:pt x="63" y="125"/>
                  </a:lnTo>
                  <a:lnTo>
                    <a:pt x="72" y="123"/>
                  </a:lnTo>
                  <a:lnTo>
                    <a:pt x="79" y="120"/>
                  </a:lnTo>
                  <a:lnTo>
                    <a:pt x="84" y="116"/>
                  </a:lnTo>
                  <a:lnTo>
                    <a:pt x="86" y="112"/>
                  </a:lnTo>
                  <a:lnTo>
                    <a:pt x="87" y="107"/>
                  </a:lnTo>
                  <a:lnTo>
                    <a:pt x="88" y="102"/>
                  </a:lnTo>
                  <a:lnTo>
                    <a:pt x="86" y="93"/>
                  </a:lnTo>
                  <a:lnTo>
                    <a:pt x="82" y="87"/>
                  </a:lnTo>
                  <a:lnTo>
                    <a:pt x="74" y="82"/>
                  </a:lnTo>
                  <a:lnTo>
                    <a:pt x="64" y="80"/>
                  </a:lnTo>
                  <a:lnTo>
                    <a:pt x="42" y="74"/>
                  </a:lnTo>
                  <a:lnTo>
                    <a:pt x="29" y="71"/>
                  </a:lnTo>
                  <a:lnTo>
                    <a:pt x="18" y="63"/>
                  </a:lnTo>
                  <a:lnTo>
                    <a:pt x="11" y="56"/>
                  </a:lnTo>
                  <a:lnTo>
                    <a:pt x="8" y="47"/>
                  </a:lnTo>
                  <a:lnTo>
                    <a:pt x="6" y="37"/>
                  </a:lnTo>
                  <a:lnTo>
                    <a:pt x="9" y="24"/>
                  </a:lnTo>
                  <a:lnTo>
                    <a:pt x="16" y="12"/>
                  </a:lnTo>
                  <a:lnTo>
                    <a:pt x="26" y="6"/>
                  </a:lnTo>
                  <a:lnTo>
                    <a:pt x="38" y="1"/>
                  </a:lnTo>
                  <a:lnTo>
                    <a:pt x="53" y="0"/>
                  </a:lnTo>
                  <a:close/>
                </a:path>
              </a:pathLst>
            </a:custGeom>
            <a:solidFill>
              <a:srgbClr val="143D6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Rectangle 67"/>
            <p:cNvSpPr>
              <a:spLocks noChangeArrowheads="1"/>
            </p:cNvSpPr>
            <p:nvPr/>
          </p:nvSpPr>
          <p:spPr bwMode="auto">
            <a:xfrm>
              <a:off x="5726113" y="6513513"/>
              <a:ext cx="1360488" cy="4763"/>
            </a:xfrm>
            <a:prstGeom prst="rect">
              <a:avLst/>
            </a:prstGeom>
            <a:solidFill>
              <a:srgbClr val="143D62"/>
            </a:solidFill>
            <a:ln w="0">
              <a:solidFill>
                <a:srgbClr val="143D6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44" name="Footer Placeholder 3"/>
          <p:cNvSpPr>
            <a:spLocks noGrp="1"/>
          </p:cNvSpPr>
          <p:nvPr>
            <p:ph type="ftr" sz="quarter" idx="3"/>
          </p:nvPr>
        </p:nvSpPr>
        <p:spPr>
          <a:xfrm>
            <a:off x="732905" y="6053142"/>
            <a:ext cx="2410878" cy="560387"/>
          </a:xfrm>
          <a:prstGeom prst="rect">
            <a:avLst/>
          </a:prstGeom>
          <a:ln>
            <a:noFill/>
          </a:ln>
        </p:spPr>
        <p:txBody>
          <a:bodyPr/>
          <a:lstStyle/>
          <a:p>
            <a:pPr algn="l"/>
            <a:r>
              <a:rPr lang="en-GB" sz="1600" dirty="0">
                <a:solidFill>
                  <a:srgbClr val="143D62"/>
                </a:solidFill>
                <a:latin typeface="Times New Roman" panose="02020603050405020304" pitchFamily="18" charset="0"/>
              </a:rPr>
              <a:t>brickcourt.co.uk</a:t>
            </a:r>
          </a:p>
          <a:p>
            <a:pPr algn="l"/>
            <a:r>
              <a:rPr lang="en-GB" sz="1600" dirty="0">
                <a:solidFill>
                  <a:srgbClr val="143D62"/>
                </a:solidFill>
                <a:latin typeface="Times New Roman" panose="02020603050405020304" pitchFamily="18" charset="0"/>
              </a:rPr>
              <a:t>+44 (0)20 7379 3550</a:t>
            </a:r>
          </a:p>
        </p:txBody>
      </p:sp>
    </p:spTree>
    <p:extLst>
      <p:ext uri="{BB962C8B-B14F-4D97-AF65-F5344CB8AC3E}">
        <p14:creationId xmlns:p14="http://schemas.microsoft.com/office/powerpoint/2010/main" val="1559447997"/>
      </p:ext>
    </p:extLst>
  </p:cSld>
  <p:clrMap bg1="lt1" tx1="dk1" bg2="lt2" tx2="dk2" accent1="accent1" accent2="accent2" accent3="accent3" accent4="accent4" accent5="accent5" accent6="accent6" hlink="hlink" folHlink="folHlink"/>
  <p:sldLayoutIdLst>
    <p:sldLayoutId id="2147483673" r:id="rId1"/>
    <p:sldLayoutId id="2147483677" r:id="rId2"/>
    <p:sldLayoutId id="2147483675" r:id="rId3"/>
    <p:sldLayoutId id="2147483676" r:id="rId4"/>
    <p:sldLayoutId id="2147483680" r:id="rId5"/>
    <p:sldLayoutId id="2147483679" r:id="rId6"/>
    <p:sldLayoutId id="2147483678" r:id="rId7"/>
    <p:sldLayoutId id="2147483674" r:id="rId8"/>
    <p:sldLayoutId id="2147483681" r:id="rId9"/>
  </p:sldLayoutIdLst>
  <p:timing>
    <p:tnLst>
      <p:par>
        <p:cTn id="1" dur="indefinite" restart="never" nodeType="tmRoot"/>
      </p:par>
    </p:tnLst>
  </p:timing>
  <p:hf sldNum="0" hdr="0" dt="0"/>
  <p:txStyles>
    <p:titleStyle>
      <a:lvl1pPr algn="l" defTabSz="9143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9" indent="-228599" algn="l" defTabSz="9143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96" indent="-228599" algn="l" defTabSz="9143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93" indent="-228599" algn="l" defTabSz="9143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91"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88"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85"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3"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0"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77"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95" rtl="0" eaLnBrk="1" latinLnBrk="0" hangingPunct="1">
        <a:defRPr sz="1800" kern="1200">
          <a:solidFill>
            <a:schemeClr val="tx1"/>
          </a:solidFill>
          <a:latin typeface="+mn-lt"/>
          <a:ea typeface="+mn-ea"/>
          <a:cs typeface="+mn-cs"/>
        </a:defRPr>
      </a:lvl1pPr>
      <a:lvl2pPr marL="457197" algn="l" defTabSz="914395" rtl="0" eaLnBrk="1" latinLnBrk="0" hangingPunct="1">
        <a:defRPr sz="1800" kern="1200">
          <a:solidFill>
            <a:schemeClr val="tx1"/>
          </a:solidFill>
          <a:latin typeface="+mn-lt"/>
          <a:ea typeface="+mn-ea"/>
          <a:cs typeface="+mn-cs"/>
        </a:defRPr>
      </a:lvl2pPr>
      <a:lvl3pPr marL="914395" algn="l" defTabSz="914395" rtl="0" eaLnBrk="1" latinLnBrk="0" hangingPunct="1">
        <a:defRPr sz="1800" kern="1200">
          <a:solidFill>
            <a:schemeClr val="tx1"/>
          </a:solidFill>
          <a:latin typeface="+mn-lt"/>
          <a:ea typeface="+mn-ea"/>
          <a:cs typeface="+mn-cs"/>
        </a:defRPr>
      </a:lvl3pPr>
      <a:lvl4pPr marL="1371592" algn="l" defTabSz="914395" rtl="0" eaLnBrk="1" latinLnBrk="0" hangingPunct="1">
        <a:defRPr sz="1800" kern="1200">
          <a:solidFill>
            <a:schemeClr val="tx1"/>
          </a:solidFill>
          <a:latin typeface="+mn-lt"/>
          <a:ea typeface="+mn-ea"/>
          <a:cs typeface="+mn-cs"/>
        </a:defRPr>
      </a:lvl4pPr>
      <a:lvl5pPr marL="1828789" algn="l" defTabSz="914395" rtl="0" eaLnBrk="1" latinLnBrk="0" hangingPunct="1">
        <a:defRPr sz="1800" kern="1200">
          <a:solidFill>
            <a:schemeClr val="tx1"/>
          </a:solidFill>
          <a:latin typeface="+mn-lt"/>
          <a:ea typeface="+mn-ea"/>
          <a:cs typeface="+mn-cs"/>
        </a:defRPr>
      </a:lvl5pPr>
      <a:lvl6pPr marL="2285987" algn="l" defTabSz="914395" rtl="0" eaLnBrk="1" latinLnBrk="0" hangingPunct="1">
        <a:defRPr sz="1800" kern="1200">
          <a:solidFill>
            <a:schemeClr val="tx1"/>
          </a:solidFill>
          <a:latin typeface="+mn-lt"/>
          <a:ea typeface="+mn-ea"/>
          <a:cs typeface="+mn-cs"/>
        </a:defRPr>
      </a:lvl6pPr>
      <a:lvl7pPr marL="2743184" algn="l" defTabSz="914395" rtl="0" eaLnBrk="1" latinLnBrk="0" hangingPunct="1">
        <a:defRPr sz="1800" kern="1200">
          <a:solidFill>
            <a:schemeClr val="tx1"/>
          </a:solidFill>
          <a:latin typeface="+mn-lt"/>
          <a:ea typeface="+mn-ea"/>
          <a:cs typeface="+mn-cs"/>
        </a:defRPr>
      </a:lvl7pPr>
      <a:lvl8pPr marL="3200381" algn="l" defTabSz="914395" rtl="0" eaLnBrk="1" latinLnBrk="0" hangingPunct="1">
        <a:defRPr sz="1800" kern="1200">
          <a:solidFill>
            <a:schemeClr val="tx1"/>
          </a:solidFill>
          <a:latin typeface="+mn-lt"/>
          <a:ea typeface="+mn-ea"/>
          <a:cs typeface="+mn-cs"/>
        </a:defRPr>
      </a:lvl8pPr>
      <a:lvl9pPr marL="3657579" algn="l" defTabSz="91439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199" y="1090247"/>
            <a:ext cx="7772677" cy="1301262"/>
          </a:xfrm>
        </p:spPr>
        <p:txBody>
          <a:bodyPr>
            <a:normAutofit fontScale="90000"/>
          </a:bodyPr>
          <a:lstStyle/>
          <a:p>
            <a:r>
              <a:rPr lang="en-GB" dirty="0" smtClean="0">
                <a:latin typeface="Times New Roman" pitchFamily="18" charset="0"/>
                <a:cs typeface="Times New Roman" pitchFamily="18" charset="0"/>
              </a:rPr>
              <a:t>The Importance of Forensic</a:t>
            </a:r>
            <a:br>
              <a:rPr lang="en-GB" dirty="0" smtClean="0">
                <a:latin typeface="Times New Roman" pitchFamily="18" charset="0"/>
                <a:cs typeface="Times New Roman" pitchFamily="18" charset="0"/>
              </a:rPr>
            </a:br>
            <a:r>
              <a:rPr lang="en-GB" dirty="0" smtClean="0">
                <a:latin typeface="Times New Roman" pitchFamily="18" charset="0"/>
                <a:cs typeface="Times New Roman" pitchFamily="18" charset="0"/>
              </a:rPr>
              <a:t>Evidence</a:t>
            </a:r>
            <a:r>
              <a:rPr lang="en-GB" dirty="0" smtClean="0"/>
              <a:t/>
            </a:r>
            <a:br>
              <a:rPr lang="en-GB" dirty="0" smtClean="0"/>
            </a:br>
            <a:r>
              <a:rPr lang="en-GB" dirty="0" smtClean="0"/>
              <a:t/>
            </a:r>
            <a:br>
              <a:rPr lang="en-GB" dirty="0" smtClean="0"/>
            </a:br>
            <a:endParaRPr lang="en-GB" dirty="0"/>
          </a:p>
        </p:txBody>
      </p:sp>
      <p:sp>
        <p:nvSpPr>
          <p:cNvPr id="3" name="Text Placeholder 2"/>
          <p:cNvSpPr>
            <a:spLocks noGrp="1"/>
          </p:cNvSpPr>
          <p:nvPr>
            <p:ph type="body" sz="quarter" idx="11"/>
          </p:nvPr>
        </p:nvSpPr>
        <p:spPr>
          <a:xfrm>
            <a:off x="1057529" y="2562954"/>
            <a:ext cx="7780703" cy="1013965"/>
          </a:xfrm>
        </p:spPr>
        <p:txBody>
          <a:bodyPr>
            <a:normAutofit fontScale="47500" lnSpcReduction="20000"/>
          </a:bodyPr>
          <a:lstStyle/>
          <a:p>
            <a:endParaRPr lang="en-GB" dirty="0" smtClean="0"/>
          </a:p>
          <a:p>
            <a:r>
              <a:rPr lang="en-GB" sz="5100" dirty="0">
                <a:latin typeface="Times New Roman" pitchFamily="18" charset="0"/>
                <a:cs typeface="Times New Roman" pitchFamily="18" charset="0"/>
              </a:rPr>
              <a:t>Michael Swainston QC</a:t>
            </a:r>
          </a:p>
          <a:p>
            <a:endParaRPr lang="en-GB" dirty="0"/>
          </a:p>
        </p:txBody>
      </p:sp>
      <p:sp>
        <p:nvSpPr>
          <p:cNvPr id="4" name="Text Placeholder 3"/>
          <p:cNvSpPr>
            <a:spLocks noGrp="1"/>
          </p:cNvSpPr>
          <p:nvPr>
            <p:ph type="body" sz="quarter" idx="12"/>
          </p:nvPr>
        </p:nvSpPr>
        <p:spPr>
          <a:xfrm>
            <a:off x="1057529" y="4334622"/>
            <a:ext cx="7780703" cy="641806"/>
          </a:xfrm>
        </p:spPr>
        <p:txBody>
          <a:bodyPr>
            <a:normAutofit fontScale="92500" lnSpcReduction="20000"/>
          </a:bodyPr>
          <a:lstStyle/>
          <a:p>
            <a:r>
              <a:rPr lang="en-GB" dirty="0" smtClean="0">
                <a:latin typeface="Times New Roman" pitchFamily="18" charset="0"/>
                <a:cs typeface="Times New Roman" pitchFamily="18" charset="0"/>
              </a:rPr>
              <a:t>October 2017</a:t>
            </a:r>
            <a:endParaRPr lang="en-GB" dirty="0">
              <a:latin typeface="Times New Roman" pitchFamily="18" charset="0"/>
              <a:cs typeface="Times New Roman" pitchFamily="18" charset="0"/>
            </a:endParaRPr>
          </a:p>
        </p:txBody>
      </p:sp>
      <p:sp>
        <p:nvSpPr>
          <p:cNvPr id="6" name="Text Placeholder 5"/>
          <p:cNvSpPr>
            <a:spLocks noGrp="1"/>
          </p:cNvSpPr>
          <p:nvPr>
            <p:ph type="body" sz="quarter" idx="13"/>
          </p:nvPr>
        </p:nvSpPr>
        <p:spPr>
          <a:xfrm>
            <a:off x="1057527" y="3908612"/>
            <a:ext cx="7780704" cy="609600"/>
          </a:xfrm>
        </p:spPr>
        <p:txBody>
          <a:bodyPr>
            <a:normAutofit fontScale="92500" lnSpcReduction="20000"/>
          </a:bodyPr>
          <a:lstStyle/>
          <a:p>
            <a:r>
              <a:rPr lang="en-GB" dirty="0" smtClean="0">
                <a:latin typeface="Times New Roman" pitchFamily="18" charset="0"/>
                <a:cs typeface="Times New Roman" pitchFamily="18" charset="0"/>
              </a:rPr>
              <a:t>Brick Court Chambers</a:t>
            </a:r>
            <a:endParaRPr lang="en-GB" dirty="0">
              <a:latin typeface="Times New Roman" pitchFamily="18" charset="0"/>
              <a:cs typeface="Times New Roman" pitchFamily="18" charset="0"/>
            </a:endParaRPr>
          </a:p>
        </p:txBody>
      </p:sp>
      <p:sp>
        <p:nvSpPr>
          <p:cNvPr id="7" name="Footer Placeholder 6"/>
          <p:cNvSpPr>
            <a:spLocks noGrp="1"/>
          </p:cNvSpPr>
          <p:nvPr>
            <p:ph type="ftr" sz="quarter" idx="3"/>
          </p:nvPr>
        </p:nvSpPr>
        <p:spPr>
          <a:xfrm>
            <a:off x="1057528" y="6053144"/>
            <a:ext cx="2959368" cy="560387"/>
          </a:xfrm>
        </p:spPr>
        <p:txBody>
          <a:bodyPr/>
          <a:lstStyle/>
          <a:p>
            <a:pPr algn="l"/>
            <a:r>
              <a:rPr lang="en-GB" sz="1600" dirty="0" smtClean="0">
                <a:solidFill>
                  <a:schemeClr val="bg1"/>
                </a:solidFill>
                <a:latin typeface="Times New Roman" panose="02020603050405020304" pitchFamily="18" charset="0"/>
              </a:rPr>
              <a:t>+</a:t>
            </a:r>
            <a:r>
              <a:rPr lang="en-GB" sz="1600" dirty="0">
                <a:solidFill>
                  <a:schemeClr val="bg1"/>
                </a:solidFill>
                <a:latin typeface="Times New Roman" panose="02020603050405020304" pitchFamily="18" charset="0"/>
              </a:rPr>
              <a:t>44 (0)20 7379 3550</a:t>
            </a:r>
          </a:p>
        </p:txBody>
      </p:sp>
    </p:spTree>
    <p:extLst>
      <p:ext uri="{BB962C8B-B14F-4D97-AF65-F5344CB8AC3E}">
        <p14:creationId xmlns:p14="http://schemas.microsoft.com/office/powerpoint/2010/main" val="33351394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a:solidFill>
                  <a:srgbClr val="143D62"/>
                </a:solidFill>
                <a:latin typeface="Times New Roman" panose="02020603050405020304" pitchFamily="18" charset="0"/>
              </a:rPr>
              <a:t>brickcourt.co.uk</a:t>
            </a:r>
          </a:p>
          <a:p>
            <a:pPr algn="l"/>
            <a:r>
              <a:rPr lang="en-GB" sz="160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a:xfrm>
            <a:off x="1057529" y="116632"/>
            <a:ext cx="8001481" cy="720080"/>
          </a:xfrm>
        </p:spPr>
        <p:txBody>
          <a:bodyPr>
            <a:normAutofit fontScale="90000"/>
          </a:bodyPr>
          <a:lstStyle/>
          <a:p>
            <a:pPr algn="ctr"/>
            <a:r>
              <a:rPr lang="en-GB" b="1" dirty="0" smtClean="0">
                <a:latin typeface="Times New Roman" pitchFamily="18" charset="0"/>
                <a:cs typeface="Times New Roman" pitchFamily="18" charset="0"/>
              </a:rPr>
              <a:t>Clues (2)</a:t>
            </a:r>
            <a:endParaRPr lang="en-GB" b="1" dirty="0">
              <a:latin typeface="Times New Roman" pitchFamily="18" charset="0"/>
              <a:cs typeface="Times New Roman" pitchFamily="18" charset="0"/>
            </a:endParaRPr>
          </a:p>
        </p:txBody>
      </p:sp>
      <p:sp>
        <p:nvSpPr>
          <p:cNvPr id="4" name="Text Placeholder 3"/>
          <p:cNvSpPr>
            <a:spLocks noGrp="1"/>
          </p:cNvSpPr>
          <p:nvPr>
            <p:ph type="body" sz="quarter" idx="10"/>
          </p:nvPr>
        </p:nvSpPr>
        <p:spPr>
          <a:xfrm>
            <a:off x="1057529" y="764704"/>
            <a:ext cx="8001480" cy="5256584"/>
          </a:xfrm>
        </p:spPr>
        <p:txBody>
          <a:bodyPr/>
          <a:lstStyle/>
          <a:p>
            <a:pPr algn="l">
              <a:buFont typeface="Arial" charset="0"/>
              <a:buChar char="•"/>
            </a:pPr>
            <a:r>
              <a:rPr lang="en-GB" sz="3600" dirty="0">
                <a:latin typeface="Times New Roman" pitchFamily="18" charset="0"/>
                <a:cs typeface="Times New Roman" pitchFamily="18" charset="0"/>
              </a:rPr>
              <a:t>Splatter (spatter) pattern</a:t>
            </a:r>
          </a:p>
          <a:p>
            <a:pPr lvl="1">
              <a:buFontTx/>
              <a:buChar char="-"/>
            </a:pPr>
            <a:r>
              <a:rPr lang="en-GB" dirty="0" smtClean="0">
                <a:latin typeface="Times New Roman" pitchFamily="18" charset="0"/>
                <a:cs typeface="Times New Roman" pitchFamily="18" charset="0"/>
              </a:rPr>
              <a:t>Different printers produce more or less and different spatter (to the right or left of vertical lines)</a:t>
            </a:r>
          </a:p>
          <a:p>
            <a:pPr lvl="1">
              <a:buFontTx/>
              <a:buChar char="-"/>
            </a:pPr>
            <a:r>
              <a:rPr lang="en-GB" dirty="0" smtClean="0">
                <a:latin typeface="Times New Roman" pitchFamily="18" charset="0"/>
                <a:cs typeface="Times New Roman" pitchFamily="18" charset="0"/>
              </a:rPr>
              <a:t>Different degradation and different preponderance of spatter = different histories.</a:t>
            </a:r>
          </a:p>
          <a:p>
            <a:pPr lvl="1">
              <a:buNone/>
            </a:pPr>
            <a:endParaRPr lang="en-GB" dirty="0">
              <a:latin typeface="Times New Roman" pitchFamily="18" charset="0"/>
              <a:cs typeface="Times New Roman" pitchFamily="18" charset="0"/>
            </a:endParaRPr>
          </a:p>
        </p:txBody>
      </p:sp>
      <p:pic>
        <p:nvPicPr>
          <p:cNvPr id="16385" name="Picture 1"/>
          <p:cNvPicPr>
            <a:picLocks noChangeAspect="1" noChangeArrowheads="1"/>
          </p:cNvPicPr>
          <p:nvPr/>
        </p:nvPicPr>
        <p:blipFill>
          <a:blip r:embed="rId2" cstate="print"/>
          <a:srcRect/>
          <a:stretch>
            <a:fillRect/>
          </a:stretch>
        </p:blipFill>
        <p:spPr bwMode="auto">
          <a:xfrm>
            <a:off x="2216698" y="3487522"/>
            <a:ext cx="2338197" cy="1769936"/>
          </a:xfrm>
          <a:prstGeom prst="rect">
            <a:avLst/>
          </a:prstGeom>
          <a:noFill/>
          <a:ln w="9525">
            <a:noFill/>
            <a:miter lim="800000"/>
            <a:headEnd/>
            <a:tailEnd/>
          </a:ln>
        </p:spPr>
      </p:pic>
      <p:pic>
        <p:nvPicPr>
          <p:cNvPr id="16386" name="Picture 2"/>
          <p:cNvPicPr>
            <a:picLocks noChangeAspect="1" noChangeArrowheads="1"/>
          </p:cNvPicPr>
          <p:nvPr/>
        </p:nvPicPr>
        <p:blipFill>
          <a:blip r:embed="rId3" cstate="print"/>
          <a:srcRect/>
          <a:stretch>
            <a:fillRect/>
          </a:stretch>
        </p:blipFill>
        <p:spPr bwMode="auto">
          <a:xfrm>
            <a:off x="5529066" y="3487525"/>
            <a:ext cx="2338197" cy="1769936"/>
          </a:xfrm>
          <a:prstGeom prst="rect">
            <a:avLst/>
          </a:prstGeom>
          <a:noFill/>
          <a:ln w="9525">
            <a:noFill/>
            <a:miter lim="800000"/>
            <a:headEnd/>
            <a:tailEnd/>
          </a:ln>
        </p:spPr>
      </p:pic>
    </p:spTree>
    <p:extLst>
      <p:ext uri="{BB962C8B-B14F-4D97-AF65-F5344CB8AC3E}">
        <p14:creationId xmlns:p14="http://schemas.microsoft.com/office/powerpoint/2010/main" val="24826521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a:solidFill>
                  <a:srgbClr val="143D62"/>
                </a:solidFill>
                <a:latin typeface="Times New Roman" panose="02020603050405020304" pitchFamily="18" charset="0"/>
              </a:rPr>
              <a:t>brickcourt.co.uk</a:t>
            </a:r>
          </a:p>
          <a:p>
            <a:pPr algn="l"/>
            <a:r>
              <a:rPr lang="en-GB" sz="160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normAutofit fontScale="90000"/>
          </a:bodyPr>
          <a:lstStyle/>
          <a:p>
            <a:pPr algn="ctr"/>
            <a:r>
              <a:rPr lang="en-GB" b="1" dirty="0" smtClean="0">
                <a:latin typeface="Times New Roman" pitchFamily="18" charset="0"/>
                <a:cs typeface="Times New Roman" pitchFamily="18" charset="0"/>
              </a:rPr>
              <a:t>Clues (3)</a:t>
            </a:r>
            <a:endParaRPr lang="en-GB" b="1" dirty="0">
              <a:latin typeface="Times New Roman" pitchFamily="18" charset="0"/>
              <a:cs typeface="Times New Roman" pitchFamily="18" charset="0"/>
            </a:endParaRPr>
          </a:p>
        </p:txBody>
      </p:sp>
      <p:sp>
        <p:nvSpPr>
          <p:cNvPr id="4" name="Text Placeholder 3"/>
          <p:cNvSpPr>
            <a:spLocks noGrp="1"/>
          </p:cNvSpPr>
          <p:nvPr>
            <p:ph type="body" sz="quarter" idx="10"/>
          </p:nvPr>
        </p:nvSpPr>
        <p:spPr>
          <a:xfrm>
            <a:off x="1057529" y="1340769"/>
            <a:ext cx="8001480" cy="4536504"/>
          </a:xfrm>
        </p:spPr>
        <p:txBody>
          <a:bodyPr>
            <a:normAutofit/>
          </a:bodyPr>
          <a:lstStyle/>
          <a:p>
            <a:pPr algn="l">
              <a:buFont typeface="Arial" charset="0"/>
              <a:buChar char="•"/>
            </a:pPr>
            <a:r>
              <a:rPr lang="en-GB" sz="3600" dirty="0">
                <a:latin typeface="Times New Roman" pitchFamily="18" charset="0"/>
                <a:cs typeface="Times New Roman" pitchFamily="18" charset="0"/>
              </a:rPr>
              <a:t>Age of ink:</a:t>
            </a:r>
          </a:p>
          <a:p>
            <a:pPr lvl="1">
              <a:buFont typeface="Arial" charset="0"/>
              <a:buChar char="•"/>
            </a:pPr>
            <a:r>
              <a:rPr lang="en-GB" dirty="0" smtClean="0">
                <a:latin typeface="Times New Roman" pitchFamily="18" charset="0"/>
                <a:cs typeface="Times New Roman" pitchFamily="18" charset="0"/>
              </a:rPr>
              <a:t>Composition and date of manufacture (Raman microscope etc)</a:t>
            </a:r>
          </a:p>
          <a:p>
            <a:pPr algn="l">
              <a:buFont typeface="Arial" charset="0"/>
              <a:buChar char="•"/>
            </a:pPr>
            <a:r>
              <a:rPr lang="en-GB" sz="3600" dirty="0">
                <a:latin typeface="Times New Roman" pitchFamily="18" charset="0"/>
                <a:cs typeface="Times New Roman" pitchFamily="18" charset="0"/>
              </a:rPr>
              <a:t>Drying</a:t>
            </a:r>
          </a:p>
          <a:p>
            <a:pPr lvl="1">
              <a:buFont typeface="Arial" charset="0"/>
              <a:buChar char="•"/>
            </a:pPr>
            <a:r>
              <a:rPr lang="en-GB" dirty="0" smtClean="0">
                <a:latin typeface="Times New Roman" pitchFamily="18" charset="0"/>
                <a:cs typeface="Times New Roman" pitchFamily="18" charset="0"/>
              </a:rPr>
              <a:t>Note to fraudsters: biros are best.</a:t>
            </a:r>
            <a:endParaRPr lang="en-GB" dirty="0">
              <a:latin typeface="Times New Roman" pitchFamily="18" charset="0"/>
              <a:cs typeface="Times New Roman" pitchFamily="18" charset="0"/>
            </a:endParaRPr>
          </a:p>
        </p:txBody>
      </p:sp>
    </p:spTree>
    <p:extLst>
      <p:ext uri="{BB962C8B-B14F-4D97-AF65-F5344CB8AC3E}">
        <p14:creationId xmlns:p14="http://schemas.microsoft.com/office/powerpoint/2010/main" val="11636728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dirty="0">
                <a:solidFill>
                  <a:srgbClr val="143D62"/>
                </a:solidFill>
                <a:latin typeface="Times New Roman" panose="02020603050405020304" pitchFamily="18" charset="0"/>
              </a:rPr>
              <a:t>brickcourt.co.uk</a:t>
            </a:r>
          </a:p>
          <a:p>
            <a:pPr algn="l"/>
            <a:r>
              <a:rPr lang="en-GB" sz="1600" dirty="0">
                <a:solidFill>
                  <a:srgbClr val="143D62"/>
                </a:solidFill>
                <a:latin typeface="Times New Roman" panose="02020603050405020304" pitchFamily="18" charset="0"/>
              </a:rPr>
              <a:t>+44 (0)20 7379 3550</a:t>
            </a:r>
          </a:p>
        </p:txBody>
      </p:sp>
      <p:sp>
        <p:nvSpPr>
          <p:cNvPr id="3" name="Title 2"/>
          <p:cNvSpPr>
            <a:spLocks noGrp="1"/>
          </p:cNvSpPr>
          <p:nvPr>
            <p:ph type="title"/>
          </p:nvPr>
        </p:nvSpPr>
        <p:spPr/>
        <p:txBody>
          <a:bodyPr>
            <a:normAutofit fontScale="90000"/>
          </a:bodyPr>
          <a:lstStyle/>
          <a:p>
            <a:pPr algn="ctr"/>
            <a:r>
              <a:rPr lang="en-GB" b="1" dirty="0" smtClean="0">
                <a:latin typeface="Times New Roman" pitchFamily="18" charset="0"/>
                <a:cs typeface="Times New Roman" pitchFamily="18" charset="0"/>
              </a:rPr>
              <a:t>Age of Signature</a:t>
            </a:r>
            <a:endParaRPr lang="en-GB" b="1" dirty="0">
              <a:latin typeface="Times New Roman" pitchFamily="18" charset="0"/>
              <a:cs typeface="Times New Roman" pitchFamily="18" charset="0"/>
            </a:endParaRPr>
          </a:p>
        </p:txBody>
      </p:sp>
      <p:sp>
        <p:nvSpPr>
          <p:cNvPr id="4" name="Text Placeholder 3"/>
          <p:cNvSpPr>
            <a:spLocks noGrp="1"/>
          </p:cNvSpPr>
          <p:nvPr>
            <p:ph type="body" sz="quarter" idx="10"/>
          </p:nvPr>
        </p:nvSpPr>
        <p:spPr>
          <a:xfrm>
            <a:off x="1057529" y="1340769"/>
            <a:ext cx="8001480" cy="4536504"/>
          </a:xfrm>
        </p:spPr>
        <p:txBody>
          <a:bodyPr>
            <a:normAutofit/>
          </a:bodyPr>
          <a:lstStyle/>
          <a:p>
            <a:pPr algn="l">
              <a:buFont typeface="Arial" charset="0"/>
              <a:buChar char="•"/>
            </a:pPr>
            <a:endParaRPr lang="en-GB" sz="2800" dirty="0">
              <a:latin typeface="Times New Roman" pitchFamily="18" charset="0"/>
              <a:cs typeface="Times New Roman" pitchFamily="18" charset="0"/>
            </a:endParaRPr>
          </a:p>
          <a:p>
            <a:pPr algn="l">
              <a:buFont typeface="Arial" charset="0"/>
              <a:buChar char="•"/>
            </a:pPr>
            <a:r>
              <a:rPr lang="en-GB" sz="2800" dirty="0">
                <a:latin typeface="Times New Roman" pitchFamily="18" charset="0"/>
                <a:cs typeface="Times New Roman" pitchFamily="18" charset="0"/>
              </a:rPr>
              <a:t>“Families” of signatures by time</a:t>
            </a:r>
          </a:p>
          <a:p>
            <a:pPr>
              <a:buFont typeface="Arial" charset="0"/>
              <a:buChar char="•"/>
            </a:pPr>
            <a:r>
              <a:rPr lang="en-GB" sz="2800" dirty="0">
                <a:latin typeface="Times New Roman" pitchFamily="18" charset="0"/>
                <a:cs typeface="Times New Roman" pitchFamily="18" charset="0"/>
              </a:rPr>
              <a:t>Changes over time</a:t>
            </a:r>
          </a:p>
          <a:p>
            <a:pPr>
              <a:buFont typeface="Arial" charset="0"/>
              <a:buChar char="•"/>
            </a:pPr>
            <a:r>
              <a:rPr lang="en-GB" sz="2800" dirty="0">
                <a:latin typeface="Times New Roman" pitchFamily="18" charset="0"/>
                <a:cs typeface="Times New Roman" pitchFamily="18" charset="0"/>
              </a:rPr>
              <a:t>Excuses: </a:t>
            </a:r>
          </a:p>
          <a:p>
            <a:pPr lvl="2">
              <a:buFont typeface="Arial" charset="0"/>
              <a:buChar char="•"/>
            </a:pPr>
            <a:r>
              <a:rPr lang="en-GB" sz="2800" dirty="0">
                <a:solidFill>
                  <a:srgbClr val="143D62"/>
                </a:solidFill>
                <a:latin typeface="Times New Roman" pitchFamily="18" charset="0"/>
                <a:cs typeface="Times New Roman" pitchFamily="18" charset="0"/>
              </a:rPr>
              <a:t>Coffee table</a:t>
            </a:r>
          </a:p>
          <a:p>
            <a:pPr lvl="2">
              <a:buFont typeface="Arial" charset="0"/>
              <a:buChar char="•"/>
            </a:pPr>
            <a:r>
              <a:rPr lang="en-GB" sz="2800" dirty="0" err="1">
                <a:solidFill>
                  <a:srgbClr val="143D62"/>
                </a:solidFill>
                <a:latin typeface="Times New Roman" pitchFamily="18" charset="0"/>
                <a:cs typeface="Times New Roman" pitchFamily="18" charset="0"/>
              </a:rPr>
              <a:t>Dupuytren's</a:t>
            </a:r>
            <a:r>
              <a:rPr lang="en-GB" sz="2800" dirty="0">
                <a:solidFill>
                  <a:srgbClr val="143D62"/>
                </a:solidFill>
                <a:latin typeface="Times New Roman" pitchFamily="18" charset="0"/>
                <a:cs typeface="Times New Roman" pitchFamily="18" charset="0"/>
              </a:rPr>
              <a:t> Contracture</a:t>
            </a:r>
          </a:p>
          <a:p>
            <a:pPr lvl="1">
              <a:buFont typeface="Arial" charset="0"/>
              <a:buChar char="•"/>
            </a:pPr>
            <a:endParaRPr lang="en-GB" sz="3600" dirty="0">
              <a:solidFill>
                <a:srgbClr val="143D62"/>
              </a:solidFill>
              <a:latin typeface="Times New Roman" pitchFamily="18" charset="0"/>
              <a:cs typeface="Times New Roman" pitchFamily="18" charset="0"/>
            </a:endParaRPr>
          </a:p>
        </p:txBody>
      </p:sp>
    </p:spTree>
    <p:extLst>
      <p:ext uri="{BB962C8B-B14F-4D97-AF65-F5344CB8AC3E}">
        <p14:creationId xmlns:p14="http://schemas.microsoft.com/office/powerpoint/2010/main" val="33220492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529" y="188640"/>
            <a:ext cx="8001481" cy="1296144"/>
          </a:xfrm>
        </p:spPr>
        <p:txBody>
          <a:bodyPr>
            <a:normAutofit fontScale="90000"/>
          </a:bodyPr>
          <a:lstStyle/>
          <a:p>
            <a:r>
              <a:rPr lang="en-GB" b="1" dirty="0" smtClean="0">
                <a:latin typeface="Times New Roman" pitchFamily="18" charset="0"/>
                <a:cs typeface="Times New Roman" pitchFamily="18" charset="0"/>
              </a:rPr>
              <a:t>Breaking news - Yellow Dots:  FBI/</a:t>
            </a:r>
            <a:br>
              <a:rPr lang="en-GB" b="1" dirty="0" smtClean="0">
                <a:latin typeface="Times New Roman" pitchFamily="18" charset="0"/>
                <a:cs typeface="Times New Roman" pitchFamily="18" charset="0"/>
              </a:rPr>
            </a:br>
            <a:r>
              <a:rPr lang="en-GB" b="1" dirty="0" smtClean="0">
                <a:latin typeface="Times New Roman" pitchFamily="18" charset="0"/>
                <a:cs typeface="Times New Roman" pitchFamily="18" charset="0"/>
              </a:rPr>
              <a:t>/Reality Leigh Winner  -   3/6/17 </a:t>
            </a:r>
            <a:endParaRPr lang="en-GB" b="1" dirty="0">
              <a:latin typeface="Times New Roman" pitchFamily="18" charset="0"/>
              <a:cs typeface="Times New Roman" pitchFamily="18" charset="0"/>
            </a:endParaRPr>
          </a:p>
        </p:txBody>
      </p:sp>
      <p:sp>
        <p:nvSpPr>
          <p:cNvPr id="3" name="Text Placeholder 2"/>
          <p:cNvSpPr>
            <a:spLocks noGrp="1"/>
          </p:cNvSpPr>
          <p:nvPr>
            <p:ph type="body" sz="quarter" idx="10"/>
          </p:nvPr>
        </p:nvSpPr>
        <p:spPr>
          <a:xfrm>
            <a:off x="1057529" y="1435074"/>
            <a:ext cx="8001480" cy="4610095"/>
          </a:xfrm>
        </p:spPr>
        <p:txBody>
          <a:bodyPr/>
          <a:lstStyle/>
          <a:p>
            <a:pPr>
              <a:buNone/>
            </a:pPr>
            <a:r>
              <a:rPr lang="en-GB" dirty="0" smtClean="0"/>
              <a:t>	</a:t>
            </a:r>
            <a:r>
              <a:rPr lang="en-GB" dirty="0" smtClean="0">
                <a:latin typeface="Times New Roman" pitchFamily="18" charset="0"/>
                <a:cs typeface="Times New Roman" pitchFamily="18" charset="0"/>
              </a:rPr>
              <a:t>Dots from a HP </a:t>
            </a:r>
            <a:r>
              <a:rPr lang="en-GB" dirty="0" err="1" smtClean="0">
                <a:latin typeface="Times New Roman" pitchFamily="18" charset="0"/>
                <a:cs typeface="Times New Roman" pitchFamily="18" charset="0"/>
              </a:rPr>
              <a:t>Laserjet</a:t>
            </a:r>
            <a:r>
              <a:rPr lang="en-GB" dirty="0" smtClean="0">
                <a:latin typeface="Times New Roman" pitchFamily="18" charset="0"/>
                <a:cs typeface="Times New Roman" pitchFamily="18" charset="0"/>
              </a:rPr>
              <a:t> printer, illuminated with blue light (Credit: </a:t>
            </a:r>
            <a:r>
              <a:rPr lang="en-GB" dirty="0" err="1" smtClean="0">
                <a:latin typeface="Times New Roman" pitchFamily="18" charset="0"/>
                <a:cs typeface="Times New Roman" pitchFamily="18" charset="0"/>
              </a:rPr>
              <a:t>Florian</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Heise</a:t>
            </a:r>
            <a:r>
              <a:rPr lang="en-GB" dirty="0" smtClean="0">
                <a:latin typeface="Times New Roman" pitchFamily="18" charset="0"/>
                <a:cs typeface="Times New Roman" pitchFamily="18" charset="0"/>
              </a:rPr>
              <a:t>) </a:t>
            </a:r>
          </a:p>
          <a:p>
            <a:pPr>
              <a:buNone/>
            </a:pPr>
            <a:endParaRPr lang="en-GB" dirty="0"/>
          </a:p>
        </p:txBody>
      </p:sp>
      <p:pic>
        <p:nvPicPr>
          <p:cNvPr id="4" name="Picture 3" descr="Yellow Dots.jpg"/>
          <p:cNvPicPr>
            <a:picLocks noChangeAspect="1"/>
          </p:cNvPicPr>
          <p:nvPr/>
        </p:nvPicPr>
        <p:blipFill>
          <a:blip r:embed="rId2" cstate="print"/>
          <a:stretch>
            <a:fillRect/>
          </a:stretch>
        </p:blipFill>
        <p:spPr>
          <a:xfrm>
            <a:off x="2100072" y="2504024"/>
            <a:ext cx="5705856" cy="3096344"/>
          </a:xfrm>
          <a:prstGeom prst="rect">
            <a:avLst/>
          </a:prstGeom>
        </p:spPr>
      </p:pic>
      <p:sp>
        <p:nvSpPr>
          <p:cNvPr id="5" name="Footer Placeholder 1"/>
          <p:cNvSpPr>
            <a:spLocks noGrp="1"/>
          </p:cNvSpPr>
          <p:nvPr>
            <p:ph type="ftr" sz="quarter" idx="3"/>
          </p:nvPr>
        </p:nvSpPr>
        <p:spPr>
          <a:xfrm>
            <a:off x="732905" y="6053142"/>
            <a:ext cx="2410878" cy="560387"/>
          </a:xfrm>
        </p:spPr>
        <p:txBody>
          <a:bodyPr/>
          <a:lstStyle/>
          <a:p>
            <a:pPr algn="l"/>
            <a:r>
              <a:rPr lang="en-GB" sz="1600" dirty="0">
                <a:solidFill>
                  <a:srgbClr val="143D62"/>
                </a:solidFill>
                <a:latin typeface="Times New Roman" panose="02020603050405020304" pitchFamily="18" charset="0"/>
              </a:rPr>
              <a:t>brickcourt.co.uk</a:t>
            </a:r>
          </a:p>
          <a:p>
            <a:pPr algn="l"/>
            <a:r>
              <a:rPr lang="en-GB" sz="1600" dirty="0">
                <a:solidFill>
                  <a:srgbClr val="143D62"/>
                </a:solidFill>
                <a:latin typeface="Times New Roman" panose="02020603050405020304" pitchFamily="18" charset="0"/>
              </a:rPr>
              <a:t>+44 (0)20 7379 3550</a:t>
            </a:r>
          </a:p>
        </p:txBody>
      </p:sp>
    </p:spTree>
    <p:extLst>
      <p:ext uri="{BB962C8B-B14F-4D97-AF65-F5344CB8AC3E}">
        <p14:creationId xmlns:p14="http://schemas.microsoft.com/office/powerpoint/2010/main" val="7005150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a:solidFill>
                  <a:srgbClr val="143D62"/>
                </a:solidFill>
                <a:latin typeface="Times New Roman" panose="02020603050405020304" pitchFamily="18" charset="0"/>
              </a:rPr>
              <a:t>brickcourt.co.uk</a:t>
            </a:r>
          </a:p>
          <a:p>
            <a:pPr algn="l"/>
            <a:r>
              <a:rPr lang="en-GB" sz="160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normAutofit fontScale="90000"/>
          </a:bodyPr>
          <a:lstStyle/>
          <a:p>
            <a:pPr algn="ctr"/>
            <a:r>
              <a:rPr lang="en-GB" b="1" dirty="0" smtClean="0">
                <a:latin typeface="Times New Roman" pitchFamily="18" charset="0"/>
                <a:cs typeface="Times New Roman" pitchFamily="18" charset="0"/>
              </a:rPr>
              <a:t>Who Wrote It?</a:t>
            </a:r>
            <a:endParaRPr lang="en-GB" b="1" dirty="0">
              <a:latin typeface="Times New Roman" pitchFamily="18" charset="0"/>
              <a:cs typeface="Times New Roman" pitchFamily="18" charset="0"/>
            </a:endParaRPr>
          </a:p>
        </p:txBody>
      </p:sp>
      <p:sp>
        <p:nvSpPr>
          <p:cNvPr id="4" name="Text Placeholder 3"/>
          <p:cNvSpPr>
            <a:spLocks noGrp="1"/>
          </p:cNvSpPr>
          <p:nvPr>
            <p:ph type="body" sz="quarter" idx="10"/>
          </p:nvPr>
        </p:nvSpPr>
        <p:spPr>
          <a:xfrm>
            <a:off x="1057529" y="1340769"/>
            <a:ext cx="8001480" cy="4536504"/>
          </a:xfrm>
        </p:spPr>
        <p:txBody>
          <a:bodyPr/>
          <a:lstStyle/>
          <a:p>
            <a:pPr algn="l">
              <a:buFont typeface="Arial" charset="0"/>
              <a:buChar char="•"/>
            </a:pPr>
            <a:r>
              <a:rPr lang="en-GB" sz="2800" dirty="0">
                <a:latin typeface="Times New Roman" pitchFamily="18" charset="0"/>
                <a:cs typeface="Times New Roman" pitchFamily="18" charset="0"/>
              </a:rPr>
              <a:t>RF challenge to the arbitration awards in </a:t>
            </a:r>
            <a:r>
              <a:rPr lang="en-GB" sz="2800" dirty="0" err="1">
                <a:latin typeface="Times New Roman" pitchFamily="18" charset="0"/>
                <a:cs typeface="Times New Roman" pitchFamily="18" charset="0"/>
              </a:rPr>
              <a:t>Yukos</a:t>
            </a:r>
            <a:r>
              <a:rPr lang="en-GB" sz="2800" dirty="0">
                <a:latin typeface="Times New Roman" pitchFamily="18" charset="0"/>
                <a:cs typeface="Times New Roman" pitchFamily="18" charset="0"/>
              </a:rPr>
              <a:t>;</a:t>
            </a:r>
          </a:p>
          <a:p>
            <a:pPr algn="l">
              <a:buFont typeface="Arial" charset="0"/>
              <a:buChar char="•"/>
            </a:pPr>
            <a:r>
              <a:rPr lang="en-GB" sz="2800" dirty="0">
                <a:latin typeface="Times New Roman" pitchFamily="18" charset="0"/>
                <a:cs typeface="Times New Roman" pitchFamily="18" charset="0"/>
              </a:rPr>
              <a:t>One ground: report by Dr Carole </a:t>
            </a:r>
            <a:r>
              <a:rPr lang="en-GB" sz="2800" dirty="0" err="1">
                <a:latin typeface="Times New Roman" pitchFamily="18" charset="0"/>
                <a:cs typeface="Times New Roman" pitchFamily="18" charset="0"/>
              </a:rPr>
              <a:t>Chaski</a:t>
            </a:r>
            <a:r>
              <a:rPr lang="en-GB" sz="2800" dirty="0">
                <a:latin typeface="Times New Roman" pitchFamily="18" charset="0"/>
                <a:cs typeface="Times New Roman" pitchFamily="18" charset="0"/>
              </a:rPr>
              <a:t>, suggesting that the Tribunal Secretary had written most of an award.</a:t>
            </a:r>
          </a:p>
          <a:p>
            <a:pPr algn="l">
              <a:buFont typeface="Arial" charset="0"/>
              <a:buChar char="•"/>
            </a:pPr>
            <a:r>
              <a:rPr lang="en-GB" sz="2800" dirty="0">
                <a:latin typeface="Times New Roman" pitchFamily="18" charset="0"/>
                <a:cs typeface="Times New Roman" pitchFamily="18" charset="0"/>
              </a:rPr>
              <a:t>Detailed linguistic and statistical analysis to identify authorship.</a:t>
            </a:r>
          </a:p>
        </p:txBody>
      </p:sp>
    </p:spTree>
    <p:extLst>
      <p:ext uri="{BB962C8B-B14F-4D97-AF65-F5344CB8AC3E}">
        <p14:creationId xmlns:p14="http://schemas.microsoft.com/office/powerpoint/2010/main" val="27941122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a:solidFill>
                  <a:srgbClr val="143D62"/>
                </a:solidFill>
                <a:latin typeface="Times New Roman" panose="02020603050405020304" pitchFamily="18" charset="0"/>
              </a:rPr>
              <a:t>brickcourt.co.uk</a:t>
            </a:r>
          </a:p>
          <a:p>
            <a:pPr algn="l"/>
            <a:r>
              <a:rPr lang="en-GB" sz="160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normAutofit fontScale="90000"/>
          </a:bodyPr>
          <a:lstStyle/>
          <a:p>
            <a:pPr algn="ctr"/>
            <a:r>
              <a:rPr lang="en-GB" b="1" dirty="0" smtClean="0">
                <a:latin typeface="Times New Roman" pitchFamily="18" charset="0"/>
                <a:cs typeface="Times New Roman" pitchFamily="18" charset="0"/>
              </a:rPr>
              <a:t>Is it Real ?   -   </a:t>
            </a:r>
            <a:r>
              <a:rPr lang="en-GB" b="1" dirty="0" err="1" smtClean="0">
                <a:latin typeface="Times New Roman" pitchFamily="18" charset="0"/>
                <a:cs typeface="Times New Roman" pitchFamily="18" charset="0"/>
              </a:rPr>
              <a:t>Benford’s</a:t>
            </a:r>
            <a:r>
              <a:rPr lang="en-GB" b="1" dirty="0" smtClean="0">
                <a:latin typeface="Times New Roman" pitchFamily="18" charset="0"/>
                <a:cs typeface="Times New Roman" pitchFamily="18" charset="0"/>
              </a:rPr>
              <a:t> Law</a:t>
            </a:r>
            <a:endParaRPr lang="en-GB" b="1" dirty="0">
              <a:latin typeface="Times New Roman" pitchFamily="18" charset="0"/>
              <a:cs typeface="Times New Roman" pitchFamily="18" charset="0"/>
            </a:endParaRPr>
          </a:p>
        </p:txBody>
      </p:sp>
      <p:sp>
        <p:nvSpPr>
          <p:cNvPr id="4" name="Text Placeholder 3"/>
          <p:cNvSpPr>
            <a:spLocks noGrp="1"/>
          </p:cNvSpPr>
          <p:nvPr>
            <p:ph type="body" sz="quarter" idx="10"/>
          </p:nvPr>
        </p:nvSpPr>
        <p:spPr>
          <a:xfrm>
            <a:off x="1057529" y="1340769"/>
            <a:ext cx="8001480" cy="4536504"/>
          </a:xfrm>
        </p:spPr>
        <p:txBody>
          <a:bodyPr/>
          <a:lstStyle/>
          <a:p>
            <a:pPr algn="l">
              <a:buNone/>
            </a:pPr>
            <a:endParaRPr lang="en-GB" sz="3600" dirty="0">
              <a:latin typeface="Times New Roman" pitchFamily="18" charset="0"/>
              <a:cs typeface="Times New Roman" pitchFamily="18" charset="0"/>
            </a:endParaRPr>
          </a:p>
        </p:txBody>
      </p:sp>
      <p:pic>
        <p:nvPicPr>
          <p:cNvPr id="5" name="Picture 4" descr="Benford's Law.gif"/>
          <p:cNvPicPr>
            <a:picLocks noChangeAspect="1"/>
          </p:cNvPicPr>
          <p:nvPr/>
        </p:nvPicPr>
        <p:blipFill>
          <a:blip r:embed="rId2" cstate="print"/>
          <a:stretch>
            <a:fillRect/>
          </a:stretch>
        </p:blipFill>
        <p:spPr>
          <a:xfrm>
            <a:off x="1136576" y="1340768"/>
            <a:ext cx="7920880" cy="4536504"/>
          </a:xfrm>
          <a:prstGeom prst="rect">
            <a:avLst/>
          </a:prstGeom>
        </p:spPr>
      </p:pic>
    </p:spTree>
    <p:extLst>
      <p:ext uri="{BB962C8B-B14F-4D97-AF65-F5344CB8AC3E}">
        <p14:creationId xmlns:p14="http://schemas.microsoft.com/office/powerpoint/2010/main" val="31759498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a:solidFill>
                  <a:srgbClr val="143D62"/>
                </a:solidFill>
                <a:latin typeface="Times New Roman" panose="02020603050405020304" pitchFamily="18" charset="0"/>
              </a:rPr>
              <a:t>brickcourt.co.uk</a:t>
            </a:r>
          </a:p>
          <a:p>
            <a:pPr algn="l"/>
            <a:r>
              <a:rPr lang="en-GB" sz="160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normAutofit fontScale="90000"/>
          </a:bodyPr>
          <a:lstStyle/>
          <a:p>
            <a:pPr algn="ctr"/>
            <a:r>
              <a:rPr lang="en-GB" b="1" dirty="0" smtClean="0">
                <a:latin typeface="Times New Roman" pitchFamily="18" charset="0"/>
                <a:cs typeface="Times New Roman" pitchFamily="18" charset="0"/>
              </a:rPr>
              <a:t>Digital Data:  Pictures (1)</a:t>
            </a:r>
            <a:endParaRPr lang="en-GB" b="1" dirty="0">
              <a:latin typeface="Times New Roman" pitchFamily="18" charset="0"/>
              <a:cs typeface="Times New Roman" pitchFamily="18" charset="0"/>
            </a:endParaRPr>
          </a:p>
        </p:txBody>
      </p:sp>
      <p:sp>
        <p:nvSpPr>
          <p:cNvPr id="4" name="Text Placeholder 3"/>
          <p:cNvSpPr>
            <a:spLocks noGrp="1"/>
          </p:cNvSpPr>
          <p:nvPr>
            <p:ph type="body" sz="quarter" idx="10"/>
          </p:nvPr>
        </p:nvSpPr>
        <p:spPr>
          <a:xfrm>
            <a:off x="1057529" y="1340769"/>
            <a:ext cx="8001480" cy="4536504"/>
          </a:xfrm>
        </p:spPr>
        <p:txBody>
          <a:bodyPr>
            <a:normAutofit lnSpcReduction="10000"/>
          </a:bodyPr>
          <a:lstStyle/>
          <a:p>
            <a:pPr algn="l">
              <a:buFont typeface="Arial" charset="0"/>
              <a:buChar char="•"/>
            </a:pPr>
            <a:r>
              <a:rPr lang="en-GB" sz="2800" dirty="0">
                <a:latin typeface="Times New Roman" pitchFamily="18" charset="0"/>
                <a:cs typeface="Times New Roman" pitchFamily="18" charset="0"/>
              </a:rPr>
              <a:t>Digital manipulation generally more difficult to spot than analogue;</a:t>
            </a:r>
          </a:p>
          <a:p>
            <a:pPr algn="l">
              <a:buFont typeface="Arial" charset="0"/>
              <a:buChar char="•"/>
            </a:pPr>
            <a:r>
              <a:rPr lang="en-GB" sz="2800" dirty="0">
                <a:latin typeface="Times New Roman" pitchFamily="18" charset="0"/>
                <a:cs typeface="Times New Roman" pitchFamily="18" charset="0"/>
              </a:rPr>
              <a:t>Digital files are often compressed: compression loses raw data and obstructs analysis;</a:t>
            </a:r>
          </a:p>
          <a:p>
            <a:pPr algn="l">
              <a:buFont typeface="Arial" charset="0"/>
              <a:buChar char="•"/>
            </a:pPr>
            <a:r>
              <a:rPr lang="en-GB" sz="2800" dirty="0">
                <a:latin typeface="Times New Roman" pitchFamily="18" charset="0"/>
                <a:cs typeface="Times New Roman" pitchFamily="18" charset="0"/>
              </a:rPr>
              <a:t>Digital files can be created or manipulated with no (camera etc) fingerprints, or with false fingerprints added.</a:t>
            </a:r>
          </a:p>
          <a:p>
            <a:pPr algn="l">
              <a:buFont typeface="Arial" charset="0"/>
              <a:buChar char="•"/>
            </a:pPr>
            <a:endParaRPr lang="en-GB" sz="2800" dirty="0">
              <a:latin typeface="Times New Roman" pitchFamily="18" charset="0"/>
              <a:cs typeface="Times New Roman" pitchFamily="18" charset="0"/>
            </a:endParaRPr>
          </a:p>
        </p:txBody>
      </p:sp>
    </p:spTree>
    <p:extLst>
      <p:ext uri="{BB962C8B-B14F-4D97-AF65-F5344CB8AC3E}">
        <p14:creationId xmlns:p14="http://schemas.microsoft.com/office/powerpoint/2010/main" val="1496273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a:solidFill>
                  <a:srgbClr val="143D62"/>
                </a:solidFill>
                <a:latin typeface="Times New Roman" panose="02020603050405020304" pitchFamily="18" charset="0"/>
              </a:rPr>
              <a:t>brickcourt.co.uk</a:t>
            </a:r>
          </a:p>
          <a:p>
            <a:pPr algn="l"/>
            <a:r>
              <a:rPr lang="en-GB" sz="160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normAutofit fontScale="90000"/>
          </a:bodyPr>
          <a:lstStyle/>
          <a:p>
            <a:pPr algn="ctr"/>
            <a:r>
              <a:rPr lang="en-GB" b="1" dirty="0" smtClean="0">
                <a:latin typeface="Times New Roman" pitchFamily="18" charset="0"/>
                <a:cs typeface="Times New Roman" pitchFamily="18" charset="0"/>
              </a:rPr>
              <a:t>Pictures (2):  Caution</a:t>
            </a:r>
            <a:endParaRPr lang="en-GB" b="1" dirty="0">
              <a:latin typeface="Times New Roman" pitchFamily="18" charset="0"/>
              <a:cs typeface="Times New Roman" pitchFamily="18" charset="0"/>
            </a:endParaRPr>
          </a:p>
        </p:txBody>
      </p:sp>
      <p:sp>
        <p:nvSpPr>
          <p:cNvPr id="4" name="Text Placeholder 3"/>
          <p:cNvSpPr>
            <a:spLocks noGrp="1"/>
          </p:cNvSpPr>
          <p:nvPr>
            <p:ph type="body" sz="quarter" idx="10"/>
          </p:nvPr>
        </p:nvSpPr>
        <p:spPr>
          <a:xfrm>
            <a:off x="1057529" y="1340769"/>
            <a:ext cx="8001480" cy="4536504"/>
          </a:xfrm>
        </p:spPr>
        <p:txBody>
          <a:bodyPr>
            <a:normAutofit fontScale="77500" lnSpcReduction="20000"/>
          </a:bodyPr>
          <a:lstStyle/>
          <a:p>
            <a:pPr algn="l">
              <a:buFont typeface="Arial" charset="0"/>
              <a:buChar char="•"/>
            </a:pPr>
            <a:r>
              <a:rPr lang="en-GB" sz="3600" dirty="0">
                <a:latin typeface="Times New Roman" pitchFamily="18" charset="0"/>
                <a:cs typeface="Times New Roman" pitchFamily="18" charset="0"/>
              </a:rPr>
              <a:t>UC Berkeley School of Law: in ICC work digital photos and videos “must be verified and authenticated and chain of custody must be established”.</a:t>
            </a:r>
          </a:p>
          <a:p>
            <a:pPr algn="l">
              <a:buFont typeface="Arial" charset="0"/>
              <a:buChar char="•"/>
            </a:pPr>
            <a:r>
              <a:rPr lang="en-GB" sz="3600" dirty="0">
                <a:latin typeface="Times New Roman" pitchFamily="18" charset="0"/>
                <a:cs typeface="Times New Roman" pitchFamily="18" charset="0"/>
              </a:rPr>
              <a:t>ICC – “e-Court Protocol” requires full chain of custody of digital evidence, and identification of the person from whom the [document] originated.</a:t>
            </a:r>
          </a:p>
        </p:txBody>
      </p:sp>
    </p:spTree>
    <p:extLst>
      <p:ext uri="{BB962C8B-B14F-4D97-AF65-F5344CB8AC3E}">
        <p14:creationId xmlns:p14="http://schemas.microsoft.com/office/powerpoint/2010/main" val="36871294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a:solidFill>
                  <a:srgbClr val="143D62"/>
                </a:solidFill>
                <a:latin typeface="Times New Roman" panose="02020603050405020304" pitchFamily="18" charset="0"/>
              </a:rPr>
              <a:t>brickcourt.co.uk</a:t>
            </a:r>
          </a:p>
          <a:p>
            <a:pPr algn="l"/>
            <a:r>
              <a:rPr lang="en-GB" sz="160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normAutofit fontScale="90000"/>
          </a:bodyPr>
          <a:lstStyle/>
          <a:p>
            <a:pPr algn="ctr"/>
            <a:r>
              <a:rPr lang="en-GB" b="1" dirty="0" smtClean="0">
                <a:latin typeface="Times New Roman" pitchFamily="18" charset="0"/>
                <a:cs typeface="Times New Roman" pitchFamily="18" charset="0"/>
              </a:rPr>
              <a:t>Digital Data:  Sound</a:t>
            </a:r>
            <a:endParaRPr lang="en-GB" b="1" dirty="0">
              <a:latin typeface="Times New Roman" pitchFamily="18" charset="0"/>
              <a:cs typeface="Times New Roman" pitchFamily="18" charset="0"/>
            </a:endParaRPr>
          </a:p>
        </p:txBody>
      </p:sp>
      <p:sp>
        <p:nvSpPr>
          <p:cNvPr id="4" name="Text Placeholder 3"/>
          <p:cNvSpPr>
            <a:spLocks noGrp="1"/>
          </p:cNvSpPr>
          <p:nvPr>
            <p:ph type="body" sz="quarter" idx="10"/>
          </p:nvPr>
        </p:nvSpPr>
        <p:spPr>
          <a:xfrm>
            <a:off x="1057529" y="1148257"/>
            <a:ext cx="8001480" cy="4536504"/>
          </a:xfrm>
        </p:spPr>
        <p:txBody>
          <a:bodyPr/>
          <a:lstStyle/>
          <a:p>
            <a:pPr algn="l">
              <a:lnSpc>
                <a:spcPct val="100000"/>
              </a:lnSpc>
              <a:buNone/>
            </a:pPr>
            <a:r>
              <a:rPr lang="en-GB" sz="3600" dirty="0">
                <a:latin typeface="Times New Roman" pitchFamily="18" charset="0"/>
                <a:cs typeface="Times New Roman" pitchFamily="18" charset="0"/>
              </a:rPr>
              <a:t>	</a:t>
            </a:r>
            <a:r>
              <a:rPr lang="en-GB" sz="2800" dirty="0">
                <a:latin typeface="Times New Roman" pitchFamily="18" charset="0"/>
                <a:cs typeface="Times New Roman" pitchFamily="18" charset="0"/>
              </a:rPr>
              <a:t>“Adobe </a:t>
            </a:r>
            <a:r>
              <a:rPr lang="en-GB" sz="2800" dirty="0" err="1">
                <a:latin typeface="Times New Roman" pitchFamily="18" charset="0"/>
                <a:cs typeface="Times New Roman" pitchFamily="18" charset="0"/>
              </a:rPr>
              <a:t>Voco</a:t>
            </a:r>
            <a:r>
              <a:rPr lang="en-GB" sz="2800" dirty="0">
                <a:latin typeface="Times New Roman" pitchFamily="18" charset="0"/>
                <a:cs typeface="Times New Roman" pitchFamily="18" charset="0"/>
              </a:rPr>
              <a:t> 'Photoshop-for-voice' causes concern” – BBC 7/11/16</a:t>
            </a:r>
          </a:p>
          <a:p>
            <a:pPr algn="l">
              <a:lnSpc>
                <a:spcPct val="100000"/>
              </a:lnSpc>
              <a:buNone/>
            </a:pPr>
            <a:endParaRPr lang="en-GB" sz="2800" dirty="0">
              <a:latin typeface="Times New Roman" pitchFamily="18" charset="0"/>
              <a:cs typeface="Times New Roman" pitchFamily="18" charset="0"/>
            </a:endParaRPr>
          </a:p>
        </p:txBody>
      </p:sp>
      <p:pic>
        <p:nvPicPr>
          <p:cNvPr id="5" name="Picture 4" descr="Digital Sound Manipulation.jpg"/>
          <p:cNvPicPr>
            <a:picLocks noChangeAspect="1"/>
          </p:cNvPicPr>
          <p:nvPr/>
        </p:nvPicPr>
        <p:blipFill>
          <a:blip r:embed="rId2" cstate="print"/>
          <a:stretch>
            <a:fillRect/>
          </a:stretch>
        </p:blipFill>
        <p:spPr>
          <a:xfrm>
            <a:off x="1928664" y="2228192"/>
            <a:ext cx="6192688" cy="3457748"/>
          </a:xfrm>
          <a:prstGeom prst="rect">
            <a:avLst/>
          </a:prstGeom>
        </p:spPr>
      </p:pic>
    </p:spTree>
    <p:extLst>
      <p:ext uri="{BB962C8B-B14F-4D97-AF65-F5344CB8AC3E}">
        <p14:creationId xmlns:p14="http://schemas.microsoft.com/office/powerpoint/2010/main" val="614864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a:solidFill>
                  <a:srgbClr val="143D62"/>
                </a:solidFill>
                <a:latin typeface="Times New Roman" panose="02020603050405020304" pitchFamily="18" charset="0"/>
              </a:rPr>
              <a:t>brickcourt.co.uk</a:t>
            </a:r>
          </a:p>
          <a:p>
            <a:pPr algn="l"/>
            <a:r>
              <a:rPr lang="en-GB" sz="160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normAutofit fontScale="90000"/>
          </a:bodyPr>
          <a:lstStyle/>
          <a:p>
            <a:pPr algn="ctr"/>
            <a:r>
              <a:rPr lang="en-GB" b="1" dirty="0" smtClean="0">
                <a:latin typeface="Times New Roman" pitchFamily="18" charset="0"/>
                <a:cs typeface="Times New Roman" pitchFamily="18" charset="0"/>
              </a:rPr>
              <a:t>Adobe </a:t>
            </a:r>
            <a:r>
              <a:rPr lang="en-GB" b="1" dirty="0" err="1" smtClean="0">
                <a:latin typeface="Times New Roman" pitchFamily="18" charset="0"/>
                <a:cs typeface="Times New Roman" pitchFamily="18" charset="0"/>
              </a:rPr>
              <a:t>Voco</a:t>
            </a:r>
            <a:r>
              <a:rPr lang="en-GB" b="1" dirty="0" smtClean="0">
                <a:latin typeface="Times New Roman" pitchFamily="18" charset="0"/>
                <a:cs typeface="Times New Roman" pitchFamily="18" charset="0"/>
              </a:rPr>
              <a:t> cont.,</a:t>
            </a:r>
            <a:endParaRPr lang="en-GB" b="1" dirty="0">
              <a:latin typeface="Times New Roman" pitchFamily="18" charset="0"/>
              <a:cs typeface="Times New Roman" pitchFamily="18" charset="0"/>
            </a:endParaRPr>
          </a:p>
        </p:txBody>
      </p:sp>
      <p:sp>
        <p:nvSpPr>
          <p:cNvPr id="4" name="Text Placeholder 3"/>
          <p:cNvSpPr>
            <a:spLocks noGrp="1"/>
          </p:cNvSpPr>
          <p:nvPr>
            <p:ph type="body" sz="quarter" idx="10"/>
          </p:nvPr>
        </p:nvSpPr>
        <p:spPr>
          <a:xfrm>
            <a:off x="1057529" y="1340769"/>
            <a:ext cx="8001480" cy="4536504"/>
          </a:xfrm>
        </p:spPr>
        <p:txBody>
          <a:bodyPr>
            <a:normAutofit fontScale="92500" lnSpcReduction="10000"/>
          </a:bodyPr>
          <a:lstStyle/>
          <a:p>
            <a:pPr algn="l">
              <a:buNone/>
            </a:pPr>
            <a:r>
              <a:rPr lang="en-GB" sz="3600" dirty="0" smtClean="0">
                <a:latin typeface="Times New Roman" pitchFamily="18" charset="0"/>
                <a:cs typeface="Times New Roman" pitchFamily="18" charset="0"/>
              </a:rPr>
              <a:t>BBC </a:t>
            </a:r>
            <a:r>
              <a:rPr lang="en-GB" sz="3600" dirty="0">
                <a:latin typeface="Times New Roman" pitchFamily="18" charset="0"/>
                <a:cs typeface="Times New Roman" pitchFamily="18" charset="0"/>
              </a:rPr>
              <a:t>Technology (7/11/16):</a:t>
            </a:r>
          </a:p>
          <a:p>
            <a:pPr algn="l">
              <a:buNone/>
            </a:pPr>
            <a:r>
              <a:rPr lang="en-GB" sz="3600" dirty="0">
                <a:latin typeface="Times New Roman" pitchFamily="18" charset="0"/>
                <a:cs typeface="Times New Roman" pitchFamily="18" charset="0"/>
              </a:rPr>
              <a:t>	“At a live demo in San Diego on Thursday, Adobe took a digitised recording of a man saying "and I kissed my dogs and my wife" and changed it to say "and I kissed Jordan three times".”</a:t>
            </a:r>
          </a:p>
        </p:txBody>
      </p:sp>
    </p:spTree>
    <p:extLst>
      <p:ext uri="{BB962C8B-B14F-4D97-AF65-F5344CB8AC3E}">
        <p14:creationId xmlns:p14="http://schemas.microsoft.com/office/powerpoint/2010/main" val="4166052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a:solidFill>
                  <a:srgbClr val="143D62"/>
                </a:solidFill>
                <a:latin typeface="Times New Roman" panose="02020603050405020304" pitchFamily="18" charset="0"/>
              </a:rPr>
              <a:t>brickcourt.co.uk</a:t>
            </a:r>
          </a:p>
          <a:p>
            <a:pPr algn="l"/>
            <a:r>
              <a:rPr lang="en-GB" sz="160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a:xfrm>
            <a:off x="1057529" y="116632"/>
            <a:ext cx="8001481" cy="648072"/>
          </a:xfrm>
        </p:spPr>
        <p:txBody>
          <a:bodyPr>
            <a:normAutofit fontScale="90000"/>
          </a:bodyPr>
          <a:lstStyle/>
          <a:p>
            <a:pPr algn="ctr"/>
            <a:r>
              <a:rPr lang="en-GB" b="1" dirty="0" smtClean="0">
                <a:latin typeface="Times New Roman" pitchFamily="18" charset="0"/>
                <a:cs typeface="Times New Roman" pitchFamily="18" charset="0"/>
              </a:rPr>
              <a:t>Where the target is clear:  e.g. Paintings (1)</a:t>
            </a:r>
            <a:endParaRPr lang="en-GB" b="1" dirty="0">
              <a:latin typeface="Times New Roman" pitchFamily="18" charset="0"/>
              <a:cs typeface="Times New Roman" pitchFamily="18" charset="0"/>
            </a:endParaRPr>
          </a:p>
        </p:txBody>
      </p:sp>
      <p:sp>
        <p:nvSpPr>
          <p:cNvPr id="4" name="Text Placeholder 3"/>
          <p:cNvSpPr>
            <a:spLocks noGrp="1"/>
          </p:cNvSpPr>
          <p:nvPr>
            <p:ph type="body" sz="quarter" idx="10"/>
          </p:nvPr>
        </p:nvSpPr>
        <p:spPr>
          <a:xfrm>
            <a:off x="1057529" y="1340769"/>
            <a:ext cx="8001480" cy="4536504"/>
          </a:xfrm>
        </p:spPr>
        <p:txBody>
          <a:bodyPr/>
          <a:lstStyle/>
          <a:p>
            <a:pPr algn="l">
              <a:buNone/>
            </a:pPr>
            <a:endParaRPr lang="en-GB" sz="3600" dirty="0">
              <a:latin typeface="Times New Roman" pitchFamily="18" charset="0"/>
              <a:cs typeface="Times New Roman" pitchFamily="18" charset="0"/>
            </a:endParaRPr>
          </a:p>
          <a:p>
            <a:pPr lvl="1">
              <a:buNone/>
            </a:pPr>
            <a:endParaRPr lang="en-GB" sz="4400" dirty="0">
              <a:latin typeface="Times New Roman" pitchFamily="18" charset="0"/>
              <a:cs typeface="Times New Roman" pitchFamily="18" charset="0"/>
            </a:endParaRPr>
          </a:p>
          <a:p>
            <a:pPr lvl="1">
              <a:buNone/>
            </a:pPr>
            <a:r>
              <a:rPr lang="en-GB" sz="4400" dirty="0">
                <a:latin typeface="Times New Roman" pitchFamily="18" charset="0"/>
                <a:cs typeface="Times New Roman" pitchFamily="18" charset="0"/>
              </a:rPr>
              <a:t>			</a:t>
            </a:r>
          </a:p>
        </p:txBody>
      </p:sp>
      <p:pic>
        <p:nvPicPr>
          <p:cNvPr id="13314" name="Picture 2" descr="https://static01.nyt.com/images/2013/08/16/nyregion/fraud-3/fraud-3-superJumbo.jpg"/>
          <p:cNvPicPr>
            <a:picLocks noChangeAspect="1" noChangeArrowheads="1"/>
          </p:cNvPicPr>
          <p:nvPr/>
        </p:nvPicPr>
        <p:blipFill>
          <a:blip r:embed="rId2" cstate="print"/>
          <a:srcRect/>
          <a:stretch>
            <a:fillRect/>
          </a:stretch>
        </p:blipFill>
        <p:spPr bwMode="auto">
          <a:xfrm>
            <a:off x="776536" y="908721"/>
            <a:ext cx="8193024" cy="4232529"/>
          </a:xfrm>
          <a:prstGeom prst="rect">
            <a:avLst/>
          </a:prstGeom>
          <a:noFill/>
        </p:spPr>
      </p:pic>
    </p:spTree>
    <p:extLst>
      <p:ext uri="{BB962C8B-B14F-4D97-AF65-F5344CB8AC3E}">
        <p14:creationId xmlns:p14="http://schemas.microsoft.com/office/powerpoint/2010/main" val="29839863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a:solidFill>
                  <a:srgbClr val="143D62"/>
                </a:solidFill>
                <a:latin typeface="Times New Roman" panose="02020603050405020304" pitchFamily="18" charset="0"/>
              </a:rPr>
              <a:t>brickcourt.co.uk</a:t>
            </a:r>
          </a:p>
          <a:p>
            <a:pPr algn="l"/>
            <a:r>
              <a:rPr lang="en-GB" sz="160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normAutofit fontScale="90000"/>
          </a:bodyPr>
          <a:lstStyle/>
          <a:p>
            <a:pPr algn="ctr"/>
            <a:r>
              <a:rPr lang="en-GB" b="1" dirty="0" smtClean="0">
                <a:latin typeface="Times New Roman" pitchFamily="18" charset="0"/>
                <a:cs typeface="Times New Roman" pitchFamily="18" charset="0"/>
              </a:rPr>
              <a:t>Fake News/Fake Evidence (1):  Snowden</a:t>
            </a:r>
            <a:endParaRPr lang="en-GB" b="1" dirty="0">
              <a:latin typeface="Times New Roman" pitchFamily="18" charset="0"/>
              <a:cs typeface="Times New Roman" pitchFamily="18" charset="0"/>
            </a:endParaRPr>
          </a:p>
        </p:txBody>
      </p:sp>
      <p:sp>
        <p:nvSpPr>
          <p:cNvPr id="4" name="Text Placeholder 3"/>
          <p:cNvSpPr>
            <a:spLocks noGrp="1"/>
          </p:cNvSpPr>
          <p:nvPr>
            <p:ph type="body" sz="quarter" idx="10"/>
          </p:nvPr>
        </p:nvSpPr>
        <p:spPr>
          <a:xfrm>
            <a:off x="1057529" y="1340769"/>
            <a:ext cx="8001480" cy="4536504"/>
          </a:xfrm>
        </p:spPr>
        <p:txBody>
          <a:bodyPr/>
          <a:lstStyle/>
          <a:p>
            <a:pPr marL="0" indent="0" algn="l">
              <a:buNone/>
            </a:pPr>
            <a:endParaRPr lang="en-GB" sz="3600" dirty="0">
              <a:latin typeface="Times New Roman" pitchFamily="18" charset="0"/>
              <a:cs typeface="Times New Roman" pitchFamily="18" charset="0"/>
            </a:endParaRPr>
          </a:p>
        </p:txBody>
      </p:sp>
      <p:pic>
        <p:nvPicPr>
          <p:cNvPr id="5" name="Picture 4"/>
          <p:cNvPicPr/>
          <p:nvPr/>
        </p:nvPicPr>
        <p:blipFill>
          <a:blip r:embed="rId2"/>
          <a:srcRect/>
          <a:stretch>
            <a:fillRect/>
          </a:stretch>
        </p:blipFill>
        <p:spPr bwMode="auto">
          <a:xfrm>
            <a:off x="992560" y="1340768"/>
            <a:ext cx="8136904" cy="4752528"/>
          </a:xfrm>
          <a:prstGeom prst="rect">
            <a:avLst/>
          </a:prstGeom>
          <a:noFill/>
          <a:ln w="9525">
            <a:noFill/>
            <a:miter lim="800000"/>
            <a:headEnd/>
            <a:tailEnd/>
          </a:ln>
        </p:spPr>
      </p:pic>
    </p:spTree>
    <p:extLst>
      <p:ext uri="{BB962C8B-B14F-4D97-AF65-F5344CB8AC3E}">
        <p14:creationId xmlns:p14="http://schemas.microsoft.com/office/powerpoint/2010/main" val="20117126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a:solidFill>
                  <a:srgbClr val="143D62"/>
                </a:solidFill>
                <a:latin typeface="Times New Roman" panose="02020603050405020304" pitchFamily="18" charset="0"/>
              </a:rPr>
              <a:t>brickcourt.co.uk</a:t>
            </a:r>
          </a:p>
          <a:p>
            <a:pPr algn="l"/>
            <a:r>
              <a:rPr lang="en-GB" sz="160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normAutofit fontScale="90000"/>
          </a:bodyPr>
          <a:lstStyle/>
          <a:p>
            <a:pPr algn="ctr"/>
            <a:r>
              <a:rPr lang="en-GB" b="1" dirty="0" smtClean="0">
                <a:latin typeface="Times New Roman" pitchFamily="18" charset="0"/>
                <a:cs typeface="Times New Roman" pitchFamily="18" charset="0"/>
              </a:rPr>
              <a:t>Fake News/Fake Evidence (2)</a:t>
            </a:r>
            <a:endParaRPr lang="en-GB" b="1" dirty="0">
              <a:latin typeface="Times New Roman" pitchFamily="18" charset="0"/>
              <a:cs typeface="Times New Roman" pitchFamily="18" charset="0"/>
            </a:endParaRPr>
          </a:p>
        </p:txBody>
      </p:sp>
      <p:sp>
        <p:nvSpPr>
          <p:cNvPr id="4" name="Text Placeholder 3"/>
          <p:cNvSpPr>
            <a:spLocks noGrp="1"/>
          </p:cNvSpPr>
          <p:nvPr>
            <p:ph type="body" sz="quarter" idx="10"/>
          </p:nvPr>
        </p:nvSpPr>
        <p:spPr>
          <a:xfrm>
            <a:off x="1057529" y="1340769"/>
            <a:ext cx="8001480" cy="4536504"/>
          </a:xfrm>
        </p:spPr>
        <p:txBody>
          <a:bodyPr/>
          <a:lstStyle/>
          <a:p>
            <a:pPr marL="0" indent="0" algn="l">
              <a:buNone/>
            </a:pPr>
            <a:endParaRPr lang="en-GB" sz="3600" dirty="0">
              <a:latin typeface="Times New Roman" pitchFamily="18" charset="0"/>
              <a:cs typeface="Times New Roman" pitchFamily="18" charset="0"/>
            </a:endParaRPr>
          </a:p>
        </p:txBody>
      </p:sp>
      <p:pic>
        <p:nvPicPr>
          <p:cNvPr id="5" name="Picture 4"/>
          <p:cNvPicPr/>
          <p:nvPr/>
        </p:nvPicPr>
        <p:blipFill>
          <a:blip r:embed="rId2"/>
          <a:srcRect/>
          <a:stretch>
            <a:fillRect/>
          </a:stretch>
        </p:blipFill>
        <p:spPr bwMode="auto">
          <a:xfrm>
            <a:off x="1064568" y="1135120"/>
            <a:ext cx="7992888" cy="4705504"/>
          </a:xfrm>
          <a:prstGeom prst="rect">
            <a:avLst/>
          </a:prstGeom>
          <a:noFill/>
          <a:ln w="9525">
            <a:noFill/>
            <a:miter lim="800000"/>
            <a:headEnd/>
            <a:tailEnd/>
          </a:ln>
        </p:spPr>
      </p:pic>
    </p:spTree>
    <p:extLst>
      <p:ext uri="{BB962C8B-B14F-4D97-AF65-F5344CB8AC3E}">
        <p14:creationId xmlns:p14="http://schemas.microsoft.com/office/powerpoint/2010/main" val="7574161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a:solidFill>
                  <a:srgbClr val="143D62"/>
                </a:solidFill>
                <a:latin typeface="Times New Roman" panose="02020603050405020304" pitchFamily="18" charset="0"/>
              </a:rPr>
              <a:t>brickcourt.co.uk</a:t>
            </a:r>
          </a:p>
          <a:p>
            <a:pPr algn="l"/>
            <a:r>
              <a:rPr lang="en-GB" sz="160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normAutofit fontScale="90000"/>
          </a:bodyPr>
          <a:lstStyle/>
          <a:p>
            <a:pPr algn="ctr"/>
            <a:r>
              <a:rPr lang="en-GB" b="1" dirty="0" smtClean="0">
                <a:latin typeface="Times New Roman" pitchFamily="18" charset="0"/>
                <a:cs typeface="Times New Roman" pitchFamily="18" charset="0"/>
              </a:rPr>
              <a:t>Fake News/Fake Evidence (3)</a:t>
            </a:r>
            <a:endParaRPr lang="en-GB" b="1" dirty="0">
              <a:latin typeface="Times New Roman" pitchFamily="18" charset="0"/>
              <a:cs typeface="Times New Roman" pitchFamily="18" charset="0"/>
            </a:endParaRPr>
          </a:p>
        </p:txBody>
      </p:sp>
      <p:sp>
        <p:nvSpPr>
          <p:cNvPr id="4" name="Text Placeholder 3"/>
          <p:cNvSpPr>
            <a:spLocks noGrp="1"/>
          </p:cNvSpPr>
          <p:nvPr>
            <p:ph type="body" sz="quarter" idx="10"/>
          </p:nvPr>
        </p:nvSpPr>
        <p:spPr>
          <a:xfrm>
            <a:off x="1057529" y="1340769"/>
            <a:ext cx="8001480" cy="4536504"/>
          </a:xfrm>
        </p:spPr>
        <p:txBody>
          <a:bodyPr/>
          <a:lstStyle/>
          <a:p>
            <a:pPr marL="0" indent="0" algn="l">
              <a:buNone/>
            </a:pPr>
            <a:endParaRPr lang="en-GB" sz="3600" dirty="0">
              <a:latin typeface="Times New Roman" pitchFamily="18" charset="0"/>
              <a:cs typeface="Times New Roman" pitchFamily="18" charset="0"/>
            </a:endParaRPr>
          </a:p>
        </p:txBody>
      </p:sp>
      <p:pic>
        <p:nvPicPr>
          <p:cNvPr id="5" name="Picture 4"/>
          <p:cNvPicPr/>
          <p:nvPr/>
        </p:nvPicPr>
        <p:blipFill>
          <a:blip r:embed="rId2"/>
          <a:srcRect/>
          <a:stretch>
            <a:fillRect/>
          </a:stretch>
        </p:blipFill>
        <p:spPr bwMode="auto">
          <a:xfrm>
            <a:off x="1064568" y="1176032"/>
            <a:ext cx="7992888" cy="4580920"/>
          </a:xfrm>
          <a:prstGeom prst="rect">
            <a:avLst/>
          </a:prstGeom>
          <a:noFill/>
          <a:ln w="9525">
            <a:noFill/>
            <a:miter lim="800000"/>
            <a:headEnd/>
            <a:tailEnd/>
          </a:ln>
        </p:spPr>
      </p:pic>
    </p:spTree>
    <p:extLst>
      <p:ext uri="{BB962C8B-B14F-4D97-AF65-F5344CB8AC3E}">
        <p14:creationId xmlns:p14="http://schemas.microsoft.com/office/powerpoint/2010/main" val="38157360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a:solidFill>
                  <a:srgbClr val="143D62"/>
                </a:solidFill>
                <a:latin typeface="Times New Roman" panose="02020603050405020304" pitchFamily="18" charset="0"/>
              </a:rPr>
              <a:t>brickcourt.co.uk</a:t>
            </a:r>
          </a:p>
          <a:p>
            <a:pPr algn="l"/>
            <a:r>
              <a:rPr lang="en-GB" sz="160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normAutofit fontScale="90000"/>
          </a:bodyPr>
          <a:lstStyle/>
          <a:p>
            <a:pPr algn="ctr"/>
            <a:r>
              <a:rPr lang="en-GB" b="1" dirty="0" smtClean="0">
                <a:latin typeface="Times New Roman" pitchFamily="18" charset="0"/>
                <a:cs typeface="Times New Roman" pitchFamily="18" charset="0"/>
              </a:rPr>
              <a:t>Conclusion</a:t>
            </a:r>
            <a:endParaRPr lang="en-GB" b="1" dirty="0">
              <a:latin typeface="Times New Roman" pitchFamily="18" charset="0"/>
              <a:cs typeface="Times New Roman" pitchFamily="18" charset="0"/>
            </a:endParaRPr>
          </a:p>
        </p:txBody>
      </p:sp>
      <p:sp>
        <p:nvSpPr>
          <p:cNvPr id="4" name="Text Placeholder 3"/>
          <p:cNvSpPr>
            <a:spLocks noGrp="1"/>
          </p:cNvSpPr>
          <p:nvPr>
            <p:ph type="body" sz="quarter" idx="10"/>
          </p:nvPr>
        </p:nvSpPr>
        <p:spPr>
          <a:xfrm>
            <a:off x="1057529" y="1340769"/>
            <a:ext cx="8001480" cy="4536504"/>
          </a:xfrm>
        </p:spPr>
        <p:txBody>
          <a:bodyPr>
            <a:normAutofit fontScale="55000" lnSpcReduction="20000"/>
          </a:bodyPr>
          <a:lstStyle/>
          <a:p>
            <a:pPr marL="0" indent="0" algn="l">
              <a:buNone/>
            </a:pPr>
            <a:r>
              <a:rPr lang="en-GB" sz="3600" dirty="0" smtClean="0">
                <a:latin typeface="Times New Roman" pitchFamily="18" charset="0"/>
                <a:cs typeface="Times New Roman" pitchFamily="18" charset="0"/>
              </a:rPr>
              <a:t>Be</a:t>
            </a:r>
            <a:r>
              <a:rPr lang="en-GB" sz="3600" dirty="0">
                <a:latin typeface="Times New Roman" pitchFamily="18" charset="0"/>
                <a:cs typeface="Times New Roman" pitchFamily="18" charset="0"/>
              </a:rPr>
              <a:t>:</a:t>
            </a:r>
          </a:p>
          <a:p>
            <a:pPr algn="l">
              <a:buFontTx/>
              <a:buChar char="•"/>
            </a:pPr>
            <a:r>
              <a:rPr lang="en-GB" sz="3600" dirty="0">
                <a:latin typeface="Times New Roman" pitchFamily="18" charset="0"/>
                <a:cs typeface="Times New Roman" pitchFamily="18" charset="0"/>
              </a:rPr>
              <a:t>Cautious according to context and in proportion to what is at stake</a:t>
            </a:r>
          </a:p>
          <a:p>
            <a:pPr algn="l">
              <a:buFontTx/>
              <a:buChar char="•"/>
            </a:pPr>
            <a:r>
              <a:rPr lang="en-GB" sz="3600" dirty="0">
                <a:latin typeface="Times New Roman" pitchFamily="18" charset="0"/>
                <a:cs typeface="Times New Roman" pitchFamily="18" charset="0"/>
              </a:rPr>
              <a:t>Sceptical about evidence that is too good, too convenient or incongruous</a:t>
            </a:r>
          </a:p>
          <a:p>
            <a:pPr algn="l">
              <a:buFontTx/>
              <a:buChar char="•"/>
            </a:pPr>
            <a:r>
              <a:rPr lang="en-GB" sz="3600" dirty="0">
                <a:latin typeface="Times New Roman" pitchFamily="18" charset="0"/>
                <a:cs typeface="Times New Roman" pitchFamily="18" charset="0"/>
              </a:rPr>
              <a:t>Thorough in building chronologies and background to expose incongruity</a:t>
            </a:r>
          </a:p>
          <a:p>
            <a:pPr algn="l">
              <a:buFontTx/>
              <a:buChar char="•"/>
            </a:pPr>
            <a:r>
              <a:rPr lang="en-GB" sz="3600" dirty="0">
                <a:latin typeface="Times New Roman" pitchFamily="18" charset="0"/>
                <a:cs typeface="Times New Roman" pitchFamily="18" charset="0"/>
              </a:rPr>
              <a:t>Aware of techniques to test every kind of evidence</a:t>
            </a:r>
          </a:p>
          <a:p>
            <a:pPr algn="l">
              <a:buFontTx/>
              <a:buChar char="•"/>
            </a:pPr>
            <a:r>
              <a:rPr lang="en-GB" sz="3600" dirty="0">
                <a:latin typeface="Times New Roman" pitchFamily="18" charset="0"/>
                <a:cs typeface="Times New Roman" pitchFamily="18" charset="0"/>
              </a:rPr>
              <a:t>Resourceful in finding others</a:t>
            </a:r>
          </a:p>
          <a:p>
            <a:pPr algn="l">
              <a:buFontTx/>
              <a:buChar char="•"/>
            </a:pPr>
            <a:r>
              <a:rPr lang="en-GB" sz="3600" dirty="0">
                <a:latin typeface="Times New Roman" pitchFamily="18" charset="0"/>
                <a:cs typeface="Times New Roman" pitchFamily="18" charset="0"/>
              </a:rPr>
              <a:t>Determined not to let falsehood win</a:t>
            </a:r>
            <a:r>
              <a:rPr lang="en-GB" sz="3600" dirty="0" smtClean="0">
                <a:latin typeface="Times New Roman" pitchFamily="18" charset="0"/>
                <a:cs typeface="Times New Roman" pitchFamily="18" charset="0"/>
              </a:rPr>
              <a:t>.</a:t>
            </a:r>
            <a:endParaRPr lang="en-GB" sz="3600" dirty="0">
              <a:latin typeface="Times New Roman" pitchFamily="18" charset="0"/>
              <a:cs typeface="Times New Roman" pitchFamily="18" charset="0"/>
            </a:endParaRPr>
          </a:p>
        </p:txBody>
      </p:sp>
    </p:spTree>
    <p:extLst>
      <p:ext uri="{BB962C8B-B14F-4D97-AF65-F5344CB8AC3E}">
        <p14:creationId xmlns:p14="http://schemas.microsoft.com/office/powerpoint/2010/main" val="38399688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431" y="1018003"/>
            <a:ext cx="8420400" cy="637425"/>
          </a:xfrm>
        </p:spPr>
        <p:txBody>
          <a:bodyPr/>
          <a:lstStyle/>
          <a:p>
            <a:r>
              <a:rPr lang="en-US" dirty="0" smtClean="0"/>
              <a:t>Conspiracy Theories : Where next for the law on “unlawful means”?</a:t>
            </a:r>
            <a:endParaRPr lang="en-US" dirty="0"/>
          </a:p>
        </p:txBody>
      </p:sp>
      <p:sp>
        <p:nvSpPr>
          <p:cNvPr id="3" name="Footer Placeholder 2"/>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Tree>
    <p:extLst>
      <p:ext uri="{BB962C8B-B14F-4D97-AF65-F5344CB8AC3E}">
        <p14:creationId xmlns:p14="http://schemas.microsoft.com/office/powerpoint/2010/main" val="8715030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US" i="1" dirty="0"/>
              <a:t>Schenk v Cook </a:t>
            </a:r>
            <a:r>
              <a:rPr lang="en-US" dirty="0"/>
              <a:t>[2017] EWHC 144 (QB) at [71] </a:t>
            </a:r>
            <a:endParaRPr lang="en-GB" dirty="0"/>
          </a:p>
        </p:txBody>
      </p:sp>
      <p:sp>
        <p:nvSpPr>
          <p:cNvPr id="4" name="Text Placeholder 3"/>
          <p:cNvSpPr>
            <a:spLocks noGrp="1"/>
          </p:cNvSpPr>
          <p:nvPr>
            <p:ph type="body" sz="quarter" idx="10"/>
          </p:nvPr>
        </p:nvSpPr>
        <p:spPr/>
        <p:txBody>
          <a:bodyPr/>
          <a:lstStyle/>
          <a:p>
            <a:pPr lvl="0"/>
            <a:r>
              <a:rPr lang="en-GB" dirty="0"/>
              <a:t>“The components of the tort of conspiracy include: </a:t>
            </a:r>
            <a:endParaRPr lang="en-GB" dirty="0" smtClean="0"/>
          </a:p>
          <a:p>
            <a:pPr marL="514350" lvl="0" indent="-514350">
              <a:buAutoNum type="romanLcParenBoth"/>
            </a:pPr>
            <a:r>
              <a:rPr lang="en-GB" dirty="0" smtClean="0"/>
              <a:t>an </a:t>
            </a:r>
            <a:r>
              <a:rPr lang="en-GB" dirty="0"/>
              <a:t>agreement or combination between two or more persons; </a:t>
            </a:r>
            <a:endParaRPr lang="en-GB" dirty="0" smtClean="0"/>
          </a:p>
          <a:p>
            <a:pPr marL="514350" lvl="0" indent="-514350">
              <a:buAutoNum type="romanLcParenBoth"/>
            </a:pPr>
            <a:r>
              <a:rPr lang="en-GB" dirty="0" smtClean="0"/>
              <a:t>the </a:t>
            </a:r>
            <a:r>
              <a:rPr lang="en-GB" dirty="0"/>
              <a:t>intended consequence of which is to injure the Claimant; </a:t>
            </a:r>
            <a:endParaRPr lang="en-GB" dirty="0" smtClean="0"/>
          </a:p>
          <a:p>
            <a:pPr marL="514350" lvl="0" indent="-514350">
              <a:buAutoNum type="romanLcParenBoth"/>
            </a:pPr>
            <a:r>
              <a:rPr lang="en-GB" dirty="0" smtClean="0"/>
              <a:t>the </a:t>
            </a:r>
            <a:r>
              <a:rPr lang="en-GB" dirty="0"/>
              <a:t>use of unlawful means; and </a:t>
            </a:r>
            <a:endParaRPr lang="en-GB" dirty="0" smtClean="0"/>
          </a:p>
          <a:p>
            <a:pPr marL="514350" lvl="0" indent="-514350">
              <a:buAutoNum type="romanLcParenBoth"/>
            </a:pPr>
            <a:r>
              <a:rPr lang="en-GB" dirty="0" smtClean="0"/>
              <a:t>acts </a:t>
            </a:r>
            <a:r>
              <a:rPr lang="en-GB" dirty="0"/>
              <a:t>done in execution of that agreement which result in damage to the Claimant's trade or other interests”</a:t>
            </a:r>
            <a:endParaRPr lang="en-US" dirty="0"/>
          </a:p>
        </p:txBody>
      </p:sp>
    </p:spTree>
    <p:extLst>
      <p:ext uri="{BB962C8B-B14F-4D97-AF65-F5344CB8AC3E}">
        <p14:creationId xmlns:p14="http://schemas.microsoft.com/office/powerpoint/2010/main" val="360867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Unlawful Means Wars</a:t>
            </a:r>
            <a:endParaRPr lang="en-GB" dirty="0"/>
          </a:p>
        </p:txBody>
      </p:sp>
      <p:sp>
        <p:nvSpPr>
          <p:cNvPr id="3" name="Footer Placeholder 2"/>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Tree>
    <p:extLst>
      <p:ext uri="{BB962C8B-B14F-4D97-AF65-F5344CB8AC3E}">
        <p14:creationId xmlns:p14="http://schemas.microsoft.com/office/powerpoint/2010/main" val="27406533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Pre-2007 position</a:t>
            </a:r>
            <a:endParaRPr lang="en-GB" dirty="0"/>
          </a:p>
        </p:txBody>
      </p:sp>
      <p:sp>
        <p:nvSpPr>
          <p:cNvPr id="4" name="Text Placeholder 3"/>
          <p:cNvSpPr>
            <a:spLocks noGrp="1"/>
          </p:cNvSpPr>
          <p:nvPr>
            <p:ph type="body" sz="quarter" idx="10"/>
          </p:nvPr>
        </p:nvSpPr>
        <p:spPr/>
        <p:txBody>
          <a:bodyPr/>
          <a:lstStyle/>
          <a:p>
            <a:r>
              <a:rPr lang="en-GB" sz="2400" dirty="0" smtClean="0"/>
              <a:t>Very straightforward distinction</a:t>
            </a:r>
          </a:p>
          <a:p>
            <a:r>
              <a:rPr lang="en-GB" sz="2400" i="1" dirty="0" smtClean="0"/>
              <a:t>Powell v </a:t>
            </a:r>
            <a:r>
              <a:rPr lang="en-GB" sz="2400" i="1" dirty="0" err="1" smtClean="0"/>
              <a:t>Boladz</a:t>
            </a:r>
            <a:r>
              <a:rPr lang="en-GB" sz="2400" i="1" dirty="0" smtClean="0"/>
              <a:t> </a:t>
            </a:r>
            <a:r>
              <a:rPr lang="en-GB" sz="2400" dirty="0" smtClean="0"/>
              <a:t>[1998] Lloyd’s Rep Med 116</a:t>
            </a:r>
          </a:p>
          <a:p>
            <a:pPr lvl="1"/>
            <a:r>
              <a:rPr lang="en-GB" dirty="0" smtClean="0"/>
              <a:t>The unlawful means must be actionable</a:t>
            </a:r>
          </a:p>
          <a:p>
            <a:r>
              <a:rPr lang="en-GB" sz="2400" dirty="0" smtClean="0"/>
              <a:t>Then enter</a:t>
            </a:r>
            <a:r>
              <a:rPr lang="is-IS" sz="2400" dirty="0" smtClean="0"/>
              <a:t>…</a:t>
            </a:r>
            <a:endParaRPr lang="en-GB" sz="2800" dirty="0" smtClean="0"/>
          </a:p>
          <a:p>
            <a:endParaRPr lang="en-GB" sz="2400" dirty="0" smtClean="0"/>
          </a:p>
          <a:p>
            <a:endParaRPr lang="en-GB" i="1" dirty="0"/>
          </a:p>
        </p:txBody>
      </p:sp>
    </p:spTree>
    <p:extLst>
      <p:ext uri="{BB962C8B-B14F-4D97-AF65-F5344CB8AC3E}">
        <p14:creationId xmlns:p14="http://schemas.microsoft.com/office/powerpoint/2010/main" val="11160645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i="1" dirty="0" smtClean="0"/>
              <a:t>OBG v Allan </a:t>
            </a:r>
            <a:r>
              <a:rPr lang="en-GB" dirty="0" smtClean="0"/>
              <a:t>[2008] 1 AC 1</a:t>
            </a:r>
            <a:endParaRPr lang="en-GB" i="1" dirty="0"/>
          </a:p>
        </p:txBody>
      </p:sp>
      <p:sp>
        <p:nvSpPr>
          <p:cNvPr id="4" name="Text Placeholder 3"/>
          <p:cNvSpPr>
            <a:spLocks noGrp="1"/>
          </p:cNvSpPr>
          <p:nvPr>
            <p:ph type="body" sz="quarter" idx="10"/>
          </p:nvPr>
        </p:nvSpPr>
        <p:spPr/>
        <p:txBody>
          <a:bodyPr/>
          <a:lstStyle/>
          <a:p>
            <a:r>
              <a:rPr lang="en-GB" sz="2400" dirty="0" smtClean="0"/>
              <a:t>Enormous judgment (re)considering many of the economic torts</a:t>
            </a:r>
          </a:p>
          <a:p>
            <a:r>
              <a:rPr lang="en-GB" sz="2400" dirty="0" smtClean="0"/>
              <a:t>Key question : in unlawful interference with economic interests, must the unlawful means be actionable?</a:t>
            </a:r>
          </a:p>
          <a:p>
            <a:r>
              <a:rPr lang="en-GB" sz="2400" dirty="0" smtClean="0"/>
              <a:t>Lord Hoffmann at [49] :</a:t>
            </a:r>
          </a:p>
          <a:p>
            <a:pPr>
              <a:lnSpc>
                <a:spcPct val="100000"/>
              </a:lnSpc>
            </a:pPr>
            <a:r>
              <a:rPr lang="en-GB" sz="1400" dirty="0" smtClean="0"/>
              <a:t>In </a:t>
            </a:r>
            <a:r>
              <a:rPr lang="en-GB" sz="1400" dirty="0"/>
              <a:t>my opinion, and subject to one qualification, acts against a third party count as unlawful means only if they are actionable by that third party. The qualification is that they will also be unlawful means if the only reason why they are not actionable is because the third party has suffered no loss. In the case of intimidation, for example, the threat will usually give rise to no cause of action by the third party because he will have suffered no loss. If he submits to the threat, then, as the defendant intended, the claimant will have suffered loss instead. It is nevertheless unlawful means. But the threat must be to do something which </a:t>
            </a:r>
            <a:r>
              <a:rPr lang="en-GB" sz="1400" i="1" dirty="0"/>
              <a:t>would </a:t>
            </a:r>
            <a:r>
              <a:rPr lang="en-GB" sz="1400" dirty="0"/>
              <a:t>have been actionable if the third party had suffered loss.</a:t>
            </a:r>
            <a:endParaRPr lang="en-GB" sz="1400" dirty="0" smtClean="0"/>
          </a:p>
        </p:txBody>
      </p:sp>
    </p:spTree>
    <p:extLst>
      <p:ext uri="{BB962C8B-B14F-4D97-AF65-F5344CB8AC3E}">
        <p14:creationId xmlns:p14="http://schemas.microsoft.com/office/powerpoint/2010/main" val="355875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sz="2400" i="1" dirty="0" smtClean="0"/>
              <a:t>Customs &amp; Excise Commissioners v Total Network SL </a:t>
            </a:r>
            <a:r>
              <a:rPr lang="en-GB" sz="2400" dirty="0" smtClean="0"/>
              <a:t>[2008] UKHL 19</a:t>
            </a:r>
            <a:endParaRPr lang="en-GB" sz="2400" i="1" dirty="0"/>
          </a:p>
        </p:txBody>
      </p:sp>
      <p:sp>
        <p:nvSpPr>
          <p:cNvPr id="4" name="Text Placeholder 3"/>
          <p:cNvSpPr>
            <a:spLocks noGrp="1"/>
          </p:cNvSpPr>
          <p:nvPr>
            <p:ph type="body" sz="quarter" idx="10"/>
          </p:nvPr>
        </p:nvSpPr>
        <p:spPr/>
        <p:txBody>
          <a:bodyPr/>
          <a:lstStyle/>
          <a:p>
            <a:pPr marL="342900" indent="-342900">
              <a:buFont typeface="Arial" charset="0"/>
              <a:buChar char="•"/>
            </a:pPr>
            <a:r>
              <a:rPr lang="en-GB" sz="2400" dirty="0" smtClean="0"/>
              <a:t>T was a Spanish company with a UK bank account.</a:t>
            </a:r>
          </a:p>
          <a:p>
            <a:pPr marL="342900" indent="-342900">
              <a:buFont typeface="Arial" charset="0"/>
              <a:buChar char="•"/>
            </a:pPr>
            <a:r>
              <a:rPr lang="en-GB" sz="2400" dirty="0" smtClean="0"/>
              <a:t>Classic “intra-community missing trader”, or “carousel”, fraud</a:t>
            </a:r>
          </a:p>
          <a:p>
            <a:pPr marL="342900" indent="-342900">
              <a:buFont typeface="Arial" charset="0"/>
              <a:buChar char="•"/>
            </a:pPr>
            <a:r>
              <a:rPr lang="en-GB" sz="2400" dirty="0" smtClean="0"/>
              <a:t>Total sells phones to UK company, which are eventually sold back to them, after the VAT has been reclaimed </a:t>
            </a:r>
          </a:p>
          <a:p>
            <a:pPr marL="342900" indent="-342900">
              <a:buFont typeface="Arial" charset="0"/>
              <a:buChar char="•"/>
            </a:pPr>
            <a:r>
              <a:rPr lang="en-GB" sz="2400" dirty="0" smtClean="0"/>
              <a:t>HMRC claimed against Total in unlawful means conspiracy</a:t>
            </a:r>
          </a:p>
          <a:p>
            <a:pPr marL="342900" indent="-342900">
              <a:buFont typeface="Arial" charset="0"/>
              <a:buChar char="•"/>
            </a:pPr>
            <a:r>
              <a:rPr lang="en-GB" sz="2400" dirty="0" smtClean="0"/>
              <a:t>Side issue about Article 4 of the Bill of Rights</a:t>
            </a:r>
          </a:p>
        </p:txBody>
      </p:sp>
    </p:spTree>
    <p:extLst>
      <p:ext uri="{BB962C8B-B14F-4D97-AF65-F5344CB8AC3E}">
        <p14:creationId xmlns:p14="http://schemas.microsoft.com/office/powerpoint/2010/main" val="34661640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a:solidFill>
                  <a:srgbClr val="143D62"/>
                </a:solidFill>
                <a:latin typeface="Times New Roman" panose="02020603050405020304" pitchFamily="18" charset="0"/>
              </a:rPr>
              <a:t>brickcourt.co.uk</a:t>
            </a:r>
          </a:p>
          <a:p>
            <a:pPr algn="l"/>
            <a:r>
              <a:rPr lang="en-GB" sz="160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normAutofit fontScale="90000"/>
          </a:bodyPr>
          <a:lstStyle/>
          <a:p>
            <a:pPr algn="ctr"/>
            <a:r>
              <a:rPr lang="en-GB" b="1" dirty="0" smtClean="0">
                <a:latin typeface="Times New Roman" pitchFamily="18" charset="0"/>
                <a:cs typeface="Times New Roman" pitchFamily="18" charset="0"/>
              </a:rPr>
              <a:t>Paintings (2)</a:t>
            </a:r>
            <a:endParaRPr lang="en-GB" b="1" dirty="0">
              <a:latin typeface="Times New Roman" pitchFamily="18" charset="0"/>
              <a:cs typeface="Times New Roman" pitchFamily="18" charset="0"/>
            </a:endParaRPr>
          </a:p>
        </p:txBody>
      </p:sp>
      <p:sp>
        <p:nvSpPr>
          <p:cNvPr id="4" name="Text Placeholder 3"/>
          <p:cNvSpPr>
            <a:spLocks noGrp="1"/>
          </p:cNvSpPr>
          <p:nvPr>
            <p:ph type="body" sz="quarter" idx="10"/>
          </p:nvPr>
        </p:nvSpPr>
        <p:spPr>
          <a:xfrm>
            <a:off x="1057529" y="1340769"/>
            <a:ext cx="8001480" cy="4536504"/>
          </a:xfrm>
        </p:spPr>
        <p:txBody>
          <a:bodyPr>
            <a:normAutofit/>
          </a:bodyPr>
          <a:lstStyle/>
          <a:p>
            <a:pPr lvl="1">
              <a:buFont typeface="Arial" charset="0"/>
              <a:buChar char="•"/>
            </a:pPr>
            <a:endParaRPr lang="en-GB" dirty="0" smtClean="0">
              <a:latin typeface="Times New Roman" pitchFamily="18" charset="0"/>
              <a:cs typeface="Times New Roman" pitchFamily="18" charset="0"/>
            </a:endParaRPr>
          </a:p>
          <a:p>
            <a:pPr lvl="1">
              <a:buFont typeface="Arial" charset="0"/>
              <a:buChar char="•"/>
            </a:pPr>
            <a:r>
              <a:rPr lang="en-GB" dirty="0" smtClean="0">
                <a:latin typeface="Times New Roman" pitchFamily="18" charset="0"/>
                <a:cs typeface="Times New Roman" pitchFamily="18" charset="0"/>
              </a:rPr>
              <a:t>E.g. </a:t>
            </a:r>
            <a:r>
              <a:rPr lang="en-GB" dirty="0" err="1" smtClean="0">
                <a:latin typeface="Times New Roman" pitchFamily="18" charset="0"/>
                <a:cs typeface="Times New Roman" pitchFamily="18" charset="0"/>
              </a:rPr>
              <a:t>Knoedler</a:t>
            </a:r>
            <a:r>
              <a:rPr lang="en-GB" dirty="0" smtClean="0">
                <a:latin typeface="Times New Roman" pitchFamily="18" charset="0"/>
                <a:cs typeface="Times New Roman" pitchFamily="18" charset="0"/>
              </a:rPr>
              <a:t> Gallery, NY, NY</a:t>
            </a:r>
          </a:p>
          <a:p>
            <a:pPr lvl="1">
              <a:buFont typeface="Arial" charset="0"/>
              <a:buChar char="•"/>
            </a:pPr>
            <a:r>
              <a:rPr lang="en-GB" dirty="0" smtClean="0">
                <a:latin typeface="Times New Roman" pitchFamily="18" charset="0"/>
                <a:cs typeface="Times New Roman" pitchFamily="18" charset="0"/>
              </a:rPr>
              <a:t>Raman microscope (excitation laser, laser rejection filters, a spectrometer or </a:t>
            </a:r>
            <a:r>
              <a:rPr lang="en-GB" dirty="0" err="1" smtClean="0">
                <a:latin typeface="Times New Roman" pitchFamily="18" charset="0"/>
                <a:cs typeface="Times New Roman" pitchFamily="18" charset="0"/>
              </a:rPr>
              <a:t>monochromator</a:t>
            </a:r>
            <a:r>
              <a:rPr lang="en-GB" dirty="0" smtClean="0">
                <a:latin typeface="Times New Roman" pitchFamily="18" charset="0"/>
                <a:cs typeface="Times New Roman" pitchFamily="18" charset="0"/>
              </a:rPr>
              <a:t> allowing chemical imaging of minute points)</a:t>
            </a:r>
          </a:p>
          <a:p>
            <a:pPr lvl="2">
              <a:buFont typeface="Arial" charset="0"/>
              <a:buChar char="•"/>
            </a:pPr>
            <a:r>
              <a:rPr lang="en-GB" sz="2800" dirty="0">
                <a:latin typeface="Times New Roman" pitchFamily="18" charset="0"/>
                <a:cs typeface="Times New Roman" pitchFamily="18" charset="0"/>
              </a:rPr>
              <a:t>Materials/pigment – implausibility;</a:t>
            </a:r>
          </a:p>
          <a:p>
            <a:pPr lvl="2">
              <a:buFont typeface="Arial" charset="0"/>
              <a:buChar char="•"/>
            </a:pPr>
            <a:r>
              <a:rPr lang="en-GB" sz="2800" dirty="0">
                <a:latin typeface="Times New Roman" pitchFamily="18" charset="0"/>
                <a:cs typeface="Times New Roman" pitchFamily="18" charset="0"/>
              </a:rPr>
              <a:t>Extraneous clues – </a:t>
            </a:r>
            <a:r>
              <a:rPr lang="en-GB" sz="2800" dirty="0" err="1">
                <a:latin typeface="Times New Roman" pitchFamily="18" charset="0"/>
                <a:cs typeface="Times New Roman" pitchFamily="18" charset="0"/>
              </a:rPr>
              <a:t>eg</a:t>
            </a:r>
            <a:r>
              <a:rPr lang="en-GB" sz="2800" dirty="0">
                <a:latin typeface="Times New Roman" pitchFamily="18" charset="0"/>
                <a:cs typeface="Times New Roman" pitchFamily="18" charset="0"/>
              </a:rPr>
              <a:t> polypropylene fibre.</a:t>
            </a:r>
          </a:p>
          <a:p>
            <a:pPr lvl="2">
              <a:buFont typeface="Arial" charset="0"/>
              <a:buChar char="•"/>
            </a:pPr>
            <a:r>
              <a:rPr lang="en-GB" sz="2800" dirty="0">
                <a:latin typeface="Times New Roman" pitchFamily="18" charset="0"/>
                <a:cs typeface="Times New Roman" pitchFamily="18" charset="0"/>
              </a:rPr>
              <a:t>Plus one “Pollok”</a:t>
            </a:r>
          </a:p>
          <a:p>
            <a:pPr lvl="1">
              <a:buNone/>
            </a:pPr>
            <a:endParaRPr lang="en-GB" sz="4400" dirty="0">
              <a:latin typeface="Times New Roman" pitchFamily="18" charset="0"/>
              <a:cs typeface="Times New Roman" pitchFamily="18" charset="0"/>
            </a:endParaRPr>
          </a:p>
          <a:p>
            <a:pPr lvl="1">
              <a:buFont typeface="Arial" charset="0"/>
              <a:buChar char="•"/>
            </a:pPr>
            <a:endParaRPr lang="en-GB" sz="4400" dirty="0">
              <a:latin typeface="Times New Roman" pitchFamily="18" charset="0"/>
              <a:cs typeface="Times New Roman" pitchFamily="18" charset="0"/>
            </a:endParaRPr>
          </a:p>
        </p:txBody>
      </p:sp>
    </p:spTree>
    <p:extLst>
      <p:ext uri="{BB962C8B-B14F-4D97-AF65-F5344CB8AC3E}">
        <p14:creationId xmlns:p14="http://schemas.microsoft.com/office/powerpoint/2010/main" val="20707507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a:xfrm>
            <a:off x="449441" y="400533"/>
            <a:ext cx="8668271" cy="860400"/>
          </a:xfrm>
        </p:spPr>
        <p:txBody>
          <a:bodyPr/>
          <a:lstStyle/>
          <a:p>
            <a:r>
              <a:rPr lang="en-GB" sz="2400" i="1" dirty="0"/>
              <a:t>Customs &amp; Excise Commissioners v Total Network SL </a:t>
            </a:r>
            <a:r>
              <a:rPr lang="en-GB" sz="2400" dirty="0"/>
              <a:t>[2008] UKHL 19</a:t>
            </a:r>
          </a:p>
        </p:txBody>
      </p:sp>
      <p:sp>
        <p:nvSpPr>
          <p:cNvPr id="4" name="Text Placeholder 3"/>
          <p:cNvSpPr>
            <a:spLocks noGrp="1"/>
          </p:cNvSpPr>
          <p:nvPr>
            <p:ph type="body" sz="quarter" idx="10"/>
          </p:nvPr>
        </p:nvSpPr>
        <p:spPr/>
        <p:txBody>
          <a:bodyPr/>
          <a:lstStyle/>
          <a:p>
            <a:r>
              <a:rPr lang="en-GB" sz="2400" dirty="0" smtClean="0"/>
              <a:t>Key q : could the crime of “cheating the revenue” be unlawful means? </a:t>
            </a:r>
          </a:p>
          <a:p>
            <a:r>
              <a:rPr lang="en-GB" sz="2400" dirty="0" smtClean="0"/>
              <a:t>Answer : sometimes </a:t>
            </a:r>
          </a:p>
          <a:p>
            <a:pPr>
              <a:lnSpc>
                <a:spcPct val="100000"/>
              </a:lnSpc>
            </a:pPr>
            <a:r>
              <a:rPr lang="en-GB" sz="2400" dirty="0" smtClean="0"/>
              <a:t>Lord </a:t>
            </a:r>
            <a:r>
              <a:rPr lang="en-GB" sz="2400" dirty="0" err="1" smtClean="0"/>
              <a:t>Mance</a:t>
            </a:r>
            <a:r>
              <a:rPr lang="en-GB" sz="2400" dirty="0" smtClean="0"/>
              <a:t> at [100] : “</a:t>
            </a:r>
            <a:r>
              <a:rPr lang="en-GB" sz="1200" dirty="0" smtClean="0">
                <a:solidFill>
                  <a:schemeClr val="tx1"/>
                </a:solidFill>
              </a:rPr>
              <a:t>The </a:t>
            </a:r>
            <a:r>
              <a:rPr lang="en-GB" sz="1200" dirty="0">
                <a:solidFill>
                  <a:schemeClr val="tx1"/>
                </a:solidFill>
              </a:rPr>
              <a:t>intentional harm tort and the “unlawful means” variety of conspiracy share the ingredients of the intentional infliction of harm on the claimant. But that variety of conspiracy is not simply the intentional harm tort committed by joint </a:t>
            </a:r>
            <a:r>
              <a:rPr lang="en-GB" sz="1200" dirty="0" err="1">
                <a:solidFill>
                  <a:schemeClr val="tx1"/>
                </a:solidFill>
              </a:rPr>
              <a:t>tortfeasors</a:t>
            </a:r>
            <a:r>
              <a:rPr lang="en-GB" sz="1200" dirty="0">
                <a:solidFill>
                  <a:schemeClr val="tx1"/>
                </a:solidFill>
              </a:rPr>
              <a:t>. The gist of the intentional harm tort (apart from exceptional “two party” cases) is striking at the claimant  </a:t>
            </a:r>
            <a:r>
              <a:rPr lang="en-GB" sz="1200" dirty="0" smtClean="0">
                <a:solidFill>
                  <a:schemeClr val="tx1"/>
                </a:solidFill>
              </a:rPr>
              <a:t>through </a:t>
            </a:r>
            <a:r>
              <a:rPr lang="en-GB" sz="1200" dirty="0">
                <a:solidFill>
                  <a:schemeClr val="tx1"/>
                </a:solidFill>
              </a:rPr>
              <a:t>a third party, and doing so by interfering with his freedom of economic activity. The gist of conspiracy is damage intentionally inflicted by persons who combine for that purpose </a:t>
            </a:r>
            <a:r>
              <a:rPr lang="is-IS" sz="1200" dirty="0" smtClean="0">
                <a:solidFill>
                  <a:schemeClr val="tx1"/>
                </a:solidFill>
              </a:rPr>
              <a:t>…</a:t>
            </a:r>
            <a:r>
              <a:rPr lang="en-GB" sz="1200" dirty="0" smtClean="0">
                <a:solidFill>
                  <a:schemeClr val="tx1"/>
                </a:solidFill>
              </a:rPr>
              <a:t>and </a:t>
            </a:r>
            <a:r>
              <a:rPr lang="en-GB" sz="1200" dirty="0">
                <a:solidFill>
                  <a:schemeClr val="tx1"/>
                </a:solidFill>
              </a:rPr>
              <a:t>the claimant need not be a trader who is injured in his trade, though that is the most common case. In my opinion your Lordships are driven to the conclusion that, as the economic torts have developed, “unlawful means” has a wider meaning in the tort of conspiracy than it has in the intentional harm tort</a:t>
            </a:r>
            <a:r>
              <a:rPr lang="en-GB" sz="1200" dirty="0" smtClean="0">
                <a:solidFill>
                  <a:schemeClr val="tx1"/>
                </a:solidFill>
              </a:rPr>
              <a:t>.”</a:t>
            </a:r>
            <a:endParaRPr lang="en-GB" sz="1200" dirty="0">
              <a:solidFill>
                <a:schemeClr val="tx1"/>
              </a:solidFill>
            </a:endParaRPr>
          </a:p>
        </p:txBody>
      </p:sp>
    </p:spTree>
    <p:extLst>
      <p:ext uri="{BB962C8B-B14F-4D97-AF65-F5344CB8AC3E}">
        <p14:creationId xmlns:p14="http://schemas.microsoft.com/office/powerpoint/2010/main" val="36216665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Recent cases on unlawful means</a:t>
            </a:r>
            <a:endParaRPr lang="en-GB" dirty="0"/>
          </a:p>
        </p:txBody>
      </p:sp>
      <p:sp>
        <p:nvSpPr>
          <p:cNvPr id="3" name="Footer Placeholder 2"/>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Tree>
    <p:extLst>
      <p:ext uri="{BB962C8B-B14F-4D97-AF65-F5344CB8AC3E}">
        <p14:creationId xmlns:p14="http://schemas.microsoft.com/office/powerpoint/2010/main" val="16636285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The Open Questions</a:t>
            </a:r>
            <a:endParaRPr lang="en-GB" dirty="0"/>
          </a:p>
        </p:txBody>
      </p:sp>
      <p:sp>
        <p:nvSpPr>
          <p:cNvPr id="4" name="Text Placeholder 3"/>
          <p:cNvSpPr>
            <a:spLocks noGrp="1"/>
          </p:cNvSpPr>
          <p:nvPr>
            <p:ph type="body" sz="quarter" idx="10"/>
          </p:nvPr>
        </p:nvSpPr>
        <p:spPr>
          <a:xfrm>
            <a:off x="732906" y="1348879"/>
            <a:ext cx="8668270" cy="3917475"/>
          </a:xfrm>
        </p:spPr>
        <p:txBody>
          <a:bodyPr/>
          <a:lstStyle/>
          <a:p>
            <a:r>
              <a:rPr lang="en-GB" sz="2400" dirty="0" smtClean="0">
                <a:solidFill>
                  <a:schemeClr val="tx1"/>
                </a:solidFill>
              </a:rPr>
              <a:t>No test for deciding what qualifies as “unlawful means” </a:t>
            </a:r>
          </a:p>
          <a:p>
            <a:pPr lvl="1"/>
            <a:r>
              <a:rPr lang="en-GB" dirty="0"/>
              <a:t>Crimes, torts, breaches of statutory duty, vitiating factors in a contract</a:t>
            </a:r>
            <a:r>
              <a:rPr lang="en-GB" dirty="0" smtClean="0"/>
              <a:t>?</a:t>
            </a:r>
            <a:endParaRPr lang="en-GB" dirty="0" smtClean="0">
              <a:solidFill>
                <a:schemeClr val="tx1"/>
              </a:solidFill>
            </a:endParaRPr>
          </a:p>
          <a:p>
            <a:r>
              <a:rPr lang="en-GB" sz="2400" dirty="0" smtClean="0">
                <a:solidFill>
                  <a:schemeClr val="tx1"/>
                </a:solidFill>
              </a:rPr>
              <a:t>The two-party and the three-party cases</a:t>
            </a:r>
          </a:p>
          <a:p>
            <a:pPr lvl="1"/>
            <a:r>
              <a:rPr lang="en-GB" dirty="0"/>
              <a:t>Lord Hope at [43], Lord Walker at [99</a:t>
            </a:r>
            <a:r>
              <a:rPr lang="en-GB" dirty="0" smtClean="0"/>
              <a:t>], Lord </a:t>
            </a:r>
            <a:r>
              <a:rPr lang="en-GB" dirty="0" err="1"/>
              <a:t>Mance</a:t>
            </a:r>
            <a:r>
              <a:rPr lang="en-GB" dirty="0"/>
              <a:t> at [124], and Lord Neuberger at [224]</a:t>
            </a:r>
            <a:r>
              <a:rPr lang="en-US" dirty="0"/>
              <a:t> </a:t>
            </a:r>
            <a:endParaRPr lang="en-US" dirty="0" smtClean="0"/>
          </a:p>
          <a:p>
            <a:pPr lvl="1"/>
            <a:r>
              <a:rPr lang="en-US" dirty="0" smtClean="0">
                <a:solidFill>
                  <a:schemeClr val="tx1"/>
                </a:solidFill>
              </a:rPr>
              <a:t>BUT assumption in subsequent judgments</a:t>
            </a:r>
          </a:p>
          <a:p>
            <a:pPr lvl="1"/>
            <a:endParaRPr lang="en-GB" dirty="0" smtClean="0"/>
          </a:p>
          <a:p>
            <a:pPr marL="914397" lvl="1" indent="-457200">
              <a:buFont typeface="+mj-lt"/>
              <a:buAutoNum type="arabicParenR"/>
            </a:pPr>
            <a:endParaRPr lang="en-GB" dirty="0"/>
          </a:p>
        </p:txBody>
      </p:sp>
    </p:spTree>
    <p:extLst>
      <p:ext uri="{BB962C8B-B14F-4D97-AF65-F5344CB8AC3E}">
        <p14:creationId xmlns:p14="http://schemas.microsoft.com/office/powerpoint/2010/main" val="34070845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sz="2800" i="1" dirty="0" err="1" smtClean="0"/>
              <a:t>Digicel</a:t>
            </a:r>
            <a:r>
              <a:rPr lang="en-GB" sz="2800" i="1" dirty="0" smtClean="0"/>
              <a:t> v Cable &amp; Wireless PLC </a:t>
            </a:r>
            <a:r>
              <a:rPr lang="en-GB" sz="2800" dirty="0" smtClean="0"/>
              <a:t>[2010] EWHC 774 (</a:t>
            </a:r>
            <a:r>
              <a:rPr lang="en-GB" sz="2800" dirty="0" err="1" smtClean="0"/>
              <a:t>Ch</a:t>
            </a:r>
            <a:r>
              <a:rPr lang="en-GB" sz="2800" dirty="0" smtClean="0"/>
              <a:t>)</a:t>
            </a:r>
            <a:endParaRPr lang="en-GB" sz="2800" i="1" dirty="0"/>
          </a:p>
        </p:txBody>
      </p:sp>
      <p:sp>
        <p:nvSpPr>
          <p:cNvPr id="4" name="Text Placeholder 3"/>
          <p:cNvSpPr>
            <a:spLocks noGrp="1"/>
          </p:cNvSpPr>
          <p:nvPr>
            <p:ph type="body" sz="quarter" idx="10"/>
          </p:nvPr>
        </p:nvSpPr>
        <p:spPr/>
        <p:txBody>
          <a:bodyPr/>
          <a:lstStyle/>
          <a:p>
            <a:pPr marL="342900" indent="-342900">
              <a:spcBef>
                <a:spcPts val="0"/>
              </a:spcBef>
              <a:buFont typeface="Arial"/>
              <a:buChar char="•"/>
            </a:pPr>
            <a:r>
              <a:rPr lang="en-GB" dirty="0" smtClean="0"/>
              <a:t>C&amp;W had statutory monopolies on telecoms in various Caribbean jurisdictions</a:t>
            </a:r>
          </a:p>
          <a:p>
            <a:pPr marL="342900" indent="-342900">
              <a:spcBef>
                <a:spcPts val="0"/>
              </a:spcBef>
              <a:buFont typeface="Arial"/>
              <a:buChar char="•"/>
            </a:pPr>
            <a:r>
              <a:rPr lang="en-GB" dirty="0" smtClean="0"/>
              <a:t>Had failed to open up markets as required</a:t>
            </a:r>
          </a:p>
          <a:p>
            <a:pPr marL="342900" indent="-342900">
              <a:spcBef>
                <a:spcPts val="0"/>
              </a:spcBef>
              <a:buFont typeface="Arial"/>
              <a:buChar char="•"/>
            </a:pPr>
            <a:r>
              <a:rPr lang="en-GB" dirty="0" smtClean="0"/>
              <a:t>In particular, alleged they had deliberately delayed permitting “interconnection”</a:t>
            </a:r>
          </a:p>
          <a:p>
            <a:pPr marL="342900" indent="-342900">
              <a:spcBef>
                <a:spcPts val="0"/>
              </a:spcBef>
              <a:buFont typeface="Arial"/>
              <a:buChar char="•"/>
            </a:pPr>
            <a:r>
              <a:rPr lang="en-GB" dirty="0" smtClean="0"/>
              <a:t>Non-actionable breaches of a non-criminal statute : </a:t>
            </a:r>
            <a:r>
              <a:rPr lang="en-GB" u="sng" dirty="0" smtClean="0"/>
              <a:t>not</a:t>
            </a:r>
            <a:r>
              <a:rPr lang="en-GB" dirty="0" smtClean="0"/>
              <a:t> unlawful means</a:t>
            </a:r>
          </a:p>
          <a:p>
            <a:pPr marL="342900" indent="-342900">
              <a:spcBef>
                <a:spcPts val="0"/>
              </a:spcBef>
              <a:buFont typeface="Arial"/>
              <a:buChar char="•"/>
            </a:pPr>
            <a:r>
              <a:rPr lang="en-GB" dirty="0" smtClean="0"/>
              <a:t>Annex 1 : Impressive analysis of conspiracy</a:t>
            </a:r>
          </a:p>
          <a:p>
            <a:pPr marL="342900" indent="-342900">
              <a:spcBef>
                <a:spcPts val="0"/>
              </a:spcBef>
              <a:buFont typeface="Arial"/>
              <a:buChar char="•"/>
            </a:pPr>
            <a:endParaRPr lang="en-GB" dirty="0" smtClean="0"/>
          </a:p>
          <a:p>
            <a:pPr marL="1028696" lvl="1" indent="-342900">
              <a:spcBef>
                <a:spcPts val="0"/>
              </a:spcBef>
              <a:buFont typeface="Arial"/>
              <a:buChar char="•"/>
            </a:pPr>
            <a:r>
              <a:rPr lang="en-GB" sz="2000" dirty="0" smtClean="0"/>
              <a:t>[53] : Not all crimes are unlawful means</a:t>
            </a:r>
          </a:p>
          <a:p>
            <a:pPr marL="1028696" lvl="1" indent="-342900">
              <a:spcBef>
                <a:spcPts val="0"/>
              </a:spcBef>
              <a:buFont typeface="Arial"/>
              <a:buChar char="•"/>
            </a:pPr>
            <a:endParaRPr lang="en-GB" sz="2000" dirty="0" smtClean="0"/>
          </a:p>
          <a:p>
            <a:pPr marL="1028696" lvl="1" indent="-342900">
              <a:spcBef>
                <a:spcPts val="0"/>
              </a:spcBef>
              <a:buFont typeface="Arial"/>
              <a:buChar char="•"/>
            </a:pPr>
            <a:r>
              <a:rPr lang="en-GB" sz="2000" dirty="0" smtClean="0"/>
              <a:t>[58] : The need to proceed in incremental steps</a:t>
            </a:r>
          </a:p>
          <a:p>
            <a:pPr marL="1028696" lvl="1" indent="-342900">
              <a:spcBef>
                <a:spcPts val="0"/>
              </a:spcBef>
              <a:buFont typeface="Arial"/>
              <a:buChar char="•"/>
            </a:pPr>
            <a:endParaRPr lang="en-GB" sz="2000" dirty="0" smtClean="0"/>
          </a:p>
          <a:p>
            <a:pPr>
              <a:spcBef>
                <a:spcPts val="0"/>
              </a:spcBef>
            </a:pPr>
            <a:r>
              <a:rPr lang="en-GB" dirty="0" smtClean="0"/>
              <a:t> </a:t>
            </a:r>
          </a:p>
          <a:p>
            <a:endParaRPr lang="en-GB" dirty="0"/>
          </a:p>
        </p:txBody>
      </p:sp>
    </p:spTree>
    <p:extLst>
      <p:ext uri="{BB962C8B-B14F-4D97-AF65-F5344CB8AC3E}">
        <p14:creationId xmlns:p14="http://schemas.microsoft.com/office/powerpoint/2010/main" val="26812933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US" dirty="0" smtClean="0"/>
              <a:t>Other recent examples: </a:t>
            </a:r>
            <a:endParaRPr lang="en-US" dirty="0"/>
          </a:p>
        </p:txBody>
      </p:sp>
      <p:sp>
        <p:nvSpPr>
          <p:cNvPr id="4" name="Text Placeholder 3"/>
          <p:cNvSpPr>
            <a:spLocks noGrp="1"/>
          </p:cNvSpPr>
          <p:nvPr>
            <p:ph type="body" sz="quarter" idx="10"/>
          </p:nvPr>
        </p:nvSpPr>
        <p:spPr/>
        <p:txBody>
          <a:bodyPr/>
          <a:lstStyle/>
          <a:p>
            <a:pPr marL="342900" indent="-342900">
              <a:lnSpc>
                <a:spcPct val="100000"/>
              </a:lnSpc>
              <a:spcBef>
                <a:spcPts val="0"/>
              </a:spcBef>
              <a:buFont typeface="Arial"/>
              <a:buChar char="•"/>
            </a:pPr>
            <a:r>
              <a:rPr lang="en-US" i="1" dirty="0" smtClean="0"/>
              <a:t>BA v Emerald Supplies </a:t>
            </a:r>
            <a:r>
              <a:rPr lang="en-US" dirty="0" smtClean="0"/>
              <a:t>[2015] EWCA </a:t>
            </a:r>
            <a:r>
              <a:rPr lang="en-US" dirty="0" err="1" smtClean="0"/>
              <a:t>Civ</a:t>
            </a:r>
            <a:r>
              <a:rPr lang="en-US" dirty="0" smtClean="0"/>
              <a:t> 1024 : Foreign competition statutes?</a:t>
            </a:r>
          </a:p>
          <a:p>
            <a:pPr marL="1028696" lvl="1" indent="-342900">
              <a:lnSpc>
                <a:spcPct val="100000"/>
              </a:lnSpc>
              <a:spcBef>
                <a:spcPts val="0"/>
              </a:spcBef>
              <a:buFont typeface="Arial"/>
              <a:buChar char="•"/>
            </a:pPr>
            <a:endParaRPr lang="en-US" sz="2000" dirty="0" smtClean="0"/>
          </a:p>
          <a:p>
            <a:pPr marL="1028696" lvl="1" indent="-342900">
              <a:lnSpc>
                <a:spcPct val="100000"/>
              </a:lnSpc>
              <a:spcBef>
                <a:spcPts val="0"/>
              </a:spcBef>
              <a:buFont typeface="Arial"/>
              <a:buChar char="•"/>
            </a:pPr>
            <a:r>
              <a:rPr lang="en-US" sz="2000" dirty="0" smtClean="0"/>
              <a:t>Be wary of the elegant solution : this is a public policy point</a:t>
            </a:r>
          </a:p>
          <a:p>
            <a:pPr marL="1028696" lvl="1" indent="-342900">
              <a:lnSpc>
                <a:spcPct val="100000"/>
              </a:lnSpc>
              <a:spcBef>
                <a:spcPts val="0"/>
              </a:spcBef>
              <a:buFont typeface="Arial"/>
              <a:buChar char="•"/>
            </a:pPr>
            <a:endParaRPr lang="en-US" sz="2000" dirty="0" smtClean="0"/>
          </a:p>
          <a:p>
            <a:pPr marL="342900" indent="-342900">
              <a:lnSpc>
                <a:spcPct val="100000"/>
              </a:lnSpc>
              <a:spcBef>
                <a:spcPts val="0"/>
              </a:spcBef>
              <a:buFont typeface="Arial"/>
              <a:buChar char="•"/>
            </a:pPr>
            <a:endParaRPr lang="en-US" dirty="0" smtClean="0"/>
          </a:p>
          <a:p>
            <a:pPr marL="342900" lvl="0" indent="-342900">
              <a:lnSpc>
                <a:spcPct val="100000"/>
              </a:lnSpc>
              <a:spcBef>
                <a:spcPts val="0"/>
              </a:spcBef>
              <a:buFont typeface="Arial"/>
              <a:buChar char="•"/>
            </a:pPr>
            <a:r>
              <a:rPr lang="en-GB" i="1" dirty="0" err="1" smtClean="0"/>
              <a:t>Ablyazov</a:t>
            </a:r>
            <a:r>
              <a:rPr lang="en-GB" i="1" dirty="0" smtClean="0"/>
              <a:t> (No.12) </a:t>
            </a:r>
            <a:r>
              <a:rPr lang="en-GB" dirty="0" smtClean="0"/>
              <a:t>[2017] EWCA </a:t>
            </a:r>
            <a:r>
              <a:rPr lang="en-GB" dirty="0" err="1" smtClean="0"/>
              <a:t>Civ</a:t>
            </a:r>
            <a:r>
              <a:rPr lang="en-GB" dirty="0" smtClean="0"/>
              <a:t> 40 : Contempt of court? </a:t>
            </a:r>
          </a:p>
          <a:p>
            <a:pPr marL="342900" lvl="0" indent="-342900">
              <a:lnSpc>
                <a:spcPct val="100000"/>
              </a:lnSpc>
              <a:spcBef>
                <a:spcPts val="0"/>
              </a:spcBef>
              <a:buFont typeface="Arial"/>
              <a:buChar char="•"/>
            </a:pPr>
            <a:endParaRPr lang="en-GB" i="1" dirty="0" smtClean="0"/>
          </a:p>
          <a:p>
            <a:pPr marL="342900" lvl="0" indent="-342900">
              <a:lnSpc>
                <a:spcPct val="100000"/>
              </a:lnSpc>
              <a:spcBef>
                <a:spcPts val="0"/>
              </a:spcBef>
              <a:buFont typeface="Arial"/>
              <a:buChar char="•"/>
            </a:pPr>
            <a:r>
              <a:rPr lang="en-GB" i="1" dirty="0" err="1" smtClean="0"/>
              <a:t>Avonwick</a:t>
            </a:r>
            <a:r>
              <a:rPr lang="en-GB" i="1" dirty="0" smtClean="0"/>
              <a:t> Holdings v Castle Investment Fund </a:t>
            </a:r>
            <a:r>
              <a:rPr lang="en-GB" dirty="0" smtClean="0"/>
              <a:t>[2016] EWCA </a:t>
            </a:r>
            <a:r>
              <a:rPr lang="en-GB" dirty="0" err="1" smtClean="0"/>
              <a:t>Civ</a:t>
            </a:r>
            <a:r>
              <a:rPr lang="en-GB" dirty="0" smtClean="0"/>
              <a:t> 819 : Transactions at an undervalue under Insolvency Act 1986</a:t>
            </a:r>
            <a:endParaRPr lang="en-GB" i="1" dirty="0" smtClean="0"/>
          </a:p>
          <a:p>
            <a:pPr marL="342900" lvl="0" indent="-342900">
              <a:lnSpc>
                <a:spcPct val="100000"/>
              </a:lnSpc>
              <a:spcBef>
                <a:spcPts val="0"/>
              </a:spcBef>
              <a:buFont typeface="Arial"/>
              <a:buChar char="•"/>
            </a:pPr>
            <a:endParaRPr lang="en-GB" i="1" dirty="0" smtClean="0"/>
          </a:p>
          <a:p>
            <a:pPr marL="342900" lvl="0" indent="-342900">
              <a:lnSpc>
                <a:spcPct val="100000"/>
              </a:lnSpc>
              <a:spcBef>
                <a:spcPts val="0"/>
              </a:spcBef>
              <a:buFont typeface="Arial"/>
              <a:buChar char="•"/>
            </a:pPr>
            <a:endParaRPr lang="en-GB" dirty="0" smtClean="0"/>
          </a:p>
          <a:p>
            <a:pPr marL="342900" lvl="0" indent="-342900">
              <a:buFont typeface="Arial"/>
              <a:buChar char="•"/>
            </a:pPr>
            <a:endParaRPr lang="en-GB" dirty="0" smtClean="0"/>
          </a:p>
          <a:p>
            <a:pPr marL="342900" lvl="0" indent="-342900">
              <a:buFont typeface="Arial"/>
              <a:buChar char="•"/>
            </a:pPr>
            <a:endParaRPr lang="en-GB" dirty="0" smtClean="0"/>
          </a:p>
          <a:p>
            <a:pPr lvl="0"/>
            <a:endParaRPr lang="en-GB" dirty="0"/>
          </a:p>
          <a:p>
            <a:pPr marL="342900" indent="-342900">
              <a:buFont typeface="Arial"/>
              <a:buChar char="•"/>
            </a:pPr>
            <a:endParaRPr lang="en-US" dirty="0" smtClean="0"/>
          </a:p>
          <a:p>
            <a:pPr marL="342900" indent="-342900">
              <a:buFont typeface="Arial"/>
              <a:buChar char="•"/>
            </a:pPr>
            <a:endParaRPr lang="en-US" dirty="0"/>
          </a:p>
        </p:txBody>
      </p:sp>
    </p:spTree>
    <p:extLst>
      <p:ext uri="{BB962C8B-B14F-4D97-AF65-F5344CB8AC3E}">
        <p14:creationId xmlns:p14="http://schemas.microsoft.com/office/powerpoint/2010/main" val="36615769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US" dirty="0" smtClean="0"/>
              <a:t>A villain looking for a doctrine? </a:t>
            </a:r>
            <a:endParaRPr lang="en-US" dirty="0"/>
          </a:p>
        </p:txBody>
      </p:sp>
      <p:sp>
        <p:nvSpPr>
          <p:cNvPr id="4" name="Text Placeholder 3"/>
          <p:cNvSpPr>
            <a:spLocks noGrp="1"/>
          </p:cNvSpPr>
          <p:nvPr>
            <p:ph type="body" sz="quarter" idx="10"/>
          </p:nvPr>
        </p:nvSpPr>
        <p:spPr/>
        <p:txBody>
          <a:bodyPr/>
          <a:lstStyle/>
          <a:p>
            <a:pPr marL="342900" indent="-342900">
              <a:buFont typeface="Arial"/>
              <a:buChar char="•"/>
            </a:pPr>
            <a:r>
              <a:rPr lang="en-US" i="1" dirty="0" err="1" smtClean="0"/>
              <a:t>Avonwick</a:t>
            </a:r>
            <a:r>
              <a:rPr lang="en-US" i="1" dirty="0" smtClean="0"/>
              <a:t> : </a:t>
            </a:r>
            <a:r>
              <a:rPr lang="en-US" dirty="0" smtClean="0"/>
              <a:t>Suggests double </a:t>
            </a:r>
            <a:r>
              <a:rPr lang="en-US" dirty="0" err="1" smtClean="0"/>
              <a:t>actionability</a:t>
            </a:r>
            <a:r>
              <a:rPr lang="en-US" dirty="0" smtClean="0"/>
              <a:t> isn’t a problem?</a:t>
            </a:r>
          </a:p>
          <a:p>
            <a:pPr marL="1028696" lvl="1" indent="-342900">
              <a:buFont typeface="Arial"/>
              <a:buChar char="•"/>
            </a:pPr>
            <a:r>
              <a:rPr lang="en-US" sz="2000" dirty="0" smtClean="0"/>
              <a:t>See also </a:t>
            </a:r>
            <a:r>
              <a:rPr lang="en-US" sz="2000" i="1" dirty="0" smtClean="0"/>
              <a:t>Concept Oil Services v </a:t>
            </a:r>
            <a:r>
              <a:rPr lang="en-US" sz="2000" i="1" dirty="0" err="1" smtClean="0"/>
              <a:t>En</a:t>
            </a:r>
            <a:r>
              <a:rPr lang="en-US" sz="2000" i="1" dirty="0" smtClean="0"/>
              <a:t>-Gin Group </a:t>
            </a:r>
            <a:r>
              <a:rPr lang="en-US" sz="2000" dirty="0" smtClean="0"/>
              <a:t>[2013] EWHC 1897 (</a:t>
            </a:r>
            <a:r>
              <a:rPr lang="en-US" sz="2000" dirty="0" err="1" smtClean="0"/>
              <a:t>Comm</a:t>
            </a:r>
            <a:r>
              <a:rPr lang="en-US" sz="2000" dirty="0" smtClean="0"/>
              <a:t>) </a:t>
            </a:r>
          </a:p>
          <a:p>
            <a:pPr marL="342900" indent="-342900">
              <a:buFont typeface="Arial"/>
              <a:buChar char="•"/>
            </a:pPr>
            <a:r>
              <a:rPr lang="en-US" dirty="0" smtClean="0"/>
              <a:t>BUT </a:t>
            </a:r>
            <a:r>
              <a:rPr lang="en-US" i="1" dirty="0" smtClean="0"/>
              <a:t>Wagner v Gill </a:t>
            </a:r>
            <a:r>
              <a:rPr lang="en-US" dirty="0" smtClean="0"/>
              <a:t>[2014] NZCA 336 : Breach of directors’ duties owed to another company not actionable</a:t>
            </a:r>
          </a:p>
          <a:p>
            <a:pPr marL="342900" indent="-342900">
              <a:buFont typeface="Arial"/>
              <a:buChar char="•"/>
            </a:pPr>
            <a:r>
              <a:rPr lang="en-GB" i="1" dirty="0" err="1"/>
              <a:t>Marex</a:t>
            </a:r>
            <a:r>
              <a:rPr lang="en-GB" i="1" dirty="0"/>
              <a:t> Financial v </a:t>
            </a:r>
            <a:r>
              <a:rPr lang="en-GB" i="1" dirty="0" err="1"/>
              <a:t>Sevilleja</a:t>
            </a:r>
            <a:r>
              <a:rPr lang="en-GB" i="1" dirty="0"/>
              <a:t> </a:t>
            </a:r>
            <a:r>
              <a:rPr lang="en-GB" dirty="0"/>
              <a:t>[2017] EWHC 918 (</a:t>
            </a:r>
            <a:r>
              <a:rPr lang="en-GB" dirty="0" err="1"/>
              <a:t>Comm</a:t>
            </a:r>
            <a:r>
              <a:rPr lang="en-GB" dirty="0"/>
              <a:t>)</a:t>
            </a:r>
            <a:r>
              <a:rPr lang="en-US" dirty="0"/>
              <a:t> </a:t>
            </a:r>
            <a:r>
              <a:rPr lang="en-US" dirty="0" smtClean="0"/>
              <a:t>at [37]-[40] : Reflective loss doctrine </a:t>
            </a:r>
            <a:r>
              <a:rPr lang="en-US" dirty="0" err="1" smtClean="0"/>
              <a:t>disapplied</a:t>
            </a:r>
            <a:r>
              <a:rPr lang="en-US" dirty="0" smtClean="0"/>
              <a:t> in asset-stripping cases using economic torts</a:t>
            </a:r>
          </a:p>
        </p:txBody>
      </p:sp>
    </p:spTree>
    <p:extLst>
      <p:ext uri="{BB962C8B-B14F-4D97-AF65-F5344CB8AC3E}">
        <p14:creationId xmlns:p14="http://schemas.microsoft.com/office/powerpoint/2010/main" val="23130247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r>
              <a:rPr lang="en-GB" dirty="0" smtClean="0"/>
              <a:t>The position abroad</a:t>
            </a:r>
            <a:endParaRPr lang="en-GB" dirty="0"/>
          </a:p>
        </p:txBody>
      </p:sp>
      <p:sp>
        <p:nvSpPr>
          <p:cNvPr id="4" name="Text Placeholder 3"/>
          <p:cNvSpPr>
            <a:spLocks noGrp="1"/>
          </p:cNvSpPr>
          <p:nvPr>
            <p:ph type="body" sz="quarter" idx="10"/>
          </p:nvPr>
        </p:nvSpPr>
        <p:spPr/>
        <p:txBody>
          <a:bodyPr/>
          <a:lstStyle/>
          <a:p>
            <a:r>
              <a:rPr lang="en-GB" dirty="0" smtClean="0"/>
              <a:t>Canada : </a:t>
            </a:r>
            <a:r>
              <a:rPr lang="en-US" i="1" dirty="0"/>
              <a:t>AI Enterprises v Bram Enterprises [2014] 1 SCR 177</a:t>
            </a:r>
            <a:endParaRPr lang="en-GB" i="1" dirty="0">
              <a:solidFill>
                <a:schemeClr val="tx1"/>
              </a:solidFill>
            </a:endParaRPr>
          </a:p>
          <a:p>
            <a:r>
              <a:rPr lang="en-GB" dirty="0" smtClean="0"/>
              <a:t>Singapore </a:t>
            </a:r>
            <a:r>
              <a:rPr lang="en-GB" dirty="0"/>
              <a:t>: </a:t>
            </a:r>
            <a:r>
              <a:rPr lang="en-GB" i="1" dirty="0" err="1"/>
              <a:t>Simgood</a:t>
            </a:r>
            <a:r>
              <a:rPr lang="en-GB" i="1" dirty="0"/>
              <a:t> Pte Ltd v MLC Shipbuilding </a:t>
            </a:r>
            <a:r>
              <a:rPr lang="en-GB" i="1" dirty="0" err="1"/>
              <a:t>Sdn</a:t>
            </a:r>
            <a:r>
              <a:rPr lang="en-GB" i="1" dirty="0"/>
              <a:t> </a:t>
            </a:r>
            <a:r>
              <a:rPr lang="en-GB" i="1" dirty="0" err="1"/>
              <a:t>Bhd</a:t>
            </a:r>
            <a:r>
              <a:rPr lang="en-GB" i="1" dirty="0"/>
              <a:t> and others </a:t>
            </a:r>
            <a:r>
              <a:rPr lang="en-GB" dirty="0"/>
              <a:t>[2015] SGHC </a:t>
            </a:r>
            <a:r>
              <a:rPr lang="en-GB" dirty="0" smtClean="0"/>
              <a:t>303</a:t>
            </a:r>
          </a:p>
          <a:p>
            <a:r>
              <a:rPr lang="en-GB" dirty="0" smtClean="0"/>
              <a:t>New Zealand : </a:t>
            </a:r>
            <a:r>
              <a:rPr lang="en-US" i="1" dirty="0"/>
              <a:t>Wagner v Gill </a:t>
            </a:r>
            <a:r>
              <a:rPr lang="en-US" dirty="0"/>
              <a:t>[2014] NZCA 336 </a:t>
            </a:r>
            <a:endParaRPr lang="en-GB" dirty="0"/>
          </a:p>
        </p:txBody>
      </p:sp>
    </p:spTree>
    <p:extLst>
      <p:ext uri="{BB962C8B-B14F-4D97-AF65-F5344CB8AC3E}">
        <p14:creationId xmlns:p14="http://schemas.microsoft.com/office/powerpoint/2010/main" val="22338458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smtClean="0">
                <a:solidFill>
                  <a:srgbClr val="143D62"/>
                </a:solidFill>
                <a:latin typeface="Times New Roman" panose="02020603050405020304" pitchFamily="18" charset="0"/>
              </a:rPr>
              <a:t>brickcourt.co.uk</a:t>
            </a:r>
          </a:p>
          <a:p>
            <a:pPr algn="l"/>
            <a:r>
              <a:rPr lang="en-GB" sz="1600" smtClean="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ext Placeholder 2"/>
          <p:cNvSpPr>
            <a:spLocks noGrp="1"/>
          </p:cNvSpPr>
          <p:nvPr>
            <p:ph type="body" sz="quarter" idx="10"/>
          </p:nvPr>
        </p:nvSpPr>
        <p:spPr/>
        <p:txBody>
          <a:bodyPr/>
          <a:lstStyle/>
          <a:p>
            <a:endParaRPr lang="en-GB"/>
          </a:p>
        </p:txBody>
      </p:sp>
      <p:sp>
        <p:nvSpPr>
          <p:cNvPr id="4" name="Text Placeholder 3"/>
          <p:cNvSpPr>
            <a:spLocks noGrp="1"/>
          </p:cNvSpPr>
          <p:nvPr>
            <p:ph type="body" sz="quarter" idx="11"/>
          </p:nvPr>
        </p:nvSpPr>
        <p:spPr/>
        <p:txBody>
          <a:bodyPr/>
          <a:lstStyle/>
          <a:p>
            <a:r>
              <a:rPr lang="en-GB" dirty="0" smtClean="0"/>
              <a:t>Questions</a:t>
            </a:r>
            <a:endParaRPr lang="en-GB" dirty="0"/>
          </a:p>
        </p:txBody>
      </p:sp>
    </p:spTree>
    <p:extLst>
      <p:ext uri="{BB962C8B-B14F-4D97-AF65-F5344CB8AC3E}">
        <p14:creationId xmlns:p14="http://schemas.microsoft.com/office/powerpoint/2010/main" val="15943318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631" y="1090247"/>
            <a:ext cx="8420400" cy="1301262"/>
          </a:xfrm>
        </p:spPr>
        <p:txBody>
          <a:bodyPr/>
          <a:lstStyle/>
          <a:p>
            <a:r>
              <a:rPr lang="en-GB" dirty="0"/>
              <a:t>Fraud in Letter of Credit Cases</a:t>
            </a:r>
          </a:p>
        </p:txBody>
      </p:sp>
      <p:sp>
        <p:nvSpPr>
          <p:cNvPr id="3" name="Text Placeholder 2"/>
          <p:cNvSpPr>
            <a:spLocks noGrp="1"/>
          </p:cNvSpPr>
          <p:nvPr>
            <p:ph type="body" sz="quarter" idx="11"/>
          </p:nvPr>
        </p:nvSpPr>
        <p:spPr>
          <a:xfrm>
            <a:off x="732905" y="2562953"/>
            <a:ext cx="8429095" cy="769328"/>
          </a:xfrm>
        </p:spPr>
        <p:txBody>
          <a:bodyPr/>
          <a:lstStyle/>
          <a:p>
            <a:r>
              <a:rPr lang="en-GB" dirty="0"/>
              <a:t>Joanne Box</a:t>
            </a:r>
          </a:p>
        </p:txBody>
      </p:sp>
      <p:sp>
        <p:nvSpPr>
          <p:cNvPr id="5" name="Footer Placeholder 4"/>
          <p:cNvSpPr>
            <a:spLocks noGrp="1"/>
          </p:cNvSpPr>
          <p:nvPr>
            <p:ph type="ftr" sz="quarter" idx="3"/>
          </p:nvPr>
        </p:nvSpPr>
        <p:spPr/>
        <p:txBody>
          <a:bodyPr/>
          <a:lstStyle/>
          <a:p>
            <a:pPr algn="l"/>
            <a:r>
              <a:rPr lang="en-GB" sz="1600" dirty="0">
                <a:solidFill>
                  <a:srgbClr val="143D62"/>
                </a:solidFill>
                <a:latin typeface="Times New Roman" panose="02020603050405020304" pitchFamily="18" charset="0"/>
              </a:rPr>
              <a:t>brickcourt.co.uk</a:t>
            </a:r>
          </a:p>
          <a:p>
            <a:pPr algn="l"/>
            <a:r>
              <a:rPr lang="en-GB" sz="1600" dirty="0">
                <a:solidFill>
                  <a:srgbClr val="143D62"/>
                </a:solidFill>
                <a:latin typeface="Times New Roman" panose="02020603050405020304" pitchFamily="18" charset="0"/>
              </a:rPr>
              <a:t>+44 (0)20 7379 3550</a:t>
            </a:r>
          </a:p>
        </p:txBody>
      </p:sp>
      <p:sp>
        <p:nvSpPr>
          <p:cNvPr id="6" name="Text Placeholder 5"/>
          <p:cNvSpPr>
            <a:spLocks noGrp="1"/>
          </p:cNvSpPr>
          <p:nvPr>
            <p:ph type="body" sz="quarter" idx="13"/>
          </p:nvPr>
        </p:nvSpPr>
        <p:spPr>
          <a:xfrm>
            <a:off x="732904" y="3447499"/>
            <a:ext cx="8429096" cy="746429"/>
          </a:xfrm>
        </p:spPr>
        <p:txBody>
          <a:bodyPr/>
          <a:lstStyle/>
          <a:p>
            <a:r>
              <a:rPr lang="en-GB" dirty="0"/>
              <a:t>Brick Court Chambers</a:t>
            </a:r>
          </a:p>
        </p:txBody>
      </p:sp>
    </p:spTree>
    <p:extLst>
      <p:ext uri="{BB962C8B-B14F-4D97-AF65-F5344CB8AC3E}">
        <p14:creationId xmlns:p14="http://schemas.microsoft.com/office/powerpoint/2010/main" val="2128905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a:solidFill>
                  <a:srgbClr val="143D62"/>
                </a:solidFill>
                <a:latin typeface="Times New Roman" panose="02020603050405020304" pitchFamily="18" charset="0"/>
              </a:rPr>
              <a:t>brickcourt.co.uk</a:t>
            </a:r>
          </a:p>
          <a:p>
            <a:pPr algn="l"/>
            <a:r>
              <a:rPr lang="en-GB" sz="160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pPr>
              <a:lnSpc>
                <a:spcPct val="100000"/>
              </a:lnSpc>
            </a:pPr>
            <a:r>
              <a:rPr lang="en-GB" sz="2400" b="1" dirty="0"/>
              <a:t>RD Harbottle v National Westminster Bank</a:t>
            </a:r>
            <a:br>
              <a:rPr lang="en-GB" sz="2400" b="1" dirty="0"/>
            </a:br>
            <a:r>
              <a:rPr lang="en-GB" sz="2400" b="1" dirty="0"/>
              <a:t>[1978] QB 146, 155</a:t>
            </a:r>
            <a:endParaRPr lang="en-GB" sz="2400" dirty="0"/>
          </a:p>
        </p:txBody>
      </p:sp>
      <p:sp>
        <p:nvSpPr>
          <p:cNvPr id="4" name="Text Placeholder 3"/>
          <p:cNvSpPr>
            <a:spLocks noGrp="1"/>
          </p:cNvSpPr>
          <p:nvPr>
            <p:ph type="body" sz="quarter" idx="10"/>
          </p:nvPr>
        </p:nvSpPr>
        <p:spPr/>
        <p:txBody>
          <a:bodyPr/>
          <a:lstStyle/>
          <a:p>
            <a:pPr marL="0" indent="0">
              <a:buNone/>
            </a:pPr>
            <a:r>
              <a:rPr lang="en-GB" dirty="0"/>
              <a:t>Kerr J:</a:t>
            </a:r>
          </a:p>
          <a:p>
            <a:pPr marL="0" indent="0">
              <a:buNone/>
            </a:pPr>
            <a:r>
              <a:rPr lang="en-GB" dirty="0"/>
              <a:t>“It is only in exceptional cases that the courts will interfere with the machinery of irrevocable obligations assumed by banks. They are the lifeblood of international commerce. Such obligations are regarded as collateral to the underlying rights and obligations between the merchants at either end of the banking chain. Except possibly in clear cases of fraud of which the banks have notice, the courts will leave the merchants to settle their disputes under the contracts by litigation or arbitration as available to them or stipulated in contracts.”</a:t>
            </a:r>
          </a:p>
        </p:txBody>
      </p:sp>
      <p:sp>
        <p:nvSpPr>
          <p:cNvPr id="5" name="TextBox 4"/>
          <p:cNvSpPr txBox="1"/>
          <p:nvPr/>
        </p:nvSpPr>
        <p:spPr>
          <a:xfrm>
            <a:off x="4772757" y="6154619"/>
            <a:ext cx="430823" cy="307777"/>
          </a:xfrm>
          <a:prstGeom prst="rect">
            <a:avLst/>
          </a:prstGeom>
          <a:noFill/>
        </p:spPr>
        <p:txBody>
          <a:bodyPr wrap="square" rtlCol="0">
            <a:spAutoFit/>
          </a:bodyPr>
          <a:lstStyle/>
          <a:p>
            <a:pPr algn="ctr"/>
            <a:r>
              <a:rPr lang="en-GB" sz="1400" dirty="0"/>
              <a:t>2</a:t>
            </a:r>
          </a:p>
        </p:txBody>
      </p:sp>
    </p:spTree>
    <p:extLst>
      <p:ext uri="{BB962C8B-B14F-4D97-AF65-F5344CB8AC3E}">
        <p14:creationId xmlns:p14="http://schemas.microsoft.com/office/powerpoint/2010/main" val="24948524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a:solidFill>
                  <a:srgbClr val="143D62"/>
                </a:solidFill>
                <a:latin typeface="Times New Roman" panose="02020603050405020304" pitchFamily="18" charset="0"/>
              </a:rPr>
              <a:t>brickcourt.co.uk</a:t>
            </a:r>
          </a:p>
          <a:p>
            <a:pPr algn="l"/>
            <a:r>
              <a:rPr lang="en-GB" sz="160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a:xfrm>
            <a:off x="1057529" y="381600"/>
            <a:ext cx="8001481" cy="1391216"/>
          </a:xfrm>
        </p:spPr>
        <p:txBody>
          <a:bodyPr>
            <a:normAutofit fontScale="90000"/>
          </a:bodyPr>
          <a:lstStyle/>
          <a:p>
            <a:pPr algn="ctr"/>
            <a:r>
              <a:rPr lang="en-GB" b="1" dirty="0" smtClean="0">
                <a:latin typeface="Times New Roman" pitchFamily="18" charset="0"/>
                <a:cs typeface="Times New Roman" pitchFamily="18" charset="0"/>
              </a:rPr>
              <a:t>More Generally:  The Challenge (1):</a:t>
            </a:r>
            <a:br>
              <a:rPr lang="en-GB" b="1" dirty="0" smtClean="0">
                <a:latin typeface="Times New Roman" pitchFamily="18" charset="0"/>
                <a:cs typeface="Times New Roman" pitchFamily="18" charset="0"/>
              </a:rPr>
            </a:br>
            <a:r>
              <a:rPr lang="en-GB" b="1" dirty="0" smtClean="0">
                <a:latin typeface="Times New Roman" pitchFamily="18" charset="0"/>
                <a:cs typeface="Times New Roman" pitchFamily="18" charset="0"/>
              </a:rPr>
              <a:t>Spotting lies and liars is difficult</a:t>
            </a:r>
            <a:endParaRPr lang="en-GB" b="1" dirty="0">
              <a:latin typeface="Times New Roman" pitchFamily="18" charset="0"/>
              <a:cs typeface="Times New Roman" pitchFamily="18" charset="0"/>
            </a:endParaRPr>
          </a:p>
        </p:txBody>
      </p:sp>
      <p:sp>
        <p:nvSpPr>
          <p:cNvPr id="4" name="Text Placeholder 3"/>
          <p:cNvSpPr>
            <a:spLocks noGrp="1"/>
          </p:cNvSpPr>
          <p:nvPr>
            <p:ph type="body" sz="quarter" idx="10"/>
          </p:nvPr>
        </p:nvSpPr>
        <p:spPr>
          <a:xfrm>
            <a:off x="1057529" y="2060848"/>
            <a:ext cx="8001480" cy="3816425"/>
          </a:xfrm>
        </p:spPr>
        <p:txBody>
          <a:bodyPr>
            <a:normAutofit fontScale="55000" lnSpcReduction="20000"/>
          </a:bodyPr>
          <a:lstStyle/>
          <a:p>
            <a:pPr>
              <a:buNone/>
            </a:pPr>
            <a:r>
              <a:rPr lang="en-GB" sz="3600" dirty="0">
                <a:latin typeface="Times New Roman" pitchFamily="18" charset="0"/>
                <a:cs typeface="Times New Roman" pitchFamily="18" charset="0"/>
              </a:rPr>
              <a:t>	</a:t>
            </a:r>
            <a:r>
              <a:rPr lang="en-GB" sz="5800" dirty="0" err="1">
                <a:latin typeface="Times New Roman" pitchFamily="18" charset="0"/>
                <a:cs typeface="Times New Roman" pitchFamily="18" charset="0"/>
              </a:rPr>
              <a:t>Vrij</a:t>
            </a:r>
            <a:r>
              <a:rPr lang="en-GB" sz="5800" dirty="0">
                <a:latin typeface="Times New Roman" pitchFamily="18" charset="0"/>
                <a:cs typeface="Times New Roman" pitchFamily="18" charset="0"/>
              </a:rPr>
              <a:t> in “Detecting Lies and Deceit” (2007):</a:t>
            </a:r>
          </a:p>
          <a:p>
            <a:pPr>
              <a:buNone/>
            </a:pPr>
            <a:r>
              <a:rPr lang="en-GB" sz="3600" dirty="0">
                <a:latin typeface="Times New Roman" pitchFamily="18" charset="0"/>
                <a:cs typeface="Times New Roman" pitchFamily="18" charset="0"/>
              </a:rPr>
              <a:t>	</a:t>
            </a:r>
          </a:p>
          <a:p>
            <a:pPr lvl="1">
              <a:buNone/>
            </a:pPr>
            <a:r>
              <a:rPr lang="en-GB" sz="4400" dirty="0">
                <a:latin typeface="Times New Roman" pitchFamily="18" charset="0"/>
                <a:cs typeface="Times New Roman" pitchFamily="18" charset="0"/>
              </a:rPr>
              <a:t>	“</a:t>
            </a:r>
            <a:r>
              <a:rPr lang="en-GB" sz="5200" b="1" i="1" dirty="0">
                <a:latin typeface="Times New Roman" pitchFamily="18" charset="0"/>
                <a:cs typeface="Times New Roman" pitchFamily="18" charset="0"/>
              </a:rPr>
              <a:t>People tend to overestimate their own ability to detect lies </a:t>
            </a:r>
            <a:r>
              <a:rPr lang="en-GB" sz="4400" dirty="0">
                <a:latin typeface="Times New Roman" pitchFamily="18" charset="0"/>
                <a:cs typeface="Times New Roman" pitchFamily="18" charset="0"/>
              </a:rPr>
              <a:t>(</a:t>
            </a:r>
            <a:r>
              <a:rPr lang="en-GB" sz="4400" dirty="0" err="1">
                <a:latin typeface="Times New Roman" pitchFamily="18" charset="0"/>
                <a:cs typeface="Times New Roman" pitchFamily="18" charset="0"/>
              </a:rPr>
              <a:t>Elaad</a:t>
            </a:r>
            <a:r>
              <a:rPr lang="en-GB" sz="4400" dirty="0">
                <a:latin typeface="Times New Roman" pitchFamily="18" charset="0"/>
                <a:cs typeface="Times New Roman" pitchFamily="18" charset="0"/>
              </a:rPr>
              <a:t>, 2003) and more lies remain unnoticed than they generally think...</a:t>
            </a:r>
          </a:p>
          <a:p>
            <a:pPr lvl="1">
              <a:buNone/>
            </a:pPr>
            <a:r>
              <a:rPr lang="en-GB" sz="4400" dirty="0">
                <a:latin typeface="Times New Roman" pitchFamily="18" charset="0"/>
                <a:cs typeface="Times New Roman" pitchFamily="18" charset="0"/>
              </a:rPr>
              <a:t>	... Research has indicated that even </a:t>
            </a:r>
            <a:r>
              <a:rPr lang="en-GB" sz="5200" b="1" i="1" dirty="0">
                <a:latin typeface="Times New Roman" pitchFamily="18" charset="0"/>
                <a:cs typeface="Times New Roman" pitchFamily="18" charset="0"/>
              </a:rPr>
              <a:t>professional lie catchers ... </a:t>
            </a:r>
            <a:r>
              <a:rPr lang="en-GB" sz="4400" dirty="0">
                <a:latin typeface="Times New Roman" pitchFamily="18" charset="0"/>
                <a:cs typeface="Times New Roman" pitchFamily="18" charset="0"/>
              </a:rPr>
              <a:t>often make incorrect decisions ...”</a:t>
            </a:r>
          </a:p>
        </p:txBody>
      </p:sp>
    </p:spTree>
    <p:extLst>
      <p:ext uri="{BB962C8B-B14F-4D97-AF65-F5344CB8AC3E}">
        <p14:creationId xmlns:p14="http://schemas.microsoft.com/office/powerpoint/2010/main" val="4686884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a:solidFill>
                  <a:srgbClr val="143D62"/>
                </a:solidFill>
                <a:latin typeface="Times New Roman" panose="02020603050405020304" pitchFamily="18" charset="0"/>
              </a:rPr>
              <a:t>brickcourt.co.uk</a:t>
            </a:r>
          </a:p>
          <a:p>
            <a:pPr algn="l"/>
            <a:r>
              <a:rPr lang="en-GB" sz="160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pPr>
              <a:lnSpc>
                <a:spcPct val="100000"/>
              </a:lnSpc>
            </a:pPr>
            <a:r>
              <a:rPr lang="en-GB" sz="2400" b="1" dirty="0" err="1"/>
              <a:t>Petrosaudi</a:t>
            </a:r>
            <a:r>
              <a:rPr lang="en-GB" sz="2400" b="1" dirty="0"/>
              <a:t> Oil Services (Venezuela) Ltd v Novo Banco SA</a:t>
            </a:r>
            <a:br>
              <a:rPr lang="en-GB" sz="2400" b="1" dirty="0"/>
            </a:br>
            <a:r>
              <a:rPr lang="en-GB" sz="2400" b="1" dirty="0"/>
              <a:t>[2016] EWHC 2456 (</a:t>
            </a:r>
            <a:r>
              <a:rPr lang="en-GB" sz="2400" b="1" dirty="0" err="1"/>
              <a:t>Comm</a:t>
            </a:r>
            <a:r>
              <a:rPr lang="en-GB" sz="2400" b="1" dirty="0"/>
              <a:t>)</a:t>
            </a:r>
            <a:endParaRPr lang="en-GB" sz="2400" dirty="0"/>
          </a:p>
        </p:txBody>
      </p:sp>
      <p:sp>
        <p:nvSpPr>
          <p:cNvPr id="4" name="Text Placeholder 3"/>
          <p:cNvSpPr>
            <a:spLocks noGrp="1"/>
          </p:cNvSpPr>
          <p:nvPr>
            <p:ph type="body" sz="quarter" idx="10"/>
          </p:nvPr>
        </p:nvSpPr>
        <p:spPr/>
        <p:txBody>
          <a:bodyPr/>
          <a:lstStyle/>
          <a:p>
            <a:pPr marL="0" indent="0">
              <a:buNone/>
            </a:pPr>
            <a:r>
              <a:rPr lang="en-GB" dirty="0"/>
              <a:t>HHJ Waksman </a:t>
            </a:r>
            <a:r>
              <a:rPr lang="en-GB" dirty="0" smtClean="0"/>
              <a:t>QC</a:t>
            </a:r>
            <a:endParaRPr lang="en-GB" dirty="0"/>
          </a:p>
          <a:p>
            <a:pPr lvl="0"/>
            <a:r>
              <a:rPr lang="en-GB" dirty="0"/>
              <a:t>“We certify that the applicant is </a:t>
            </a:r>
            <a:r>
              <a:rPr lang="en-GB" u="sng" dirty="0"/>
              <a:t>obligated</a:t>
            </a:r>
            <a:r>
              <a:rPr lang="en-GB" dirty="0"/>
              <a:t> to the beneficiary </a:t>
            </a:r>
            <a:r>
              <a:rPr lang="en-GB" u="sng" dirty="0"/>
              <a:t>to pay</a:t>
            </a:r>
            <a:r>
              <a:rPr lang="en-GB" dirty="0"/>
              <a:t> the amount demanded under the drilling contract”</a:t>
            </a:r>
          </a:p>
          <a:p>
            <a:r>
              <a:rPr lang="en-GB" dirty="0"/>
              <a:t>[64]-[65]: no sum was due and payable</a:t>
            </a:r>
          </a:p>
          <a:p>
            <a:pPr marL="0" indent="0">
              <a:buNone/>
            </a:pPr>
            <a:endParaRPr lang="en-GB" dirty="0"/>
          </a:p>
        </p:txBody>
      </p:sp>
      <p:sp>
        <p:nvSpPr>
          <p:cNvPr id="5" name="TextBox 4"/>
          <p:cNvSpPr txBox="1"/>
          <p:nvPr/>
        </p:nvSpPr>
        <p:spPr>
          <a:xfrm>
            <a:off x="4772757" y="6154619"/>
            <a:ext cx="430823" cy="307777"/>
          </a:xfrm>
          <a:prstGeom prst="rect">
            <a:avLst/>
          </a:prstGeom>
          <a:noFill/>
        </p:spPr>
        <p:txBody>
          <a:bodyPr wrap="square" rtlCol="0">
            <a:spAutoFit/>
          </a:bodyPr>
          <a:lstStyle/>
          <a:p>
            <a:pPr algn="ctr"/>
            <a:r>
              <a:rPr lang="en-GB" sz="1400" dirty="0"/>
              <a:t>3</a:t>
            </a:r>
          </a:p>
        </p:txBody>
      </p:sp>
    </p:spTree>
    <p:extLst>
      <p:ext uri="{BB962C8B-B14F-4D97-AF65-F5344CB8AC3E}">
        <p14:creationId xmlns:p14="http://schemas.microsoft.com/office/powerpoint/2010/main" val="3769651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a:solidFill>
                  <a:srgbClr val="143D62"/>
                </a:solidFill>
                <a:latin typeface="Times New Roman" panose="02020603050405020304" pitchFamily="18" charset="0"/>
              </a:rPr>
              <a:t>brickcourt.co.uk</a:t>
            </a:r>
          </a:p>
          <a:p>
            <a:pPr algn="l"/>
            <a:r>
              <a:rPr lang="en-GB" sz="160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4" name="Text Placeholder 3"/>
          <p:cNvSpPr>
            <a:spLocks noGrp="1"/>
          </p:cNvSpPr>
          <p:nvPr>
            <p:ph type="body" sz="quarter" idx="10"/>
          </p:nvPr>
        </p:nvSpPr>
        <p:spPr>
          <a:xfrm>
            <a:off x="732906" y="495300"/>
            <a:ext cx="8668270" cy="4905375"/>
          </a:xfrm>
        </p:spPr>
        <p:txBody>
          <a:bodyPr/>
          <a:lstStyle/>
          <a:p>
            <a:pPr lvl="0"/>
            <a:r>
              <a:rPr lang="en-GB" sz="1600" dirty="0"/>
              <a:t>[88]: “I think that the interpretation said to have been honestly believed in by Mr Buckland is something of a lawyer’s construct that does not in fact bear serious scrutiny notwithstanding the lengthy and detailed argument upon it which has been advanced before me. I regret to say that I do not accept that Mr Buckland really and honestly believed it. In my judgment he knew in truth that PDV was not obligated in the obvious sense required by the certificate. The fact that he may have thought that an argument or even a strong argument could be put forward to justify the certificate by means of the different interpretation of “obligated” is irrelevant. He himself had to believe in that different interpretation so as to render the certificate true, as Mr Bools QC accepted in argument. But, in my judgment, he did not so believe.”</a:t>
            </a:r>
          </a:p>
          <a:p>
            <a:r>
              <a:rPr lang="en-GB" sz="1600" dirty="0"/>
              <a:t>[89]: “If he did not know that his certificate was false for the reasons given above, then he was certainly reckless as to its falsity, in my judgment. If, contrary to my findings above, he really did not even consider the temporal aspect, then that could only be by wilfully shutting his eyes to the obvious.”</a:t>
            </a:r>
          </a:p>
          <a:p>
            <a:endParaRPr lang="en-GB" sz="1600" dirty="0"/>
          </a:p>
        </p:txBody>
      </p:sp>
      <p:sp>
        <p:nvSpPr>
          <p:cNvPr id="5" name="TextBox 4"/>
          <p:cNvSpPr txBox="1"/>
          <p:nvPr/>
        </p:nvSpPr>
        <p:spPr>
          <a:xfrm>
            <a:off x="9431217" y="6515055"/>
            <a:ext cx="430823" cy="307777"/>
          </a:xfrm>
          <a:prstGeom prst="rect">
            <a:avLst/>
          </a:prstGeom>
          <a:noFill/>
        </p:spPr>
        <p:txBody>
          <a:bodyPr wrap="square" rtlCol="0">
            <a:spAutoFit/>
          </a:bodyPr>
          <a:lstStyle/>
          <a:p>
            <a:pPr algn="ctr"/>
            <a:r>
              <a:rPr lang="en-GB" sz="1400" dirty="0"/>
              <a:t>4</a:t>
            </a:r>
          </a:p>
        </p:txBody>
      </p:sp>
    </p:spTree>
    <p:extLst>
      <p:ext uri="{BB962C8B-B14F-4D97-AF65-F5344CB8AC3E}">
        <p14:creationId xmlns:p14="http://schemas.microsoft.com/office/powerpoint/2010/main" val="7051718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a:solidFill>
                  <a:srgbClr val="143D62"/>
                </a:solidFill>
                <a:latin typeface="Times New Roman" panose="02020603050405020304" pitchFamily="18" charset="0"/>
              </a:rPr>
              <a:t>brickcourt.co.uk</a:t>
            </a:r>
          </a:p>
          <a:p>
            <a:pPr algn="l"/>
            <a:r>
              <a:rPr lang="en-GB" sz="160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lstStyle/>
          <a:p>
            <a:pPr>
              <a:lnSpc>
                <a:spcPct val="100000"/>
              </a:lnSpc>
            </a:pPr>
            <a:r>
              <a:rPr lang="en-GB" sz="2400" b="1" dirty="0" err="1"/>
              <a:t>Petrosaudi</a:t>
            </a:r>
            <a:r>
              <a:rPr lang="en-GB" sz="2400" b="1" dirty="0"/>
              <a:t> Oil Services (Venezuela) Ltd v Novo Banco SA</a:t>
            </a:r>
            <a:br>
              <a:rPr lang="en-GB" sz="2400" b="1" dirty="0"/>
            </a:br>
            <a:r>
              <a:rPr lang="en-GB" sz="2400" b="1" dirty="0"/>
              <a:t>[2017] EWCA </a:t>
            </a:r>
            <a:r>
              <a:rPr lang="en-GB" sz="2400" b="1" dirty="0" err="1"/>
              <a:t>Civ</a:t>
            </a:r>
            <a:r>
              <a:rPr lang="en-GB" sz="2400" b="1" dirty="0"/>
              <a:t> 9</a:t>
            </a:r>
            <a:endParaRPr lang="en-GB" sz="2400" dirty="0"/>
          </a:p>
        </p:txBody>
      </p:sp>
      <p:sp>
        <p:nvSpPr>
          <p:cNvPr id="4" name="Text Placeholder 3"/>
          <p:cNvSpPr>
            <a:spLocks noGrp="1"/>
          </p:cNvSpPr>
          <p:nvPr>
            <p:ph type="body" sz="quarter" idx="10"/>
          </p:nvPr>
        </p:nvSpPr>
        <p:spPr/>
        <p:txBody>
          <a:bodyPr/>
          <a:lstStyle/>
          <a:p>
            <a:pPr marL="0" indent="0">
              <a:buNone/>
            </a:pPr>
            <a:r>
              <a:rPr lang="en-GB" sz="1400" dirty="0"/>
              <a:t>Christopher Clarke LJ, </a:t>
            </a:r>
            <a:r>
              <a:rPr lang="en-GB" sz="1400" dirty="0" err="1"/>
              <a:t>Lewison</a:t>
            </a:r>
            <a:r>
              <a:rPr lang="en-GB" sz="1400" dirty="0"/>
              <a:t> </a:t>
            </a:r>
            <a:r>
              <a:rPr lang="en-GB" sz="1400" dirty="0" smtClean="0"/>
              <a:t>LJ</a:t>
            </a:r>
            <a:endParaRPr lang="en-GB" sz="1400" dirty="0"/>
          </a:p>
          <a:p>
            <a:pPr marL="0" indent="0">
              <a:buNone/>
            </a:pPr>
            <a:r>
              <a:rPr lang="en-GB" sz="1400" dirty="0"/>
              <a:t>[55]: “The SBLC is to be interpreted by seeking to discern the intention of the parties by reference to what a reasonable person with all the relevant background knowledge would have understood the language used by the parties to mean and, having regard, inter alia, to commercial common sense. The commercial background included the following. Prompt and regular payments under remote drilling contracts are essential to a contractor’s cash flow and the parties’ intention was that there should be a steady stream of such payments. At the time of the drilling contract PDVSA, an emanation of the Venezuelan State, had a long-established reputation for late payment, or even non-payment, of contractors. Given that history the agreement to provide an SBLC was an essential precondition to POS and its financiers’ willingness to enter into the drilling contract. The purpose of a letter of credit is to ensure that the beneficiary can obtain from a bank sums due under the main contract regardless of the fact that there is a dispute between the parties to that contract as to whether those sums are in fact due. The function of a letter of credit is to reverse the risk of non-payment from the payee to the payor.”</a:t>
            </a:r>
          </a:p>
        </p:txBody>
      </p:sp>
      <p:sp>
        <p:nvSpPr>
          <p:cNvPr id="5" name="TextBox 4"/>
          <p:cNvSpPr txBox="1"/>
          <p:nvPr/>
        </p:nvSpPr>
        <p:spPr>
          <a:xfrm>
            <a:off x="149466" y="6075441"/>
            <a:ext cx="430823" cy="307777"/>
          </a:xfrm>
          <a:prstGeom prst="rect">
            <a:avLst/>
          </a:prstGeom>
          <a:noFill/>
        </p:spPr>
        <p:txBody>
          <a:bodyPr wrap="square" rtlCol="0">
            <a:spAutoFit/>
          </a:bodyPr>
          <a:lstStyle/>
          <a:p>
            <a:pPr algn="ctr"/>
            <a:r>
              <a:rPr lang="en-GB" sz="1400" dirty="0"/>
              <a:t>5</a:t>
            </a:r>
          </a:p>
        </p:txBody>
      </p:sp>
    </p:spTree>
    <p:extLst>
      <p:ext uri="{BB962C8B-B14F-4D97-AF65-F5344CB8AC3E}">
        <p14:creationId xmlns:p14="http://schemas.microsoft.com/office/powerpoint/2010/main" val="7596730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C90E0A74-32BA-4724-B894-D68B337CB8AF}"/>
              </a:ext>
            </a:extLst>
          </p:cNvPr>
          <p:cNvSpPr>
            <a:spLocks noGrp="1"/>
          </p:cNvSpPr>
          <p:nvPr>
            <p:ph type="ftr" sz="quarter" idx="3"/>
          </p:nvPr>
        </p:nvSpPr>
        <p:spPr/>
        <p:txBody>
          <a:bodyPr/>
          <a:lstStyle/>
          <a:p>
            <a:pPr algn="l"/>
            <a:r>
              <a:rPr lang="en-GB" sz="1600">
                <a:solidFill>
                  <a:srgbClr val="143D62"/>
                </a:solidFill>
                <a:latin typeface="Times New Roman" panose="02020603050405020304" pitchFamily="18" charset="0"/>
              </a:rPr>
              <a:t>brickcourt.co.uk</a:t>
            </a:r>
          </a:p>
          <a:p>
            <a:pPr algn="l"/>
            <a:r>
              <a:rPr lang="en-GB" sz="160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4" name="Text Placeholder 3">
            <a:extLst>
              <a:ext uri="{FF2B5EF4-FFF2-40B4-BE49-F238E27FC236}">
                <a16:creationId xmlns:a16="http://schemas.microsoft.com/office/drawing/2014/main" xmlns="" id="{A3D9673B-43CB-404B-A0D2-5FA84A3F5AFC}"/>
              </a:ext>
            </a:extLst>
          </p:cNvPr>
          <p:cNvSpPr>
            <a:spLocks noGrp="1"/>
          </p:cNvSpPr>
          <p:nvPr>
            <p:ph type="body" sz="quarter" idx="10"/>
          </p:nvPr>
        </p:nvSpPr>
        <p:spPr>
          <a:xfrm>
            <a:off x="732906" y="400050"/>
            <a:ext cx="8668270" cy="5000625"/>
          </a:xfrm>
        </p:spPr>
        <p:txBody>
          <a:bodyPr/>
          <a:lstStyle/>
          <a:p>
            <a:pPr lvl="0"/>
            <a:r>
              <a:rPr lang="en-GB" sz="1800" dirty="0"/>
              <a:t>[68]: “In my judgment, in the particular circumstances of this case, a statement that PDVSA was obligated to pay must be taken to mean that the obligation to pay has accrued due so that PDVSA had become liable to make the payment, even though precluded from discharging that liability until the Article 141 procedure had been complied with or an award made…”</a:t>
            </a:r>
          </a:p>
          <a:p>
            <a:r>
              <a:rPr lang="en-GB" sz="1800" dirty="0"/>
              <a:t>[80]: “In my judgment, the judge was wrong to conclude that PDVSA was under no obligation under the drilling contract to pay any invoice submitted by POS; and that Mr Buckland on behalf of POS was not entitled to certify that PDVSA was obligated to pay POS the amount of those invoices.”</a:t>
            </a:r>
          </a:p>
          <a:p>
            <a:pPr lvl="0"/>
            <a:r>
              <a:rPr lang="en-GB" sz="1800" dirty="0"/>
              <a:t>[81]: “It follows that in signing the certificate Mr Buckland was not fraudulent in any sense. On the contrary he was entitled to sign it. He was not dishonest.”</a:t>
            </a:r>
          </a:p>
          <a:p>
            <a:endParaRPr lang="en-GB" sz="1800" dirty="0"/>
          </a:p>
        </p:txBody>
      </p:sp>
    </p:spTree>
    <p:extLst>
      <p:ext uri="{BB962C8B-B14F-4D97-AF65-F5344CB8AC3E}">
        <p14:creationId xmlns:p14="http://schemas.microsoft.com/office/powerpoint/2010/main" val="13522873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5161B5A5-C84B-49EB-A15C-8E43FE5B6726}"/>
              </a:ext>
            </a:extLst>
          </p:cNvPr>
          <p:cNvSpPr>
            <a:spLocks noGrp="1"/>
          </p:cNvSpPr>
          <p:nvPr>
            <p:ph type="ftr" sz="quarter" idx="3"/>
          </p:nvPr>
        </p:nvSpPr>
        <p:spPr/>
        <p:txBody>
          <a:bodyPr/>
          <a:lstStyle/>
          <a:p>
            <a:pPr algn="l"/>
            <a:r>
              <a:rPr lang="en-GB" sz="1600">
                <a:solidFill>
                  <a:srgbClr val="143D62"/>
                </a:solidFill>
                <a:latin typeface="Times New Roman" panose="02020603050405020304" pitchFamily="18" charset="0"/>
              </a:rPr>
              <a:t>brickcourt.co.uk</a:t>
            </a:r>
          </a:p>
          <a:p>
            <a:pPr algn="l"/>
            <a:r>
              <a:rPr lang="en-GB" sz="160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4" name="Text Placeholder 3">
            <a:extLst>
              <a:ext uri="{FF2B5EF4-FFF2-40B4-BE49-F238E27FC236}">
                <a16:creationId xmlns:a16="http://schemas.microsoft.com/office/drawing/2014/main" xmlns="" id="{B752BE0A-E96A-45C8-A28F-C6AE3668058C}"/>
              </a:ext>
            </a:extLst>
          </p:cNvPr>
          <p:cNvSpPr>
            <a:spLocks noGrp="1"/>
          </p:cNvSpPr>
          <p:nvPr>
            <p:ph type="body" sz="quarter" idx="10"/>
          </p:nvPr>
        </p:nvSpPr>
        <p:spPr>
          <a:xfrm>
            <a:off x="732906" y="400050"/>
            <a:ext cx="8668270" cy="5000625"/>
          </a:xfrm>
        </p:spPr>
        <p:txBody>
          <a:bodyPr/>
          <a:lstStyle/>
          <a:p>
            <a:r>
              <a:rPr lang="en-GB" dirty="0"/>
              <a:t>[88]: “I wish, however, to express some disquiet at the finding of the judge that, on the view that he took of the legal position, Mr Buckland was fraudulent in signing the certificate. Whilst there is only one true construction of an instrument such as the certificate, different legal minds may obviously take different views on such a question. Had it been necessary to do so I would wish to have given anxious consideration to the question whether, despite the well-recognised advantages of a trial judge and the inhibition rightly felt by this court in overturning findings of fact, the judge was entitled to conclude that Mr Buckland was fraudulent (i.e. conscious of the falsity of what he was saying or with no honest belief in, or a reckless indifference to, its truth) in holding the view that I currently hold, when making what was, in essence, a representation of law…”</a:t>
            </a:r>
          </a:p>
        </p:txBody>
      </p:sp>
    </p:spTree>
    <p:extLst>
      <p:ext uri="{BB962C8B-B14F-4D97-AF65-F5344CB8AC3E}">
        <p14:creationId xmlns:p14="http://schemas.microsoft.com/office/powerpoint/2010/main" val="37129097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872F9079-4B21-4DE4-BC55-DC5ACF319470}"/>
              </a:ext>
            </a:extLst>
          </p:cNvPr>
          <p:cNvSpPr>
            <a:spLocks noGrp="1"/>
          </p:cNvSpPr>
          <p:nvPr>
            <p:ph type="ftr" sz="quarter" idx="3"/>
          </p:nvPr>
        </p:nvSpPr>
        <p:spPr/>
        <p:txBody>
          <a:bodyPr/>
          <a:lstStyle/>
          <a:p>
            <a:pPr algn="l"/>
            <a:r>
              <a:rPr lang="en-GB" sz="1600">
                <a:solidFill>
                  <a:srgbClr val="143D62"/>
                </a:solidFill>
                <a:latin typeface="Times New Roman" panose="02020603050405020304" pitchFamily="18" charset="0"/>
              </a:rPr>
              <a:t>brickcourt.co.uk</a:t>
            </a:r>
          </a:p>
          <a:p>
            <a:pPr algn="l"/>
            <a:r>
              <a:rPr lang="en-GB" sz="160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a:extLst>
              <a:ext uri="{FF2B5EF4-FFF2-40B4-BE49-F238E27FC236}">
                <a16:creationId xmlns:a16="http://schemas.microsoft.com/office/drawing/2014/main" xmlns="" id="{EE0A9FEA-2790-470D-A614-A37B6FD07461}"/>
              </a:ext>
            </a:extLst>
          </p:cNvPr>
          <p:cNvSpPr>
            <a:spLocks noGrp="1"/>
          </p:cNvSpPr>
          <p:nvPr>
            <p:ph type="title"/>
          </p:nvPr>
        </p:nvSpPr>
        <p:spPr/>
        <p:txBody>
          <a:bodyPr/>
          <a:lstStyle/>
          <a:p>
            <a:pPr>
              <a:lnSpc>
                <a:spcPct val="100000"/>
              </a:lnSpc>
            </a:pPr>
            <a:r>
              <a:rPr lang="en-GB" sz="2400" b="1" dirty="0"/>
              <a:t>National Infrastructure Development Co Ltd v Banco </a:t>
            </a:r>
            <a:br>
              <a:rPr lang="en-GB" sz="2400" b="1" dirty="0"/>
            </a:br>
            <a:r>
              <a:rPr lang="en-GB" sz="2400" b="1" dirty="0"/>
              <a:t>Santander SA [2017] EWCA </a:t>
            </a:r>
            <a:r>
              <a:rPr lang="en-GB" sz="2400" b="1" dirty="0" err="1"/>
              <a:t>Civ</a:t>
            </a:r>
            <a:r>
              <a:rPr lang="en-GB" sz="2400" b="1" dirty="0"/>
              <a:t> 27</a:t>
            </a:r>
            <a:endParaRPr lang="en-GB" sz="2400" dirty="0"/>
          </a:p>
        </p:txBody>
      </p:sp>
      <p:sp>
        <p:nvSpPr>
          <p:cNvPr id="4" name="Text Placeholder 3">
            <a:extLst>
              <a:ext uri="{FF2B5EF4-FFF2-40B4-BE49-F238E27FC236}">
                <a16:creationId xmlns:a16="http://schemas.microsoft.com/office/drawing/2014/main" xmlns="" id="{C5CD4138-BAC8-4138-AF1A-584FDB6E0C1C}"/>
              </a:ext>
            </a:extLst>
          </p:cNvPr>
          <p:cNvSpPr>
            <a:spLocks noGrp="1"/>
          </p:cNvSpPr>
          <p:nvPr>
            <p:ph type="body" sz="quarter" idx="10"/>
          </p:nvPr>
        </p:nvSpPr>
        <p:spPr/>
        <p:txBody>
          <a:bodyPr/>
          <a:lstStyle/>
          <a:p>
            <a:pPr marL="0" indent="0">
              <a:buNone/>
            </a:pPr>
            <a:r>
              <a:rPr lang="en-GB" sz="1800" dirty="0"/>
              <a:t>Longmore LJ, Christopher Clarke </a:t>
            </a:r>
            <a:r>
              <a:rPr lang="en-GB" sz="1800" dirty="0" smtClean="0"/>
              <a:t>LJ</a:t>
            </a:r>
            <a:endParaRPr lang="en-GB" sz="1800" dirty="0"/>
          </a:p>
          <a:p>
            <a:pPr lvl="0"/>
            <a:r>
              <a:rPr lang="en-GB" sz="1800" dirty="0"/>
              <a:t>Summary judgment test: </a:t>
            </a:r>
            <a:r>
              <a:rPr lang="en-GB" sz="1800" u="sng" dirty="0"/>
              <a:t>real prospect</a:t>
            </a:r>
            <a:r>
              <a:rPr lang="en-GB" sz="1800" dirty="0"/>
              <a:t> of showing that </a:t>
            </a:r>
            <a:r>
              <a:rPr lang="en-GB" sz="1800" u="sng" dirty="0"/>
              <a:t>the only realistic inference</a:t>
            </a:r>
            <a:r>
              <a:rPr lang="en-GB" sz="1800" dirty="0"/>
              <a:t> is that the beneficiary could not honestly have believed in the validity of its demands under the letter of credit. [24]</a:t>
            </a:r>
          </a:p>
          <a:p>
            <a:r>
              <a:rPr lang="en-GB" sz="1800" dirty="0"/>
              <a:t>C.F. Interim injunction test: it must be </a:t>
            </a:r>
            <a:r>
              <a:rPr lang="en-GB" sz="1800" u="sng" dirty="0"/>
              <a:t>clearly established</a:t>
            </a:r>
            <a:r>
              <a:rPr lang="en-GB" sz="1800" dirty="0"/>
              <a:t> at the interlocutory stage that the </a:t>
            </a:r>
            <a:r>
              <a:rPr lang="en-GB" sz="1800" u="sng" dirty="0"/>
              <a:t>only realistic inference</a:t>
            </a:r>
            <a:r>
              <a:rPr lang="en-GB" sz="1800" dirty="0"/>
              <a:t> is that the beneficiary could not honestly have believed in the validity of its demands under the letter of credit: </a:t>
            </a:r>
            <a:r>
              <a:rPr lang="en-GB" sz="1800" b="1" dirty="0"/>
              <a:t>Alternative Power Solution Ltd v Central Electricity Board [2014] UKPC 31 </a:t>
            </a:r>
            <a:r>
              <a:rPr lang="en-GB" sz="1800" i="1" dirty="0"/>
              <a:t>per </a:t>
            </a:r>
            <a:r>
              <a:rPr lang="en-GB" sz="1800" dirty="0"/>
              <a:t>Lord Clarke [59]</a:t>
            </a:r>
          </a:p>
        </p:txBody>
      </p:sp>
    </p:spTree>
    <p:extLst>
      <p:ext uri="{BB962C8B-B14F-4D97-AF65-F5344CB8AC3E}">
        <p14:creationId xmlns:p14="http://schemas.microsoft.com/office/powerpoint/2010/main" val="25949640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F7C1551A-C095-41AD-AF4B-5D0BDB3D55CC}"/>
              </a:ext>
            </a:extLst>
          </p:cNvPr>
          <p:cNvSpPr>
            <a:spLocks noGrp="1"/>
          </p:cNvSpPr>
          <p:nvPr>
            <p:ph type="ftr" sz="quarter" idx="3"/>
          </p:nvPr>
        </p:nvSpPr>
        <p:spPr/>
        <p:txBody>
          <a:bodyPr/>
          <a:lstStyle/>
          <a:p>
            <a:pPr algn="l"/>
            <a:r>
              <a:rPr lang="en-GB" sz="1600">
                <a:solidFill>
                  <a:srgbClr val="143D62"/>
                </a:solidFill>
                <a:latin typeface="Times New Roman" panose="02020603050405020304" pitchFamily="18" charset="0"/>
              </a:rPr>
              <a:t>brickcourt.co.uk</a:t>
            </a:r>
          </a:p>
          <a:p>
            <a:pPr algn="l"/>
            <a:r>
              <a:rPr lang="en-GB" sz="160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4" name="Text Placeholder 3">
            <a:extLst>
              <a:ext uri="{FF2B5EF4-FFF2-40B4-BE49-F238E27FC236}">
                <a16:creationId xmlns:a16="http://schemas.microsoft.com/office/drawing/2014/main" xmlns="" id="{7F2902A9-56B6-4167-BFAA-DBD45E0789D0}"/>
              </a:ext>
            </a:extLst>
          </p:cNvPr>
          <p:cNvSpPr>
            <a:spLocks noGrp="1"/>
          </p:cNvSpPr>
          <p:nvPr>
            <p:ph type="body" sz="quarter" idx="10"/>
          </p:nvPr>
        </p:nvSpPr>
        <p:spPr>
          <a:xfrm>
            <a:off x="732906" y="361950"/>
            <a:ext cx="8668270" cy="5038725"/>
          </a:xfrm>
        </p:spPr>
        <p:txBody>
          <a:bodyPr/>
          <a:lstStyle/>
          <a:p>
            <a:r>
              <a:rPr lang="en-GB" dirty="0"/>
              <a:t>[38]: “Mr </a:t>
            </a:r>
            <a:r>
              <a:rPr lang="en-GB" dirty="0" err="1"/>
              <a:t>Russen</a:t>
            </a:r>
            <a:r>
              <a:rPr lang="en-GB" dirty="0"/>
              <a:t> submitted that there was no evidence that personnel at NIDCO had addressed their minds to the question whether sums were presently “due and owing” or would become “due and owing” at some future date and that he should be entitled to cross-examine them to try to establish that they were reckless as to that distinction, such recklessness amounting to fraud in the Derry v Peek sense. No doubt lawyers can have a debate as to whether a current entitlement to claim damages for repudiation entitles one to say that the amount of such damages is due and owing (and I have summarised my own views on that interesting question above) but it borders on the absurd to say that the only realistic inference from the fact that businessman did not have (or may not have had) that debate is that they could not have believed in the validity of their demands.”</a:t>
            </a:r>
          </a:p>
        </p:txBody>
      </p:sp>
    </p:spTree>
    <p:extLst>
      <p:ext uri="{BB962C8B-B14F-4D97-AF65-F5344CB8AC3E}">
        <p14:creationId xmlns:p14="http://schemas.microsoft.com/office/powerpoint/2010/main" val="36729296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431" y="584200"/>
            <a:ext cx="8420400" cy="4495799"/>
          </a:xfrm>
        </p:spPr>
        <p:txBody>
          <a:bodyPr/>
          <a:lstStyle/>
          <a:p>
            <a:r>
              <a:rPr lang="en-US" dirty="0" smtClean="0"/>
              <a:t>Pre-Action Disclosure</a:t>
            </a:r>
            <a:br>
              <a:rPr lang="en-US" dirty="0" smtClean="0"/>
            </a:br>
            <a:r>
              <a:rPr lang="en-US" dirty="0" smtClean="0"/>
              <a:t>Out of the Jurisdiction</a:t>
            </a:r>
            <a:br>
              <a:rPr lang="en-US" dirty="0" smtClean="0"/>
            </a:br>
            <a:r>
              <a:rPr lang="en-US" dirty="0" smtClean="0"/>
              <a:t/>
            </a:r>
            <a:br>
              <a:rPr lang="en-US" dirty="0" smtClean="0"/>
            </a:br>
            <a:r>
              <a:rPr lang="en-US" dirty="0" smtClean="0"/>
              <a:t/>
            </a:r>
            <a:br>
              <a:rPr lang="en-US" dirty="0" smtClean="0"/>
            </a:br>
            <a:r>
              <a:rPr lang="en-US" sz="3200" dirty="0" smtClean="0"/>
              <a:t>Alec Haydon</a:t>
            </a:r>
            <a:br>
              <a:rPr lang="en-US" sz="3200" dirty="0" smtClean="0"/>
            </a:br>
            <a:r>
              <a:rPr lang="en-US" sz="3200" dirty="0" smtClean="0"/>
              <a:t/>
            </a:r>
            <a:br>
              <a:rPr lang="en-US" sz="3200" dirty="0" smtClean="0"/>
            </a:br>
            <a:r>
              <a:rPr lang="en-US" sz="2000" dirty="0" smtClean="0"/>
              <a:t>Brick Court Chambers</a:t>
            </a:r>
            <a:br>
              <a:rPr lang="en-US" sz="2000" dirty="0" smtClean="0"/>
            </a:br>
            <a:r>
              <a:rPr lang="en-US" sz="2000" dirty="0" smtClean="0"/>
              <a:t>Commercial Conference on Civil Fraud</a:t>
            </a:r>
            <a:br>
              <a:rPr lang="en-US" sz="2000" dirty="0" smtClean="0"/>
            </a:br>
            <a:r>
              <a:rPr lang="en-US" sz="2000" dirty="0" smtClean="0"/>
              <a:t>12 October 2017</a:t>
            </a: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endParaRPr lang="en-US" dirty="0"/>
          </a:p>
        </p:txBody>
      </p:sp>
      <p:sp>
        <p:nvSpPr>
          <p:cNvPr id="3" name="Footer Placeholder 2"/>
          <p:cNvSpPr>
            <a:spLocks noGrp="1"/>
          </p:cNvSpPr>
          <p:nvPr>
            <p:ph type="ftr" sz="quarter" idx="3"/>
          </p:nvPr>
        </p:nvSpPr>
        <p:spPr>
          <a:xfrm>
            <a:off x="732904" y="6053142"/>
            <a:ext cx="3381895" cy="560387"/>
          </a:xfrm>
        </p:spPr>
        <p:txBody>
          <a:bodyPr/>
          <a:lstStyle/>
          <a:p>
            <a:pPr algn="l"/>
            <a:r>
              <a:rPr lang="en-GB" sz="1600" dirty="0" smtClean="0">
                <a:solidFill>
                  <a:srgbClr val="143D62"/>
                </a:solidFill>
                <a:latin typeface="Times New Roman" panose="02020603050405020304" pitchFamily="18" charset="0"/>
              </a:rPr>
              <a:t>alec.haydon@brickcourt.co.uk </a:t>
            </a:r>
            <a:endParaRPr lang="en-GB" sz="1600" dirty="0">
              <a:solidFill>
                <a:srgbClr val="143D62"/>
              </a:solidFill>
              <a:latin typeface="Times New Roman" panose="02020603050405020304" pitchFamily="18" charset="0"/>
            </a:endParaRPr>
          </a:p>
        </p:txBody>
      </p:sp>
    </p:spTree>
    <p:extLst>
      <p:ext uri="{BB962C8B-B14F-4D97-AF65-F5344CB8AC3E}">
        <p14:creationId xmlns:p14="http://schemas.microsoft.com/office/powerpoint/2010/main" val="40430074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732904" y="6053142"/>
            <a:ext cx="3242195" cy="560387"/>
          </a:xfrm>
        </p:spPr>
        <p:txBody>
          <a:bodyPr/>
          <a:lstStyle/>
          <a:p>
            <a:pPr algn="l"/>
            <a:r>
              <a:rPr lang="en-GB" sz="1600" dirty="0" smtClean="0">
                <a:solidFill>
                  <a:srgbClr val="143D62"/>
                </a:solidFill>
                <a:latin typeface="Times New Roman" panose="02020603050405020304" pitchFamily="18" charset="0"/>
              </a:rPr>
              <a:t>alec.haydon@brickcourt.co.uk </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a:xfrm>
            <a:off x="732905" y="3444055"/>
            <a:ext cx="8668271" cy="724289"/>
          </a:xfrm>
        </p:spPr>
        <p:txBody>
          <a:bodyPr/>
          <a:lstStyle/>
          <a:p>
            <a:r>
              <a:rPr lang="en-US" b="1" dirty="0" smtClean="0"/>
              <a:t>Two Potential Types of Respondent</a:t>
            </a:r>
            <a:endParaRPr lang="en-GB" b="1" dirty="0"/>
          </a:p>
        </p:txBody>
      </p:sp>
      <p:sp>
        <p:nvSpPr>
          <p:cNvPr id="4" name="Text Placeholder 3"/>
          <p:cNvSpPr>
            <a:spLocks noGrp="1"/>
          </p:cNvSpPr>
          <p:nvPr>
            <p:ph type="body" sz="quarter" idx="10"/>
          </p:nvPr>
        </p:nvSpPr>
        <p:spPr>
          <a:xfrm>
            <a:off x="732906" y="4168345"/>
            <a:ext cx="8668270" cy="1458097"/>
          </a:xfrm>
        </p:spPr>
        <p:txBody>
          <a:bodyPr/>
          <a:lstStyle/>
          <a:p>
            <a:pPr lvl="0"/>
            <a:r>
              <a:rPr lang="en-US" dirty="0" smtClean="0"/>
              <a:t>●	A person caught up in the wrong-doing of others (</a:t>
            </a:r>
            <a:r>
              <a:rPr lang="en-US" b="1" u="sng" dirty="0" smtClean="0"/>
              <a:t>Norwich </a:t>
            </a:r>
            <a:r>
              <a:rPr lang="en-US" b="1" u="sng" dirty="0" err="1" smtClean="0"/>
              <a:t>Pharmacal</a:t>
            </a:r>
            <a:r>
              <a:rPr lang="en-US" dirty="0" smtClean="0"/>
              <a:t>).</a:t>
            </a:r>
          </a:p>
          <a:p>
            <a:pPr lvl="0"/>
            <a:r>
              <a:rPr lang="en-US" dirty="0" smtClean="0"/>
              <a:t>●	A person “likely” to be a party to subsequent proceedings (</a:t>
            </a:r>
            <a:r>
              <a:rPr lang="en-US" b="1" dirty="0" smtClean="0"/>
              <a:t>CPR 31.16</a:t>
            </a:r>
            <a:r>
              <a:rPr lang="en-US" dirty="0" smtClean="0"/>
              <a:t>). </a:t>
            </a:r>
            <a:endParaRPr lang="en-US" b="1" u="sng" dirty="0"/>
          </a:p>
        </p:txBody>
      </p:sp>
      <p:sp>
        <p:nvSpPr>
          <p:cNvPr id="5" name="Rectangle 4"/>
          <p:cNvSpPr/>
          <p:nvPr/>
        </p:nvSpPr>
        <p:spPr>
          <a:xfrm>
            <a:off x="875232" y="1028030"/>
            <a:ext cx="8754800" cy="646331"/>
          </a:xfrm>
          <a:prstGeom prst="rect">
            <a:avLst/>
          </a:prstGeom>
        </p:spPr>
        <p:txBody>
          <a:bodyPr wrap="square">
            <a:spAutoFit/>
          </a:bodyPr>
          <a:lstStyle/>
          <a:p>
            <a:r>
              <a:rPr lang="en-GB" sz="3600" b="1" dirty="0" smtClean="0"/>
              <a:t>The Need for Pre-Action Disclosure</a:t>
            </a:r>
            <a:r>
              <a:rPr lang="en-GB" b="1" dirty="0" smtClean="0"/>
              <a:t> </a:t>
            </a:r>
            <a:endParaRPr lang="en-GB" b="1" dirty="0"/>
          </a:p>
        </p:txBody>
      </p:sp>
      <p:sp>
        <p:nvSpPr>
          <p:cNvPr id="6" name="Rectangle 5"/>
          <p:cNvSpPr/>
          <p:nvPr/>
        </p:nvSpPr>
        <p:spPr>
          <a:xfrm>
            <a:off x="732905" y="2101061"/>
            <a:ext cx="8345192" cy="1015663"/>
          </a:xfrm>
          <a:prstGeom prst="rect">
            <a:avLst/>
          </a:prstGeom>
        </p:spPr>
        <p:txBody>
          <a:bodyPr wrap="square">
            <a:spAutoFit/>
          </a:bodyPr>
          <a:lstStyle/>
          <a:p>
            <a:r>
              <a:rPr lang="en-GB" sz="2000" dirty="0" smtClean="0"/>
              <a:t>●	Need to identify the wrong-doer.</a:t>
            </a:r>
          </a:p>
          <a:p>
            <a:endParaRPr lang="en-GB" sz="2000" dirty="0" smtClean="0"/>
          </a:p>
          <a:p>
            <a:r>
              <a:rPr lang="en-GB" sz="2000" dirty="0" smtClean="0"/>
              <a:t>●	Uncertainty as to whether there was a fraud at all.</a:t>
            </a:r>
            <a:endParaRPr lang="en-GB" sz="2000" dirty="0"/>
          </a:p>
        </p:txBody>
      </p:sp>
    </p:spTree>
    <p:extLst>
      <p:ext uri="{BB962C8B-B14F-4D97-AF65-F5344CB8AC3E}">
        <p14:creationId xmlns:p14="http://schemas.microsoft.com/office/powerpoint/2010/main" val="420558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800" y="2026508"/>
            <a:ext cx="8420400" cy="2430161"/>
          </a:xfrm>
        </p:spPr>
        <p:txBody>
          <a:bodyPr/>
          <a:lstStyle/>
          <a:p>
            <a:r>
              <a:rPr lang="en-GB" dirty="0" smtClean="0"/>
              <a:t>Service of a Claim Form </a:t>
            </a:r>
            <a:br>
              <a:rPr lang="en-GB" dirty="0" smtClean="0"/>
            </a:br>
            <a:r>
              <a:rPr lang="en-GB" dirty="0" smtClean="0"/>
              <a:t>Seeking Norwich </a:t>
            </a:r>
            <a:r>
              <a:rPr lang="en-GB" dirty="0" err="1" smtClean="0"/>
              <a:t>Pharmacal</a:t>
            </a:r>
            <a:r>
              <a:rPr lang="en-GB" dirty="0" smtClean="0"/>
              <a:t> Relief</a:t>
            </a:r>
            <a:br>
              <a:rPr lang="en-GB" dirty="0" smtClean="0"/>
            </a:br>
            <a:r>
              <a:rPr lang="en-GB" dirty="0" smtClean="0"/>
              <a:t/>
            </a:r>
            <a:br>
              <a:rPr lang="en-GB" dirty="0" smtClean="0"/>
            </a:br>
            <a:r>
              <a:rPr lang="en-GB" dirty="0" smtClean="0"/>
              <a:t>Out of the Jurisdiction</a:t>
            </a:r>
            <a:endParaRPr lang="en-GB" dirty="0"/>
          </a:p>
        </p:txBody>
      </p:sp>
      <p:sp>
        <p:nvSpPr>
          <p:cNvPr id="3" name="Footer Placeholder 2"/>
          <p:cNvSpPr>
            <a:spLocks noGrp="1"/>
          </p:cNvSpPr>
          <p:nvPr>
            <p:ph type="ftr" sz="quarter" idx="3"/>
          </p:nvPr>
        </p:nvSpPr>
        <p:spPr>
          <a:xfrm>
            <a:off x="732904" y="6053142"/>
            <a:ext cx="3623195" cy="560387"/>
          </a:xfrm>
        </p:spPr>
        <p:txBody>
          <a:bodyPr/>
          <a:lstStyle/>
          <a:p>
            <a:pPr algn="l"/>
            <a:r>
              <a:rPr lang="en-GB" sz="1600" dirty="0" smtClean="0">
                <a:solidFill>
                  <a:srgbClr val="143D62"/>
                </a:solidFill>
                <a:latin typeface="Times New Roman" panose="02020603050405020304" pitchFamily="18" charset="0"/>
              </a:rPr>
              <a:t>alec.haydon@brickcourt.co.uk </a:t>
            </a:r>
            <a:endParaRPr lang="en-GB" sz="1600" dirty="0">
              <a:solidFill>
                <a:srgbClr val="143D62"/>
              </a:solidFill>
              <a:latin typeface="Times New Roman" panose="02020603050405020304" pitchFamily="18" charset="0"/>
            </a:endParaRPr>
          </a:p>
        </p:txBody>
      </p:sp>
    </p:spTree>
    <p:extLst>
      <p:ext uri="{BB962C8B-B14F-4D97-AF65-F5344CB8AC3E}">
        <p14:creationId xmlns:p14="http://schemas.microsoft.com/office/powerpoint/2010/main" val="17175335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a:solidFill>
                  <a:srgbClr val="143D62"/>
                </a:solidFill>
                <a:latin typeface="Times New Roman" panose="02020603050405020304" pitchFamily="18" charset="0"/>
              </a:rPr>
              <a:t>brickcourt.co.uk</a:t>
            </a:r>
          </a:p>
          <a:p>
            <a:pPr algn="l"/>
            <a:r>
              <a:rPr lang="en-GB" sz="160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a:xfrm>
            <a:off x="1057529" y="381600"/>
            <a:ext cx="8001481" cy="1031176"/>
          </a:xfrm>
        </p:spPr>
        <p:txBody>
          <a:bodyPr>
            <a:normAutofit/>
          </a:bodyPr>
          <a:lstStyle/>
          <a:p>
            <a:pPr algn="ctr"/>
            <a:r>
              <a:rPr lang="en-GB" b="1" dirty="0" smtClean="0">
                <a:latin typeface="Times New Roman" pitchFamily="18" charset="0"/>
                <a:cs typeface="Times New Roman" pitchFamily="18" charset="0"/>
              </a:rPr>
              <a:t>The Challenge (2):  Discrimination</a:t>
            </a:r>
            <a:endParaRPr lang="en-GB" b="1" dirty="0">
              <a:latin typeface="Times New Roman" pitchFamily="18" charset="0"/>
              <a:cs typeface="Times New Roman" pitchFamily="18" charset="0"/>
            </a:endParaRPr>
          </a:p>
        </p:txBody>
      </p:sp>
      <p:sp>
        <p:nvSpPr>
          <p:cNvPr id="4" name="Text Placeholder 3"/>
          <p:cNvSpPr>
            <a:spLocks noGrp="1"/>
          </p:cNvSpPr>
          <p:nvPr>
            <p:ph type="body" sz="quarter" idx="10"/>
          </p:nvPr>
        </p:nvSpPr>
        <p:spPr>
          <a:xfrm>
            <a:off x="1057529" y="1483202"/>
            <a:ext cx="8001480" cy="4034031"/>
          </a:xfrm>
        </p:spPr>
        <p:txBody>
          <a:bodyPr>
            <a:normAutofit/>
          </a:bodyPr>
          <a:lstStyle/>
          <a:p>
            <a:pPr>
              <a:lnSpc>
                <a:spcPct val="100000"/>
              </a:lnSpc>
              <a:spcBef>
                <a:spcPts val="0"/>
              </a:spcBef>
              <a:buNone/>
            </a:pPr>
            <a:r>
              <a:rPr lang="en-GB" sz="3600" dirty="0">
                <a:latin typeface="Times New Roman" pitchFamily="18" charset="0"/>
                <a:cs typeface="Times New Roman" pitchFamily="18" charset="0"/>
              </a:rPr>
              <a:t>	</a:t>
            </a:r>
          </a:p>
          <a:p>
            <a:pPr>
              <a:lnSpc>
                <a:spcPct val="100000"/>
              </a:lnSpc>
              <a:spcBef>
                <a:spcPts val="0"/>
              </a:spcBef>
              <a:buNone/>
            </a:pPr>
            <a:r>
              <a:rPr lang="en-GB" sz="2800" dirty="0">
                <a:solidFill>
                  <a:schemeClr val="tx1"/>
                </a:solidFill>
                <a:latin typeface="Times New Roman" pitchFamily="18" charset="0"/>
                <a:cs typeface="Times New Roman" pitchFamily="18" charset="0"/>
              </a:rPr>
              <a:t>“... </a:t>
            </a:r>
            <a:r>
              <a:rPr lang="en-GB" sz="2800" b="1" i="1" dirty="0">
                <a:solidFill>
                  <a:schemeClr val="tx1"/>
                </a:solidFill>
                <a:latin typeface="Times New Roman" pitchFamily="18" charset="0"/>
                <a:cs typeface="Times New Roman" pitchFamily="18" charset="0"/>
              </a:rPr>
              <a:t>professional lie catchers ...</a:t>
            </a:r>
            <a:r>
              <a:rPr lang="en-GB" sz="2800" dirty="0">
                <a:solidFill>
                  <a:schemeClr val="tx1"/>
                </a:solidFill>
                <a:latin typeface="Times New Roman" pitchFamily="18" charset="0"/>
                <a:cs typeface="Times New Roman" pitchFamily="18" charset="0"/>
              </a:rPr>
              <a:t> perform at a level that is only slightly better than could be expected by chance when they identify truths and lies told by people unknown to them.  They </a:t>
            </a:r>
            <a:r>
              <a:rPr lang="en-GB" sz="2800" b="1" i="1" dirty="0">
                <a:solidFill>
                  <a:schemeClr val="tx1"/>
                </a:solidFill>
                <a:latin typeface="Times New Roman" pitchFamily="18" charset="0"/>
                <a:cs typeface="Times New Roman" pitchFamily="18" charset="0"/>
              </a:rPr>
              <a:t>are somewhat better than laypersons at judging that someone is lying, but at the expense of correctly identifying truth tellers</a:t>
            </a:r>
            <a:r>
              <a:rPr lang="en-GB" sz="2800" dirty="0">
                <a:solidFill>
                  <a:schemeClr val="tx1"/>
                </a:solidFill>
                <a:latin typeface="Times New Roman" pitchFamily="18" charset="0"/>
                <a:cs typeface="Times New Roman" pitchFamily="18" charset="0"/>
              </a:rPr>
              <a:t> ...”</a:t>
            </a:r>
          </a:p>
        </p:txBody>
      </p:sp>
    </p:spTree>
    <p:extLst>
      <p:ext uri="{BB962C8B-B14F-4D97-AF65-F5344CB8AC3E}">
        <p14:creationId xmlns:p14="http://schemas.microsoft.com/office/powerpoint/2010/main" val="13628749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732904" y="6053142"/>
            <a:ext cx="3242195" cy="560387"/>
          </a:xfrm>
        </p:spPr>
        <p:txBody>
          <a:bodyPr/>
          <a:lstStyle/>
          <a:p>
            <a:pPr algn="l"/>
            <a:r>
              <a:rPr lang="en-GB" sz="1600" dirty="0" smtClean="0">
                <a:solidFill>
                  <a:srgbClr val="143D62"/>
                </a:solidFill>
                <a:latin typeface="Times New Roman" panose="02020603050405020304" pitchFamily="18" charset="0"/>
              </a:rPr>
              <a:t>alec.haydon@brickcourt.co.uk </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a:xfrm>
            <a:off x="732905" y="381600"/>
            <a:ext cx="8668271" cy="1101600"/>
          </a:xfrm>
        </p:spPr>
        <p:txBody>
          <a:bodyPr/>
          <a:lstStyle/>
          <a:p>
            <a:r>
              <a:rPr lang="en-GB" dirty="0" smtClean="0"/>
              <a:t/>
            </a:r>
            <a:br>
              <a:rPr lang="en-GB" dirty="0" smtClean="0"/>
            </a:br>
            <a:r>
              <a:rPr lang="en-GB" sz="2800" b="1" u="sng" dirty="0" smtClean="0"/>
              <a:t>AB Bank Ltd v Abu Dhabi Commercial Bank PJSC</a:t>
            </a:r>
            <a:br>
              <a:rPr lang="en-GB" sz="2800" b="1" u="sng" dirty="0" smtClean="0"/>
            </a:br>
            <a:r>
              <a:rPr lang="en-GB" sz="2800" dirty="0" smtClean="0"/>
              <a:t>[2016] EWHC 2082 (</a:t>
            </a:r>
            <a:r>
              <a:rPr lang="en-GB" sz="2800" dirty="0" err="1" smtClean="0"/>
              <a:t>Comm</a:t>
            </a:r>
            <a:r>
              <a:rPr lang="en-GB" sz="2800" dirty="0" smtClean="0"/>
              <a:t>), </a:t>
            </a:r>
            <a:r>
              <a:rPr lang="en-GB" sz="2800" dirty="0" err="1" smtClean="0"/>
              <a:t>Teare</a:t>
            </a:r>
            <a:r>
              <a:rPr lang="en-GB" sz="2800" dirty="0" smtClean="0"/>
              <a:t> J.</a:t>
            </a:r>
            <a:endParaRPr lang="en-GB" sz="2800" b="1" u="sng" dirty="0"/>
          </a:p>
        </p:txBody>
      </p:sp>
      <p:sp>
        <p:nvSpPr>
          <p:cNvPr id="4" name="Text Placeholder 3"/>
          <p:cNvSpPr>
            <a:spLocks noGrp="1"/>
          </p:cNvSpPr>
          <p:nvPr>
            <p:ph type="body" sz="quarter" idx="10"/>
          </p:nvPr>
        </p:nvSpPr>
        <p:spPr>
          <a:xfrm>
            <a:off x="732906" y="1625600"/>
            <a:ext cx="8668270" cy="3873500"/>
          </a:xfrm>
        </p:spPr>
        <p:txBody>
          <a:bodyPr/>
          <a:lstStyle/>
          <a:p>
            <a:r>
              <a:rPr lang="en-GB" dirty="0" smtClean="0"/>
              <a:t> AB Bank was a Bangladeshi bank which had deposited $20m with ADCB in a joint account with Pinnacle. </a:t>
            </a:r>
          </a:p>
          <a:p>
            <a:r>
              <a:rPr lang="en-GB" dirty="0" smtClean="0"/>
              <a:t>Over a period of a few months, persons unknown withdrew the money. </a:t>
            </a:r>
          </a:p>
          <a:p>
            <a:r>
              <a:rPr lang="en-GB" dirty="0" smtClean="0"/>
              <a:t>AB Bank could sue Pinnacle here under an exclusive jurisdiction clause.</a:t>
            </a:r>
          </a:p>
          <a:p>
            <a:r>
              <a:rPr lang="en-GB" dirty="0" smtClean="0"/>
              <a:t>ADCB was not alleged to have been a party to the fraud but was believed to have information sufficient to identify the recipients of the money which would support a proprietary claim.</a:t>
            </a:r>
          </a:p>
          <a:p>
            <a:endParaRPr lang="en-GB" i="1" dirty="0"/>
          </a:p>
        </p:txBody>
      </p:sp>
    </p:spTree>
    <p:extLst>
      <p:ext uri="{BB962C8B-B14F-4D97-AF65-F5344CB8AC3E}">
        <p14:creationId xmlns:p14="http://schemas.microsoft.com/office/powerpoint/2010/main" val="7566574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732904" y="6053142"/>
            <a:ext cx="3292995" cy="560387"/>
          </a:xfrm>
        </p:spPr>
        <p:txBody>
          <a:bodyPr/>
          <a:lstStyle/>
          <a:p>
            <a:pPr algn="l"/>
            <a:r>
              <a:rPr lang="en-GB" sz="1600" dirty="0" smtClean="0">
                <a:solidFill>
                  <a:srgbClr val="143D62"/>
                </a:solidFill>
                <a:latin typeface="Times New Roman" panose="02020603050405020304" pitchFamily="18" charset="0"/>
              </a:rPr>
              <a:t>alec.haydon@brickcourt.co.uk </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a:xfrm>
            <a:off x="732905" y="222422"/>
            <a:ext cx="8668271" cy="774356"/>
          </a:xfrm>
        </p:spPr>
        <p:txBody>
          <a:bodyPr/>
          <a:lstStyle/>
          <a:p>
            <a:r>
              <a:rPr lang="en-GB" i="1" dirty="0" smtClean="0"/>
              <a:t>No Gateway for Norwich </a:t>
            </a:r>
            <a:r>
              <a:rPr lang="en-GB" i="1" dirty="0" err="1" smtClean="0"/>
              <a:t>Pharmacal</a:t>
            </a:r>
            <a:r>
              <a:rPr lang="en-GB" i="1" dirty="0" smtClean="0"/>
              <a:t> Relief</a:t>
            </a:r>
            <a:endParaRPr lang="en-GB" i="1" dirty="0"/>
          </a:p>
        </p:txBody>
      </p:sp>
      <p:sp>
        <p:nvSpPr>
          <p:cNvPr id="4" name="Text Placeholder 3"/>
          <p:cNvSpPr>
            <a:spLocks noGrp="1"/>
          </p:cNvSpPr>
          <p:nvPr>
            <p:ph type="body" sz="quarter" idx="10"/>
          </p:nvPr>
        </p:nvSpPr>
        <p:spPr>
          <a:xfrm>
            <a:off x="732906" y="1087395"/>
            <a:ext cx="8668270" cy="4759223"/>
          </a:xfrm>
        </p:spPr>
        <p:txBody>
          <a:bodyPr/>
          <a:lstStyle/>
          <a:p>
            <a:r>
              <a:rPr lang="en-GB" sz="1800" dirty="0" smtClean="0"/>
              <a:t>No gateway under </a:t>
            </a:r>
            <a:r>
              <a:rPr lang="en-GB" sz="1800" b="1" dirty="0" smtClean="0"/>
              <a:t>PD6B, paragraph 3.1(5) </a:t>
            </a:r>
            <a:r>
              <a:rPr lang="en-GB" sz="1800" dirty="0" smtClean="0"/>
              <a:t>which permits service out of the jurisdiction for a claim that is an “</a:t>
            </a:r>
            <a:r>
              <a:rPr lang="en-GB" sz="1800" i="1" dirty="0" smtClean="0"/>
              <a:t>interim remedy” </a:t>
            </a:r>
            <a:r>
              <a:rPr lang="en-GB" sz="1800" dirty="0" smtClean="0"/>
              <a:t>under section 25(1) of the CJJA 1982 because: </a:t>
            </a:r>
          </a:p>
          <a:p>
            <a:pPr lvl="1"/>
            <a:r>
              <a:rPr lang="en-GB" sz="1800" dirty="0" smtClean="0"/>
              <a:t>S.25(1) provides for interim relief in support of foreign proceedings (not domestic proceedings); and</a:t>
            </a:r>
          </a:p>
          <a:p>
            <a:pPr lvl="1"/>
            <a:r>
              <a:rPr lang="en-GB" sz="1800" b="1" u="sng" dirty="0" smtClean="0"/>
              <a:t>Norwich </a:t>
            </a:r>
            <a:r>
              <a:rPr lang="en-GB" sz="1800" b="1" u="sng" dirty="0" err="1" smtClean="0"/>
              <a:t>Pharmacal</a:t>
            </a:r>
            <a:r>
              <a:rPr lang="en-GB" sz="1800" dirty="0" smtClean="0"/>
              <a:t> does not provide interim relief , even if granted </a:t>
            </a:r>
            <a:r>
              <a:rPr lang="en-GB" sz="1800" i="1" dirty="0" smtClean="0"/>
              <a:t>ex parte. </a:t>
            </a:r>
          </a:p>
          <a:p>
            <a:pPr lvl="1">
              <a:buNone/>
            </a:pPr>
            <a:r>
              <a:rPr lang="en-GB" sz="1800" i="1" dirty="0" smtClean="0"/>
              <a:t>    </a:t>
            </a:r>
            <a:r>
              <a:rPr lang="en-GB" sz="1800" dirty="0" smtClean="0"/>
              <a:t>(It is a self-standing cause of action and relief is final as between the parties).</a:t>
            </a:r>
          </a:p>
          <a:p>
            <a:r>
              <a:rPr lang="en-GB" sz="1800" dirty="0" smtClean="0"/>
              <a:t>No gateway under </a:t>
            </a:r>
            <a:r>
              <a:rPr lang="en-GB" sz="1800" b="1" dirty="0" smtClean="0"/>
              <a:t>PD6B, paragraph 3.1(2) </a:t>
            </a:r>
            <a:r>
              <a:rPr lang="en-GB" sz="1800" dirty="0" smtClean="0"/>
              <a:t>which permits service out of the jurisdiction where there is a “</a:t>
            </a:r>
            <a:r>
              <a:rPr lang="en-GB" sz="1800" i="1" dirty="0" smtClean="0"/>
              <a:t>claim for an injunction</a:t>
            </a:r>
            <a:r>
              <a:rPr lang="en-GB" sz="1800" dirty="0" smtClean="0"/>
              <a:t>” ordering the Defendant “</a:t>
            </a:r>
            <a:r>
              <a:rPr lang="en-GB" sz="1800" i="1" dirty="0" smtClean="0"/>
              <a:t>to do or refrain from doing an act within the jurisdiction</a:t>
            </a:r>
            <a:r>
              <a:rPr lang="en-GB" sz="1800" dirty="0" smtClean="0"/>
              <a:t>” because ADCB could comply abroad.</a:t>
            </a:r>
          </a:p>
          <a:p>
            <a:r>
              <a:rPr lang="en-GB" sz="1800" dirty="0" smtClean="0"/>
              <a:t>No gateway under </a:t>
            </a:r>
            <a:r>
              <a:rPr lang="en-GB" sz="1800" b="1" dirty="0" smtClean="0"/>
              <a:t>PD6B, para 3.1(3) </a:t>
            </a:r>
            <a:r>
              <a:rPr lang="en-GB" sz="1800" dirty="0" smtClean="0"/>
              <a:t>(“</a:t>
            </a:r>
            <a:r>
              <a:rPr lang="en-GB" sz="1800" i="1" dirty="0" smtClean="0"/>
              <a:t>necessary or proper party</a:t>
            </a:r>
            <a:r>
              <a:rPr lang="en-GB" sz="1800" dirty="0" smtClean="0"/>
              <a:t>”) as ADCB was not liable to AB Bank on the facts alleged and a party cannot be joined only to obtain disclosure (decision of </a:t>
            </a:r>
            <a:r>
              <a:rPr lang="en-GB" sz="1800" dirty="0" err="1" smtClean="0"/>
              <a:t>Eady</a:t>
            </a:r>
            <a:r>
              <a:rPr lang="en-GB" sz="1800" dirty="0" smtClean="0"/>
              <a:t> J. in </a:t>
            </a:r>
            <a:r>
              <a:rPr lang="en-GB" sz="1800" b="1" u="sng" dirty="0" smtClean="0"/>
              <a:t>Lockton Companies International</a:t>
            </a:r>
            <a:r>
              <a:rPr lang="en-GB" sz="1800" dirty="0"/>
              <a:t> </a:t>
            </a:r>
            <a:r>
              <a:rPr lang="en-GB" sz="1800" dirty="0" smtClean="0"/>
              <a:t>not followed).</a:t>
            </a:r>
          </a:p>
          <a:p>
            <a:pPr marL="457197" lvl="1" indent="0">
              <a:buNone/>
            </a:pPr>
            <a:endParaRPr lang="en-GB" sz="2000" dirty="0" smtClean="0"/>
          </a:p>
        </p:txBody>
      </p:sp>
    </p:spTree>
    <p:extLst>
      <p:ext uri="{BB962C8B-B14F-4D97-AF65-F5344CB8AC3E}">
        <p14:creationId xmlns:p14="http://schemas.microsoft.com/office/powerpoint/2010/main" val="13521388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800" y="1507525"/>
            <a:ext cx="8420400" cy="2323070"/>
          </a:xfrm>
        </p:spPr>
        <p:txBody>
          <a:bodyPr/>
          <a:lstStyle/>
          <a:p>
            <a:r>
              <a:rPr lang="en-GB" dirty="0" smtClean="0"/>
              <a:t>Service of an Application Form</a:t>
            </a:r>
            <a:br>
              <a:rPr lang="en-GB" dirty="0" smtClean="0"/>
            </a:br>
            <a:r>
              <a:rPr lang="en-GB" dirty="0" smtClean="0"/>
              <a:t>for relief under CPR 31.16</a:t>
            </a:r>
            <a:br>
              <a:rPr lang="en-GB" dirty="0" smtClean="0"/>
            </a:br>
            <a:r>
              <a:rPr lang="en-GB" dirty="0"/>
              <a:t/>
            </a:r>
            <a:br>
              <a:rPr lang="en-GB" dirty="0"/>
            </a:br>
            <a:r>
              <a:rPr lang="en-GB" dirty="0" smtClean="0"/>
              <a:t>Out of the Jurisdiction</a:t>
            </a:r>
            <a:endParaRPr lang="en-GB" dirty="0"/>
          </a:p>
        </p:txBody>
      </p:sp>
      <p:sp>
        <p:nvSpPr>
          <p:cNvPr id="3" name="Footer Placeholder 2"/>
          <p:cNvSpPr>
            <a:spLocks noGrp="1"/>
          </p:cNvSpPr>
          <p:nvPr>
            <p:ph type="ftr" sz="quarter" idx="3"/>
          </p:nvPr>
        </p:nvSpPr>
        <p:spPr>
          <a:xfrm>
            <a:off x="732904" y="6053142"/>
            <a:ext cx="3242195" cy="560387"/>
          </a:xfrm>
        </p:spPr>
        <p:txBody>
          <a:bodyPr/>
          <a:lstStyle/>
          <a:p>
            <a:pPr algn="l"/>
            <a:r>
              <a:rPr lang="en-GB" sz="1600" dirty="0" smtClean="0">
                <a:solidFill>
                  <a:srgbClr val="143D62"/>
                </a:solidFill>
                <a:latin typeface="Times New Roman" panose="02020603050405020304" pitchFamily="18" charset="0"/>
              </a:rPr>
              <a:t>alec.haydon@brickcourt.co.uk </a:t>
            </a:r>
            <a:endParaRPr lang="en-GB" sz="1600" dirty="0">
              <a:solidFill>
                <a:srgbClr val="143D62"/>
              </a:solidFill>
              <a:latin typeface="Times New Roman" panose="02020603050405020304" pitchFamily="18" charset="0"/>
            </a:endParaRPr>
          </a:p>
        </p:txBody>
      </p:sp>
    </p:spTree>
    <p:extLst>
      <p:ext uri="{BB962C8B-B14F-4D97-AF65-F5344CB8AC3E}">
        <p14:creationId xmlns:p14="http://schemas.microsoft.com/office/powerpoint/2010/main" val="36185783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732904" y="6053142"/>
            <a:ext cx="3038995" cy="560387"/>
          </a:xfrm>
        </p:spPr>
        <p:txBody>
          <a:bodyPr/>
          <a:lstStyle/>
          <a:p>
            <a:pPr algn="l"/>
            <a:r>
              <a:rPr lang="en-GB" sz="1600" dirty="0" smtClean="0">
                <a:solidFill>
                  <a:srgbClr val="143D62"/>
                </a:solidFill>
                <a:latin typeface="Times New Roman" panose="02020603050405020304" pitchFamily="18" charset="0"/>
              </a:rPr>
              <a:t>alec.haydon@brickcourt.co.uk </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a:xfrm>
            <a:off x="732905" y="381600"/>
            <a:ext cx="8668271" cy="823182"/>
          </a:xfrm>
        </p:spPr>
        <p:txBody>
          <a:bodyPr/>
          <a:lstStyle/>
          <a:p>
            <a:r>
              <a:rPr lang="en-GB" dirty="0" smtClean="0"/>
              <a:t>Section 33(2) Senior Courts Act 1981</a:t>
            </a:r>
            <a:endParaRPr lang="en-GB" dirty="0"/>
          </a:p>
        </p:txBody>
      </p:sp>
      <p:sp>
        <p:nvSpPr>
          <p:cNvPr id="4" name="Text Placeholder 3"/>
          <p:cNvSpPr>
            <a:spLocks noGrp="1"/>
          </p:cNvSpPr>
          <p:nvPr>
            <p:ph type="body" sz="quarter" idx="10"/>
          </p:nvPr>
        </p:nvSpPr>
        <p:spPr>
          <a:xfrm>
            <a:off x="732906" y="1295400"/>
            <a:ext cx="8668270" cy="4479324"/>
          </a:xfrm>
        </p:spPr>
        <p:txBody>
          <a:bodyPr/>
          <a:lstStyle/>
          <a:p>
            <a:pPr marL="0" lvl="0" indent="0">
              <a:lnSpc>
                <a:spcPct val="120000"/>
              </a:lnSpc>
              <a:buNone/>
            </a:pPr>
            <a:r>
              <a:rPr lang="en-GB" i="1" dirty="0" smtClean="0"/>
              <a:t>“On </a:t>
            </a:r>
            <a:r>
              <a:rPr lang="en-GB" i="1" dirty="0"/>
              <a:t>the application, in accordance with rules of court, of a person who appears to the High Court to be likely to be a party to subsequent proceedings in that court ... the High Court shall, in such circumstances as may be specified in the rules, have power to order a person who appears to the court to be likely to be a party to the proceedings and to be likely to have or to have had in his possession, custody or power any documents which are relevant to an issue arising or likely to arise out of that claim –</a:t>
            </a:r>
            <a:endParaRPr lang="en-GB" dirty="0"/>
          </a:p>
          <a:p>
            <a:pPr marL="0" lvl="0" indent="0">
              <a:lnSpc>
                <a:spcPct val="120000"/>
              </a:lnSpc>
              <a:buNone/>
            </a:pPr>
            <a:r>
              <a:rPr lang="en-GB" i="1" dirty="0" smtClean="0"/>
              <a:t>	(a) to </a:t>
            </a:r>
            <a:r>
              <a:rPr lang="en-GB" i="1" dirty="0"/>
              <a:t>disclose whether those documents are in his possession, custody or </a:t>
            </a:r>
            <a:r>
              <a:rPr lang="en-GB" i="1" dirty="0" smtClean="0"/>
              <a:t>	power</a:t>
            </a:r>
            <a:r>
              <a:rPr lang="en-GB" i="1" dirty="0"/>
              <a:t>; and</a:t>
            </a:r>
            <a:endParaRPr lang="en-GB" dirty="0"/>
          </a:p>
          <a:p>
            <a:pPr marL="0" lvl="0" indent="0">
              <a:lnSpc>
                <a:spcPct val="120000"/>
              </a:lnSpc>
              <a:buNone/>
            </a:pPr>
            <a:r>
              <a:rPr lang="en-GB" i="1" dirty="0" smtClean="0"/>
              <a:t>	(b) to </a:t>
            </a:r>
            <a:r>
              <a:rPr lang="en-GB" i="1" dirty="0"/>
              <a:t>produce such of those documents as are in his possession, custody </a:t>
            </a:r>
            <a:r>
              <a:rPr lang="en-GB" i="1" dirty="0" smtClean="0"/>
              <a:t>	or </a:t>
            </a:r>
            <a:r>
              <a:rPr lang="en-GB" i="1" dirty="0"/>
              <a:t>power to the applicant  ....”</a:t>
            </a:r>
            <a:endParaRPr lang="en-GB" dirty="0"/>
          </a:p>
        </p:txBody>
      </p:sp>
    </p:spTree>
    <p:extLst>
      <p:ext uri="{BB962C8B-B14F-4D97-AF65-F5344CB8AC3E}">
        <p14:creationId xmlns:p14="http://schemas.microsoft.com/office/powerpoint/2010/main" val="40524418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732904" y="6053142"/>
            <a:ext cx="3470795" cy="560387"/>
          </a:xfrm>
        </p:spPr>
        <p:txBody>
          <a:bodyPr/>
          <a:lstStyle/>
          <a:p>
            <a:pPr algn="l"/>
            <a:r>
              <a:rPr lang="en-GB" sz="1600" dirty="0" smtClean="0">
                <a:solidFill>
                  <a:srgbClr val="143D62"/>
                </a:solidFill>
                <a:latin typeface="Times New Roman" panose="02020603050405020304" pitchFamily="18" charset="0"/>
              </a:rPr>
              <a:t>alec.haydon@brickcourt.co.uk </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a:xfrm>
            <a:off x="732905" y="381600"/>
            <a:ext cx="8668271" cy="590465"/>
          </a:xfrm>
        </p:spPr>
        <p:txBody>
          <a:bodyPr/>
          <a:lstStyle/>
          <a:p>
            <a:r>
              <a:rPr lang="en-GB" sz="2400" b="1" u="sng" dirty="0" smtClean="0"/>
              <a:t>CPR 31.16</a:t>
            </a:r>
            <a:endParaRPr lang="en-GB" sz="2400" b="1" dirty="0"/>
          </a:p>
        </p:txBody>
      </p:sp>
      <p:sp>
        <p:nvSpPr>
          <p:cNvPr id="4" name="Text Placeholder 3"/>
          <p:cNvSpPr>
            <a:spLocks noGrp="1"/>
          </p:cNvSpPr>
          <p:nvPr>
            <p:ph type="body" sz="quarter" idx="10"/>
          </p:nvPr>
        </p:nvSpPr>
        <p:spPr>
          <a:xfrm>
            <a:off x="732906" y="972066"/>
            <a:ext cx="8668270" cy="4769708"/>
          </a:xfrm>
        </p:spPr>
        <p:txBody>
          <a:bodyPr/>
          <a:lstStyle/>
          <a:p>
            <a:pPr>
              <a:lnSpc>
                <a:spcPct val="120000"/>
              </a:lnSpc>
            </a:pPr>
            <a:r>
              <a:rPr lang="en-GB" i="1" dirty="0" smtClean="0"/>
              <a:t>“(</a:t>
            </a:r>
            <a:r>
              <a:rPr lang="en-GB" i="1" dirty="0"/>
              <a:t>3)	The court may make an order under this rule only where-</a:t>
            </a:r>
            <a:endParaRPr lang="en-GB" dirty="0"/>
          </a:p>
          <a:p>
            <a:pPr lvl="0">
              <a:lnSpc>
                <a:spcPct val="120000"/>
              </a:lnSpc>
            </a:pPr>
            <a:r>
              <a:rPr lang="en-GB" i="1" dirty="0" smtClean="0"/>
              <a:t>	(a) the </a:t>
            </a:r>
            <a:r>
              <a:rPr lang="en-GB" i="1" dirty="0"/>
              <a:t>respondent is likely to be a party to subsequent proceedings;</a:t>
            </a:r>
            <a:endParaRPr lang="en-GB" dirty="0"/>
          </a:p>
          <a:p>
            <a:pPr lvl="0">
              <a:lnSpc>
                <a:spcPct val="120000"/>
              </a:lnSpc>
            </a:pPr>
            <a:r>
              <a:rPr lang="en-GB" i="1" dirty="0" smtClean="0"/>
              <a:t>	(b) the </a:t>
            </a:r>
            <a:r>
              <a:rPr lang="en-GB" i="1" dirty="0"/>
              <a:t>applicant is also likely to be a party to those proceedings;</a:t>
            </a:r>
            <a:endParaRPr lang="en-GB" dirty="0"/>
          </a:p>
          <a:p>
            <a:pPr lvl="0">
              <a:lnSpc>
                <a:spcPct val="120000"/>
              </a:lnSpc>
            </a:pPr>
            <a:r>
              <a:rPr lang="en-GB" i="1" dirty="0" smtClean="0"/>
              <a:t>	(c) if </a:t>
            </a:r>
            <a:r>
              <a:rPr lang="en-GB" i="1" dirty="0"/>
              <a:t>the proceedings had started, the respondent’s duty by way of </a:t>
            </a:r>
            <a:r>
              <a:rPr lang="en-GB" i="1" dirty="0" smtClean="0"/>
              <a:t>	standard </a:t>
            </a:r>
            <a:r>
              <a:rPr lang="en-GB" i="1" dirty="0"/>
              <a:t>disclosure, set out in rule 31.6, would extend to the document or </a:t>
            </a:r>
            <a:r>
              <a:rPr lang="en-GB" i="1" dirty="0" smtClean="0"/>
              <a:t>	classes </a:t>
            </a:r>
            <a:r>
              <a:rPr lang="en-GB" i="1" dirty="0"/>
              <a:t>of documents of which the applicant seeks disclosure; and</a:t>
            </a:r>
            <a:endParaRPr lang="en-GB" dirty="0"/>
          </a:p>
          <a:p>
            <a:pPr lvl="0">
              <a:lnSpc>
                <a:spcPct val="120000"/>
              </a:lnSpc>
            </a:pPr>
            <a:r>
              <a:rPr lang="en-GB" i="1" dirty="0" smtClean="0"/>
              <a:t>	(d) disclosure </a:t>
            </a:r>
            <a:r>
              <a:rPr lang="en-GB" i="1" dirty="0"/>
              <a:t>before proceedings have started is desirable in order to-</a:t>
            </a:r>
            <a:endParaRPr lang="en-GB" dirty="0"/>
          </a:p>
          <a:p>
            <a:pPr lvl="0">
              <a:lnSpc>
                <a:spcPct val="120000"/>
              </a:lnSpc>
            </a:pPr>
            <a:r>
              <a:rPr lang="en-GB" i="1" dirty="0" smtClean="0"/>
              <a:t>		(</a:t>
            </a:r>
            <a:r>
              <a:rPr lang="en-GB" i="1" dirty="0" err="1" smtClean="0"/>
              <a:t>i</a:t>
            </a:r>
            <a:r>
              <a:rPr lang="en-GB" i="1" dirty="0" smtClean="0"/>
              <a:t>) dispose </a:t>
            </a:r>
            <a:r>
              <a:rPr lang="en-GB" i="1" dirty="0"/>
              <a:t>fairly of the anticipated proceedings;</a:t>
            </a:r>
            <a:endParaRPr lang="en-GB" dirty="0"/>
          </a:p>
          <a:p>
            <a:pPr lvl="0">
              <a:lnSpc>
                <a:spcPct val="120000"/>
              </a:lnSpc>
            </a:pPr>
            <a:r>
              <a:rPr lang="en-GB" i="1" dirty="0" smtClean="0"/>
              <a:t>		(ii) assist </a:t>
            </a:r>
            <a:r>
              <a:rPr lang="en-GB" i="1" dirty="0"/>
              <a:t>the dispute to be resolved without proceedings; or</a:t>
            </a:r>
            <a:endParaRPr lang="en-GB" dirty="0"/>
          </a:p>
          <a:p>
            <a:pPr lvl="0">
              <a:lnSpc>
                <a:spcPct val="120000"/>
              </a:lnSpc>
            </a:pPr>
            <a:r>
              <a:rPr lang="en-GB" i="1" dirty="0" smtClean="0"/>
              <a:t>		(iii) save </a:t>
            </a:r>
            <a:r>
              <a:rPr lang="en-GB" i="1" dirty="0"/>
              <a:t>costs.”</a:t>
            </a:r>
            <a:endParaRPr lang="en-GB" dirty="0"/>
          </a:p>
          <a:p>
            <a:endParaRPr lang="en-GB" b="1" u="sng" dirty="0" smtClean="0"/>
          </a:p>
        </p:txBody>
      </p:sp>
    </p:spTree>
    <p:extLst>
      <p:ext uri="{BB962C8B-B14F-4D97-AF65-F5344CB8AC3E}">
        <p14:creationId xmlns:p14="http://schemas.microsoft.com/office/powerpoint/2010/main" val="9225932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732904" y="6053142"/>
            <a:ext cx="3496195" cy="560387"/>
          </a:xfrm>
        </p:spPr>
        <p:txBody>
          <a:bodyPr/>
          <a:lstStyle/>
          <a:p>
            <a:pPr algn="l"/>
            <a:r>
              <a:rPr lang="en-GB" sz="1600" dirty="0" smtClean="0">
                <a:solidFill>
                  <a:srgbClr val="143D62"/>
                </a:solidFill>
                <a:latin typeface="Times New Roman" panose="02020603050405020304" pitchFamily="18" charset="0"/>
              </a:rPr>
              <a:t>alec.haydon@brickcourt.co.uk </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a:xfrm>
            <a:off x="449441" y="400533"/>
            <a:ext cx="8668271" cy="539267"/>
          </a:xfrm>
        </p:spPr>
        <p:txBody>
          <a:bodyPr/>
          <a:lstStyle/>
          <a:p>
            <a:r>
              <a:rPr lang="en-GB" sz="2400" b="1" i="1" dirty="0" smtClean="0"/>
              <a:t>Is there a Gateway?</a:t>
            </a:r>
            <a:endParaRPr lang="en-GB" sz="2400" b="1" dirty="0"/>
          </a:p>
        </p:txBody>
      </p:sp>
      <p:sp>
        <p:nvSpPr>
          <p:cNvPr id="4" name="Text Placeholder 3"/>
          <p:cNvSpPr>
            <a:spLocks noGrp="1"/>
          </p:cNvSpPr>
          <p:nvPr>
            <p:ph type="body" sz="quarter" idx="10"/>
          </p:nvPr>
        </p:nvSpPr>
        <p:spPr>
          <a:xfrm>
            <a:off x="732906" y="1260934"/>
            <a:ext cx="8668270" cy="4522028"/>
          </a:xfrm>
        </p:spPr>
        <p:txBody>
          <a:bodyPr/>
          <a:lstStyle/>
          <a:p>
            <a:r>
              <a:rPr lang="en-GB" dirty="0" smtClean="0">
                <a:solidFill>
                  <a:schemeClr val="tx1"/>
                </a:solidFill>
              </a:rPr>
              <a:t>There </a:t>
            </a:r>
            <a:r>
              <a:rPr lang="en-GB" dirty="0">
                <a:solidFill>
                  <a:schemeClr val="tx1"/>
                </a:solidFill>
              </a:rPr>
              <a:t>is no power to serve </a:t>
            </a:r>
            <a:r>
              <a:rPr lang="en-GB" dirty="0" smtClean="0">
                <a:solidFill>
                  <a:schemeClr val="tx1"/>
                </a:solidFill>
              </a:rPr>
              <a:t>an application for </a:t>
            </a:r>
            <a:r>
              <a:rPr lang="en-GB" dirty="0">
                <a:solidFill>
                  <a:schemeClr val="tx1"/>
                </a:solidFill>
              </a:rPr>
              <a:t>pre-action disclosure out of the </a:t>
            </a:r>
            <a:r>
              <a:rPr lang="en-GB" dirty="0" smtClean="0">
                <a:solidFill>
                  <a:schemeClr val="tx1"/>
                </a:solidFill>
              </a:rPr>
              <a:t>jurisdiction: </a:t>
            </a:r>
            <a:r>
              <a:rPr lang="en-GB" b="1" i="1" dirty="0" smtClean="0">
                <a:solidFill>
                  <a:schemeClr val="tx1"/>
                </a:solidFill>
              </a:rPr>
              <a:t>Documentary Evidence</a:t>
            </a:r>
            <a:r>
              <a:rPr lang="en-GB" dirty="0" smtClean="0">
                <a:solidFill>
                  <a:schemeClr val="tx1"/>
                </a:solidFill>
              </a:rPr>
              <a:t> (12th edition, 2015), 1-27. </a:t>
            </a:r>
          </a:p>
          <a:p>
            <a:r>
              <a:rPr lang="en-GB" dirty="0" smtClean="0">
                <a:solidFill>
                  <a:schemeClr val="tx1"/>
                </a:solidFill>
              </a:rPr>
              <a:t>Hollander QC considers </a:t>
            </a:r>
            <a:r>
              <a:rPr lang="en-GB" b="1" dirty="0" smtClean="0"/>
              <a:t>PD6B, paragraph 3.1(2) </a:t>
            </a:r>
            <a:r>
              <a:rPr lang="en-GB" dirty="0" smtClean="0">
                <a:solidFill>
                  <a:schemeClr val="tx1"/>
                </a:solidFill>
              </a:rPr>
              <a:t>unlikely to succeed (injunction requiring an act within the jurisdiction) – cf. </a:t>
            </a:r>
            <a:r>
              <a:rPr lang="en-GB" b="1" u="sng" dirty="0" smtClean="0">
                <a:solidFill>
                  <a:schemeClr val="tx1"/>
                </a:solidFill>
              </a:rPr>
              <a:t>AB</a:t>
            </a:r>
            <a:r>
              <a:rPr lang="en-GB" b="1" dirty="0" smtClean="0">
                <a:solidFill>
                  <a:schemeClr val="tx1"/>
                </a:solidFill>
              </a:rPr>
              <a:t> v </a:t>
            </a:r>
            <a:r>
              <a:rPr lang="en-GB" b="1" u="sng" dirty="0" smtClean="0">
                <a:solidFill>
                  <a:schemeClr val="tx1"/>
                </a:solidFill>
              </a:rPr>
              <a:t>ADCB</a:t>
            </a:r>
            <a:r>
              <a:rPr lang="en-GB" dirty="0" smtClean="0">
                <a:solidFill>
                  <a:schemeClr val="tx1"/>
                </a:solidFill>
              </a:rPr>
              <a:t>.</a:t>
            </a:r>
          </a:p>
          <a:p>
            <a:r>
              <a:rPr lang="en-GB" dirty="0" smtClean="0">
                <a:solidFill>
                  <a:schemeClr val="tx1"/>
                </a:solidFill>
              </a:rPr>
              <a:t>Blair J. (</a:t>
            </a:r>
            <a:r>
              <a:rPr lang="en-GB" i="1" dirty="0" smtClean="0">
                <a:solidFill>
                  <a:schemeClr val="tx1"/>
                </a:solidFill>
              </a:rPr>
              <a:t>obiter</a:t>
            </a:r>
            <a:r>
              <a:rPr lang="en-GB" dirty="0" smtClean="0">
                <a:solidFill>
                  <a:schemeClr val="tx1"/>
                </a:solidFill>
              </a:rPr>
              <a:t>) had “</a:t>
            </a:r>
            <a:r>
              <a:rPr lang="en-GB" i="1" dirty="0" smtClean="0">
                <a:solidFill>
                  <a:schemeClr val="tx1"/>
                </a:solidFill>
              </a:rPr>
              <a:t>considerable doubts</a:t>
            </a:r>
            <a:r>
              <a:rPr lang="en-GB" dirty="0" smtClean="0">
                <a:solidFill>
                  <a:schemeClr val="tx1"/>
                </a:solidFill>
              </a:rPr>
              <a:t>” about there being any jurisdiction in </a:t>
            </a:r>
            <a:r>
              <a:rPr lang="en-GB" b="1" u="sng" dirty="0">
                <a:ea typeface="+mj-ea"/>
                <a:cs typeface="+mj-cs"/>
              </a:rPr>
              <a:t>Clermont Energy Partners LLP</a:t>
            </a:r>
            <a:r>
              <a:rPr lang="en-GB" b="1" dirty="0">
                <a:ea typeface="+mj-ea"/>
                <a:cs typeface="+mj-cs"/>
              </a:rPr>
              <a:t> v </a:t>
            </a:r>
            <a:r>
              <a:rPr lang="en-GB" b="1" u="sng" dirty="0">
                <a:ea typeface="+mj-ea"/>
                <a:cs typeface="+mj-cs"/>
              </a:rPr>
              <a:t>SDP Services </a:t>
            </a:r>
            <a:r>
              <a:rPr lang="en-GB" b="1" u="sng" dirty="0" smtClean="0">
                <a:ea typeface="+mj-ea"/>
                <a:cs typeface="+mj-cs"/>
              </a:rPr>
              <a:t>Limited</a:t>
            </a:r>
            <a:r>
              <a:rPr lang="en-GB" b="1" dirty="0" smtClean="0">
                <a:ea typeface="+mj-ea"/>
                <a:cs typeface="+mj-cs"/>
              </a:rPr>
              <a:t> [2016</a:t>
            </a:r>
            <a:r>
              <a:rPr lang="en-GB" b="1" dirty="0">
                <a:ea typeface="+mj-ea"/>
                <a:cs typeface="+mj-cs"/>
              </a:rPr>
              <a:t>] EWHC </a:t>
            </a:r>
            <a:r>
              <a:rPr lang="en-GB" b="1" dirty="0" smtClean="0">
                <a:ea typeface="+mj-ea"/>
                <a:cs typeface="+mj-cs"/>
              </a:rPr>
              <a:t>1328.</a:t>
            </a:r>
            <a:endParaRPr lang="en-GB" dirty="0" smtClean="0">
              <a:solidFill>
                <a:schemeClr val="tx1"/>
              </a:solidFill>
            </a:endParaRPr>
          </a:p>
          <a:p>
            <a:r>
              <a:rPr lang="en-GB" dirty="0" smtClean="0">
                <a:solidFill>
                  <a:schemeClr val="tx1"/>
                </a:solidFill>
              </a:rPr>
              <a:t>Look out for the anticipated decision in </a:t>
            </a:r>
            <a:r>
              <a:rPr lang="en-GB" b="1" u="sng" dirty="0" smtClean="0">
                <a:solidFill>
                  <a:schemeClr val="tx1"/>
                </a:solidFill>
              </a:rPr>
              <a:t>ED&amp;F Man Capital Markets LLP</a:t>
            </a:r>
            <a:r>
              <a:rPr lang="en-GB" b="1" dirty="0" smtClean="0">
                <a:solidFill>
                  <a:schemeClr val="tx1"/>
                </a:solidFill>
              </a:rPr>
              <a:t> v </a:t>
            </a:r>
            <a:r>
              <a:rPr lang="en-GB" b="1" u="sng" dirty="0" err="1" smtClean="0">
                <a:solidFill>
                  <a:schemeClr val="tx1"/>
                </a:solidFill>
              </a:rPr>
              <a:t>Obex</a:t>
            </a:r>
            <a:r>
              <a:rPr lang="en-GB" dirty="0" smtClean="0">
                <a:solidFill>
                  <a:schemeClr val="tx1"/>
                </a:solidFill>
              </a:rPr>
              <a:t> (</a:t>
            </a:r>
            <a:r>
              <a:rPr lang="en-GB" dirty="0" err="1" smtClean="0">
                <a:solidFill>
                  <a:schemeClr val="tx1"/>
                </a:solidFill>
              </a:rPr>
              <a:t>Comm</a:t>
            </a:r>
            <a:r>
              <a:rPr lang="en-GB" dirty="0" smtClean="0">
                <a:solidFill>
                  <a:schemeClr val="tx1"/>
                </a:solidFill>
              </a:rPr>
              <a:t> Court) in which the applicant has relied on </a:t>
            </a:r>
            <a:r>
              <a:rPr lang="en-GB" b="1" dirty="0" smtClean="0">
                <a:solidFill>
                  <a:schemeClr val="tx1"/>
                </a:solidFill>
              </a:rPr>
              <a:t>paragraph 3.1(20)</a:t>
            </a:r>
            <a:r>
              <a:rPr lang="en-GB" dirty="0" smtClean="0">
                <a:solidFill>
                  <a:schemeClr val="tx1"/>
                </a:solidFill>
              </a:rPr>
              <a:t>.</a:t>
            </a:r>
            <a:endParaRPr lang="en-GB" u="sng" dirty="0" smtClean="0">
              <a:solidFill>
                <a:schemeClr val="tx1"/>
              </a:solidFill>
            </a:endParaRPr>
          </a:p>
          <a:p>
            <a:endParaRPr lang="en-GB" dirty="0">
              <a:solidFill>
                <a:schemeClr val="tx1"/>
              </a:solidFill>
            </a:endParaRPr>
          </a:p>
        </p:txBody>
      </p:sp>
    </p:spTree>
    <p:extLst>
      <p:ext uri="{BB962C8B-B14F-4D97-AF65-F5344CB8AC3E}">
        <p14:creationId xmlns:p14="http://schemas.microsoft.com/office/powerpoint/2010/main" val="33313433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732904" y="6053142"/>
            <a:ext cx="3432695" cy="560387"/>
          </a:xfrm>
        </p:spPr>
        <p:txBody>
          <a:bodyPr/>
          <a:lstStyle/>
          <a:p>
            <a:pPr algn="l"/>
            <a:r>
              <a:rPr lang="en-GB" sz="1600" dirty="0" smtClean="0">
                <a:solidFill>
                  <a:srgbClr val="143D62"/>
                </a:solidFill>
                <a:latin typeface="Times New Roman" panose="02020603050405020304" pitchFamily="18" charset="0"/>
              </a:rPr>
              <a:t>alec.haydon@brickcourt.co.uk </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a:xfrm>
            <a:off x="732905" y="381601"/>
            <a:ext cx="8668271" cy="558200"/>
          </a:xfrm>
        </p:spPr>
        <p:txBody>
          <a:bodyPr/>
          <a:lstStyle/>
          <a:p>
            <a:r>
              <a:rPr lang="en-GB" sz="2400" b="1" dirty="0" smtClean="0"/>
              <a:t>PD 6B, para 3.1(20)</a:t>
            </a:r>
            <a:endParaRPr lang="en-GB" sz="2400" b="1" dirty="0"/>
          </a:p>
        </p:txBody>
      </p:sp>
      <p:sp>
        <p:nvSpPr>
          <p:cNvPr id="4" name="Text Placeholder 3"/>
          <p:cNvSpPr>
            <a:spLocks noGrp="1"/>
          </p:cNvSpPr>
          <p:nvPr>
            <p:ph type="body" sz="quarter" idx="10"/>
          </p:nvPr>
        </p:nvSpPr>
        <p:spPr>
          <a:xfrm>
            <a:off x="732906" y="1028701"/>
            <a:ext cx="8668270" cy="4737099"/>
          </a:xfrm>
        </p:spPr>
        <p:txBody>
          <a:bodyPr/>
          <a:lstStyle/>
          <a:p>
            <a:pPr marL="0" indent="0">
              <a:lnSpc>
                <a:spcPct val="120000"/>
              </a:lnSpc>
              <a:buNone/>
            </a:pPr>
            <a:r>
              <a:rPr lang="en-GB" dirty="0" smtClean="0"/>
              <a:t>“</a:t>
            </a:r>
            <a:r>
              <a:rPr lang="en-GB" i="1" dirty="0"/>
              <a:t>3.1 	The claimant may serve a claim form out of the jurisdiction with the permission of the court under rule 6.36 where-</a:t>
            </a:r>
            <a:endParaRPr lang="en-GB" dirty="0"/>
          </a:p>
          <a:p>
            <a:pPr marL="0" indent="0">
              <a:lnSpc>
                <a:spcPct val="120000"/>
              </a:lnSpc>
              <a:buNone/>
            </a:pPr>
            <a:r>
              <a:rPr lang="en-GB" i="1" dirty="0" smtClean="0"/>
              <a:t>	(20)	A </a:t>
            </a:r>
            <a:r>
              <a:rPr lang="en-GB" i="1" dirty="0"/>
              <a:t>claim is made </a:t>
            </a:r>
            <a:r>
              <a:rPr lang="en-GB" i="1" dirty="0" smtClean="0"/>
              <a:t>–</a:t>
            </a:r>
            <a:r>
              <a:rPr lang="en-GB" dirty="0"/>
              <a:t> </a:t>
            </a:r>
            <a:r>
              <a:rPr lang="en-GB" b="1" i="1" dirty="0" smtClean="0"/>
              <a:t>under </a:t>
            </a:r>
            <a:r>
              <a:rPr lang="en-GB" b="1" i="1" dirty="0"/>
              <a:t>an enactment which allows </a:t>
            </a:r>
            <a:r>
              <a:rPr lang="en-GB" b="1" i="1" dirty="0" smtClean="0"/>
              <a:t>	proceedings </a:t>
            </a:r>
            <a:r>
              <a:rPr lang="en-GB" b="1" i="1" dirty="0"/>
              <a:t>to be brought</a:t>
            </a:r>
            <a:r>
              <a:rPr lang="en-GB" i="1" dirty="0"/>
              <a:t> and those proceedings are not covered by any </a:t>
            </a:r>
            <a:r>
              <a:rPr lang="en-GB" i="1" dirty="0" smtClean="0"/>
              <a:t>	of </a:t>
            </a:r>
            <a:r>
              <a:rPr lang="en-GB" i="1" dirty="0"/>
              <a:t>the other grounds referred to in this paragraph</a:t>
            </a:r>
            <a:r>
              <a:rPr lang="en-GB" dirty="0" smtClean="0"/>
              <a:t>”</a:t>
            </a:r>
          </a:p>
          <a:p>
            <a:pPr marL="0" indent="0">
              <a:lnSpc>
                <a:spcPct val="120000"/>
              </a:lnSpc>
              <a:buNone/>
            </a:pPr>
            <a:r>
              <a:rPr lang="en-GB" dirty="0" smtClean="0"/>
              <a:t>Is </a:t>
            </a:r>
            <a:r>
              <a:rPr lang="en-GB" dirty="0"/>
              <a:t>Section 33(2) of the Senior Courts Act 1981 an “</a:t>
            </a:r>
            <a:r>
              <a:rPr lang="en-GB" b="1" i="1" dirty="0"/>
              <a:t>enactment which allows proceedings to be brought</a:t>
            </a:r>
            <a:r>
              <a:rPr lang="en-GB" dirty="0"/>
              <a:t>”?</a:t>
            </a:r>
          </a:p>
          <a:p>
            <a:pPr marL="0" indent="0">
              <a:lnSpc>
                <a:spcPct val="120000"/>
              </a:lnSpc>
              <a:buNone/>
            </a:pPr>
            <a:r>
              <a:rPr lang="en-GB" dirty="0" smtClean="0"/>
              <a:t>Or </a:t>
            </a:r>
            <a:r>
              <a:rPr lang="en-GB" dirty="0"/>
              <a:t>is it </a:t>
            </a:r>
            <a:r>
              <a:rPr lang="en-GB" dirty="0" smtClean="0"/>
              <a:t>one </a:t>
            </a:r>
            <a:r>
              <a:rPr lang="en-GB" dirty="0"/>
              <a:t>which “</a:t>
            </a:r>
            <a:r>
              <a:rPr lang="en-GB" i="1" dirty="0"/>
              <a:t>more simply provides for a particular remedy within proceedings whose legal basis is found elsewhere</a:t>
            </a:r>
            <a:r>
              <a:rPr lang="en-GB" i="1" dirty="0" smtClean="0"/>
              <a:t>.</a:t>
            </a:r>
            <a:r>
              <a:rPr lang="en-GB" dirty="0" smtClean="0"/>
              <a:t>”? (</a:t>
            </a:r>
            <a:r>
              <a:rPr lang="en-GB" dirty="0"/>
              <a:t>See Rix LJ, </a:t>
            </a:r>
            <a:r>
              <a:rPr lang="en-GB" i="1" dirty="0"/>
              <a:t>obiter</a:t>
            </a:r>
            <a:r>
              <a:rPr lang="en-GB" dirty="0"/>
              <a:t>, on section 37 of the Senior Courts Act 1981 – injunctions – </a:t>
            </a:r>
            <a:r>
              <a:rPr lang="en-GB" dirty="0" smtClean="0"/>
              <a:t> </a:t>
            </a:r>
            <a:r>
              <a:rPr lang="en-GB" b="1" u="sng" dirty="0" smtClean="0"/>
              <a:t>AES </a:t>
            </a:r>
            <a:r>
              <a:rPr lang="en-GB" b="1" u="sng" dirty="0"/>
              <a:t>Ust-Kamenogorsk Hydropower Plant LLP</a:t>
            </a:r>
            <a:r>
              <a:rPr lang="en-GB" b="1" dirty="0"/>
              <a:t> v </a:t>
            </a:r>
            <a:r>
              <a:rPr lang="en-GB" b="1" u="sng" dirty="0"/>
              <a:t>Ust-Kamenogorsk Hydropower Plant JSC </a:t>
            </a:r>
            <a:r>
              <a:rPr lang="en-GB" dirty="0"/>
              <a:t>[2012] 1 WLR 920 (CA</a:t>
            </a:r>
            <a:r>
              <a:rPr lang="en-GB" dirty="0" smtClean="0"/>
              <a:t>).</a:t>
            </a:r>
          </a:p>
          <a:p>
            <a:pPr marL="0" indent="0">
              <a:lnSpc>
                <a:spcPct val="120000"/>
              </a:lnSpc>
              <a:buNone/>
            </a:pPr>
            <a:endParaRPr lang="en-GB" sz="1800" dirty="0" smtClean="0"/>
          </a:p>
          <a:p>
            <a:pPr marL="0" indent="0">
              <a:buNone/>
            </a:pPr>
            <a:endParaRPr lang="en-GB" dirty="0" smtClean="0"/>
          </a:p>
        </p:txBody>
      </p:sp>
    </p:spTree>
    <p:extLst>
      <p:ext uri="{BB962C8B-B14F-4D97-AF65-F5344CB8AC3E}">
        <p14:creationId xmlns:p14="http://schemas.microsoft.com/office/powerpoint/2010/main" val="31117904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199" y="1090247"/>
            <a:ext cx="7772677" cy="1301262"/>
          </a:xfrm>
        </p:spPr>
        <p:txBody>
          <a:bodyPr>
            <a:normAutofit fontScale="90000"/>
          </a:bodyPr>
          <a:lstStyle/>
          <a:p>
            <a:r>
              <a:rPr lang="en-GB" dirty="0" smtClean="0">
                <a:latin typeface="Times New Roman" pitchFamily="18" charset="0"/>
                <a:cs typeface="Times New Roman" pitchFamily="18" charset="0"/>
              </a:rPr>
              <a:t>Commercial Fraud – Law &amp; Practice</a:t>
            </a:r>
            <a:r>
              <a:rPr lang="en-GB" dirty="0" smtClean="0"/>
              <a:t/>
            </a:r>
            <a:br>
              <a:rPr lang="en-GB" dirty="0" smtClean="0"/>
            </a:br>
            <a:r>
              <a:rPr lang="en-GB" dirty="0" smtClean="0"/>
              <a:t/>
            </a:r>
            <a:br>
              <a:rPr lang="en-GB" dirty="0" smtClean="0"/>
            </a:br>
            <a:endParaRPr lang="en-GB" dirty="0"/>
          </a:p>
        </p:txBody>
      </p:sp>
      <p:sp>
        <p:nvSpPr>
          <p:cNvPr id="3" name="Text Placeholder 2"/>
          <p:cNvSpPr>
            <a:spLocks noGrp="1"/>
          </p:cNvSpPr>
          <p:nvPr>
            <p:ph type="body" sz="quarter" idx="11"/>
          </p:nvPr>
        </p:nvSpPr>
        <p:spPr>
          <a:xfrm>
            <a:off x="1057529" y="2562954"/>
            <a:ext cx="7780703" cy="1013965"/>
          </a:xfrm>
        </p:spPr>
        <p:txBody>
          <a:bodyPr>
            <a:normAutofit/>
          </a:bodyPr>
          <a:lstStyle/>
          <a:p>
            <a:r>
              <a:rPr lang="en-GB" dirty="0">
                <a:latin typeface="Times New Roman" pitchFamily="18" charset="0"/>
                <a:cs typeface="Times New Roman" pitchFamily="18" charset="0"/>
              </a:rPr>
              <a:t>Brick Court Chambers</a:t>
            </a:r>
          </a:p>
          <a:p>
            <a:endParaRPr lang="en-GB" dirty="0" smtClean="0"/>
          </a:p>
        </p:txBody>
      </p:sp>
      <p:sp>
        <p:nvSpPr>
          <p:cNvPr id="4" name="Text Placeholder 3"/>
          <p:cNvSpPr>
            <a:spLocks noGrp="1"/>
          </p:cNvSpPr>
          <p:nvPr>
            <p:ph type="body" sz="quarter" idx="12"/>
          </p:nvPr>
        </p:nvSpPr>
        <p:spPr>
          <a:xfrm>
            <a:off x="1057529" y="4334622"/>
            <a:ext cx="7780703" cy="641806"/>
          </a:xfrm>
        </p:spPr>
        <p:txBody>
          <a:bodyPr>
            <a:normAutofit fontScale="92500" lnSpcReduction="20000"/>
          </a:bodyPr>
          <a:lstStyle/>
          <a:p>
            <a:r>
              <a:rPr lang="en-GB" dirty="0" smtClean="0">
                <a:latin typeface="Times New Roman" pitchFamily="18" charset="0"/>
                <a:cs typeface="Times New Roman" pitchFamily="18" charset="0"/>
              </a:rPr>
              <a:t>12</a:t>
            </a:r>
            <a:r>
              <a:rPr lang="en-GB" baseline="30000" dirty="0" smtClean="0">
                <a:latin typeface="Times New Roman" pitchFamily="18" charset="0"/>
                <a:cs typeface="Times New Roman" pitchFamily="18" charset="0"/>
              </a:rPr>
              <a:t>th</a:t>
            </a:r>
            <a:r>
              <a:rPr lang="en-GB" dirty="0" smtClean="0">
                <a:latin typeface="Times New Roman" pitchFamily="18" charset="0"/>
                <a:cs typeface="Times New Roman" pitchFamily="18" charset="0"/>
              </a:rPr>
              <a:t> October </a:t>
            </a:r>
            <a:r>
              <a:rPr lang="en-GB" dirty="0" smtClean="0">
                <a:latin typeface="Times New Roman" pitchFamily="18" charset="0"/>
                <a:cs typeface="Times New Roman" pitchFamily="18" charset="0"/>
              </a:rPr>
              <a:t>2017</a:t>
            </a:r>
            <a:endParaRPr lang="en-GB" dirty="0">
              <a:latin typeface="Times New Roman" pitchFamily="18" charset="0"/>
              <a:cs typeface="Times New Roman" pitchFamily="18" charset="0"/>
            </a:endParaRPr>
          </a:p>
        </p:txBody>
      </p:sp>
      <p:sp>
        <p:nvSpPr>
          <p:cNvPr id="6" name="Text Placeholder 5"/>
          <p:cNvSpPr>
            <a:spLocks noGrp="1"/>
          </p:cNvSpPr>
          <p:nvPr>
            <p:ph type="body" sz="quarter" idx="13"/>
          </p:nvPr>
        </p:nvSpPr>
        <p:spPr>
          <a:xfrm>
            <a:off x="1057527" y="3908612"/>
            <a:ext cx="7780704" cy="609600"/>
          </a:xfrm>
        </p:spPr>
        <p:txBody>
          <a:bodyPr>
            <a:normAutofit fontScale="92500" lnSpcReduction="20000"/>
          </a:bodyPr>
          <a:lstStyle/>
          <a:p>
            <a:endParaRPr lang="en-GB" dirty="0">
              <a:latin typeface="Times New Roman" pitchFamily="18" charset="0"/>
              <a:cs typeface="Times New Roman" pitchFamily="18" charset="0"/>
            </a:endParaRPr>
          </a:p>
        </p:txBody>
      </p:sp>
      <p:sp>
        <p:nvSpPr>
          <p:cNvPr id="7" name="Footer Placeholder 6"/>
          <p:cNvSpPr>
            <a:spLocks noGrp="1"/>
          </p:cNvSpPr>
          <p:nvPr>
            <p:ph type="ftr" sz="quarter" idx="3"/>
          </p:nvPr>
        </p:nvSpPr>
        <p:spPr>
          <a:xfrm>
            <a:off x="1057528" y="6053144"/>
            <a:ext cx="2959368" cy="560387"/>
          </a:xfrm>
        </p:spPr>
        <p:txBody>
          <a:bodyPr/>
          <a:lstStyle/>
          <a:p>
            <a:pPr algn="l"/>
            <a:r>
              <a:rPr lang="en-GB" sz="1600" dirty="0" smtClean="0">
                <a:solidFill>
                  <a:schemeClr val="bg1"/>
                </a:solidFill>
                <a:latin typeface="Times New Roman" panose="02020603050405020304" pitchFamily="18" charset="0"/>
              </a:rPr>
              <a:t>+</a:t>
            </a:r>
            <a:r>
              <a:rPr lang="en-GB" sz="1600" dirty="0">
                <a:solidFill>
                  <a:schemeClr val="bg1"/>
                </a:solidFill>
                <a:latin typeface="Times New Roman" panose="02020603050405020304" pitchFamily="18" charset="0"/>
              </a:rPr>
              <a:t>44 (0)20 7379 3550</a:t>
            </a:r>
          </a:p>
        </p:txBody>
      </p:sp>
    </p:spTree>
    <p:extLst>
      <p:ext uri="{BB962C8B-B14F-4D97-AF65-F5344CB8AC3E}">
        <p14:creationId xmlns:p14="http://schemas.microsoft.com/office/powerpoint/2010/main" val="9465222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a:solidFill>
                  <a:srgbClr val="143D62"/>
                </a:solidFill>
                <a:latin typeface="Times New Roman" panose="02020603050405020304" pitchFamily="18" charset="0"/>
              </a:rPr>
              <a:t>brickcourt.co.uk</a:t>
            </a:r>
          </a:p>
          <a:p>
            <a:pPr algn="l"/>
            <a:r>
              <a:rPr lang="en-GB" sz="160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normAutofit fontScale="90000"/>
          </a:bodyPr>
          <a:lstStyle/>
          <a:p>
            <a:pPr algn="ctr"/>
            <a:r>
              <a:rPr lang="en-GB" b="1" dirty="0" smtClean="0">
                <a:latin typeface="Times New Roman" pitchFamily="18" charset="0"/>
                <a:cs typeface="Times New Roman" pitchFamily="18" charset="0"/>
              </a:rPr>
              <a:t>The Solution:   Objective Evidence</a:t>
            </a:r>
            <a:endParaRPr lang="en-GB" b="1" dirty="0">
              <a:latin typeface="Times New Roman" pitchFamily="18" charset="0"/>
              <a:cs typeface="Times New Roman" pitchFamily="18" charset="0"/>
            </a:endParaRPr>
          </a:p>
        </p:txBody>
      </p:sp>
      <p:sp>
        <p:nvSpPr>
          <p:cNvPr id="4" name="Text Placeholder 3"/>
          <p:cNvSpPr>
            <a:spLocks noGrp="1"/>
          </p:cNvSpPr>
          <p:nvPr>
            <p:ph type="body" sz="quarter" idx="10"/>
          </p:nvPr>
        </p:nvSpPr>
        <p:spPr>
          <a:xfrm>
            <a:off x="1057529" y="1268761"/>
            <a:ext cx="8001480" cy="4824536"/>
          </a:xfrm>
        </p:spPr>
        <p:txBody>
          <a:bodyPr>
            <a:normAutofit fontScale="25000" lnSpcReduction="20000"/>
          </a:bodyPr>
          <a:lstStyle/>
          <a:p>
            <a:pPr>
              <a:buNone/>
            </a:pPr>
            <a:endParaRPr lang="en-GB" sz="3600" dirty="0">
              <a:latin typeface="Times New Roman" pitchFamily="18" charset="0"/>
              <a:cs typeface="Times New Roman" pitchFamily="18" charset="0"/>
            </a:endParaRPr>
          </a:p>
          <a:p>
            <a:pPr>
              <a:buNone/>
            </a:pPr>
            <a:r>
              <a:rPr lang="en-GB" sz="8600" dirty="0">
                <a:latin typeface="Times New Roman" pitchFamily="18" charset="0"/>
                <a:cs typeface="Times New Roman" pitchFamily="18" charset="0"/>
              </a:rPr>
              <a:t>	</a:t>
            </a:r>
          </a:p>
          <a:p>
            <a:pPr>
              <a:buNone/>
            </a:pPr>
            <a:r>
              <a:rPr lang="en-GB" sz="8600" dirty="0">
                <a:latin typeface="Times New Roman" pitchFamily="18" charset="0"/>
                <a:cs typeface="Times New Roman" pitchFamily="18" charset="0"/>
              </a:rPr>
              <a:t>	</a:t>
            </a:r>
            <a:r>
              <a:rPr lang="en-GB" sz="11200" b="1" dirty="0">
                <a:latin typeface="Times New Roman" pitchFamily="18" charset="0"/>
                <a:cs typeface="Times New Roman" pitchFamily="18" charset="0"/>
              </a:rPr>
              <a:t>Robert Goff LJ in The Ocean Frost </a:t>
            </a:r>
            <a:r>
              <a:rPr lang="en-GB" sz="8600" dirty="0">
                <a:latin typeface="Times New Roman" pitchFamily="18" charset="0"/>
                <a:cs typeface="Times New Roman" pitchFamily="18" charset="0"/>
              </a:rPr>
              <a:t>[1985] 1 LL Rep 1at page 57, as follows:-</a:t>
            </a:r>
          </a:p>
          <a:p>
            <a:pPr>
              <a:buNone/>
            </a:pPr>
            <a:endParaRPr lang="en-GB" sz="3600" dirty="0">
              <a:latin typeface="Times New Roman" pitchFamily="18" charset="0"/>
              <a:cs typeface="Times New Roman" pitchFamily="18" charset="0"/>
            </a:endParaRPr>
          </a:p>
          <a:p>
            <a:pPr lvl="1">
              <a:buNone/>
            </a:pPr>
            <a:r>
              <a:rPr lang="en-GB" sz="4400" dirty="0">
                <a:latin typeface="Times New Roman" pitchFamily="18" charset="0"/>
                <a:cs typeface="Times New Roman" pitchFamily="18" charset="0"/>
              </a:rPr>
              <a:t>	</a:t>
            </a:r>
            <a:r>
              <a:rPr lang="en-GB" sz="8000" dirty="0">
                <a:latin typeface="Times New Roman" pitchFamily="18" charset="0"/>
                <a:cs typeface="Times New Roman" pitchFamily="18" charset="0"/>
              </a:rPr>
              <a:t>“.... Speaking from my own experience, </a:t>
            </a:r>
            <a:r>
              <a:rPr lang="en-GB" sz="8800" b="1" i="1" dirty="0">
                <a:latin typeface="Times New Roman" pitchFamily="18" charset="0"/>
                <a:cs typeface="Times New Roman" pitchFamily="18" charset="0"/>
              </a:rPr>
              <a:t>I have found it essential in cases of fraud</a:t>
            </a:r>
            <a:r>
              <a:rPr lang="en-GB" sz="8000" dirty="0">
                <a:latin typeface="Times New Roman" pitchFamily="18" charset="0"/>
                <a:cs typeface="Times New Roman" pitchFamily="18" charset="0"/>
              </a:rPr>
              <a:t>, when considering the credibility of witnesses, always </a:t>
            </a:r>
            <a:r>
              <a:rPr lang="en-GB" sz="8800" b="1" i="1" dirty="0">
                <a:latin typeface="Times New Roman" pitchFamily="18" charset="0"/>
                <a:cs typeface="Times New Roman" pitchFamily="18" charset="0"/>
              </a:rPr>
              <a:t>to test their veracity by reference to the objective facts proved independently of their testimony</a:t>
            </a:r>
            <a:r>
              <a:rPr lang="en-GB" sz="8000" dirty="0">
                <a:latin typeface="Times New Roman" pitchFamily="18" charset="0"/>
                <a:cs typeface="Times New Roman" pitchFamily="18" charset="0"/>
              </a:rPr>
              <a:t>, in particular by reference to the documents in the case, and also to pay particular regard to their motives and to the overall probabilities. It is frequently very difficult to tell whether a witness is telling the truth or not ....”  </a:t>
            </a:r>
          </a:p>
        </p:txBody>
      </p:sp>
    </p:spTree>
    <p:extLst>
      <p:ext uri="{BB962C8B-B14F-4D97-AF65-F5344CB8AC3E}">
        <p14:creationId xmlns:p14="http://schemas.microsoft.com/office/powerpoint/2010/main" val="30019076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a:solidFill>
                  <a:srgbClr val="143D62"/>
                </a:solidFill>
                <a:latin typeface="Times New Roman" panose="02020603050405020304" pitchFamily="18" charset="0"/>
              </a:rPr>
              <a:t>brickcourt.co.uk</a:t>
            </a:r>
          </a:p>
          <a:p>
            <a:pPr algn="l"/>
            <a:r>
              <a:rPr lang="en-GB" sz="160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normAutofit fontScale="90000"/>
          </a:bodyPr>
          <a:lstStyle/>
          <a:p>
            <a:pPr algn="ctr"/>
            <a:r>
              <a:rPr lang="en-GB" b="1" dirty="0" smtClean="0">
                <a:latin typeface="Times New Roman" pitchFamily="18" charset="0"/>
                <a:cs typeface="Times New Roman" pitchFamily="18" charset="0"/>
              </a:rPr>
              <a:t>The Challenge (3):  Where to Look</a:t>
            </a:r>
            <a:endParaRPr lang="en-GB" b="1" dirty="0">
              <a:latin typeface="Times New Roman" pitchFamily="18" charset="0"/>
              <a:cs typeface="Times New Roman" pitchFamily="18" charset="0"/>
            </a:endParaRPr>
          </a:p>
        </p:txBody>
      </p:sp>
      <p:sp>
        <p:nvSpPr>
          <p:cNvPr id="4" name="Text Placeholder 3"/>
          <p:cNvSpPr>
            <a:spLocks noGrp="1"/>
          </p:cNvSpPr>
          <p:nvPr>
            <p:ph type="body" sz="quarter" idx="10"/>
          </p:nvPr>
        </p:nvSpPr>
        <p:spPr>
          <a:xfrm>
            <a:off x="1057529" y="1340769"/>
            <a:ext cx="8001480" cy="4536504"/>
          </a:xfrm>
        </p:spPr>
        <p:txBody>
          <a:bodyPr>
            <a:normAutofit/>
          </a:bodyPr>
          <a:lstStyle/>
          <a:p>
            <a:pPr algn="l">
              <a:buFont typeface="Arial" charset="0"/>
              <a:buChar char="•"/>
            </a:pPr>
            <a:r>
              <a:rPr lang="en-GB" sz="3600" dirty="0">
                <a:latin typeface="Times New Roman" pitchFamily="18" charset="0"/>
                <a:cs typeface="Times New Roman" pitchFamily="18" charset="0"/>
              </a:rPr>
              <a:t>Risk of falsehood ≡ what is at stake.  Be alert.</a:t>
            </a:r>
          </a:p>
          <a:p>
            <a:pPr algn="l">
              <a:buFont typeface="Arial" charset="0"/>
              <a:buChar char="•"/>
            </a:pPr>
            <a:r>
              <a:rPr lang="en-GB" sz="3600" dirty="0">
                <a:latin typeface="Times New Roman" pitchFamily="18" charset="0"/>
                <a:cs typeface="Times New Roman" pitchFamily="18" charset="0"/>
              </a:rPr>
              <a:t>Forensic targets are driven by issues, experience and instinct.</a:t>
            </a:r>
          </a:p>
          <a:p>
            <a:pPr algn="l">
              <a:buFont typeface="Arial" charset="0"/>
              <a:buChar char="•"/>
            </a:pPr>
            <a:r>
              <a:rPr lang="en-GB" sz="3600" dirty="0">
                <a:latin typeface="Times New Roman" pitchFamily="18" charset="0"/>
                <a:cs typeface="Times New Roman" pitchFamily="18" charset="0"/>
              </a:rPr>
              <a:t>Techniques depend on targets. </a:t>
            </a:r>
          </a:p>
        </p:txBody>
      </p:sp>
    </p:spTree>
    <p:extLst>
      <p:ext uri="{BB962C8B-B14F-4D97-AF65-F5344CB8AC3E}">
        <p14:creationId xmlns:p14="http://schemas.microsoft.com/office/powerpoint/2010/main" val="37695310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a:solidFill>
                  <a:srgbClr val="143D62"/>
                </a:solidFill>
                <a:latin typeface="Times New Roman" panose="02020603050405020304" pitchFamily="18" charset="0"/>
              </a:rPr>
              <a:t>brickcourt.co.uk</a:t>
            </a:r>
          </a:p>
          <a:p>
            <a:pPr algn="l"/>
            <a:r>
              <a:rPr lang="en-GB" sz="1600">
                <a:solidFill>
                  <a:srgbClr val="143D62"/>
                </a:solidFill>
                <a:latin typeface="Times New Roman" panose="02020603050405020304" pitchFamily="18" charset="0"/>
              </a:rPr>
              <a:t>+44 (0)20 7379 3550</a:t>
            </a:r>
            <a:endParaRPr lang="en-GB" sz="1600" dirty="0">
              <a:solidFill>
                <a:srgbClr val="143D62"/>
              </a:solidFill>
              <a:latin typeface="Times New Roman" panose="02020603050405020304" pitchFamily="18" charset="0"/>
            </a:endParaRPr>
          </a:p>
        </p:txBody>
      </p:sp>
      <p:sp>
        <p:nvSpPr>
          <p:cNvPr id="3" name="Title 2"/>
          <p:cNvSpPr>
            <a:spLocks noGrp="1"/>
          </p:cNvSpPr>
          <p:nvPr>
            <p:ph type="title"/>
          </p:nvPr>
        </p:nvSpPr>
        <p:spPr/>
        <p:txBody>
          <a:bodyPr>
            <a:normAutofit fontScale="90000"/>
          </a:bodyPr>
          <a:lstStyle/>
          <a:p>
            <a:pPr algn="ctr"/>
            <a:r>
              <a:rPr lang="en-GB" b="1" dirty="0" smtClean="0">
                <a:latin typeface="Times New Roman" pitchFamily="18" charset="0"/>
                <a:cs typeface="Times New Roman" pitchFamily="18" charset="0"/>
              </a:rPr>
              <a:t>Fake Documents</a:t>
            </a:r>
            <a:endParaRPr lang="en-GB" b="1" dirty="0">
              <a:latin typeface="Times New Roman" pitchFamily="18" charset="0"/>
              <a:cs typeface="Times New Roman" pitchFamily="18" charset="0"/>
            </a:endParaRPr>
          </a:p>
        </p:txBody>
      </p:sp>
      <p:sp>
        <p:nvSpPr>
          <p:cNvPr id="4" name="Text Placeholder 3"/>
          <p:cNvSpPr>
            <a:spLocks noGrp="1"/>
          </p:cNvSpPr>
          <p:nvPr>
            <p:ph type="body" sz="quarter" idx="10"/>
          </p:nvPr>
        </p:nvSpPr>
        <p:spPr>
          <a:xfrm>
            <a:off x="1057529" y="1340769"/>
            <a:ext cx="8001480" cy="4536504"/>
          </a:xfrm>
        </p:spPr>
        <p:txBody>
          <a:bodyPr>
            <a:normAutofit/>
          </a:bodyPr>
          <a:lstStyle/>
          <a:p>
            <a:pPr algn="ctr">
              <a:lnSpc>
                <a:spcPct val="100000"/>
              </a:lnSpc>
              <a:buNone/>
            </a:pPr>
            <a:r>
              <a:rPr lang="en-GB" sz="3600" dirty="0">
                <a:latin typeface="Times New Roman" pitchFamily="18" charset="0"/>
                <a:cs typeface="Times New Roman" pitchFamily="18" charset="0"/>
              </a:rPr>
              <a:t>E.g. False Signatures/e.g.  Transposition or Montage</a:t>
            </a:r>
          </a:p>
          <a:p>
            <a:pPr algn="l">
              <a:buFont typeface="Arial" charset="0"/>
              <a:buChar char="•"/>
            </a:pPr>
            <a:r>
              <a:rPr lang="en-GB" sz="3200" dirty="0">
                <a:latin typeface="Times New Roman" pitchFamily="18" charset="0"/>
                <a:cs typeface="Times New Roman" pitchFamily="18" charset="0"/>
              </a:rPr>
              <a:t>No original (clue!)</a:t>
            </a:r>
          </a:p>
          <a:p>
            <a:pPr algn="l">
              <a:buFont typeface="Arial" charset="0"/>
              <a:buChar char="•"/>
            </a:pPr>
            <a:r>
              <a:rPr lang="en-GB" sz="3200" dirty="0">
                <a:latin typeface="Times New Roman" pitchFamily="18" charset="0"/>
                <a:cs typeface="Times New Roman" pitchFamily="18" charset="0"/>
              </a:rPr>
              <a:t>The problem of photocopies</a:t>
            </a:r>
          </a:p>
          <a:p>
            <a:pPr algn="l">
              <a:buFont typeface="Arial" charset="0"/>
              <a:buChar char="•"/>
            </a:pPr>
            <a:r>
              <a:rPr lang="en-GB" sz="3200" dirty="0">
                <a:latin typeface="Times New Roman" pitchFamily="18" charset="0"/>
                <a:cs typeface="Times New Roman" pitchFamily="18" charset="0"/>
              </a:rPr>
              <a:t>Identifying montage</a:t>
            </a:r>
          </a:p>
        </p:txBody>
      </p:sp>
    </p:spTree>
    <p:extLst>
      <p:ext uri="{BB962C8B-B14F-4D97-AF65-F5344CB8AC3E}">
        <p14:creationId xmlns:p14="http://schemas.microsoft.com/office/powerpoint/2010/main" val="22527923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l"/>
            <a:r>
              <a:rPr lang="en-GB" sz="1600" dirty="0">
                <a:solidFill>
                  <a:srgbClr val="143D62"/>
                </a:solidFill>
                <a:latin typeface="Times New Roman" panose="02020603050405020304" pitchFamily="18" charset="0"/>
              </a:rPr>
              <a:t>brickcourt.co.uk</a:t>
            </a:r>
          </a:p>
          <a:p>
            <a:pPr algn="l"/>
            <a:r>
              <a:rPr lang="en-GB" sz="1600" dirty="0">
                <a:solidFill>
                  <a:srgbClr val="143D62"/>
                </a:solidFill>
                <a:latin typeface="Times New Roman" panose="02020603050405020304" pitchFamily="18" charset="0"/>
              </a:rPr>
              <a:t>+44 (0)20 7379 3550</a:t>
            </a:r>
          </a:p>
        </p:txBody>
      </p:sp>
      <p:sp>
        <p:nvSpPr>
          <p:cNvPr id="3" name="Title 2"/>
          <p:cNvSpPr>
            <a:spLocks noGrp="1"/>
          </p:cNvSpPr>
          <p:nvPr>
            <p:ph type="title"/>
          </p:nvPr>
        </p:nvSpPr>
        <p:spPr/>
        <p:txBody>
          <a:bodyPr>
            <a:normAutofit fontScale="90000"/>
          </a:bodyPr>
          <a:lstStyle/>
          <a:p>
            <a:pPr algn="ctr"/>
            <a:r>
              <a:rPr lang="en-GB" b="1" dirty="0" smtClean="0">
                <a:latin typeface="Times New Roman" pitchFamily="18" charset="0"/>
                <a:cs typeface="Times New Roman" pitchFamily="18" charset="0"/>
              </a:rPr>
              <a:t>Clues cont.</a:t>
            </a:r>
            <a:endParaRPr lang="en-GB" b="1" dirty="0">
              <a:latin typeface="Times New Roman" pitchFamily="18" charset="0"/>
              <a:cs typeface="Times New Roman" pitchFamily="18" charset="0"/>
            </a:endParaRPr>
          </a:p>
        </p:txBody>
      </p:sp>
      <p:sp>
        <p:nvSpPr>
          <p:cNvPr id="4" name="Text Placeholder 3"/>
          <p:cNvSpPr>
            <a:spLocks noGrp="1"/>
          </p:cNvSpPr>
          <p:nvPr>
            <p:ph type="body" sz="quarter" idx="10"/>
          </p:nvPr>
        </p:nvSpPr>
        <p:spPr>
          <a:xfrm>
            <a:off x="1057529" y="1340769"/>
            <a:ext cx="8001480" cy="4536504"/>
          </a:xfrm>
        </p:spPr>
        <p:txBody>
          <a:bodyPr>
            <a:normAutofit/>
          </a:bodyPr>
          <a:lstStyle/>
          <a:p>
            <a:pPr algn="l">
              <a:buFont typeface="Arial" charset="0"/>
              <a:buChar char="•"/>
            </a:pPr>
            <a:r>
              <a:rPr lang="en-GB" sz="2800" dirty="0">
                <a:latin typeface="Times New Roman" pitchFamily="18" charset="0"/>
                <a:cs typeface="Times New Roman" pitchFamily="18" charset="0"/>
              </a:rPr>
              <a:t>Trash marks</a:t>
            </a:r>
          </a:p>
          <a:p>
            <a:pPr lvl="1">
              <a:buFont typeface="Arial" charset="0"/>
              <a:buChar char="•"/>
            </a:pPr>
            <a:r>
              <a:rPr lang="en-GB" dirty="0" smtClean="0">
                <a:latin typeface="Times New Roman" pitchFamily="18" charset="0"/>
                <a:cs typeface="Times New Roman" pitchFamily="18" charset="0"/>
              </a:rPr>
              <a:t>Photocopiers have faults</a:t>
            </a:r>
          </a:p>
          <a:p>
            <a:pPr lvl="1">
              <a:buFont typeface="Arial" charset="0"/>
              <a:buChar char="•"/>
            </a:pPr>
            <a:r>
              <a:rPr lang="en-GB" dirty="0" smtClean="0">
                <a:latin typeface="Times New Roman" pitchFamily="18" charset="0"/>
                <a:cs typeface="Times New Roman" pitchFamily="18" charset="0"/>
              </a:rPr>
              <a:t>They produce extraneous marks on copies</a:t>
            </a:r>
          </a:p>
          <a:p>
            <a:pPr lvl="1">
              <a:buFont typeface="Arial" charset="0"/>
              <a:buChar char="•"/>
            </a:pPr>
            <a:r>
              <a:rPr lang="en-GB" dirty="0" smtClean="0">
                <a:latin typeface="Times New Roman" pitchFamily="18" charset="0"/>
                <a:cs typeface="Times New Roman" pitchFamily="18" charset="0"/>
              </a:rPr>
              <a:t>Compare – double = double copied</a:t>
            </a:r>
          </a:p>
          <a:p>
            <a:pPr lvl="1">
              <a:buFont typeface="Arial" charset="0"/>
              <a:buChar char="•"/>
            </a:pPr>
            <a:r>
              <a:rPr lang="en-GB" dirty="0" smtClean="0">
                <a:latin typeface="Times New Roman" pitchFamily="18" charset="0"/>
                <a:cs typeface="Times New Roman" pitchFamily="18" charset="0"/>
              </a:rPr>
              <a:t>Different = different machine</a:t>
            </a:r>
          </a:p>
          <a:p>
            <a:pPr algn="l">
              <a:buFont typeface="Arial" charset="0"/>
              <a:buChar char="•"/>
            </a:pPr>
            <a:r>
              <a:rPr lang="en-GB" sz="2800" dirty="0">
                <a:latin typeface="Times New Roman" pitchFamily="18" charset="0"/>
                <a:cs typeface="Times New Roman" pitchFamily="18" charset="0"/>
              </a:rPr>
              <a:t>Differential degradation</a:t>
            </a:r>
          </a:p>
          <a:p>
            <a:pPr lvl="1">
              <a:buFontTx/>
              <a:buChar char="-"/>
            </a:pPr>
            <a:r>
              <a:rPr lang="en-GB" dirty="0" smtClean="0">
                <a:latin typeface="Times New Roman" pitchFamily="18" charset="0"/>
                <a:cs typeface="Times New Roman" pitchFamily="18" charset="0"/>
              </a:rPr>
              <a:t>Copies deteriorate through noise each time</a:t>
            </a:r>
          </a:p>
          <a:p>
            <a:pPr lvl="1">
              <a:buFontTx/>
              <a:buChar char="-"/>
            </a:pPr>
            <a:r>
              <a:rPr lang="en-GB" dirty="0" smtClean="0">
                <a:latin typeface="Times New Roman" pitchFamily="18" charset="0"/>
                <a:cs typeface="Times New Roman" pitchFamily="18" charset="0"/>
              </a:rPr>
              <a:t>Differential noise indicates different histories</a:t>
            </a:r>
            <a:endParaRPr lang="en-GB" dirty="0">
              <a:latin typeface="Times New Roman" pitchFamily="18" charset="0"/>
              <a:cs typeface="Times New Roman" pitchFamily="18" charset="0"/>
            </a:endParaRPr>
          </a:p>
        </p:txBody>
      </p:sp>
    </p:spTree>
    <p:extLst>
      <p:ext uri="{BB962C8B-B14F-4D97-AF65-F5344CB8AC3E}">
        <p14:creationId xmlns:p14="http://schemas.microsoft.com/office/powerpoint/2010/main" val="375544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rick Court Chambers">
      <a:dk1>
        <a:srgbClr val="143D62"/>
      </a:dk1>
      <a:lt1>
        <a:sysClr val="window" lastClr="FFFFFF"/>
      </a:lt1>
      <a:dk2>
        <a:srgbClr val="143D62"/>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rick Court  Fonts">
      <a:majorFont>
        <a:latin typeface="Times New Roman"/>
        <a:ea typeface=""/>
        <a:cs typeface=""/>
      </a:majorFont>
      <a:minorFont>
        <a:latin typeface="Times New Roman"/>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ick Court PowerPoint template master 2010 (Feb 18).potx" id="{7D620DF5-9358-4BFE-B8C1-265B4F942781}" vid="{D8D51A1C-04D1-4F5C-BF16-BFE42289C0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Brick Court PowerPoint template  (Feb 18)</Template>
  <TotalTime>1235</TotalTime>
  <Words>3464</Words>
  <Application>Microsoft Office PowerPoint</Application>
  <PresentationFormat>A4 Paper (210x297 mm)</PresentationFormat>
  <Paragraphs>345</Paragraphs>
  <Slides>57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Calibri</vt:lpstr>
      <vt:lpstr>Times New Roman</vt:lpstr>
      <vt:lpstr>Wingdings</vt:lpstr>
      <vt:lpstr>Office Theme</vt:lpstr>
      <vt:lpstr>The Importance of Forensic Evidence  </vt:lpstr>
      <vt:lpstr>Where the target is clear:  e.g. Paintings (1)</vt:lpstr>
      <vt:lpstr>Paintings (2)</vt:lpstr>
      <vt:lpstr>More Generally:  The Challenge (1): Spotting lies and liars is difficult</vt:lpstr>
      <vt:lpstr>The Challenge (2):  Discrimination</vt:lpstr>
      <vt:lpstr>The Solution:   Objective Evidence</vt:lpstr>
      <vt:lpstr>The Challenge (3):  Where to Look</vt:lpstr>
      <vt:lpstr>Fake Documents</vt:lpstr>
      <vt:lpstr>Clues cont.</vt:lpstr>
      <vt:lpstr>Clues (2)</vt:lpstr>
      <vt:lpstr>Clues (3)</vt:lpstr>
      <vt:lpstr>Age of Signature</vt:lpstr>
      <vt:lpstr>Breaking news - Yellow Dots:  FBI/ /Reality Leigh Winner  -   3/6/17 </vt:lpstr>
      <vt:lpstr>Who Wrote It?</vt:lpstr>
      <vt:lpstr>Is it Real ?   -   Benford’s Law</vt:lpstr>
      <vt:lpstr>Digital Data:  Pictures (1)</vt:lpstr>
      <vt:lpstr>Pictures (2):  Caution</vt:lpstr>
      <vt:lpstr>Digital Data:  Sound</vt:lpstr>
      <vt:lpstr>Adobe Voco cont.,</vt:lpstr>
      <vt:lpstr>Fake News/Fake Evidence (1):  Snowden</vt:lpstr>
      <vt:lpstr>Fake News/Fake Evidence (2)</vt:lpstr>
      <vt:lpstr>Fake News/Fake Evidence (3)</vt:lpstr>
      <vt:lpstr>Conclusion</vt:lpstr>
      <vt:lpstr>Conspiracy Theories : Where next for the law on “unlawful means”?</vt:lpstr>
      <vt:lpstr>Schenk v Cook [2017] EWHC 144 (QB) at [71] </vt:lpstr>
      <vt:lpstr>The Unlawful Means Wars</vt:lpstr>
      <vt:lpstr>Pre-2007 position</vt:lpstr>
      <vt:lpstr>OBG v Allan [2008] 1 AC 1</vt:lpstr>
      <vt:lpstr>Customs &amp; Excise Commissioners v Total Network SL [2008] UKHL 19</vt:lpstr>
      <vt:lpstr>Customs &amp; Excise Commissioners v Total Network SL [2008] UKHL 19</vt:lpstr>
      <vt:lpstr>Recent cases on unlawful means</vt:lpstr>
      <vt:lpstr>The Open Questions</vt:lpstr>
      <vt:lpstr>Digicel v Cable &amp; Wireless PLC [2010] EWHC 774 (Ch)</vt:lpstr>
      <vt:lpstr>Other recent examples: </vt:lpstr>
      <vt:lpstr>A villain looking for a doctrine? </vt:lpstr>
      <vt:lpstr>The position abroad</vt:lpstr>
      <vt:lpstr>PowerPoint Presentation</vt:lpstr>
      <vt:lpstr>Fraud in Letter of Credit Cases</vt:lpstr>
      <vt:lpstr>RD Harbottle v National Westminster Bank [1978] QB 146, 155</vt:lpstr>
      <vt:lpstr>Petrosaudi Oil Services (Venezuela) Ltd v Novo Banco SA [2016] EWHC 2456 (Comm)</vt:lpstr>
      <vt:lpstr>PowerPoint Presentation</vt:lpstr>
      <vt:lpstr>Petrosaudi Oil Services (Venezuela) Ltd v Novo Banco SA [2017] EWCA Civ 9</vt:lpstr>
      <vt:lpstr>PowerPoint Presentation</vt:lpstr>
      <vt:lpstr>PowerPoint Presentation</vt:lpstr>
      <vt:lpstr>National Infrastructure Development Co Ltd v Banco  Santander SA [2017] EWCA Civ 27</vt:lpstr>
      <vt:lpstr>PowerPoint Presentation</vt:lpstr>
      <vt:lpstr>Pre-Action Disclosure Out of the Jurisdiction   Alec Haydon  Brick Court Chambers Commercial Conference on Civil Fraud 12 October 2017    </vt:lpstr>
      <vt:lpstr>Two Potential Types of Respondent</vt:lpstr>
      <vt:lpstr>Service of a Claim Form  Seeking Norwich Pharmacal Relief  Out of the Jurisdiction</vt:lpstr>
      <vt:lpstr> AB Bank Ltd v Abu Dhabi Commercial Bank PJSC [2016] EWHC 2082 (Comm), Teare J.</vt:lpstr>
      <vt:lpstr>No Gateway for Norwich Pharmacal Relief</vt:lpstr>
      <vt:lpstr>Service of an Application Form for relief under CPR 31.16  Out of the Jurisdiction</vt:lpstr>
      <vt:lpstr>Section 33(2) Senior Courts Act 1981</vt:lpstr>
      <vt:lpstr>CPR 31.16</vt:lpstr>
      <vt:lpstr>Is there a Gateway?</vt:lpstr>
      <vt:lpstr>PD 6B, para 3.1(20)</vt:lpstr>
      <vt:lpstr>Commercial Fraud – Law &amp; Practice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Brick Court Chambers</dc:creator>
  <cp:lastModifiedBy>Andrew Grosvenor</cp:lastModifiedBy>
  <cp:revision>106</cp:revision>
  <cp:lastPrinted>2017-10-12T08:35:25Z</cp:lastPrinted>
  <dcterms:created xsi:type="dcterms:W3CDTF">2013-09-16T15:38:38Z</dcterms:created>
  <dcterms:modified xsi:type="dcterms:W3CDTF">2017-10-12T08:35:30Z</dcterms:modified>
</cp:coreProperties>
</file>