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3" r:id="rId4"/>
    <p:sldId id="262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3D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2F782-FACF-431A-3EC8-B31F145679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3244D6-D973-7937-283C-86B20688BA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87AADF-B802-12F8-69D3-C9EF2F69F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6BB4-EC27-4E61-B01D-0F2D346D66C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293BD-83F0-97D2-5C92-B92F79CFB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1FC30-A836-04F3-ECDD-531BB957E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5A6F-D6E2-43D8-98D1-C236E4B96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854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D34B6-3B61-E9F3-DDFE-BA6F74C50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5394B-3E20-D47E-E123-C7CA54AC6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4586E-639C-20B3-6116-15FDF14138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6BB4-EC27-4E61-B01D-0F2D346D66C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FEA47-2F8C-BA52-75D0-6754A86FA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F805E-CEB0-74AB-E685-5E8C97E5F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5A6F-D6E2-43D8-98D1-C236E4B96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757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03192-FE1A-FCEF-9B9D-375857F5D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E62FFF-4CA4-117B-E6C5-2BE97DE5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D2B98-F5A6-8BC0-9D4D-EB7436CBD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6BB4-EC27-4E61-B01D-0F2D346D66C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F63B1-92EF-A94D-129E-40F6D671DE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AF6965-016F-0A21-CFE9-5E5A514A4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5A6F-D6E2-43D8-98D1-C236E4B96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403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2C654-1157-926F-3629-72D7186E4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A092C-4F8A-9600-510E-5A943EE810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F53E36-4F6F-4CEA-F2B8-9CDD802DE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5E93D7-77FF-AE58-C5A6-EF0422D57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6BB4-EC27-4E61-B01D-0F2D346D66C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E1FBE-5928-935B-74CA-F126B9964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42A6F3-C6BD-FD5A-3C9B-D2657CADC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5A6F-D6E2-43D8-98D1-C236E4B96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968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45129-2A79-CAB6-3C28-CF454CBC1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6B7DEF-C86D-96A4-9771-81F37C4D4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8CD5D8-EF8A-5BCB-2943-263CFA6252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262AE-2E2A-DF5C-C2AD-7D832F41A4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D1E9E2-51E4-FEB2-19FA-6868BA00A9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BDC3C5-7CAD-02FF-F487-7F16A9C20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6BB4-EC27-4E61-B01D-0F2D346D66C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B7DF022-1416-5006-3F7C-89055D836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FB252B-9C2F-FC57-6A8C-BB1913A59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5A6F-D6E2-43D8-98D1-C236E4B96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402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9D845-0CA6-A443-5DE5-3FAF68362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A3B0C0-2481-F719-AAC9-52FE90531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6BB4-EC27-4E61-B01D-0F2D346D66C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1C6E1B-4FC6-18D3-01C8-2ADCE3DA3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3F4101-A867-17BA-D781-75A8E7B93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5A6F-D6E2-43D8-98D1-C236E4B96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051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87FDF7-AA7F-342C-0A58-951EFBA90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6BB4-EC27-4E61-B01D-0F2D346D66C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76150-EF97-CAFF-36D2-87100CF40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8C7015-3896-3253-5387-96C1D53E7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5A6F-D6E2-43D8-98D1-C236E4B96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085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90BBD-0CDA-AB83-9BB2-2A4496DF1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FC8541-F3D5-2EF8-3D44-3A7835E18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C6174-9D1D-81D7-1284-981D1C4D91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9B7E32-3F66-AD0D-2965-B0CCDD805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6BB4-EC27-4E61-B01D-0F2D346D66C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D83D38-4824-A0FB-AFBB-D20507793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66517-5E79-9043-88EA-A8927FF9C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5A6F-D6E2-43D8-98D1-C236E4B96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629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BAA59-E3DE-1206-C060-83B21F954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C43727-6B73-3BCF-916C-08A7A8E4F4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4B647F-E762-1F6E-647B-D7A9700A6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34F57A-C519-7AA1-5CB1-6D8E09517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6BB4-EC27-4E61-B01D-0F2D346D66C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283D3-31E5-2328-3638-11ECEB45F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D4F454-6C22-3B22-6908-BE154C32E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5A6F-D6E2-43D8-98D1-C236E4B96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493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1C91B-6AF4-2112-81AB-579A6C0CF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25CC22-5FB6-3854-3E70-D22F007F49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B9157-6D49-CF86-AA60-8FCF20C2EF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6BB4-EC27-4E61-B01D-0F2D346D66C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AA0FE4-A0F2-18D4-A81E-290785D60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A8A02-97E3-E641-E7F6-4DD674604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5A6F-D6E2-43D8-98D1-C236E4B96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467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E08136-7B5F-F6BC-6DD1-A5F5A85B45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89D3A0-5AE2-B9BD-C22B-24D82530A9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EB39-4588-A1C8-23A6-A9B27CD70B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26BB4-EC27-4E61-B01D-0F2D346D66C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ADA79-C94E-35A1-0DBA-F05C52F0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F1C5A-722E-1E9F-63F2-FF6673B16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855A6F-D6E2-43D8-98D1-C236E4B96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49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32A6C-E3A7-CB4F-8DB1-7C254BEC4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BD6D3-DB53-2DBD-CB12-7A0873AAF3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999BFC-B9A2-9E44-FE76-49DE4561B0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A26BB4-EC27-4E61-B01D-0F2D346D66CF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BFA75-9C03-B983-CFC6-EF829BFA4C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DAFD41-8901-B035-28CE-3AEF2FAF5A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855A6F-D6E2-43D8-98D1-C236E4B96C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202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4290B-B84A-EC71-BA63-3D7B6F012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2BDED-6013-59F2-BF6C-C9776371A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3B8083-76CF-2648-DF79-C767C61FCE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67D1A081-4313-D13F-873E-A8B924C9BD49}"/>
              </a:ext>
            </a:extLst>
          </p:cNvPr>
          <p:cNvSpPr txBox="1">
            <a:spLocks/>
          </p:cNvSpPr>
          <p:nvPr/>
        </p:nvSpPr>
        <p:spPr>
          <a:xfrm>
            <a:off x="259170" y="5955827"/>
            <a:ext cx="2410878" cy="5603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143D62"/>
                </a:solidFill>
                <a:latin typeface="Times New Roman" panose="02020603050405020304" pitchFamily="18" charset="0"/>
              </a:rPr>
              <a:t>brickcourt.co.uk</a:t>
            </a:r>
          </a:p>
          <a:p>
            <a:r>
              <a:rPr lang="en-GB" sz="1600" dirty="0">
                <a:solidFill>
                  <a:srgbClr val="143D62"/>
                </a:solidFill>
                <a:latin typeface="Times New Roman" panose="02020603050405020304" pitchFamily="18" charset="0"/>
              </a:rPr>
              <a:t>+44 (0)20 7379 3550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C86D11-4492-6B00-6DE9-8FBD9EE284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504" y="5663189"/>
            <a:ext cx="1146048" cy="11456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FD467FF-2664-1A2C-B4B2-EE663F7A6B7E}"/>
              </a:ext>
            </a:extLst>
          </p:cNvPr>
          <p:cNvSpPr/>
          <p:nvPr/>
        </p:nvSpPr>
        <p:spPr>
          <a:xfrm>
            <a:off x="0" y="174152"/>
            <a:ext cx="12192000" cy="5781675"/>
          </a:xfrm>
          <a:prstGeom prst="rect">
            <a:avLst/>
          </a:prstGeom>
          <a:solidFill>
            <a:srgbClr val="143D6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B610FC-7912-D186-EB71-0E61116E38B8}"/>
              </a:ext>
            </a:extLst>
          </p:cNvPr>
          <p:cNvSpPr txBox="1"/>
          <p:nvPr/>
        </p:nvSpPr>
        <p:spPr>
          <a:xfrm>
            <a:off x="701040" y="614661"/>
            <a:ext cx="1076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Anti-suit Injunctions</a:t>
            </a:r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BE2436-1364-69AE-333B-EAC69F2AA64A}"/>
              </a:ext>
            </a:extLst>
          </p:cNvPr>
          <p:cNvSpPr txBox="1"/>
          <p:nvPr/>
        </p:nvSpPr>
        <p:spPr>
          <a:xfrm>
            <a:off x="701040" y="2062312"/>
            <a:ext cx="1076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Jasbir Dhillon KC, Nicholas Saunders KC, Charlotte Tan</a:t>
            </a:r>
            <a:endParaRPr lang="en-GB" sz="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297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D03E7-C5DC-656A-83D8-E53C7055D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20382-1318-1683-84EA-2BA34E1352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F163C6-6149-BC16-15F0-B91F0D0C3C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86DEC653-D12C-173D-0A94-B9C08DDF2304}"/>
              </a:ext>
            </a:extLst>
          </p:cNvPr>
          <p:cNvSpPr txBox="1">
            <a:spLocks/>
          </p:cNvSpPr>
          <p:nvPr/>
        </p:nvSpPr>
        <p:spPr>
          <a:xfrm>
            <a:off x="259170" y="5955827"/>
            <a:ext cx="2410878" cy="5603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143D62"/>
                </a:solidFill>
                <a:latin typeface="Times New Roman" panose="02020603050405020304" pitchFamily="18" charset="0"/>
              </a:rPr>
              <a:t>brickcourt.co.uk</a:t>
            </a:r>
          </a:p>
          <a:p>
            <a:r>
              <a:rPr lang="en-GB" sz="1600" dirty="0">
                <a:solidFill>
                  <a:srgbClr val="143D62"/>
                </a:solidFill>
                <a:latin typeface="Times New Roman" panose="02020603050405020304" pitchFamily="18" charset="0"/>
              </a:rPr>
              <a:t>+44 (0)20 7379 3550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8B0097D-0FDC-E9E5-5419-DC1813456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504" y="5663189"/>
            <a:ext cx="1146048" cy="11456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C4122E1F-F8B3-109B-343F-E6BED33AF7D5}"/>
              </a:ext>
            </a:extLst>
          </p:cNvPr>
          <p:cNvSpPr/>
          <p:nvPr/>
        </p:nvSpPr>
        <p:spPr>
          <a:xfrm>
            <a:off x="-13716" y="-262893"/>
            <a:ext cx="12192000" cy="57816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EEFD9A-3F86-B181-E2B2-3EA91227BD46}"/>
              </a:ext>
            </a:extLst>
          </p:cNvPr>
          <p:cNvSpPr txBox="1"/>
          <p:nvPr/>
        </p:nvSpPr>
        <p:spPr>
          <a:xfrm>
            <a:off x="701040" y="796932"/>
            <a:ext cx="1076248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>
                <a:solidFill>
                  <a:srgbClr val="143D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Compliance by the Respondents and/or their lawyers with an English Anti Suit Injunction</a:t>
            </a:r>
          </a:p>
          <a:p>
            <a:endParaRPr lang="en-GB" sz="1400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7A3361-95FC-7635-3E5A-76CE86053FEB}"/>
              </a:ext>
            </a:extLst>
          </p:cNvPr>
          <p:cNvSpPr txBox="1"/>
          <p:nvPr/>
        </p:nvSpPr>
        <p:spPr>
          <a:xfrm>
            <a:off x="701040" y="2427890"/>
            <a:ext cx="1076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i="1"/>
              <a:t>Dream International v Ragnar Investment Ltd</a:t>
            </a:r>
            <a:r>
              <a:rPr lang="en-GB" sz="2000"/>
              <a:t> [2022] 2 WLUK 189</a:t>
            </a:r>
            <a:endParaRPr lang="en-GB" sz="500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FBA397-47AA-78E7-9C16-B6B5672B309E}"/>
              </a:ext>
            </a:extLst>
          </p:cNvPr>
          <p:cNvSpPr txBox="1"/>
          <p:nvPr/>
        </p:nvSpPr>
        <p:spPr>
          <a:xfrm>
            <a:off x="701040" y="4429919"/>
            <a:ext cx="1076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rgbClr val="143D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Jasbir Dhillon KC</a:t>
            </a:r>
            <a:endParaRPr lang="en-GB" sz="500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745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06843-86B8-A164-B1ED-CBA2214BA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DC359-9D44-D62A-705A-8E0663AA5E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446144-9786-89D3-05DB-A33D34F8FB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49493E00-F728-A010-F3B7-6C6B481E3F47}"/>
              </a:ext>
            </a:extLst>
          </p:cNvPr>
          <p:cNvSpPr txBox="1">
            <a:spLocks/>
          </p:cNvSpPr>
          <p:nvPr/>
        </p:nvSpPr>
        <p:spPr>
          <a:xfrm>
            <a:off x="259170" y="5955827"/>
            <a:ext cx="2410878" cy="5603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143D62"/>
                </a:solidFill>
                <a:latin typeface="Times New Roman" panose="02020603050405020304" pitchFamily="18" charset="0"/>
              </a:rPr>
              <a:t>brickcourt.co.uk</a:t>
            </a:r>
          </a:p>
          <a:p>
            <a:r>
              <a:rPr lang="en-GB" sz="1600" dirty="0">
                <a:solidFill>
                  <a:srgbClr val="143D62"/>
                </a:solidFill>
                <a:latin typeface="Times New Roman" panose="02020603050405020304" pitchFamily="18" charset="0"/>
              </a:rPr>
              <a:t>+44 (0)20 7379 3550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69A8F6-8D7E-2981-BD6A-86C6C29E2B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504" y="5663189"/>
            <a:ext cx="1146048" cy="11456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B431AF1-9109-71DF-D8F2-E6198D12ACE3}"/>
              </a:ext>
            </a:extLst>
          </p:cNvPr>
          <p:cNvSpPr/>
          <p:nvPr/>
        </p:nvSpPr>
        <p:spPr>
          <a:xfrm>
            <a:off x="-13716" y="-174862"/>
            <a:ext cx="12192000" cy="57816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0512BB-101C-0B40-90F8-441531840AFD}"/>
              </a:ext>
            </a:extLst>
          </p:cNvPr>
          <p:cNvSpPr txBox="1"/>
          <p:nvPr/>
        </p:nvSpPr>
        <p:spPr>
          <a:xfrm>
            <a:off x="658935" y="373577"/>
            <a:ext cx="1076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>
                <a:solidFill>
                  <a:srgbClr val="143D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Amazon v InterDigital anti-suit escalation</a:t>
            </a:r>
          </a:p>
          <a:p>
            <a:endParaRPr lang="en-GB" sz="1400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F65B9F-2DBA-663A-23DD-988BDBA1C7B0}"/>
              </a:ext>
            </a:extLst>
          </p:cNvPr>
          <p:cNvSpPr txBox="1"/>
          <p:nvPr/>
        </p:nvSpPr>
        <p:spPr>
          <a:xfrm>
            <a:off x="714756" y="4930842"/>
            <a:ext cx="3064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rgbClr val="143D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Nicholas Saunders KC</a:t>
            </a:r>
            <a:endParaRPr lang="en-GB" sz="500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2217CE18-7BE4-EBC9-4C6B-60610547B041}"/>
              </a:ext>
            </a:extLst>
          </p:cNvPr>
          <p:cNvSpPr/>
          <p:nvPr/>
        </p:nvSpPr>
        <p:spPr>
          <a:xfrm>
            <a:off x="868680" y="3246120"/>
            <a:ext cx="10469880" cy="0"/>
          </a:xfrm>
          <a:prstGeom prst="line">
            <a:avLst/>
          </a:prstGeom>
          <a:noFill/>
          <a:ln w="25400">
            <a:solidFill>
              <a:srgbClr val="D7DD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2C2351C2-2354-E01E-1BFE-D54DCFB501E8}"/>
              </a:ext>
            </a:extLst>
          </p:cNvPr>
          <p:cNvSpPr/>
          <p:nvPr/>
        </p:nvSpPr>
        <p:spPr>
          <a:xfrm>
            <a:off x="2084832" y="2578608"/>
            <a:ext cx="0" cy="667512"/>
          </a:xfrm>
          <a:prstGeom prst="line">
            <a:avLst/>
          </a:prstGeom>
          <a:noFill/>
          <a:ln w="19050">
            <a:solidFill>
              <a:srgbClr val="A94B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F08329E6-8B23-C03C-21C0-EA0228F651E6}"/>
              </a:ext>
            </a:extLst>
          </p:cNvPr>
          <p:cNvSpPr/>
          <p:nvPr/>
        </p:nvSpPr>
        <p:spPr>
          <a:xfrm>
            <a:off x="1947672" y="3108960"/>
            <a:ext cx="274320" cy="274320"/>
          </a:xfrm>
          <a:prstGeom prst="ellipse">
            <a:avLst/>
          </a:prstGeom>
          <a:solidFill>
            <a:srgbClr val="A94B3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6">
            <a:extLst>
              <a:ext uri="{FF2B5EF4-FFF2-40B4-BE49-F238E27FC236}">
                <a16:creationId xmlns:a16="http://schemas.microsoft.com/office/drawing/2014/main" id="{E6022A5B-E069-BFAD-B732-2C84DC311710}"/>
              </a:ext>
            </a:extLst>
          </p:cNvPr>
          <p:cNvSpPr/>
          <p:nvPr/>
        </p:nvSpPr>
        <p:spPr>
          <a:xfrm>
            <a:off x="1426464" y="1572768"/>
            <a:ext cx="1325880" cy="1024128"/>
          </a:xfrm>
          <a:prstGeom prst="roundRect">
            <a:avLst>
              <a:gd name="adj" fmla="val 8929"/>
            </a:avLst>
          </a:prstGeom>
          <a:solidFill>
            <a:srgbClr val="FAECE9"/>
          </a:solidFill>
          <a:ln w="8890">
            <a:solidFill>
              <a:srgbClr val="A94B3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F9B03DBA-030B-B380-C17C-2DC9F09729D2}"/>
              </a:ext>
            </a:extLst>
          </p:cNvPr>
          <p:cNvSpPr/>
          <p:nvPr/>
        </p:nvSpPr>
        <p:spPr>
          <a:xfrm>
            <a:off x="1545336" y="1682496"/>
            <a:ext cx="10789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A94B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Sep 25</a:t>
            </a:r>
            <a:endParaRPr lang="en-US" sz="900" dirty="0"/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DED762BA-CBB3-96E9-69E0-D5C3A02639DD}"/>
              </a:ext>
            </a:extLst>
          </p:cNvPr>
          <p:cNvSpPr/>
          <p:nvPr/>
        </p:nvSpPr>
        <p:spPr>
          <a:xfrm>
            <a:off x="1536192" y="1901952"/>
            <a:ext cx="11155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MUNICH I</a:t>
            </a:r>
            <a:endParaRPr lang="en-US" sz="900" dirty="0"/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63164E4B-F985-61B7-74B9-767042AAA7D6}"/>
              </a:ext>
            </a:extLst>
          </p:cNvPr>
          <p:cNvSpPr/>
          <p:nvPr/>
        </p:nvSpPr>
        <p:spPr>
          <a:xfrm>
            <a:off x="1536192" y="2093976"/>
            <a:ext cx="11155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506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 parte AILI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06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O 12112/25</a:t>
            </a:r>
            <a:endParaRPr lang="en-US" sz="850" dirty="0"/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EA99DF6C-5E91-C1BD-3C23-C10FF18D8C0C}"/>
              </a:ext>
            </a:extLst>
          </p:cNvPr>
          <p:cNvSpPr/>
          <p:nvPr/>
        </p:nvSpPr>
        <p:spPr>
          <a:xfrm>
            <a:off x="4114800" y="3246120"/>
            <a:ext cx="0" cy="411480"/>
          </a:xfrm>
          <a:prstGeom prst="line">
            <a:avLst/>
          </a:prstGeom>
          <a:noFill/>
          <a:ln w="19050">
            <a:solidFill>
              <a:srgbClr val="147D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1">
            <a:extLst>
              <a:ext uri="{FF2B5EF4-FFF2-40B4-BE49-F238E27FC236}">
                <a16:creationId xmlns:a16="http://schemas.microsoft.com/office/drawing/2014/main" id="{8559AA19-EA31-9702-5D28-1C410A3673F1}"/>
              </a:ext>
            </a:extLst>
          </p:cNvPr>
          <p:cNvSpPr/>
          <p:nvPr/>
        </p:nvSpPr>
        <p:spPr>
          <a:xfrm>
            <a:off x="3977640" y="3108960"/>
            <a:ext cx="274320" cy="274320"/>
          </a:xfrm>
          <a:prstGeom prst="ellipse">
            <a:avLst/>
          </a:prstGeom>
          <a:solidFill>
            <a:srgbClr val="147D77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2">
            <a:extLst>
              <a:ext uri="{FF2B5EF4-FFF2-40B4-BE49-F238E27FC236}">
                <a16:creationId xmlns:a16="http://schemas.microsoft.com/office/drawing/2014/main" id="{9717F5BD-24DB-400B-F007-8727ED2537CE}"/>
              </a:ext>
            </a:extLst>
          </p:cNvPr>
          <p:cNvSpPr/>
          <p:nvPr/>
        </p:nvSpPr>
        <p:spPr>
          <a:xfrm>
            <a:off x="3456432" y="3657600"/>
            <a:ext cx="1325880" cy="1024128"/>
          </a:xfrm>
          <a:prstGeom prst="roundRect">
            <a:avLst>
              <a:gd name="adj" fmla="val 8929"/>
            </a:avLst>
          </a:prstGeom>
          <a:solidFill>
            <a:srgbClr val="F7F8FB"/>
          </a:solidFill>
          <a:ln w="8890">
            <a:solidFill>
              <a:srgbClr val="147D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3">
            <a:extLst>
              <a:ext uri="{FF2B5EF4-FFF2-40B4-BE49-F238E27FC236}">
                <a16:creationId xmlns:a16="http://schemas.microsoft.com/office/drawing/2014/main" id="{CFBAC5AE-BFE7-3772-FAE7-278DDF3DAB4A}"/>
              </a:ext>
            </a:extLst>
          </p:cNvPr>
          <p:cNvSpPr/>
          <p:nvPr/>
        </p:nvSpPr>
        <p:spPr>
          <a:xfrm>
            <a:off x="3575304" y="3767328"/>
            <a:ext cx="10789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47D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Sep 25</a:t>
            </a:r>
            <a:endParaRPr lang="en-US" sz="900" dirty="0"/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EA4EB4A5-1979-21E5-019E-3B17F2420E8F}"/>
              </a:ext>
            </a:extLst>
          </p:cNvPr>
          <p:cNvSpPr/>
          <p:nvPr/>
        </p:nvSpPr>
        <p:spPr>
          <a:xfrm>
            <a:off x="3566160" y="3986784"/>
            <a:ext cx="11155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UPC MANNHEIM</a:t>
            </a:r>
            <a:endParaRPr lang="en-US" sz="900" dirty="0"/>
          </a:p>
        </p:txBody>
      </p:sp>
      <p:sp>
        <p:nvSpPr>
          <p:cNvPr id="22" name="Text 15">
            <a:extLst>
              <a:ext uri="{FF2B5EF4-FFF2-40B4-BE49-F238E27FC236}">
                <a16:creationId xmlns:a16="http://schemas.microsoft.com/office/drawing/2014/main" id="{15A6F7A0-786C-AE40-34AD-990C0E014D39}"/>
              </a:ext>
            </a:extLst>
          </p:cNvPr>
          <p:cNvSpPr/>
          <p:nvPr/>
        </p:nvSpPr>
        <p:spPr>
          <a:xfrm>
            <a:off x="3566160" y="4178808"/>
            <a:ext cx="11155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506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 parte ASI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06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UPC_CFI_936/2025</a:t>
            </a:r>
            <a:endParaRPr lang="en-US" sz="850" dirty="0"/>
          </a:p>
        </p:txBody>
      </p:sp>
      <p:sp>
        <p:nvSpPr>
          <p:cNvPr id="23" name="Shape 16">
            <a:extLst>
              <a:ext uri="{FF2B5EF4-FFF2-40B4-BE49-F238E27FC236}">
                <a16:creationId xmlns:a16="http://schemas.microsoft.com/office/drawing/2014/main" id="{AEEDEBBF-B3C6-0BEC-E978-7A295FE283D4}"/>
              </a:ext>
            </a:extLst>
          </p:cNvPr>
          <p:cNvSpPr/>
          <p:nvPr/>
        </p:nvSpPr>
        <p:spPr>
          <a:xfrm>
            <a:off x="6190488" y="2578608"/>
            <a:ext cx="0" cy="667512"/>
          </a:xfrm>
          <a:prstGeom prst="line">
            <a:avLst/>
          </a:prstGeom>
          <a:noFill/>
          <a:ln w="19050">
            <a:solidFill>
              <a:srgbClr val="2657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7">
            <a:extLst>
              <a:ext uri="{FF2B5EF4-FFF2-40B4-BE49-F238E27FC236}">
                <a16:creationId xmlns:a16="http://schemas.microsoft.com/office/drawing/2014/main" id="{A2B4E291-86B7-0027-0299-257669710BE9}"/>
              </a:ext>
            </a:extLst>
          </p:cNvPr>
          <p:cNvSpPr/>
          <p:nvPr/>
        </p:nvSpPr>
        <p:spPr>
          <a:xfrm>
            <a:off x="6053328" y="3108960"/>
            <a:ext cx="274320" cy="274320"/>
          </a:xfrm>
          <a:prstGeom prst="ellipse">
            <a:avLst/>
          </a:prstGeom>
          <a:solidFill>
            <a:srgbClr val="2657A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18">
            <a:extLst>
              <a:ext uri="{FF2B5EF4-FFF2-40B4-BE49-F238E27FC236}">
                <a16:creationId xmlns:a16="http://schemas.microsoft.com/office/drawing/2014/main" id="{D321A119-BD98-26B7-49BC-5CE3EA74000A}"/>
              </a:ext>
            </a:extLst>
          </p:cNvPr>
          <p:cNvSpPr/>
          <p:nvPr/>
        </p:nvSpPr>
        <p:spPr>
          <a:xfrm>
            <a:off x="5532120" y="1572768"/>
            <a:ext cx="1325880" cy="1024128"/>
          </a:xfrm>
          <a:prstGeom prst="roundRect">
            <a:avLst>
              <a:gd name="adj" fmla="val 8929"/>
            </a:avLst>
          </a:prstGeom>
          <a:solidFill>
            <a:srgbClr val="EAF0FB"/>
          </a:solidFill>
          <a:ln w="8890">
            <a:solidFill>
              <a:srgbClr val="2657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19">
            <a:extLst>
              <a:ext uri="{FF2B5EF4-FFF2-40B4-BE49-F238E27FC236}">
                <a16:creationId xmlns:a16="http://schemas.microsoft.com/office/drawing/2014/main" id="{67DFE011-7491-B6F4-565C-6C14378D3FE4}"/>
              </a:ext>
            </a:extLst>
          </p:cNvPr>
          <p:cNvSpPr/>
          <p:nvPr/>
        </p:nvSpPr>
        <p:spPr>
          <a:xfrm>
            <a:off x="5650992" y="1682496"/>
            <a:ext cx="10789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657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Oct 25</a:t>
            </a:r>
            <a:endParaRPr lang="en-US" sz="900" dirty="0"/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DAA9F0B0-23B9-B20B-0BF4-1AA1F7683945}"/>
              </a:ext>
            </a:extLst>
          </p:cNvPr>
          <p:cNvSpPr/>
          <p:nvPr/>
        </p:nvSpPr>
        <p:spPr>
          <a:xfrm>
            <a:off x="5641848" y="1901952"/>
            <a:ext cx="11155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ENGLAND</a:t>
            </a:r>
            <a:endParaRPr lang="en-US" sz="900" dirty="0"/>
          </a:p>
        </p:txBody>
      </p:sp>
      <p:sp>
        <p:nvSpPr>
          <p:cNvPr id="28" name="Text 21">
            <a:extLst>
              <a:ext uri="{FF2B5EF4-FFF2-40B4-BE49-F238E27FC236}">
                <a16:creationId xmlns:a16="http://schemas.microsoft.com/office/drawing/2014/main" id="{3AD6B825-425A-8D52-4A51-F49F240A45C6}"/>
              </a:ext>
            </a:extLst>
          </p:cNvPr>
          <p:cNvSpPr/>
          <p:nvPr/>
        </p:nvSpPr>
        <p:spPr>
          <a:xfrm>
            <a:off x="5641848" y="2093976"/>
            <a:ext cx="11155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506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Without-notice AASI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06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[2025] EWHC 2708 (Pat)</a:t>
            </a:r>
            <a:endParaRPr lang="en-US" sz="850" dirty="0"/>
          </a:p>
        </p:txBody>
      </p:sp>
      <p:sp>
        <p:nvSpPr>
          <p:cNvPr id="29" name="Shape 22">
            <a:extLst>
              <a:ext uri="{FF2B5EF4-FFF2-40B4-BE49-F238E27FC236}">
                <a16:creationId xmlns:a16="http://schemas.microsoft.com/office/drawing/2014/main" id="{9B9AD57D-9344-E145-3B29-9E57F82D2A41}"/>
              </a:ext>
            </a:extLst>
          </p:cNvPr>
          <p:cNvSpPr/>
          <p:nvPr/>
        </p:nvSpPr>
        <p:spPr>
          <a:xfrm>
            <a:off x="8266176" y="3246120"/>
            <a:ext cx="0" cy="411480"/>
          </a:xfrm>
          <a:prstGeom prst="line">
            <a:avLst/>
          </a:prstGeom>
          <a:noFill/>
          <a:ln w="19050">
            <a:solidFill>
              <a:srgbClr val="2657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3">
            <a:extLst>
              <a:ext uri="{FF2B5EF4-FFF2-40B4-BE49-F238E27FC236}">
                <a16:creationId xmlns:a16="http://schemas.microsoft.com/office/drawing/2014/main" id="{0908266E-19C6-6E6F-7DD3-8B413AB78094}"/>
              </a:ext>
            </a:extLst>
          </p:cNvPr>
          <p:cNvSpPr/>
          <p:nvPr/>
        </p:nvSpPr>
        <p:spPr>
          <a:xfrm>
            <a:off x="8129016" y="3108960"/>
            <a:ext cx="274320" cy="274320"/>
          </a:xfrm>
          <a:prstGeom prst="ellipse">
            <a:avLst/>
          </a:prstGeom>
          <a:solidFill>
            <a:srgbClr val="2657A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4">
            <a:extLst>
              <a:ext uri="{FF2B5EF4-FFF2-40B4-BE49-F238E27FC236}">
                <a16:creationId xmlns:a16="http://schemas.microsoft.com/office/drawing/2014/main" id="{CAA50568-13ED-B4C2-2D8B-F1888A96CF93}"/>
              </a:ext>
            </a:extLst>
          </p:cNvPr>
          <p:cNvSpPr/>
          <p:nvPr/>
        </p:nvSpPr>
        <p:spPr>
          <a:xfrm>
            <a:off x="7607808" y="3657600"/>
            <a:ext cx="1325880" cy="1024128"/>
          </a:xfrm>
          <a:prstGeom prst="roundRect">
            <a:avLst>
              <a:gd name="adj" fmla="val 8929"/>
            </a:avLst>
          </a:prstGeom>
          <a:solidFill>
            <a:srgbClr val="F7F8FB"/>
          </a:solidFill>
          <a:ln w="8890">
            <a:solidFill>
              <a:srgbClr val="2657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5">
            <a:extLst>
              <a:ext uri="{FF2B5EF4-FFF2-40B4-BE49-F238E27FC236}">
                <a16:creationId xmlns:a16="http://schemas.microsoft.com/office/drawing/2014/main" id="{EC0DC83D-71B0-8C14-F067-ACDAC6080C5E}"/>
              </a:ext>
            </a:extLst>
          </p:cNvPr>
          <p:cNvSpPr/>
          <p:nvPr/>
        </p:nvSpPr>
        <p:spPr>
          <a:xfrm>
            <a:off x="7726680" y="3767328"/>
            <a:ext cx="10789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657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Dec 25</a:t>
            </a:r>
            <a:endParaRPr lang="en-US" sz="900" dirty="0"/>
          </a:p>
        </p:txBody>
      </p:sp>
      <p:sp>
        <p:nvSpPr>
          <p:cNvPr id="33" name="Text 26">
            <a:extLst>
              <a:ext uri="{FF2B5EF4-FFF2-40B4-BE49-F238E27FC236}">
                <a16:creationId xmlns:a16="http://schemas.microsoft.com/office/drawing/2014/main" id="{DCD83AE2-3723-4372-3406-8619E3654161}"/>
              </a:ext>
            </a:extLst>
          </p:cNvPr>
          <p:cNvSpPr/>
          <p:nvPr/>
        </p:nvSpPr>
        <p:spPr>
          <a:xfrm>
            <a:off x="7717536" y="3986784"/>
            <a:ext cx="11155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ENGLAND</a:t>
            </a:r>
            <a:endParaRPr lang="en-US" sz="900" dirty="0"/>
          </a:p>
        </p:txBody>
      </p:sp>
      <p:sp>
        <p:nvSpPr>
          <p:cNvPr id="34" name="Text 27">
            <a:extLst>
              <a:ext uri="{FF2B5EF4-FFF2-40B4-BE49-F238E27FC236}">
                <a16:creationId xmlns:a16="http://schemas.microsoft.com/office/drawing/2014/main" id="{2411716F-723B-7154-8E18-2050B9C3B61F}"/>
              </a:ext>
            </a:extLst>
          </p:cNvPr>
          <p:cNvSpPr/>
          <p:nvPr/>
        </p:nvSpPr>
        <p:spPr>
          <a:xfrm>
            <a:off x="7717536" y="4178808"/>
            <a:ext cx="11155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506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AASI continued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06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[2025] EWHC 3170 (Pat)</a:t>
            </a:r>
            <a:endParaRPr lang="en-US" sz="850" dirty="0"/>
          </a:p>
        </p:txBody>
      </p:sp>
      <p:sp>
        <p:nvSpPr>
          <p:cNvPr id="35" name="Shape 28">
            <a:extLst>
              <a:ext uri="{FF2B5EF4-FFF2-40B4-BE49-F238E27FC236}">
                <a16:creationId xmlns:a16="http://schemas.microsoft.com/office/drawing/2014/main" id="{AC83E953-D267-1CD8-C8BC-B5B48568FE6A}"/>
              </a:ext>
            </a:extLst>
          </p:cNvPr>
          <p:cNvSpPr/>
          <p:nvPr/>
        </p:nvSpPr>
        <p:spPr>
          <a:xfrm>
            <a:off x="10351008" y="2578608"/>
            <a:ext cx="0" cy="667512"/>
          </a:xfrm>
          <a:prstGeom prst="line">
            <a:avLst/>
          </a:prstGeom>
          <a:noFill/>
          <a:ln w="19050">
            <a:solidFill>
              <a:srgbClr val="147D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29">
            <a:extLst>
              <a:ext uri="{FF2B5EF4-FFF2-40B4-BE49-F238E27FC236}">
                <a16:creationId xmlns:a16="http://schemas.microsoft.com/office/drawing/2014/main" id="{F9EA1ABD-506E-3977-07B5-0F8BEF20C90E}"/>
              </a:ext>
            </a:extLst>
          </p:cNvPr>
          <p:cNvSpPr/>
          <p:nvPr/>
        </p:nvSpPr>
        <p:spPr>
          <a:xfrm>
            <a:off x="10213848" y="3108960"/>
            <a:ext cx="274320" cy="274320"/>
          </a:xfrm>
          <a:prstGeom prst="ellipse">
            <a:avLst/>
          </a:prstGeom>
          <a:solidFill>
            <a:srgbClr val="147D77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0">
            <a:extLst>
              <a:ext uri="{FF2B5EF4-FFF2-40B4-BE49-F238E27FC236}">
                <a16:creationId xmlns:a16="http://schemas.microsoft.com/office/drawing/2014/main" id="{969F9F51-FB0C-A745-D4E9-353B9E72D91E}"/>
              </a:ext>
            </a:extLst>
          </p:cNvPr>
          <p:cNvSpPr/>
          <p:nvPr/>
        </p:nvSpPr>
        <p:spPr>
          <a:xfrm>
            <a:off x="9692640" y="1572768"/>
            <a:ext cx="1325880" cy="1024128"/>
          </a:xfrm>
          <a:prstGeom prst="roundRect">
            <a:avLst>
              <a:gd name="adj" fmla="val 8929"/>
            </a:avLst>
          </a:prstGeom>
          <a:solidFill>
            <a:srgbClr val="E7F4F1"/>
          </a:solidFill>
          <a:ln w="8890">
            <a:solidFill>
              <a:srgbClr val="147D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1">
            <a:extLst>
              <a:ext uri="{FF2B5EF4-FFF2-40B4-BE49-F238E27FC236}">
                <a16:creationId xmlns:a16="http://schemas.microsoft.com/office/drawing/2014/main" id="{2EDD66C0-25B7-8520-DCDE-93D7B9E27C27}"/>
              </a:ext>
            </a:extLst>
          </p:cNvPr>
          <p:cNvSpPr/>
          <p:nvPr/>
        </p:nvSpPr>
        <p:spPr>
          <a:xfrm>
            <a:off x="9811512" y="1682496"/>
            <a:ext cx="10789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47D7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Dec 25</a:t>
            </a:r>
            <a:endParaRPr lang="en-US" sz="900" dirty="0"/>
          </a:p>
        </p:txBody>
      </p:sp>
      <p:sp>
        <p:nvSpPr>
          <p:cNvPr id="39" name="Text 32">
            <a:extLst>
              <a:ext uri="{FF2B5EF4-FFF2-40B4-BE49-F238E27FC236}">
                <a16:creationId xmlns:a16="http://schemas.microsoft.com/office/drawing/2014/main" id="{A4C0420E-002E-B97A-F1F9-F8925543F674}"/>
              </a:ext>
            </a:extLst>
          </p:cNvPr>
          <p:cNvSpPr/>
          <p:nvPr/>
        </p:nvSpPr>
        <p:spPr>
          <a:xfrm>
            <a:off x="9802368" y="1901952"/>
            <a:ext cx="11155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1720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UPC MANNHEIM</a:t>
            </a:r>
            <a:endParaRPr lang="en-US" sz="900" dirty="0"/>
          </a:p>
        </p:txBody>
      </p:sp>
      <p:sp>
        <p:nvSpPr>
          <p:cNvPr id="40" name="Text 33">
            <a:extLst>
              <a:ext uri="{FF2B5EF4-FFF2-40B4-BE49-F238E27FC236}">
                <a16:creationId xmlns:a16="http://schemas.microsoft.com/office/drawing/2014/main" id="{005C5BC9-811D-01A2-A741-2A31BF344A46}"/>
              </a:ext>
            </a:extLst>
          </p:cNvPr>
          <p:cNvSpPr/>
          <p:nvPr/>
        </p:nvSpPr>
        <p:spPr>
          <a:xfrm>
            <a:off x="9802368" y="2093976"/>
            <a:ext cx="111556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506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ASI upheld; final relief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5060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said to be in scope</a:t>
            </a:r>
            <a:endParaRPr lang="en-US" sz="85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4EC416-C81E-FFA0-B142-6D1642131328}"/>
              </a:ext>
            </a:extLst>
          </p:cNvPr>
          <p:cNvSpPr txBox="1"/>
          <p:nvPr/>
        </p:nvSpPr>
        <p:spPr>
          <a:xfrm>
            <a:off x="9241536" y="3913632"/>
            <a:ext cx="2936748" cy="1200329"/>
          </a:xfrm>
          <a:prstGeom prst="rect">
            <a:avLst/>
          </a:prstGeom>
          <a:solidFill>
            <a:schemeClr val="accent1">
              <a:lumMod val="40000"/>
              <a:lumOff val="60000"/>
              <a:alpha val="2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i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Meade J – ‘performative declaration’</a:t>
            </a:r>
          </a:p>
          <a:p>
            <a:pPr algn="ctr"/>
            <a:r>
              <a:rPr lang="en-US" b="1" i="1">
                <a:solidFill>
                  <a:srgbClr val="FF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[2026] EWHC 499 (Pat)</a:t>
            </a:r>
            <a:endParaRPr lang="en-US" b="1">
              <a:solidFill>
                <a:srgbClr val="FF0000"/>
              </a:solidFill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028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8AB95-7CA3-0385-6CEA-29186C83B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361B-5D43-8535-0FA1-D8B80FA8A8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8D0EE6-7280-C5D3-870E-9B5D1E16DD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DBBB033A-9196-91AA-017F-907605DDBF8F}"/>
              </a:ext>
            </a:extLst>
          </p:cNvPr>
          <p:cNvSpPr txBox="1">
            <a:spLocks/>
          </p:cNvSpPr>
          <p:nvPr/>
        </p:nvSpPr>
        <p:spPr>
          <a:xfrm>
            <a:off x="259170" y="5955827"/>
            <a:ext cx="2410878" cy="5603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143D62"/>
                </a:solidFill>
                <a:latin typeface="Times New Roman" panose="02020603050405020304" pitchFamily="18" charset="0"/>
              </a:rPr>
              <a:t>brickcourt.co.uk</a:t>
            </a:r>
          </a:p>
          <a:p>
            <a:r>
              <a:rPr lang="en-GB" sz="1600" dirty="0">
                <a:solidFill>
                  <a:srgbClr val="143D62"/>
                </a:solidFill>
                <a:latin typeface="Times New Roman" panose="02020603050405020304" pitchFamily="18" charset="0"/>
              </a:rPr>
              <a:t>+44 (0)20 7379 3550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00D615-848B-E383-C39E-CC0EAA666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504" y="5663189"/>
            <a:ext cx="1146048" cy="11456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8BA2CAD-2ED4-DC8F-FD74-991A49AD2FED}"/>
              </a:ext>
            </a:extLst>
          </p:cNvPr>
          <p:cNvSpPr/>
          <p:nvPr/>
        </p:nvSpPr>
        <p:spPr>
          <a:xfrm>
            <a:off x="-13716" y="-262893"/>
            <a:ext cx="12192000" cy="57816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04487C-5B79-A91A-1B2A-FA87B1937EA7}"/>
              </a:ext>
            </a:extLst>
          </p:cNvPr>
          <p:cNvSpPr txBox="1"/>
          <p:nvPr/>
        </p:nvSpPr>
        <p:spPr>
          <a:xfrm>
            <a:off x="701040" y="796932"/>
            <a:ext cx="1085655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143D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Monetary remedies for wrongful foreign proceedings</a:t>
            </a:r>
          </a:p>
          <a:p>
            <a:endParaRPr lang="en-GB" sz="1400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C2E579-52A4-757F-EFF1-C1FD28E85CF2}"/>
              </a:ext>
            </a:extLst>
          </p:cNvPr>
          <p:cNvSpPr txBox="1"/>
          <p:nvPr/>
        </p:nvSpPr>
        <p:spPr>
          <a:xfrm>
            <a:off x="701040" y="2427890"/>
            <a:ext cx="1076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i="1" dirty="0"/>
              <a:t>The Kingdom of Spain and The French State v The London Steam-Ship Owners' Mutual Insurance Association Limited (“The M/T Prestige”) </a:t>
            </a:r>
            <a:r>
              <a:rPr lang="en-GB" dirty="0"/>
              <a:t>[2024] EWCA </a:t>
            </a:r>
            <a:r>
              <a:rPr lang="en-GB" dirty="0" err="1"/>
              <a:t>Civ</a:t>
            </a:r>
            <a:r>
              <a:rPr lang="en-GB" dirty="0"/>
              <a:t> 1536 [2025] 1 WLR 3011 (on appeal to UKSC)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BEB1D1-607E-F592-3A31-EE3C5BB881DE}"/>
              </a:ext>
            </a:extLst>
          </p:cNvPr>
          <p:cNvSpPr txBox="1"/>
          <p:nvPr/>
        </p:nvSpPr>
        <p:spPr>
          <a:xfrm>
            <a:off x="701040" y="4429919"/>
            <a:ext cx="107624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>
                <a:solidFill>
                  <a:srgbClr val="143D6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Charlotte Tan</a:t>
            </a:r>
            <a:endParaRPr lang="en-GB" sz="500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2056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C6712-02D6-8C15-6160-24C5A6B0E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6BC26-2442-2EEB-41C2-226C46329B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1E9A3B-881C-E93D-1FAF-D70B466B94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>
              <a:solidFill>
                <a:srgbClr val="143D6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92386BE5-0925-A3DF-A89E-DA677E666050}"/>
              </a:ext>
            </a:extLst>
          </p:cNvPr>
          <p:cNvSpPr txBox="1">
            <a:spLocks/>
          </p:cNvSpPr>
          <p:nvPr/>
        </p:nvSpPr>
        <p:spPr>
          <a:xfrm>
            <a:off x="259170" y="5955827"/>
            <a:ext cx="2410878" cy="56038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600" dirty="0">
                <a:solidFill>
                  <a:srgbClr val="143D62"/>
                </a:solidFill>
                <a:latin typeface="Times New Roman" panose="02020603050405020304" pitchFamily="18" charset="0"/>
              </a:rPr>
              <a:t>brickcourt.co.uk</a:t>
            </a:r>
          </a:p>
          <a:p>
            <a:r>
              <a:rPr lang="en-GB" sz="1600" dirty="0">
                <a:solidFill>
                  <a:srgbClr val="143D62"/>
                </a:solidFill>
                <a:latin typeface="Times New Roman" panose="02020603050405020304" pitchFamily="18" charset="0"/>
              </a:rPr>
              <a:t>+44 (0)20 7379 3550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15C503-AC42-D94B-4C90-D3A9CCAA1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504" y="5663189"/>
            <a:ext cx="1146048" cy="114566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BAF22BF-FCC4-6690-85ED-5775D2C0801A}"/>
              </a:ext>
            </a:extLst>
          </p:cNvPr>
          <p:cNvSpPr/>
          <p:nvPr/>
        </p:nvSpPr>
        <p:spPr>
          <a:xfrm>
            <a:off x="0" y="174152"/>
            <a:ext cx="12192000" cy="5781675"/>
          </a:xfrm>
          <a:prstGeom prst="rect">
            <a:avLst/>
          </a:prstGeom>
          <a:solidFill>
            <a:srgbClr val="143D6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4C78E9-257A-2B1D-3014-3E6A4A68C834}"/>
              </a:ext>
            </a:extLst>
          </p:cNvPr>
          <p:cNvSpPr txBox="1"/>
          <p:nvPr/>
        </p:nvSpPr>
        <p:spPr>
          <a:xfrm>
            <a:off x="701040" y="614661"/>
            <a:ext cx="10762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Anti-suit Injunctions</a:t>
            </a:r>
            <a:endParaRPr lang="en-GB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742F71-2336-BCE1-C0C9-C87C27075538}"/>
              </a:ext>
            </a:extLst>
          </p:cNvPr>
          <p:cNvSpPr txBox="1"/>
          <p:nvPr/>
        </p:nvSpPr>
        <p:spPr>
          <a:xfrm>
            <a:off x="701040" y="2062312"/>
            <a:ext cx="1076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Jasbir Dhillon KC, Nicholas Saunders KC, Charlotte Tan</a:t>
            </a:r>
            <a:endParaRPr lang="en-GB" sz="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7164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1112</TotalTime>
  <Words>250</Words>
  <Application>Microsoft Macintosh PowerPoint</Application>
  <PresentationFormat>Widescreen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Liam Maynard</dc:creator>
  <cp:lastModifiedBy>Charlotte Tan</cp:lastModifiedBy>
  <cp:revision>2</cp:revision>
  <dcterms:created xsi:type="dcterms:W3CDTF">2026-09-08T14:51:55Z</dcterms:created>
  <dcterms:modified xsi:type="dcterms:W3CDTF">2026-09-15T08:22:20Z</dcterms:modified>
</cp:coreProperties>
</file>