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57" r:id="rId5"/>
    <p:sldId id="265"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3D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31" autoAdjust="0"/>
    <p:restoredTop sz="94538"/>
  </p:normalViewPr>
  <p:slideViewPr>
    <p:cSldViewPr snapToGrid="0">
      <p:cViewPr>
        <p:scale>
          <a:sx n="130" d="100"/>
          <a:sy n="130" d="100"/>
        </p:scale>
        <p:origin x="3256" y="19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2F782-FACF-431A-3EC8-B31F145679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83244D6-D973-7937-283C-86B20688BA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F87AADF-B802-12F8-69D3-C9EF2F69F1B0}"/>
              </a:ext>
            </a:extLst>
          </p:cNvPr>
          <p:cNvSpPr>
            <a:spLocks noGrp="1"/>
          </p:cNvSpPr>
          <p:nvPr>
            <p:ph type="dt" sz="half" idx="10"/>
          </p:nvPr>
        </p:nvSpPr>
        <p:spPr/>
        <p:txBody>
          <a:bodyPr/>
          <a:lstStyle/>
          <a:p>
            <a:fld id="{A8A26BB4-EC27-4E61-B01D-0F2D346D66CF}" type="datetimeFigureOut">
              <a:rPr lang="en-GB" smtClean="0"/>
              <a:t>16/09/2026</a:t>
            </a:fld>
            <a:endParaRPr lang="en-GB"/>
          </a:p>
        </p:txBody>
      </p:sp>
      <p:sp>
        <p:nvSpPr>
          <p:cNvPr id="5" name="Footer Placeholder 4">
            <a:extLst>
              <a:ext uri="{FF2B5EF4-FFF2-40B4-BE49-F238E27FC236}">
                <a16:creationId xmlns:a16="http://schemas.microsoft.com/office/drawing/2014/main" id="{2AA293BD-83F0-97D2-5C92-B92F79CFBB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11FC30-A836-04F3-ECDD-531BB957ED19}"/>
              </a:ext>
            </a:extLst>
          </p:cNvPr>
          <p:cNvSpPr>
            <a:spLocks noGrp="1"/>
          </p:cNvSpPr>
          <p:nvPr>
            <p:ph type="sldNum" sz="quarter" idx="12"/>
          </p:nvPr>
        </p:nvSpPr>
        <p:spPr/>
        <p:txBody>
          <a:bodyPr/>
          <a:lstStyle/>
          <a:p>
            <a:fld id="{E5855A6F-D6E2-43D8-98D1-C236E4B96CE6}" type="slidenum">
              <a:rPr lang="en-GB" smtClean="0"/>
              <a:t>‹#›</a:t>
            </a:fld>
            <a:endParaRPr lang="en-GB"/>
          </a:p>
        </p:txBody>
      </p:sp>
    </p:spTree>
    <p:extLst>
      <p:ext uri="{BB962C8B-B14F-4D97-AF65-F5344CB8AC3E}">
        <p14:creationId xmlns:p14="http://schemas.microsoft.com/office/powerpoint/2010/main" val="2264854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D34B6-3B61-E9F3-DDFE-BA6F74C5080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C5394B-3E20-D47E-E123-C7CA54AC65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94586E-639C-20B3-6116-15FDF14138AF}"/>
              </a:ext>
            </a:extLst>
          </p:cNvPr>
          <p:cNvSpPr>
            <a:spLocks noGrp="1"/>
          </p:cNvSpPr>
          <p:nvPr>
            <p:ph type="dt" sz="half" idx="10"/>
          </p:nvPr>
        </p:nvSpPr>
        <p:spPr/>
        <p:txBody>
          <a:bodyPr/>
          <a:lstStyle/>
          <a:p>
            <a:fld id="{A8A26BB4-EC27-4E61-B01D-0F2D346D66CF}" type="datetimeFigureOut">
              <a:rPr lang="en-GB" smtClean="0"/>
              <a:t>16/09/2026</a:t>
            </a:fld>
            <a:endParaRPr lang="en-GB"/>
          </a:p>
        </p:txBody>
      </p:sp>
      <p:sp>
        <p:nvSpPr>
          <p:cNvPr id="5" name="Footer Placeholder 4">
            <a:extLst>
              <a:ext uri="{FF2B5EF4-FFF2-40B4-BE49-F238E27FC236}">
                <a16:creationId xmlns:a16="http://schemas.microsoft.com/office/drawing/2014/main" id="{CD3FEA47-2F8C-BA52-75D0-6754A86FAB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0F805E-CEB0-74AB-E685-5E8C97E5F744}"/>
              </a:ext>
            </a:extLst>
          </p:cNvPr>
          <p:cNvSpPr>
            <a:spLocks noGrp="1"/>
          </p:cNvSpPr>
          <p:nvPr>
            <p:ph type="sldNum" sz="quarter" idx="12"/>
          </p:nvPr>
        </p:nvSpPr>
        <p:spPr/>
        <p:txBody>
          <a:bodyPr/>
          <a:lstStyle/>
          <a:p>
            <a:fld id="{E5855A6F-D6E2-43D8-98D1-C236E4B96CE6}" type="slidenum">
              <a:rPr lang="en-GB" smtClean="0"/>
              <a:t>‹#›</a:t>
            </a:fld>
            <a:endParaRPr lang="en-GB"/>
          </a:p>
        </p:txBody>
      </p:sp>
    </p:spTree>
    <p:extLst>
      <p:ext uri="{BB962C8B-B14F-4D97-AF65-F5344CB8AC3E}">
        <p14:creationId xmlns:p14="http://schemas.microsoft.com/office/powerpoint/2010/main" val="724757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03192-FE1A-FCEF-9B9D-375857F5D7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0E62FFF-4CA4-117B-E6C5-2BE97DE554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5D2B98-F5A6-8BC0-9D4D-EB7436CBDE17}"/>
              </a:ext>
            </a:extLst>
          </p:cNvPr>
          <p:cNvSpPr>
            <a:spLocks noGrp="1"/>
          </p:cNvSpPr>
          <p:nvPr>
            <p:ph type="dt" sz="half" idx="10"/>
          </p:nvPr>
        </p:nvSpPr>
        <p:spPr/>
        <p:txBody>
          <a:bodyPr/>
          <a:lstStyle/>
          <a:p>
            <a:fld id="{A8A26BB4-EC27-4E61-B01D-0F2D346D66CF}" type="datetimeFigureOut">
              <a:rPr lang="en-GB" smtClean="0"/>
              <a:t>16/09/2026</a:t>
            </a:fld>
            <a:endParaRPr lang="en-GB"/>
          </a:p>
        </p:txBody>
      </p:sp>
      <p:sp>
        <p:nvSpPr>
          <p:cNvPr id="5" name="Footer Placeholder 4">
            <a:extLst>
              <a:ext uri="{FF2B5EF4-FFF2-40B4-BE49-F238E27FC236}">
                <a16:creationId xmlns:a16="http://schemas.microsoft.com/office/drawing/2014/main" id="{B94F63B1-92EF-A94D-129E-40F6D671DE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AF6965-016F-0A21-CFE9-5E5A514A4562}"/>
              </a:ext>
            </a:extLst>
          </p:cNvPr>
          <p:cNvSpPr>
            <a:spLocks noGrp="1"/>
          </p:cNvSpPr>
          <p:nvPr>
            <p:ph type="sldNum" sz="quarter" idx="12"/>
          </p:nvPr>
        </p:nvSpPr>
        <p:spPr/>
        <p:txBody>
          <a:bodyPr/>
          <a:lstStyle/>
          <a:p>
            <a:fld id="{E5855A6F-D6E2-43D8-98D1-C236E4B96CE6}" type="slidenum">
              <a:rPr lang="en-GB" smtClean="0"/>
              <a:t>‹#›</a:t>
            </a:fld>
            <a:endParaRPr lang="en-GB"/>
          </a:p>
        </p:txBody>
      </p:sp>
    </p:spTree>
    <p:extLst>
      <p:ext uri="{BB962C8B-B14F-4D97-AF65-F5344CB8AC3E}">
        <p14:creationId xmlns:p14="http://schemas.microsoft.com/office/powerpoint/2010/main" val="3434403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2C654-1157-926F-3629-72D7186E4E9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B2A092C-4F8A-9600-510E-5A943EE810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3F53E36-4F6F-4CEA-F2B8-9CDD802DE5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35E93D7-77FF-AE58-C5A6-EF0422D574D6}"/>
              </a:ext>
            </a:extLst>
          </p:cNvPr>
          <p:cNvSpPr>
            <a:spLocks noGrp="1"/>
          </p:cNvSpPr>
          <p:nvPr>
            <p:ph type="dt" sz="half" idx="10"/>
          </p:nvPr>
        </p:nvSpPr>
        <p:spPr/>
        <p:txBody>
          <a:bodyPr/>
          <a:lstStyle/>
          <a:p>
            <a:fld id="{A8A26BB4-EC27-4E61-B01D-0F2D346D66CF}" type="datetimeFigureOut">
              <a:rPr lang="en-GB" smtClean="0"/>
              <a:t>16/09/2026</a:t>
            </a:fld>
            <a:endParaRPr lang="en-GB"/>
          </a:p>
        </p:txBody>
      </p:sp>
      <p:sp>
        <p:nvSpPr>
          <p:cNvPr id="6" name="Footer Placeholder 5">
            <a:extLst>
              <a:ext uri="{FF2B5EF4-FFF2-40B4-BE49-F238E27FC236}">
                <a16:creationId xmlns:a16="http://schemas.microsoft.com/office/drawing/2014/main" id="{8F8E1FBE-5928-935B-74CA-F126B99646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42A6F3-C6BD-FD5A-3C9B-D2657CADC788}"/>
              </a:ext>
            </a:extLst>
          </p:cNvPr>
          <p:cNvSpPr>
            <a:spLocks noGrp="1"/>
          </p:cNvSpPr>
          <p:nvPr>
            <p:ph type="sldNum" sz="quarter" idx="12"/>
          </p:nvPr>
        </p:nvSpPr>
        <p:spPr/>
        <p:txBody>
          <a:bodyPr/>
          <a:lstStyle/>
          <a:p>
            <a:fld id="{E5855A6F-D6E2-43D8-98D1-C236E4B96CE6}" type="slidenum">
              <a:rPr lang="en-GB" smtClean="0"/>
              <a:t>‹#›</a:t>
            </a:fld>
            <a:endParaRPr lang="en-GB"/>
          </a:p>
        </p:txBody>
      </p:sp>
    </p:spTree>
    <p:extLst>
      <p:ext uri="{BB962C8B-B14F-4D97-AF65-F5344CB8AC3E}">
        <p14:creationId xmlns:p14="http://schemas.microsoft.com/office/powerpoint/2010/main" val="1184968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45129-2A79-CAB6-3C28-CF454CBC103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E6B7DEF-C86D-96A4-9771-81F37C4D45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8CD5D8-EF8A-5BCB-2943-263CFA6252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F5262AE-2E2A-DF5C-C2AD-7D832F41A4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D1E9E2-51E4-FEB2-19FA-6868BA00A9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BBDC3C5-7CAD-02FF-F487-7F16A9C20DDF}"/>
              </a:ext>
            </a:extLst>
          </p:cNvPr>
          <p:cNvSpPr>
            <a:spLocks noGrp="1"/>
          </p:cNvSpPr>
          <p:nvPr>
            <p:ph type="dt" sz="half" idx="10"/>
          </p:nvPr>
        </p:nvSpPr>
        <p:spPr/>
        <p:txBody>
          <a:bodyPr/>
          <a:lstStyle/>
          <a:p>
            <a:fld id="{A8A26BB4-EC27-4E61-B01D-0F2D346D66CF}" type="datetimeFigureOut">
              <a:rPr lang="en-GB" smtClean="0"/>
              <a:t>16/09/2026</a:t>
            </a:fld>
            <a:endParaRPr lang="en-GB"/>
          </a:p>
        </p:txBody>
      </p:sp>
      <p:sp>
        <p:nvSpPr>
          <p:cNvPr id="8" name="Footer Placeholder 7">
            <a:extLst>
              <a:ext uri="{FF2B5EF4-FFF2-40B4-BE49-F238E27FC236}">
                <a16:creationId xmlns:a16="http://schemas.microsoft.com/office/drawing/2014/main" id="{BB7DF022-1416-5006-3F7C-89055D83632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9FB252B-9C2F-FC57-6A8C-BB1913A594A6}"/>
              </a:ext>
            </a:extLst>
          </p:cNvPr>
          <p:cNvSpPr>
            <a:spLocks noGrp="1"/>
          </p:cNvSpPr>
          <p:nvPr>
            <p:ph type="sldNum" sz="quarter" idx="12"/>
          </p:nvPr>
        </p:nvSpPr>
        <p:spPr/>
        <p:txBody>
          <a:bodyPr/>
          <a:lstStyle/>
          <a:p>
            <a:fld id="{E5855A6F-D6E2-43D8-98D1-C236E4B96CE6}" type="slidenum">
              <a:rPr lang="en-GB" smtClean="0"/>
              <a:t>‹#›</a:t>
            </a:fld>
            <a:endParaRPr lang="en-GB"/>
          </a:p>
        </p:txBody>
      </p:sp>
    </p:spTree>
    <p:extLst>
      <p:ext uri="{BB962C8B-B14F-4D97-AF65-F5344CB8AC3E}">
        <p14:creationId xmlns:p14="http://schemas.microsoft.com/office/powerpoint/2010/main" val="3317402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D845-0CA6-A443-5DE5-3FAF68362B9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AA3B0C0-2481-F719-AAC9-52FE9053153D}"/>
              </a:ext>
            </a:extLst>
          </p:cNvPr>
          <p:cNvSpPr>
            <a:spLocks noGrp="1"/>
          </p:cNvSpPr>
          <p:nvPr>
            <p:ph type="dt" sz="half" idx="10"/>
          </p:nvPr>
        </p:nvSpPr>
        <p:spPr/>
        <p:txBody>
          <a:bodyPr/>
          <a:lstStyle/>
          <a:p>
            <a:fld id="{A8A26BB4-EC27-4E61-B01D-0F2D346D66CF}" type="datetimeFigureOut">
              <a:rPr lang="en-GB" smtClean="0"/>
              <a:t>16/09/2026</a:t>
            </a:fld>
            <a:endParaRPr lang="en-GB"/>
          </a:p>
        </p:txBody>
      </p:sp>
      <p:sp>
        <p:nvSpPr>
          <p:cNvPr id="4" name="Footer Placeholder 3">
            <a:extLst>
              <a:ext uri="{FF2B5EF4-FFF2-40B4-BE49-F238E27FC236}">
                <a16:creationId xmlns:a16="http://schemas.microsoft.com/office/drawing/2014/main" id="{041C6E1B-4FC6-18D3-01C8-2ADCE3DA3F9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C3F4101-A867-17BA-D781-75A8E7B93374}"/>
              </a:ext>
            </a:extLst>
          </p:cNvPr>
          <p:cNvSpPr>
            <a:spLocks noGrp="1"/>
          </p:cNvSpPr>
          <p:nvPr>
            <p:ph type="sldNum" sz="quarter" idx="12"/>
          </p:nvPr>
        </p:nvSpPr>
        <p:spPr/>
        <p:txBody>
          <a:bodyPr/>
          <a:lstStyle/>
          <a:p>
            <a:fld id="{E5855A6F-D6E2-43D8-98D1-C236E4B96CE6}" type="slidenum">
              <a:rPr lang="en-GB" smtClean="0"/>
              <a:t>‹#›</a:t>
            </a:fld>
            <a:endParaRPr lang="en-GB"/>
          </a:p>
        </p:txBody>
      </p:sp>
    </p:spTree>
    <p:extLst>
      <p:ext uri="{BB962C8B-B14F-4D97-AF65-F5344CB8AC3E}">
        <p14:creationId xmlns:p14="http://schemas.microsoft.com/office/powerpoint/2010/main" val="4030051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87FDF7-AA7F-342C-0A58-951EFBA90E57}"/>
              </a:ext>
            </a:extLst>
          </p:cNvPr>
          <p:cNvSpPr>
            <a:spLocks noGrp="1"/>
          </p:cNvSpPr>
          <p:nvPr>
            <p:ph type="dt" sz="half" idx="10"/>
          </p:nvPr>
        </p:nvSpPr>
        <p:spPr/>
        <p:txBody>
          <a:bodyPr/>
          <a:lstStyle/>
          <a:p>
            <a:fld id="{A8A26BB4-EC27-4E61-B01D-0F2D346D66CF}" type="datetimeFigureOut">
              <a:rPr lang="en-GB" smtClean="0"/>
              <a:t>16/09/2026</a:t>
            </a:fld>
            <a:endParaRPr lang="en-GB"/>
          </a:p>
        </p:txBody>
      </p:sp>
      <p:sp>
        <p:nvSpPr>
          <p:cNvPr id="3" name="Footer Placeholder 2">
            <a:extLst>
              <a:ext uri="{FF2B5EF4-FFF2-40B4-BE49-F238E27FC236}">
                <a16:creationId xmlns:a16="http://schemas.microsoft.com/office/drawing/2014/main" id="{49976150-EF97-CAFF-36D2-87100CF40EE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E8C7015-3896-3253-5387-96C1D53E70E4}"/>
              </a:ext>
            </a:extLst>
          </p:cNvPr>
          <p:cNvSpPr>
            <a:spLocks noGrp="1"/>
          </p:cNvSpPr>
          <p:nvPr>
            <p:ph type="sldNum" sz="quarter" idx="12"/>
          </p:nvPr>
        </p:nvSpPr>
        <p:spPr/>
        <p:txBody>
          <a:bodyPr/>
          <a:lstStyle/>
          <a:p>
            <a:fld id="{E5855A6F-D6E2-43D8-98D1-C236E4B96CE6}" type="slidenum">
              <a:rPr lang="en-GB" smtClean="0"/>
              <a:t>‹#›</a:t>
            </a:fld>
            <a:endParaRPr lang="en-GB"/>
          </a:p>
        </p:txBody>
      </p:sp>
    </p:spTree>
    <p:extLst>
      <p:ext uri="{BB962C8B-B14F-4D97-AF65-F5344CB8AC3E}">
        <p14:creationId xmlns:p14="http://schemas.microsoft.com/office/powerpoint/2010/main" val="1565085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90BBD-0CDA-AB83-9BB2-2A4496DF1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AFC8541-F3D5-2EF8-3D44-3A7835E186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60C6174-9D1D-81D7-1284-981D1C4D91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9B7E32-3F66-AD0D-2965-B0CCDD805E68}"/>
              </a:ext>
            </a:extLst>
          </p:cNvPr>
          <p:cNvSpPr>
            <a:spLocks noGrp="1"/>
          </p:cNvSpPr>
          <p:nvPr>
            <p:ph type="dt" sz="half" idx="10"/>
          </p:nvPr>
        </p:nvSpPr>
        <p:spPr/>
        <p:txBody>
          <a:bodyPr/>
          <a:lstStyle/>
          <a:p>
            <a:fld id="{A8A26BB4-EC27-4E61-B01D-0F2D346D66CF}" type="datetimeFigureOut">
              <a:rPr lang="en-GB" smtClean="0"/>
              <a:t>16/09/2026</a:t>
            </a:fld>
            <a:endParaRPr lang="en-GB"/>
          </a:p>
        </p:txBody>
      </p:sp>
      <p:sp>
        <p:nvSpPr>
          <p:cNvPr id="6" name="Footer Placeholder 5">
            <a:extLst>
              <a:ext uri="{FF2B5EF4-FFF2-40B4-BE49-F238E27FC236}">
                <a16:creationId xmlns:a16="http://schemas.microsoft.com/office/drawing/2014/main" id="{47D83D38-4824-A0FB-AFBB-D205077937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566517-5E79-9043-88EA-A8927FF9C6F5}"/>
              </a:ext>
            </a:extLst>
          </p:cNvPr>
          <p:cNvSpPr>
            <a:spLocks noGrp="1"/>
          </p:cNvSpPr>
          <p:nvPr>
            <p:ph type="sldNum" sz="quarter" idx="12"/>
          </p:nvPr>
        </p:nvSpPr>
        <p:spPr/>
        <p:txBody>
          <a:bodyPr/>
          <a:lstStyle/>
          <a:p>
            <a:fld id="{E5855A6F-D6E2-43D8-98D1-C236E4B96CE6}" type="slidenum">
              <a:rPr lang="en-GB" smtClean="0"/>
              <a:t>‹#›</a:t>
            </a:fld>
            <a:endParaRPr lang="en-GB"/>
          </a:p>
        </p:txBody>
      </p:sp>
    </p:spTree>
    <p:extLst>
      <p:ext uri="{BB962C8B-B14F-4D97-AF65-F5344CB8AC3E}">
        <p14:creationId xmlns:p14="http://schemas.microsoft.com/office/powerpoint/2010/main" val="4016629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BAA59-E3DE-1206-C060-83B21F9540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EC43727-6B73-3BCF-916C-08A7A8E4F4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F4B647F-E762-1F6E-647B-D7A9700A6D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34F57A-C519-7AA1-5CB1-6D8E09517637}"/>
              </a:ext>
            </a:extLst>
          </p:cNvPr>
          <p:cNvSpPr>
            <a:spLocks noGrp="1"/>
          </p:cNvSpPr>
          <p:nvPr>
            <p:ph type="dt" sz="half" idx="10"/>
          </p:nvPr>
        </p:nvSpPr>
        <p:spPr/>
        <p:txBody>
          <a:bodyPr/>
          <a:lstStyle/>
          <a:p>
            <a:fld id="{A8A26BB4-EC27-4E61-B01D-0F2D346D66CF}" type="datetimeFigureOut">
              <a:rPr lang="en-GB" smtClean="0"/>
              <a:t>16/09/2026</a:t>
            </a:fld>
            <a:endParaRPr lang="en-GB"/>
          </a:p>
        </p:txBody>
      </p:sp>
      <p:sp>
        <p:nvSpPr>
          <p:cNvPr id="6" name="Footer Placeholder 5">
            <a:extLst>
              <a:ext uri="{FF2B5EF4-FFF2-40B4-BE49-F238E27FC236}">
                <a16:creationId xmlns:a16="http://schemas.microsoft.com/office/drawing/2014/main" id="{0E4283D3-31E5-2328-3638-11ECEB45FF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D4F454-6C22-3B22-6908-BE154C32E5DB}"/>
              </a:ext>
            </a:extLst>
          </p:cNvPr>
          <p:cNvSpPr>
            <a:spLocks noGrp="1"/>
          </p:cNvSpPr>
          <p:nvPr>
            <p:ph type="sldNum" sz="quarter" idx="12"/>
          </p:nvPr>
        </p:nvSpPr>
        <p:spPr/>
        <p:txBody>
          <a:bodyPr/>
          <a:lstStyle/>
          <a:p>
            <a:fld id="{E5855A6F-D6E2-43D8-98D1-C236E4B96CE6}" type="slidenum">
              <a:rPr lang="en-GB" smtClean="0"/>
              <a:t>‹#›</a:t>
            </a:fld>
            <a:endParaRPr lang="en-GB"/>
          </a:p>
        </p:txBody>
      </p:sp>
    </p:spTree>
    <p:extLst>
      <p:ext uri="{BB962C8B-B14F-4D97-AF65-F5344CB8AC3E}">
        <p14:creationId xmlns:p14="http://schemas.microsoft.com/office/powerpoint/2010/main" val="393749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1C91B-6AF4-2112-81AB-579A6C0CF8D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C25CC22-5FB6-3854-3E70-D22F007F49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4B9157-6D49-CF86-AA60-8FCF20C2EF74}"/>
              </a:ext>
            </a:extLst>
          </p:cNvPr>
          <p:cNvSpPr>
            <a:spLocks noGrp="1"/>
          </p:cNvSpPr>
          <p:nvPr>
            <p:ph type="dt" sz="half" idx="10"/>
          </p:nvPr>
        </p:nvSpPr>
        <p:spPr/>
        <p:txBody>
          <a:bodyPr/>
          <a:lstStyle/>
          <a:p>
            <a:fld id="{A8A26BB4-EC27-4E61-B01D-0F2D346D66CF}" type="datetimeFigureOut">
              <a:rPr lang="en-GB" smtClean="0"/>
              <a:t>16/09/2026</a:t>
            </a:fld>
            <a:endParaRPr lang="en-GB"/>
          </a:p>
        </p:txBody>
      </p:sp>
      <p:sp>
        <p:nvSpPr>
          <p:cNvPr id="5" name="Footer Placeholder 4">
            <a:extLst>
              <a:ext uri="{FF2B5EF4-FFF2-40B4-BE49-F238E27FC236}">
                <a16:creationId xmlns:a16="http://schemas.microsoft.com/office/drawing/2014/main" id="{24AA0FE4-A0F2-18D4-A81E-290785D600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BA8A02-97E3-E641-E7F6-4DD674604BD8}"/>
              </a:ext>
            </a:extLst>
          </p:cNvPr>
          <p:cNvSpPr>
            <a:spLocks noGrp="1"/>
          </p:cNvSpPr>
          <p:nvPr>
            <p:ph type="sldNum" sz="quarter" idx="12"/>
          </p:nvPr>
        </p:nvSpPr>
        <p:spPr/>
        <p:txBody>
          <a:bodyPr/>
          <a:lstStyle/>
          <a:p>
            <a:fld id="{E5855A6F-D6E2-43D8-98D1-C236E4B96CE6}" type="slidenum">
              <a:rPr lang="en-GB" smtClean="0"/>
              <a:t>‹#›</a:t>
            </a:fld>
            <a:endParaRPr lang="en-GB"/>
          </a:p>
        </p:txBody>
      </p:sp>
    </p:spTree>
    <p:extLst>
      <p:ext uri="{BB962C8B-B14F-4D97-AF65-F5344CB8AC3E}">
        <p14:creationId xmlns:p14="http://schemas.microsoft.com/office/powerpoint/2010/main" val="3285467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E08136-7B5F-F6BC-6DD1-A5F5A85B45A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689D3A0-5AE2-B9BD-C22B-24D82530A9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3CEB39-4588-A1C8-23A6-A9B27CD70BC6}"/>
              </a:ext>
            </a:extLst>
          </p:cNvPr>
          <p:cNvSpPr>
            <a:spLocks noGrp="1"/>
          </p:cNvSpPr>
          <p:nvPr>
            <p:ph type="dt" sz="half" idx="10"/>
          </p:nvPr>
        </p:nvSpPr>
        <p:spPr/>
        <p:txBody>
          <a:bodyPr/>
          <a:lstStyle/>
          <a:p>
            <a:fld id="{A8A26BB4-EC27-4E61-B01D-0F2D346D66CF}" type="datetimeFigureOut">
              <a:rPr lang="en-GB" smtClean="0"/>
              <a:t>16/09/2026</a:t>
            </a:fld>
            <a:endParaRPr lang="en-GB"/>
          </a:p>
        </p:txBody>
      </p:sp>
      <p:sp>
        <p:nvSpPr>
          <p:cNvPr id="5" name="Footer Placeholder 4">
            <a:extLst>
              <a:ext uri="{FF2B5EF4-FFF2-40B4-BE49-F238E27FC236}">
                <a16:creationId xmlns:a16="http://schemas.microsoft.com/office/drawing/2014/main" id="{245ADA79-C94E-35A1-0DBA-F05C52F075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BF1C5A-722E-1E9F-63F2-FF6673B16543}"/>
              </a:ext>
            </a:extLst>
          </p:cNvPr>
          <p:cNvSpPr>
            <a:spLocks noGrp="1"/>
          </p:cNvSpPr>
          <p:nvPr>
            <p:ph type="sldNum" sz="quarter" idx="12"/>
          </p:nvPr>
        </p:nvSpPr>
        <p:spPr/>
        <p:txBody>
          <a:bodyPr/>
          <a:lstStyle/>
          <a:p>
            <a:fld id="{E5855A6F-D6E2-43D8-98D1-C236E4B96CE6}" type="slidenum">
              <a:rPr lang="en-GB" smtClean="0"/>
              <a:t>‹#›</a:t>
            </a:fld>
            <a:endParaRPr lang="en-GB"/>
          </a:p>
        </p:txBody>
      </p:sp>
    </p:spTree>
    <p:extLst>
      <p:ext uri="{BB962C8B-B14F-4D97-AF65-F5344CB8AC3E}">
        <p14:creationId xmlns:p14="http://schemas.microsoft.com/office/powerpoint/2010/main" val="189849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732A6C-E3A7-CB4F-8DB1-7C254BEC44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3ABD6D3-DB53-2DBD-CB12-7A0873AAF3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999BFC-B9A2-9E44-FE76-49DE4561B0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8A26BB4-EC27-4E61-B01D-0F2D346D66CF}" type="datetimeFigureOut">
              <a:rPr lang="en-GB" smtClean="0"/>
              <a:t>16/09/2026</a:t>
            </a:fld>
            <a:endParaRPr lang="en-GB"/>
          </a:p>
        </p:txBody>
      </p:sp>
      <p:sp>
        <p:nvSpPr>
          <p:cNvPr id="5" name="Footer Placeholder 4">
            <a:extLst>
              <a:ext uri="{FF2B5EF4-FFF2-40B4-BE49-F238E27FC236}">
                <a16:creationId xmlns:a16="http://schemas.microsoft.com/office/drawing/2014/main" id="{952BFA75-9C03-B983-CFC6-EF829BFA4C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FDAFD41-8901-B035-28CE-3AEF2FAF5A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5855A6F-D6E2-43D8-98D1-C236E4B96CE6}" type="slidenum">
              <a:rPr lang="en-GB" smtClean="0"/>
              <a:t>‹#›</a:t>
            </a:fld>
            <a:endParaRPr lang="en-GB"/>
          </a:p>
        </p:txBody>
      </p:sp>
    </p:spTree>
    <p:extLst>
      <p:ext uri="{BB962C8B-B14F-4D97-AF65-F5344CB8AC3E}">
        <p14:creationId xmlns:p14="http://schemas.microsoft.com/office/powerpoint/2010/main" val="34592021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6B598-FB22-89F5-97EB-21F9787403CF}"/>
              </a:ext>
            </a:extLst>
          </p:cNvPr>
          <p:cNvSpPr>
            <a:spLocks noGrp="1"/>
          </p:cNvSpPr>
          <p:nvPr>
            <p:ph type="ctrTitle"/>
          </p:nvPr>
        </p:nvSpPr>
        <p:spPr/>
        <p:txBody>
          <a:bodyPr/>
          <a:lstStyle/>
          <a:p>
            <a:endParaRPr lang="en-GB" dirty="0">
              <a:solidFill>
                <a:srgbClr val="143D62"/>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773CD8D-4EA1-09B1-BA64-7D42585D51EF}"/>
              </a:ext>
            </a:extLst>
          </p:cNvPr>
          <p:cNvSpPr>
            <a:spLocks noGrp="1"/>
          </p:cNvSpPr>
          <p:nvPr>
            <p:ph type="subTitle" idx="1"/>
          </p:nvPr>
        </p:nvSpPr>
        <p:spPr/>
        <p:txBody>
          <a:bodyPr/>
          <a:lstStyle/>
          <a:p>
            <a:endParaRPr lang="en-GB" dirty="0">
              <a:solidFill>
                <a:srgbClr val="143D62"/>
              </a:solidFill>
              <a:latin typeface="Times New Roman" panose="02020603050405020304" pitchFamily="18" charset="0"/>
              <a:cs typeface="Times New Roman" panose="02020603050405020304" pitchFamily="18" charset="0"/>
            </a:endParaRPr>
          </a:p>
        </p:txBody>
      </p:sp>
      <p:sp>
        <p:nvSpPr>
          <p:cNvPr id="5" name="Footer Placeholder 1">
            <a:extLst>
              <a:ext uri="{FF2B5EF4-FFF2-40B4-BE49-F238E27FC236}">
                <a16:creationId xmlns:a16="http://schemas.microsoft.com/office/drawing/2014/main" id="{FC9B861F-AE9D-D309-F88C-67E5AAC7C5E9}"/>
              </a:ext>
            </a:extLst>
          </p:cNvPr>
          <p:cNvSpPr txBox="1">
            <a:spLocks/>
          </p:cNvSpPr>
          <p:nvPr/>
        </p:nvSpPr>
        <p:spPr>
          <a:xfrm>
            <a:off x="259170" y="5955827"/>
            <a:ext cx="2410878" cy="56038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a:solidFill>
                  <a:srgbClr val="143D62"/>
                </a:solidFill>
                <a:latin typeface="Times New Roman" panose="02020603050405020304" pitchFamily="18" charset="0"/>
              </a:rPr>
              <a:t>brickcourt.co.uk</a:t>
            </a:r>
          </a:p>
          <a:p>
            <a:r>
              <a:rPr lang="en-GB" sz="1600" dirty="0">
                <a:solidFill>
                  <a:srgbClr val="143D62"/>
                </a:solidFill>
                <a:latin typeface="Times New Roman" panose="02020603050405020304" pitchFamily="18" charset="0"/>
              </a:rPr>
              <a:t>+44 (0)20 7379 3550</a:t>
            </a:r>
          </a:p>
        </p:txBody>
      </p:sp>
      <p:pic>
        <p:nvPicPr>
          <p:cNvPr id="8" name="Picture 7">
            <a:extLst>
              <a:ext uri="{FF2B5EF4-FFF2-40B4-BE49-F238E27FC236}">
                <a16:creationId xmlns:a16="http://schemas.microsoft.com/office/drawing/2014/main" id="{920F195E-41EC-0EA8-1913-7C7A5BF002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0504" y="5663189"/>
            <a:ext cx="1146048" cy="1145661"/>
          </a:xfrm>
          <a:prstGeom prst="rect">
            <a:avLst/>
          </a:prstGeom>
        </p:spPr>
      </p:pic>
      <p:sp>
        <p:nvSpPr>
          <p:cNvPr id="9" name="Rectangle 8">
            <a:extLst>
              <a:ext uri="{FF2B5EF4-FFF2-40B4-BE49-F238E27FC236}">
                <a16:creationId xmlns:a16="http://schemas.microsoft.com/office/drawing/2014/main" id="{483DC3C5-EC39-3CEB-6ECB-F549152367F8}"/>
              </a:ext>
            </a:extLst>
          </p:cNvPr>
          <p:cNvSpPr/>
          <p:nvPr/>
        </p:nvSpPr>
        <p:spPr>
          <a:xfrm>
            <a:off x="0" y="-133350"/>
            <a:ext cx="12192000" cy="5781675"/>
          </a:xfrm>
          <a:prstGeom prst="rect">
            <a:avLst/>
          </a:prstGeom>
          <a:solidFill>
            <a:srgbClr val="143D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5F33CF8A-3838-3212-CB75-FBD62D3B0822}"/>
              </a:ext>
            </a:extLst>
          </p:cNvPr>
          <p:cNvSpPr txBox="1"/>
          <p:nvPr/>
        </p:nvSpPr>
        <p:spPr>
          <a:xfrm>
            <a:off x="701040" y="614661"/>
            <a:ext cx="10762488" cy="923330"/>
          </a:xfrm>
          <a:prstGeom prst="rect">
            <a:avLst/>
          </a:prstGeom>
          <a:noFill/>
        </p:spPr>
        <p:txBody>
          <a:bodyPr wrap="square" rtlCol="0">
            <a:spAutoFit/>
          </a:bodyPr>
          <a:lstStyle/>
          <a:p>
            <a:r>
              <a:rPr lang="en-GB" sz="5400" dirty="0">
                <a:solidFill>
                  <a:schemeClr val="bg1"/>
                </a:solidFill>
                <a:latin typeface="Times New Roman" panose="02020603050405020304" pitchFamily="18" charset="0"/>
                <a:cs typeface="Times New Roman" panose="02020603050405020304" pitchFamily="18" charset="0"/>
              </a:rPr>
              <a:t>Without Notice Applications </a:t>
            </a:r>
            <a:endParaRPr lang="en-GB" sz="1400" dirty="0">
              <a:solidFill>
                <a:schemeClr val="bg1"/>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55EE05FE-2AFA-A6B4-0DDD-836540FBBAE7}"/>
              </a:ext>
            </a:extLst>
          </p:cNvPr>
          <p:cNvSpPr txBox="1"/>
          <p:nvPr/>
        </p:nvSpPr>
        <p:spPr>
          <a:xfrm>
            <a:off x="701040" y="2062312"/>
            <a:ext cx="10762488" cy="338554"/>
          </a:xfrm>
          <a:prstGeom prst="rect">
            <a:avLst/>
          </a:prstGeom>
          <a:noFill/>
        </p:spPr>
        <p:txBody>
          <a:bodyPr wrap="square" rtlCol="0">
            <a:spAutoFit/>
          </a:bodyPr>
          <a:lstStyle/>
          <a:p>
            <a:r>
              <a:rPr lang="en-GB" sz="1600" dirty="0">
                <a:solidFill>
                  <a:schemeClr val="bg1"/>
                </a:solidFill>
                <a:latin typeface="Times New Roman" panose="02020603050405020304" pitchFamily="18" charset="0"/>
                <a:cs typeface="Times New Roman" panose="02020603050405020304" pitchFamily="18" charset="0"/>
              </a:rPr>
              <a:t>Tony Singla KC, Will Hooper, Firdaus Mohandas</a:t>
            </a:r>
            <a:endParaRPr lang="en-GB" sz="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0472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4290B-B84A-EC71-BA63-3D7B6F012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2BDED-6013-59F2-BF6C-C9776371A43E}"/>
              </a:ext>
            </a:extLst>
          </p:cNvPr>
          <p:cNvSpPr>
            <a:spLocks noGrp="1"/>
          </p:cNvSpPr>
          <p:nvPr>
            <p:ph type="ctrTitle"/>
          </p:nvPr>
        </p:nvSpPr>
        <p:spPr/>
        <p:txBody>
          <a:bodyPr/>
          <a:lstStyle/>
          <a:p>
            <a:endParaRPr lang="en-GB" dirty="0">
              <a:solidFill>
                <a:srgbClr val="143D62"/>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DB3B8083-76CF-2648-DF79-C767C61FCE05}"/>
              </a:ext>
            </a:extLst>
          </p:cNvPr>
          <p:cNvSpPr>
            <a:spLocks noGrp="1"/>
          </p:cNvSpPr>
          <p:nvPr>
            <p:ph type="subTitle" idx="1"/>
          </p:nvPr>
        </p:nvSpPr>
        <p:spPr/>
        <p:txBody>
          <a:bodyPr/>
          <a:lstStyle/>
          <a:p>
            <a:endParaRPr lang="en-GB" dirty="0">
              <a:solidFill>
                <a:srgbClr val="143D62"/>
              </a:solidFill>
              <a:latin typeface="Times New Roman" panose="02020603050405020304" pitchFamily="18" charset="0"/>
              <a:cs typeface="Times New Roman" panose="02020603050405020304" pitchFamily="18" charset="0"/>
            </a:endParaRPr>
          </a:p>
        </p:txBody>
      </p:sp>
      <p:sp>
        <p:nvSpPr>
          <p:cNvPr id="5" name="Footer Placeholder 1">
            <a:extLst>
              <a:ext uri="{FF2B5EF4-FFF2-40B4-BE49-F238E27FC236}">
                <a16:creationId xmlns:a16="http://schemas.microsoft.com/office/drawing/2014/main" id="{67D1A081-4313-D13F-873E-A8B924C9BD49}"/>
              </a:ext>
            </a:extLst>
          </p:cNvPr>
          <p:cNvSpPr txBox="1">
            <a:spLocks/>
          </p:cNvSpPr>
          <p:nvPr/>
        </p:nvSpPr>
        <p:spPr>
          <a:xfrm>
            <a:off x="259170" y="5955827"/>
            <a:ext cx="2410878" cy="56038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a:solidFill>
                  <a:srgbClr val="143D62"/>
                </a:solidFill>
                <a:latin typeface="Times New Roman" panose="02020603050405020304" pitchFamily="18" charset="0"/>
              </a:rPr>
              <a:t>brickcourt.co.uk</a:t>
            </a:r>
          </a:p>
          <a:p>
            <a:r>
              <a:rPr lang="en-GB" sz="1600" dirty="0">
                <a:solidFill>
                  <a:srgbClr val="143D62"/>
                </a:solidFill>
                <a:latin typeface="Times New Roman" panose="02020603050405020304" pitchFamily="18" charset="0"/>
              </a:rPr>
              <a:t>+44 (0)20 7379 3550</a:t>
            </a:r>
          </a:p>
        </p:txBody>
      </p:sp>
      <p:pic>
        <p:nvPicPr>
          <p:cNvPr id="8" name="Picture 7">
            <a:extLst>
              <a:ext uri="{FF2B5EF4-FFF2-40B4-BE49-F238E27FC236}">
                <a16:creationId xmlns:a16="http://schemas.microsoft.com/office/drawing/2014/main" id="{9AC86D11-4492-6B00-6DE9-8FBD9EE284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0504" y="5663189"/>
            <a:ext cx="1146048" cy="1145661"/>
          </a:xfrm>
          <a:prstGeom prst="rect">
            <a:avLst/>
          </a:prstGeom>
        </p:spPr>
      </p:pic>
      <p:sp>
        <p:nvSpPr>
          <p:cNvPr id="9" name="Rectangle 8">
            <a:extLst>
              <a:ext uri="{FF2B5EF4-FFF2-40B4-BE49-F238E27FC236}">
                <a16:creationId xmlns:a16="http://schemas.microsoft.com/office/drawing/2014/main" id="{5FD467FF-2664-1A2C-B4B2-EE663F7A6B7E}"/>
              </a:ext>
            </a:extLst>
          </p:cNvPr>
          <p:cNvSpPr/>
          <p:nvPr/>
        </p:nvSpPr>
        <p:spPr>
          <a:xfrm>
            <a:off x="0" y="-131603"/>
            <a:ext cx="12192000" cy="5781675"/>
          </a:xfrm>
          <a:prstGeom prst="rect">
            <a:avLst/>
          </a:prstGeom>
          <a:solidFill>
            <a:srgbClr val="143D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a:extLst>
              <a:ext uri="{FF2B5EF4-FFF2-40B4-BE49-F238E27FC236}">
                <a16:creationId xmlns:a16="http://schemas.microsoft.com/office/drawing/2014/main" id="{03B610FC-7912-D186-EB71-0E61116E38B8}"/>
              </a:ext>
            </a:extLst>
          </p:cNvPr>
          <p:cNvSpPr txBox="1"/>
          <p:nvPr/>
        </p:nvSpPr>
        <p:spPr>
          <a:xfrm>
            <a:off x="432816" y="630178"/>
            <a:ext cx="10762488" cy="923330"/>
          </a:xfrm>
          <a:prstGeom prst="rect">
            <a:avLst/>
          </a:prstGeom>
          <a:noFill/>
        </p:spPr>
        <p:txBody>
          <a:bodyPr wrap="square" rtlCol="0">
            <a:spAutoFit/>
          </a:bodyPr>
          <a:lstStyle/>
          <a:p>
            <a:r>
              <a:rPr lang="en-GB" sz="5400" dirty="0">
                <a:solidFill>
                  <a:schemeClr val="bg1"/>
                </a:solidFill>
                <a:latin typeface="Times New Roman" panose="02020603050405020304" pitchFamily="18" charset="0"/>
                <a:cs typeface="Times New Roman" panose="02020603050405020304" pitchFamily="18" charset="0"/>
              </a:rPr>
              <a:t>‘Without’ Notice  </a:t>
            </a:r>
            <a:endParaRPr lang="en-GB" sz="1400" dirty="0">
              <a:solidFill>
                <a:schemeClr val="bg1"/>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91BE2436-1364-69AE-333B-EAC69F2AA64A}"/>
              </a:ext>
            </a:extLst>
          </p:cNvPr>
          <p:cNvSpPr txBox="1"/>
          <p:nvPr/>
        </p:nvSpPr>
        <p:spPr>
          <a:xfrm>
            <a:off x="432817" y="1690707"/>
            <a:ext cx="11500013" cy="5478423"/>
          </a:xfrm>
          <a:prstGeom prst="rect">
            <a:avLst/>
          </a:prstGeom>
          <a:noFill/>
        </p:spPr>
        <p:txBody>
          <a:bodyPr wrap="square" rtlCol="0">
            <a:spAutoFit/>
          </a:bodyPr>
          <a:lstStyle/>
          <a:p>
            <a:endParaRPr lang="en-GB" sz="14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CPR 23.4: “A copy of the application notice must be served on each respondent unless a rule, practice direction or court order permits otherwise.”</a:t>
            </a:r>
          </a:p>
          <a:p>
            <a:pPr marL="285750" indent="-285750">
              <a:buFont typeface="Arial" panose="020B0604020202020204" pitchFamily="34" charset="0"/>
              <a:buChar char="•"/>
            </a:pPr>
            <a:endParaRPr lang="en-GB" sz="14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CPR 25.3(2): “The court may grant an interim remedy on an application made without notice if it appears to the court that there are good reasons for not giving notice.”</a:t>
            </a:r>
          </a:p>
          <a:p>
            <a:pPr marL="285750" indent="-285750">
              <a:buFont typeface="Arial" panose="020B0604020202020204" pitchFamily="34" charset="0"/>
              <a:buChar char="•"/>
            </a:pPr>
            <a:endParaRPr lang="en-GB" sz="14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i="1" dirty="0">
                <a:solidFill>
                  <a:schemeClr val="bg1"/>
                </a:solidFill>
                <a:latin typeface="Times New Roman" panose="02020603050405020304" pitchFamily="18" charset="0"/>
                <a:cs typeface="Times New Roman" panose="02020603050405020304" pitchFamily="18" charset="0"/>
              </a:rPr>
              <a:t>Lakhany v Hasan </a:t>
            </a:r>
            <a:r>
              <a:rPr lang="en-GB" sz="1400" dirty="0">
                <a:solidFill>
                  <a:schemeClr val="bg1"/>
                </a:solidFill>
                <a:latin typeface="Times New Roman" panose="02020603050405020304" pitchFamily="18" charset="0"/>
                <a:cs typeface="Times New Roman" panose="02020603050405020304" pitchFamily="18" charset="0"/>
              </a:rPr>
              <a:t>[2025] EWHC 3369 (KB) at [35]-[36]: “</a:t>
            </a:r>
            <a:r>
              <a:rPr lang="en-GB" sz="1400" i="1" dirty="0">
                <a:solidFill>
                  <a:schemeClr val="bg1"/>
                </a:solidFill>
                <a:latin typeface="Times New Roman" panose="02020603050405020304" pitchFamily="18" charset="0"/>
                <a:cs typeface="Times New Roman" panose="02020603050405020304" pitchFamily="18" charset="0"/>
              </a:rPr>
              <a:t>As notice had been given, I do not find that the order made was contrary to the provisions of CPR 25.9(3)…this was a short notice application which was effectively treated as a without notice application</a:t>
            </a:r>
            <a:r>
              <a:rPr lang="en-GB" sz="1400" dirty="0">
                <a:solidFill>
                  <a:schemeClr val="bg1"/>
                </a:solidFill>
                <a:latin typeface="Times New Roman" panose="02020603050405020304" pitchFamily="18" charset="0"/>
                <a:cs typeface="Times New Roman" panose="02020603050405020304" pitchFamily="18" charset="0"/>
              </a:rPr>
              <a:t>”. </a:t>
            </a:r>
            <a:r>
              <a:rPr lang="en-GB" sz="1400" i="1" dirty="0">
                <a:solidFill>
                  <a:schemeClr val="bg1"/>
                </a:solidFill>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endParaRPr lang="en-GB" sz="14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i="1" dirty="0">
                <a:solidFill>
                  <a:schemeClr val="bg1"/>
                </a:solidFill>
                <a:latin typeface="Times New Roman" panose="02020603050405020304" pitchFamily="18" charset="0"/>
                <a:cs typeface="Times New Roman" panose="02020603050405020304" pitchFamily="18" charset="0"/>
              </a:rPr>
              <a:t>O’Farrell v O’Farrell </a:t>
            </a:r>
            <a:r>
              <a:rPr lang="en-GB" sz="1400" dirty="0">
                <a:solidFill>
                  <a:schemeClr val="bg1"/>
                </a:solidFill>
                <a:latin typeface="Times New Roman" panose="02020603050405020304" pitchFamily="18" charset="0"/>
                <a:cs typeface="Times New Roman" panose="02020603050405020304" pitchFamily="18" charset="0"/>
              </a:rPr>
              <a:t>[2012] EWHC 123 (QB) at [66]: “</a:t>
            </a:r>
            <a:r>
              <a:rPr lang="en-GB" sz="1400" i="1" dirty="0">
                <a:solidFill>
                  <a:schemeClr val="bg1"/>
                </a:solidFill>
                <a:latin typeface="Times New Roman" panose="02020603050405020304" pitchFamily="18" charset="0"/>
                <a:cs typeface="Times New Roman" panose="02020603050405020304" pitchFamily="18" charset="0"/>
              </a:rPr>
              <a:t>In these days of mobile phones and emails it is almost always possible to give at least informal notice of an application. And it is equally almost always possible for the Judge hearing such an application to communicate with the intended defendant or respondent, either in a three way telephone call, or by a series of calls, or exchanges of e-mail. Judges do this routinely, including when on out of hours duty. Cases where no notice is required for reasons given in PD 25A para 4.3(3) are very rare indeed.</a:t>
            </a:r>
            <a:r>
              <a:rPr lang="en-GB" sz="1400" dirty="0">
                <a:solidFill>
                  <a:schemeClr val="bg1"/>
                </a:solidFill>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endParaRPr lang="en-GB" sz="14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CPR 25.8(1)(c): “Except in cases where the applicant reasonably believes that secrecy is essential, the applicant must take steps to notify the respondent of the application”. </a:t>
            </a:r>
          </a:p>
          <a:p>
            <a:endParaRPr lang="en-GB" sz="1400" b="1" dirty="0">
              <a:solidFill>
                <a:schemeClr val="bg1"/>
              </a:solidFill>
              <a:latin typeface="Times New Roman" panose="02020603050405020304" pitchFamily="18" charset="0"/>
              <a:cs typeface="Times New Roman" panose="02020603050405020304" pitchFamily="18" charset="0"/>
            </a:endParaRPr>
          </a:p>
          <a:p>
            <a:endParaRPr lang="en-GB" sz="1400" dirty="0">
              <a:solidFill>
                <a:schemeClr val="bg1"/>
              </a:solidFill>
              <a:latin typeface="Times New Roman" panose="02020603050405020304" pitchFamily="18" charset="0"/>
              <a:cs typeface="Times New Roman" panose="02020603050405020304" pitchFamily="18" charset="0"/>
            </a:endParaRPr>
          </a:p>
          <a:p>
            <a:endParaRPr lang="en-GB" sz="1400" dirty="0">
              <a:solidFill>
                <a:schemeClr val="bg1"/>
              </a:solidFill>
              <a:latin typeface="Times New Roman" panose="02020603050405020304" pitchFamily="18" charset="0"/>
              <a:cs typeface="Times New Roman" panose="02020603050405020304" pitchFamily="18" charset="0"/>
            </a:endParaRPr>
          </a:p>
          <a:p>
            <a:endParaRPr lang="en-GB" sz="1400" dirty="0">
              <a:solidFill>
                <a:schemeClr val="bg1"/>
              </a:solidFill>
              <a:latin typeface="Times New Roman" panose="02020603050405020304" pitchFamily="18" charset="0"/>
              <a:cs typeface="Times New Roman" panose="02020603050405020304" pitchFamily="18" charset="0"/>
            </a:endParaRPr>
          </a:p>
          <a:p>
            <a:endParaRPr lang="en-GB" sz="1400" dirty="0">
              <a:solidFill>
                <a:schemeClr val="bg1"/>
              </a:solidFill>
              <a:latin typeface="Times New Roman" panose="02020603050405020304" pitchFamily="18" charset="0"/>
              <a:cs typeface="Times New Roman" panose="02020603050405020304" pitchFamily="18" charset="0"/>
            </a:endParaRPr>
          </a:p>
          <a:p>
            <a:endParaRPr lang="en-GB" sz="1400" dirty="0">
              <a:solidFill>
                <a:schemeClr val="bg1"/>
              </a:solidFill>
              <a:latin typeface="Times New Roman" panose="02020603050405020304" pitchFamily="18" charset="0"/>
              <a:cs typeface="Times New Roman" panose="02020603050405020304" pitchFamily="18" charset="0"/>
            </a:endParaRPr>
          </a:p>
          <a:p>
            <a:endParaRPr lang="en-GB" sz="1400" dirty="0">
              <a:solidFill>
                <a:schemeClr val="bg1"/>
              </a:solidFill>
              <a:latin typeface="Times New Roman" panose="02020603050405020304" pitchFamily="18" charset="0"/>
              <a:cs typeface="Times New Roman" panose="02020603050405020304" pitchFamily="18" charset="0"/>
            </a:endParaRPr>
          </a:p>
          <a:p>
            <a:br>
              <a:rPr lang="en-GB" sz="1400" dirty="0">
                <a:latin typeface="Times New Roman" panose="02020603050405020304" pitchFamily="18" charset="0"/>
                <a:cs typeface="Times New Roman" panose="02020603050405020304" pitchFamily="18" charset="0"/>
              </a:rPr>
            </a:br>
            <a:endParaRPr lang="en-GB" sz="1400" dirty="0">
              <a:solidFill>
                <a:schemeClr val="bg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03C6BB06-429F-C206-E1DE-D6ABBC3012DD}"/>
              </a:ext>
            </a:extLst>
          </p:cNvPr>
          <p:cNvSpPr txBox="1"/>
          <p:nvPr/>
        </p:nvSpPr>
        <p:spPr>
          <a:xfrm>
            <a:off x="6312408" y="1944033"/>
            <a:ext cx="5306568" cy="1169551"/>
          </a:xfrm>
          <a:prstGeom prst="rect">
            <a:avLst/>
          </a:prstGeom>
          <a:noFill/>
        </p:spPr>
        <p:txBody>
          <a:bodyPr wrap="square" rtlCol="0">
            <a:spAutoFit/>
          </a:bodyPr>
          <a:lstStyle/>
          <a:p>
            <a:pPr algn="r"/>
            <a:r>
              <a:rPr lang="en-GB" sz="1400" dirty="0">
                <a:solidFill>
                  <a:schemeClr val="bg1"/>
                </a:solidFill>
              </a:rPr>
              <a:t>.</a:t>
            </a:r>
          </a:p>
          <a:p>
            <a:endParaRPr lang="en-GB" sz="1400" dirty="0">
              <a:solidFill>
                <a:schemeClr val="bg1"/>
              </a:solidFill>
            </a:endParaRPr>
          </a:p>
          <a:p>
            <a:endParaRPr lang="en-GB" sz="1400" dirty="0">
              <a:solidFill>
                <a:schemeClr val="bg1"/>
              </a:solidFill>
            </a:endParaRPr>
          </a:p>
          <a:p>
            <a:br>
              <a:rPr lang="en-GB" sz="1400" dirty="0"/>
            </a:br>
            <a:endParaRPr lang="en-GB" sz="1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92972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34C59-8278-5FFE-804E-FF1B862A66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621768-9D9B-4C99-F19E-A5B2FFEA8741}"/>
              </a:ext>
            </a:extLst>
          </p:cNvPr>
          <p:cNvSpPr>
            <a:spLocks noGrp="1"/>
          </p:cNvSpPr>
          <p:nvPr>
            <p:ph type="ctrTitle"/>
          </p:nvPr>
        </p:nvSpPr>
        <p:spPr/>
        <p:txBody>
          <a:bodyPr/>
          <a:lstStyle/>
          <a:p>
            <a:endParaRPr lang="en-GB" dirty="0">
              <a:solidFill>
                <a:srgbClr val="143D62"/>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4D58AEBA-9A42-8400-9BF0-DC54627F2355}"/>
              </a:ext>
            </a:extLst>
          </p:cNvPr>
          <p:cNvSpPr>
            <a:spLocks noGrp="1"/>
          </p:cNvSpPr>
          <p:nvPr>
            <p:ph type="subTitle" idx="1"/>
          </p:nvPr>
        </p:nvSpPr>
        <p:spPr/>
        <p:txBody>
          <a:bodyPr/>
          <a:lstStyle/>
          <a:p>
            <a:endParaRPr lang="en-GB" dirty="0">
              <a:solidFill>
                <a:srgbClr val="143D62"/>
              </a:solidFill>
              <a:latin typeface="Times New Roman" panose="02020603050405020304" pitchFamily="18" charset="0"/>
              <a:cs typeface="Times New Roman" panose="02020603050405020304" pitchFamily="18" charset="0"/>
            </a:endParaRPr>
          </a:p>
        </p:txBody>
      </p:sp>
      <p:sp>
        <p:nvSpPr>
          <p:cNvPr id="5" name="Footer Placeholder 1">
            <a:extLst>
              <a:ext uri="{FF2B5EF4-FFF2-40B4-BE49-F238E27FC236}">
                <a16:creationId xmlns:a16="http://schemas.microsoft.com/office/drawing/2014/main" id="{80D3874F-929B-9438-1FCA-205115947D9F}"/>
              </a:ext>
            </a:extLst>
          </p:cNvPr>
          <p:cNvSpPr txBox="1">
            <a:spLocks/>
          </p:cNvSpPr>
          <p:nvPr/>
        </p:nvSpPr>
        <p:spPr>
          <a:xfrm>
            <a:off x="259170" y="5955827"/>
            <a:ext cx="2410878" cy="56038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a:solidFill>
                  <a:srgbClr val="143D62"/>
                </a:solidFill>
                <a:latin typeface="Times New Roman" panose="02020603050405020304" pitchFamily="18" charset="0"/>
              </a:rPr>
              <a:t>brickcourt.co.uk</a:t>
            </a:r>
          </a:p>
          <a:p>
            <a:r>
              <a:rPr lang="en-GB" sz="1600" dirty="0">
                <a:solidFill>
                  <a:srgbClr val="143D62"/>
                </a:solidFill>
                <a:latin typeface="Times New Roman" panose="02020603050405020304" pitchFamily="18" charset="0"/>
              </a:rPr>
              <a:t>+44 (0)20 7379 3550</a:t>
            </a:r>
          </a:p>
        </p:txBody>
      </p:sp>
      <p:pic>
        <p:nvPicPr>
          <p:cNvPr id="8" name="Picture 7">
            <a:extLst>
              <a:ext uri="{FF2B5EF4-FFF2-40B4-BE49-F238E27FC236}">
                <a16:creationId xmlns:a16="http://schemas.microsoft.com/office/drawing/2014/main" id="{B06EEB74-9508-8D0B-522E-5D3D5AC65E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0504" y="5663189"/>
            <a:ext cx="1146048" cy="1145661"/>
          </a:xfrm>
          <a:prstGeom prst="rect">
            <a:avLst/>
          </a:prstGeom>
        </p:spPr>
      </p:pic>
      <p:sp>
        <p:nvSpPr>
          <p:cNvPr id="9" name="Rectangle 8">
            <a:extLst>
              <a:ext uri="{FF2B5EF4-FFF2-40B4-BE49-F238E27FC236}">
                <a16:creationId xmlns:a16="http://schemas.microsoft.com/office/drawing/2014/main" id="{79D10018-D683-2398-9619-BCF1B8378E6A}"/>
              </a:ext>
            </a:extLst>
          </p:cNvPr>
          <p:cNvSpPr/>
          <p:nvPr/>
        </p:nvSpPr>
        <p:spPr>
          <a:xfrm>
            <a:off x="0" y="-133350"/>
            <a:ext cx="12192000" cy="5781675"/>
          </a:xfrm>
          <a:prstGeom prst="rect">
            <a:avLst/>
          </a:prstGeom>
          <a:solidFill>
            <a:srgbClr val="143D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E5A4928A-4E50-4AEC-DE93-D7CCB924C3BA}"/>
              </a:ext>
            </a:extLst>
          </p:cNvPr>
          <p:cNvSpPr txBox="1"/>
          <p:nvPr/>
        </p:nvSpPr>
        <p:spPr>
          <a:xfrm>
            <a:off x="701040" y="614661"/>
            <a:ext cx="10762488" cy="923330"/>
          </a:xfrm>
          <a:prstGeom prst="rect">
            <a:avLst/>
          </a:prstGeom>
          <a:noFill/>
        </p:spPr>
        <p:txBody>
          <a:bodyPr wrap="square" rtlCol="0">
            <a:spAutoFit/>
          </a:bodyPr>
          <a:lstStyle/>
          <a:p>
            <a:r>
              <a:rPr lang="en-GB" sz="5400" dirty="0">
                <a:solidFill>
                  <a:schemeClr val="bg1"/>
                </a:solidFill>
                <a:latin typeface="Times New Roman" panose="02020603050405020304" pitchFamily="18" charset="0"/>
                <a:cs typeface="Times New Roman" panose="02020603050405020304" pitchFamily="18" charset="0"/>
              </a:rPr>
              <a:t>Possible No Notice Scenarios  </a:t>
            </a:r>
            <a:endParaRPr lang="en-GB" sz="1400" dirty="0">
              <a:solidFill>
                <a:schemeClr val="bg1"/>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8580B5CE-D555-8A81-7EEB-A89C283B1FD5}"/>
              </a:ext>
            </a:extLst>
          </p:cNvPr>
          <p:cNvSpPr txBox="1"/>
          <p:nvPr/>
        </p:nvSpPr>
        <p:spPr>
          <a:xfrm>
            <a:off x="701040" y="1751617"/>
            <a:ext cx="10762488" cy="4616648"/>
          </a:xfrm>
          <a:prstGeom prst="rect">
            <a:avLst/>
          </a:prstGeom>
          <a:noFill/>
        </p:spPr>
        <p:txBody>
          <a:bodyPr wrap="square" rtlCol="0">
            <a:spAutoFit/>
          </a:bodyPr>
          <a:lstStyle/>
          <a:p>
            <a:r>
              <a:rPr lang="en-GB" sz="1400" b="1" dirty="0">
                <a:solidFill>
                  <a:schemeClr val="bg1"/>
                </a:solidFill>
                <a:latin typeface="Times New Roman" panose="02020603050405020304" pitchFamily="18" charset="0"/>
                <a:cs typeface="Times New Roman" panose="02020603050405020304" pitchFamily="18" charset="0"/>
              </a:rPr>
              <a:t>Secrecy Cases </a:t>
            </a:r>
          </a:p>
          <a:p>
            <a:endParaRPr lang="en-GB" sz="1400" dirty="0">
              <a:solidFill>
                <a:schemeClr val="bg1"/>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Where notice would defeat the purpose of the application (see Comm Court Guide ¶F.2.1(b)) </a:t>
            </a:r>
          </a:p>
          <a:p>
            <a:pPr marL="628650" lvl="1" indent="-1714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Freezing injunctions, search and imaging orders, orders for preservation/detention of property </a:t>
            </a:r>
          </a:p>
          <a:p>
            <a:pPr lvl="1"/>
            <a:endParaRPr lang="en-GB" sz="1400" dirty="0">
              <a:solidFill>
                <a:schemeClr val="bg1"/>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Where notice might have other negative consequences </a:t>
            </a:r>
          </a:p>
          <a:p>
            <a:pPr marL="628650" lvl="1" indent="-171450">
              <a:buFont typeface="Arial" panose="020B0604020202020204" pitchFamily="34" charset="0"/>
              <a:buChar char="•"/>
            </a:pPr>
            <a:r>
              <a:rPr lang="en-GB" sz="1400" i="1" dirty="0">
                <a:solidFill>
                  <a:schemeClr val="bg1"/>
                </a:solidFill>
                <a:latin typeface="Times New Roman" panose="02020603050405020304" pitchFamily="18" charset="0"/>
                <a:cs typeface="Times New Roman" panose="02020603050405020304" pitchFamily="18" charset="0"/>
              </a:rPr>
              <a:t>Bank of Scotland v A Ltd </a:t>
            </a:r>
            <a:r>
              <a:rPr lang="en-GB" sz="1400" dirty="0">
                <a:solidFill>
                  <a:schemeClr val="bg1"/>
                </a:solidFill>
                <a:latin typeface="Times New Roman" panose="02020603050405020304" pitchFamily="18" charset="0"/>
                <a:cs typeface="Times New Roman" panose="02020603050405020304" pitchFamily="18" charset="0"/>
              </a:rPr>
              <a:t>[2001] EWCA Civ 52 (potential impact on criminal proceedings) </a:t>
            </a:r>
          </a:p>
          <a:p>
            <a:pPr marL="628650" lvl="1" indent="-171450">
              <a:buFont typeface="Arial" panose="020B0604020202020204" pitchFamily="34" charset="0"/>
              <a:buChar char="•"/>
            </a:pPr>
            <a:endParaRPr lang="en-GB" sz="1400" dirty="0">
              <a:solidFill>
                <a:schemeClr val="bg1"/>
              </a:solidFill>
              <a:latin typeface="Times New Roman" panose="02020603050405020304" pitchFamily="18" charset="0"/>
              <a:cs typeface="Times New Roman" panose="02020603050405020304" pitchFamily="18" charset="0"/>
            </a:endParaRPr>
          </a:p>
          <a:p>
            <a:r>
              <a:rPr lang="en-GB" sz="1400" b="1" dirty="0">
                <a:solidFill>
                  <a:schemeClr val="bg1"/>
                </a:solidFill>
                <a:latin typeface="Times New Roman" panose="02020603050405020304" pitchFamily="18" charset="0"/>
                <a:cs typeface="Times New Roman" panose="02020603050405020304" pitchFamily="18" charset="0"/>
              </a:rPr>
              <a:t>Other Cases</a:t>
            </a:r>
          </a:p>
          <a:p>
            <a:pPr lvl="1"/>
            <a:endParaRPr lang="en-GB" sz="1400" i="1" dirty="0">
              <a:solidFill>
                <a:schemeClr val="bg1"/>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Where the respondent cannot practicably be reached </a:t>
            </a:r>
          </a:p>
          <a:p>
            <a:pPr marL="628650" lvl="1" indent="-1714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E.g., where no known address, email, or solicitors</a:t>
            </a:r>
          </a:p>
          <a:p>
            <a:pPr marL="628650" lvl="1" indent="-1714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Likely to be increasingly rare: see </a:t>
            </a:r>
            <a:r>
              <a:rPr lang="en-GB" sz="1400" i="1" dirty="0">
                <a:solidFill>
                  <a:schemeClr val="bg1"/>
                </a:solidFill>
                <a:latin typeface="Times New Roman" panose="02020603050405020304" pitchFamily="18" charset="0"/>
                <a:cs typeface="Times New Roman" panose="02020603050405020304" pitchFamily="18" charset="0"/>
              </a:rPr>
              <a:t>D’Aloia v Persons Unknown </a:t>
            </a:r>
            <a:r>
              <a:rPr lang="en-GB" sz="1400" dirty="0">
                <a:solidFill>
                  <a:schemeClr val="bg1"/>
                </a:solidFill>
                <a:latin typeface="Times New Roman" panose="02020603050405020304" pitchFamily="18" charset="0"/>
                <a:cs typeface="Times New Roman" panose="02020603050405020304" pitchFamily="18" charset="0"/>
              </a:rPr>
              <a:t>[2022] EWHC 1723 (Ch) (service by dropping NFT into crypto wallet) </a:t>
            </a:r>
            <a:endParaRPr lang="en-GB" sz="1400" i="1" dirty="0">
              <a:solidFill>
                <a:schemeClr val="bg1"/>
              </a:solidFill>
              <a:latin typeface="Times New Roman" panose="02020603050405020304" pitchFamily="18" charset="0"/>
              <a:cs typeface="Times New Roman" panose="02020603050405020304" pitchFamily="18" charset="0"/>
            </a:endParaRPr>
          </a:p>
          <a:p>
            <a:pPr lvl="1"/>
            <a:endParaRPr lang="en-GB" sz="1400" dirty="0">
              <a:solidFill>
                <a:schemeClr val="bg1"/>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Where there is no respondent capable of being notified </a:t>
            </a:r>
          </a:p>
          <a:p>
            <a:pPr marL="628650" lvl="1" indent="-171450">
              <a:buFont typeface="Arial" panose="020B0604020202020204" pitchFamily="34" charset="0"/>
              <a:buChar char="•"/>
            </a:pPr>
            <a:r>
              <a:rPr lang="en-GB" sz="1400" i="1" dirty="0">
                <a:solidFill>
                  <a:schemeClr val="bg1"/>
                </a:solidFill>
                <a:latin typeface="Times New Roman" panose="02020603050405020304" pitchFamily="18" charset="0"/>
                <a:cs typeface="Times New Roman" panose="02020603050405020304" pitchFamily="18" charset="0"/>
              </a:rPr>
              <a:t>Wolverhampton City Council ‘</a:t>
            </a:r>
            <a:r>
              <a:rPr lang="en-GB" sz="1400" dirty="0">
                <a:solidFill>
                  <a:schemeClr val="bg1"/>
                </a:solidFill>
                <a:latin typeface="Times New Roman" panose="02020603050405020304" pitchFamily="18" charset="0"/>
                <a:cs typeface="Times New Roman" panose="02020603050405020304" pitchFamily="18" charset="0"/>
              </a:rPr>
              <a:t>newcomer injunctions’</a:t>
            </a:r>
            <a:endParaRPr lang="en-GB" sz="1400" i="1" dirty="0">
              <a:solidFill>
                <a:schemeClr val="bg1"/>
              </a:solidFill>
              <a:latin typeface="Times New Roman" panose="02020603050405020304" pitchFamily="18" charset="0"/>
              <a:cs typeface="Times New Roman" panose="02020603050405020304" pitchFamily="18" charset="0"/>
            </a:endParaRPr>
          </a:p>
          <a:p>
            <a:pPr lvl="1"/>
            <a:endParaRPr lang="en-GB" sz="1400" dirty="0">
              <a:solidFill>
                <a:schemeClr val="bg1"/>
              </a:solidFill>
              <a:latin typeface="Times New Roman" panose="02020603050405020304" pitchFamily="18" charset="0"/>
              <a:cs typeface="Times New Roman" panose="02020603050405020304" pitchFamily="18" charset="0"/>
            </a:endParaRPr>
          </a:p>
          <a:p>
            <a:pPr lvl="1"/>
            <a:endParaRPr lang="en-GB" sz="1400" dirty="0">
              <a:solidFill>
                <a:schemeClr val="bg1"/>
              </a:solidFill>
              <a:latin typeface="Times New Roman" panose="02020603050405020304" pitchFamily="18" charset="0"/>
              <a:cs typeface="Times New Roman" panose="02020603050405020304" pitchFamily="18" charset="0"/>
            </a:endParaRPr>
          </a:p>
          <a:p>
            <a:pPr marL="628650" lvl="1" indent="-171450">
              <a:buFont typeface="Arial" panose="020B0604020202020204" pitchFamily="34" charset="0"/>
              <a:buChar char="•"/>
            </a:pPr>
            <a:endParaRPr lang="en-GB" sz="1400" dirty="0">
              <a:solidFill>
                <a:schemeClr val="bg1"/>
              </a:solidFill>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GB" sz="1400" dirty="0">
              <a:solidFill>
                <a:schemeClr val="bg1"/>
              </a:solidFill>
              <a:latin typeface="Times New Roman" panose="02020603050405020304" pitchFamily="18" charset="0"/>
              <a:cs typeface="Times New Roman" panose="02020603050405020304" pitchFamily="18" charset="0"/>
            </a:endParaRPr>
          </a:p>
          <a:p>
            <a:endParaRPr lang="en-GB" sz="1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2270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3B99F-F273-C334-5898-258A4E2C98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122E6B-76B5-DF41-1F9E-7057B2B968A1}"/>
              </a:ext>
            </a:extLst>
          </p:cNvPr>
          <p:cNvSpPr>
            <a:spLocks noGrp="1"/>
          </p:cNvSpPr>
          <p:nvPr>
            <p:ph type="ctrTitle"/>
          </p:nvPr>
        </p:nvSpPr>
        <p:spPr/>
        <p:txBody>
          <a:bodyPr/>
          <a:lstStyle/>
          <a:p>
            <a:endParaRPr lang="en-GB" dirty="0">
              <a:solidFill>
                <a:srgbClr val="143D62"/>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E50734A2-A76B-12CC-1A14-9246133CEB24}"/>
              </a:ext>
            </a:extLst>
          </p:cNvPr>
          <p:cNvSpPr>
            <a:spLocks noGrp="1"/>
          </p:cNvSpPr>
          <p:nvPr>
            <p:ph type="subTitle" idx="1"/>
          </p:nvPr>
        </p:nvSpPr>
        <p:spPr/>
        <p:txBody>
          <a:bodyPr/>
          <a:lstStyle/>
          <a:p>
            <a:endParaRPr lang="en-GB" dirty="0">
              <a:solidFill>
                <a:srgbClr val="143D62"/>
              </a:solidFill>
              <a:latin typeface="Times New Roman" panose="02020603050405020304" pitchFamily="18" charset="0"/>
              <a:cs typeface="Times New Roman" panose="02020603050405020304" pitchFamily="18" charset="0"/>
            </a:endParaRPr>
          </a:p>
        </p:txBody>
      </p:sp>
      <p:sp>
        <p:nvSpPr>
          <p:cNvPr id="5" name="Footer Placeholder 1">
            <a:extLst>
              <a:ext uri="{FF2B5EF4-FFF2-40B4-BE49-F238E27FC236}">
                <a16:creationId xmlns:a16="http://schemas.microsoft.com/office/drawing/2014/main" id="{1CEF9BC2-499B-F6BE-5BD7-4440C890E643}"/>
              </a:ext>
            </a:extLst>
          </p:cNvPr>
          <p:cNvSpPr txBox="1">
            <a:spLocks/>
          </p:cNvSpPr>
          <p:nvPr/>
        </p:nvSpPr>
        <p:spPr>
          <a:xfrm>
            <a:off x="259170" y="5955827"/>
            <a:ext cx="2410878" cy="56038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a:solidFill>
                  <a:srgbClr val="143D62"/>
                </a:solidFill>
                <a:latin typeface="Times New Roman" panose="02020603050405020304" pitchFamily="18" charset="0"/>
              </a:rPr>
              <a:t>brickcourt.co.uk</a:t>
            </a:r>
          </a:p>
          <a:p>
            <a:r>
              <a:rPr lang="en-GB" sz="1600" dirty="0">
                <a:solidFill>
                  <a:srgbClr val="143D62"/>
                </a:solidFill>
                <a:latin typeface="Times New Roman" panose="02020603050405020304" pitchFamily="18" charset="0"/>
              </a:rPr>
              <a:t>+44 (0)20 7379 3550</a:t>
            </a:r>
          </a:p>
        </p:txBody>
      </p:sp>
      <p:pic>
        <p:nvPicPr>
          <p:cNvPr id="8" name="Picture 7">
            <a:extLst>
              <a:ext uri="{FF2B5EF4-FFF2-40B4-BE49-F238E27FC236}">
                <a16:creationId xmlns:a16="http://schemas.microsoft.com/office/drawing/2014/main" id="{9F09110B-0644-9236-E247-69355D478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0504" y="5663189"/>
            <a:ext cx="1146048" cy="1145661"/>
          </a:xfrm>
          <a:prstGeom prst="rect">
            <a:avLst/>
          </a:prstGeom>
        </p:spPr>
      </p:pic>
      <p:sp>
        <p:nvSpPr>
          <p:cNvPr id="9" name="Rectangle 8">
            <a:extLst>
              <a:ext uri="{FF2B5EF4-FFF2-40B4-BE49-F238E27FC236}">
                <a16:creationId xmlns:a16="http://schemas.microsoft.com/office/drawing/2014/main" id="{B6E96B79-4B06-27FE-583D-FCE7AB599E2E}"/>
              </a:ext>
            </a:extLst>
          </p:cNvPr>
          <p:cNvSpPr/>
          <p:nvPr/>
        </p:nvSpPr>
        <p:spPr>
          <a:xfrm>
            <a:off x="0" y="-133350"/>
            <a:ext cx="12192000" cy="5781675"/>
          </a:xfrm>
          <a:prstGeom prst="rect">
            <a:avLst/>
          </a:prstGeom>
          <a:solidFill>
            <a:srgbClr val="143D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a:extLst>
              <a:ext uri="{FF2B5EF4-FFF2-40B4-BE49-F238E27FC236}">
                <a16:creationId xmlns:a16="http://schemas.microsoft.com/office/drawing/2014/main" id="{69E5EA81-9CF5-36D4-2E49-CCFC6F2E409F}"/>
              </a:ext>
            </a:extLst>
          </p:cNvPr>
          <p:cNvSpPr txBox="1"/>
          <p:nvPr/>
        </p:nvSpPr>
        <p:spPr>
          <a:xfrm>
            <a:off x="701040" y="614661"/>
            <a:ext cx="10762488" cy="923330"/>
          </a:xfrm>
          <a:prstGeom prst="rect">
            <a:avLst/>
          </a:prstGeom>
          <a:noFill/>
        </p:spPr>
        <p:txBody>
          <a:bodyPr wrap="square" rtlCol="0">
            <a:spAutoFit/>
          </a:bodyPr>
          <a:lstStyle/>
          <a:p>
            <a:r>
              <a:rPr lang="en-GB" sz="5400" dirty="0">
                <a:solidFill>
                  <a:schemeClr val="bg1"/>
                </a:solidFill>
                <a:latin typeface="Times New Roman" panose="02020603050405020304" pitchFamily="18" charset="0"/>
                <a:cs typeface="Times New Roman" panose="02020603050405020304" pitchFamily="18" charset="0"/>
              </a:rPr>
              <a:t>Full and Frank Disclosure </a:t>
            </a:r>
          </a:p>
        </p:txBody>
      </p:sp>
      <p:sp>
        <p:nvSpPr>
          <p:cNvPr id="13" name="TextBox 12">
            <a:extLst>
              <a:ext uri="{FF2B5EF4-FFF2-40B4-BE49-F238E27FC236}">
                <a16:creationId xmlns:a16="http://schemas.microsoft.com/office/drawing/2014/main" id="{04805E1D-0C56-A9CE-2AF8-AA240BB2A689}"/>
              </a:ext>
            </a:extLst>
          </p:cNvPr>
          <p:cNvSpPr txBox="1"/>
          <p:nvPr/>
        </p:nvSpPr>
        <p:spPr>
          <a:xfrm>
            <a:off x="457200" y="1552855"/>
            <a:ext cx="11006328" cy="3970318"/>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The presentation must be “</a:t>
            </a:r>
            <a:r>
              <a:rPr lang="en-GB" sz="1400" i="1" dirty="0">
                <a:solidFill>
                  <a:schemeClr val="bg1"/>
                </a:solidFill>
                <a:latin typeface="Times New Roman" panose="02020603050405020304" pitchFamily="18" charset="0"/>
                <a:cs typeface="Times New Roman" panose="02020603050405020304" pitchFamily="18" charset="0"/>
              </a:rPr>
              <a:t>fair in all material respects</a:t>
            </a:r>
            <a:r>
              <a:rPr lang="en-GB" sz="1400" dirty="0">
                <a:solidFill>
                  <a:schemeClr val="bg1"/>
                </a:solidFill>
                <a:latin typeface="Times New Roman" panose="02020603050405020304" pitchFamily="18" charset="0"/>
                <a:cs typeface="Times New Roman" panose="02020603050405020304" pitchFamily="18" charset="0"/>
              </a:rPr>
              <a:t>”: </a:t>
            </a:r>
            <a:r>
              <a:rPr lang="en-GB" sz="1400" i="1" dirty="0">
                <a:solidFill>
                  <a:schemeClr val="bg1"/>
                </a:solidFill>
                <a:latin typeface="Times New Roman" panose="02020603050405020304" pitchFamily="18" charset="0"/>
                <a:cs typeface="Times New Roman" panose="02020603050405020304" pitchFamily="18" charset="0"/>
              </a:rPr>
              <a:t>Fundo Soberano de Angola v Dos Santos </a:t>
            </a:r>
            <a:r>
              <a:rPr lang="en-GB" sz="1400" dirty="0">
                <a:solidFill>
                  <a:schemeClr val="bg1"/>
                </a:solidFill>
                <a:latin typeface="Times New Roman" panose="02020603050405020304" pitchFamily="18" charset="0"/>
                <a:cs typeface="Times New Roman" panose="02020603050405020304" pitchFamily="18" charset="0"/>
              </a:rPr>
              <a:t>[2018] EWHC 2199 (Comm) at [52]</a:t>
            </a:r>
          </a:p>
          <a:p>
            <a:pPr marL="285750" indent="-285750">
              <a:buFont typeface="Arial" panose="020B0604020202020204" pitchFamily="34" charset="0"/>
              <a:buChar char="•"/>
            </a:pPr>
            <a:endParaRPr lang="en-GB" sz="14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On paper applications, “</a:t>
            </a:r>
            <a:r>
              <a:rPr lang="en-GB" sz="1400" i="1" dirty="0">
                <a:solidFill>
                  <a:schemeClr val="bg1"/>
                </a:solidFill>
                <a:latin typeface="Times New Roman" panose="02020603050405020304" pitchFamily="18" charset="0"/>
                <a:cs typeface="Times New Roman" panose="02020603050405020304" pitchFamily="18" charset="0"/>
              </a:rPr>
              <a:t>the judge is left to consider on his own in his or her room what may often be a pile of undigested exhibits</a:t>
            </a:r>
            <a:r>
              <a:rPr lang="en-GB" sz="1400" dirty="0">
                <a:solidFill>
                  <a:schemeClr val="bg1"/>
                </a:solidFill>
                <a:latin typeface="Times New Roman" panose="02020603050405020304" pitchFamily="18" charset="0"/>
                <a:cs typeface="Times New Roman" panose="02020603050405020304" pitchFamily="18" charset="0"/>
              </a:rPr>
              <a:t>”: </a:t>
            </a:r>
            <a:r>
              <a:rPr lang="en-GB" sz="1400" i="1" dirty="0">
                <a:solidFill>
                  <a:schemeClr val="bg1"/>
                </a:solidFill>
                <a:latin typeface="Times New Roman" panose="02020603050405020304" pitchFamily="18" charset="0"/>
                <a:cs typeface="Times New Roman" panose="02020603050405020304" pitchFamily="18" charset="0"/>
              </a:rPr>
              <a:t>Masri v Consolidated Contractors International Oil Company Sal </a:t>
            </a:r>
            <a:r>
              <a:rPr lang="en-GB" sz="1400" dirty="0">
                <a:solidFill>
                  <a:schemeClr val="bg1"/>
                </a:solidFill>
                <a:latin typeface="Times New Roman" panose="02020603050405020304" pitchFamily="18" charset="0"/>
                <a:cs typeface="Times New Roman" panose="02020603050405020304" pitchFamily="18" charset="0"/>
              </a:rPr>
              <a:t>[2011] EWHC 1780 (Comm) at [58] </a:t>
            </a:r>
          </a:p>
          <a:p>
            <a:pPr marL="285750" indent="-285750">
              <a:buFont typeface="Arial" panose="020B0604020202020204" pitchFamily="34" charset="0"/>
              <a:buChar char="•"/>
            </a:pPr>
            <a:endParaRPr lang="en-GB" sz="14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Materiality is relative, and “</a:t>
            </a:r>
            <a:r>
              <a:rPr lang="en-GB" sz="1400" i="1" dirty="0">
                <a:solidFill>
                  <a:schemeClr val="bg1"/>
                </a:solidFill>
                <a:latin typeface="Times New Roman" panose="02020603050405020304" pitchFamily="18" charset="0"/>
                <a:cs typeface="Times New Roman" panose="02020603050405020304" pitchFamily="18" charset="0"/>
              </a:rPr>
              <a:t>a due sense of proportion must be kept. Sensible limits have to be drawn, particularly in more complex and heavy commercial cases where the opportunity to raise arguments about </a:t>
            </a:r>
            <a:r>
              <a:rPr lang="en-GB" sz="1400" i="1">
                <a:solidFill>
                  <a:schemeClr val="bg1"/>
                </a:solidFill>
                <a:latin typeface="Times New Roman" panose="02020603050405020304" pitchFamily="18" charset="0"/>
                <a:cs typeface="Times New Roman" panose="02020603050405020304" pitchFamily="18" charset="0"/>
              </a:rPr>
              <a:t>full and </a:t>
            </a:r>
            <a:r>
              <a:rPr lang="en-GB" sz="1400" i="1" dirty="0">
                <a:solidFill>
                  <a:schemeClr val="bg1"/>
                </a:solidFill>
                <a:latin typeface="Times New Roman" panose="02020603050405020304" pitchFamily="18" charset="0"/>
                <a:cs typeface="Times New Roman" panose="02020603050405020304" pitchFamily="18" charset="0"/>
              </a:rPr>
              <a:t>frank disclosure will be all the greater</a:t>
            </a:r>
            <a:r>
              <a:rPr lang="en-GB" sz="1400" dirty="0">
                <a:solidFill>
                  <a:schemeClr val="bg1"/>
                </a:solidFill>
                <a:latin typeface="Times New Roman" panose="02020603050405020304" pitchFamily="18" charset="0"/>
                <a:cs typeface="Times New Roman" panose="02020603050405020304" pitchFamily="18" charset="0"/>
              </a:rPr>
              <a:t>”: </a:t>
            </a:r>
            <a:r>
              <a:rPr lang="en-GB" sz="1400" i="1" dirty="0" err="1">
                <a:solidFill>
                  <a:schemeClr val="bg1"/>
                </a:solidFill>
                <a:latin typeface="Times New Roman" panose="02020603050405020304" pitchFamily="18" charset="0"/>
                <a:cs typeface="Times New Roman" panose="02020603050405020304" pitchFamily="18" charset="0"/>
              </a:rPr>
              <a:t>Tugushev</a:t>
            </a:r>
            <a:r>
              <a:rPr lang="en-GB" sz="1400" i="1" dirty="0">
                <a:solidFill>
                  <a:schemeClr val="bg1"/>
                </a:solidFill>
                <a:latin typeface="Times New Roman" panose="02020603050405020304" pitchFamily="18" charset="0"/>
                <a:cs typeface="Times New Roman" panose="02020603050405020304" pitchFamily="18" charset="0"/>
              </a:rPr>
              <a:t> v Orlov</a:t>
            </a:r>
            <a:r>
              <a:rPr lang="en-GB" sz="1400" dirty="0">
                <a:solidFill>
                  <a:schemeClr val="bg1"/>
                </a:solidFill>
                <a:latin typeface="Times New Roman" panose="02020603050405020304" pitchFamily="18" charset="0"/>
                <a:cs typeface="Times New Roman" panose="02020603050405020304" pitchFamily="18" charset="0"/>
              </a:rPr>
              <a:t> [2019] EWHC 2031 (Comm) at [7(vi)] </a:t>
            </a:r>
          </a:p>
          <a:p>
            <a:pPr marL="285750" indent="-285750">
              <a:buFont typeface="Arial" panose="020B0604020202020204" pitchFamily="34" charset="0"/>
              <a:buChar char="•"/>
            </a:pPr>
            <a:endParaRPr lang="en-GB" sz="14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a:t>
            </a:r>
            <a:r>
              <a:rPr lang="en-GB" sz="1400" i="1" dirty="0">
                <a:solidFill>
                  <a:schemeClr val="bg1"/>
                </a:solidFill>
                <a:latin typeface="Times New Roman" panose="02020603050405020304" pitchFamily="18" charset="0"/>
                <a:cs typeface="Times New Roman" panose="02020603050405020304" pitchFamily="18" charset="0"/>
              </a:rPr>
              <a:t>In considering whether to discharge the order and/or renew it, the court will always be guided by the interests of justice</a:t>
            </a:r>
            <a:r>
              <a:rPr lang="en-GB" sz="1400" dirty="0">
                <a:solidFill>
                  <a:schemeClr val="bg1"/>
                </a:solidFill>
                <a:latin typeface="Times New Roman" panose="02020603050405020304" pitchFamily="18" charset="0"/>
                <a:cs typeface="Times New Roman" panose="02020603050405020304" pitchFamily="18" charset="0"/>
              </a:rPr>
              <a:t>”: </a:t>
            </a:r>
            <a:r>
              <a:rPr lang="en-GB" sz="1400" i="1" dirty="0">
                <a:solidFill>
                  <a:schemeClr val="bg1"/>
                </a:solidFill>
                <a:latin typeface="Times New Roman" panose="02020603050405020304" pitchFamily="18" charset="0"/>
                <a:cs typeface="Times New Roman" panose="02020603050405020304" pitchFamily="18" charset="0"/>
              </a:rPr>
              <a:t>Mex Group v Ford </a:t>
            </a:r>
            <a:r>
              <a:rPr lang="en-GB" sz="1400" dirty="0">
                <a:solidFill>
                  <a:schemeClr val="bg1"/>
                </a:solidFill>
                <a:latin typeface="Times New Roman" panose="02020603050405020304" pitchFamily="18" charset="0"/>
                <a:cs typeface="Times New Roman" panose="02020603050405020304" pitchFamily="18" charset="0"/>
              </a:rPr>
              <a:t>[2024] EWCA </a:t>
            </a:r>
            <a:r>
              <a:rPr lang="en-GB" sz="1400" dirty="0" err="1">
                <a:solidFill>
                  <a:schemeClr val="bg1"/>
                </a:solidFill>
                <a:latin typeface="Times New Roman" panose="02020603050405020304" pitchFamily="18" charset="0"/>
                <a:cs typeface="Times New Roman" panose="02020603050405020304" pitchFamily="18" charset="0"/>
              </a:rPr>
              <a:t>Civ</a:t>
            </a:r>
            <a:r>
              <a:rPr lang="en-GB" sz="1400" dirty="0">
                <a:solidFill>
                  <a:schemeClr val="bg1"/>
                </a:solidFill>
                <a:latin typeface="Times New Roman" panose="02020603050405020304" pitchFamily="18" charset="0"/>
                <a:cs typeface="Times New Roman" panose="02020603050405020304" pitchFamily="18" charset="0"/>
              </a:rPr>
              <a:t> 959 at [121] </a:t>
            </a:r>
          </a:p>
          <a:p>
            <a:pPr marL="285750" indent="-285750">
              <a:buFont typeface="Arial" panose="020B0604020202020204" pitchFamily="34" charset="0"/>
              <a:buChar char="•"/>
            </a:pPr>
            <a:endParaRPr lang="en-GB" sz="14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Not just about disclosing facts, but material disputed allegations: </a:t>
            </a:r>
            <a:r>
              <a:rPr lang="en-GB" sz="1400" i="1" dirty="0">
                <a:solidFill>
                  <a:schemeClr val="bg1"/>
                </a:solidFill>
                <a:latin typeface="Times New Roman" panose="02020603050405020304" pitchFamily="18" charset="0"/>
                <a:cs typeface="Times New Roman" panose="02020603050405020304" pitchFamily="18" charset="0"/>
              </a:rPr>
              <a:t>Astor Asset Management 3 Limited v Pliego </a:t>
            </a:r>
            <a:r>
              <a:rPr lang="en-GB" sz="1400" dirty="0">
                <a:solidFill>
                  <a:schemeClr val="bg1"/>
                </a:solidFill>
                <a:latin typeface="Times New Roman" panose="02020603050405020304" pitchFamily="18" charset="0"/>
                <a:cs typeface="Times New Roman" panose="02020603050405020304" pitchFamily="18" charset="0"/>
              </a:rPr>
              <a:t>[2025] EWCA Civ 1060 at [14] </a:t>
            </a:r>
          </a:p>
          <a:p>
            <a:pPr marL="285750" indent="-285750">
              <a:buFont typeface="Arial" panose="020B0604020202020204" pitchFamily="34" charset="0"/>
              <a:buChar char="•"/>
            </a:pPr>
            <a:endParaRPr lang="en-GB" sz="14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i="1" dirty="0">
                <a:solidFill>
                  <a:schemeClr val="bg1"/>
                </a:solidFill>
                <a:latin typeface="Times New Roman" panose="02020603050405020304" pitchFamily="18" charset="0"/>
                <a:cs typeface="Times New Roman" panose="02020603050405020304" pitchFamily="18" charset="0"/>
              </a:rPr>
              <a:t>“I sought </a:t>
            </a:r>
            <a:r>
              <a:rPr lang="en-GB" sz="1400" dirty="0">
                <a:solidFill>
                  <a:schemeClr val="bg1"/>
                </a:solidFill>
                <a:latin typeface="Times New Roman" panose="02020603050405020304" pitchFamily="18" charset="0"/>
                <a:cs typeface="Times New Roman" panose="02020603050405020304" pitchFamily="18" charset="0"/>
              </a:rPr>
              <a:t>[…] </a:t>
            </a:r>
            <a:r>
              <a:rPr lang="en-GB" sz="1400" i="1" dirty="0">
                <a:solidFill>
                  <a:schemeClr val="bg1"/>
                </a:solidFill>
                <a:latin typeface="Times New Roman" panose="02020603050405020304" pitchFamily="18" charset="0"/>
                <a:cs typeface="Times New Roman" panose="02020603050405020304" pitchFamily="18" charset="0"/>
              </a:rPr>
              <a:t>to encourage a degree of restraint and a sense of proportion on the part of those seeking to set aside without notice orders on this ground, but it appears that the message has not got through. </a:t>
            </a:r>
            <a:r>
              <a:rPr lang="en-GB" sz="1400" dirty="0">
                <a:solidFill>
                  <a:schemeClr val="bg1"/>
                </a:solidFill>
                <a:latin typeface="Times New Roman" panose="02020603050405020304" pitchFamily="18" charset="0"/>
                <a:cs typeface="Times New Roman" panose="02020603050405020304" pitchFamily="18" charset="0"/>
              </a:rPr>
              <a:t>[…] </a:t>
            </a:r>
            <a:r>
              <a:rPr lang="en-GB" sz="1400" i="1" dirty="0">
                <a:solidFill>
                  <a:schemeClr val="bg1"/>
                </a:solidFill>
                <a:latin typeface="Times New Roman" panose="02020603050405020304" pitchFamily="18" charset="0"/>
                <a:cs typeface="Times New Roman" panose="02020603050405020304" pitchFamily="18" charset="0"/>
              </a:rPr>
              <a:t>In future, if the court is presented with a long shopping list of alleged failures of disclosure, with no attempt made to identify the relatively few points which really matter, it should simply decline to consider the issue at all</a:t>
            </a:r>
            <a:r>
              <a:rPr lang="en-GB" sz="1400" dirty="0">
                <a:solidFill>
                  <a:schemeClr val="bg1"/>
                </a:solidFill>
                <a:latin typeface="Times New Roman" panose="02020603050405020304" pitchFamily="18" charset="0"/>
                <a:cs typeface="Times New Roman" panose="02020603050405020304" pitchFamily="18" charset="0"/>
              </a:rPr>
              <a:t>”: </a:t>
            </a:r>
            <a:r>
              <a:rPr lang="en-GB" sz="1400" i="1" dirty="0">
                <a:solidFill>
                  <a:schemeClr val="bg1"/>
                </a:solidFill>
                <a:latin typeface="Times New Roman" panose="02020603050405020304" pitchFamily="18" charset="0"/>
                <a:cs typeface="Times New Roman" panose="02020603050405020304" pitchFamily="18" charset="0"/>
              </a:rPr>
              <a:t>Mex Group v Ford </a:t>
            </a:r>
            <a:r>
              <a:rPr lang="en-GB" sz="1400" dirty="0">
                <a:solidFill>
                  <a:schemeClr val="bg1"/>
                </a:solidFill>
                <a:latin typeface="Times New Roman" panose="02020603050405020304" pitchFamily="18" charset="0"/>
                <a:cs typeface="Times New Roman" panose="02020603050405020304" pitchFamily="18" charset="0"/>
              </a:rPr>
              <a:t>at [112]. </a:t>
            </a:r>
            <a:endParaRPr lang="en-GB" sz="1400"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437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1F191-B4C3-022B-10AC-25934CDE0C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453614-1527-8C33-30C5-73D2219D7DB4}"/>
              </a:ext>
            </a:extLst>
          </p:cNvPr>
          <p:cNvSpPr>
            <a:spLocks noGrp="1"/>
          </p:cNvSpPr>
          <p:nvPr>
            <p:ph type="ctrTitle"/>
          </p:nvPr>
        </p:nvSpPr>
        <p:spPr/>
        <p:txBody>
          <a:bodyPr/>
          <a:lstStyle/>
          <a:p>
            <a:endParaRPr lang="en-GB" dirty="0">
              <a:solidFill>
                <a:srgbClr val="143D62"/>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D944EB1B-9584-0548-29F3-9BFF0C284308}"/>
              </a:ext>
            </a:extLst>
          </p:cNvPr>
          <p:cNvSpPr>
            <a:spLocks noGrp="1"/>
          </p:cNvSpPr>
          <p:nvPr>
            <p:ph type="subTitle" idx="1"/>
          </p:nvPr>
        </p:nvSpPr>
        <p:spPr/>
        <p:txBody>
          <a:bodyPr/>
          <a:lstStyle/>
          <a:p>
            <a:endParaRPr lang="en-GB" dirty="0">
              <a:solidFill>
                <a:srgbClr val="143D62"/>
              </a:solidFill>
              <a:latin typeface="Times New Roman" panose="02020603050405020304" pitchFamily="18" charset="0"/>
              <a:cs typeface="Times New Roman" panose="02020603050405020304" pitchFamily="18" charset="0"/>
            </a:endParaRPr>
          </a:p>
        </p:txBody>
      </p:sp>
      <p:sp>
        <p:nvSpPr>
          <p:cNvPr id="5" name="Footer Placeholder 1">
            <a:extLst>
              <a:ext uri="{FF2B5EF4-FFF2-40B4-BE49-F238E27FC236}">
                <a16:creationId xmlns:a16="http://schemas.microsoft.com/office/drawing/2014/main" id="{6873D455-69AE-22BC-528F-AEBA9661923C}"/>
              </a:ext>
            </a:extLst>
          </p:cNvPr>
          <p:cNvSpPr txBox="1">
            <a:spLocks/>
          </p:cNvSpPr>
          <p:nvPr/>
        </p:nvSpPr>
        <p:spPr>
          <a:xfrm>
            <a:off x="259170" y="5955827"/>
            <a:ext cx="2410878" cy="56038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a:solidFill>
                  <a:srgbClr val="143D62"/>
                </a:solidFill>
                <a:latin typeface="Times New Roman" panose="02020603050405020304" pitchFamily="18" charset="0"/>
              </a:rPr>
              <a:t>brickcourt.co.uk</a:t>
            </a:r>
          </a:p>
          <a:p>
            <a:r>
              <a:rPr lang="en-GB" sz="1600" dirty="0">
                <a:solidFill>
                  <a:srgbClr val="143D62"/>
                </a:solidFill>
                <a:latin typeface="Times New Roman" panose="02020603050405020304" pitchFamily="18" charset="0"/>
              </a:rPr>
              <a:t>+44 (0)20 7379 3550</a:t>
            </a:r>
          </a:p>
        </p:txBody>
      </p:sp>
      <p:pic>
        <p:nvPicPr>
          <p:cNvPr id="8" name="Picture 7">
            <a:extLst>
              <a:ext uri="{FF2B5EF4-FFF2-40B4-BE49-F238E27FC236}">
                <a16:creationId xmlns:a16="http://schemas.microsoft.com/office/drawing/2014/main" id="{569D9262-9FC7-0BE2-6815-404899138B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0504" y="5663189"/>
            <a:ext cx="1146048" cy="1145661"/>
          </a:xfrm>
          <a:prstGeom prst="rect">
            <a:avLst/>
          </a:prstGeom>
        </p:spPr>
      </p:pic>
      <p:sp>
        <p:nvSpPr>
          <p:cNvPr id="9" name="Rectangle 8">
            <a:extLst>
              <a:ext uri="{FF2B5EF4-FFF2-40B4-BE49-F238E27FC236}">
                <a16:creationId xmlns:a16="http://schemas.microsoft.com/office/drawing/2014/main" id="{BCD28C1E-4135-1B85-0E2E-F39EA8BC68F1}"/>
              </a:ext>
            </a:extLst>
          </p:cNvPr>
          <p:cNvSpPr/>
          <p:nvPr/>
        </p:nvSpPr>
        <p:spPr>
          <a:xfrm>
            <a:off x="155448" y="-118486"/>
            <a:ext cx="12192000" cy="5781675"/>
          </a:xfrm>
          <a:prstGeom prst="rect">
            <a:avLst/>
          </a:prstGeom>
          <a:solidFill>
            <a:srgbClr val="143D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a:extLst>
              <a:ext uri="{FF2B5EF4-FFF2-40B4-BE49-F238E27FC236}">
                <a16:creationId xmlns:a16="http://schemas.microsoft.com/office/drawing/2014/main" id="{CC5A8663-112D-3AAF-08D9-C7A22DB05695}"/>
              </a:ext>
            </a:extLst>
          </p:cNvPr>
          <p:cNvSpPr txBox="1"/>
          <p:nvPr/>
        </p:nvSpPr>
        <p:spPr>
          <a:xfrm>
            <a:off x="701040" y="614661"/>
            <a:ext cx="10762488" cy="923330"/>
          </a:xfrm>
          <a:prstGeom prst="rect">
            <a:avLst/>
          </a:prstGeom>
          <a:noFill/>
        </p:spPr>
        <p:txBody>
          <a:bodyPr wrap="square" rtlCol="0">
            <a:spAutoFit/>
          </a:bodyPr>
          <a:lstStyle/>
          <a:p>
            <a:r>
              <a:rPr lang="en-GB" sz="5400" dirty="0">
                <a:solidFill>
                  <a:schemeClr val="bg1"/>
                </a:solidFill>
                <a:latin typeface="Times New Roman" panose="02020603050405020304" pitchFamily="18" charset="0"/>
                <a:cs typeface="Times New Roman" panose="02020603050405020304" pitchFamily="18" charset="0"/>
              </a:rPr>
              <a:t>Full and Frank Failures </a:t>
            </a:r>
            <a:endParaRPr lang="en-GB" sz="1400" dirty="0">
              <a:solidFill>
                <a:schemeClr val="bg1"/>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3604A0B7-7B25-DE82-14F0-F45B3DF63B22}"/>
              </a:ext>
            </a:extLst>
          </p:cNvPr>
          <p:cNvSpPr txBox="1"/>
          <p:nvPr/>
        </p:nvSpPr>
        <p:spPr>
          <a:xfrm>
            <a:off x="701040" y="1830629"/>
            <a:ext cx="10762488" cy="3970318"/>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The jurisdiction to continue the order despite any breaches should “</a:t>
            </a:r>
            <a:r>
              <a:rPr lang="en-GB" sz="1400" i="1" dirty="0">
                <a:solidFill>
                  <a:schemeClr val="bg1"/>
                </a:solidFill>
                <a:latin typeface="Times New Roman" panose="02020603050405020304" pitchFamily="18" charset="0"/>
                <a:cs typeface="Times New Roman" panose="02020603050405020304" pitchFamily="18" charset="0"/>
              </a:rPr>
              <a:t>be exercised sparingly, and should take account of the need to protect the administration of justice and uphold the public interest in requiring full and fair disclosure</a:t>
            </a:r>
            <a:r>
              <a:rPr lang="en-GB" sz="1400" dirty="0">
                <a:solidFill>
                  <a:schemeClr val="bg1"/>
                </a:solidFill>
                <a:latin typeface="Times New Roman" panose="02020603050405020304" pitchFamily="18" charset="0"/>
                <a:cs typeface="Times New Roman" panose="02020603050405020304" pitchFamily="18" charset="0"/>
              </a:rPr>
              <a:t>”, having regard to the the “</a:t>
            </a:r>
            <a:r>
              <a:rPr lang="en-GB" sz="1400" i="1" dirty="0">
                <a:solidFill>
                  <a:schemeClr val="bg1"/>
                </a:solidFill>
                <a:latin typeface="Times New Roman" panose="02020603050405020304" pitchFamily="18" charset="0"/>
                <a:cs typeface="Times New Roman" panose="02020603050405020304" pitchFamily="18" charset="0"/>
              </a:rPr>
              <a:t>importance and significance to the outcome of the application…of the matters that were not disclosed to the court</a:t>
            </a:r>
            <a:r>
              <a:rPr lang="en-GB" sz="1400" dirty="0">
                <a:solidFill>
                  <a:schemeClr val="bg1"/>
                </a:solidFill>
                <a:latin typeface="Times New Roman" panose="02020603050405020304" pitchFamily="18" charset="0"/>
                <a:cs typeface="Times New Roman" panose="02020603050405020304" pitchFamily="18" charset="0"/>
              </a:rPr>
              <a:t>”, and the “</a:t>
            </a:r>
            <a:r>
              <a:rPr lang="en-GB" sz="1400" i="1" dirty="0">
                <a:solidFill>
                  <a:schemeClr val="bg1"/>
                </a:solidFill>
                <a:latin typeface="Times New Roman" panose="02020603050405020304" pitchFamily="18" charset="0"/>
                <a:cs typeface="Times New Roman" panose="02020603050405020304" pitchFamily="18" charset="0"/>
              </a:rPr>
              <a:t>merits of the plaintiff’s claim</a:t>
            </a:r>
            <a:r>
              <a:rPr lang="en-GB" sz="1400" dirty="0">
                <a:solidFill>
                  <a:schemeClr val="bg1"/>
                </a:solidFill>
                <a:latin typeface="Times New Roman" panose="02020603050405020304" pitchFamily="18" charset="0"/>
                <a:cs typeface="Times New Roman" panose="02020603050405020304" pitchFamily="18" charset="0"/>
              </a:rPr>
              <a:t>”: </a:t>
            </a:r>
            <a:r>
              <a:rPr lang="en-GB" sz="1400" i="1" dirty="0">
                <a:solidFill>
                  <a:schemeClr val="bg1"/>
                </a:solidFill>
                <a:latin typeface="Times New Roman" panose="02020603050405020304" pitchFamily="18" charset="0"/>
                <a:cs typeface="Times New Roman" panose="02020603050405020304" pitchFamily="18" charset="0"/>
              </a:rPr>
              <a:t>Charles Russell LLP v Rehman </a:t>
            </a:r>
            <a:r>
              <a:rPr lang="en-GB" sz="1400" dirty="0">
                <a:solidFill>
                  <a:schemeClr val="bg1"/>
                </a:solidFill>
                <a:latin typeface="Times New Roman" panose="02020603050405020304" pitchFamily="18" charset="0"/>
                <a:cs typeface="Times New Roman" panose="02020603050405020304" pitchFamily="18" charset="0"/>
              </a:rPr>
              <a:t>[2026] EWHC 1865 (Ch) at [34]. </a:t>
            </a:r>
            <a:endParaRPr lang="en-GB" sz="1400" i="1" dirty="0">
              <a:solidFill>
                <a:schemeClr val="bg1"/>
              </a:solidFill>
              <a:latin typeface="Times New Roman" panose="02020603050405020304" pitchFamily="18" charset="0"/>
              <a:cs typeface="Times New Roman" panose="02020603050405020304" pitchFamily="18" charset="0"/>
            </a:endParaRPr>
          </a:p>
          <a:p>
            <a:endParaRPr lang="en-GB" sz="14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dirty="0">
                <a:solidFill>
                  <a:schemeClr val="bg1"/>
                </a:solidFill>
                <a:latin typeface="Times New Roman" panose="02020603050405020304" pitchFamily="18" charset="0"/>
                <a:cs typeface="Times New Roman" panose="02020603050405020304" pitchFamily="18" charset="0"/>
              </a:rPr>
              <a:t>Substantiality is assessed in the round, with due emphasis on proportionality and overriding objective: “</a:t>
            </a:r>
            <a:r>
              <a:rPr lang="en-GB" sz="1400" i="1" dirty="0">
                <a:solidFill>
                  <a:schemeClr val="bg1"/>
                </a:solidFill>
                <a:latin typeface="Times New Roman" panose="02020603050405020304" pitchFamily="18" charset="0"/>
                <a:cs typeface="Times New Roman" panose="02020603050405020304" pitchFamily="18" charset="0"/>
              </a:rPr>
              <a:t>the more complex the case, the more fertile is the ground for raising arguments about non-disclosure and the more important it is, in my view, that the judge should not lose sight of the wood for the trees</a:t>
            </a:r>
            <a:r>
              <a:rPr lang="en-GB" sz="1400" dirty="0">
                <a:solidFill>
                  <a:schemeClr val="bg1"/>
                </a:solidFill>
                <a:latin typeface="Times New Roman" panose="02020603050405020304" pitchFamily="18" charset="0"/>
                <a:cs typeface="Times New Roman" panose="02020603050405020304" pitchFamily="18" charset="0"/>
              </a:rPr>
              <a:t>” (</a:t>
            </a:r>
            <a:r>
              <a:rPr lang="en-GB" sz="1400" i="1" dirty="0">
                <a:solidFill>
                  <a:schemeClr val="bg1"/>
                </a:solidFill>
                <a:latin typeface="Times New Roman" panose="02020603050405020304" pitchFamily="18" charset="0"/>
                <a:cs typeface="Times New Roman" panose="02020603050405020304" pitchFamily="18" charset="0"/>
              </a:rPr>
              <a:t>Kazakhstan </a:t>
            </a:r>
            <a:r>
              <a:rPr lang="en-GB" sz="1400" i="1" dirty="0" err="1">
                <a:solidFill>
                  <a:schemeClr val="bg1"/>
                </a:solidFill>
                <a:latin typeface="Times New Roman" panose="02020603050405020304" pitchFamily="18" charset="0"/>
                <a:cs typeface="Times New Roman" panose="02020603050405020304" pitchFamily="18" charset="0"/>
              </a:rPr>
              <a:t>Kagazy</a:t>
            </a:r>
            <a:r>
              <a:rPr lang="en-GB" sz="1400" i="1" dirty="0">
                <a:solidFill>
                  <a:schemeClr val="bg1"/>
                </a:solidFill>
                <a:latin typeface="Times New Roman" panose="02020603050405020304" pitchFamily="18" charset="0"/>
                <a:cs typeface="Times New Roman" panose="02020603050405020304" pitchFamily="18" charset="0"/>
              </a:rPr>
              <a:t> Plc v </a:t>
            </a:r>
            <a:r>
              <a:rPr lang="en-GB" sz="1400" i="1" dirty="0" err="1">
                <a:solidFill>
                  <a:schemeClr val="bg1"/>
                </a:solidFill>
                <a:latin typeface="Times New Roman" panose="02020603050405020304" pitchFamily="18" charset="0"/>
                <a:cs typeface="Times New Roman" panose="02020603050405020304" pitchFamily="18" charset="0"/>
              </a:rPr>
              <a:t>Airip</a:t>
            </a:r>
            <a:r>
              <a:rPr lang="en-GB" sz="1400" i="1" dirty="0">
                <a:solidFill>
                  <a:schemeClr val="bg1"/>
                </a:solidFill>
                <a:latin typeface="Times New Roman" panose="02020603050405020304" pitchFamily="18" charset="0"/>
                <a:cs typeface="Times New Roman" panose="02020603050405020304" pitchFamily="18" charset="0"/>
              </a:rPr>
              <a:t> </a:t>
            </a:r>
            <a:r>
              <a:rPr lang="en-GB" sz="1400" dirty="0">
                <a:solidFill>
                  <a:schemeClr val="bg1"/>
                </a:solidFill>
                <a:latin typeface="Times New Roman" panose="02020603050405020304" pitchFamily="18" charset="0"/>
                <a:cs typeface="Times New Roman" panose="02020603050405020304" pitchFamily="18" charset="0"/>
              </a:rPr>
              <a:t>[2014] EWCA Civ 381 at [36]). </a:t>
            </a:r>
            <a:endParaRPr lang="en-GB" sz="1400" i="1" dirty="0">
              <a:solidFill>
                <a:schemeClr val="bg1"/>
              </a:solidFill>
              <a:latin typeface="Times New Roman" panose="02020603050405020304" pitchFamily="18" charset="0"/>
              <a:cs typeface="Times New Roman" panose="02020603050405020304" pitchFamily="18" charset="0"/>
            </a:endParaRPr>
          </a:p>
          <a:p>
            <a:endParaRPr lang="en-GB" sz="14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i="1" dirty="0">
                <a:solidFill>
                  <a:schemeClr val="bg1"/>
                </a:solidFill>
                <a:latin typeface="Times New Roman" panose="02020603050405020304" pitchFamily="18" charset="0"/>
                <a:cs typeface="Times New Roman" panose="02020603050405020304" pitchFamily="18" charset="0"/>
              </a:rPr>
              <a:t>Tugushev v Orlov </a:t>
            </a:r>
            <a:r>
              <a:rPr lang="en-GB" sz="1400" dirty="0">
                <a:solidFill>
                  <a:schemeClr val="bg1"/>
                </a:solidFill>
                <a:latin typeface="Times New Roman" panose="02020603050405020304" pitchFamily="18" charset="0"/>
                <a:cs typeface="Times New Roman" panose="02020603050405020304" pitchFamily="18" charset="0"/>
              </a:rPr>
              <a:t>[2019] EWHC 2031 (Comm) at [7(xi)], regarding cases of deliberate/substantial failure: “</a:t>
            </a:r>
            <a:r>
              <a:rPr lang="en-GB" sz="1400" i="1" dirty="0">
                <a:solidFill>
                  <a:schemeClr val="bg1"/>
                </a:solidFill>
                <a:latin typeface="Times New Roman" panose="02020603050405020304" pitchFamily="18" charset="0"/>
                <a:cs typeface="Times New Roman" panose="02020603050405020304" pitchFamily="18" charset="0"/>
              </a:rPr>
              <a:t>The court will discharge the order even if the order would still have been made had the relevant matter(s) been brought to its attention at the without notice hearing. This is a penal approach and intentionally so, by way of deterrent to ensure that applicants in future abide by their duties</a:t>
            </a:r>
            <a:r>
              <a:rPr lang="en-GB" sz="1400" dirty="0">
                <a:solidFill>
                  <a:schemeClr val="bg1"/>
                </a:solidFill>
                <a:latin typeface="Times New Roman" panose="02020603050405020304" pitchFamily="18" charset="0"/>
                <a:cs typeface="Times New Roman" panose="02020603050405020304" pitchFamily="18" charset="0"/>
              </a:rPr>
              <a:t>”. </a:t>
            </a:r>
          </a:p>
          <a:p>
            <a:endParaRPr lang="en-GB" sz="14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i="1" dirty="0">
                <a:solidFill>
                  <a:schemeClr val="bg1"/>
                </a:solidFill>
                <a:latin typeface="Times New Roman" panose="02020603050405020304" pitchFamily="18" charset="0"/>
                <a:cs typeface="Times New Roman" panose="02020603050405020304" pitchFamily="18" charset="0"/>
              </a:rPr>
              <a:t>Derma Med Ltd v Ally </a:t>
            </a:r>
            <a:r>
              <a:rPr lang="en-GB" sz="1400" dirty="0">
                <a:solidFill>
                  <a:schemeClr val="bg1"/>
                </a:solidFill>
                <a:latin typeface="Times New Roman" panose="02020603050405020304" pitchFamily="18" charset="0"/>
                <a:cs typeface="Times New Roman" panose="02020603050405020304" pitchFamily="18" charset="0"/>
              </a:rPr>
              <a:t>[2024] EWCA Civ 175 at [31]: “</a:t>
            </a:r>
            <a:r>
              <a:rPr lang="en-GB" sz="1400" i="1" dirty="0">
                <a:solidFill>
                  <a:schemeClr val="bg1"/>
                </a:solidFill>
                <a:latin typeface="Times New Roman" panose="02020603050405020304" pitchFamily="18" charset="0"/>
                <a:cs typeface="Times New Roman" panose="02020603050405020304" pitchFamily="18" charset="0"/>
              </a:rPr>
              <a:t>A further point which merits emphasis is that even when there has been a failure of full and frank disclosure, the interests of justice may sometimes require that a without notice order be continued and that a failure of disclosure be marked in some other way, for example by a suitable costs order</a:t>
            </a:r>
            <a:r>
              <a:rPr lang="en-GB" sz="1400" dirty="0">
                <a:solidFill>
                  <a:schemeClr val="bg1"/>
                </a:solidFill>
                <a:latin typeface="Times New Roman" panose="02020603050405020304" pitchFamily="18" charset="0"/>
                <a:cs typeface="Times New Roman" panose="02020603050405020304" pitchFamily="18" charset="0"/>
              </a:rPr>
              <a:t>.”</a:t>
            </a:r>
            <a:endParaRPr lang="en-GB" sz="1400" i="1" dirty="0">
              <a:solidFill>
                <a:schemeClr val="bg1"/>
              </a:solidFill>
              <a:latin typeface="Times New Roman" panose="02020603050405020304" pitchFamily="18" charset="0"/>
              <a:cs typeface="Times New Roman" panose="02020603050405020304" pitchFamily="18" charset="0"/>
            </a:endParaRPr>
          </a:p>
          <a:p>
            <a:endParaRPr lang="en-GB" sz="14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GB" sz="1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68547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2102</TotalTime>
  <Words>1111</Words>
  <Application>Microsoft Macintosh PowerPoint</Application>
  <PresentationFormat>Widescreen</PresentationFormat>
  <Paragraphs>75</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Times New Roman</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Liam Maynard</dc:creator>
  <cp:lastModifiedBy>Firdaus Mohandas</cp:lastModifiedBy>
  <cp:revision>11</cp:revision>
  <dcterms:created xsi:type="dcterms:W3CDTF">2026-09-08T14:51:55Z</dcterms:created>
  <dcterms:modified xsi:type="dcterms:W3CDTF">2026-09-16T15:57:43Z</dcterms:modified>
</cp:coreProperties>
</file>