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49"/>
  </p:notesMasterIdLst>
  <p:handoutMasterIdLst>
    <p:handoutMasterId r:id="rId50"/>
  </p:handoutMasterIdLst>
  <p:sldIdLst>
    <p:sldId id="310" r:id="rId2"/>
    <p:sldId id="256" r:id="rId3"/>
    <p:sldId id="258" r:id="rId4"/>
    <p:sldId id="264" r:id="rId5"/>
    <p:sldId id="265" r:id="rId6"/>
    <p:sldId id="266" r:id="rId7"/>
    <p:sldId id="267" r:id="rId8"/>
    <p:sldId id="268"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2" r:id="rId31"/>
    <p:sldId id="269" r:id="rId32"/>
    <p:sldId id="293" r:id="rId33"/>
    <p:sldId id="307" r:id="rId34"/>
    <p:sldId id="308" r:id="rId35"/>
    <p:sldId id="309" r:id="rId36"/>
    <p:sldId id="306" r:id="rId37"/>
    <p:sldId id="305" r:id="rId38"/>
    <p:sldId id="304" r:id="rId39"/>
    <p:sldId id="303" r:id="rId40"/>
    <p:sldId id="302" r:id="rId41"/>
    <p:sldId id="301" r:id="rId42"/>
    <p:sldId id="300" r:id="rId43"/>
    <p:sldId id="299" r:id="rId44"/>
    <p:sldId id="298" r:id="rId45"/>
    <p:sldId id="297" r:id="rId46"/>
    <p:sldId id="296" r:id="rId47"/>
    <p:sldId id="263" r:id="rId48"/>
  </p:sldIdLst>
  <p:sldSz cx="9906000" cy="6858000" type="A4"/>
  <p:notesSz cx="6797675" cy="9926638"/>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6" d="100"/>
          <a:sy n="116" d="100"/>
        </p:scale>
        <p:origin x="1164"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8236"/>
          </a:xfrm>
          <a:prstGeom prst="rect">
            <a:avLst/>
          </a:prstGeom>
        </p:spPr>
        <p:txBody>
          <a:bodyPr vert="horz" lIns="91440" tIns="45720" rIns="91440" bIns="45720" rtlCol="0"/>
          <a:lstStyle>
            <a:lvl1pPr algn="r">
              <a:defRPr sz="1200"/>
            </a:lvl1pPr>
          </a:lstStyle>
          <a:p>
            <a:fld id="{61FEABE1-E2CA-41F4-86AC-8A822BC865CA}" type="datetimeFigureOut">
              <a:rPr lang="en-GB" smtClean="0"/>
              <a:pPr/>
              <a:t>03/12/2015</a:t>
            </a:fld>
            <a:endParaRPr lang="en-GB"/>
          </a:p>
        </p:txBody>
      </p:sp>
      <p:sp>
        <p:nvSpPr>
          <p:cNvPr id="4" name="Footer Placeholder 3"/>
          <p:cNvSpPr>
            <a:spLocks noGrp="1"/>
          </p:cNvSpPr>
          <p:nvPr>
            <p:ph type="ftr" sz="quarter" idx="2"/>
          </p:nvPr>
        </p:nvSpPr>
        <p:spPr>
          <a:xfrm>
            <a:off x="1" y="9428403"/>
            <a:ext cx="2946189" cy="49823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28403"/>
            <a:ext cx="2946189" cy="498236"/>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p14="http://schemas.microsoft.com/office/powerpoint/2010/main" val="41357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21BE0C4D-16C0-4E54-9819-CA7AFAB56F5F}" type="datetimeFigureOut">
              <a:rPr lang="en-GB" smtClean="0"/>
              <a:pPr/>
              <a:t>03/12/2015</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p14="http://schemas.microsoft.com/office/powerpoint/2010/main" val="1207854865"/>
      </p:ext>
    </p:extLst>
  </p:cSld>
  <p:clrMap bg1="lt1" tx1="dk1" bg2="lt2" tx2="dk2" accent1="accent1" accent2="accent2" accent3="accent3" accent4="accent4" accent5="accent5" accent6="accent6" hlink="hlink" folHlink="folHlink"/>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p14="http://schemas.microsoft.com/office/powerpoint/2010/main" val="3863877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Lst>
  <p:timing>
    <p:tnLst>
      <p:par>
        <p:cTn id="1" dur="indefinite" restart="never" nodeType="tmRoot"/>
      </p:par>
    </p:tnLst>
  </p:timing>
  <p:hf sldNum="0"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sz="3600" dirty="0"/>
              <a:t>COLLECTIVE ACTIONS UNDER THE CONSUMER RIGHTS ACT 2015</a:t>
            </a:r>
            <a:r>
              <a:rPr lang="en-GB" dirty="0"/>
              <a:t/>
            </a:r>
            <a:br>
              <a:rPr lang="en-GB" dirty="0"/>
            </a:br>
            <a:endParaRPr lang="en-GB" dirty="0"/>
          </a:p>
        </p:txBody>
      </p:sp>
      <p:sp>
        <p:nvSpPr>
          <p:cNvPr id="3" name="Text Placeholder 2"/>
          <p:cNvSpPr>
            <a:spLocks noGrp="1"/>
          </p:cNvSpPr>
          <p:nvPr>
            <p:ph type="body" sz="quarter" idx="11"/>
          </p:nvPr>
        </p:nvSpPr>
        <p:spPr>
          <a:xfrm>
            <a:off x="732905" y="2562953"/>
            <a:ext cx="8429095" cy="1531252"/>
          </a:xfrm>
        </p:spPr>
        <p:txBody>
          <a:bodyPr/>
          <a:lstStyle/>
          <a:p>
            <a:r>
              <a:rPr lang="en-GB" sz="2000" b="1" dirty="0" smtClean="0"/>
              <a:t>Helen Davies QC (Chair)	               Aidan Robertson QC</a:t>
            </a:r>
            <a:endParaRPr lang="en-GB" sz="2000" dirty="0"/>
          </a:p>
          <a:p>
            <a:pPr algn="l"/>
            <a:r>
              <a:rPr lang="en-GB" sz="2000" b="1" dirty="0" smtClean="0"/>
              <a:t>                  James Flynn QC		    Colin West</a:t>
            </a:r>
            <a:endParaRPr lang="en-GB" sz="2000" dirty="0"/>
          </a:p>
          <a:p>
            <a:pPr algn="l"/>
            <a:r>
              <a:rPr lang="en-GB" sz="2000" b="1" dirty="0" smtClean="0"/>
              <a:t>                  Fergus Randolph QC	                  Hugo </a:t>
            </a:r>
            <a:r>
              <a:rPr lang="en-GB" sz="2000" b="1" dirty="0"/>
              <a:t>L</a:t>
            </a:r>
            <a:r>
              <a:rPr lang="en-GB" sz="2000" b="1" dirty="0" smtClean="0"/>
              <a:t>eith </a:t>
            </a:r>
            <a:r>
              <a:rPr lang="en-GB" sz="2000" dirty="0"/>
              <a:t/>
            </a:r>
            <a:br>
              <a:rPr lang="en-GB" sz="2000" dirty="0"/>
            </a:br>
            <a:endParaRPr lang="en-GB" sz="2000" dirty="0"/>
          </a:p>
          <a:p>
            <a:endParaRPr lang="en-GB" dirty="0"/>
          </a:p>
        </p:txBody>
      </p:sp>
      <p:sp>
        <p:nvSpPr>
          <p:cNvPr id="4" name="Text Placeholder 3"/>
          <p:cNvSpPr>
            <a:spLocks noGrp="1"/>
          </p:cNvSpPr>
          <p:nvPr>
            <p:ph type="body" sz="quarter" idx="12"/>
          </p:nvPr>
        </p:nvSpPr>
        <p:spPr>
          <a:xfrm>
            <a:off x="698936" y="4384049"/>
            <a:ext cx="8429095" cy="641806"/>
          </a:xfrm>
        </p:spPr>
        <p:txBody>
          <a:bodyPr/>
          <a:lstStyle/>
          <a:p>
            <a:r>
              <a:rPr lang="en-GB" dirty="0" smtClean="0"/>
              <a:t>1 December 2015</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pPr algn="l"/>
            <a:r>
              <a:rPr lang="en-GB" dirty="0" smtClean="0"/>
              <a:t>                </a:t>
            </a:r>
            <a:endParaRPr lang="en-GB" dirty="0"/>
          </a:p>
        </p:txBody>
      </p:sp>
    </p:spTree>
    <p:extLst>
      <p:ext uri="{BB962C8B-B14F-4D97-AF65-F5344CB8AC3E}">
        <p14:creationId xmlns:p14="http://schemas.microsoft.com/office/powerpoint/2010/main" val="220764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dirty="0" smtClean="0"/>
              <a:t>Authorisation and certification: </a:t>
            </a:r>
            <a:br>
              <a:rPr lang="en-GB" dirty="0" smtClean="0"/>
            </a:br>
            <a:r>
              <a:rPr lang="en-GB" dirty="0" smtClean="0"/>
              <a:t>guidance from other jurisdictions</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704175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Introduction</a:t>
            </a:r>
            <a:endParaRPr lang="en-GB" dirty="0"/>
          </a:p>
        </p:txBody>
      </p:sp>
      <p:sp>
        <p:nvSpPr>
          <p:cNvPr id="4" name="Text Placeholder 3"/>
          <p:cNvSpPr>
            <a:spLocks noGrp="1"/>
          </p:cNvSpPr>
          <p:nvPr>
            <p:ph type="body" sz="quarter" idx="10"/>
          </p:nvPr>
        </p:nvSpPr>
        <p:spPr/>
        <p:txBody>
          <a:bodyPr/>
          <a:lstStyle/>
          <a:p>
            <a:pPr algn="l" hangingPunct="0">
              <a:spcBef>
                <a:spcPts val="600"/>
              </a:spcBef>
              <a:spcAft>
                <a:spcPts val="600"/>
              </a:spcAft>
            </a:pPr>
            <a:r>
              <a:rPr lang="en-GB" dirty="0" smtClean="0"/>
              <a:t>Opt-in and opt-out collective actions under new s 47B CA98 and CAT Rules</a:t>
            </a:r>
          </a:p>
          <a:p>
            <a:pPr algn="l" hangingPunct="0">
              <a:spcBef>
                <a:spcPts val="600"/>
              </a:spcBef>
              <a:spcAft>
                <a:spcPts val="600"/>
              </a:spcAft>
            </a:pPr>
            <a:r>
              <a:rPr lang="en-GB" dirty="0" smtClean="0"/>
              <a:t>Two aspects considered here:</a:t>
            </a:r>
          </a:p>
          <a:p>
            <a:pPr lvl="1" hangingPunct="0">
              <a:spcBef>
                <a:spcPts val="600"/>
              </a:spcBef>
              <a:spcAft>
                <a:spcPts val="600"/>
              </a:spcAft>
            </a:pPr>
            <a:r>
              <a:rPr lang="en-GB" sz="2000" dirty="0" smtClean="0"/>
              <a:t>Authorisation of class representative – s 47B(8), r 78</a:t>
            </a:r>
          </a:p>
          <a:p>
            <a:pPr lvl="1" hangingPunct="0">
              <a:spcBef>
                <a:spcPts val="600"/>
              </a:spcBef>
              <a:spcAft>
                <a:spcPts val="600"/>
              </a:spcAft>
            </a:pPr>
            <a:r>
              <a:rPr lang="en-GB" sz="2000" dirty="0" smtClean="0"/>
              <a:t>Certification of claims as eligible for inclusion	- s 47B(6), r 79</a:t>
            </a:r>
          </a:p>
          <a:p>
            <a:pPr lvl="1" hangingPunct="0">
              <a:spcBef>
                <a:spcPts val="600"/>
              </a:spcBef>
              <a:spcAft>
                <a:spcPts val="600"/>
              </a:spcAft>
            </a:pPr>
            <a:endParaRPr lang="en-GB" sz="2000" dirty="0" smtClean="0"/>
          </a:p>
          <a:p>
            <a:pPr lvl="1" hangingPunct="0">
              <a:spcBef>
                <a:spcPts val="600"/>
              </a:spcBef>
              <a:spcAft>
                <a:spcPts val="600"/>
              </a:spcAft>
            </a:pPr>
            <a:endParaRPr lang="en-GB" sz="2000"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1667112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Authorisation of representative under s 47B(8)</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The Tribunal may authorise a person to act as the representative  in collective proceedings –</a:t>
            </a:r>
          </a:p>
          <a:p>
            <a:pPr algn="l" hangingPunct="0">
              <a:lnSpc>
                <a:spcPct val="100000"/>
              </a:lnSpc>
              <a:spcBef>
                <a:spcPts val="600"/>
              </a:spcBef>
              <a:spcAft>
                <a:spcPts val="600"/>
              </a:spcAft>
              <a:buNone/>
            </a:pPr>
            <a:r>
              <a:rPr lang="en-GB" dirty="0" smtClean="0"/>
              <a:t>	(a) whether or not that person is a person falling within the class of persons described in the collective proceedings order for those proceedings (a ‘class member’), but</a:t>
            </a:r>
          </a:p>
          <a:p>
            <a:pPr algn="l" hangingPunct="0">
              <a:lnSpc>
                <a:spcPct val="100000"/>
              </a:lnSpc>
              <a:spcBef>
                <a:spcPts val="600"/>
              </a:spcBef>
              <a:spcAft>
                <a:spcPts val="600"/>
              </a:spcAft>
              <a:buNone/>
            </a:pPr>
            <a:r>
              <a:rPr lang="en-GB" dirty="0" smtClean="0"/>
              <a:t>	(b) only if the Tribunal considers that it is just and reasonable for that person to act as a representative in those proceedings.</a:t>
            </a:r>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248994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“Just and reasonable” – r 78(2) CAT Rules</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(2) In determining whether it is just and reasonable for the applicant to act as the class representative, the Tribunal shall consider whether that person— </a:t>
            </a:r>
          </a:p>
          <a:p>
            <a:pPr algn="l" hangingPunct="0">
              <a:lnSpc>
                <a:spcPct val="100000"/>
              </a:lnSpc>
              <a:spcBef>
                <a:spcPts val="600"/>
              </a:spcBef>
              <a:spcAft>
                <a:spcPts val="600"/>
              </a:spcAft>
              <a:buNone/>
            </a:pPr>
            <a:r>
              <a:rPr lang="en-GB" dirty="0" smtClean="0"/>
              <a:t>	(a) would fairly and adequately act in the interests of the class members; </a:t>
            </a:r>
          </a:p>
          <a:p>
            <a:pPr algn="l" hangingPunct="0">
              <a:lnSpc>
                <a:spcPct val="100000"/>
              </a:lnSpc>
              <a:spcBef>
                <a:spcPts val="600"/>
              </a:spcBef>
              <a:spcAft>
                <a:spcPts val="600"/>
              </a:spcAft>
              <a:buNone/>
            </a:pPr>
            <a:r>
              <a:rPr lang="en-GB" dirty="0" smtClean="0"/>
              <a:t>	(b) does not have, in relation to the common issues for the class members, a material interest that is in conflict with the interests of class members; </a:t>
            </a:r>
          </a:p>
          <a:p>
            <a:pPr algn="l" hangingPunct="0">
              <a:lnSpc>
                <a:spcPct val="100000"/>
              </a:lnSpc>
              <a:spcBef>
                <a:spcPts val="600"/>
              </a:spcBef>
              <a:spcAft>
                <a:spcPts val="600"/>
              </a:spcAft>
              <a:buNone/>
            </a:pPr>
            <a:r>
              <a:rPr lang="en-GB" dirty="0" smtClean="0"/>
              <a:t>	(c) if there is more than one applicant seeking approval to act as the class representative in respect of the same claims, would be the most suitable; </a:t>
            </a:r>
          </a:p>
          <a:p>
            <a:pPr algn="l" hangingPunct="0">
              <a:lnSpc>
                <a:spcPct val="100000"/>
              </a:lnSpc>
              <a:spcBef>
                <a:spcPts val="600"/>
              </a:spcBef>
              <a:spcAft>
                <a:spcPts val="600"/>
              </a:spcAft>
              <a:buNone/>
            </a:pPr>
            <a:r>
              <a:rPr lang="en-GB" dirty="0" smtClean="0"/>
              <a:t>	(d) will be able to pay the defendant’s recoverable costs if ordered to do so; and</a:t>
            </a:r>
          </a:p>
          <a:p>
            <a:pPr algn="l" hangingPunct="0">
              <a:lnSpc>
                <a:spcPct val="100000"/>
              </a:lnSpc>
              <a:spcBef>
                <a:spcPts val="600"/>
              </a:spcBef>
              <a:spcAft>
                <a:spcPts val="600"/>
              </a:spcAft>
              <a:buNone/>
            </a:pPr>
            <a:r>
              <a:rPr lang="en-GB" dirty="0" smtClean="0"/>
              <a:t>	(e) where an interim injunction is sought, will be able to satisfy any undertaking as to damages required by the Tribunal.</a:t>
            </a:r>
          </a:p>
        </p:txBody>
      </p:sp>
    </p:spTree>
    <p:extLst>
      <p:ext uri="{BB962C8B-B14F-4D97-AF65-F5344CB8AC3E}">
        <p14:creationId xmlns:p14="http://schemas.microsoft.com/office/powerpoint/2010/main" val="604280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“Fairly and adequately” – r 78(3) CAT Rules</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sz="1600" dirty="0" smtClean="0"/>
              <a:t>(3) In determining whether the proposed class representative would act fairly and adequately in the interests of the class members for the purposes of paragraph (2)(a), the Tribunal shall take into account all the circumstances, including: </a:t>
            </a:r>
          </a:p>
          <a:p>
            <a:pPr algn="l" hangingPunct="0">
              <a:lnSpc>
                <a:spcPct val="100000"/>
              </a:lnSpc>
              <a:spcBef>
                <a:spcPts val="600"/>
              </a:spcBef>
              <a:spcAft>
                <a:spcPts val="600"/>
              </a:spcAft>
              <a:buNone/>
            </a:pPr>
            <a:r>
              <a:rPr lang="en-GB" sz="1600" dirty="0" smtClean="0"/>
              <a:t>	(a) whether the proposed class representative is a member of the class, and if so, its suitability to manage the proceedings; </a:t>
            </a:r>
          </a:p>
          <a:p>
            <a:pPr algn="l" hangingPunct="0">
              <a:lnSpc>
                <a:spcPct val="100000"/>
              </a:lnSpc>
              <a:spcBef>
                <a:spcPts val="600"/>
              </a:spcBef>
              <a:spcAft>
                <a:spcPts val="600"/>
              </a:spcAft>
              <a:buNone/>
            </a:pPr>
            <a:r>
              <a:rPr lang="en-GB" sz="1600" dirty="0" smtClean="0"/>
              <a:t>	(b) if the proposed class representative is not a member of the class, whether it is a pre-existing body and the nature and functions of that body; </a:t>
            </a:r>
          </a:p>
          <a:p>
            <a:pPr algn="l" hangingPunct="0">
              <a:lnSpc>
                <a:spcPct val="100000"/>
              </a:lnSpc>
              <a:spcBef>
                <a:spcPts val="600"/>
              </a:spcBef>
              <a:spcAft>
                <a:spcPts val="600"/>
              </a:spcAft>
              <a:buNone/>
            </a:pPr>
            <a:r>
              <a:rPr lang="en-GB" sz="1600" dirty="0" smtClean="0"/>
              <a:t>	(c) whether the proposed class representative has prepared a plan for the collective proceedings that satisfactorily includes — </a:t>
            </a:r>
          </a:p>
          <a:p>
            <a:pPr algn="l" hangingPunct="0">
              <a:lnSpc>
                <a:spcPct val="100000"/>
              </a:lnSpc>
              <a:spcBef>
                <a:spcPts val="600"/>
              </a:spcBef>
              <a:spcAft>
                <a:spcPts val="600"/>
              </a:spcAft>
              <a:buNone/>
            </a:pPr>
            <a:r>
              <a:rPr lang="en-GB" sz="1600" dirty="0" smtClean="0"/>
              <a:t>		(</a:t>
            </a:r>
            <a:r>
              <a:rPr lang="en-GB" sz="1600" dirty="0" err="1" smtClean="0"/>
              <a:t>i</a:t>
            </a:r>
            <a:r>
              <a:rPr lang="en-GB" sz="1600" dirty="0" smtClean="0"/>
              <a:t>) a method for bringing the proceedings on behalf of represented persons and for notifying 	represented persons of the progress of the proceedings; and </a:t>
            </a:r>
          </a:p>
          <a:p>
            <a:pPr algn="l" hangingPunct="0">
              <a:lnSpc>
                <a:spcPct val="100000"/>
              </a:lnSpc>
              <a:spcBef>
                <a:spcPts val="600"/>
              </a:spcBef>
              <a:spcAft>
                <a:spcPts val="600"/>
              </a:spcAft>
              <a:buNone/>
            </a:pPr>
            <a:r>
              <a:rPr lang="en-GB" sz="1600" dirty="0" smtClean="0"/>
              <a:t>		(ii) a procedure for governance and consultation which takes into account the size and nature 	of the class; and </a:t>
            </a:r>
          </a:p>
          <a:p>
            <a:pPr algn="l" hangingPunct="0">
              <a:lnSpc>
                <a:spcPct val="100000"/>
              </a:lnSpc>
              <a:spcBef>
                <a:spcPts val="600"/>
              </a:spcBef>
              <a:spcAft>
                <a:spcPts val="600"/>
              </a:spcAft>
              <a:buNone/>
            </a:pPr>
            <a:r>
              <a:rPr lang="en-GB" sz="1600" dirty="0" smtClean="0"/>
              <a:t>		(iii) any estimate of and details of arrangements as to costs, fees or disbursements which the 	Tribunal orders that the proposed class representative shall provide.</a:t>
            </a:r>
          </a:p>
        </p:txBody>
      </p:sp>
    </p:spTree>
    <p:extLst>
      <p:ext uri="{BB962C8B-B14F-4D97-AF65-F5344CB8AC3E}">
        <p14:creationId xmlns:p14="http://schemas.microsoft.com/office/powerpoint/2010/main" val="785180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Certification of claim under s 47B(6)</a:t>
            </a:r>
            <a:endParaRPr lang="en-GB" dirty="0"/>
          </a:p>
        </p:txBody>
      </p:sp>
      <p:sp>
        <p:nvSpPr>
          <p:cNvPr id="4" name="Text Placeholder 3"/>
          <p:cNvSpPr>
            <a:spLocks noGrp="1"/>
          </p:cNvSpPr>
          <p:nvPr>
            <p:ph type="body" sz="quarter" idx="10"/>
          </p:nvPr>
        </p:nvSpPr>
        <p:spPr/>
        <p:txBody>
          <a:bodyPr/>
          <a:lstStyle/>
          <a:p>
            <a:pPr algn="l" hangingPunct="0">
              <a:spcBef>
                <a:spcPts val="600"/>
              </a:spcBef>
              <a:spcAft>
                <a:spcPts val="600"/>
              </a:spcAft>
            </a:pPr>
            <a:r>
              <a:rPr lang="en-GB" dirty="0" smtClean="0"/>
              <a:t>Claims are eligible for inclusion in collective proceedings only if the Tribunal considers that they raise the same, similar or related issues of facts or law and are suitable to be brought in collective proceedings.</a:t>
            </a:r>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1553991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Certification of claim under r 79 CAT Rules</a:t>
            </a:r>
            <a:endParaRPr lang="en-GB" dirty="0"/>
          </a:p>
        </p:txBody>
      </p:sp>
      <p:sp>
        <p:nvSpPr>
          <p:cNvPr id="4" name="Text Placeholder 3"/>
          <p:cNvSpPr>
            <a:spLocks noGrp="1"/>
          </p:cNvSpPr>
          <p:nvPr>
            <p:ph type="body" sz="quarter" idx="10"/>
          </p:nvPr>
        </p:nvSpPr>
        <p:spPr/>
        <p:txBody>
          <a:bodyPr/>
          <a:lstStyle/>
          <a:p>
            <a:pPr>
              <a:lnSpc>
                <a:spcPct val="100000"/>
              </a:lnSpc>
              <a:spcBef>
                <a:spcPts val="600"/>
              </a:spcBef>
              <a:spcAft>
                <a:spcPts val="600"/>
              </a:spcAft>
            </a:pPr>
            <a:r>
              <a:rPr lang="en-GB" dirty="0" smtClean="0"/>
              <a:t>(1) The Tribunal may certify claims as eligible for inclusion in collective proceedings where, having regard to all the circumstances, it is satisfied by the proposed class representative that the claims sought to be included in the collective proceedings—</a:t>
            </a:r>
          </a:p>
          <a:p>
            <a:pPr>
              <a:lnSpc>
                <a:spcPct val="100000"/>
              </a:lnSpc>
              <a:spcBef>
                <a:spcPts val="600"/>
              </a:spcBef>
              <a:spcAft>
                <a:spcPts val="600"/>
              </a:spcAft>
              <a:buNone/>
            </a:pPr>
            <a:r>
              <a:rPr lang="en-GB" dirty="0" smtClean="0"/>
              <a:t>	(a) are brought on behalf of an identifiable class of persons;</a:t>
            </a:r>
          </a:p>
          <a:p>
            <a:pPr>
              <a:lnSpc>
                <a:spcPct val="100000"/>
              </a:lnSpc>
              <a:spcBef>
                <a:spcPts val="600"/>
              </a:spcBef>
              <a:spcAft>
                <a:spcPts val="600"/>
              </a:spcAft>
              <a:buNone/>
            </a:pPr>
            <a:r>
              <a:rPr lang="en-GB" dirty="0" smtClean="0"/>
              <a:t>	(b) raise common issues; and</a:t>
            </a:r>
          </a:p>
          <a:p>
            <a:pPr>
              <a:lnSpc>
                <a:spcPct val="100000"/>
              </a:lnSpc>
              <a:spcBef>
                <a:spcPts val="600"/>
              </a:spcBef>
              <a:spcAft>
                <a:spcPts val="600"/>
              </a:spcAft>
              <a:buNone/>
            </a:pPr>
            <a:r>
              <a:rPr lang="en-GB" dirty="0" smtClean="0"/>
              <a:t>	(c) are suitable to be brought in collective proceedings.</a:t>
            </a:r>
          </a:p>
          <a:p>
            <a:pPr>
              <a:lnSpc>
                <a:spcPct val="100000"/>
              </a:lnSpc>
              <a:spcBef>
                <a:spcPts val="600"/>
              </a:spcBef>
              <a:spcAft>
                <a:spcPts val="600"/>
              </a:spcAft>
            </a:pPr>
            <a:r>
              <a:rPr lang="en-GB" dirty="0" smtClean="0"/>
              <a:t>r 79(2) suitability “the Tribunal shall take into account all matters it thinks fit, including” matters set out at (a)-(g).</a:t>
            </a:r>
          </a:p>
          <a:p>
            <a:pPr>
              <a:lnSpc>
                <a:spcPct val="100000"/>
              </a:lnSpc>
              <a:spcBef>
                <a:spcPts val="600"/>
              </a:spcBef>
              <a:spcAft>
                <a:spcPts val="600"/>
              </a:spcAft>
            </a:pPr>
            <a:r>
              <a:rPr lang="en-GB" dirty="0" smtClean="0"/>
              <a:t>r 79(3) Tribunal to determine whether opt-in or opt-out taking into account all matters it thinks fit</a:t>
            </a:r>
          </a:p>
          <a:p>
            <a:pPr>
              <a:lnSpc>
                <a:spcPct val="100000"/>
              </a:lnSpc>
              <a:spcBef>
                <a:spcPts val="600"/>
              </a:spcBef>
              <a:spcAft>
                <a:spcPts val="600"/>
              </a:spcAft>
              <a:buNone/>
            </a:pPr>
            <a:endParaRPr lang="en-GB" dirty="0" smtClean="0"/>
          </a:p>
        </p:txBody>
      </p:sp>
    </p:spTree>
    <p:extLst>
      <p:ext uri="{BB962C8B-B14F-4D97-AF65-F5344CB8AC3E}">
        <p14:creationId xmlns:p14="http://schemas.microsoft.com/office/powerpoint/2010/main" val="255913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CAT Guide to Proceedings 2015</a:t>
            </a:r>
            <a:endParaRPr lang="en-GB" dirty="0"/>
          </a:p>
        </p:txBody>
      </p:sp>
      <p:sp>
        <p:nvSpPr>
          <p:cNvPr id="4" name="Text Placeholder 3"/>
          <p:cNvSpPr>
            <a:spLocks noGrp="1"/>
          </p:cNvSpPr>
          <p:nvPr>
            <p:ph type="body" sz="quarter" idx="10"/>
          </p:nvPr>
        </p:nvSpPr>
        <p:spPr/>
        <p:txBody>
          <a:bodyPr/>
          <a:lstStyle/>
          <a:p>
            <a:pPr algn="l" hangingPunct="0">
              <a:spcBef>
                <a:spcPts val="600"/>
              </a:spcBef>
              <a:spcAft>
                <a:spcPts val="600"/>
              </a:spcAft>
            </a:pPr>
            <a:r>
              <a:rPr lang="en-GB" dirty="0" smtClean="0"/>
              <a:t>Authorisation of class representative – ¶¶6.29-6.36</a:t>
            </a:r>
          </a:p>
          <a:p>
            <a:pPr algn="l" hangingPunct="0">
              <a:spcBef>
                <a:spcPts val="600"/>
              </a:spcBef>
              <a:spcAft>
                <a:spcPts val="600"/>
              </a:spcAft>
            </a:pPr>
            <a:r>
              <a:rPr lang="en-GB" dirty="0" smtClean="0"/>
              <a:t>Certification of eligible claims – ¶6.37</a:t>
            </a:r>
          </a:p>
        </p:txBody>
      </p:sp>
    </p:spTree>
    <p:extLst>
      <p:ext uri="{BB962C8B-B14F-4D97-AF65-F5344CB8AC3E}">
        <p14:creationId xmlns:p14="http://schemas.microsoft.com/office/powerpoint/2010/main" val="1064146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CAT President, Roth J, and a Chairman, Marcus Smith QC, have both said extra-judicially that they would look for assistance on authorisation and certification issues in case law from other comparable jurisdictions – but where?</a:t>
            </a:r>
          </a:p>
          <a:p>
            <a:pPr algn="l" hangingPunct="0">
              <a:lnSpc>
                <a:spcPct val="100000"/>
              </a:lnSpc>
              <a:spcBef>
                <a:spcPts val="600"/>
              </a:spcBef>
              <a:spcAft>
                <a:spcPts val="600"/>
              </a:spcAft>
            </a:pPr>
            <a:r>
              <a:rPr lang="en-GB" dirty="0" smtClean="0"/>
              <a:t>Not EU – Antitrust Damages Directive 2014/104 omits opt-out </a:t>
            </a:r>
          </a:p>
          <a:p>
            <a:pPr algn="l" hangingPunct="0">
              <a:lnSpc>
                <a:spcPct val="100000"/>
              </a:lnSpc>
              <a:spcBef>
                <a:spcPts val="600"/>
              </a:spcBef>
              <a:spcAft>
                <a:spcPts val="600"/>
              </a:spcAft>
            </a:pPr>
            <a:r>
              <a:rPr lang="en-GB" dirty="0" smtClean="0"/>
              <a:t>Not Australia – Federal Court of Australia Act amended 1992, Victoria  2000 NSW 2010 – but no authorisation or certification requirements </a:t>
            </a:r>
            <a:r>
              <a:rPr lang="en-GB" dirty="0" err="1" smtClean="0"/>
              <a:t>ie</a:t>
            </a:r>
            <a:r>
              <a:rPr lang="en-GB" dirty="0" smtClean="0"/>
              <a:t> pro plaintiff</a:t>
            </a:r>
          </a:p>
          <a:p>
            <a:pPr algn="l" hangingPunct="0">
              <a:lnSpc>
                <a:spcPct val="100000"/>
              </a:lnSpc>
              <a:spcBef>
                <a:spcPts val="600"/>
              </a:spcBef>
              <a:spcAft>
                <a:spcPts val="600"/>
              </a:spcAft>
            </a:pPr>
            <a:r>
              <a:rPr lang="en-GB" dirty="0" smtClean="0"/>
              <a:t>Not NZ – a Class Action Bill was submitted to Secretary of Justice in 2009, but government has not sought to enact it</a:t>
            </a:r>
          </a:p>
          <a:p>
            <a:pPr algn="l" hangingPunct="0">
              <a:lnSpc>
                <a:spcPct val="100000"/>
              </a:lnSpc>
              <a:spcBef>
                <a:spcPts val="600"/>
              </a:spcBef>
              <a:spcAft>
                <a:spcPts val="600"/>
              </a:spcAft>
            </a:pPr>
            <a:r>
              <a:rPr lang="en-GB" dirty="0" smtClean="0"/>
              <a:t>USA</a:t>
            </a:r>
          </a:p>
          <a:p>
            <a:pPr algn="l" hangingPunct="0">
              <a:lnSpc>
                <a:spcPct val="100000"/>
              </a:lnSpc>
              <a:spcBef>
                <a:spcPts val="600"/>
              </a:spcBef>
              <a:spcAft>
                <a:spcPts val="600"/>
              </a:spcAft>
            </a:pPr>
            <a:r>
              <a:rPr lang="en-GB" dirty="0" smtClean="0"/>
              <a:t>Canada</a:t>
            </a:r>
          </a:p>
          <a:p>
            <a:pPr algn="l" hangingPunct="0">
              <a:lnSpc>
                <a:spcPct val="100000"/>
              </a:lnSpc>
              <a:spcBef>
                <a:spcPts val="600"/>
              </a:spcBef>
              <a:spcAft>
                <a:spcPts val="600"/>
              </a:spcAft>
            </a:pPr>
            <a:r>
              <a:rPr lang="en-GB" dirty="0" smtClean="0"/>
              <a:t>South Africa</a:t>
            </a:r>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342785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USA</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USA – Rule 23 Federal Rules of Procedure &amp; Class Action Fairness Act 2005, $5m + claims to be brought in federal district courts</a:t>
            </a:r>
          </a:p>
          <a:p>
            <a:pPr algn="l" hangingPunct="0">
              <a:lnSpc>
                <a:spcPct val="100000"/>
              </a:lnSpc>
              <a:spcBef>
                <a:spcPts val="600"/>
              </a:spcBef>
              <a:spcAft>
                <a:spcPts val="600"/>
              </a:spcAft>
            </a:pPr>
            <a:r>
              <a:rPr lang="en-GB" dirty="0" smtClean="0"/>
              <a:t>Rule 23(a) criteria for claim: </a:t>
            </a:r>
            <a:r>
              <a:rPr lang="en-GB" dirty="0" err="1" smtClean="0"/>
              <a:t>numerosity</a:t>
            </a:r>
            <a:r>
              <a:rPr lang="en-GB" dirty="0" smtClean="0"/>
              <a:t>, commonality, typicality and adequacy</a:t>
            </a:r>
          </a:p>
          <a:p>
            <a:pPr algn="l" hangingPunct="0">
              <a:lnSpc>
                <a:spcPct val="100000"/>
              </a:lnSpc>
              <a:spcBef>
                <a:spcPts val="600"/>
              </a:spcBef>
              <a:spcAft>
                <a:spcPts val="600"/>
              </a:spcAft>
            </a:pPr>
            <a:r>
              <a:rPr lang="en-GB" dirty="0" smtClean="0"/>
              <a:t>Rule 23(b) – 3 alternative bases, normally r 23(b)(3) “class action is superior to other available methods for fairly and efficiently adjudicating”</a:t>
            </a:r>
          </a:p>
          <a:p>
            <a:pPr algn="l" hangingPunct="0">
              <a:lnSpc>
                <a:spcPct val="100000"/>
              </a:lnSpc>
              <a:spcBef>
                <a:spcPts val="600"/>
              </a:spcBef>
              <a:spcAft>
                <a:spcPts val="600"/>
              </a:spcAft>
            </a:pPr>
            <a:r>
              <a:rPr lang="en-GB" dirty="0" smtClean="0"/>
              <a:t>Supreme Court denial of certification in </a:t>
            </a:r>
            <a:r>
              <a:rPr lang="en-GB" i="1" dirty="0" smtClean="0"/>
              <a:t>Wal-Mart v Dukes </a:t>
            </a:r>
            <a:r>
              <a:rPr lang="en-GB" dirty="0" smtClean="0"/>
              <a:t>(2011, labour) and </a:t>
            </a:r>
            <a:r>
              <a:rPr lang="en-GB" i="1" dirty="0" smtClean="0"/>
              <a:t>Comcast v </a:t>
            </a:r>
            <a:r>
              <a:rPr lang="en-GB" i="1" dirty="0" err="1" smtClean="0"/>
              <a:t>Behrend</a:t>
            </a:r>
            <a:r>
              <a:rPr lang="en-GB" dirty="0" smtClean="0"/>
              <a:t> (2013, antitrust) – 5-4, Scalia J majority opinion in both</a:t>
            </a:r>
          </a:p>
          <a:p>
            <a:pPr algn="l" hangingPunct="0">
              <a:lnSpc>
                <a:spcPct val="100000"/>
              </a:lnSpc>
              <a:spcBef>
                <a:spcPts val="600"/>
              </a:spcBef>
              <a:spcAft>
                <a:spcPts val="600"/>
              </a:spcAft>
            </a:pPr>
            <a:r>
              <a:rPr lang="en-GB" dirty="0" smtClean="0"/>
              <a:t>Front-loading factual and expert issues on whether Rule 23 criteria are met</a:t>
            </a:r>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11423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04" y="1051055"/>
            <a:ext cx="8420400" cy="1301262"/>
          </a:xfrm>
        </p:spPr>
        <p:txBody>
          <a:bodyPr/>
          <a:lstStyle/>
          <a:p>
            <a:r>
              <a:rPr lang="en-GB" dirty="0" smtClean="0"/>
              <a:t>Limitation periods under</a:t>
            </a:r>
            <a:br>
              <a:rPr lang="en-GB" dirty="0" smtClean="0"/>
            </a:br>
            <a:r>
              <a:rPr lang="en-GB" dirty="0" smtClean="0"/>
              <a:t> the new competition law regime</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Fergus Randolph QC</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767014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Canada</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Canada – certification is required for a class action</a:t>
            </a:r>
          </a:p>
          <a:p>
            <a:pPr algn="l" hangingPunct="0">
              <a:lnSpc>
                <a:spcPct val="100000"/>
              </a:lnSpc>
              <a:spcBef>
                <a:spcPts val="600"/>
              </a:spcBef>
              <a:spcAft>
                <a:spcPts val="600"/>
              </a:spcAft>
            </a:pPr>
            <a:r>
              <a:rPr lang="en-GB" dirty="0" smtClean="0"/>
              <a:t>9 of the 10 provinces have opt-out regimes under Class Proceedings Acts (PE the exception)</a:t>
            </a:r>
          </a:p>
          <a:p>
            <a:pPr algn="l" hangingPunct="0">
              <a:lnSpc>
                <a:spcPct val="100000"/>
              </a:lnSpc>
              <a:spcBef>
                <a:spcPts val="600"/>
              </a:spcBef>
              <a:spcAft>
                <a:spcPts val="600"/>
              </a:spcAft>
            </a:pPr>
            <a:r>
              <a:rPr lang="en-GB" dirty="0" smtClean="0"/>
              <a:t>Each province is a separate Crown jurisdiction (akin to UK jurisdictions) – case law is provincial, not federal, final appeals to the Supreme Court</a:t>
            </a:r>
          </a:p>
          <a:p>
            <a:pPr algn="l" hangingPunct="0">
              <a:lnSpc>
                <a:spcPct val="100000"/>
              </a:lnSpc>
              <a:spcBef>
                <a:spcPts val="600"/>
              </a:spcBef>
              <a:spcAft>
                <a:spcPts val="600"/>
              </a:spcAft>
            </a:pPr>
            <a:r>
              <a:rPr lang="en-GB" dirty="0" smtClean="0"/>
              <a:t>Class actions provincially limited – equivalent of UK domicile rule</a:t>
            </a:r>
          </a:p>
          <a:p>
            <a:pPr algn="l" hangingPunct="0">
              <a:lnSpc>
                <a:spcPct val="100000"/>
              </a:lnSpc>
              <a:spcBef>
                <a:spcPts val="600"/>
              </a:spcBef>
              <a:spcAft>
                <a:spcPts val="600"/>
              </a:spcAft>
            </a:pPr>
            <a:r>
              <a:rPr lang="en-GB" dirty="0" smtClean="0"/>
              <a:t>Some provinces permit multi-jurisdictional certification of an opt-out class (ON, MB, SK, NS, QC) – otherwise out of province resident has to opt-in</a:t>
            </a:r>
          </a:p>
          <a:p>
            <a:pPr algn="l" hangingPunct="0">
              <a:spcBef>
                <a:spcPts val="600"/>
              </a:spcBef>
              <a:spcAft>
                <a:spcPts val="600"/>
              </a:spcAft>
            </a:pPr>
            <a:endParaRPr lang="en-GB"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107644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Canada</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Common law provinces (</a:t>
            </a:r>
            <a:r>
              <a:rPr lang="en-GB" dirty="0" err="1" smtClean="0"/>
              <a:t>ie</a:t>
            </a:r>
            <a:r>
              <a:rPr lang="en-GB" dirty="0" smtClean="0"/>
              <a:t> not QC) require plaintiffs to show:</a:t>
            </a:r>
          </a:p>
          <a:p>
            <a:pPr lvl="1">
              <a:lnSpc>
                <a:spcPct val="100000"/>
              </a:lnSpc>
              <a:spcBef>
                <a:spcPts val="600"/>
              </a:spcBef>
              <a:spcAft>
                <a:spcPts val="600"/>
              </a:spcAft>
            </a:pPr>
            <a:r>
              <a:rPr lang="en-GB" sz="2000" dirty="0" smtClean="0"/>
              <a:t>The pleadings disclose a cause of action</a:t>
            </a:r>
          </a:p>
          <a:p>
            <a:pPr lvl="1">
              <a:lnSpc>
                <a:spcPct val="100000"/>
              </a:lnSpc>
              <a:spcBef>
                <a:spcPts val="600"/>
              </a:spcBef>
              <a:spcAft>
                <a:spcPts val="600"/>
              </a:spcAft>
            </a:pPr>
            <a:r>
              <a:rPr lang="en-GB" sz="2000" dirty="0" smtClean="0"/>
              <a:t>There is an identifiable class of two or more persons that would be represented by the representative plaintiff(s)</a:t>
            </a:r>
          </a:p>
          <a:p>
            <a:pPr lvl="1">
              <a:lnSpc>
                <a:spcPct val="100000"/>
              </a:lnSpc>
              <a:spcBef>
                <a:spcPts val="600"/>
              </a:spcBef>
              <a:spcAft>
                <a:spcPts val="600"/>
              </a:spcAft>
            </a:pPr>
            <a:r>
              <a:rPr lang="en-GB" sz="2000" dirty="0" smtClean="0"/>
              <a:t>The claims of the class raise common issues</a:t>
            </a:r>
          </a:p>
          <a:p>
            <a:pPr lvl="1">
              <a:lnSpc>
                <a:spcPct val="100000"/>
              </a:lnSpc>
              <a:spcBef>
                <a:spcPts val="600"/>
              </a:spcBef>
              <a:spcAft>
                <a:spcPts val="600"/>
              </a:spcAft>
            </a:pPr>
            <a:r>
              <a:rPr lang="en-GB" sz="2000" dirty="0" smtClean="0"/>
              <a:t>A class proceeding would be the preferable method for resolution of the common issues;</a:t>
            </a:r>
          </a:p>
          <a:p>
            <a:pPr lvl="1">
              <a:lnSpc>
                <a:spcPct val="100000"/>
              </a:lnSpc>
              <a:spcBef>
                <a:spcPts val="600"/>
              </a:spcBef>
              <a:spcAft>
                <a:spcPts val="600"/>
              </a:spcAft>
            </a:pPr>
            <a:r>
              <a:rPr lang="en-GB" sz="2000" dirty="0" smtClean="0"/>
              <a:t>A representative plaintiff has been identified who fairly and adequately represents the class, has no conflict of interest with other class members on the common issues and has produced a plan of proceeding that is workable</a:t>
            </a:r>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185628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Canada</a:t>
            </a:r>
            <a:endParaRPr lang="en-GB" dirty="0"/>
          </a:p>
        </p:txBody>
      </p:sp>
      <p:sp>
        <p:nvSpPr>
          <p:cNvPr id="4" name="Text Placeholder 3"/>
          <p:cNvSpPr>
            <a:spLocks noGrp="1"/>
          </p:cNvSpPr>
          <p:nvPr>
            <p:ph type="body" sz="quarter" idx="10"/>
          </p:nvPr>
        </p:nvSpPr>
        <p:spPr/>
        <p:txBody>
          <a:bodyPr/>
          <a:lstStyle/>
          <a:p>
            <a:pPr algn="l" hangingPunct="0">
              <a:lnSpc>
                <a:spcPct val="100000"/>
              </a:lnSpc>
              <a:spcBef>
                <a:spcPts val="600"/>
              </a:spcBef>
              <a:spcAft>
                <a:spcPts val="600"/>
              </a:spcAft>
            </a:pPr>
            <a:r>
              <a:rPr lang="en-GB" dirty="0" smtClean="0"/>
              <a:t>Trilogy of Supreme Court decisions:</a:t>
            </a:r>
          </a:p>
          <a:p>
            <a:pPr lvl="1" hangingPunct="0">
              <a:lnSpc>
                <a:spcPct val="100000"/>
              </a:lnSpc>
              <a:spcBef>
                <a:spcPts val="600"/>
              </a:spcBef>
              <a:spcAft>
                <a:spcPts val="600"/>
              </a:spcAft>
            </a:pPr>
            <a:r>
              <a:rPr lang="en-GB" sz="2000" i="1" dirty="0" smtClean="0"/>
              <a:t>Pro-Sys Consultants v Microsoft </a:t>
            </a:r>
            <a:r>
              <a:rPr lang="en-GB" sz="2000" dirty="0" smtClean="0"/>
              <a:t>[2013] SCC 57 (appeal from BC)</a:t>
            </a:r>
          </a:p>
          <a:p>
            <a:pPr lvl="1" hangingPunct="0">
              <a:lnSpc>
                <a:spcPct val="100000"/>
              </a:lnSpc>
              <a:spcBef>
                <a:spcPts val="600"/>
              </a:spcBef>
              <a:spcAft>
                <a:spcPts val="600"/>
              </a:spcAft>
            </a:pPr>
            <a:r>
              <a:rPr lang="en-GB" sz="2000" i="1" dirty="0" smtClean="0"/>
              <a:t>Sun-</a:t>
            </a:r>
            <a:r>
              <a:rPr lang="en-GB" sz="2000" i="1" dirty="0" err="1" smtClean="0"/>
              <a:t>Rype</a:t>
            </a:r>
            <a:r>
              <a:rPr lang="en-GB" sz="2000" i="1" dirty="0" smtClean="0"/>
              <a:t> Products v Archer Daniel Midland</a:t>
            </a:r>
            <a:r>
              <a:rPr lang="en-GB" sz="2000" dirty="0" smtClean="0"/>
              <a:t> [2013] SCC 58 (BC)</a:t>
            </a:r>
            <a:endParaRPr lang="en-GB" sz="2000" i="1" dirty="0" smtClean="0"/>
          </a:p>
          <a:p>
            <a:pPr lvl="1" hangingPunct="0">
              <a:lnSpc>
                <a:spcPct val="100000"/>
              </a:lnSpc>
              <a:spcBef>
                <a:spcPts val="600"/>
              </a:spcBef>
              <a:spcAft>
                <a:spcPts val="600"/>
              </a:spcAft>
            </a:pPr>
            <a:r>
              <a:rPr lang="en-GB" sz="2000" i="1" dirty="0" smtClean="0"/>
              <a:t>Infineon Technologies v Option </a:t>
            </a:r>
            <a:r>
              <a:rPr lang="en-GB" sz="2000" i="1" dirty="0" err="1" smtClean="0"/>
              <a:t>consumateurs</a:t>
            </a:r>
            <a:r>
              <a:rPr lang="en-GB" sz="2000" dirty="0" smtClean="0"/>
              <a:t> [2013] SCC 59 (QC)</a:t>
            </a:r>
          </a:p>
          <a:p>
            <a:pPr algn="l" hangingPunct="0">
              <a:lnSpc>
                <a:spcPct val="100000"/>
              </a:lnSpc>
              <a:spcBef>
                <a:spcPts val="600"/>
              </a:spcBef>
              <a:spcAft>
                <a:spcPts val="600"/>
              </a:spcAft>
            </a:pPr>
            <a:r>
              <a:rPr lang="en-GB" dirty="0" smtClean="0"/>
              <a:t>Evidentiary burden on plaintiffs at certification stage – a higher threshold based on evidence as to merits of the claim (c.f. </a:t>
            </a:r>
            <a:r>
              <a:rPr lang="en-GB" i="1" dirty="0" smtClean="0"/>
              <a:t>Wal-Mart, Comcast</a:t>
            </a:r>
            <a:r>
              <a:rPr lang="en-GB" dirty="0" smtClean="0"/>
              <a:t>)</a:t>
            </a:r>
            <a:r>
              <a:rPr lang="en-GB" i="1" dirty="0" smtClean="0"/>
              <a:t> </a:t>
            </a:r>
            <a:r>
              <a:rPr lang="en-GB" dirty="0" smtClean="0"/>
              <a:t>rejected </a:t>
            </a:r>
          </a:p>
          <a:p>
            <a:pPr algn="l" hangingPunct="0">
              <a:lnSpc>
                <a:spcPct val="100000"/>
              </a:lnSpc>
              <a:spcBef>
                <a:spcPts val="600"/>
              </a:spcBef>
              <a:spcAft>
                <a:spcPts val="600"/>
              </a:spcAft>
            </a:pPr>
            <a:r>
              <a:rPr lang="en-GB" dirty="0" smtClean="0"/>
              <a:t>Test is whether some basis in fact for relevant elements of the certification test</a:t>
            </a:r>
          </a:p>
          <a:p>
            <a:pPr algn="l" hangingPunct="0">
              <a:lnSpc>
                <a:spcPct val="100000"/>
              </a:lnSpc>
              <a:spcBef>
                <a:spcPts val="600"/>
              </a:spcBef>
              <a:spcAft>
                <a:spcPts val="600"/>
              </a:spcAft>
            </a:pPr>
            <a:r>
              <a:rPr lang="en-GB" dirty="0" smtClean="0"/>
              <a:t>Indirect purchaser class actions permitted to proceed, even though passing-on defence not available in Canada under </a:t>
            </a:r>
            <a:r>
              <a:rPr lang="en-GB" i="1" dirty="0" err="1" smtClean="0"/>
              <a:t>Kingstreet</a:t>
            </a:r>
            <a:r>
              <a:rPr lang="en-GB" i="1" dirty="0" smtClean="0"/>
              <a:t> Investments</a:t>
            </a:r>
            <a:r>
              <a:rPr lang="en-GB" dirty="0" smtClean="0"/>
              <a:t>  [2007] SCC 1</a:t>
            </a:r>
          </a:p>
          <a:p>
            <a:pPr algn="l" hangingPunct="0">
              <a:lnSpc>
                <a:spcPct val="100000"/>
              </a:lnSpc>
              <a:spcBef>
                <a:spcPts val="600"/>
              </a:spcBef>
              <a:spcAft>
                <a:spcPts val="600"/>
              </a:spcAft>
            </a:pPr>
            <a:r>
              <a:rPr lang="en-GB" dirty="0" smtClean="0"/>
              <a:t>Indirect purchaser plaintiff must demonstrate damages can be proven on class-wide basis – likely to require expert evidence</a:t>
            </a:r>
          </a:p>
          <a:p>
            <a:pPr algn="l" hangingPunct="0">
              <a:spcBef>
                <a:spcPts val="600"/>
              </a:spcBef>
              <a:spcAft>
                <a:spcPts val="600"/>
              </a:spcAft>
            </a:pPr>
            <a:endParaRPr lang="en-GB" i="1"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2136445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RSA</a:t>
            </a:r>
            <a:endParaRPr lang="en-GB" dirty="0"/>
          </a:p>
        </p:txBody>
      </p:sp>
      <p:sp>
        <p:nvSpPr>
          <p:cNvPr id="4" name="Text Placeholder 3"/>
          <p:cNvSpPr>
            <a:spLocks noGrp="1"/>
          </p:cNvSpPr>
          <p:nvPr>
            <p:ph type="body" sz="quarter" idx="10"/>
          </p:nvPr>
        </p:nvSpPr>
        <p:spPr/>
        <p:txBody>
          <a:bodyPr/>
          <a:lstStyle/>
          <a:p>
            <a:pPr>
              <a:lnSpc>
                <a:spcPct val="100000"/>
              </a:lnSpc>
              <a:spcBef>
                <a:spcPts val="600"/>
              </a:spcBef>
              <a:spcAft>
                <a:spcPts val="600"/>
              </a:spcAft>
            </a:pPr>
            <a:r>
              <a:rPr lang="en-GB" dirty="0" smtClean="0"/>
              <a:t>Class action based on judicial interpretation of s 173 of the RSA constitution</a:t>
            </a:r>
          </a:p>
          <a:p>
            <a:pPr>
              <a:lnSpc>
                <a:spcPct val="100000"/>
              </a:lnSpc>
              <a:spcBef>
                <a:spcPts val="600"/>
              </a:spcBef>
              <a:spcAft>
                <a:spcPts val="600"/>
              </a:spcAft>
            </a:pPr>
            <a:r>
              <a:rPr lang="en-GB" i="1" dirty="0" smtClean="0"/>
              <a:t>Children’s Resource Centre Trust v Pioneer Food </a:t>
            </a:r>
            <a:r>
              <a:rPr lang="en-GB" dirty="0" smtClean="0"/>
              <a:t>[2012] ZASCA 182</a:t>
            </a:r>
          </a:p>
          <a:p>
            <a:pPr>
              <a:lnSpc>
                <a:spcPct val="100000"/>
              </a:lnSpc>
              <a:spcBef>
                <a:spcPts val="600"/>
              </a:spcBef>
              <a:spcAft>
                <a:spcPts val="600"/>
              </a:spcAft>
            </a:pPr>
            <a:r>
              <a:rPr lang="en-GB" dirty="0" smtClean="0"/>
              <a:t>Follow-on class action against bread producers cartel on behalf of ‘all bread consumers in the Western Cape Province’</a:t>
            </a:r>
          </a:p>
          <a:p>
            <a:pPr>
              <a:lnSpc>
                <a:spcPct val="100000"/>
              </a:lnSpc>
              <a:spcBef>
                <a:spcPts val="600"/>
              </a:spcBef>
              <a:spcAft>
                <a:spcPts val="600"/>
              </a:spcAft>
            </a:pPr>
            <a:r>
              <a:rPr lang="en-GB" dirty="0" smtClean="0"/>
              <a:t>SCA held that class actions should be recognised, not only in respect of constitutional claims, but also in any other case where that would be the most appropriate means of litigating the claims of the members of the class</a:t>
            </a:r>
          </a:p>
          <a:p>
            <a:pPr>
              <a:lnSpc>
                <a:spcPct val="100000"/>
              </a:lnSpc>
              <a:spcBef>
                <a:spcPts val="600"/>
              </a:spcBef>
              <a:spcAft>
                <a:spcPts val="600"/>
              </a:spcAft>
            </a:pPr>
            <a:r>
              <a:rPr lang="en-GB" dirty="0" smtClean="0"/>
              <a:t>Rejected opt-in claim on behalf of bread distributors for lack of cause of action and availability of </a:t>
            </a:r>
            <a:r>
              <a:rPr lang="en-GB" dirty="0" err="1" smtClean="0"/>
              <a:t>joinder</a:t>
            </a:r>
            <a:r>
              <a:rPr lang="en-GB" dirty="0" smtClean="0"/>
              <a:t> of actions i.e. could proceed as multi-claimant action</a:t>
            </a:r>
          </a:p>
          <a:p>
            <a:pPr>
              <a:lnSpc>
                <a:spcPct val="100000"/>
              </a:lnSpc>
              <a:spcBef>
                <a:spcPts val="600"/>
              </a:spcBef>
              <a:spcAft>
                <a:spcPts val="600"/>
              </a:spcAft>
            </a:pPr>
            <a:r>
              <a:rPr lang="en-GB" i="1" dirty="0" err="1" smtClean="0"/>
              <a:t>Mukaddam</a:t>
            </a:r>
            <a:r>
              <a:rPr lang="en-GB" i="1" dirty="0" smtClean="0"/>
              <a:t> v Pioneer Foods</a:t>
            </a:r>
            <a:r>
              <a:rPr lang="en-GB" dirty="0" smtClean="0"/>
              <a:t> [2013] ZACC 23</a:t>
            </a:r>
          </a:p>
          <a:p>
            <a:pPr>
              <a:lnSpc>
                <a:spcPct val="100000"/>
              </a:lnSpc>
              <a:spcBef>
                <a:spcPts val="600"/>
              </a:spcBef>
              <a:spcAft>
                <a:spcPts val="600"/>
              </a:spcAft>
            </a:pPr>
            <a:r>
              <a:rPr lang="en-GB" dirty="0" smtClean="0"/>
              <a:t>CC adopted SCA’s approach to class actions, but overturned SCA’s rejection of opt-in claim – cause of action was potentially plausible</a:t>
            </a:r>
          </a:p>
          <a:p>
            <a:pPr>
              <a:lnSpc>
                <a:spcPct val="100000"/>
              </a:lnSpc>
              <a:spcBef>
                <a:spcPts val="600"/>
              </a:spcBef>
              <a:spcAft>
                <a:spcPts val="600"/>
              </a:spcAft>
            </a:pPr>
            <a:endParaRPr lang="en-GB" dirty="0" smtClean="0"/>
          </a:p>
          <a:p>
            <a:pPr>
              <a:lnSpc>
                <a:spcPct val="100000"/>
              </a:lnSpc>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453789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Guidance from other jurisdictions – RSA</a:t>
            </a:r>
            <a:endParaRPr lang="en-GB" dirty="0"/>
          </a:p>
        </p:txBody>
      </p:sp>
      <p:sp>
        <p:nvSpPr>
          <p:cNvPr id="4" name="Text Placeholder 3"/>
          <p:cNvSpPr>
            <a:spLocks noGrp="1"/>
          </p:cNvSpPr>
          <p:nvPr>
            <p:ph type="body" sz="quarter" idx="10"/>
          </p:nvPr>
        </p:nvSpPr>
        <p:spPr/>
        <p:txBody>
          <a:bodyPr/>
          <a:lstStyle/>
          <a:p>
            <a:pPr>
              <a:lnSpc>
                <a:spcPct val="100000"/>
              </a:lnSpc>
              <a:spcBef>
                <a:spcPts val="600"/>
              </a:spcBef>
              <a:spcAft>
                <a:spcPts val="600"/>
              </a:spcAft>
            </a:pPr>
            <a:r>
              <a:rPr lang="en-GB" dirty="0" smtClean="0"/>
              <a:t>SCA’s conditions for a class action:</a:t>
            </a:r>
          </a:p>
          <a:p>
            <a:pPr lvl="1">
              <a:lnSpc>
                <a:spcPct val="100000"/>
              </a:lnSpc>
              <a:spcBef>
                <a:spcPts val="600"/>
              </a:spcBef>
              <a:spcAft>
                <a:spcPts val="600"/>
              </a:spcAft>
            </a:pPr>
            <a:r>
              <a:rPr lang="en-GB" sz="2000" dirty="0" smtClean="0"/>
              <a:t>an objectively identifiable class</a:t>
            </a:r>
          </a:p>
          <a:p>
            <a:pPr lvl="1">
              <a:lnSpc>
                <a:spcPct val="100000"/>
              </a:lnSpc>
              <a:spcBef>
                <a:spcPts val="600"/>
              </a:spcBef>
              <a:spcAft>
                <a:spcPts val="600"/>
              </a:spcAft>
            </a:pPr>
            <a:r>
              <a:rPr lang="en-GB" sz="2000" dirty="0" smtClean="0"/>
              <a:t>a cause of action raising a </a:t>
            </a:r>
            <a:r>
              <a:rPr lang="en-GB" sz="2000" dirty="0" err="1" smtClean="0"/>
              <a:t>triable</a:t>
            </a:r>
            <a:r>
              <a:rPr lang="en-GB" sz="2000" dirty="0" smtClean="0"/>
              <a:t> issue</a:t>
            </a:r>
          </a:p>
          <a:p>
            <a:pPr lvl="1">
              <a:lnSpc>
                <a:spcPct val="100000"/>
              </a:lnSpc>
              <a:spcBef>
                <a:spcPts val="600"/>
              </a:spcBef>
              <a:spcAft>
                <a:spcPts val="600"/>
              </a:spcAft>
            </a:pPr>
            <a:r>
              <a:rPr lang="en-GB" sz="2000" dirty="0" smtClean="0"/>
              <a:t>common issues that can appropriately be dealt with in the interests of all members of the class</a:t>
            </a:r>
          </a:p>
          <a:p>
            <a:pPr lvl="1">
              <a:lnSpc>
                <a:spcPct val="100000"/>
              </a:lnSpc>
              <a:spcBef>
                <a:spcPts val="600"/>
              </a:spcBef>
              <a:spcAft>
                <a:spcPts val="600"/>
              </a:spcAft>
            </a:pPr>
            <a:r>
              <a:rPr lang="en-GB" sz="2000" dirty="0" smtClean="0"/>
              <a:t>appropriate procedures for distributing damages to the members of the class</a:t>
            </a:r>
          </a:p>
          <a:p>
            <a:pPr lvl="1">
              <a:lnSpc>
                <a:spcPct val="100000"/>
              </a:lnSpc>
              <a:spcBef>
                <a:spcPts val="600"/>
              </a:spcBef>
              <a:spcAft>
                <a:spcPts val="600"/>
              </a:spcAft>
            </a:pPr>
            <a:r>
              <a:rPr lang="en-GB" sz="2000" dirty="0" smtClean="0"/>
              <a:t>representatives must be suitable to conduct the litigation on behalf of the class </a:t>
            </a:r>
          </a:p>
          <a:p>
            <a:pPr>
              <a:lnSpc>
                <a:spcPct val="100000"/>
              </a:lnSpc>
              <a:spcBef>
                <a:spcPts val="600"/>
              </a:spcBef>
              <a:spcAft>
                <a:spcPts val="600"/>
              </a:spcAft>
            </a:pPr>
            <a:r>
              <a:rPr lang="en-GB" dirty="0" smtClean="0"/>
              <a:t>CC  emphasised governing principle of certification in the interests of justice – action may proceed even if one or more of the conditions is not met</a:t>
            </a:r>
          </a:p>
          <a:p>
            <a:pPr>
              <a:lnSpc>
                <a:spcPct val="100000"/>
              </a:lnSpc>
              <a:spcBef>
                <a:spcPts val="600"/>
              </a:spcBef>
              <a:spcAft>
                <a:spcPts val="600"/>
              </a:spcAft>
            </a:pPr>
            <a:endParaRPr lang="en-GB" dirty="0" smtClean="0"/>
          </a:p>
          <a:p>
            <a:pPr>
              <a:lnSpc>
                <a:spcPct val="100000"/>
              </a:lnSpc>
              <a:spcBef>
                <a:spcPts val="600"/>
              </a:spcBef>
              <a:spcAft>
                <a:spcPts val="600"/>
              </a:spcAft>
            </a:pPr>
            <a:endParaRPr lang="en-GB" dirty="0" smtClean="0"/>
          </a:p>
          <a:p>
            <a:pPr algn="l" hangingPunct="0">
              <a:spcBef>
                <a:spcPts val="600"/>
              </a:spcBef>
              <a:spcAft>
                <a:spcPts val="600"/>
              </a:spcAft>
            </a:pPr>
            <a:endParaRPr lang="en-GB" dirty="0" smtClean="0"/>
          </a:p>
        </p:txBody>
      </p:sp>
    </p:spTree>
    <p:extLst>
      <p:ext uri="{BB962C8B-B14F-4D97-AF65-F5344CB8AC3E}">
        <p14:creationId xmlns:p14="http://schemas.microsoft.com/office/powerpoint/2010/main" val="2236461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Collective proceedings under the CRA and international jurisdiction</a:t>
            </a:r>
            <a:endParaRPr lang="en-GB" dirty="0"/>
          </a:p>
        </p:txBody>
      </p:sp>
      <p:sp>
        <p:nvSpPr>
          <p:cNvPr id="3" name="Text Placeholder 2"/>
          <p:cNvSpPr>
            <a:spLocks noGrp="1"/>
          </p:cNvSpPr>
          <p:nvPr>
            <p:ph type="body" sz="quarter" idx="11"/>
          </p:nvPr>
        </p:nvSpPr>
        <p:spPr>
          <a:xfrm>
            <a:off x="584623" y="3231806"/>
            <a:ext cx="8429095" cy="495301"/>
          </a:xfrm>
        </p:spPr>
        <p:txBody>
          <a:bodyPr/>
          <a:lstStyle/>
          <a:p>
            <a:r>
              <a:rPr lang="en-GB" altLang="en-US" dirty="0"/>
              <a:t> Colin West</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2748321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altLang="en-US" dirty="0"/>
              <a:t>The CAT’s international jurisdiction</a:t>
            </a:r>
            <a:endParaRPr lang="en-GB" dirty="0"/>
          </a:p>
        </p:txBody>
      </p:sp>
      <p:sp>
        <p:nvSpPr>
          <p:cNvPr id="4" name="Text Placeholder 3"/>
          <p:cNvSpPr>
            <a:spLocks noGrp="1"/>
          </p:cNvSpPr>
          <p:nvPr>
            <p:ph type="body" sz="quarter" idx="10"/>
          </p:nvPr>
        </p:nvSpPr>
        <p:spPr/>
        <p:txBody>
          <a:bodyPr/>
          <a:lstStyle/>
          <a:p>
            <a:r>
              <a:rPr lang="en-GB" altLang="en-US" dirty="0"/>
              <a:t>CPR Pt 6; Rules of Procedure, r.31</a:t>
            </a:r>
          </a:p>
          <a:p>
            <a:r>
              <a:rPr lang="en-GB" altLang="en-US" dirty="0"/>
              <a:t>Suitability of CAT for international cases: old rules/new rules</a:t>
            </a:r>
          </a:p>
          <a:p>
            <a:r>
              <a:rPr lang="en-GB" altLang="en-US" dirty="0"/>
              <a:t>Opt-out cases: limitation to UK Claimants (CA98, s.47B(11)(b)(</a:t>
            </a:r>
            <a:r>
              <a:rPr lang="en-GB" altLang="en-US" dirty="0" err="1"/>
              <a:t>i</a:t>
            </a:r>
            <a:r>
              <a:rPr lang="en-GB" altLang="en-US" dirty="0"/>
              <a:t>))</a:t>
            </a:r>
          </a:p>
          <a:p>
            <a:r>
              <a:rPr lang="en-GB" altLang="en-US" dirty="0"/>
              <a:t>Right to opt in to opt-out (CA98, s.47B(11)(b)(ii)) : scope?</a:t>
            </a:r>
          </a:p>
          <a:p>
            <a:endParaRPr lang="en-GB" dirty="0"/>
          </a:p>
        </p:txBody>
      </p:sp>
    </p:spTree>
    <p:extLst>
      <p:ext uri="{BB962C8B-B14F-4D97-AF65-F5344CB8AC3E}">
        <p14:creationId xmlns:p14="http://schemas.microsoft.com/office/powerpoint/2010/main" val="2056262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altLang="en-US" sz="3200" dirty="0"/>
              <a:t>International effect of collective </a:t>
            </a:r>
            <a:r>
              <a:rPr lang="en-GB" altLang="en-US" sz="3200" dirty="0" smtClean="0"/>
              <a:t>proceedings </a:t>
            </a:r>
            <a:r>
              <a:rPr lang="en-GB" altLang="en-US" sz="3200" dirty="0"/>
              <a:t>/ settlements</a:t>
            </a:r>
            <a:endParaRPr lang="en-GB" sz="3200" dirty="0"/>
          </a:p>
        </p:txBody>
      </p:sp>
      <p:sp>
        <p:nvSpPr>
          <p:cNvPr id="4" name="Text Placeholder 3"/>
          <p:cNvSpPr>
            <a:spLocks noGrp="1"/>
          </p:cNvSpPr>
          <p:nvPr>
            <p:ph type="body" sz="quarter" idx="10"/>
          </p:nvPr>
        </p:nvSpPr>
        <p:spPr/>
        <p:txBody>
          <a:bodyPr/>
          <a:lstStyle/>
          <a:p>
            <a:r>
              <a:rPr lang="en-GB" altLang="en-US" dirty="0"/>
              <a:t>No potential for non-UK Claimant to be bound by UK opt-out action</a:t>
            </a:r>
          </a:p>
          <a:p>
            <a:r>
              <a:rPr lang="en-GB" altLang="en-US" dirty="0"/>
              <a:t>Other systems not limited to </a:t>
            </a:r>
            <a:r>
              <a:rPr lang="en-GB" altLang="en-US" dirty="0" err="1"/>
              <a:t>domiciliaries</a:t>
            </a:r>
            <a:r>
              <a:rPr lang="en-GB" altLang="en-US" dirty="0"/>
              <a:t> (e.g. Netherlands)</a:t>
            </a:r>
          </a:p>
          <a:p>
            <a:r>
              <a:rPr lang="en-GB" altLang="en-US" dirty="0"/>
              <a:t>Applicability of Regulation 1215/2012</a:t>
            </a:r>
          </a:p>
          <a:p>
            <a:pPr lvl="1"/>
            <a:r>
              <a:rPr lang="en-GB" altLang="en-US" dirty="0"/>
              <a:t>“judgment” / “settlement”</a:t>
            </a:r>
          </a:p>
          <a:p>
            <a:pPr lvl="1"/>
            <a:r>
              <a:rPr lang="en-GB" altLang="en-US" dirty="0"/>
              <a:t>public policy and the BIS consultation</a:t>
            </a:r>
          </a:p>
          <a:p>
            <a:endParaRPr lang="en-GB" dirty="0"/>
          </a:p>
        </p:txBody>
      </p:sp>
    </p:spTree>
    <p:extLst>
      <p:ext uri="{BB962C8B-B14F-4D97-AF65-F5344CB8AC3E}">
        <p14:creationId xmlns:p14="http://schemas.microsoft.com/office/powerpoint/2010/main" val="2966427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altLang="en-US" dirty="0"/>
              <a:t>International enforcement</a:t>
            </a:r>
            <a:endParaRPr lang="en-GB" dirty="0"/>
          </a:p>
        </p:txBody>
      </p:sp>
      <p:sp>
        <p:nvSpPr>
          <p:cNvPr id="4" name="Text Placeholder 3"/>
          <p:cNvSpPr>
            <a:spLocks noGrp="1"/>
          </p:cNvSpPr>
          <p:nvPr>
            <p:ph type="body" sz="quarter" idx="10"/>
          </p:nvPr>
        </p:nvSpPr>
        <p:spPr/>
        <p:txBody>
          <a:bodyPr/>
          <a:lstStyle/>
          <a:p>
            <a:r>
              <a:rPr lang="en-GB" altLang="en-US" dirty="0"/>
              <a:t>Direct enforcement</a:t>
            </a:r>
          </a:p>
          <a:p>
            <a:r>
              <a:rPr lang="en-GB" altLang="en-US" dirty="0"/>
              <a:t>Defence of </a:t>
            </a:r>
            <a:r>
              <a:rPr lang="en-GB" altLang="en-US" i="1" dirty="0"/>
              <a:t>res judicata</a:t>
            </a:r>
            <a:r>
              <a:rPr lang="en-GB" altLang="en-US" dirty="0"/>
              <a:t> / compromise on C who did not opt out</a:t>
            </a:r>
          </a:p>
          <a:p>
            <a:r>
              <a:rPr lang="en-GB" altLang="en-US" dirty="0"/>
              <a:t>Applicability to settlements</a:t>
            </a:r>
          </a:p>
          <a:p>
            <a:r>
              <a:rPr lang="en-GB" altLang="en-US" dirty="0"/>
              <a:t>The Commission’s 2013 </a:t>
            </a:r>
            <a:r>
              <a:rPr lang="en-GB" altLang="en-US" dirty="0" smtClean="0"/>
              <a:t>recommendation</a:t>
            </a:r>
            <a:endParaRPr lang="en-GB" altLang="en-US" dirty="0"/>
          </a:p>
          <a:p>
            <a:r>
              <a:rPr lang="en-GB" altLang="en-US" dirty="0"/>
              <a:t>A non-uniform approach between Member States? </a:t>
            </a:r>
          </a:p>
          <a:p>
            <a:endParaRPr lang="en-GB" dirty="0"/>
          </a:p>
        </p:txBody>
      </p:sp>
    </p:spTree>
    <p:extLst>
      <p:ext uri="{BB962C8B-B14F-4D97-AF65-F5344CB8AC3E}">
        <p14:creationId xmlns:p14="http://schemas.microsoft.com/office/powerpoint/2010/main" val="2438037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The Consumer Rights Act 2015 and the Competition Appeal Tribunal Rules 2015</a:t>
            </a:r>
          </a:p>
        </p:txBody>
      </p:sp>
      <p:sp>
        <p:nvSpPr>
          <p:cNvPr id="3" name="Text Placeholder 2"/>
          <p:cNvSpPr>
            <a:spLocks noGrp="1"/>
          </p:cNvSpPr>
          <p:nvPr>
            <p:ph type="body" sz="quarter" idx="11"/>
          </p:nvPr>
        </p:nvSpPr>
        <p:spPr>
          <a:xfrm>
            <a:off x="658764" y="3304804"/>
            <a:ext cx="8429095" cy="495301"/>
          </a:xfrm>
        </p:spPr>
        <p:txBody>
          <a:bodyPr/>
          <a:lstStyle/>
          <a:p>
            <a:r>
              <a:rPr lang="en-GB" altLang="en-US" dirty="0"/>
              <a:t> </a:t>
            </a:r>
            <a:r>
              <a:rPr lang="en-GB" altLang="en-US" dirty="0" smtClean="0"/>
              <a:t>Hugo Leith</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418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New regime</a:t>
            </a:r>
            <a:endParaRPr lang="en-GB" dirty="0"/>
          </a:p>
        </p:txBody>
      </p:sp>
      <p:sp>
        <p:nvSpPr>
          <p:cNvPr id="4" name="Text Placeholder 3"/>
          <p:cNvSpPr>
            <a:spLocks noGrp="1"/>
          </p:cNvSpPr>
          <p:nvPr>
            <p:ph type="body" sz="quarter" idx="10"/>
          </p:nvPr>
        </p:nvSpPr>
        <p:spPr/>
        <p:txBody>
          <a:bodyPr/>
          <a:lstStyle/>
          <a:p>
            <a:r>
              <a:rPr lang="en-GB" dirty="0" smtClean="0"/>
              <a:t>As of 1 October 2015, the new regime for competition damages claims came into force pursuant to the Consumer Rights Act 2015</a:t>
            </a:r>
          </a:p>
          <a:p>
            <a:r>
              <a:rPr lang="en-GB" dirty="0" smtClean="0"/>
              <a:t>The new provisions allow for stand-alone as well as follow-on claims to be brought before the Competition Appeal Tribunal, either individually or by way of collective redress – see sections 47A and 47B Competition Act, as amended by CRA</a:t>
            </a:r>
          </a:p>
          <a:p>
            <a:r>
              <a:rPr lang="en-GB" dirty="0" smtClean="0"/>
              <a:t>Those provisions apply to claims arising before 1 May 2015 – see Schedule 8, paragraphs 4(2) and 5(2) CRA</a:t>
            </a:r>
            <a:endParaRPr lang="en-GB"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of claims under s.47A, CRA</a:t>
            </a:r>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984214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Key development: the CAT formerly limited to hearing claims for damages following on from a binding finding of a competition regulator of an infringement of competition rules.</a:t>
            </a:r>
          </a:p>
          <a:p>
            <a:endParaRPr lang="en-GB" dirty="0"/>
          </a:p>
          <a:p>
            <a:r>
              <a:rPr lang="en-GB" dirty="0"/>
              <a:t>Now, CAT can itself determine the facts grounding liability, and then award damages and other remedies.</a:t>
            </a:r>
          </a:p>
          <a:p>
            <a:endParaRPr lang="en-GB" dirty="0"/>
          </a:p>
        </p:txBody>
      </p:sp>
    </p:spTree>
    <p:extLst>
      <p:ext uri="{BB962C8B-B14F-4D97-AF65-F5344CB8AC3E}">
        <p14:creationId xmlns:p14="http://schemas.microsoft.com/office/powerpoint/2010/main" val="3018035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Possibility of other types of claims</a:t>
            </a:r>
            <a:r>
              <a:rPr lang="en-GB" dirty="0" smtClean="0"/>
              <a:t>?</a:t>
            </a:r>
            <a:endParaRPr lang="en-GB" dirty="0"/>
          </a:p>
          <a:p>
            <a:pPr lvl="1" algn="just"/>
            <a:r>
              <a:rPr lang="en-GB" sz="2000" dirty="0"/>
              <a:t>The core claim covered by new s.47A is for breach of statutory duty, for infringing competition rules.</a:t>
            </a:r>
          </a:p>
          <a:p>
            <a:pPr lvl="1" algn="just"/>
            <a:r>
              <a:rPr lang="en-GB" sz="2000" dirty="0"/>
              <a:t>Can the statute cover other related claims: </a:t>
            </a:r>
            <a:r>
              <a:rPr lang="en-GB" sz="2000" dirty="0" err="1"/>
              <a:t>eg</a:t>
            </a:r>
            <a:r>
              <a:rPr lang="en-GB" sz="2000" dirty="0"/>
              <a:t> a core claim for breach of statutory duty, plus a related tort (</a:t>
            </a:r>
            <a:r>
              <a:rPr lang="en-GB" sz="2000" dirty="0" err="1"/>
              <a:t>eg</a:t>
            </a:r>
            <a:r>
              <a:rPr lang="en-GB" sz="2000" dirty="0"/>
              <a:t> conspiracy) or contract claim arising from the infringement, plus other facts?  </a:t>
            </a:r>
            <a:endParaRPr lang="en-GB" sz="2000" dirty="0" smtClean="0"/>
          </a:p>
          <a:p>
            <a:pPr lvl="1" algn="just"/>
            <a:r>
              <a:rPr lang="en-GB" sz="2000" dirty="0" smtClean="0"/>
              <a:t>Rules </a:t>
            </a:r>
            <a:r>
              <a:rPr lang="en-GB" sz="2000" dirty="0"/>
              <a:t>on damages may be more </a:t>
            </a:r>
            <a:r>
              <a:rPr lang="en-GB" sz="2000" dirty="0" smtClean="0"/>
              <a:t>favourable.</a:t>
            </a:r>
            <a:endParaRPr lang="en-GB" sz="2000" dirty="0"/>
          </a:p>
          <a:p>
            <a:endParaRPr lang="en-GB" dirty="0"/>
          </a:p>
        </p:txBody>
      </p:sp>
    </p:spTree>
    <p:extLst>
      <p:ext uri="{BB962C8B-B14F-4D97-AF65-F5344CB8AC3E}">
        <p14:creationId xmlns:p14="http://schemas.microsoft.com/office/powerpoint/2010/main" val="2605532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Issue focussed on here is whether s.47A is broad enough to cover such claims</a:t>
            </a:r>
            <a:r>
              <a:rPr lang="en-GB" dirty="0" smtClean="0"/>
              <a:t>.</a:t>
            </a:r>
            <a:endParaRPr lang="en-GB" dirty="0"/>
          </a:p>
          <a:p>
            <a:r>
              <a:rPr lang="en-GB" dirty="0"/>
              <a:t>Limitations issues also arise:</a:t>
            </a:r>
          </a:p>
          <a:p>
            <a:pPr lvl="1" algn="just"/>
            <a:r>
              <a:rPr lang="en-GB" dirty="0"/>
              <a:t>Note the difficulty (already discussed) in applying the transitional limitation provisions under Rule 119 of the CAT Rules 2015, applying rule 31 of the old CAT Rules, where there is no infringement decision.</a:t>
            </a:r>
          </a:p>
          <a:p>
            <a:endParaRPr lang="en-GB" dirty="0"/>
          </a:p>
        </p:txBody>
      </p:sp>
    </p:spTree>
    <p:extLst>
      <p:ext uri="{BB962C8B-B14F-4D97-AF65-F5344CB8AC3E}">
        <p14:creationId xmlns:p14="http://schemas.microsoft.com/office/powerpoint/2010/main" val="2131510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200367"/>
            <a:ext cx="8668271" cy="557514"/>
          </a:xfrm>
        </p:spPr>
        <p:txBody>
          <a:bodyPr/>
          <a:lstStyle/>
          <a:p>
            <a:r>
              <a:rPr lang="en-GB" sz="2800" dirty="0"/>
              <a:t>Scope of claims</a:t>
            </a:r>
          </a:p>
        </p:txBody>
      </p:sp>
      <p:sp>
        <p:nvSpPr>
          <p:cNvPr id="4" name="Text Placeholder 3"/>
          <p:cNvSpPr>
            <a:spLocks noGrp="1"/>
          </p:cNvSpPr>
          <p:nvPr>
            <p:ph type="body" sz="quarter" idx="10"/>
          </p:nvPr>
        </p:nvSpPr>
        <p:spPr>
          <a:xfrm>
            <a:off x="732905" y="757881"/>
            <a:ext cx="8668270" cy="3917475"/>
          </a:xfrm>
        </p:spPr>
        <p:txBody>
          <a:bodyPr/>
          <a:lstStyle/>
          <a:p>
            <a:r>
              <a:rPr lang="en-GB" sz="1300" dirty="0"/>
              <a:t>Statutory language is not explicit.  New section 47A:</a:t>
            </a:r>
          </a:p>
          <a:p>
            <a:pPr marL="0" indent="0">
              <a:buNone/>
            </a:pPr>
            <a:r>
              <a:rPr lang="en-GB" sz="1300" i="1" dirty="0"/>
              <a:t>(1) A person </a:t>
            </a:r>
            <a:r>
              <a:rPr lang="en-GB" sz="1300" i="1" u="sng" dirty="0"/>
              <a:t>may make a claim to which this section applies</a:t>
            </a:r>
            <a:r>
              <a:rPr lang="en-GB" sz="1300" i="1" dirty="0"/>
              <a:t> in proceedings before the Tribunal, subject to the provisions of this Act and Tribunal rules.</a:t>
            </a:r>
          </a:p>
          <a:p>
            <a:pPr marL="0" indent="0">
              <a:buNone/>
            </a:pPr>
            <a:r>
              <a:rPr lang="en-GB" sz="1300" i="1" dirty="0"/>
              <a:t>(2) This section </a:t>
            </a:r>
            <a:r>
              <a:rPr lang="en-GB" sz="1300" i="1" u="sng" dirty="0"/>
              <a:t>applies to a claim </a:t>
            </a:r>
            <a:r>
              <a:rPr lang="en-GB" sz="1300" i="1" dirty="0"/>
              <a:t>of a kind specified in subsection (3) which a person who has suffered loss or damage may make in civil proceedings brought in any part of the United Kingdom </a:t>
            </a:r>
            <a:r>
              <a:rPr lang="en-GB" sz="1300" i="1" u="sng" dirty="0"/>
              <a:t>in respect of an</a:t>
            </a:r>
            <a:r>
              <a:rPr lang="en-GB" sz="1300" i="1" dirty="0"/>
              <a:t> infringement decision or an </a:t>
            </a:r>
            <a:r>
              <a:rPr lang="en-GB" sz="1300" i="1" u="sng" dirty="0"/>
              <a:t>alleged infringement of</a:t>
            </a:r>
            <a:r>
              <a:rPr lang="en-GB" sz="1300" i="1" dirty="0"/>
              <a:t>—</a:t>
            </a:r>
          </a:p>
          <a:p>
            <a:pPr marL="0" indent="0">
              <a:buNone/>
            </a:pPr>
            <a:r>
              <a:rPr lang="en-GB" sz="1300" i="1" dirty="0"/>
              <a:t>	(a) the Chapter I prohibition,</a:t>
            </a:r>
          </a:p>
          <a:p>
            <a:pPr marL="0" indent="0">
              <a:buNone/>
            </a:pPr>
            <a:r>
              <a:rPr lang="en-GB" sz="1300" i="1" dirty="0"/>
              <a:t>	(b) the Chapter II prohibition,</a:t>
            </a:r>
          </a:p>
          <a:p>
            <a:pPr marL="0" indent="0">
              <a:buNone/>
            </a:pPr>
            <a:r>
              <a:rPr lang="en-GB" sz="1300" i="1" dirty="0"/>
              <a:t>	(c) the prohibition in Article 101(1), or</a:t>
            </a:r>
          </a:p>
          <a:p>
            <a:pPr marL="0" indent="0">
              <a:buNone/>
            </a:pPr>
            <a:r>
              <a:rPr lang="en-GB" sz="1300" i="1" dirty="0"/>
              <a:t>	(d) the prohibition in Article 102.</a:t>
            </a:r>
          </a:p>
          <a:p>
            <a:pPr marL="0" indent="0">
              <a:buNone/>
            </a:pPr>
            <a:r>
              <a:rPr lang="en-GB" sz="1300" i="1" dirty="0"/>
              <a:t>(3) </a:t>
            </a:r>
            <a:r>
              <a:rPr lang="en-GB" sz="1300" i="1" u="sng" dirty="0"/>
              <a:t>The claims are</a:t>
            </a:r>
            <a:r>
              <a:rPr lang="en-GB" sz="1300" i="1" dirty="0"/>
              <a:t>—</a:t>
            </a:r>
          </a:p>
          <a:p>
            <a:pPr marL="400050" lvl="1" indent="0">
              <a:buNone/>
            </a:pPr>
            <a:r>
              <a:rPr lang="en-GB" sz="1300" i="1" dirty="0"/>
              <a:t>	(a) </a:t>
            </a:r>
            <a:r>
              <a:rPr lang="en-GB" sz="1300" i="1" u="sng" dirty="0"/>
              <a:t>a claim for damages</a:t>
            </a:r>
            <a:r>
              <a:rPr lang="en-GB" sz="1300" i="1" dirty="0"/>
              <a:t>;</a:t>
            </a:r>
          </a:p>
          <a:p>
            <a:pPr marL="400050" lvl="1" indent="0">
              <a:buNone/>
            </a:pPr>
            <a:r>
              <a:rPr lang="en-GB" sz="1300" i="1" dirty="0"/>
              <a:t>	(b) any other claim for a sum of money;</a:t>
            </a:r>
          </a:p>
          <a:p>
            <a:pPr marL="400050" lvl="1" indent="0">
              <a:buNone/>
            </a:pPr>
            <a:r>
              <a:rPr lang="en-GB" sz="1300" i="1" dirty="0"/>
              <a:t>	(c) in proceedings in England and Wales or Northern Ireland, </a:t>
            </a:r>
            <a:r>
              <a:rPr lang="en-GB" sz="1300" i="1" u="sng" dirty="0"/>
              <a:t>a </a:t>
            </a:r>
            <a:r>
              <a:rPr lang="en-GB" sz="1300" i="1" u="sng" dirty="0" smtClean="0"/>
              <a:t>claim </a:t>
            </a:r>
            <a:r>
              <a:rPr lang="en-GB" sz="1300" i="1" u="sng" dirty="0"/>
              <a:t>for an injunction.</a:t>
            </a:r>
          </a:p>
          <a:p>
            <a:endParaRPr lang="en-GB" dirty="0"/>
          </a:p>
        </p:txBody>
      </p:sp>
    </p:spTree>
    <p:extLst>
      <p:ext uri="{BB962C8B-B14F-4D97-AF65-F5344CB8AC3E}">
        <p14:creationId xmlns:p14="http://schemas.microsoft.com/office/powerpoint/2010/main" val="634519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pPr marL="0" indent="0">
              <a:buNone/>
            </a:pPr>
            <a:r>
              <a:rPr lang="en-GB" dirty="0" err="1"/>
              <a:t>Barling</a:t>
            </a:r>
            <a:r>
              <a:rPr lang="en-GB" dirty="0"/>
              <a:t> J noted in 2013:</a:t>
            </a:r>
          </a:p>
          <a:p>
            <a:pPr marL="0" indent="0">
              <a:buNone/>
            </a:pPr>
            <a:r>
              <a:rPr lang="en-GB" dirty="0"/>
              <a:t>“…</a:t>
            </a:r>
            <a:r>
              <a:rPr lang="en-GB" i="1" dirty="0"/>
              <a:t>it is not clear whether, and if so how, the CAT will be able to address issues or causes of action that are not based on competition law but are connected with, and ancillary to, a competition law action.  The proposed legislation is silent on this issue…”</a:t>
            </a:r>
          </a:p>
          <a:p>
            <a:pPr marL="0" indent="0" algn="r">
              <a:buNone/>
            </a:pPr>
            <a:endParaRPr lang="en-GB" sz="1800" i="1" dirty="0"/>
          </a:p>
          <a:p>
            <a:pPr marL="0" indent="0" algn="r">
              <a:buNone/>
            </a:pPr>
            <a:r>
              <a:rPr lang="en-GB" sz="1800" dirty="0"/>
              <a:t>(The David Vaughan </a:t>
            </a:r>
            <a:r>
              <a:rPr lang="en-GB" sz="1800" dirty="0" smtClean="0"/>
              <a:t>Lecture</a:t>
            </a:r>
            <a:r>
              <a:rPr lang="en-GB" sz="1800" dirty="0"/>
              <a:t>, 19 June 2013)</a:t>
            </a:r>
          </a:p>
          <a:p>
            <a:endParaRPr lang="en-GB" dirty="0"/>
          </a:p>
        </p:txBody>
      </p:sp>
    </p:spTree>
    <p:extLst>
      <p:ext uri="{BB962C8B-B14F-4D97-AF65-F5344CB8AC3E}">
        <p14:creationId xmlns:p14="http://schemas.microsoft.com/office/powerpoint/2010/main" val="1985112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Points of ambiguity:</a:t>
            </a:r>
          </a:p>
          <a:p>
            <a:pPr lvl="1"/>
            <a:r>
              <a:rPr lang="en-GB" dirty="0"/>
              <a:t>Statutory language does not refer only to claims for breach of statutory duty.</a:t>
            </a:r>
          </a:p>
          <a:p>
            <a:pPr lvl="1"/>
            <a:r>
              <a:rPr lang="en-GB" dirty="0"/>
              <a:t>The statute requires that the claim is “in respect of” an infringement, and brought for damages or an injunction. </a:t>
            </a:r>
          </a:p>
          <a:p>
            <a:pPr lvl="1"/>
            <a:r>
              <a:rPr lang="en-GB" dirty="0"/>
              <a:t>Other claims </a:t>
            </a:r>
            <a:r>
              <a:rPr lang="en-GB" u="sng" dirty="0"/>
              <a:t>may</a:t>
            </a:r>
            <a:r>
              <a:rPr lang="en-GB" dirty="0"/>
              <a:t> rely on an infringement, in addition to other elements.</a:t>
            </a:r>
          </a:p>
          <a:p>
            <a:endParaRPr lang="en-GB" dirty="0"/>
          </a:p>
        </p:txBody>
      </p:sp>
    </p:spTree>
    <p:extLst>
      <p:ext uri="{BB962C8B-B14F-4D97-AF65-F5344CB8AC3E}">
        <p14:creationId xmlns:p14="http://schemas.microsoft.com/office/powerpoint/2010/main" val="1404416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Similar issue arose under old s.47A.  </a:t>
            </a:r>
          </a:p>
          <a:p>
            <a:r>
              <a:rPr lang="en-GB" dirty="0"/>
              <a:t>CA in </a:t>
            </a:r>
            <a:r>
              <a:rPr lang="en-GB" i="1" dirty="0"/>
              <a:t>WH Newson v IMI plc</a:t>
            </a:r>
            <a:r>
              <a:rPr lang="en-GB" dirty="0"/>
              <a:t> [2013] EWCA </a:t>
            </a:r>
            <a:r>
              <a:rPr lang="en-GB" dirty="0" err="1"/>
              <a:t>Civ</a:t>
            </a:r>
            <a:r>
              <a:rPr lang="en-GB" dirty="0"/>
              <a:t> 1377 considered alternative conspiracy plea.  </a:t>
            </a:r>
          </a:p>
          <a:p>
            <a:r>
              <a:rPr lang="en-GB" dirty="0"/>
              <a:t>Arden LJ, [20]: </a:t>
            </a:r>
          </a:p>
          <a:p>
            <a:pPr lvl="1"/>
            <a:r>
              <a:rPr lang="en-GB" sz="1600" i="1" dirty="0"/>
              <a:t>“it turns on the meaning of the words “any claim for damages”</a:t>
            </a:r>
          </a:p>
          <a:p>
            <a:pPr lvl="1"/>
            <a:r>
              <a:rPr lang="en-GB" sz="1800" i="1" dirty="0"/>
              <a:t>“these words contain no restriction on the type of cause of action on which a claimant may rely”</a:t>
            </a:r>
          </a:p>
          <a:p>
            <a:pPr lvl="1"/>
            <a:r>
              <a:rPr lang="en-GB" sz="1800" b="1" dirty="0"/>
              <a:t>But</a:t>
            </a:r>
            <a:r>
              <a:rPr lang="en-GB" sz="1800" i="1" dirty="0"/>
              <a:t>: “while those words of themselves are cause of action-neutral, they have to be interpreted in the context of section 47A read as a whole”</a:t>
            </a:r>
            <a:r>
              <a:rPr lang="en-GB" sz="1800" dirty="0"/>
              <a:t> </a:t>
            </a:r>
          </a:p>
          <a:p>
            <a:endParaRPr lang="en-GB" dirty="0"/>
          </a:p>
        </p:txBody>
      </p:sp>
    </p:spTree>
    <p:extLst>
      <p:ext uri="{BB962C8B-B14F-4D97-AF65-F5344CB8AC3E}">
        <p14:creationId xmlns:p14="http://schemas.microsoft.com/office/powerpoint/2010/main" val="3450242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The statutory context (then) restricted the CAT to findings on liability made by the regulator in its decision.  The CAT had no power to add to those findings.</a:t>
            </a:r>
          </a:p>
          <a:p>
            <a:r>
              <a:rPr lang="en-GB" dirty="0"/>
              <a:t>The result, at [1]: </a:t>
            </a:r>
          </a:p>
          <a:p>
            <a:pPr marL="0" indent="0">
              <a:buNone/>
            </a:pPr>
            <a:r>
              <a:rPr lang="en-GB" i="1" dirty="0"/>
              <a:t>“On its true interpretation section 47A permits a claimant to bring a conspiracy claim provided that all the ingredients of the cause of action can be established by infringement findings in the Commission's decision.”</a:t>
            </a:r>
          </a:p>
          <a:p>
            <a:endParaRPr lang="en-GB" dirty="0"/>
          </a:p>
        </p:txBody>
      </p:sp>
    </p:spTree>
    <p:extLst>
      <p:ext uri="{BB962C8B-B14F-4D97-AF65-F5344CB8AC3E}">
        <p14:creationId xmlns:p14="http://schemas.microsoft.com/office/powerpoint/2010/main" val="3512991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CA in</a:t>
            </a:r>
            <a:r>
              <a:rPr lang="en-GB" i="1" dirty="0"/>
              <a:t> Newson</a:t>
            </a:r>
            <a:r>
              <a:rPr lang="en-GB" dirty="0"/>
              <a:t> remarked that it would be rare for an infringement finding to support a conspiracy claim (at [45]).</a:t>
            </a:r>
          </a:p>
        </p:txBody>
      </p:sp>
    </p:spTree>
    <p:extLst>
      <p:ext uri="{BB962C8B-B14F-4D97-AF65-F5344CB8AC3E}">
        <p14:creationId xmlns:p14="http://schemas.microsoft.com/office/powerpoint/2010/main" val="40556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Limitation periods</a:t>
            </a:r>
            <a:endParaRPr lang="en-GB" dirty="0"/>
          </a:p>
        </p:txBody>
      </p:sp>
      <p:sp>
        <p:nvSpPr>
          <p:cNvPr id="4" name="Text Placeholder 3"/>
          <p:cNvSpPr>
            <a:spLocks noGrp="1"/>
          </p:cNvSpPr>
          <p:nvPr>
            <p:ph type="body" sz="quarter" idx="10"/>
          </p:nvPr>
        </p:nvSpPr>
        <p:spPr/>
        <p:txBody>
          <a:bodyPr/>
          <a:lstStyle/>
          <a:p>
            <a:r>
              <a:rPr lang="en-GB" dirty="0" smtClean="0"/>
              <a:t>Section 47E CA makes provision for the application of the Limitation Act 1980 limitation periods in relation to ss.47A and 47B claims – accordingly 6 years from the time when the cause of action accrues, together with s.32 concealment provisions</a:t>
            </a:r>
          </a:p>
          <a:p>
            <a:r>
              <a:rPr lang="en-GB" dirty="0" smtClean="0"/>
              <a:t>It includes specific provisions for the suspension of the limitation periods pending determination of a collective proceedings order  </a:t>
            </a:r>
          </a:p>
          <a:p>
            <a:r>
              <a:rPr lang="en-GB" dirty="0" smtClean="0"/>
              <a:t>However, s.47E does not apply in relation to claims arising before 1 October 2015 – see Schedule 8, paragraph 8(2).</a:t>
            </a:r>
            <a:endParaRPr lang="en-GB" dirty="0"/>
          </a:p>
        </p:txBody>
      </p:sp>
    </p:spTree>
    <p:extLst>
      <p:ext uri="{BB962C8B-B14F-4D97-AF65-F5344CB8AC3E}">
        <p14:creationId xmlns:p14="http://schemas.microsoft.com/office/powerpoint/2010/main" val="3560555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CA recently strongly endorsed </a:t>
            </a:r>
            <a:r>
              <a:rPr lang="en-GB" i="1" dirty="0"/>
              <a:t>Newson</a:t>
            </a:r>
            <a:r>
              <a:rPr lang="en-GB" dirty="0"/>
              <a:t> in </a:t>
            </a:r>
            <a:r>
              <a:rPr lang="en-GB" i="1" dirty="0"/>
              <a:t>Emerald Supplies v BA</a:t>
            </a:r>
            <a:r>
              <a:rPr lang="en-GB" dirty="0"/>
              <a:t> [2015] EWCA </a:t>
            </a:r>
            <a:r>
              <a:rPr lang="en-GB" dirty="0" err="1"/>
              <a:t>Civ</a:t>
            </a:r>
            <a:r>
              <a:rPr lang="en-GB" dirty="0"/>
              <a:t> 1024 at [152] (judgment 14 October 2015), reversing judgment of Peter Smith J, who had expressed doubts on </a:t>
            </a:r>
            <a:r>
              <a:rPr lang="en-GB" i="1" dirty="0"/>
              <a:t>Newson</a:t>
            </a:r>
            <a:r>
              <a:rPr lang="en-GB" dirty="0"/>
              <a:t>’s reasoning.</a:t>
            </a:r>
            <a:endParaRPr lang="en-GB" i="1" dirty="0"/>
          </a:p>
          <a:p>
            <a:endParaRPr lang="en-GB" dirty="0"/>
          </a:p>
        </p:txBody>
      </p:sp>
    </p:spTree>
    <p:extLst>
      <p:ext uri="{BB962C8B-B14F-4D97-AF65-F5344CB8AC3E}">
        <p14:creationId xmlns:p14="http://schemas.microsoft.com/office/powerpoint/2010/main" val="1041897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pPr marL="0" indent="0">
              <a:buNone/>
            </a:pPr>
            <a:r>
              <a:rPr lang="en-GB" b="1" dirty="0"/>
              <a:t>Arguments for a broad view:</a:t>
            </a:r>
          </a:p>
          <a:p>
            <a:r>
              <a:rPr lang="en-GB" dirty="0"/>
              <a:t>On one view, the </a:t>
            </a:r>
            <a:r>
              <a:rPr lang="en-GB" i="1" dirty="0"/>
              <a:t>Newson </a:t>
            </a:r>
            <a:r>
              <a:rPr lang="en-GB" dirty="0"/>
              <a:t>judgment indicates that the s.47A is not limited to breach of statutory duty actions:</a:t>
            </a:r>
          </a:p>
          <a:p>
            <a:pPr lvl="1"/>
            <a:r>
              <a:rPr lang="en-GB" dirty="0"/>
              <a:t>The key term in the old wording – “claim for damages” – also appears in new s.47A</a:t>
            </a:r>
          </a:p>
          <a:p>
            <a:pPr lvl="1"/>
            <a:r>
              <a:rPr lang="en-GB" dirty="0"/>
              <a:t>The wording was described by the CA as “neutral” on the cause of action</a:t>
            </a:r>
          </a:p>
          <a:p>
            <a:endParaRPr lang="en-GB" dirty="0"/>
          </a:p>
        </p:txBody>
      </p:sp>
    </p:spTree>
    <p:extLst>
      <p:ext uri="{BB962C8B-B14F-4D97-AF65-F5344CB8AC3E}">
        <p14:creationId xmlns:p14="http://schemas.microsoft.com/office/powerpoint/2010/main" val="1899729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New </a:t>
            </a:r>
            <a:r>
              <a:rPr lang="en-GB" b="1" dirty="0"/>
              <a:t>statutory wording</a:t>
            </a:r>
            <a:r>
              <a:rPr lang="en-GB" dirty="0"/>
              <a:t> does not rule out hybrid claims:</a:t>
            </a:r>
          </a:p>
          <a:p>
            <a:pPr lvl="1"/>
            <a:r>
              <a:rPr lang="en-GB" dirty="0"/>
              <a:t>Question is open-textured: is the claim brought “in respect of” an infringement?</a:t>
            </a:r>
          </a:p>
          <a:p>
            <a:endParaRPr lang="en-GB" dirty="0"/>
          </a:p>
        </p:txBody>
      </p:sp>
    </p:spTree>
    <p:extLst>
      <p:ext uri="{BB962C8B-B14F-4D97-AF65-F5344CB8AC3E}">
        <p14:creationId xmlns:p14="http://schemas.microsoft.com/office/powerpoint/2010/main" val="2611841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pPr marL="0" indent="0">
              <a:buNone/>
            </a:pPr>
            <a:r>
              <a:rPr lang="en-GB" b="1" dirty="0"/>
              <a:t>Contrary arguments</a:t>
            </a:r>
          </a:p>
          <a:p>
            <a:r>
              <a:rPr lang="en-GB" dirty="0"/>
              <a:t>In </a:t>
            </a:r>
            <a:r>
              <a:rPr lang="en-GB" i="1" dirty="0"/>
              <a:t>Newson</a:t>
            </a:r>
            <a:r>
              <a:rPr lang="en-GB" dirty="0"/>
              <a:t>, the analysis of the cause of action as “neutral” rested on the premise that the claim is based on an infringement decision:</a:t>
            </a:r>
          </a:p>
          <a:p>
            <a:pPr lvl="1"/>
            <a:r>
              <a:rPr lang="en-GB" dirty="0"/>
              <a:t>Confining the claims to the contents of the infringement decision gave the statute a structure and workable boundaries</a:t>
            </a:r>
          </a:p>
          <a:p>
            <a:pPr lvl="1"/>
            <a:r>
              <a:rPr lang="en-GB" dirty="0"/>
              <a:t>Would other constraints be thought necessary if the CAT is not confined to a regulator’s decision?</a:t>
            </a:r>
          </a:p>
        </p:txBody>
      </p:sp>
    </p:spTree>
    <p:extLst>
      <p:ext uri="{BB962C8B-B14F-4D97-AF65-F5344CB8AC3E}">
        <p14:creationId xmlns:p14="http://schemas.microsoft.com/office/powerpoint/2010/main" val="3682367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In </a:t>
            </a:r>
            <a:r>
              <a:rPr lang="en-GB" i="1" dirty="0"/>
              <a:t>Emerald Supplies</a:t>
            </a:r>
            <a:r>
              <a:rPr lang="en-GB" dirty="0"/>
              <a:t>, albeit dealing with the parameters of follow-on claims, CA cautioned on expanding the scope of competition claims, [174]:</a:t>
            </a:r>
          </a:p>
          <a:p>
            <a:pPr marL="0" indent="0">
              <a:buNone/>
            </a:pPr>
            <a:endParaRPr lang="en-GB" i="1" dirty="0"/>
          </a:p>
          <a:p>
            <a:pPr marL="0" indent="0">
              <a:buNone/>
            </a:pPr>
            <a:r>
              <a:rPr lang="en-GB" i="1" dirty="0"/>
              <a:t>“if these economic tort claims could be advanced, it would have two results, both of which seem to us to be undesirable. … it would extend the effect of competition law and upset the balance which the draftsman had thought appropriate when framing the rules for unfair competition…”</a:t>
            </a:r>
            <a:endParaRPr lang="en-GB" b="1" i="1" dirty="0"/>
          </a:p>
          <a:p>
            <a:endParaRPr lang="en-GB" dirty="0"/>
          </a:p>
        </p:txBody>
      </p:sp>
    </p:spTree>
    <p:extLst>
      <p:ext uri="{BB962C8B-B14F-4D97-AF65-F5344CB8AC3E}">
        <p14:creationId xmlns:p14="http://schemas.microsoft.com/office/powerpoint/2010/main" val="4023771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pPr marL="0" indent="0">
              <a:buNone/>
            </a:pPr>
            <a:r>
              <a:rPr lang="en-GB" b="1" dirty="0"/>
              <a:t>Policy </a:t>
            </a:r>
            <a:r>
              <a:rPr lang="en-GB" dirty="0"/>
              <a:t>factors – cut both ways</a:t>
            </a:r>
          </a:p>
          <a:p>
            <a:r>
              <a:rPr lang="en-GB" dirty="0"/>
              <a:t>One rationale for reforms was to encourage use of the CAT –</a:t>
            </a:r>
          </a:p>
          <a:p>
            <a:pPr lvl="1"/>
            <a:r>
              <a:rPr lang="en-GB" dirty="0"/>
              <a:t>Private enforcement seen as “least effective” part of UK system</a:t>
            </a:r>
          </a:p>
          <a:p>
            <a:pPr lvl="1"/>
            <a:r>
              <a:rPr lang="en-GB" dirty="0"/>
              <a:t>Allowing the CAT to hear hybrid claims would arguably make using the procedure more worthwhile to a claimant</a:t>
            </a:r>
            <a:endParaRPr lang="en-GB" i="1" dirty="0"/>
          </a:p>
          <a:p>
            <a:pPr lvl="1"/>
            <a:r>
              <a:rPr lang="en-GB" dirty="0"/>
              <a:t>But query whether CAT hearing other types of claims would go too far beyond this objective, adding complexity/cost</a:t>
            </a:r>
          </a:p>
          <a:p>
            <a:endParaRPr lang="en-GB" dirty="0"/>
          </a:p>
        </p:txBody>
      </p:sp>
    </p:spTree>
    <p:extLst>
      <p:ext uri="{BB962C8B-B14F-4D97-AF65-F5344CB8AC3E}">
        <p14:creationId xmlns:p14="http://schemas.microsoft.com/office/powerpoint/2010/main" val="1585258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Scope of claims</a:t>
            </a:r>
          </a:p>
        </p:txBody>
      </p:sp>
      <p:sp>
        <p:nvSpPr>
          <p:cNvPr id="4" name="Text Placeholder 3"/>
          <p:cNvSpPr>
            <a:spLocks noGrp="1"/>
          </p:cNvSpPr>
          <p:nvPr>
            <p:ph type="body" sz="quarter" idx="10"/>
          </p:nvPr>
        </p:nvSpPr>
        <p:spPr/>
        <p:txBody>
          <a:bodyPr/>
          <a:lstStyle/>
          <a:p>
            <a:r>
              <a:rPr lang="en-GB" dirty="0"/>
              <a:t>Policy objectives also stress limits on the changes:</a:t>
            </a:r>
          </a:p>
          <a:p>
            <a:pPr lvl="1"/>
            <a:r>
              <a:rPr lang="en-GB" dirty="0"/>
              <a:t>Desire to guard against a “litigation culture”:</a:t>
            </a:r>
          </a:p>
          <a:p>
            <a:pPr lvl="2"/>
            <a:r>
              <a:rPr lang="en-GB" dirty="0"/>
              <a:t>Rules as to class representatives</a:t>
            </a:r>
          </a:p>
          <a:p>
            <a:pPr lvl="2"/>
            <a:r>
              <a:rPr lang="en-GB" dirty="0"/>
              <a:t>Limitations on damages</a:t>
            </a:r>
          </a:p>
          <a:p>
            <a:pPr lvl="2"/>
            <a:r>
              <a:rPr lang="en-GB" dirty="0"/>
              <a:t>Test for combining claims</a:t>
            </a:r>
          </a:p>
          <a:p>
            <a:pPr lvl="2"/>
            <a:r>
              <a:rPr lang="en-GB" dirty="0"/>
              <a:t>Damages-based agreements</a:t>
            </a:r>
          </a:p>
          <a:p>
            <a:pPr lvl="1"/>
            <a:r>
              <a:rPr lang="en-GB" dirty="0"/>
              <a:t>Interaction of broader causes of action with collective proceedings rules</a:t>
            </a:r>
          </a:p>
          <a:p>
            <a:endParaRPr lang="en-GB" dirty="0"/>
          </a:p>
        </p:txBody>
      </p:sp>
    </p:spTree>
    <p:extLst>
      <p:ext uri="{BB962C8B-B14F-4D97-AF65-F5344CB8AC3E}">
        <p14:creationId xmlns:p14="http://schemas.microsoft.com/office/powerpoint/2010/main" val="870469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p>
          <a:p>
            <a:r>
              <a:rPr lang="en-GB" dirty="0" smtClean="0"/>
              <a:t>Questions?</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94331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The CAT rules</a:t>
            </a:r>
            <a:endParaRPr lang="en-GB" dirty="0"/>
          </a:p>
        </p:txBody>
      </p:sp>
      <p:sp>
        <p:nvSpPr>
          <p:cNvPr id="4" name="Text Placeholder 3"/>
          <p:cNvSpPr>
            <a:spLocks noGrp="1"/>
          </p:cNvSpPr>
          <p:nvPr>
            <p:ph type="body" sz="quarter" idx="10"/>
          </p:nvPr>
        </p:nvSpPr>
        <p:spPr/>
        <p:txBody>
          <a:bodyPr/>
          <a:lstStyle/>
          <a:p>
            <a:r>
              <a:rPr lang="en-GB" sz="1800" dirty="0" smtClean="0"/>
              <a:t>Rule 119(2) CAT Rules 2015 – rules 31(1) to 31(3) CAT Rules 2003 apply to claims  arising before 1 October 2015</a:t>
            </a:r>
          </a:p>
          <a:p>
            <a:r>
              <a:rPr lang="en-GB" sz="1800" dirty="0" smtClean="0"/>
              <a:t>Those rules apply a two year limitation period from the date when the cause of action accrued or from when the infringement decision (where there is one) becomes final</a:t>
            </a:r>
          </a:p>
          <a:p>
            <a:r>
              <a:rPr lang="en-GB" sz="1800" dirty="0" smtClean="0"/>
              <a:t>Given that many cartels will involve concealment lasting a substantial period of time, it is likely that their limitation periods will have expired and accordingly it will be too late to bring damages claims in their regard</a:t>
            </a:r>
          </a:p>
          <a:p>
            <a:r>
              <a:rPr lang="en-GB" sz="1800" dirty="0" smtClean="0"/>
              <a:t>This has had a chilling effect on the bringing of stand-alone and collective proceedings</a:t>
            </a:r>
          </a:p>
          <a:p>
            <a:endParaRPr lang="en-GB" dirty="0" smtClean="0"/>
          </a:p>
          <a:p>
            <a:endParaRPr lang="en-GB" dirty="0"/>
          </a:p>
        </p:txBody>
      </p:sp>
    </p:spTree>
    <p:extLst>
      <p:ext uri="{BB962C8B-B14F-4D97-AF65-F5344CB8AC3E}">
        <p14:creationId xmlns:p14="http://schemas.microsoft.com/office/powerpoint/2010/main" val="281648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Problems</a:t>
            </a:r>
            <a:endParaRPr lang="en-GB" dirty="0"/>
          </a:p>
        </p:txBody>
      </p:sp>
      <p:sp>
        <p:nvSpPr>
          <p:cNvPr id="4" name="Text Placeholder 3"/>
          <p:cNvSpPr>
            <a:spLocks noGrp="1"/>
          </p:cNvSpPr>
          <p:nvPr>
            <p:ph type="body" sz="quarter" idx="10"/>
          </p:nvPr>
        </p:nvSpPr>
        <p:spPr/>
        <p:txBody>
          <a:bodyPr/>
          <a:lstStyle/>
          <a:p>
            <a:r>
              <a:rPr lang="en-GB" dirty="0" smtClean="0"/>
              <a:t>The aim of making the CAT the tribunal of choice in competition damages claims has been jeopardised by the last minute amendment to its Rules</a:t>
            </a:r>
          </a:p>
          <a:p>
            <a:r>
              <a:rPr lang="en-GB" dirty="0" smtClean="0"/>
              <a:t>Stand-alone actions may not be permitted or be possible because Rules 31(1) to (3) only refer to follow-on actions; </a:t>
            </a:r>
            <a:r>
              <a:rPr lang="en-GB" dirty="0" err="1" smtClean="0"/>
              <a:t>cf</a:t>
            </a:r>
            <a:r>
              <a:rPr lang="en-GB" dirty="0" smtClean="0"/>
              <a:t> para 4(2) Schedule 8 CRA</a:t>
            </a:r>
          </a:p>
          <a:p>
            <a:r>
              <a:rPr lang="en-GB" dirty="0" smtClean="0"/>
              <a:t>General uncertainty of the position will lead to substantial “foothills” litigation with appellate probabilities given the importance of the issues to parties involved</a:t>
            </a:r>
          </a:p>
          <a:p>
            <a:endParaRPr lang="en-GB" dirty="0"/>
          </a:p>
        </p:txBody>
      </p:sp>
    </p:spTree>
    <p:extLst>
      <p:ext uri="{BB962C8B-B14F-4D97-AF65-F5344CB8AC3E}">
        <p14:creationId xmlns:p14="http://schemas.microsoft.com/office/powerpoint/2010/main" val="243751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Solutions?</a:t>
            </a:r>
            <a:endParaRPr lang="en-GB" dirty="0"/>
          </a:p>
        </p:txBody>
      </p:sp>
      <p:sp>
        <p:nvSpPr>
          <p:cNvPr id="4" name="Text Placeholder 3"/>
          <p:cNvSpPr>
            <a:spLocks noGrp="1"/>
          </p:cNvSpPr>
          <p:nvPr>
            <p:ph type="body" sz="quarter" idx="10"/>
          </p:nvPr>
        </p:nvSpPr>
        <p:spPr/>
        <p:txBody>
          <a:bodyPr/>
          <a:lstStyle/>
          <a:p>
            <a:r>
              <a:rPr lang="en-GB" sz="1600" dirty="0" smtClean="0"/>
              <a:t>Insofar as follow-on actions are concerned, where the infringement decision is not final and which therefore require the permission of the CAT, para 5.13 of the 2015 CAT Guide to Proceedings will be relevant – </a:t>
            </a:r>
            <a:r>
              <a:rPr lang="en-GB" sz="1600" i="1" dirty="0" smtClean="0"/>
              <a:t>“the decision on whether to grant such permission will be made in the context of the new regime … [t]he approach adopted by the Tribunal prior to 1 October 2015 will therefore not govern its exercise of discretion.”</a:t>
            </a:r>
          </a:p>
          <a:p>
            <a:r>
              <a:rPr lang="en-GB" sz="1600" dirty="0" smtClean="0"/>
              <a:t>Insofar as stand-alone actions are concerned, does the limitation period start to run as there is no infringement decision triggering it and/or could concealment be prayed in aid?</a:t>
            </a:r>
          </a:p>
          <a:p>
            <a:r>
              <a:rPr lang="en-GB" sz="1600" dirty="0" smtClean="0"/>
              <a:t>Relevance of the EU Competition Damages Directive – Article 10 but see Article 22</a:t>
            </a:r>
          </a:p>
          <a:p>
            <a:r>
              <a:rPr lang="en-GB" sz="1600" dirty="0" smtClean="0"/>
              <a:t>Transfer from the High Court to the CAT – judgment of 30 November in </a:t>
            </a:r>
            <a:r>
              <a:rPr lang="en-GB" sz="1600" i="1" dirty="0" smtClean="0"/>
              <a:t>Sainsbury’s v. MasterCard</a:t>
            </a:r>
            <a:endParaRPr lang="en-GB" sz="1600" dirty="0" smtClean="0"/>
          </a:p>
          <a:p>
            <a:endParaRPr lang="en-GB" sz="1800" dirty="0" smtClean="0"/>
          </a:p>
          <a:p>
            <a:endParaRPr lang="en-GB" dirty="0"/>
          </a:p>
        </p:txBody>
      </p:sp>
    </p:spTree>
    <p:extLst>
      <p:ext uri="{BB962C8B-B14F-4D97-AF65-F5344CB8AC3E}">
        <p14:creationId xmlns:p14="http://schemas.microsoft.com/office/powerpoint/2010/main" val="74051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dirty="0" smtClean="0"/>
              <a:t>Conclusion</a:t>
            </a:r>
            <a:endParaRPr lang="en-GB" dirty="0"/>
          </a:p>
        </p:txBody>
      </p:sp>
      <p:sp>
        <p:nvSpPr>
          <p:cNvPr id="4" name="Text Placeholder 3"/>
          <p:cNvSpPr>
            <a:spLocks noGrp="1"/>
          </p:cNvSpPr>
          <p:nvPr>
            <p:ph type="body" sz="quarter" idx="10"/>
          </p:nvPr>
        </p:nvSpPr>
        <p:spPr/>
        <p:txBody>
          <a:bodyPr/>
          <a:lstStyle/>
          <a:p>
            <a:r>
              <a:rPr lang="en-GB" dirty="0" smtClean="0"/>
              <a:t>The limitation provisions are not fit </a:t>
            </a:r>
            <a:r>
              <a:rPr lang="en-GB" smtClean="0"/>
              <a:t>for purpose </a:t>
            </a:r>
            <a:r>
              <a:rPr lang="en-GB" dirty="0" smtClean="0"/>
              <a:t>and cut across the stated desire for a tribunal of choice for competition damages claims</a:t>
            </a:r>
          </a:p>
          <a:p>
            <a:r>
              <a:rPr lang="en-GB" dirty="0" smtClean="0"/>
              <a:t>The effect will be to draw such claims away from the CAT and into the High Court</a:t>
            </a:r>
          </a:p>
          <a:p>
            <a:r>
              <a:rPr lang="en-GB" dirty="0" smtClean="0"/>
              <a:t>The hope is that the CAT will apply the rules to the extent possible in as flexible a fashion as is possible</a:t>
            </a:r>
            <a:endParaRPr lang="en-GB" dirty="0"/>
          </a:p>
        </p:txBody>
      </p:sp>
    </p:spTree>
    <p:extLst>
      <p:ext uri="{BB962C8B-B14F-4D97-AF65-F5344CB8AC3E}">
        <p14:creationId xmlns:p14="http://schemas.microsoft.com/office/powerpoint/2010/main" val="367917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Collective actions under the Consumer Rights Act 2015</a:t>
            </a:r>
            <a:br>
              <a:rPr lang="en-GB" dirty="0" smtClean="0"/>
            </a:b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Aidan Robertson QC</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271342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2149</TotalTime>
  <Words>3167</Words>
  <Application>Microsoft Office PowerPoint</Application>
  <PresentationFormat>A4 Paper (210x297 mm)</PresentationFormat>
  <Paragraphs>334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Times New Roman</vt:lpstr>
      <vt:lpstr>Wingdings</vt:lpstr>
      <vt:lpstr>Arial</vt:lpstr>
      <vt:lpstr>Office Theme</vt:lpstr>
      <vt:lpstr>COLLECTIVE ACTIONS UNDER THE CONSUMER RIGHTS ACT 2015 </vt:lpstr>
      <vt:lpstr>Limitation periods under  the new competition law regime</vt:lpstr>
      <vt:lpstr>New regime</vt:lpstr>
      <vt:lpstr>Limitation periods</vt:lpstr>
      <vt:lpstr>The CAT rules</vt:lpstr>
      <vt:lpstr>Problems</vt:lpstr>
      <vt:lpstr>Solutions?</vt:lpstr>
      <vt:lpstr>Conclusion</vt:lpstr>
      <vt:lpstr>Collective actions under the Consumer Rights Act 2015 </vt:lpstr>
      <vt:lpstr>Authorisation and certification:  guidance from other jurisdictions</vt:lpstr>
      <vt:lpstr>Introduction</vt:lpstr>
      <vt:lpstr>Authorisation of representative under s 47B(8)</vt:lpstr>
      <vt:lpstr>“Just and reasonable” – r 78(2) CAT Rules</vt:lpstr>
      <vt:lpstr>“Fairly and adequately” – r 78(3) CAT Rules</vt:lpstr>
      <vt:lpstr>Certification of claim under s 47B(6)</vt:lpstr>
      <vt:lpstr>Certification of claim under r 79 CAT Rules</vt:lpstr>
      <vt:lpstr>CAT Guide to Proceedings 2015</vt:lpstr>
      <vt:lpstr>Guidance from other jurisdictions?</vt:lpstr>
      <vt:lpstr>Guidance from other jurisdictions – USA</vt:lpstr>
      <vt:lpstr>Guidance from other jurisdictions – Canada</vt:lpstr>
      <vt:lpstr>Guidance from other jurisdictions – Canada</vt:lpstr>
      <vt:lpstr>Guidance from other jurisdictions – Canada</vt:lpstr>
      <vt:lpstr>Guidance from other jurisdictions – RSA</vt:lpstr>
      <vt:lpstr>Guidance from other jurisdictions – RSA</vt:lpstr>
      <vt:lpstr>Collective proceedings under the CRA and international jurisdiction</vt:lpstr>
      <vt:lpstr>The CAT’s international jurisdiction</vt:lpstr>
      <vt:lpstr>International effect of collective proceedings / settlements</vt:lpstr>
      <vt:lpstr>International enforcement</vt:lpstr>
      <vt:lpstr>The Consumer Rights Act 2015 and the Competition Appeal Tribunal Rules 2015</vt:lpstr>
      <vt:lpstr>Scope of claims under s.47A, CRA</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Scope of claims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Renee Quarrie</cp:lastModifiedBy>
  <cp:revision>98</cp:revision>
  <cp:lastPrinted>2015-11-24T15:58:07Z</cp:lastPrinted>
  <dcterms:created xsi:type="dcterms:W3CDTF">2013-09-16T15:38:38Z</dcterms:created>
  <dcterms:modified xsi:type="dcterms:W3CDTF">2015-12-03T12:24:26Z</dcterms:modified>
</cp:coreProperties>
</file>