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84"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7" r:id="rId16"/>
    <p:sldId id="303" r:id="rId17"/>
    <p:sldId id="304" r:id="rId18"/>
    <p:sldId id="273" r:id="rId19"/>
    <p:sldId id="274" r:id="rId20"/>
    <p:sldId id="275" r:id="rId21"/>
    <p:sldId id="276" r:id="rId22"/>
    <p:sldId id="277" r:id="rId23"/>
    <p:sldId id="278" r:id="rId24"/>
    <p:sldId id="279" r:id="rId25"/>
    <p:sldId id="280" r:id="rId26"/>
    <p:sldId id="281" r:id="rId27"/>
    <p:sldId id="282" r:id="rId28"/>
    <p:sldId id="283" r:id="rId29"/>
    <p:sldId id="262" r:id="rId30"/>
    <p:sldId id="263" r:id="rId31"/>
    <p:sldId id="264" r:id="rId32"/>
    <p:sldId id="265" r:id="rId33"/>
    <p:sldId id="266" r:id="rId34"/>
    <p:sldId id="267" r:id="rId35"/>
    <p:sldId id="268" r:id="rId36"/>
    <p:sldId id="269" r:id="rId37"/>
    <p:sldId id="270" r:id="rId38"/>
    <p:sldId id="271" r:id="rId39"/>
    <p:sldId id="272" r:id="rId40"/>
    <p:sldId id="285" r:id="rId41"/>
    <p:sldId id="286" r:id="rId42"/>
    <p:sldId id="287" r:id="rId43"/>
    <p:sldId id="288" r:id="rId44"/>
    <p:sldId id="305" r:id="rId45"/>
    <p:sldId id="257" r:id="rId46"/>
    <p:sldId id="259" r:id="rId47"/>
    <p:sldId id="260" r:id="rId48"/>
    <p:sldId id="261" r:id="rId49"/>
    <p:sldId id="306"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81" autoAdjust="0"/>
    <p:restoredTop sz="94660"/>
  </p:normalViewPr>
  <p:slideViewPr>
    <p:cSldViewPr snapToGrid="0">
      <p:cViewPr varScale="1">
        <p:scale>
          <a:sx n="73" d="100"/>
          <a:sy n="73" d="100"/>
        </p:scale>
        <p:origin x="10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17/11/2020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GB"/>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GB"/>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GB"/>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GB"/>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GB"/>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GB"/>
              <a:t>Click to edit Master title style</a:t>
            </a:r>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GB"/>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522515"/>
            <a:ext cx="6858000" cy="1358536"/>
          </a:xfrm>
        </p:spPr>
        <p:txBody>
          <a:bodyPr>
            <a:normAutofit fontScale="90000"/>
          </a:bodyPr>
          <a:lstStyle/>
          <a:p>
            <a:r>
              <a:rPr lang="en-GB" b="1" dirty="0"/>
              <a:t>ANNUAL COMMERCIAL CONFERENCE</a:t>
            </a:r>
            <a:br>
              <a:rPr lang="en-GB" b="1" dirty="0"/>
            </a:br>
            <a:r>
              <a:rPr lang="en-GB" dirty="0"/>
              <a:t>GOOD FAITH &amp; CONSTRUCTION IN CONTRACT LAW</a:t>
            </a:r>
            <a:r>
              <a:rPr lang="en-GB" b="1" dirty="0"/>
              <a:t/>
            </a:r>
            <a:br>
              <a:rPr lang="en-GB" b="1" dirty="0"/>
            </a:br>
            <a:r>
              <a:rPr lang="en-GB" sz="2200" b="1" dirty="0"/>
              <a:t>T</a:t>
            </a:r>
            <a:r>
              <a:rPr lang="en-GB" sz="2200" b="1" cap="none" dirty="0"/>
              <a:t>uesday 17 November </a:t>
            </a:r>
            <a:r>
              <a:rPr lang="en-GB" sz="2200" b="1" dirty="0"/>
              <a:t>2020</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651760"/>
            <a:ext cx="7648245" cy="2220685"/>
          </a:xfrm>
        </p:spPr>
        <p:txBody>
          <a:bodyPr>
            <a:normAutofit/>
          </a:bodyPr>
          <a:lstStyle/>
          <a:p>
            <a:r>
              <a:rPr lang="en-GB" sz="2000" dirty="0"/>
              <a:t> 12.30pm Panel 1</a:t>
            </a:r>
          </a:p>
          <a:p>
            <a:endParaRPr lang="en-GB" sz="2000" dirty="0"/>
          </a:p>
          <a:p>
            <a:r>
              <a:rPr lang="en-GB" sz="2000" b="0" i="1" dirty="0"/>
              <a:t>Is there a duty of good faith in English law?</a:t>
            </a:r>
          </a:p>
          <a:p>
            <a:endParaRPr lang="en-GB" sz="2000" b="0" i="1" dirty="0"/>
          </a:p>
          <a:p>
            <a:r>
              <a:rPr lang="en-GB" sz="2000" b="0" dirty="0"/>
              <a:t>Speakers: Jasbir Dhillon QC, Thomas Plewman QC, Richard Blakeley, Charlotte Thomas</a:t>
            </a:r>
          </a:p>
          <a:p>
            <a:endParaRPr lang="en-GB" sz="2000" b="0" dirty="0"/>
          </a:p>
          <a:p>
            <a:r>
              <a:rPr lang="en-GB" sz="2000" b="0" dirty="0"/>
              <a:t>Chaired by Sir Peregrine Simon</a:t>
            </a:r>
          </a:p>
          <a:p>
            <a:endParaRPr lang="en-GB" b="0" i="1" dirty="0"/>
          </a:p>
          <a:p>
            <a:endParaRPr lang="en-GB" sz="2000" b="0" i="1" dirty="0"/>
          </a:p>
          <a:p>
            <a:endParaRPr lang="en-GB" sz="2000" dirty="0"/>
          </a:p>
        </p:txBody>
      </p:sp>
    </p:spTree>
    <p:extLst>
      <p:ext uri="{BB962C8B-B14F-4D97-AF65-F5344CB8AC3E}">
        <p14:creationId xmlns:p14="http://schemas.microsoft.com/office/powerpoint/2010/main" val="221774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D81DB4E-718B-8F4D-A1CB-128EE7B72BC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67680228-9402-5C4C-AB18-B8B4F524FCB3}"/>
              </a:ext>
            </a:extLst>
          </p:cNvPr>
          <p:cNvSpPr>
            <a:spLocks noGrp="1"/>
          </p:cNvSpPr>
          <p:nvPr>
            <p:ph type="title"/>
          </p:nvPr>
        </p:nvSpPr>
        <p:spPr/>
        <p:txBody>
          <a:bodyPr>
            <a:normAutofit/>
          </a:bodyPr>
          <a:lstStyle/>
          <a:p>
            <a:r>
              <a:rPr lang="en-GB" i="1" dirty="0"/>
              <a:t>Braganza </a:t>
            </a:r>
            <a:r>
              <a:rPr lang="en-GB" i="1" cap="none" dirty="0"/>
              <a:t>v </a:t>
            </a:r>
            <a:r>
              <a:rPr lang="en-GB" i="1" dirty="0"/>
              <a:t>BP Shipping Ltd </a:t>
            </a:r>
            <a:r>
              <a:rPr lang="en-GB" dirty="0"/>
              <a:t>[2015] UKSC 17</a:t>
            </a:r>
            <a:endParaRPr lang="en-US" i="1" dirty="0"/>
          </a:p>
        </p:txBody>
      </p:sp>
      <p:sp>
        <p:nvSpPr>
          <p:cNvPr id="4" name="Content Placeholder 3">
            <a:extLst>
              <a:ext uri="{FF2B5EF4-FFF2-40B4-BE49-F238E27FC236}">
                <a16:creationId xmlns:a16="http://schemas.microsoft.com/office/drawing/2014/main" id="{2A832698-1AFF-8744-A98D-33F4F80C476E}"/>
              </a:ext>
            </a:extLst>
          </p:cNvPr>
          <p:cNvSpPr>
            <a:spLocks noGrp="1"/>
          </p:cNvSpPr>
          <p:nvPr>
            <p:ph sz="quarter" idx="11"/>
          </p:nvPr>
        </p:nvSpPr>
        <p:spPr>
          <a:xfrm>
            <a:off x="357887" y="1347663"/>
            <a:ext cx="8410222" cy="4303753"/>
          </a:xfrm>
        </p:spPr>
        <p:txBody>
          <a:bodyPr>
            <a:normAutofit fontScale="85000" lnSpcReduction="10000"/>
          </a:bodyPr>
          <a:lstStyle/>
          <a:p>
            <a:r>
              <a:rPr lang="en-GB" dirty="0"/>
              <a:t>Facts:</a:t>
            </a:r>
          </a:p>
          <a:p>
            <a:pPr lvl="2"/>
            <a:r>
              <a:rPr lang="en-GB" dirty="0"/>
              <a:t>Death in service benefits not be available under contract of employment where, “in the opinion of the [employer] or its insurers”, the death arose from the employee’s wilful act</a:t>
            </a:r>
          </a:p>
          <a:p>
            <a:pPr lvl="2"/>
            <a:r>
              <a:rPr lang="en-GB" dirty="0"/>
              <a:t>Employer concluded that employee had died by suicide and so declined to pay out the benefits</a:t>
            </a:r>
          </a:p>
          <a:p>
            <a:r>
              <a:rPr lang="en-GB" dirty="0"/>
              <a:t>Lady Hale [17]-[32]: There were “signs” that “the contractual implied term is drawing closer and closer to the principles applicable in judicial review</a:t>
            </a:r>
            <a:r>
              <a:rPr lang="en-GB" i="1" dirty="0"/>
              <a:t>”</a:t>
            </a:r>
            <a:r>
              <a:rPr lang="en-GB" dirty="0"/>
              <a:t>, depending always on the contract in question. This included:</a:t>
            </a:r>
          </a:p>
          <a:p>
            <a:pPr lvl="2"/>
            <a:r>
              <a:rPr lang="en-GB" b="1" u="sng" dirty="0"/>
              <a:t>Both</a:t>
            </a:r>
            <a:r>
              <a:rPr lang="en-GB" dirty="0"/>
              <a:t> limbs of the </a:t>
            </a:r>
            <a:r>
              <a:rPr lang="en-GB" i="1" dirty="0"/>
              <a:t>Wednesbury </a:t>
            </a:r>
            <a:r>
              <a:rPr lang="en-GB" dirty="0"/>
              <a:t>test – (1) the decision-making process – “whether the right matters have been taken into account in reaching the decision”, and (2) its outcome – “whether even though the right things have been taken into account, the result is so outrageous that no reasonable decisionmaker could have reached it”</a:t>
            </a:r>
          </a:p>
          <a:p>
            <a:pPr lvl="2"/>
            <a:r>
              <a:rPr lang="en-GB" b="1" u="sng" dirty="0"/>
              <a:t>And</a:t>
            </a:r>
            <a:r>
              <a:rPr lang="en-GB" dirty="0"/>
              <a:t>, it seems, consistency with the contractual purpose (approving </a:t>
            </a:r>
            <a:r>
              <a:rPr lang="en-GB" i="1" dirty="0"/>
              <a:t>BT v Telefónica</a:t>
            </a:r>
            <a:r>
              <a:rPr lang="en-GB" dirty="0"/>
              <a:t>)</a:t>
            </a:r>
          </a:p>
          <a:p>
            <a:pPr lvl="2"/>
            <a:r>
              <a:rPr lang="en-GB" b="1" u="sng" dirty="0"/>
              <a:t>But</a:t>
            </a:r>
            <a:r>
              <a:rPr lang="en-GB" dirty="0"/>
              <a:t> “It may very well be that the same high standards of decision-making ought not to be expected of most contractual decision-makers as are expected of the modern state”</a:t>
            </a:r>
            <a:endParaRPr lang="en-GB" u="sng" dirty="0"/>
          </a:p>
          <a:p>
            <a:r>
              <a:rPr lang="en-GB" dirty="0"/>
              <a:t>Lord Hodge [52]-[53]; Lord Neuberger [103] (no inconsistency of approach in this regard)</a:t>
            </a:r>
          </a:p>
          <a:p>
            <a:r>
              <a:rPr lang="en-GB" dirty="0"/>
              <a:t>Note Lord Hodge [56] noting scope for judicial scrutiny varies with context</a:t>
            </a:r>
            <a:endParaRPr lang="en-US" dirty="0"/>
          </a:p>
        </p:txBody>
      </p:sp>
    </p:spTree>
    <p:extLst>
      <p:ext uri="{BB962C8B-B14F-4D97-AF65-F5344CB8AC3E}">
        <p14:creationId xmlns:p14="http://schemas.microsoft.com/office/powerpoint/2010/main" val="2679257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3DE67AC-C114-6248-A75E-2EA651BD3D7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FFA14CA6-10F7-B043-BC18-EC84F528BF68}"/>
              </a:ext>
            </a:extLst>
          </p:cNvPr>
          <p:cNvSpPr>
            <a:spLocks noGrp="1"/>
          </p:cNvSpPr>
          <p:nvPr>
            <p:ph type="title"/>
          </p:nvPr>
        </p:nvSpPr>
        <p:spPr/>
        <p:txBody>
          <a:bodyPr/>
          <a:lstStyle/>
          <a:p>
            <a:r>
              <a:rPr lang="en-US" dirty="0"/>
              <a:t>The proper purpose rule (1)</a:t>
            </a:r>
          </a:p>
        </p:txBody>
      </p:sp>
      <p:sp>
        <p:nvSpPr>
          <p:cNvPr id="4" name="Content Placeholder 3">
            <a:extLst>
              <a:ext uri="{FF2B5EF4-FFF2-40B4-BE49-F238E27FC236}">
                <a16:creationId xmlns:a16="http://schemas.microsoft.com/office/drawing/2014/main" id="{E04D0DEA-10E5-ED45-8444-3BB7A615051C}"/>
              </a:ext>
            </a:extLst>
          </p:cNvPr>
          <p:cNvSpPr>
            <a:spLocks noGrp="1"/>
          </p:cNvSpPr>
          <p:nvPr>
            <p:ph sz="quarter" idx="11"/>
          </p:nvPr>
        </p:nvSpPr>
        <p:spPr>
          <a:xfrm>
            <a:off x="165975" y="1399822"/>
            <a:ext cx="8794045" cy="4560711"/>
          </a:xfrm>
        </p:spPr>
        <p:txBody>
          <a:bodyPr>
            <a:normAutofit fontScale="85000" lnSpcReduction="10000"/>
          </a:bodyPr>
          <a:lstStyle/>
          <a:p>
            <a:r>
              <a:rPr lang="en-GB" i="1" dirty="0"/>
              <a:t>Equitable Life Assurance Society v Hyman </a:t>
            </a:r>
            <a:r>
              <a:rPr lang="en-GB" dirty="0"/>
              <a:t>[2002] 1 AC 408</a:t>
            </a:r>
          </a:p>
          <a:p>
            <a:pPr lvl="2"/>
            <a:r>
              <a:rPr lang="en-GB" dirty="0"/>
              <a:t>At 459 (Lord Steyn):</a:t>
            </a:r>
          </a:p>
          <a:p>
            <a:pPr lvl="4"/>
            <a:r>
              <a:rPr lang="en-GB" dirty="0"/>
              <a:t>“The legal test for the implication of such a term is a standard of strict necessity… In my judgment an implication precluding the use of the directors’ discretion in this way is strictly necessary.”</a:t>
            </a:r>
          </a:p>
          <a:p>
            <a:pPr lvl="2"/>
            <a:r>
              <a:rPr lang="en-GB" dirty="0"/>
              <a:t>At 462 (Lord Cooke):</a:t>
            </a:r>
          </a:p>
          <a:p>
            <a:pPr lvl="4"/>
            <a:r>
              <a:rPr lang="en-GB" dirty="0"/>
              <a:t>“My Lords, in his speech, which I have had the advantage of seeing in draft, my noble and learned friend, Lord Steyn, solves this case by invoking the principle that an implied term may be derived from the language of a document read in its particular factual setting. I agree with that way of viewing the case; but the same conclusion may be reached by starting from the principle that </a:t>
            </a:r>
            <a:r>
              <a:rPr lang="en-GB" b="1" u="sng" dirty="0"/>
              <a:t>no</a:t>
            </a:r>
            <a:r>
              <a:rPr lang="en-GB" b="1" dirty="0"/>
              <a:t> legal discretion, however widely worded</a:t>
            </a:r>
            <a:r>
              <a:rPr lang="en-GB" dirty="0"/>
              <a:t> (here, by article 65(1), the directors may apportion bonuses "on such principles, and by such methods, as they may from time to time determine"), </a:t>
            </a:r>
            <a:r>
              <a:rPr lang="en-GB" b="1" dirty="0"/>
              <a:t>can be exercised for purposes contrary to those of the instrument by which it is conferred</a:t>
            </a:r>
            <a:r>
              <a:rPr lang="en-GB" dirty="0"/>
              <a:t>.</a:t>
            </a:r>
          </a:p>
          <a:p>
            <a:pPr lvl="4" fontAlgn="base"/>
            <a:r>
              <a:rPr lang="en-GB" dirty="0"/>
              <a:t>As Lord Woolf MR pointed out in his judgment in the Court of Appeal in this case, this principle is common to administrative law (</a:t>
            </a:r>
            <a:r>
              <a:rPr lang="en-GB" dirty="0" err="1"/>
              <a:t>eg</a:t>
            </a:r>
            <a:r>
              <a:rPr lang="en-GB" dirty="0"/>
              <a:t> </a:t>
            </a:r>
            <a:r>
              <a:rPr lang="en-GB" i="1" dirty="0"/>
              <a:t>Padfield v Minister of Agriculture, Fisheries and Food </a:t>
            </a:r>
            <a:r>
              <a:rPr lang="en-GB" dirty="0"/>
              <a:t>[1968] AC 997) and sundry fields of private law (</a:t>
            </a:r>
            <a:r>
              <a:rPr lang="en-GB" dirty="0" err="1"/>
              <a:t>eg</a:t>
            </a:r>
            <a:r>
              <a:rPr lang="en-GB" dirty="0"/>
              <a:t> </a:t>
            </a:r>
            <a:r>
              <a:rPr lang="en-GB" i="1" dirty="0"/>
              <a:t>Howard Smith Ltd v Ampol Petroleum Ltd </a:t>
            </a:r>
            <a:r>
              <a:rPr lang="en-GB" dirty="0"/>
              <a:t>[1974] AC 821).”</a:t>
            </a:r>
          </a:p>
        </p:txBody>
      </p:sp>
    </p:spTree>
    <p:extLst>
      <p:ext uri="{BB962C8B-B14F-4D97-AF65-F5344CB8AC3E}">
        <p14:creationId xmlns:p14="http://schemas.microsoft.com/office/powerpoint/2010/main" val="185778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3BE9044-F324-B441-8B31-8DE4E76F6A36}"/>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EA68CA0E-7833-BF4E-870C-D590DAAB280B}"/>
              </a:ext>
            </a:extLst>
          </p:cNvPr>
          <p:cNvSpPr>
            <a:spLocks noGrp="1"/>
          </p:cNvSpPr>
          <p:nvPr>
            <p:ph type="title"/>
          </p:nvPr>
        </p:nvSpPr>
        <p:spPr/>
        <p:txBody>
          <a:bodyPr>
            <a:normAutofit/>
          </a:bodyPr>
          <a:lstStyle/>
          <a:p>
            <a:r>
              <a:rPr lang="en-US" dirty="0"/>
              <a:t>The proper purpose rule (2)</a:t>
            </a:r>
          </a:p>
        </p:txBody>
      </p:sp>
      <p:sp>
        <p:nvSpPr>
          <p:cNvPr id="4" name="Content Placeholder 3">
            <a:extLst>
              <a:ext uri="{FF2B5EF4-FFF2-40B4-BE49-F238E27FC236}">
                <a16:creationId xmlns:a16="http://schemas.microsoft.com/office/drawing/2014/main" id="{2260731E-084D-3945-9CED-DD3C30AA76A7}"/>
              </a:ext>
            </a:extLst>
          </p:cNvPr>
          <p:cNvSpPr>
            <a:spLocks noGrp="1"/>
          </p:cNvSpPr>
          <p:nvPr>
            <p:ph sz="quarter" idx="11"/>
          </p:nvPr>
        </p:nvSpPr>
        <p:spPr>
          <a:xfrm>
            <a:off x="482064" y="1348999"/>
            <a:ext cx="8161867" cy="4301082"/>
          </a:xfrm>
        </p:spPr>
        <p:txBody>
          <a:bodyPr>
            <a:normAutofit fontScale="77500" lnSpcReduction="20000"/>
          </a:bodyPr>
          <a:lstStyle/>
          <a:p>
            <a:r>
              <a:rPr lang="en-US" dirty="0"/>
              <a:t>P Sales ‘Use of Powers for Proper Purposes in Private Law’ (2020) 136 LQR 384</a:t>
            </a:r>
          </a:p>
          <a:p>
            <a:pPr lvl="2"/>
            <a:r>
              <a:rPr lang="en-US" dirty="0"/>
              <a:t>Suggests </a:t>
            </a:r>
            <a:r>
              <a:rPr lang="en-US" i="1" dirty="0" err="1"/>
              <a:t>Wednesbury</a:t>
            </a:r>
            <a:r>
              <a:rPr lang="en-US" i="1" dirty="0"/>
              <a:t> </a:t>
            </a:r>
            <a:r>
              <a:rPr lang="en-US" dirty="0"/>
              <a:t>analogy “unhelpful”</a:t>
            </a:r>
          </a:p>
          <a:p>
            <a:pPr lvl="2"/>
            <a:r>
              <a:rPr lang="en-US" dirty="0"/>
              <a:t>Instead framework should be based on</a:t>
            </a:r>
          </a:p>
          <a:p>
            <a:pPr lvl="4"/>
            <a:r>
              <a:rPr lang="en-US" dirty="0"/>
              <a:t>(1) in public law, </a:t>
            </a:r>
            <a:r>
              <a:rPr lang="en-US" i="1" dirty="0"/>
              <a:t>Padfield – </a:t>
            </a:r>
            <a:r>
              <a:rPr lang="en-US" dirty="0"/>
              <a:t>noting that in </a:t>
            </a:r>
            <a:r>
              <a:rPr lang="en-US" i="1" dirty="0"/>
              <a:t>Padfield</a:t>
            </a:r>
            <a:r>
              <a:rPr lang="en-US" dirty="0"/>
              <a:t> the limits were identified based on construction of the Act in question; “There is no reason why the interpretation of a contract should not proceed in the same way”</a:t>
            </a:r>
          </a:p>
          <a:p>
            <a:pPr lvl="4"/>
            <a:r>
              <a:rPr lang="en-US" dirty="0"/>
              <a:t>(2) in equity, fraud on a power (the “proper purpose rule”)</a:t>
            </a:r>
          </a:p>
          <a:p>
            <a:pPr lvl="2"/>
            <a:r>
              <a:rPr lang="en-US" dirty="0"/>
              <a:t>Focus is on </a:t>
            </a:r>
            <a:r>
              <a:rPr lang="en-US" b="1" dirty="0"/>
              <a:t>inherent limits </a:t>
            </a:r>
            <a:r>
              <a:rPr lang="en-US" dirty="0"/>
              <a:t>on how a </a:t>
            </a:r>
            <a:r>
              <a:rPr lang="en-US" dirty="0" err="1"/>
              <a:t>donee</a:t>
            </a:r>
            <a:r>
              <a:rPr lang="en-US" dirty="0"/>
              <a:t> of a power may exercise the power, derived from what was in the parties’ reasonable contemplation when they contracted as a legitimate use of that power</a:t>
            </a:r>
          </a:p>
          <a:p>
            <a:r>
              <a:rPr lang="en-US" i="1" dirty="0"/>
              <a:t>Eclairs Group Ltd v JKX Oil and Gas plc </a:t>
            </a:r>
            <a:r>
              <a:rPr lang="en-US" dirty="0"/>
              <a:t>[2015] UKSC 71, [15] (Lord Sumption)</a:t>
            </a:r>
          </a:p>
          <a:p>
            <a:pPr lvl="2"/>
            <a:r>
              <a:rPr lang="en-GB" dirty="0"/>
              <a:t>The proper purpose rule “is not a term of the contract and does not necessarily depend on any limitation on the scope of the power as a matter of construction”</a:t>
            </a:r>
          </a:p>
          <a:p>
            <a:pPr lvl="2"/>
            <a:r>
              <a:rPr lang="en-GB" dirty="0"/>
              <a:t>“Ascertaining the purpose of a power where the instrument is silent depends on an inference from the mischief of the provision conferring it, which is itself deduced from its express terms, from an analysis of their effect, and from the court’s understanding of the business context.”</a:t>
            </a:r>
            <a:endParaRPr lang="en-US" dirty="0"/>
          </a:p>
        </p:txBody>
      </p:sp>
    </p:spTree>
    <p:extLst>
      <p:ext uri="{BB962C8B-B14F-4D97-AF65-F5344CB8AC3E}">
        <p14:creationId xmlns:p14="http://schemas.microsoft.com/office/powerpoint/2010/main" val="2321507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ECDBFB0-143E-684B-8021-C8065253209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4267EB7F-6F7A-204C-A389-62DA6F56CCFC}"/>
              </a:ext>
            </a:extLst>
          </p:cNvPr>
          <p:cNvSpPr>
            <a:spLocks noGrp="1"/>
          </p:cNvSpPr>
          <p:nvPr>
            <p:ph type="title"/>
          </p:nvPr>
        </p:nvSpPr>
        <p:spPr/>
        <p:txBody>
          <a:bodyPr>
            <a:normAutofit/>
          </a:bodyPr>
          <a:lstStyle/>
          <a:p>
            <a:r>
              <a:rPr lang="en-US" dirty="0"/>
              <a:t>Proper purposes: applying </a:t>
            </a:r>
            <a:r>
              <a:rPr lang="en-US" i="1" dirty="0"/>
              <a:t>Braganza </a:t>
            </a:r>
            <a:endParaRPr lang="en-US" dirty="0"/>
          </a:p>
        </p:txBody>
      </p:sp>
      <p:sp>
        <p:nvSpPr>
          <p:cNvPr id="4" name="Content Placeholder 3">
            <a:extLst>
              <a:ext uri="{FF2B5EF4-FFF2-40B4-BE49-F238E27FC236}">
                <a16:creationId xmlns:a16="http://schemas.microsoft.com/office/drawing/2014/main" id="{CBAD98C1-FEAE-284D-AA33-60386FAD739D}"/>
              </a:ext>
            </a:extLst>
          </p:cNvPr>
          <p:cNvSpPr>
            <a:spLocks noGrp="1"/>
          </p:cNvSpPr>
          <p:nvPr>
            <p:ph sz="quarter" idx="11"/>
          </p:nvPr>
        </p:nvSpPr>
        <p:spPr>
          <a:xfrm>
            <a:off x="703162" y="1547867"/>
            <a:ext cx="7719671" cy="4064000"/>
          </a:xfrm>
        </p:spPr>
        <p:txBody>
          <a:bodyPr/>
          <a:lstStyle/>
          <a:p>
            <a:r>
              <a:rPr lang="en-US" i="1" dirty="0"/>
              <a:t>IBM United Kingdom Ltd v </a:t>
            </a:r>
            <a:r>
              <a:rPr lang="en-US" i="1" dirty="0" err="1"/>
              <a:t>Dalgleisgh</a:t>
            </a:r>
            <a:r>
              <a:rPr lang="en-US" i="1" dirty="0"/>
              <a:t> </a:t>
            </a:r>
            <a:r>
              <a:rPr lang="en-US" dirty="0"/>
              <a:t>[2017] EWCA </a:t>
            </a:r>
            <a:r>
              <a:rPr lang="en-US" dirty="0" err="1"/>
              <a:t>Civ</a:t>
            </a:r>
            <a:r>
              <a:rPr lang="en-US" dirty="0"/>
              <a:t> 1212, [232]</a:t>
            </a:r>
          </a:p>
          <a:p>
            <a:pPr lvl="2"/>
            <a:r>
              <a:rPr lang="en-US" dirty="0"/>
              <a:t>“</a:t>
            </a:r>
            <a:r>
              <a:rPr lang="en-GB" dirty="0"/>
              <a:t>the judge directed himself that the test to be applied was one of capriciousness, perversity or arbitrariness, which is close to the rationality test”</a:t>
            </a:r>
          </a:p>
          <a:p>
            <a:pPr lvl="2"/>
            <a:r>
              <a:rPr lang="en-GB" dirty="0"/>
              <a:t>Duty of trust and confidence decoupled from contractual discretion</a:t>
            </a:r>
          </a:p>
          <a:p>
            <a:pPr marL="360000" lvl="2" indent="0">
              <a:buNone/>
            </a:pPr>
            <a:endParaRPr lang="en-US" dirty="0"/>
          </a:p>
          <a:p>
            <a:r>
              <a:rPr lang="en-GB" i="1" dirty="0"/>
              <a:t>Watson v </a:t>
            </a:r>
            <a:r>
              <a:rPr lang="en-GB" i="1" dirty="0" err="1"/>
              <a:t>Watchfinder</a:t>
            </a:r>
            <a:r>
              <a:rPr lang="en-GB" dirty="0"/>
              <a:t> [2017] EWHC 1275 (</a:t>
            </a:r>
            <a:r>
              <a:rPr lang="en-GB" dirty="0" err="1"/>
              <a:t>Comm</a:t>
            </a:r>
            <a:r>
              <a:rPr lang="en-GB" dirty="0"/>
              <a:t>), [105] (HHJ Waksman QC)</a:t>
            </a:r>
          </a:p>
          <a:p>
            <a:pPr lvl="2"/>
            <a:r>
              <a:rPr lang="en-GB" dirty="0"/>
              <a:t>Necessary to know what the “target” of the duty is in order to apply </a:t>
            </a:r>
            <a:r>
              <a:rPr lang="en-GB" i="1" dirty="0"/>
              <a:t>Braganza</a:t>
            </a:r>
          </a:p>
          <a:p>
            <a:pPr marL="0" indent="0">
              <a:buNone/>
            </a:pPr>
            <a:endParaRPr lang="en-GB" i="1" dirty="0"/>
          </a:p>
          <a:p>
            <a:r>
              <a:rPr lang="en-GB" i="1" dirty="0"/>
              <a:t>UBS v Rose Capital </a:t>
            </a:r>
            <a:r>
              <a:rPr lang="en-GB" dirty="0"/>
              <a:t>[2018] EWHC 3137 (Ch, [57] (Chief Master Marsh)</a:t>
            </a:r>
          </a:p>
          <a:p>
            <a:pPr lvl="2"/>
            <a:r>
              <a:rPr lang="en-GB" dirty="0"/>
              <a:t>“As long as the mortgagee exercises the power for proper purposes, and not for the sole purpose of vexing the mortgagor, it will neither be in breach of its duty of good faith nor a Braganza term, if one is capable of being implied on the basis of business necessity.”</a:t>
            </a:r>
          </a:p>
          <a:p>
            <a:endParaRPr lang="en-GB" dirty="0"/>
          </a:p>
          <a:p>
            <a:endParaRPr lang="en-US" dirty="0"/>
          </a:p>
        </p:txBody>
      </p:sp>
    </p:spTree>
    <p:extLst>
      <p:ext uri="{BB962C8B-B14F-4D97-AF65-F5344CB8AC3E}">
        <p14:creationId xmlns:p14="http://schemas.microsoft.com/office/powerpoint/2010/main" val="70758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A454AF1-443A-3D44-ADE8-FBB95EF6B43E}"/>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913C7B22-57BE-634D-BDCD-3C7C964F98CB}"/>
              </a:ext>
            </a:extLst>
          </p:cNvPr>
          <p:cNvSpPr>
            <a:spLocks noGrp="1"/>
          </p:cNvSpPr>
          <p:nvPr>
            <p:ph type="title"/>
          </p:nvPr>
        </p:nvSpPr>
        <p:spPr/>
        <p:txBody>
          <a:bodyPr>
            <a:normAutofit fontScale="90000"/>
          </a:bodyPr>
          <a:lstStyle/>
          <a:p>
            <a:r>
              <a:rPr lang="en-US" dirty="0"/>
              <a:t>proper purposes: Acting in one’s own interest?</a:t>
            </a:r>
          </a:p>
        </p:txBody>
      </p:sp>
      <p:sp>
        <p:nvSpPr>
          <p:cNvPr id="4" name="Content Placeholder 3">
            <a:extLst>
              <a:ext uri="{FF2B5EF4-FFF2-40B4-BE49-F238E27FC236}">
                <a16:creationId xmlns:a16="http://schemas.microsoft.com/office/drawing/2014/main" id="{065E0CB3-F5C4-6241-988F-FB06170AE722}"/>
              </a:ext>
            </a:extLst>
          </p:cNvPr>
          <p:cNvSpPr>
            <a:spLocks noGrp="1"/>
          </p:cNvSpPr>
          <p:nvPr>
            <p:ph sz="quarter" idx="11"/>
          </p:nvPr>
        </p:nvSpPr>
        <p:spPr>
          <a:xfrm>
            <a:off x="278865" y="1388525"/>
            <a:ext cx="8568265" cy="4222029"/>
          </a:xfrm>
        </p:spPr>
        <p:txBody>
          <a:bodyPr>
            <a:normAutofit fontScale="77500" lnSpcReduction="20000"/>
          </a:bodyPr>
          <a:lstStyle/>
          <a:p>
            <a:r>
              <a:rPr lang="en-GB" i="1" dirty="0"/>
              <a:t>Lehman Bros International (Europe) (in administration) v ExxonMobil Financial Services BV</a:t>
            </a:r>
            <a:r>
              <a:rPr lang="en-GB" dirty="0"/>
              <a:t> [2016] EWHC 2699 (</a:t>
            </a:r>
            <a:r>
              <a:rPr lang="en-GB" dirty="0" err="1"/>
              <a:t>Comm</a:t>
            </a:r>
            <a:r>
              <a:rPr lang="en-GB" dirty="0"/>
              <a:t>)</a:t>
            </a:r>
          </a:p>
          <a:p>
            <a:pPr lvl="2"/>
            <a:r>
              <a:rPr lang="en-GB" dirty="0"/>
              <a:t>Non-defaulting party valuing securities was “entitled to have regard to its own commercial interests”</a:t>
            </a:r>
            <a:endParaRPr lang="en-US" dirty="0"/>
          </a:p>
          <a:p>
            <a:pPr lvl="0"/>
            <a:r>
              <a:rPr lang="en-GB" i="1" dirty="0"/>
              <a:t>Property Alliance Group Ltd v Royal Bank of Scotland Plc</a:t>
            </a:r>
            <a:r>
              <a:rPr lang="en-GB" dirty="0"/>
              <a:t> [2018] EWCA </a:t>
            </a:r>
            <a:r>
              <a:rPr lang="en-GB" dirty="0" err="1"/>
              <a:t>Civ</a:t>
            </a:r>
            <a:r>
              <a:rPr lang="en-GB" dirty="0"/>
              <a:t> 355, [169]</a:t>
            </a:r>
          </a:p>
          <a:p>
            <a:pPr lvl="2"/>
            <a:r>
              <a:rPr lang="en-GB" dirty="0"/>
              <a:t>“In our view, however, the power conferred by clause 21.5.1 of the 2011 facility was </a:t>
            </a:r>
            <a:r>
              <a:rPr lang="en-GB" b="1" dirty="0"/>
              <a:t>not wholly unfettered</a:t>
            </a:r>
            <a:r>
              <a:rPr lang="en-GB" dirty="0"/>
              <a:t>. We agree with Mr </a:t>
            </a:r>
            <a:r>
              <a:rPr lang="en-GB" dirty="0" err="1"/>
              <a:t>Handyside</a:t>
            </a:r>
            <a:r>
              <a:rPr lang="en-GB" dirty="0"/>
              <a:t> that the provision will have been inserted for the benefit of RBS, and there is, of course, no question of RBS having owed fiduciary duties. </a:t>
            </a:r>
            <a:r>
              <a:rPr lang="en-GB" b="1" dirty="0"/>
              <a:t>In the circumstances, it seems to us that RBS must have been free to act in its own interests and that it was under no duty to attempt to balance its interests against those of PAG. It can, however, be inferred that the parties intended the power granted by clause 21.5.1 to be exercised in pursuit of legitimate commercial aims rather than, say, to vex PAG maliciously. </a:t>
            </a:r>
            <a:r>
              <a:rPr lang="en-GB" dirty="0"/>
              <a:t>It appears to us, accordingly, that RBS could not commission a valuation under clause 21.5.1 for a purpose </a:t>
            </a:r>
            <a:r>
              <a:rPr lang="en-GB" b="1" dirty="0"/>
              <a:t>unrelated to its legitimate commercial interests or if doing so could not rationally be thought to advance them</a:t>
            </a:r>
            <a:r>
              <a:rPr lang="en-GB" dirty="0"/>
              <a:t>.”</a:t>
            </a:r>
            <a:endParaRPr lang="en-US" dirty="0"/>
          </a:p>
          <a:p>
            <a:r>
              <a:rPr lang="en-GB" dirty="0" err="1"/>
              <a:t>Cf</a:t>
            </a:r>
            <a:r>
              <a:rPr lang="en-GB" dirty="0"/>
              <a:t> Australian implied duty of good faith and fair dealing, which “ordinarily would not operate so as to restrict decisions and actions, reasonably taken, which are designed to promote the legitimate interests of a party”</a:t>
            </a:r>
          </a:p>
          <a:p>
            <a:pPr lvl="2"/>
            <a:r>
              <a:rPr lang="en-GB" i="1" dirty="0"/>
              <a:t>South Sydney District Rugby League Football Club Ltd v News Ltd </a:t>
            </a:r>
            <a:r>
              <a:rPr lang="en-GB" dirty="0"/>
              <a:t>(2000) 177 ALR 611, [393] (Finn J); Cheshire and </a:t>
            </a:r>
            <a:r>
              <a:rPr lang="en-GB" dirty="0" err="1"/>
              <a:t>Fifoot</a:t>
            </a:r>
            <a:r>
              <a:rPr lang="en-GB" dirty="0"/>
              <a:t> (11</a:t>
            </a:r>
            <a:r>
              <a:rPr lang="en-GB" baseline="30000" dirty="0"/>
              <a:t>th</a:t>
            </a:r>
            <a:r>
              <a:rPr lang="en-GB" dirty="0"/>
              <a:t> Australian ed.), para 10.45</a:t>
            </a:r>
          </a:p>
        </p:txBody>
      </p:sp>
    </p:spTree>
    <p:extLst>
      <p:ext uri="{BB962C8B-B14F-4D97-AF65-F5344CB8AC3E}">
        <p14:creationId xmlns:p14="http://schemas.microsoft.com/office/powerpoint/2010/main" val="2844501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a:bodyPr>
          <a:lstStyle/>
          <a:p>
            <a:r>
              <a:rPr lang="en-GB" dirty="0"/>
              <a:t>Discretions and decisions (1)</a:t>
            </a:r>
            <a:endParaRPr lang="en-US" dirty="0"/>
          </a:p>
        </p:txBody>
      </p:sp>
      <p:sp>
        <p:nvSpPr>
          <p:cNvPr id="5" name="Content Placeholder 4"/>
          <p:cNvSpPr>
            <a:spLocks noGrp="1"/>
          </p:cNvSpPr>
          <p:nvPr>
            <p:ph sz="quarter" idx="11"/>
          </p:nvPr>
        </p:nvSpPr>
        <p:spPr>
          <a:xfrm>
            <a:off x="504309" y="1361817"/>
            <a:ext cx="8117378" cy="4504267"/>
          </a:xfrm>
        </p:spPr>
        <p:txBody>
          <a:bodyPr>
            <a:normAutofit/>
          </a:bodyPr>
          <a:lstStyle/>
          <a:p>
            <a:r>
              <a:rPr lang="en-GB" i="1" dirty="0" err="1"/>
              <a:t>WestLB</a:t>
            </a:r>
            <a:r>
              <a:rPr lang="en-GB" i="1" dirty="0"/>
              <a:t> AG v Nomura Bank International Plc</a:t>
            </a:r>
            <a:r>
              <a:rPr lang="en-GB" dirty="0"/>
              <a:t> [2012] EWCA </a:t>
            </a:r>
            <a:r>
              <a:rPr lang="en-GB" dirty="0" err="1"/>
              <a:t>Civ</a:t>
            </a:r>
            <a:r>
              <a:rPr lang="en-GB" dirty="0"/>
              <a:t> 495	</a:t>
            </a:r>
          </a:p>
          <a:p>
            <a:pPr lvl="2"/>
            <a:r>
              <a:rPr lang="en-GB" dirty="0"/>
              <a:t>Fund to be valued by the calculation agent “in its sole and absolute discretion”, such valuation to be “final and binding … in the absence of manifest error” – but limitation still implied</a:t>
            </a:r>
          </a:p>
          <a:p>
            <a:r>
              <a:rPr lang="en-GB" i="1" dirty="0"/>
              <a:t>Mid Essex Hospital Services NHS Trust v Compass Group UK and Ireland</a:t>
            </a:r>
            <a:r>
              <a:rPr lang="en-GB" dirty="0"/>
              <a:t> Ltd [2013] EWCA Civ 200, [83] (Jackson LJ)</a:t>
            </a:r>
          </a:p>
          <a:p>
            <a:pPr lvl="2"/>
            <a:r>
              <a:rPr lang="en-GB" dirty="0"/>
              <a:t>“An important feature of the [</a:t>
            </a:r>
            <a:r>
              <a:rPr lang="en-GB" i="1" dirty="0" err="1"/>
              <a:t>Socimer</a:t>
            </a:r>
            <a:r>
              <a:rPr lang="en-GB" dirty="0"/>
              <a:t>] line of authorities is that in each case the discretion did not involve a simple decision whether or not to exercise an absolute contractual right. The discretion involved making an assessment or choosing from a range of options, taking into account the interests of both parties. In any contract under which one party is permitted to exercise such a discretion, there is an implied term.”</a:t>
            </a:r>
          </a:p>
          <a:p>
            <a:r>
              <a:rPr lang="en-GB" i="1" dirty="0" err="1"/>
              <a:t>Shurbanova</a:t>
            </a:r>
            <a:r>
              <a:rPr lang="en-GB" i="1" dirty="0"/>
              <a:t> v Forex Capital Markets Ltd</a:t>
            </a:r>
            <a:r>
              <a:rPr lang="en-GB" dirty="0"/>
              <a:t> [2017] EWHC 2133 (QB)</a:t>
            </a:r>
          </a:p>
          <a:p>
            <a:pPr lvl="2"/>
            <a:r>
              <a:rPr lang="en-GB" dirty="0"/>
              <a:t>Assessment of “manifest error” was a discretion subject to </a:t>
            </a:r>
            <a:r>
              <a:rPr lang="en-GB" i="1" dirty="0"/>
              <a:t>Braganza – </a:t>
            </a:r>
            <a:r>
              <a:rPr lang="en-GB" dirty="0"/>
              <a:t>but subsumed by express contractual “duty to act fairly” [82]</a:t>
            </a:r>
          </a:p>
          <a:p>
            <a:pPr lvl="2"/>
            <a:r>
              <a:rPr lang="en-GB" dirty="0"/>
              <a:t>Entitlement to revoke “abusive” FX trades a binary question not a discretion</a:t>
            </a:r>
            <a:endParaRPr lang="en-GB" i="1" dirty="0"/>
          </a:p>
          <a:p>
            <a:endParaRPr lang="en-GB" b="1" dirty="0"/>
          </a:p>
          <a:p>
            <a:endParaRPr lang="en-US" dirty="0"/>
          </a:p>
        </p:txBody>
      </p:sp>
    </p:spTree>
    <p:extLst>
      <p:ext uri="{BB962C8B-B14F-4D97-AF65-F5344CB8AC3E}">
        <p14:creationId xmlns:p14="http://schemas.microsoft.com/office/powerpoint/2010/main" val="2734620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3A68E1-3A36-9846-9529-00B2037D2040}"/>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5680199D-78FE-4347-A9CE-56400F92534D}"/>
              </a:ext>
            </a:extLst>
          </p:cNvPr>
          <p:cNvSpPr>
            <a:spLocks noGrp="1"/>
          </p:cNvSpPr>
          <p:nvPr>
            <p:ph type="title"/>
          </p:nvPr>
        </p:nvSpPr>
        <p:spPr/>
        <p:txBody>
          <a:bodyPr/>
          <a:lstStyle/>
          <a:p>
            <a:r>
              <a:rPr lang="en-GB" dirty="0"/>
              <a:t>Discretions and decisions (2)</a:t>
            </a:r>
            <a:endParaRPr lang="en-US" dirty="0"/>
          </a:p>
        </p:txBody>
      </p:sp>
      <p:sp>
        <p:nvSpPr>
          <p:cNvPr id="4" name="Content Placeholder 3">
            <a:extLst>
              <a:ext uri="{FF2B5EF4-FFF2-40B4-BE49-F238E27FC236}">
                <a16:creationId xmlns:a16="http://schemas.microsoft.com/office/drawing/2014/main" id="{E58DF584-44D4-384C-ADCE-D4FDEFE85F13}"/>
              </a:ext>
            </a:extLst>
          </p:cNvPr>
          <p:cNvSpPr>
            <a:spLocks noGrp="1"/>
          </p:cNvSpPr>
          <p:nvPr>
            <p:ph sz="quarter" idx="11"/>
          </p:nvPr>
        </p:nvSpPr>
        <p:spPr>
          <a:xfrm>
            <a:off x="632263" y="1451252"/>
            <a:ext cx="7861470" cy="4412666"/>
          </a:xfrm>
        </p:spPr>
        <p:txBody>
          <a:bodyPr>
            <a:normAutofit fontScale="85000" lnSpcReduction="10000"/>
          </a:bodyPr>
          <a:lstStyle/>
          <a:p>
            <a:r>
              <a:rPr lang="en-GB" i="1" dirty="0"/>
              <a:t>UBS v Rose Capital </a:t>
            </a:r>
            <a:r>
              <a:rPr lang="en-GB" dirty="0"/>
              <a:t>[2018] EWHC 3137 (Ch), [50]-[56] (Chief Master Marsh)</a:t>
            </a:r>
          </a:p>
          <a:p>
            <a:pPr lvl="2"/>
            <a:r>
              <a:rPr lang="en-GB" dirty="0"/>
              <a:t>Term entitling mortgagee to call in a loan in its “absolute discretion” was an absolute contractual right</a:t>
            </a:r>
          </a:p>
          <a:p>
            <a:pPr lvl="2"/>
            <a:r>
              <a:rPr lang="en-GB" dirty="0"/>
              <a:t>Calling in a loan could never involve any balancing of interests, and the contract was workable without the implied term</a:t>
            </a:r>
          </a:p>
          <a:p>
            <a:r>
              <a:rPr lang="en-GB" i="1" dirty="0" err="1"/>
              <a:t>Equitas</a:t>
            </a:r>
            <a:r>
              <a:rPr lang="en-GB" i="1" dirty="0"/>
              <a:t> Insurance Ltd v Municipal Insurance Ltd</a:t>
            </a:r>
            <a:r>
              <a:rPr lang="en-GB" dirty="0"/>
              <a:t> [2019] EWCA </a:t>
            </a:r>
            <a:r>
              <a:rPr lang="en-GB" dirty="0" err="1"/>
              <a:t>Civ</a:t>
            </a:r>
            <a:r>
              <a:rPr lang="en-GB" dirty="0"/>
              <a:t> 71, [113] (Males LJ)</a:t>
            </a:r>
          </a:p>
          <a:p>
            <a:pPr lvl="2"/>
            <a:r>
              <a:rPr lang="en-GB" dirty="0"/>
              <a:t>"Although the </a:t>
            </a:r>
            <a:r>
              <a:rPr lang="en-GB" i="1" dirty="0"/>
              <a:t>Mid Essex</a:t>
            </a:r>
            <a:r>
              <a:rPr lang="en-GB" dirty="0"/>
              <a:t> case uses the expression "absolute contractual right" that is the result of a process of construction which takes account of the characteristics of the parties, the terms of the contract as a whole and the contractual context, not a starting point intrinsic to the term itself. It is only possible to say whether a term conferring a contractual choice on one party represents an absolute contractual right after that process of construction has been undertaken. To say that a term provides for an absolute contractual right and therefore no term can be implied puts the matter the wrong way round.”</a:t>
            </a:r>
            <a:endParaRPr lang="en-GB" i="1" dirty="0"/>
          </a:p>
          <a:p>
            <a:r>
              <a:rPr lang="en-GB" i="1" dirty="0"/>
              <a:t>TAQA </a:t>
            </a:r>
            <a:r>
              <a:rPr lang="en-GB" i="1" dirty="0" err="1"/>
              <a:t>Bratani</a:t>
            </a:r>
            <a:r>
              <a:rPr lang="en-GB" i="1" dirty="0"/>
              <a:t> Ltd v Rockrose UKCS8 LLC </a:t>
            </a:r>
            <a:r>
              <a:rPr lang="en-GB" dirty="0"/>
              <a:t>[2020] EWHC 58 (</a:t>
            </a:r>
            <a:r>
              <a:rPr lang="en-GB" dirty="0" err="1"/>
              <a:t>Comm</a:t>
            </a:r>
            <a:r>
              <a:rPr lang="en-GB" dirty="0"/>
              <a:t>), [44] (HHJ Pelling QC)</a:t>
            </a:r>
          </a:p>
          <a:p>
            <a:pPr lvl="2"/>
            <a:r>
              <a:rPr lang="en-GB" dirty="0"/>
              <a:t>No </a:t>
            </a:r>
            <a:r>
              <a:rPr lang="en-GB" i="1" dirty="0"/>
              <a:t>Braganza </a:t>
            </a:r>
            <a:r>
              <a:rPr lang="en-GB" dirty="0"/>
              <a:t>term qualifying termination right</a:t>
            </a:r>
          </a:p>
          <a:p>
            <a:pPr lvl="2"/>
            <a:endParaRPr lang="en-GB" i="1" dirty="0"/>
          </a:p>
          <a:p>
            <a:endParaRPr lang="en-US" dirty="0"/>
          </a:p>
        </p:txBody>
      </p:sp>
    </p:spTree>
    <p:extLst>
      <p:ext uri="{BB962C8B-B14F-4D97-AF65-F5344CB8AC3E}">
        <p14:creationId xmlns:p14="http://schemas.microsoft.com/office/powerpoint/2010/main" val="700369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a:bodyPr>
          <a:lstStyle/>
          <a:p>
            <a:r>
              <a:rPr lang="en-GB" dirty="0"/>
              <a:t>Practical TAKEAWAYS</a:t>
            </a:r>
            <a:endParaRPr lang="en-US" dirty="0"/>
          </a:p>
        </p:txBody>
      </p:sp>
      <p:sp>
        <p:nvSpPr>
          <p:cNvPr id="5" name="Content Placeholder 4"/>
          <p:cNvSpPr>
            <a:spLocks noGrp="1"/>
          </p:cNvSpPr>
          <p:nvPr>
            <p:ph sz="quarter" idx="11"/>
          </p:nvPr>
        </p:nvSpPr>
        <p:spPr>
          <a:xfrm>
            <a:off x="846000" y="1457555"/>
            <a:ext cx="7454900" cy="4344933"/>
          </a:xfrm>
        </p:spPr>
        <p:txBody>
          <a:bodyPr>
            <a:normAutofit fontScale="85000" lnSpcReduction="10000"/>
          </a:bodyPr>
          <a:lstStyle/>
          <a:p>
            <a:r>
              <a:rPr lang="en-US" b="1" dirty="0"/>
              <a:t>Drafting to exclude a discretion:</a:t>
            </a:r>
          </a:p>
          <a:p>
            <a:pPr lvl="2"/>
            <a:r>
              <a:rPr lang="en-US" dirty="0"/>
              <a:t>Draft to create an absolute right, or even an “ouster” clause</a:t>
            </a:r>
            <a:endParaRPr lang="en-US" b="1" dirty="0"/>
          </a:p>
          <a:p>
            <a:r>
              <a:rPr lang="en-US" b="1" dirty="0"/>
              <a:t>Proving things:</a:t>
            </a:r>
          </a:p>
          <a:p>
            <a:pPr lvl="2"/>
            <a:r>
              <a:rPr lang="en-US" dirty="0"/>
              <a:t>Shifting the burden of proof when the decision-maker holds the evidence</a:t>
            </a:r>
          </a:p>
          <a:p>
            <a:pPr lvl="4"/>
            <a:r>
              <a:rPr lang="en-GB" i="1" dirty="0"/>
              <a:t>UBS </a:t>
            </a:r>
            <a:r>
              <a:rPr lang="en-GB" dirty="0"/>
              <a:t>[69]: “It is not sufficient for the defendants merely to assert that UBS had no legitimate reasons for calling in the loan. Something more is needed.</a:t>
            </a:r>
            <a:r>
              <a:rPr lang="en-GB" i="1" dirty="0"/>
              <a:t>”</a:t>
            </a:r>
            <a:endParaRPr lang="en-US" dirty="0"/>
          </a:p>
          <a:p>
            <a:pPr lvl="2"/>
            <a:r>
              <a:rPr lang="en-US" dirty="0"/>
              <a:t>Demonstrating how the decision was made</a:t>
            </a:r>
          </a:p>
          <a:p>
            <a:pPr lvl="4"/>
            <a:r>
              <a:rPr lang="en-GB" i="1" dirty="0"/>
              <a:t>UK Acorn Finance Ltd v Markel (UK) Ltd </a:t>
            </a:r>
            <a:r>
              <a:rPr lang="en-GB" dirty="0"/>
              <a:t>[2020] EWHC 922, [110] (HHJ Pelling QC):</a:t>
            </a:r>
            <a:r>
              <a:rPr lang="en-GB" b="1" dirty="0"/>
              <a:t> “</a:t>
            </a:r>
            <a:r>
              <a:rPr lang="en-GB" dirty="0"/>
              <a:t>the decision making to be applied will need to be much more focussed than has perhaps been the case in the past</a:t>
            </a:r>
            <a:r>
              <a:rPr lang="en-GB" b="1" dirty="0"/>
              <a:t>”</a:t>
            </a:r>
          </a:p>
          <a:p>
            <a:pPr lvl="4"/>
            <a:r>
              <a:rPr lang="en-GB" i="1" dirty="0"/>
              <a:t>Hills v </a:t>
            </a:r>
            <a:r>
              <a:rPr lang="en-GB" i="1" dirty="0" err="1"/>
              <a:t>Niksun</a:t>
            </a:r>
            <a:r>
              <a:rPr lang="en-GB" i="1" dirty="0"/>
              <a:t> Inc</a:t>
            </a:r>
            <a:r>
              <a:rPr lang="en-GB" dirty="0"/>
              <a:t> [2016] EWCA Civ 115, [25]: “the absence of any evidence as to the way the decision was taken is problematic for </a:t>
            </a:r>
            <a:r>
              <a:rPr lang="en-GB" dirty="0" err="1"/>
              <a:t>Niksun</a:t>
            </a:r>
            <a:r>
              <a:rPr lang="en-GB" dirty="0"/>
              <a:t>” – decision could have been by throwing darts at a dart board</a:t>
            </a:r>
          </a:p>
          <a:p>
            <a:pPr lvl="4"/>
            <a:r>
              <a:rPr lang="en-GB" dirty="0"/>
              <a:t>What would have happened had the discretion been exercised properly? (</a:t>
            </a:r>
            <a:r>
              <a:rPr lang="en-GB" i="1" dirty="0"/>
              <a:t>Lehman</a:t>
            </a:r>
            <a:r>
              <a:rPr lang="en-GB" dirty="0"/>
              <a:t>, [336])</a:t>
            </a:r>
          </a:p>
          <a:p>
            <a:pPr lvl="4"/>
            <a:endParaRPr lang="en-GB" b="1" dirty="0"/>
          </a:p>
          <a:p>
            <a:endParaRPr lang="en-GB" b="1" dirty="0"/>
          </a:p>
          <a:p>
            <a:endParaRPr lang="en-US" dirty="0"/>
          </a:p>
        </p:txBody>
      </p:sp>
      <p:pic>
        <p:nvPicPr>
          <p:cNvPr id="2" name="Picture 1">
            <a:extLst>
              <a:ext uri="{FF2B5EF4-FFF2-40B4-BE49-F238E27FC236}">
                <a16:creationId xmlns:a16="http://schemas.microsoft.com/office/drawing/2014/main" id="{728B3EDA-605D-2C4E-9311-909BDCD96EB0}"/>
              </a:ext>
            </a:extLst>
          </p:cNvPr>
          <p:cNvPicPr>
            <a:picLocks noChangeAspect="1"/>
          </p:cNvPicPr>
          <p:nvPr/>
        </p:nvPicPr>
        <p:blipFill>
          <a:blip r:embed="rId2"/>
          <a:stretch>
            <a:fillRect/>
          </a:stretch>
        </p:blipFill>
        <p:spPr>
          <a:xfrm>
            <a:off x="7134578" y="-415"/>
            <a:ext cx="2009422" cy="1132829"/>
          </a:xfrm>
          <a:prstGeom prst="rect">
            <a:avLst/>
          </a:prstGeom>
        </p:spPr>
      </p:pic>
    </p:spTree>
    <p:extLst>
      <p:ext uri="{BB962C8B-B14F-4D97-AF65-F5344CB8AC3E}">
        <p14:creationId xmlns:p14="http://schemas.microsoft.com/office/powerpoint/2010/main" val="2639379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RELATIONAL CONTRACTS AND IMPLIED DUTIES OF GOOD FAITH</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3475496"/>
            <a:ext cx="7648245" cy="2183899"/>
          </a:xfrm>
        </p:spPr>
        <p:txBody>
          <a:bodyPr>
            <a:normAutofit/>
          </a:bodyPr>
          <a:lstStyle/>
          <a:p>
            <a:r>
              <a:rPr lang="en-GB" sz="2000" dirty="0"/>
              <a:t>RICHARD BLAKELEY </a:t>
            </a:r>
          </a:p>
        </p:txBody>
      </p:sp>
    </p:spTree>
    <p:extLst>
      <p:ext uri="{BB962C8B-B14F-4D97-AF65-F5344CB8AC3E}">
        <p14:creationId xmlns:p14="http://schemas.microsoft.com/office/powerpoint/2010/main" val="1625630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err="1"/>
              <a:t>RELATIONaL</a:t>
            </a:r>
            <a:r>
              <a:rPr lang="en-US" dirty="0"/>
              <a:t> CONTRACTS </a:t>
            </a:r>
          </a:p>
        </p:txBody>
      </p:sp>
      <p:sp>
        <p:nvSpPr>
          <p:cNvPr id="5" name="Content Placeholder 4"/>
          <p:cNvSpPr>
            <a:spLocks noGrp="1"/>
          </p:cNvSpPr>
          <p:nvPr>
            <p:ph sz="quarter" idx="11"/>
          </p:nvPr>
        </p:nvSpPr>
        <p:spPr>
          <a:xfrm>
            <a:off x="525517" y="1408386"/>
            <a:ext cx="8029903" cy="4372814"/>
          </a:xfrm>
        </p:spPr>
        <p:txBody>
          <a:bodyPr>
            <a:normAutofit fontScale="92500"/>
          </a:bodyPr>
          <a:lstStyle/>
          <a:p>
            <a:pPr>
              <a:spcAft>
                <a:spcPts val="600"/>
              </a:spcAft>
            </a:pPr>
            <a:r>
              <a:rPr lang="en-US" sz="1800" dirty="0">
                <a:latin typeface="Arial" panose="020B0604020202020204" pitchFamily="34" charset="0"/>
                <a:cs typeface="Arial" panose="020B0604020202020204" pitchFamily="34" charset="0"/>
              </a:rPr>
              <a:t>Why are we discussing relational contracts? </a:t>
            </a:r>
          </a:p>
          <a:p>
            <a:pPr lvl="1">
              <a:spcAft>
                <a:spcPts val="600"/>
              </a:spcAft>
            </a:pPr>
            <a:r>
              <a:rPr lang="en-US" sz="1800" dirty="0">
                <a:latin typeface="Arial" panose="020B0604020202020204" pitchFamily="34" charset="0"/>
                <a:cs typeface="Arial" panose="020B0604020202020204" pitchFamily="34" charset="0"/>
              </a:rPr>
              <a:t>Court will more readily imply a good faith term into a relational contract:</a:t>
            </a:r>
          </a:p>
          <a:p>
            <a:pPr lvl="2">
              <a:spcAft>
                <a:spcPts val="600"/>
              </a:spcAft>
            </a:pPr>
            <a:r>
              <a:rPr lang="en-US" sz="1800" dirty="0">
                <a:latin typeface="Arial" panose="020B0604020202020204" pitchFamily="34" charset="0"/>
                <a:cs typeface="Arial" panose="020B0604020202020204" pitchFamily="34" charset="0"/>
              </a:rPr>
              <a:t>By law</a:t>
            </a:r>
          </a:p>
          <a:p>
            <a:pPr lvl="2">
              <a:spcAft>
                <a:spcPts val="600"/>
              </a:spcAft>
            </a:pPr>
            <a:r>
              <a:rPr lang="en-US" sz="1800" dirty="0">
                <a:latin typeface="Arial" panose="020B0604020202020204" pitchFamily="34" charset="0"/>
                <a:cs typeface="Arial" panose="020B0604020202020204" pitchFamily="34" charset="0"/>
              </a:rPr>
              <a:t>As a matter of fact</a:t>
            </a:r>
          </a:p>
          <a:p>
            <a:pPr lvl="2">
              <a:spcAft>
                <a:spcPts val="600"/>
              </a:spcAft>
            </a:pPr>
            <a:r>
              <a:rPr lang="en-US" sz="1800" dirty="0">
                <a:latin typeface="Arial" panose="020B0604020202020204" pitchFamily="34" charset="0"/>
                <a:cs typeface="Arial" panose="020B0604020202020204" pitchFamily="34" charset="0"/>
              </a:rPr>
              <a:t>Not a new concept: </a:t>
            </a:r>
            <a:r>
              <a:rPr lang="en-GB" sz="1800" dirty="0">
                <a:latin typeface="Arial" panose="020B0604020202020204" pitchFamily="34" charset="0"/>
                <a:cs typeface="Arial" panose="020B0604020202020204" pitchFamily="34" charset="0"/>
              </a:rPr>
              <a:t>Lord Steyn in </a:t>
            </a:r>
            <a:r>
              <a:rPr lang="en-GB" sz="1800" i="1" dirty="0">
                <a:latin typeface="Arial" panose="020B0604020202020204" pitchFamily="34" charset="0"/>
                <a:cs typeface="Arial" panose="020B0604020202020204" pitchFamily="34" charset="0"/>
              </a:rPr>
              <a:t>Total Gas Marketing Ltd v Arco British Ltd </a:t>
            </a:r>
            <a:r>
              <a:rPr lang="en-GB" sz="1800" dirty="0">
                <a:latin typeface="Arial" panose="020B0604020202020204" pitchFamily="34" charset="0"/>
                <a:cs typeface="Arial" panose="020B0604020202020204" pitchFamily="34" charset="0"/>
              </a:rPr>
              <a:t>[1998] CLC 1275, at 1286</a:t>
            </a:r>
            <a:r>
              <a:rPr lang="en-US" sz="1800" dirty="0">
                <a:latin typeface="Arial" panose="020B0604020202020204" pitchFamily="34" charset="0"/>
                <a:cs typeface="Arial" panose="020B0604020202020204" pitchFamily="34" charset="0"/>
              </a:rPr>
              <a:t> (no special rules; flexible approach) </a:t>
            </a:r>
          </a:p>
          <a:p>
            <a:pPr lvl="1">
              <a:spcAft>
                <a:spcPts val="600"/>
              </a:spcAft>
            </a:pPr>
            <a:endParaRPr lang="en-US" sz="1800" dirty="0">
              <a:latin typeface="Arial" panose="020B0604020202020204" pitchFamily="34" charset="0"/>
              <a:cs typeface="Arial" panose="020B0604020202020204" pitchFamily="34" charset="0"/>
            </a:endParaRPr>
          </a:p>
          <a:p>
            <a:pPr>
              <a:spcAft>
                <a:spcPts val="600"/>
              </a:spcAft>
            </a:pPr>
            <a:r>
              <a:rPr lang="en-US" sz="1800" dirty="0">
                <a:latin typeface="Arial" panose="020B0604020202020204" pitchFamily="34" charset="0"/>
                <a:cs typeface="Arial" panose="020B0604020202020204" pitchFamily="34" charset="0"/>
              </a:rPr>
              <a:t>Problems of definition </a:t>
            </a:r>
          </a:p>
          <a:p>
            <a:pPr lvl="1">
              <a:spcAft>
                <a:spcPts val="600"/>
              </a:spcAft>
            </a:pPr>
            <a:r>
              <a:rPr lang="en-US" sz="1800" dirty="0">
                <a:latin typeface="Arial" panose="020B0604020202020204" pitchFamily="34" charset="0"/>
                <a:cs typeface="Arial" panose="020B0604020202020204" pitchFamily="34" charset="0"/>
              </a:rPr>
              <a:t>Not a ‘discrete contract’</a:t>
            </a:r>
          </a:p>
          <a:p>
            <a:pPr lvl="1">
              <a:spcAft>
                <a:spcPts val="600"/>
              </a:spcAft>
            </a:pPr>
            <a:r>
              <a:rPr lang="en-US" sz="1800" dirty="0">
                <a:latin typeface="Arial" panose="020B0604020202020204" pitchFamily="34" charset="0"/>
                <a:cs typeface="Arial" panose="020B0604020202020204" pitchFamily="34" charset="0"/>
              </a:rPr>
              <a:t>Checklist of ingredients ‘not present in a relational contract’</a:t>
            </a:r>
          </a:p>
          <a:p>
            <a:pPr lvl="1">
              <a:spcAft>
                <a:spcPts val="600"/>
              </a:spcAft>
            </a:pPr>
            <a:r>
              <a:rPr lang="en-US" sz="1800" dirty="0">
                <a:latin typeface="Arial" panose="020B0604020202020204" pitchFamily="34" charset="0"/>
                <a:cs typeface="Arial" panose="020B0604020202020204" pitchFamily="34" charset="0"/>
              </a:rPr>
              <a:t>The problem of mixed contracts</a:t>
            </a:r>
          </a:p>
          <a:p>
            <a:pPr lvl="1">
              <a:spcAft>
                <a:spcPts val="600"/>
              </a:spcAft>
            </a:pPr>
            <a:r>
              <a:rPr lang="en-US" sz="1800" dirty="0">
                <a:latin typeface="Arial" panose="020B0604020202020204" pitchFamily="34" charset="0"/>
                <a:cs typeface="Arial" panose="020B0604020202020204" pitchFamily="34" charset="0"/>
              </a:rPr>
              <a:t>Search for key variables that distinguish between relational /discrete contracts </a:t>
            </a:r>
          </a:p>
          <a:p>
            <a:pPr marL="360000" lvl="2" indent="0">
              <a:spcAft>
                <a:spcPts val="600"/>
              </a:spcAft>
              <a:buNone/>
            </a:pPr>
            <a:endParaRPr lang="en-US" sz="1800" dirty="0">
              <a:latin typeface="Arial" panose="020B0604020202020204" pitchFamily="34" charset="0"/>
              <a:cs typeface="Arial" panose="020B0604020202020204" pitchFamily="34" charset="0"/>
            </a:endParaRPr>
          </a:p>
          <a:p>
            <a:pPr marL="360000" lvl="2" indent="0">
              <a:spcAft>
                <a:spcPts val="600"/>
              </a:spcAft>
              <a:buNone/>
            </a:pPr>
            <a:endParaRPr lang="en-US" sz="18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endParaRPr lang="en-US" sz="1800" dirty="0"/>
          </a:p>
          <a:p>
            <a:pPr lvl="1"/>
            <a:endParaRPr lang="en-US" sz="1800" dirty="0"/>
          </a:p>
        </p:txBody>
      </p:sp>
    </p:spTree>
    <p:extLst>
      <p:ext uri="{BB962C8B-B14F-4D97-AF65-F5344CB8AC3E}">
        <p14:creationId xmlns:p14="http://schemas.microsoft.com/office/powerpoint/2010/main" val="3689927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Controlling discretions</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3475496"/>
            <a:ext cx="7648245" cy="2183899"/>
          </a:xfrm>
        </p:spPr>
        <p:txBody>
          <a:bodyPr>
            <a:normAutofit/>
          </a:bodyPr>
          <a:lstStyle/>
          <a:p>
            <a:r>
              <a:rPr lang="en-GB" sz="2000" dirty="0"/>
              <a:t>CHARLOTTE THOMAS</a:t>
            </a:r>
          </a:p>
        </p:txBody>
      </p:sp>
    </p:spTree>
    <p:extLst>
      <p:ext uri="{BB962C8B-B14F-4D97-AF65-F5344CB8AC3E}">
        <p14:creationId xmlns:p14="http://schemas.microsoft.com/office/powerpoint/2010/main" val="2854648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GB" i="1" dirty="0"/>
              <a:t>Yam Seng Pte Ltd </a:t>
            </a:r>
            <a:r>
              <a:rPr lang="en-GB" i="1" cap="none" dirty="0"/>
              <a:t>v</a:t>
            </a:r>
            <a:r>
              <a:rPr lang="en-GB" i="1" dirty="0"/>
              <a:t> International Trade Corp Ltd </a:t>
            </a:r>
            <a:r>
              <a:rPr lang="en-GB" dirty="0"/>
              <a:t>[2013] 1 Lloyd's Rep. 526</a:t>
            </a:r>
            <a:endParaRPr lang="en-US" dirty="0"/>
          </a:p>
        </p:txBody>
      </p:sp>
      <p:sp>
        <p:nvSpPr>
          <p:cNvPr id="5" name="Content Placeholder 4"/>
          <p:cNvSpPr>
            <a:spLocks noGrp="1"/>
          </p:cNvSpPr>
          <p:nvPr>
            <p:ph sz="quarter" idx="11"/>
          </p:nvPr>
        </p:nvSpPr>
        <p:spPr>
          <a:xfrm>
            <a:off x="157655" y="1513490"/>
            <a:ext cx="8492359" cy="4225159"/>
          </a:xfrm>
        </p:spPr>
        <p:txBody>
          <a:bodyPr>
            <a:normAutofit/>
          </a:bodyPr>
          <a:lstStyle/>
          <a:p>
            <a:pPr>
              <a:spcAft>
                <a:spcPts val="600"/>
              </a:spcAft>
            </a:pPr>
            <a:r>
              <a:rPr lang="en-US" sz="1700" dirty="0">
                <a:latin typeface="Arial" panose="020B0604020202020204" pitchFamily="34" charset="0"/>
                <a:cs typeface="Arial" panose="020B0604020202020204" pitchFamily="34" charset="0"/>
              </a:rPr>
              <a:t>Case concerned a distribution agreement to sell Manchester United fragrances and hair products in specified territories. 1 year agreement with an 18 month extension. </a:t>
            </a:r>
          </a:p>
          <a:p>
            <a:pPr>
              <a:spcAft>
                <a:spcPts val="600"/>
              </a:spcAft>
            </a:pPr>
            <a:r>
              <a:rPr lang="en-US" sz="1700" dirty="0">
                <a:latin typeface="Arial" panose="020B0604020202020204" pitchFamily="34" charset="0"/>
                <a:cs typeface="Arial" panose="020B0604020202020204" pitchFamily="34" charset="0"/>
              </a:rPr>
              <a:t>Argued that ITC had breached an implied term that it would act honestly in the provision of information. </a:t>
            </a:r>
          </a:p>
          <a:p>
            <a:pPr>
              <a:spcAft>
                <a:spcPts val="600"/>
              </a:spcAft>
            </a:pPr>
            <a:r>
              <a:rPr lang="en-US" sz="1700" dirty="0">
                <a:latin typeface="Arial" panose="020B0604020202020204" pitchFamily="34" charset="0"/>
                <a:cs typeface="Arial" panose="020B0604020202020204" pitchFamily="34" charset="0"/>
              </a:rPr>
              <a:t>Leggatt J found:</a:t>
            </a:r>
          </a:p>
          <a:p>
            <a:pPr lvl="1">
              <a:spcAft>
                <a:spcPts val="600"/>
              </a:spcAft>
            </a:pPr>
            <a:r>
              <a:rPr lang="en-US" sz="1700" dirty="0">
                <a:latin typeface="Arial" panose="020B0604020202020204" pitchFamily="34" charset="0"/>
                <a:cs typeface="Arial" panose="020B0604020202020204" pitchFamily="34" charset="0"/>
              </a:rPr>
              <a:t>English law’s hostility towards any doctrine of good faith in performance of contracts was misplaced</a:t>
            </a:r>
          </a:p>
          <a:p>
            <a:pPr lvl="1">
              <a:spcAft>
                <a:spcPts val="600"/>
              </a:spcAft>
            </a:pPr>
            <a:r>
              <a:rPr lang="en-US" sz="1700" dirty="0">
                <a:latin typeface="Arial" panose="020B0604020202020204" pitchFamily="34" charset="0"/>
                <a:cs typeface="Arial" panose="020B0604020202020204" pitchFamily="34" charset="0"/>
              </a:rPr>
              <a:t> English law had not reached the stage where it was ready to imply good faith as a default rule. </a:t>
            </a:r>
          </a:p>
          <a:p>
            <a:pPr lvl="1">
              <a:spcAft>
                <a:spcPts val="600"/>
              </a:spcAft>
            </a:pPr>
            <a:r>
              <a:rPr lang="en-US" sz="1700" dirty="0">
                <a:latin typeface="Arial" panose="020B0604020202020204" pitchFamily="34" charset="0"/>
                <a:cs typeface="Arial" panose="020B0604020202020204" pitchFamily="34" charset="0"/>
              </a:rPr>
              <a:t>But there was no </a:t>
            </a:r>
            <a:r>
              <a:rPr lang="en-GB" sz="1700" dirty="0">
                <a:latin typeface="Arial" panose="020B0604020202020204" pitchFamily="34" charset="0"/>
                <a:cs typeface="Arial" panose="020B0604020202020204" pitchFamily="34" charset="0"/>
              </a:rPr>
              <a:t>difficulty in implying such a duty as a matter of fact, applying established principles, in any ordinary commercial contract based on the presumed intention of the parties (at [131]).</a:t>
            </a:r>
            <a:endParaRPr lang="en-US" sz="1700" dirty="0">
              <a:latin typeface="Arial" panose="020B0604020202020204" pitchFamily="34" charset="0"/>
              <a:cs typeface="Arial" panose="020B0604020202020204" pitchFamily="34" charset="0"/>
            </a:endParaRPr>
          </a:p>
          <a:p>
            <a:pPr>
              <a:spcAft>
                <a:spcPts val="600"/>
              </a:spcAft>
            </a:pPr>
            <a:endParaRPr lang="en-US" sz="2200" dirty="0">
              <a:latin typeface="Arial" panose="020B0604020202020204" pitchFamily="34" charset="0"/>
              <a:cs typeface="Arial" panose="020B0604020202020204" pitchFamily="34" charset="0"/>
            </a:endParaRPr>
          </a:p>
          <a:p>
            <a:pPr marL="360000" lvl="2" indent="0">
              <a:spcAft>
                <a:spcPts val="600"/>
              </a:spcAft>
              <a:buNone/>
            </a:pPr>
            <a:endParaRPr lang="en-US" sz="1800" b="1"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endParaRPr lang="en-US" sz="1800" dirty="0"/>
          </a:p>
          <a:p>
            <a:pPr lvl="1"/>
            <a:endParaRPr lang="en-US" sz="1800" dirty="0"/>
          </a:p>
        </p:txBody>
      </p:sp>
    </p:spTree>
    <p:extLst>
      <p:ext uri="{BB962C8B-B14F-4D97-AF65-F5344CB8AC3E}">
        <p14:creationId xmlns:p14="http://schemas.microsoft.com/office/powerpoint/2010/main" val="328725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GB" i="1" dirty="0"/>
              <a:t>Yam Seng Pte Ltd </a:t>
            </a:r>
            <a:r>
              <a:rPr lang="en-GB" i="1" cap="none" dirty="0"/>
              <a:t>v</a:t>
            </a:r>
            <a:r>
              <a:rPr lang="en-GB" i="1" dirty="0"/>
              <a:t> International Trade Corp Ltd </a:t>
            </a:r>
            <a:r>
              <a:rPr lang="en-GB" dirty="0"/>
              <a:t>[2013] 1 Lloyd's Rep. 526</a:t>
            </a:r>
            <a:endParaRPr lang="en-US" dirty="0"/>
          </a:p>
        </p:txBody>
      </p:sp>
      <p:sp>
        <p:nvSpPr>
          <p:cNvPr id="5" name="Content Placeholder 4"/>
          <p:cNvSpPr>
            <a:spLocks noGrp="1"/>
          </p:cNvSpPr>
          <p:nvPr>
            <p:ph sz="quarter" idx="11"/>
          </p:nvPr>
        </p:nvSpPr>
        <p:spPr>
          <a:xfrm>
            <a:off x="94593" y="1408386"/>
            <a:ext cx="9144000" cy="4225159"/>
          </a:xfrm>
        </p:spPr>
        <p:txBody>
          <a:bodyPr>
            <a:normAutofit/>
          </a:bodyPr>
          <a:lstStyle/>
          <a:p>
            <a:pPr lvl="0"/>
            <a:r>
              <a:rPr lang="en-US" sz="1800" dirty="0"/>
              <a:t>On the facts a duty of good faith would be implied.</a:t>
            </a:r>
          </a:p>
          <a:p>
            <a:pPr lvl="0"/>
            <a:r>
              <a:rPr lang="en-US" sz="1800" dirty="0"/>
              <a:t>At [142]:</a:t>
            </a:r>
            <a:endParaRPr lang="en-GB" sz="1800" dirty="0"/>
          </a:p>
          <a:p>
            <a:pPr marL="360000" lvl="2" indent="0">
              <a:buNone/>
            </a:pPr>
            <a:endParaRPr lang="en-GB" sz="1800" dirty="0"/>
          </a:p>
          <a:p>
            <a:pPr marL="360000" lvl="2" indent="0">
              <a:buNone/>
            </a:pPr>
            <a:r>
              <a:rPr lang="en-GB" sz="1800" dirty="0"/>
              <a:t>“Such “relational” contracts, as they are sometimes called, may require a high degree of communication, cooperation and predictable performance based on mutual trust and confidence and involve expectations of loyalty which are not legislated for in the express terms of the contract but are implicit in the parties’ understanding and necessary to give business efficacy to the arrangements. Examples of such relational contracts might include some joint venture agreements, franchise agreements and long-term distributorship agreements.”</a:t>
            </a:r>
          </a:p>
          <a:p>
            <a:pPr marL="0" indent="0">
              <a:spcAft>
                <a:spcPts val="600"/>
              </a:spcAft>
              <a:buNone/>
            </a:pPr>
            <a:endParaRPr lang="en-US" sz="2200" dirty="0">
              <a:latin typeface="Arial" panose="020B0604020202020204" pitchFamily="34" charset="0"/>
              <a:cs typeface="Arial" panose="020B0604020202020204" pitchFamily="34" charset="0"/>
            </a:endParaRPr>
          </a:p>
          <a:p>
            <a:pPr marL="360000" lvl="2" indent="0">
              <a:spcAft>
                <a:spcPts val="600"/>
              </a:spcAft>
              <a:buNone/>
            </a:pPr>
            <a:endParaRPr lang="en-US" sz="1800" b="1"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endParaRPr lang="en-US" sz="1800" dirty="0"/>
          </a:p>
          <a:p>
            <a:pPr lvl="1"/>
            <a:endParaRPr lang="en-US" sz="1800" dirty="0"/>
          </a:p>
        </p:txBody>
      </p:sp>
    </p:spTree>
    <p:extLst>
      <p:ext uri="{BB962C8B-B14F-4D97-AF65-F5344CB8AC3E}">
        <p14:creationId xmlns:p14="http://schemas.microsoft.com/office/powerpoint/2010/main" val="30083213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GB" i="1" dirty="0"/>
              <a:t>Yam Seng Pte Ltd </a:t>
            </a:r>
            <a:r>
              <a:rPr lang="en-GB" i="1" cap="none" dirty="0"/>
              <a:t>v </a:t>
            </a:r>
            <a:r>
              <a:rPr lang="en-GB" i="1" dirty="0"/>
              <a:t>International Trade Corp Ltd </a:t>
            </a:r>
            <a:r>
              <a:rPr lang="en-GB" dirty="0"/>
              <a:t>[2013] 1 Lloyd's Rep. 526</a:t>
            </a:r>
            <a:endParaRPr lang="en-US" dirty="0"/>
          </a:p>
        </p:txBody>
      </p:sp>
      <p:sp>
        <p:nvSpPr>
          <p:cNvPr id="5" name="Content Placeholder 4"/>
          <p:cNvSpPr>
            <a:spLocks noGrp="1"/>
          </p:cNvSpPr>
          <p:nvPr>
            <p:ph sz="quarter" idx="11"/>
          </p:nvPr>
        </p:nvSpPr>
        <p:spPr>
          <a:xfrm>
            <a:off x="94593" y="1408386"/>
            <a:ext cx="9144000" cy="4225159"/>
          </a:xfrm>
        </p:spPr>
        <p:txBody>
          <a:bodyPr>
            <a:normAutofit/>
          </a:bodyPr>
          <a:lstStyle/>
          <a:p>
            <a:pPr lvl="0"/>
            <a:r>
              <a:rPr lang="en-US" sz="1700" dirty="0"/>
              <a:t>Leggatt J took care not to over-extend the law at [147]-[149]:</a:t>
            </a:r>
          </a:p>
          <a:p>
            <a:endParaRPr lang="en-US" sz="1700" dirty="0"/>
          </a:p>
          <a:p>
            <a:pPr lvl="1"/>
            <a:r>
              <a:rPr lang="en-US" sz="1700" dirty="0"/>
              <a:t>[147] “the content of the duty is heavily dependent on context and is established through a process of construction of the contract”.</a:t>
            </a:r>
            <a:endParaRPr lang="en-GB" sz="1700" dirty="0"/>
          </a:p>
          <a:p>
            <a:pPr marL="180000" lvl="1" indent="0">
              <a:buNone/>
            </a:pPr>
            <a:endParaRPr lang="en-US" sz="1700" dirty="0"/>
          </a:p>
          <a:p>
            <a:pPr lvl="1"/>
            <a:r>
              <a:rPr lang="en-US" sz="1700" dirty="0"/>
              <a:t>[148] “the basis of the duty of good faith is the presumed intention of the parties and meaning of their contract”. </a:t>
            </a:r>
            <a:endParaRPr lang="en-GB" sz="1700" dirty="0"/>
          </a:p>
          <a:p>
            <a:pPr marL="180000" lvl="1" indent="0">
              <a:buNone/>
            </a:pPr>
            <a:endParaRPr lang="en-US" sz="1700" dirty="0"/>
          </a:p>
          <a:p>
            <a:pPr lvl="1"/>
            <a:r>
              <a:rPr lang="en-US" sz="1700" dirty="0"/>
              <a:t>[149]. “… a further consequence of the fact that the duty is based on the parties’ presumed intention is that it is open to the parties to modify the scope of the duty by the express terms of their contract and, in principle at least, to exclude it altogether”.</a:t>
            </a:r>
            <a:endParaRPr lang="en-GB" sz="1700" dirty="0"/>
          </a:p>
          <a:p>
            <a:pPr lvl="1"/>
            <a:endParaRPr lang="en-US" sz="2200" dirty="0">
              <a:latin typeface="Arial" panose="020B0604020202020204" pitchFamily="34" charset="0"/>
              <a:cs typeface="Arial" panose="020B0604020202020204" pitchFamily="34" charset="0"/>
            </a:endParaRPr>
          </a:p>
          <a:p>
            <a:pPr marL="360000" lvl="2" indent="0">
              <a:spcAft>
                <a:spcPts val="600"/>
              </a:spcAft>
              <a:buNone/>
            </a:pPr>
            <a:endParaRPr lang="en-US" sz="1800" b="1"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endParaRPr lang="en-US" sz="1800" dirty="0"/>
          </a:p>
          <a:p>
            <a:pPr lvl="1"/>
            <a:endParaRPr lang="en-US" sz="1800" dirty="0"/>
          </a:p>
        </p:txBody>
      </p:sp>
    </p:spTree>
    <p:extLst>
      <p:ext uri="{BB962C8B-B14F-4D97-AF65-F5344CB8AC3E}">
        <p14:creationId xmlns:p14="http://schemas.microsoft.com/office/powerpoint/2010/main" val="3263908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GB" i="1" dirty="0"/>
              <a:t>Globe Motors INC </a:t>
            </a:r>
            <a:r>
              <a:rPr lang="en-GB" i="1" cap="none" dirty="0"/>
              <a:t>v</a:t>
            </a:r>
            <a:r>
              <a:rPr lang="en-GB" i="1" dirty="0"/>
              <a:t> TRW Lucas Varity Electric Steering Ltd </a:t>
            </a:r>
            <a:r>
              <a:rPr lang="en-GB" dirty="0"/>
              <a:t>[2016] 1 CLC 712</a:t>
            </a:r>
            <a:endParaRPr lang="en-US" dirty="0"/>
          </a:p>
        </p:txBody>
      </p:sp>
      <p:sp>
        <p:nvSpPr>
          <p:cNvPr id="5" name="Content Placeholder 4"/>
          <p:cNvSpPr>
            <a:spLocks noGrp="1"/>
          </p:cNvSpPr>
          <p:nvPr>
            <p:ph sz="quarter" idx="11"/>
          </p:nvPr>
        </p:nvSpPr>
        <p:spPr>
          <a:xfrm>
            <a:off x="94593" y="1408386"/>
            <a:ext cx="9144000" cy="4225159"/>
          </a:xfrm>
        </p:spPr>
        <p:txBody>
          <a:bodyPr>
            <a:normAutofit/>
          </a:bodyPr>
          <a:lstStyle/>
          <a:p>
            <a:pPr lvl="0"/>
            <a:r>
              <a:rPr lang="en-US" sz="1800" dirty="0"/>
              <a:t>Involved a long term, exclusive supply agreement for the supply of ‘Gen 1’ motors.  TRW started purchasing ‘Gen 2’ motors from a different supplier. </a:t>
            </a:r>
          </a:p>
          <a:p>
            <a:pPr lvl="0"/>
            <a:endParaRPr lang="en-US" sz="1800" dirty="0"/>
          </a:p>
          <a:p>
            <a:pPr lvl="0"/>
            <a:r>
              <a:rPr lang="en-US" sz="1800" dirty="0"/>
              <a:t>The CA found Gen 2 motors were not within the scope of the agreement, and so there was no breach of contract. </a:t>
            </a:r>
          </a:p>
          <a:p>
            <a:pPr lvl="0"/>
            <a:endParaRPr lang="en-US" sz="1800" dirty="0"/>
          </a:p>
          <a:p>
            <a:pPr lvl="0"/>
            <a:r>
              <a:rPr lang="en-US" sz="1800" dirty="0"/>
              <a:t>What was said about interpretation, ‘relational’ contracts and good faith was </a:t>
            </a:r>
            <a:r>
              <a:rPr lang="en-US" sz="1800" i="1" dirty="0"/>
              <a:t>obiter </a:t>
            </a:r>
          </a:p>
          <a:p>
            <a:pPr lvl="0"/>
            <a:endParaRPr lang="en-US" sz="1800" dirty="0"/>
          </a:p>
          <a:p>
            <a:pPr lvl="0"/>
            <a:r>
              <a:rPr lang="en-US" sz="1800" dirty="0">
                <a:latin typeface="Arial" panose="020B0604020202020204" pitchFamily="34" charset="0"/>
                <a:cs typeface="Arial" panose="020B0604020202020204" pitchFamily="34" charset="0"/>
              </a:rPr>
              <a:t>Beatson LJ’s judgment :</a:t>
            </a:r>
          </a:p>
          <a:p>
            <a:pPr lvl="1"/>
            <a:r>
              <a:rPr lang="en-US" sz="1800" dirty="0">
                <a:latin typeface="Arial" panose="020B0604020202020204" pitchFamily="34" charset="0"/>
                <a:cs typeface="Arial" panose="020B0604020202020204" pitchFamily="34" charset="0"/>
              </a:rPr>
              <a:t>Does not use the term ‘relational’  </a:t>
            </a:r>
          </a:p>
          <a:p>
            <a:pPr lvl="1"/>
            <a:r>
              <a:rPr lang="en-US" sz="1800" dirty="0">
                <a:latin typeface="Arial" panose="020B0604020202020204" pitchFamily="34" charset="0"/>
                <a:cs typeface="Arial" panose="020B0604020202020204" pitchFamily="34" charset="0"/>
              </a:rPr>
              <a:t>No special rules for long term contracts </a:t>
            </a:r>
          </a:p>
          <a:p>
            <a:pPr lvl="1"/>
            <a:r>
              <a:rPr lang="en-US" sz="1800" dirty="0">
                <a:latin typeface="Arial" panose="020B0604020202020204" pitchFamily="34" charset="0"/>
                <a:cs typeface="Arial" panose="020B0604020202020204" pitchFamily="34" charset="0"/>
              </a:rPr>
              <a:t>A more </a:t>
            </a:r>
            <a:r>
              <a:rPr lang="en-US" sz="1800" i="1" dirty="0">
                <a:latin typeface="Arial" panose="020B0604020202020204" pitchFamily="34" charset="0"/>
                <a:cs typeface="Arial" panose="020B0604020202020204" pitchFamily="34" charset="0"/>
              </a:rPr>
              <a:t>“flexible approach” </a:t>
            </a:r>
            <a:r>
              <a:rPr lang="en-US" sz="1800" dirty="0">
                <a:latin typeface="Arial" panose="020B0604020202020204" pitchFamily="34" charset="0"/>
                <a:cs typeface="Arial" panose="020B0604020202020204" pitchFamily="34" charset="0"/>
              </a:rPr>
              <a:t>may be applied: [65]-[68], citing </a:t>
            </a:r>
            <a:r>
              <a:rPr lang="en-US" sz="1800" i="1" dirty="0">
                <a:latin typeface="Arial" panose="020B0604020202020204" pitchFamily="34" charset="0"/>
                <a:cs typeface="Arial" panose="020B0604020202020204" pitchFamily="34" charset="0"/>
              </a:rPr>
              <a:t>Yam Seng </a:t>
            </a:r>
            <a:r>
              <a:rPr lang="en-US" sz="1800" dirty="0">
                <a:latin typeface="Arial" panose="020B0604020202020204" pitchFamily="34" charset="0"/>
                <a:cs typeface="Arial" panose="020B0604020202020204" pitchFamily="34" charset="0"/>
              </a:rPr>
              <a:t>with approval </a:t>
            </a:r>
          </a:p>
          <a:p>
            <a:pPr lvl="1"/>
            <a:r>
              <a:rPr lang="en-US" sz="1800" dirty="0">
                <a:latin typeface="Arial" panose="020B0604020202020204" pitchFamily="34" charset="0"/>
                <a:cs typeface="Arial" panose="020B0604020202020204" pitchFamily="34" charset="0"/>
              </a:rPr>
              <a:t>Keep in mind difference between implication and interpretation </a:t>
            </a:r>
          </a:p>
          <a:p>
            <a:pPr lvl="1"/>
            <a:endParaRPr lang="en-US" sz="18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pPr marL="360000" lvl="2" indent="0">
              <a:spcAft>
                <a:spcPts val="600"/>
              </a:spcAft>
              <a:buNone/>
            </a:pPr>
            <a:endParaRPr lang="en-US" sz="1800" b="1"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endParaRPr lang="en-US" sz="1800" dirty="0"/>
          </a:p>
          <a:p>
            <a:pPr lvl="1"/>
            <a:endParaRPr lang="en-US" sz="1800" dirty="0"/>
          </a:p>
        </p:txBody>
      </p:sp>
    </p:spTree>
    <p:extLst>
      <p:ext uri="{BB962C8B-B14F-4D97-AF65-F5344CB8AC3E}">
        <p14:creationId xmlns:p14="http://schemas.microsoft.com/office/powerpoint/2010/main" val="1450987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GB" i="1" dirty="0"/>
              <a:t>Globe Motors INC </a:t>
            </a:r>
            <a:r>
              <a:rPr lang="en-GB" i="1" cap="none" dirty="0"/>
              <a:t>v</a:t>
            </a:r>
            <a:r>
              <a:rPr lang="en-GB" i="1" dirty="0"/>
              <a:t> TRW Lucas Varity Electric Steering Ltd </a:t>
            </a:r>
            <a:r>
              <a:rPr lang="en-GB" dirty="0"/>
              <a:t>[2016] 1 CLC 712.</a:t>
            </a:r>
            <a:endParaRPr lang="en-US" dirty="0"/>
          </a:p>
        </p:txBody>
      </p:sp>
      <p:sp>
        <p:nvSpPr>
          <p:cNvPr id="5" name="Content Placeholder 4"/>
          <p:cNvSpPr>
            <a:spLocks noGrp="1"/>
          </p:cNvSpPr>
          <p:nvPr>
            <p:ph sz="quarter" idx="11"/>
          </p:nvPr>
        </p:nvSpPr>
        <p:spPr>
          <a:xfrm>
            <a:off x="94593" y="1408386"/>
            <a:ext cx="8446292" cy="4225159"/>
          </a:xfrm>
        </p:spPr>
        <p:txBody>
          <a:bodyPr>
            <a:normAutofit/>
          </a:bodyPr>
          <a:lstStyle/>
          <a:p>
            <a:r>
              <a:rPr lang="en-GB" sz="1700" dirty="0"/>
              <a:t>“67. One manifestation of the flexible approach … is that, in certain categories of long-term contract, the court may be more willing to imply a duty to co-operate or, in the language used by Leggatt J in Yam Seng … a duty of good faith. Leggatt J had in mind contracts between those whose relationship is characterised as a fiduciary one and those involving a longer-term relationship between parties who make a substantial commitment. The contracts in question involved a high degree of communication, co-operation and predictable performance based on mutual trust and confidence and expectations of loyalty ‘which are not legislated for in the express terms of the contract but are implicit in the parties’ understanding and necessary to give business efficacy to the arrangements’. He gave as examples franchise agreements and long-term distribution agreements. Even in the case of such agreements, however, the position will depend on the terms of the particular contract. …”</a:t>
            </a:r>
          </a:p>
          <a:p>
            <a:pPr lvl="0"/>
            <a:endParaRPr lang="en-GB" sz="1700" dirty="0"/>
          </a:p>
          <a:p>
            <a:pPr lvl="0"/>
            <a:r>
              <a:rPr lang="en-US" sz="1700" dirty="0"/>
              <a:t>The judgment is grounded in an orthodox approach to interpretation and implication</a:t>
            </a:r>
            <a:endParaRPr lang="en-US" sz="17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pPr marL="360000" lvl="2" indent="0">
              <a:spcAft>
                <a:spcPts val="600"/>
              </a:spcAft>
              <a:buNone/>
            </a:pPr>
            <a:endParaRPr lang="en-US" sz="1800" b="1" dirty="0">
              <a:latin typeface="Arial" panose="020B0604020202020204" pitchFamily="34" charset="0"/>
              <a:cs typeface="Arial" panose="020B0604020202020204" pitchFamily="34" charset="0"/>
            </a:endParaRPr>
          </a:p>
          <a:p>
            <a:pPr lvl="1"/>
            <a:endParaRPr lang="en-US" sz="1800" dirty="0">
              <a:latin typeface="Arial" panose="020B0604020202020204" pitchFamily="34" charset="0"/>
              <a:cs typeface="Arial" panose="020B0604020202020204" pitchFamily="34" charset="0"/>
            </a:endParaRPr>
          </a:p>
          <a:p>
            <a:endParaRPr lang="en-US" sz="1800" dirty="0"/>
          </a:p>
          <a:p>
            <a:pPr lvl="1"/>
            <a:endParaRPr lang="en-US" sz="1800" dirty="0"/>
          </a:p>
        </p:txBody>
      </p:sp>
    </p:spTree>
    <p:extLst>
      <p:ext uri="{BB962C8B-B14F-4D97-AF65-F5344CB8AC3E}">
        <p14:creationId xmlns:p14="http://schemas.microsoft.com/office/powerpoint/2010/main" val="2673227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GB" i="1" dirty="0"/>
              <a:t>MSC Mediterranean Shipping Company S.A. </a:t>
            </a:r>
            <a:r>
              <a:rPr lang="en-GB" i="1" cap="none" dirty="0"/>
              <a:t>v </a:t>
            </a:r>
            <a:r>
              <a:rPr lang="en-GB" i="1" dirty="0" err="1"/>
              <a:t>Cottonex</a:t>
            </a:r>
            <a:r>
              <a:rPr lang="en-GB" i="1" dirty="0"/>
              <a:t> </a:t>
            </a:r>
            <a:r>
              <a:rPr lang="en-GB" i="1" dirty="0" err="1"/>
              <a:t>Anstalt</a:t>
            </a:r>
            <a:r>
              <a:rPr lang="en-GB" i="1" dirty="0"/>
              <a:t> </a:t>
            </a:r>
            <a:r>
              <a:rPr lang="en-GB" dirty="0"/>
              <a:t>[2016] 2 C.L.C. 272 </a:t>
            </a:r>
            <a:br>
              <a:rPr lang="en-GB" dirty="0"/>
            </a:br>
            <a:endParaRPr lang="en-GB" dirty="0"/>
          </a:p>
        </p:txBody>
      </p:sp>
      <p:sp>
        <p:nvSpPr>
          <p:cNvPr id="5" name="Content Placeholder 4"/>
          <p:cNvSpPr>
            <a:spLocks noGrp="1"/>
          </p:cNvSpPr>
          <p:nvPr>
            <p:ph sz="quarter" idx="11"/>
          </p:nvPr>
        </p:nvSpPr>
        <p:spPr>
          <a:xfrm>
            <a:off x="94593" y="1408386"/>
            <a:ext cx="9144000" cy="4225159"/>
          </a:xfrm>
        </p:spPr>
        <p:txBody>
          <a:bodyPr>
            <a:normAutofit/>
          </a:bodyPr>
          <a:lstStyle/>
          <a:p>
            <a:pPr marL="180000" lvl="1" indent="0">
              <a:buNone/>
            </a:pPr>
            <a:endParaRPr lang="en-US" sz="1800" dirty="0">
              <a:latin typeface="Arial" panose="020B0604020202020204" pitchFamily="34" charset="0"/>
              <a:cs typeface="Arial" panose="020B0604020202020204" pitchFamily="34" charset="0"/>
            </a:endParaRPr>
          </a:p>
          <a:p>
            <a:pPr lvl="1"/>
            <a:r>
              <a:rPr lang="en-US" sz="1800" dirty="0"/>
              <a:t>Agreement for MSC to ship cotton to Bangladesh and provided for 14 days for </a:t>
            </a:r>
            <a:r>
              <a:rPr lang="en-US" sz="1800" dirty="0" err="1"/>
              <a:t>Cottonex</a:t>
            </a:r>
            <a:r>
              <a:rPr lang="en-US" sz="1800" dirty="0"/>
              <a:t> to return the (MSC-owned) containers, after which </a:t>
            </a:r>
            <a:r>
              <a:rPr lang="en-US" sz="1800" dirty="0" err="1"/>
              <a:t>Cottonex</a:t>
            </a:r>
            <a:r>
              <a:rPr lang="en-US" sz="1800" dirty="0"/>
              <a:t> had to pay demurrage.  Due to circumstances outside of </a:t>
            </a:r>
            <a:r>
              <a:rPr lang="en-US" sz="1800" dirty="0" err="1"/>
              <a:t>Cottonex’s</a:t>
            </a:r>
            <a:r>
              <a:rPr lang="en-US" sz="1800" dirty="0"/>
              <a:t> control, it could not return the containers. </a:t>
            </a:r>
          </a:p>
          <a:p>
            <a:pPr lvl="1"/>
            <a:endParaRPr lang="en-US" sz="1800" dirty="0"/>
          </a:p>
          <a:p>
            <a:pPr lvl="1"/>
            <a:r>
              <a:rPr lang="en-US" sz="1800" dirty="0"/>
              <a:t>Leggatt J found: </a:t>
            </a:r>
          </a:p>
          <a:p>
            <a:pPr marL="360000" lvl="2" indent="0">
              <a:buNone/>
            </a:pPr>
            <a:endParaRPr lang="en-US" sz="1800" dirty="0"/>
          </a:p>
          <a:p>
            <a:pPr lvl="2"/>
            <a:r>
              <a:rPr lang="en-US" sz="1800" dirty="0"/>
              <a:t>MSC was not entitled to affirm the contract </a:t>
            </a:r>
          </a:p>
          <a:p>
            <a:pPr marL="360000" lvl="2" indent="0">
              <a:buNone/>
            </a:pPr>
            <a:endParaRPr lang="en-US" sz="1800" dirty="0"/>
          </a:p>
          <a:p>
            <a:pPr lvl="2"/>
            <a:r>
              <a:rPr lang="en-US" sz="1800" dirty="0"/>
              <a:t>MSC was not permitted to keep the contract alive only to claim the demurrage when it was otherwise suffering no loss</a:t>
            </a:r>
          </a:p>
          <a:p>
            <a:pPr marL="360000" lvl="2" indent="0">
              <a:buNone/>
            </a:pPr>
            <a:endParaRPr lang="en-US" sz="1800" dirty="0"/>
          </a:p>
          <a:p>
            <a:pPr lvl="2"/>
            <a:r>
              <a:rPr lang="en-US" sz="1800" dirty="0"/>
              <a:t>A party had to exercise its right to elect between affirmation or termination for repudiatory breach </a:t>
            </a:r>
            <a:r>
              <a:rPr lang="en-US" sz="1800" dirty="0" smtClean="0"/>
              <a:t>in </a:t>
            </a:r>
            <a:r>
              <a:rPr lang="en-US" sz="1800" dirty="0"/>
              <a:t>good faith </a:t>
            </a:r>
          </a:p>
          <a:p>
            <a:pPr lvl="1"/>
            <a:endParaRPr lang="en-US" sz="1800" dirty="0"/>
          </a:p>
        </p:txBody>
      </p:sp>
    </p:spTree>
    <p:extLst>
      <p:ext uri="{BB962C8B-B14F-4D97-AF65-F5344CB8AC3E}">
        <p14:creationId xmlns:p14="http://schemas.microsoft.com/office/powerpoint/2010/main" val="12817007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GB" i="1" dirty="0"/>
              <a:t>MSC Mediterranean Shipping Company S.A. </a:t>
            </a:r>
            <a:r>
              <a:rPr lang="en-GB" i="1" cap="none" dirty="0"/>
              <a:t>v</a:t>
            </a:r>
            <a:r>
              <a:rPr lang="en-GB" i="1" dirty="0"/>
              <a:t> </a:t>
            </a:r>
            <a:r>
              <a:rPr lang="en-GB" i="1" dirty="0" err="1"/>
              <a:t>Cottonex</a:t>
            </a:r>
            <a:r>
              <a:rPr lang="en-GB" i="1" dirty="0"/>
              <a:t> </a:t>
            </a:r>
            <a:r>
              <a:rPr lang="en-GB" i="1" dirty="0" err="1"/>
              <a:t>Anstalt</a:t>
            </a:r>
            <a:r>
              <a:rPr lang="en-GB" i="1" dirty="0"/>
              <a:t> </a:t>
            </a:r>
            <a:r>
              <a:rPr lang="en-GB" dirty="0"/>
              <a:t>[2016] 2 C.L.C. 272 </a:t>
            </a:r>
            <a:br>
              <a:rPr lang="en-GB" dirty="0"/>
            </a:br>
            <a:endParaRPr lang="en-GB" dirty="0"/>
          </a:p>
        </p:txBody>
      </p:sp>
      <p:sp>
        <p:nvSpPr>
          <p:cNvPr id="5" name="Content Placeholder 4"/>
          <p:cNvSpPr>
            <a:spLocks noGrp="1"/>
          </p:cNvSpPr>
          <p:nvPr>
            <p:ph sz="quarter" idx="11"/>
          </p:nvPr>
        </p:nvSpPr>
        <p:spPr>
          <a:xfrm>
            <a:off x="94593" y="1408386"/>
            <a:ext cx="9144000" cy="4225159"/>
          </a:xfrm>
        </p:spPr>
        <p:txBody>
          <a:bodyPr>
            <a:normAutofit/>
          </a:bodyPr>
          <a:lstStyle/>
          <a:p>
            <a:pPr marL="180000" lvl="1" indent="0">
              <a:buNone/>
            </a:pPr>
            <a:endParaRPr lang="en-US" sz="1800" dirty="0">
              <a:latin typeface="Arial" panose="020B0604020202020204" pitchFamily="34" charset="0"/>
              <a:cs typeface="Arial" panose="020B0604020202020204" pitchFamily="34" charset="0"/>
            </a:endParaRPr>
          </a:p>
          <a:p>
            <a:pPr lvl="1"/>
            <a:r>
              <a:rPr lang="en-US" sz="1800" dirty="0"/>
              <a:t>Court of Appeal agreed in the outcome: the contract was frustrated </a:t>
            </a:r>
          </a:p>
          <a:p>
            <a:pPr lvl="1"/>
            <a:endParaRPr lang="en-US" sz="1800" dirty="0"/>
          </a:p>
          <a:p>
            <a:pPr lvl="1"/>
            <a:r>
              <a:rPr lang="en-US" sz="1800" dirty="0"/>
              <a:t>But Moore-Bick LJ strongly disagreed as to the role of good faith</a:t>
            </a:r>
          </a:p>
          <a:p>
            <a:pPr lvl="2"/>
            <a:endParaRPr lang="en-GB" sz="1800" dirty="0"/>
          </a:p>
          <a:p>
            <a:pPr lvl="3"/>
            <a:r>
              <a:rPr lang="en-GB" sz="1800" dirty="0"/>
              <a:t>[45] … The better course is for the law to develop along established lines rather than to encourage judges to look for what the judge in this case called some “general organising principle” drawn from cases of disparate kinds. </a:t>
            </a:r>
          </a:p>
          <a:p>
            <a:pPr marL="540000" lvl="3" indent="0">
              <a:buNone/>
            </a:pPr>
            <a:r>
              <a:rPr lang="en-GB" sz="1800" dirty="0"/>
              <a:t>	… </a:t>
            </a:r>
            <a:br>
              <a:rPr lang="en-GB" sz="1800" dirty="0"/>
            </a:br>
            <a:r>
              <a:rPr lang="en-GB" sz="1800" dirty="0"/>
              <a:t>	There is in my view a real danger that if a general principle of good faith were 	established it would be invoked as often to undermine as to support the terms in 	which the parties have reached agreement. The danger is not dissimilar to that 	posed by too liberal an approach to construction, against which the Supreme 	Court warned in </a:t>
            </a:r>
            <a:r>
              <a:rPr lang="en-GB" sz="1800" i="1" dirty="0"/>
              <a:t>Arnold v Britton  …” </a:t>
            </a:r>
          </a:p>
          <a:p>
            <a:pPr marL="540000" lvl="3" indent="0">
              <a:buNone/>
            </a:pPr>
            <a:endParaRPr lang="en-US" sz="1800" dirty="0"/>
          </a:p>
          <a:p>
            <a:pPr marL="540000" lvl="3" indent="0">
              <a:buNone/>
            </a:pPr>
            <a:endParaRPr lang="en-GB" sz="1800" i="1" dirty="0"/>
          </a:p>
          <a:p>
            <a:pPr marL="540000" lvl="3" indent="0">
              <a:buNone/>
            </a:pPr>
            <a:endParaRPr lang="en-US" sz="1800" dirty="0"/>
          </a:p>
          <a:p>
            <a:pPr lvl="2"/>
            <a:endParaRPr lang="en-US" sz="1800" dirty="0"/>
          </a:p>
          <a:p>
            <a:pPr lvl="1"/>
            <a:endParaRPr lang="en-US" sz="1800" dirty="0"/>
          </a:p>
        </p:txBody>
      </p:sp>
    </p:spTree>
    <p:extLst>
      <p:ext uri="{BB962C8B-B14F-4D97-AF65-F5344CB8AC3E}">
        <p14:creationId xmlns:p14="http://schemas.microsoft.com/office/powerpoint/2010/main" val="20555837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a:bodyPr>
          <a:lstStyle/>
          <a:p>
            <a:r>
              <a:rPr lang="en-GB" i="1" dirty="0" err="1"/>
              <a:t>SHEIKh</a:t>
            </a:r>
            <a:r>
              <a:rPr lang="en-GB" i="1" dirty="0"/>
              <a:t> </a:t>
            </a:r>
            <a:r>
              <a:rPr lang="en-GB" i="1" dirty="0" err="1"/>
              <a:t>Tahnoon</a:t>
            </a:r>
            <a:r>
              <a:rPr lang="en-GB" i="1" dirty="0"/>
              <a:t> </a:t>
            </a:r>
            <a:r>
              <a:rPr lang="en-GB" i="1" cap="none" dirty="0" smtClean="0"/>
              <a:t>v </a:t>
            </a:r>
            <a:r>
              <a:rPr lang="en-GB" i="1" dirty="0" err="1" smtClean="0"/>
              <a:t>kent</a:t>
            </a:r>
            <a:r>
              <a:rPr lang="en-GB" i="1" dirty="0" smtClean="0"/>
              <a:t> </a:t>
            </a:r>
            <a:r>
              <a:rPr lang="en-GB" dirty="0"/>
              <a:t>[2018] 1 CLC 216</a:t>
            </a:r>
          </a:p>
        </p:txBody>
      </p:sp>
      <p:sp>
        <p:nvSpPr>
          <p:cNvPr id="5" name="Content Placeholder 4"/>
          <p:cNvSpPr>
            <a:spLocks noGrp="1"/>
          </p:cNvSpPr>
          <p:nvPr>
            <p:ph sz="quarter" idx="11"/>
          </p:nvPr>
        </p:nvSpPr>
        <p:spPr>
          <a:xfrm>
            <a:off x="94593" y="1408386"/>
            <a:ext cx="9144000" cy="4225159"/>
          </a:xfrm>
        </p:spPr>
        <p:txBody>
          <a:bodyPr>
            <a:normAutofit/>
          </a:bodyPr>
          <a:lstStyle/>
          <a:p>
            <a:pPr marL="180000" lvl="1" indent="0">
              <a:buNone/>
            </a:pPr>
            <a:endParaRPr lang="en-US" sz="1800" dirty="0">
              <a:latin typeface="Arial" panose="020B0604020202020204" pitchFamily="34" charset="0"/>
              <a:cs typeface="Arial" panose="020B0604020202020204" pitchFamily="34" charset="0"/>
            </a:endParaRPr>
          </a:p>
          <a:p>
            <a:r>
              <a:rPr lang="en-US" sz="1800" dirty="0"/>
              <a:t>Oral agreement between two individuals to invest together in a joint venture to develop hotels. Followed by a written framework agreement  pursuant to which the parties would end the JV.</a:t>
            </a:r>
          </a:p>
          <a:p>
            <a:endParaRPr lang="en-US" sz="1800" dirty="0"/>
          </a:p>
          <a:p>
            <a:r>
              <a:rPr lang="en-US" sz="1800" dirty="0"/>
              <a:t>Leggatt LJ found:</a:t>
            </a:r>
          </a:p>
          <a:p>
            <a:pPr lvl="1"/>
            <a:r>
              <a:rPr lang="en-US" sz="1800" dirty="0"/>
              <a:t>The oral JV was a relational contract into which he should imply a duty of good faith. </a:t>
            </a:r>
          </a:p>
          <a:p>
            <a:pPr lvl="1"/>
            <a:r>
              <a:rPr lang="en-US" sz="1800" dirty="0"/>
              <a:t>The duty had been breached by the Sheikh’s representatives entering into undisclosed negotiations with third parties. </a:t>
            </a:r>
          </a:p>
          <a:p>
            <a:pPr lvl="1"/>
            <a:r>
              <a:rPr lang="en-US" sz="1800" dirty="0"/>
              <a:t>Referred to </a:t>
            </a:r>
            <a:r>
              <a:rPr lang="en-US" sz="1800" i="1" dirty="0"/>
              <a:t>Globe Motors </a:t>
            </a:r>
            <a:endParaRPr lang="en-US" sz="1800" dirty="0"/>
          </a:p>
          <a:p>
            <a:pPr lvl="1"/>
            <a:r>
              <a:rPr lang="en-US" sz="1800" dirty="0"/>
              <a:t>No reference to </a:t>
            </a:r>
            <a:r>
              <a:rPr lang="en-US" sz="1800" i="1" dirty="0"/>
              <a:t>MSC Mediterranean v </a:t>
            </a:r>
            <a:r>
              <a:rPr lang="en-US" sz="1800" i="1" dirty="0" err="1"/>
              <a:t>Cottonex</a:t>
            </a:r>
            <a:r>
              <a:rPr lang="en-US" sz="1800" i="1" dirty="0"/>
              <a:t> </a:t>
            </a:r>
            <a:endParaRPr lang="en-US" sz="1800" dirty="0"/>
          </a:p>
          <a:p>
            <a:pPr lvl="1"/>
            <a:r>
              <a:rPr lang="en-US" sz="1800" dirty="0"/>
              <a:t>Key is the JV context and the incomplete nature of the parties’ express terms </a:t>
            </a:r>
          </a:p>
          <a:p>
            <a:pPr marL="0" indent="0">
              <a:buNone/>
            </a:pPr>
            <a:endParaRPr lang="en-US" sz="1800" dirty="0"/>
          </a:p>
          <a:p>
            <a:pPr lvl="1"/>
            <a:endParaRPr lang="en-US" sz="1800" dirty="0"/>
          </a:p>
        </p:txBody>
      </p:sp>
    </p:spTree>
    <p:extLst>
      <p:ext uri="{BB962C8B-B14F-4D97-AF65-F5344CB8AC3E}">
        <p14:creationId xmlns:p14="http://schemas.microsoft.com/office/powerpoint/2010/main" val="912698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a:bodyPr>
          <a:lstStyle/>
          <a:p>
            <a:r>
              <a:rPr lang="en-GB" i="1" dirty="0" err="1"/>
              <a:t>SHEIKh</a:t>
            </a:r>
            <a:r>
              <a:rPr lang="en-GB" i="1" dirty="0"/>
              <a:t> </a:t>
            </a:r>
            <a:r>
              <a:rPr lang="en-GB" i="1" dirty="0" err="1"/>
              <a:t>Tahnoon</a:t>
            </a:r>
            <a:r>
              <a:rPr lang="en-GB" i="1" dirty="0"/>
              <a:t> </a:t>
            </a:r>
            <a:r>
              <a:rPr lang="en-GB" i="1" cap="none" dirty="0" smtClean="0"/>
              <a:t>v</a:t>
            </a:r>
            <a:r>
              <a:rPr lang="en-GB" i="1" dirty="0" smtClean="0"/>
              <a:t> </a:t>
            </a:r>
            <a:r>
              <a:rPr lang="en-GB" i="1" dirty="0" err="1"/>
              <a:t>kent</a:t>
            </a:r>
            <a:r>
              <a:rPr lang="en-GB" i="1" dirty="0"/>
              <a:t> </a:t>
            </a:r>
            <a:r>
              <a:rPr lang="en-GB" dirty="0"/>
              <a:t>[2018] 1 CLC 216</a:t>
            </a:r>
          </a:p>
        </p:txBody>
      </p:sp>
      <p:sp>
        <p:nvSpPr>
          <p:cNvPr id="5" name="Content Placeholder 4"/>
          <p:cNvSpPr>
            <a:spLocks noGrp="1"/>
          </p:cNvSpPr>
          <p:nvPr>
            <p:ph sz="quarter" idx="11"/>
          </p:nvPr>
        </p:nvSpPr>
        <p:spPr>
          <a:xfrm>
            <a:off x="94593" y="1408386"/>
            <a:ext cx="8086369" cy="4225159"/>
          </a:xfrm>
        </p:spPr>
        <p:txBody>
          <a:bodyPr>
            <a:normAutofit/>
          </a:bodyPr>
          <a:lstStyle/>
          <a:p>
            <a:pPr marL="180000" lvl="1" indent="0">
              <a:buNone/>
            </a:pPr>
            <a:endParaRPr lang="en-US" sz="1800" dirty="0">
              <a:latin typeface="Arial" panose="020B0604020202020204" pitchFamily="34" charset="0"/>
              <a:cs typeface="Arial" panose="020B0604020202020204" pitchFamily="34" charset="0"/>
            </a:endParaRPr>
          </a:p>
          <a:p>
            <a:r>
              <a:rPr lang="en-US" sz="1800" dirty="0"/>
              <a:t>Implication as a matter of law: </a:t>
            </a:r>
          </a:p>
          <a:p>
            <a:pPr marL="180000" lvl="1" indent="0" algn="just">
              <a:buNone/>
            </a:pPr>
            <a:r>
              <a:rPr lang="en-GB" dirty="0"/>
              <a:t>[174] In the circumstances the contract made between these parties seems to me to be a classic instance of a relational contract. In my view, the implication of a duty of good faith in the contract is essential to give effect to the parties’ reasonable expectations and satisfies the business necessity test which Lord Neuberger in </a:t>
            </a:r>
            <a:r>
              <a:rPr lang="en-GB" i="1" dirty="0"/>
              <a:t>Marks &amp; Spencer plc v BNP Paribas Securities Services Trust Co (Jersey) Ltd </a:t>
            </a:r>
            <a:r>
              <a:rPr lang="en-GB" dirty="0"/>
              <a:t>[2015] UKSC 72; [2016] AC 742 at paras 16 to 31 reiterated as the relevant standard for the implication of a term into a contract. I would also reach the same conclusion by applying the test adumbrated by Lord Wilberforce in </a:t>
            </a:r>
            <a:r>
              <a:rPr lang="en-GB" i="1" dirty="0"/>
              <a:t>Liverpool City Council v Irwin </a:t>
            </a:r>
            <a:r>
              <a:rPr lang="en-GB" dirty="0"/>
              <a:t>[1977] AC 239 at 254 for the implication of a term in law, on the basis that the nature of the contract as a relational contract implicitly requires (in the absence of a contrary indication) treating it as involving an obligation of good faith.</a:t>
            </a:r>
            <a:endParaRPr lang="en-US" dirty="0"/>
          </a:p>
          <a:p>
            <a:pPr marL="0" indent="0">
              <a:buNone/>
            </a:pPr>
            <a:endParaRPr lang="en-US" sz="1800" dirty="0"/>
          </a:p>
          <a:p>
            <a:pPr lvl="1"/>
            <a:r>
              <a:rPr lang="en-US" sz="1800" dirty="0"/>
              <a:t>Coming back to the definitional issues: key </a:t>
            </a:r>
            <a:r>
              <a:rPr lang="en-US" sz="1800" dirty="0">
                <a:latin typeface="Arial" panose="020B0604020202020204" pitchFamily="34" charset="0"/>
                <a:cs typeface="Arial" panose="020B0604020202020204" pitchFamily="34" charset="0"/>
              </a:rPr>
              <a:t>variables that distinguish between relational /discrete contracts. </a:t>
            </a:r>
          </a:p>
          <a:p>
            <a:pPr lvl="1"/>
            <a:endParaRPr lang="en-US" sz="1800" dirty="0"/>
          </a:p>
          <a:p>
            <a:pPr lvl="1"/>
            <a:endParaRPr lang="en-US" sz="1800" dirty="0"/>
          </a:p>
        </p:txBody>
      </p:sp>
    </p:spTree>
    <p:extLst>
      <p:ext uri="{BB962C8B-B14F-4D97-AF65-F5344CB8AC3E}">
        <p14:creationId xmlns:p14="http://schemas.microsoft.com/office/powerpoint/2010/main" val="34491403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The Implied duty of good faith – how to find it and what it is</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3475496"/>
            <a:ext cx="7648245" cy="2183899"/>
          </a:xfrm>
        </p:spPr>
        <p:txBody>
          <a:bodyPr>
            <a:normAutofit/>
          </a:bodyPr>
          <a:lstStyle/>
          <a:p>
            <a:r>
              <a:rPr lang="en-GB" sz="2000" dirty="0"/>
              <a:t>THOMAS PLEWMAN QC</a:t>
            </a:r>
          </a:p>
        </p:txBody>
      </p:sp>
      <p:sp>
        <p:nvSpPr>
          <p:cNvPr id="6" name="Subtitle 5"/>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23414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1A8E35-FA44-3344-AF77-C0AF12DD91A4}"/>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380EF422-C706-1A4C-8AF0-C2A5189A951E}"/>
              </a:ext>
            </a:extLst>
          </p:cNvPr>
          <p:cNvSpPr>
            <a:spLocks noGrp="1"/>
          </p:cNvSpPr>
          <p:nvPr>
            <p:ph type="title"/>
          </p:nvPr>
        </p:nvSpPr>
        <p:spPr/>
        <p:txBody>
          <a:bodyPr>
            <a:normAutofit fontScale="90000"/>
          </a:bodyPr>
          <a:lstStyle/>
          <a:p>
            <a:r>
              <a:rPr lang="en-US" dirty="0"/>
              <a:t>Early cases </a:t>
            </a:r>
            <a:r>
              <a:rPr lang="en-US" dirty="0" err="1"/>
              <a:t>recognising</a:t>
            </a:r>
            <a:r>
              <a:rPr lang="en-US" dirty="0"/>
              <a:t> limitations on contractual discretions</a:t>
            </a:r>
          </a:p>
        </p:txBody>
      </p:sp>
      <p:sp>
        <p:nvSpPr>
          <p:cNvPr id="4" name="Content Placeholder 3">
            <a:extLst>
              <a:ext uri="{FF2B5EF4-FFF2-40B4-BE49-F238E27FC236}">
                <a16:creationId xmlns:a16="http://schemas.microsoft.com/office/drawing/2014/main" id="{4A50EF98-0CF2-434F-96C1-4105DCB9AE9C}"/>
              </a:ext>
            </a:extLst>
          </p:cNvPr>
          <p:cNvSpPr>
            <a:spLocks noGrp="1"/>
          </p:cNvSpPr>
          <p:nvPr>
            <p:ph sz="quarter" idx="11"/>
          </p:nvPr>
        </p:nvSpPr>
        <p:spPr>
          <a:xfrm>
            <a:off x="165976" y="1219184"/>
            <a:ext cx="8794044" cy="4560711"/>
          </a:xfrm>
        </p:spPr>
        <p:txBody>
          <a:bodyPr>
            <a:normAutofit fontScale="85000" lnSpcReduction="10000"/>
          </a:bodyPr>
          <a:lstStyle/>
          <a:p>
            <a:r>
              <a:rPr lang="en-GB" dirty="0"/>
              <a:t>No doctrine of abuse of rights at common law – </a:t>
            </a:r>
            <a:r>
              <a:rPr lang="en-GB" dirty="0" err="1"/>
              <a:t>cf</a:t>
            </a:r>
            <a:r>
              <a:rPr lang="en-GB" dirty="0"/>
              <a:t> </a:t>
            </a:r>
            <a:r>
              <a:rPr lang="en-GB" i="1" dirty="0"/>
              <a:t>Chapman v Honig </a:t>
            </a:r>
            <a:r>
              <a:rPr lang="en-GB" dirty="0"/>
              <a:t>[1963] 2 QB 502</a:t>
            </a:r>
            <a:r>
              <a:rPr lang="en-GB" i="1" dirty="0"/>
              <a:t> </a:t>
            </a:r>
            <a:r>
              <a:rPr lang="en-GB" dirty="0"/>
              <a:t>(Denning MR dissent)</a:t>
            </a:r>
          </a:p>
          <a:p>
            <a:r>
              <a:rPr lang="en-US" dirty="0"/>
              <a:t>But:</a:t>
            </a:r>
          </a:p>
          <a:p>
            <a:pPr lvl="2"/>
            <a:r>
              <a:rPr lang="en-US" i="1" dirty="0" err="1"/>
              <a:t>Tillmanns</a:t>
            </a:r>
            <a:r>
              <a:rPr lang="en-US" i="1" dirty="0"/>
              <a:t> &amp; Co v SS </a:t>
            </a:r>
            <a:r>
              <a:rPr lang="en-US" i="1" dirty="0" err="1"/>
              <a:t>Knutsford</a:t>
            </a:r>
            <a:r>
              <a:rPr lang="en-US" i="1" dirty="0"/>
              <a:t> Ltd </a:t>
            </a:r>
            <a:r>
              <a:rPr lang="en-US" dirty="0"/>
              <a:t>[1908] 2 KB 385, 406 (Farwell LJ) (upheld [1908] AC 406)</a:t>
            </a:r>
          </a:p>
          <a:p>
            <a:pPr lvl="4"/>
            <a:r>
              <a:rPr lang="en-US" dirty="0"/>
              <a:t>Ship master “bound to exercise that discretion </a:t>
            </a:r>
            <a:r>
              <a:rPr lang="en-US" b="1" dirty="0"/>
              <a:t>fairly as between both parties</a:t>
            </a:r>
            <a:r>
              <a:rPr lang="en-US" dirty="0"/>
              <a:t>, and not merely to do his best for the shipowners, his masters, disregarding the interests of the charterers”</a:t>
            </a:r>
          </a:p>
          <a:p>
            <a:pPr lvl="2"/>
            <a:r>
              <a:rPr lang="en-US" i="1" dirty="0"/>
              <a:t>Weinberger v </a:t>
            </a:r>
            <a:r>
              <a:rPr lang="en-US" i="1" dirty="0" err="1"/>
              <a:t>Inglis</a:t>
            </a:r>
            <a:r>
              <a:rPr lang="en-US" i="1" dirty="0"/>
              <a:t> </a:t>
            </a:r>
            <a:r>
              <a:rPr lang="en-US" dirty="0"/>
              <a:t>[1919] AC 606 – London Stock Exchange</a:t>
            </a:r>
          </a:p>
          <a:p>
            <a:pPr lvl="4"/>
            <a:r>
              <a:rPr lang="en-US" dirty="0"/>
              <a:t>Committee had “</a:t>
            </a:r>
            <a:r>
              <a:rPr lang="en-GB" dirty="0"/>
              <a:t>had </a:t>
            </a:r>
            <a:r>
              <a:rPr lang="en-GB" b="1" dirty="0"/>
              <a:t>bona fide</a:t>
            </a:r>
            <a:r>
              <a:rPr lang="en-GB" dirty="0"/>
              <a:t> exercised the discretion conferred upon them by the deed of settlement and the rules, and were not shown to have acted </a:t>
            </a:r>
            <a:r>
              <a:rPr lang="en-GB" b="1" dirty="0"/>
              <a:t>arbitrarily or capriciously</a:t>
            </a:r>
            <a:r>
              <a:rPr lang="en-US" dirty="0"/>
              <a:t>”</a:t>
            </a:r>
          </a:p>
          <a:p>
            <a:pPr lvl="2"/>
            <a:r>
              <a:rPr lang="en-US" i="1" dirty="0"/>
              <a:t>The </a:t>
            </a:r>
            <a:r>
              <a:rPr lang="en-US" i="1" dirty="0" err="1"/>
              <a:t>Vainqueur</a:t>
            </a:r>
            <a:r>
              <a:rPr lang="en-US" i="1" dirty="0"/>
              <a:t> José </a:t>
            </a:r>
            <a:r>
              <a:rPr lang="en-GB" dirty="0"/>
              <a:t>[1979] 1 </a:t>
            </a:r>
            <a:r>
              <a:rPr lang="en-GB" dirty="0" smtClean="0"/>
              <a:t>Lloyd’s </a:t>
            </a:r>
            <a:r>
              <a:rPr lang="en-GB" dirty="0"/>
              <a:t>Rep 557 (</a:t>
            </a:r>
            <a:r>
              <a:rPr lang="en-US" dirty="0" err="1"/>
              <a:t>Mocatta</a:t>
            </a:r>
            <a:r>
              <a:rPr lang="en-US" dirty="0"/>
              <a:t> J) – P&amp;I club</a:t>
            </a:r>
          </a:p>
          <a:p>
            <a:pPr lvl="4"/>
            <a:r>
              <a:rPr lang="en-US" dirty="0"/>
              <a:t>Applying </a:t>
            </a:r>
            <a:r>
              <a:rPr lang="en-US" i="1" dirty="0" err="1"/>
              <a:t>Wednesbury</a:t>
            </a:r>
            <a:r>
              <a:rPr lang="en-US" i="1" dirty="0"/>
              <a:t> </a:t>
            </a:r>
            <a:r>
              <a:rPr lang="en-US" dirty="0"/>
              <a:t>(but </a:t>
            </a:r>
            <a:r>
              <a:rPr lang="en-US" u="sng" dirty="0"/>
              <a:t>not</a:t>
            </a:r>
            <a:r>
              <a:rPr lang="en-US" dirty="0"/>
              <a:t> </a:t>
            </a:r>
            <a:r>
              <a:rPr lang="en-US" i="1" dirty="0"/>
              <a:t>Padfield</a:t>
            </a:r>
            <a:r>
              <a:rPr lang="en-US" dirty="0"/>
              <a:t>), held “</a:t>
            </a:r>
            <a:r>
              <a:rPr lang="en-GB" dirty="0"/>
              <a:t>To the exercise of such discretion the common law principles must apply and these undoubtedly include fairness, reasonableness, </a:t>
            </a:r>
            <a:r>
              <a:rPr lang="en-GB" b="1" dirty="0"/>
              <a:t>bona fides</a:t>
            </a:r>
            <a:r>
              <a:rPr lang="en-GB" dirty="0"/>
              <a:t>, and absence of misdirection in law</a:t>
            </a:r>
            <a:r>
              <a:rPr lang="en-US" dirty="0"/>
              <a:t>”; a slight misdirection would not matter</a:t>
            </a:r>
            <a:endParaRPr lang="en-US" i="1" dirty="0"/>
          </a:p>
          <a:p>
            <a:pPr lvl="2"/>
            <a:r>
              <a:rPr lang="en-US" i="1" dirty="0"/>
              <a:t>Shearson Lehman Hutton Inc v </a:t>
            </a:r>
            <a:r>
              <a:rPr lang="en-US" i="1" dirty="0" err="1"/>
              <a:t>Maclaine</a:t>
            </a:r>
            <a:r>
              <a:rPr lang="en-US" i="1" dirty="0"/>
              <a:t> Watson &amp; Co Ltd </a:t>
            </a:r>
            <a:r>
              <a:rPr lang="en-US" dirty="0"/>
              <a:t>[1989] 2 Lloyd’s Rep 570, 627 (Webster J) – London Metal Exchange</a:t>
            </a:r>
          </a:p>
          <a:p>
            <a:pPr lvl="4"/>
            <a:r>
              <a:rPr lang="en-US" dirty="0"/>
              <a:t>False to say that public law principles cannot be brought into private law</a:t>
            </a:r>
          </a:p>
          <a:p>
            <a:pPr lvl="4"/>
            <a:r>
              <a:rPr lang="en-US" dirty="0"/>
              <a:t>Applied </a:t>
            </a:r>
            <a:r>
              <a:rPr lang="en-US" i="1" dirty="0"/>
              <a:t>Weinberger </a:t>
            </a:r>
            <a:r>
              <a:rPr lang="en-US" dirty="0"/>
              <a:t>and </a:t>
            </a:r>
            <a:r>
              <a:rPr lang="en-US" i="1" dirty="0" err="1"/>
              <a:t>Wednesbury</a:t>
            </a:r>
            <a:endParaRPr lang="en-US" dirty="0"/>
          </a:p>
          <a:p>
            <a:pPr lvl="2"/>
            <a:endParaRPr lang="en-GB" i="1" dirty="0"/>
          </a:p>
        </p:txBody>
      </p:sp>
    </p:spTree>
    <p:extLst>
      <p:ext uri="{BB962C8B-B14F-4D97-AF65-F5344CB8AC3E}">
        <p14:creationId xmlns:p14="http://schemas.microsoft.com/office/powerpoint/2010/main" val="11804419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a:t>brickcourt.co.uk </a:t>
            </a:r>
          </a:p>
          <a:p>
            <a:r>
              <a:rPr lang="en-GB" dirty="0"/>
              <a:t>+44(0)20 7379 3550</a:t>
            </a:r>
          </a:p>
        </p:txBody>
      </p:sp>
      <p:sp>
        <p:nvSpPr>
          <p:cNvPr id="4" name="Title 3"/>
          <p:cNvSpPr>
            <a:spLocks noGrp="1"/>
          </p:cNvSpPr>
          <p:nvPr>
            <p:ph type="title"/>
          </p:nvPr>
        </p:nvSpPr>
        <p:spPr/>
        <p:txBody>
          <a:bodyPr/>
          <a:lstStyle/>
          <a:p>
            <a:r>
              <a:rPr lang="en-US" dirty="0"/>
              <a:t>TERMS IMPLIED BY LAW</a:t>
            </a:r>
          </a:p>
        </p:txBody>
      </p:sp>
      <p:sp>
        <p:nvSpPr>
          <p:cNvPr id="5" name="Content Placeholder 4"/>
          <p:cNvSpPr>
            <a:spLocks noGrp="1"/>
          </p:cNvSpPr>
          <p:nvPr>
            <p:ph sz="quarter" idx="11"/>
          </p:nvPr>
        </p:nvSpPr>
        <p:spPr>
          <a:xfrm>
            <a:off x="533400" y="1513114"/>
            <a:ext cx="7767500" cy="4268086"/>
          </a:xfrm>
        </p:spPr>
        <p:txBody>
          <a:bodyPr>
            <a:normAutofit/>
          </a:bodyPr>
          <a:lstStyle/>
          <a:p>
            <a:pPr marL="0" lvl="0" indent="0">
              <a:buNone/>
            </a:pPr>
            <a:r>
              <a:rPr lang="en-GB" dirty="0"/>
              <a:t>Picking up from Richard Blakeley’s reference to </a:t>
            </a:r>
            <a:r>
              <a:rPr lang="en-GB" i="1" dirty="0"/>
              <a:t>Sheik Tahnoon </a:t>
            </a:r>
          </a:p>
          <a:p>
            <a:pPr lvl="0"/>
            <a:r>
              <a:rPr lang="en-GB" i="1" dirty="0"/>
              <a:t>Geys v Société Générale</a:t>
            </a:r>
            <a:r>
              <a:rPr lang="en-GB" dirty="0"/>
              <a:t> [2013] 1 AC 523:</a:t>
            </a:r>
          </a:p>
          <a:p>
            <a:pPr lvl="1"/>
            <a:r>
              <a:rPr lang="en-GB" i="1" dirty="0"/>
              <a:t>First, there are those terms which are implied into a particular contract because, on its proper construction, the parties must have intended to include them … Such terms are only implied where it is </a:t>
            </a:r>
            <a:r>
              <a:rPr lang="en-GB" i="1" u="sng" dirty="0"/>
              <a:t>necessary to give business efficacy</a:t>
            </a:r>
            <a:r>
              <a:rPr lang="en-GB" i="1" dirty="0"/>
              <a:t> to the particular contract in question. Second, there are those terms which are </a:t>
            </a:r>
            <a:r>
              <a:rPr lang="en-GB" i="1" u="sng" dirty="0"/>
              <a:t>implied into a class of contractual relationship</a:t>
            </a:r>
            <a:r>
              <a:rPr lang="en-GB" i="1" dirty="0"/>
              <a:t>, such as that between landlord and tenant or between employer and employee, where the parties may have left a good deal unsaid, but the courts have implied the term as a necessary incident of the relationship concerned, unless the parties have expressly excluded it.”</a:t>
            </a:r>
          </a:p>
          <a:p>
            <a:pPr marL="0" indent="0">
              <a:buNone/>
            </a:pPr>
            <a:r>
              <a:rPr lang="en-GB" i="1" dirty="0"/>
              <a:t>Liverpool City Council v Irwin </a:t>
            </a:r>
            <a:r>
              <a:rPr lang="en-GB" dirty="0"/>
              <a:t>[1976] A.C. 239 </a:t>
            </a:r>
          </a:p>
          <a:p>
            <a:pPr lvl="1"/>
            <a:r>
              <a:rPr lang="en-GB" dirty="0"/>
              <a:t>Conditions of tenancy silent about landlords obligations</a:t>
            </a:r>
          </a:p>
          <a:p>
            <a:pPr lvl="1"/>
            <a:r>
              <a:rPr lang="en-GB" dirty="0"/>
              <a:t>Implied duty to take reasonable steps to maintain access and common facilities</a:t>
            </a:r>
          </a:p>
          <a:p>
            <a:pPr marL="180000" lvl="1" indent="0">
              <a:buNone/>
            </a:pPr>
            <a:r>
              <a:rPr lang="en-GB" i="1" dirty="0"/>
              <a:t> </a:t>
            </a:r>
          </a:p>
          <a:p>
            <a:pPr lvl="1"/>
            <a:endParaRPr lang="en-US" dirty="0"/>
          </a:p>
        </p:txBody>
      </p:sp>
    </p:spTree>
    <p:extLst>
      <p:ext uri="{BB962C8B-B14F-4D97-AF65-F5344CB8AC3E}">
        <p14:creationId xmlns:p14="http://schemas.microsoft.com/office/powerpoint/2010/main" val="28867872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lstStyle/>
          <a:p>
            <a:r>
              <a:rPr lang="en-GB" dirty="0"/>
              <a:t>TERMS IMPLIED BY LAW (CONTINUED)</a:t>
            </a:r>
          </a:p>
        </p:txBody>
      </p:sp>
      <p:sp>
        <p:nvSpPr>
          <p:cNvPr id="4" name="Content Placeholder 3"/>
          <p:cNvSpPr>
            <a:spLocks noGrp="1"/>
          </p:cNvSpPr>
          <p:nvPr>
            <p:ph sz="quarter" idx="11"/>
          </p:nvPr>
        </p:nvSpPr>
        <p:spPr>
          <a:xfrm>
            <a:off x="718457" y="1534886"/>
            <a:ext cx="7623769" cy="4268085"/>
          </a:xfrm>
        </p:spPr>
        <p:txBody>
          <a:bodyPr>
            <a:normAutofit/>
          </a:bodyPr>
          <a:lstStyle/>
          <a:p>
            <a:r>
              <a:rPr lang="en-GB" dirty="0"/>
              <a:t>Sheikh</a:t>
            </a:r>
            <a:r>
              <a:rPr lang="en-GB" i="1" dirty="0"/>
              <a:t> Tahnoon bin Saeed bin Shakhboot Al Nehayan v Kent </a:t>
            </a:r>
            <a:r>
              <a:rPr lang="en-GB" dirty="0"/>
              <a:t>[2018] 1 CLC 216 [174]:</a:t>
            </a:r>
          </a:p>
          <a:p>
            <a:pPr marL="180000" lvl="1" indent="0">
              <a:buNone/>
            </a:pPr>
            <a:r>
              <a:rPr lang="en-GB" dirty="0"/>
              <a:t>“</a:t>
            </a:r>
            <a:r>
              <a:rPr lang="en-GB" i="1" dirty="0"/>
              <a:t>I would also reach the same conclusion by applying the test adumbrated by Lord Wilberforce in Liverpool City Council v Irwin [1976] A.C. 239 at 254 for the implication of a term in law, on the basis that the nature of the contract as a relational contract implicitly requires (in the absence of a contrary indication) treating it as involving an obligation of good faith</a:t>
            </a:r>
            <a:r>
              <a:rPr lang="en-GB" dirty="0"/>
              <a:t>.”</a:t>
            </a:r>
          </a:p>
          <a:p>
            <a:r>
              <a:rPr lang="en-GB" i="1" dirty="0"/>
              <a:t>Cathay Pacific Airways v Lufthansa Technik AG </a:t>
            </a:r>
            <a:r>
              <a:rPr lang="en-GB" dirty="0"/>
              <a:t>[2020] EWHC 1789 (Ch) [218(b)]</a:t>
            </a:r>
          </a:p>
          <a:p>
            <a:pPr marL="180000" lvl="1" indent="0">
              <a:buNone/>
            </a:pPr>
            <a:r>
              <a:rPr lang="en-GB" i="1" dirty="0"/>
              <a:t>“The test for incorporation as a matter of law is whether the contract is a long-term contract which requires the parties to collaborate in future in ways that respects the spirit and the objectives of their joint venture </a:t>
            </a:r>
            <a:r>
              <a:rPr lang="en-GB" i="1" u="sng" dirty="0"/>
              <a:t>but which the parties have not specified or have been unable to specify in detail</a:t>
            </a:r>
            <a:r>
              <a:rPr lang="en-GB" i="1" dirty="0"/>
              <a:t>. The contract will also involve trust and confidence that each party will act with integrity and co-operatively.</a:t>
            </a:r>
            <a:r>
              <a:rPr lang="en-GB" dirty="0"/>
              <a:t>”</a:t>
            </a:r>
          </a:p>
          <a:p>
            <a:pPr marL="0" indent="0">
              <a:buNone/>
            </a:pPr>
            <a:r>
              <a:rPr lang="en-GB" dirty="0"/>
              <a:t>A paradigm case or a different principle?</a:t>
            </a:r>
          </a:p>
          <a:p>
            <a:endParaRPr lang="en-GB" dirty="0"/>
          </a:p>
        </p:txBody>
      </p:sp>
    </p:spTree>
    <p:extLst>
      <p:ext uri="{BB962C8B-B14F-4D97-AF65-F5344CB8AC3E}">
        <p14:creationId xmlns:p14="http://schemas.microsoft.com/office/powerpoint/2010/main" val="3941582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normAutofit fontScale="90000"/>
          </a:bodyPr>
          <a:lstStyle/>
          <a:p>
            <a:r>
              <a:rPr lang="en-GB" dirty="0"/>
              <a:t>TERMS IMPLIED ON THE FACTS – The class approach</a:t>
            </a:r>
            <a:br>
              <a:rPr lang="en-GB" dirty="0"/>
            </a:br>
            <a:endParaRPr lang="en-GB" dirty="0"/>
          </a:p>
        </p:txBody>
      </p:sp>
      <p:sp>
        <p:nvSpPr>
          <p:cNvPr id="4" name="Content Placeholder 3"/>
          <p:cNvSpPr>
            <a:spLocks noGrp="1"/>
          </p:cNvSpPr>
          <p:nvPr>
            <p:ph sz="quarter" idx="11"/>
          </p:nvPr>
        </p:nvSpPr>
        <p:spPr>
          <a:xfrm>
            <a:off x="478971" y="1393371"/>
            <a:ext cx="7821929" cy="4387829"/>
          </a:xfrm>
        </p:spPr>
        <p:txBody>
          <a:bodyPr/>
          <a:lstStyle/>
          <a:p>
            <a:r>
              <a:rPr lang="en-GB" i="1" dirty="0"/>
              <a:t>Bates v Post Office </a:t>
            </a:r>
            <a:r>
              <a:rPr lang="en-GB" dirty="0"/>
              <a:t>[2019] EWHC 606 (QB)</a:t>
            </a:r>
          </a:p>
          <a:p>
            <a:pPr lvl="1"/>
            <a:r>
              <a:rPr lang="en-GB" dirty="0"/>
              <a:t>[711]</a:t>
            </a:r>
            <a:r>
              <a:rPr lang="en-GB" i="1" dirty="0"/>
              <a:t> “a specie of contracts, which are most usefully termed “relational contracts”, in which there is implied an obligation of good faith (which is also termed “fair dealing” in some of the cases).</a:t>
            </a:r>
            <a:r>
              <a:rPr lang="en-GB" dirty="0"/>
              <a:t>” </a:t>
            </a:r>
            <a:endParaRPr lang="en-GB" i="1" dirty="0"/>
          </a:p>
          <a:p>
            <a:pPr lvl="1"/>
            <a:endParaRPr lang="en-GB" dirty="0"/>
          </a:p>
          <a:p>
            <a:pPr lvl="1"/>
            <a:r>
              <a:rPr lang="en-GB" dirty="0"/>
              <a:t>9 factors [725]:</a:t>
            </a:r>
          </a:p>
          <a:p>
            <a:pPr lvl="2"/>
            <a:r>
              <a:rPr lang="en-GB" dirty="0"/>
              <a:t>No inconsistent express terms</a:t>
            </a:r>
          </a:p>
          <a:p>
            <a:pPr lvl="2"/>
            <a:r>
              <a:rPr lang="en-GB" dirty="0"/>
              <a:t>Long term relationship</a:t>
            </a:r>
          </a:p>
          <a:p>
            <a:pPr lvl="2"/>
            <a:r>
              <a:rPr lang="en-GB" dirty="0"/>
              <a:t>Integrity and fidelity to bargain</a:t>
            </a:r>
          </a:p>
          <a:p>
            <a:pPr lvl="2"/>
            <a:r>
              <a:rPr lang="en-GB" dirty="0"/>
              <a:t>Commitment to collaboration</a:t>
            </a:r>
          </a:p>
          <a:p>
            <a:pPr lvl="2"/>
            <a:r>
              <a:rPr lang="en-GB" dirty="0"/>
              <a:t>Loose or flexible spirits and objectives</a:t>
            </a:r>
          </a:p>
          <a:p>
            <a:pPr lvl="2"/>
            <a:r>
              <a:rPr lang="en-GB" dirty="0"/>
              <a:t>Trust and confidence</a:t>
            </a:r>
          </a:p>
          <a:p>
            <a:pPr lvl="2"/>
            <a:r>
              <a:rPr lang="en-GB" dirty="0"/>
              <a:t>Communication, cooperation and loyalty</a:t>
            </a:r>
          </a:p>
          <a:p>
            <a:pPr lvl="2"/>
            <a:r>
              <a:rPr lang="en-GB" dirty="0"/>
              <a:t>May be significant investment</a:t>
            </a:r>
          </a:p>
          <a:p>
            <a:pPr lvl="2"/>
            <a:r>
              <a:rPr lang="en-GB" dirty="0"/>
              <a:t>May be exclusivity</a:t>
            </a:r>
          </a:p>
        </p:txBody>
      </p:sp>
    </p:spTree>
    <p:extLst>
      <p:ext uri="{BB962C8B-B14F-4D97-AF65-F5344CB8AC3E}">
        <p14:creationId xmlns:p14="http://schemas.microsoft.com/office/powerpoint/2010/main" val="5405955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normAutofit fontScale="90000"/>
          </a:bodyPr>
          <a:lstStyle/>
          <a:p>
            <a:r>
              <a:rPr lang="en-GB" dirty="0"/>
              <a:t>terms implied on THE facts – obvious and necessary for business efficacy</a:t>
            </a:r>
          </a:p>
        </p:txBody>
      </p:sp>
      <p:sp>
        <p:nvSpPr>
          <p:cNvPr id="4" name="Content Placeholder 3"/>
          <p:cNvSpPr>
            <a:spLocks noGrp="1"/>
          </p:cNvSpPr>
          <p:nvPr>
            <p:ph sz="quarter" idx="11"/>
          </p:nvPr>
        </p:nvSpPr>
        <p:spPr>
          <a:xfrm>
            <a:off x="500743" y="1469571"/>
            <a:ext cx="7800157" cy="4311629"/>
          </a:xfrm>
        </p:spPr>
        <p:txBody>
          <a:bodyPr>
            <a:normAutofit/>
          </a:bodyPr>
          <a:lstStyle/>
          <a:p>
            <a:r>
              <a:rPr lang="en-GB" i="1" dirty="0"/>
              <a:t>UTB v Sheffield United </a:t>
            </a:r>
            <a:r>
              <a:rPr lang="en-GB" dirty="0"/>
              <a:t>[2019] EWHC 2322 (Ch)</a:t>
            </a:r>
          </a:p>
          <a:p>
            <a:pPr lvl="1" hangingPunct="0"/>
            <a:r>
              <a:rPr lang="en-GB" dirty="0"/>
              <a:t>The key class of relational contracts in which the duty might be implied being not simply long-term contracts but those which require the parties to collaborate in future in ways that respect the spirit and objectives of their joint venture </a:t>
            </a:r>
            <a:r>
              <a:rPr lang="en-GB" i="1" dirty="0"/>
              <a:t>but which they have not specified or have been unable to specify in detail</a:t>
            </a:r>
            <a:r>
              <a:rPr lang="en-GB" dirty="0"/>
              <a:t>, and which involves trust and confidence that each party will act with integrity and cooperatively</a:t>
            </a:r>
          </a:p>
          <a:p>
            <a:pPr marL="180000" lvl="1" indent="0" hangingPunct="0">
              <a:buNone/>
            </a:pPr>
            <a:endParaRPr lang="en-GB" dirty="0"/>
          </a:p>
          <a:p>
            <a:pPr lvl="1" hangingPunct="0"/>
            <a:r>
              <a:rPr lang="en-GB" dirty="0"/>
              <a:t>[203] “</a:t>
            </a:r>
            <a:r>
              <a:rPr lang="en-GB" i="1" dirty="0"/>
              <a:t>Rather than seek to identify and weigh likely indicia of a “relational contract” .. preferable to ask oneself first .. whether a reasonable reader of the contract would consider that an obligation of good faith was obviously meant or whether the obligation is necessary to the proper working of the contract. The overall character of the contract in issue will of course be highly material in answering that question but so will its particular terms ….</a:t>
            </a:r>
            <a:r>
              <a:rPr lang="en-GB" dirty="0"/>
              <a:t>”</a:t>
            </a:r>
            <a:r>
              <a:rPr lang="en-GB" i="1" dirty="0"/>
              <a:t> </a:t>
            </a:r>
          </a:p>
          <a:p>
            <a:pPr marL="360000" lvl="2" indent="0" hangingPunct="0">
              <a:buNone/>
            </a:pPr>
            <a:endParaRPr lang="en-GB" i="1" dirty="0"/>
          </a:p>
          <a:p>
            <a:pPr hangingPunct="0"/>
            <a:r>
              <a:rPr lang="en-GB" dirty="0"/>
              <a:t>See also</a:t>
            </a:r>
            <a:r>
              <a:rPr lang="en-GB" i="1" dirty="0"/>
              <a:t> Russell v Cartwright </a:t>
            </a:r>
            <a:r>
              <a:rPr lang="en-GB" dirty="0"/>
              <a:t> [2020] EWHC 41 (Ch)</a:t>
            </a:r>
            <a:endParaRPr lang="en-GB" i="1" dirty="0"/>
          </a:p>
          <a:p>
            <a:pPr lvl="1"/>
            <a:endParaRPr lang="en-GB" i="1" dirty="0"/>
          </a:p>
          <a:p>
            <a:endParaRPr lang="en-GB" dirty="0"/>
          </a:p>
        </p:txBody>
      </p:sp>
    </p:spTree>
    <p:extLst>
      <p:ext uri="{BB962C8B-B14F-4D97-AF65-F5344CB8AC3E}">
        <p14:creationId xmlns:p14="http://schemas.microsoft.com/office/powerpoint/2010/main" val="248539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lstStyle/>
          <a:p>
            <a:r>
              <a:rPr lang="en-GB" dirty="0"/>
              <a:t>Reconciliation of approaches</a:t>
            </a:r>
          </a:p>
        </p:txBody>
      </p:sp>
      <p:sp>
        <p:nvSpPr>
          <p:cNvPr id="4" name="Content Placeholder 3"/>
          <p:cNvSpPr>
            <a:spLocks noGrp="1"/>
          </p:cNvSpPr>
          <p:nvPr>
            <p:ph sz="quarter" idx="11"/>
          </p:nvPr>
        </p:nvSpPr>
        <p:spPr>
          <a:xfrm>
            <a:off x="544286" y="1469571"/>
            <a:ext cx="7756614" cy="4311629"/>
          </a:xfrm>
        </p:spPr>
        <p:txBody>
          <a:bodyPr/>
          <a:lstStyle/>
          <a:p>
            <a:r>
              <a:rPr lang="en-GB" i="1" dirty="0"/>
              <a:t>Cathay Pacific Airways v Lufthansa Technik AG</a:t>
            </a:r>
            <a:r>
              <a:rPr lang="en-GB" dirty="0"/>
              <a:t> [2020] EWHC 1789 (Ch)</a:t>
            </a:r>
          </a:p>
          <a:p>
            <a:pPr lvl="1"/>
            <a:endParaRPr lang="en-GB" dirty="0"/>
          </a:p>
          <a:p>
            <a:pPr lvl="1"/>
            <a:r>
              <a:rPr lang="en-GB" dirty="0"/>
              <a:t>[213-4] Clear differences in approach in </a:t>
            </a:r>
            <a:r>
              <a:rPr lang="en-GB" i="1" dirty="0"/>
              <a:t>Bates</a:t>
            </a:r>
            <a:r>
              <a:rPr lang="en-GB" dirty="0"/>
              <a:t> and </a:t>
            </a:r>
            <a:r>
              <a:rPr lang="en-GB" i="1" dirty="0"/>
              <a:t>UTB; </a:t>
            </a:r>
            <a:r>
              <a:rPr lang="en-GB" dirty="0"/>
              <a:t>but may not matter where start provided consider everything properly</a:t>
            </a:r>
          </a:p>
          <a:p>
            <a:pPr lvl="1"/>
            <a:endParaRPr lang="en-GB" dirty="0"/>
          </a:p>
          <a:p>
            <a:pPr lvl="1"/>
            <a:r>
              <a:rPr lang="en-GB" dirty="0"/>
              <a:t>Summary [218]:</a:t>
            </a:r>
          </a:p>
          <a:p>
            <a:pPr lvl="2"/>
            <a:r>
              <a:rPr lang="en-GB" dirty="0"/>
              <a:t>Test for incorporation by law (</a:t>
            </a:r>
            <a:r>
              <a:rPr lang="en-GB" i="1" dirty="0"/>
              <a:t>Sheik Tahnoon</a:t>
            </a:r>
            <a:r>
              <a:rPr lang="en-GB" dirty="0"/>
              <a:t>, above)</a:t>
            </a:r>
          </a:p>
          <a:p>
            <a:pPr lvl="2"/>
            <a:r>
              <a:rPr lang="en-GB" dirty="0"/>
              <a:t>No special rules for relational contracts generally, but terms can be implied under </a:t>
            </a:r>
            <a:r>
              <a:rPr lang="en-GB" i="1" dirty="0"/>
              <a:t>Marks and Spencer</a:t>
            </a:r>
            <a:r>
              <a:rPr lang="en-GB" dirty="0"/>
              <a:t> if a reasonable reader of it would consider the term to be so obvious as to go without saying or the term is necessary for business efficacy </a:t>
            </a:r>
          </a:p>
          <a:p>
            <a:pPr lvl="2"/>
            <a:r>
              <a:rPr lang="en-GB" dirty="0"/>
              <a:t>The overall character of the contract important and </a:t>
            </a:r>
            <a:r>
              <a:rPr lang="en-GB" i="1" dirty="0"/>
              <a:t>Bates</a:t>
            </a:r>
            <a:r>
              <a:rPr lang="en-GB" dirty="0"/>
              <a:t> indicia helpful</a:t>
            </a:r>
          </a:p>
          <a:p>
            <a:pPr lvl="2"/>
            <a:r>
              <a:rPr lang="en-GB" dirty="0"/>
              <a:t>Possible even in the case of long, complex and sophisticated contracts expressed in writing.</a:t>
            </a:r>
          </a:p>
          <a:p>
            <a:pPr lvl="2"/>
            <a:endParaRPr lang="en-GB" dirty="0"/>
          </a:p>
          <a:p>
            <a:pPr lvl="2"/>
            <a:endParaRPr lang="en-GB" dirty="0"/>
          </a:p>
          <a:p>
            <a:pPr lvl="2"/>
            <a:endParaRPr lang="en-GB" dirty="0"/>
          </a:p>
        </p:txBody>
      </p:sp>
    </p:spTree>
    <p:extLst>
      <p:ext uri="{BB962C8B-B14F-4D97-AF65-F5344CB8AC3E}">
        <p14:creationId xmlns:p14="http://schemas.microsoft.com/office/powerpoint/2010/main" val="37907415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lstStyle/>
          <a:p>
            <a:r>
              <a:rPr lang="en-GB" dirty="0"/>
              <a:t>The Content of the duty of good faith</a:t>
            </a:r>
          </a:p>
        </p:txBody>
      </p:sp>
      <p:sp>
        <p:nvSpPr>
          <p:cNvPr id="4" name="Content Placeholder 3"/>
          <p:cNvSpPr>
            <a:spLocks noGrp="1"/>
          </p:cNvSpPr>
          <p:nvPr>
            <p:ph sz="quarter" idx="11"/>
          </p:nvPr>
        </p:nvSpPr>
        <p:spPr>
          <a:xfrm>
            <a:off x="457200" y="1502229"/>
            <a:ext cx="7843700" cy="4278971"/>
          </a:xfrm>
        </p:spPr>
        <p:txBody>
          <a:bodyPr/>
          <a:lstStyle/>
          <a:p>
            <a:r>
              <a:rPr lang="en-GB" u="sng" dirty="0"/>
              <a:t>Context is everything </a:t>
            </a:r>
            <a:r>
              <a:rPr lang="en-GB" dirty="0"/>
              <a:t>– wrong in principle to assume generally fixed meaning</a:t>
            </a:r>
          </a:p>
          <a:p>
            <a:pPr marL="0" indent="0">
              <a:buNone/>
            </a:pPr>
            <a:endParaRPr lang="en-GB" dirty="0"/>
          </a:p>
          <a:p>
            <a:r>
              <a:rPr lang="en-GB" dirty="0"/>
              <a:t>Express term cases: </a:t>
            </a:r>
          </a:p>
          <a:p>
            <a:pPr lvl="1"/>
            <a:r>
              <a:rPr lang="en-GB" i="1" dirty="0"/>
              <a:t>CPC Group Ltd v Qatari Diar Real Estate Investment Company </a:t>
            </a:r>
            <a:r>
              <a:rPr lang="en-GB" dirty="0"/>
              <a:t>[2010] EWHC 1535 (Ch) duty of utmost good faith required each party</a:t>
            </a:r>
          </a:p>
          <a:p>
            <a:pPr marL="540000" lvl="3" indent="0">
              <a:buNone/>
            </a:pPr>
            <a:r>
              <a:rPr lang="en-GB" dirty="0"/>
              <a:t>"</a:t>
            </a:r>
            <a:r>
              <a:rPr lang="en-GB" i="1" dirty="0"/>
              <a:t>to adhere to the spirit of the contract, to observe reasonable commercial standards of fair dealing, to be faithful to the agreed common purpose, and to act consistently with the justified expectations of [the other party].</a:t>
            </a:r>
            <a:r>
              <a:rPr lang="en-GB" dirty="0"/>
              <a:t>“</a:t>
            </a:r>
          </a:p>
          <a:p>
            <a:pPr lvl="1"/>
            <a:r>
              <a:rPr lang="en-GB" dirty="0"/>
              <a:t>Others:</a:t>
            </a:r>
          </a:p>
          <a:p>
            <a:pPr lvl="2"/>
            <a:r>
              <a:rPr lang="en-GB" dirty="0"/>
              <a:t>required disclosure of material facts</a:t>
            </a:r>
          </a:p>
          <a:p>
            <a:pPr lvl="2"/>
            <a:r>
              <a:rPr lang="en-GB" dirty="0"/>
              <a:t>prohibit lulling the other into a false belief</a:t>
            </a:r>
          </a:p>
          <a:p>
            <a:pPr lvl="2"/>
            <a:r>
              <a:rPr lang="en-GB" dirty="0"/>
              <a:t>prohibit deception or knowingly providing false information</a:t>
            </a:r>
          </a:p>
          <a:p>
            <a:pPr lvl="2"/>
            <a:r>
              <a:rPr lang="en-GB" dirty="0"/>
              <a:t>prohibit negotiating behind other party’s back</a:t>
            </a:r>
          </a:p>
          <a:p>
            <a:pPr lvl="2"/>
            <a:r>
              <a:rPr lang="en-GB" dirty="0"/>
              <a:t>prohibit knowingly pushing a groundless dispute</a:t>
            </a:r>
          </a:p>
          <a:p>
            <a:endParaRPr lang="en-GB" dirty="0"/>
          </a:p>
        </p:txBody>
      </p:sp>
    </p:spTree>
    <p:extLst>
      <p:ext uri="{BB962C8B-B14F-4D97-AF65-F5344CB8AC3E}">
        <p14:creationId xmlns:p14="http://schemas.microsoft.com/office/powerpoint/2010/main" val="35973553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lstStyle/>
          <a:p>
            <a:r>
              <a:rPr lang="en-GB" dirty="0"/>
              <a:t>CONTENT – NOT JUST HONESTY</a:t>
            </a:r>
          </a:p>
        </p:txBody>
      </p:sp>
      <p:sp>
        <p:nvSpPr>
          <p:cNvPr id="4" name="Content Placeholder 3"/>
          <p:cNvSpPr>
            <a:spLocks noGrp="1"/>
          </p:cNvSpPr>
          <p:nvPr>
            <p:ph sz="quarter" idx="11"/>
          </p:nvPr>
        </p:nvSpPr>
        <p:spPr>
          <a:xfrm>
            <a:off x="511629" y="1600200"/>
            <a:ext cx="7789271" cy="4181000"/>
          </a:xfrm>
        </p:spPr>
        <p:txBody>
          <a:bodyPr>
            <a:normAutofit/>
          </a:bodyPr>
          <a:lstStyle/>
          <a:p>
            <a:pPr hangingPunct="0"/>
            <a:r>
              <a:rPr lang="en-GB" i="1" dirty="0"/>
              <a:t>D&amp;G Cars Ltd v Essex Police Authority</a:t>
            </a:r>
            <a:r>
              <a:rPr lang="en-GB" dirty="0"/>
              <a:t> [2015] EWHC 226 (QB) [175]: The obligation of “integrity” or “good faith” is intended:</a:t>
            </a:r>
          </a:p>
          <a:p>
            <a:pPr marL="0" indent="0" hangingPunct="0">
              <a:buNone/>
            </a:pPr>
            <a:endParaRPr lang="en-GB" dirty="0"/>
          </a:p>
          <a:p>
            <a:pPr marL="360000" lvl="2" indent="0" hangingPunct="0">
              <a:buNone/>
            </a:pPr>
            <a:r>
              <a:rPr lang="en-GB" dirty="0"/>
              <a:t>“..</a:t>
            </a:r>
            <a:r>
              <a:rPr lang="en-GB" i="1" dirty="0"/>
              <a:t> ‘to capture the requirements of fair dealing and transparency which are no doubt required (and would, to the parties, go without saying) in a contract which creates a long-standing relationship between the parties lasting some years and which has the qualities and features to which I shall turn shortly. There may well be acts which breach the requirement of undertaking the contract with integrity which it would be difficult to characterise definitively as dishonest. Such acts would compromise the mutual trust and confidence between the parties in this long-term relationship without necessarily amounting to the telling of lies, stealing or other definitive examples of dishonest behaviour. They would amount to behaviour which the parties would, had they been asked, have identified as obvious acts which were inconsistent with the maintenance of their intended long-term relationship of fair and open dealing and therefore would amount to a breach of their contract.</a:t>
            </a:r>
            <a:r>
              <a:rPr lang="en-GB" dirty="0"/>
              <a:t>”</a:t>
            </a:r>
          </a:p>
        </p:txBody>
      </p:sp>
    </p:spTree>
    <p:extLst>
      <p:ext uri="{BB962C8B-B14F-4D97-AF65-F5344CB8AC3E}">
        <p14:creationId xmlns:p14="http://schemas.microsoft.com/office/powerpoint/2010/main" val="2426382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lstStyle/>
          <a:p>
            <a:r>
              <a:rPr lang="en-GB" dirty="0"/>
              <a:t>CONTENT – NOT A FIDUCIARY DUTY</a:t>
            </a:r>
          </a:p>
        </p:txBody>
      </p:sp>
      <p:sp>
        <p:nvSpPr>
          <p:cNvPr id="4" name="Content Placeholder 3"/>
          <p:cNvSpPr>
            <a:spLocks noGrp="1"/>
          </p:cNvSpPr>
          <p:nvPr>
            <p:ph sz="quarter" idx="11"/>
          </p:nvPr>
        </p:nvSpPr>
        <p:spPr>
          <a:xfrm>
            <a:off x="413657" y="1371600"/>
            <a:ext cx="7887243" cy="4409600"/>
          </a:xfrm>
        </p:spPr>
        <p:txBody>
          <a:bodyPr/>
          <a:lstStyle/>
          <a:p>
            <a:r>
              <a:rPr lang="en-US" i="1" dirty="0"/>
              <a:t>Sheik Tahnoon </a:t>
            </a:r>
            <a:r>
              <a:rPr lang="en-US" dirty="0"/>
              <a:t>at [167]:</a:t>
            </a:r>
          </a:p>
          <a:p>
            <a:pPr marL="0" indent="0">
              <a:buNone/>
            </a:pPr>
            <a:endParaRPr lang="en-US" dirty="0"/>
          </a:p>
          <a:p>
            <a:pPr marL="180000" lvl="1" indent="0">
              <a:buNone/>
            </a:pPr>
            <a:r>
              <a:rPr lang="en-US" i="1" dirty="0"/>
              <a:t>“</a:t>
            </a:r>
            <a:r>
              <a:rPr lang="en-US" dirty="0"/>
              <a:t> </a:t>
            </a:r>
            <a:r>
              <a:rPr lang="en-US" i="1" dirty="0"/>
              <a:t>it is a mistake to draw a simple dichotomy between relationships which give rise to fiduciary duties and other contractual relationships and to treat the latter as all alike. In particular, [in Yam Seng] I drew attention to a category of contract in which the parties are committed to collaborating with each other, typically on a long term basis, in ways which respect the spirit and objectives of their venture but which they have not tried to specify, and which it may be impossible to specify, exhaustively in a written contract. Such 'relational' contracts involve trust and confidence but of a different kind from that involved in fiduciary relationships. </a:t>
            </a:r>
            <a:r>
              <a:rPr lang="en-US" i="1" u="sng" dirty="0"/>
              <a:t>The trust is not in the loyal subordination by one party of its own interests to those of another. It is trust that the other party will act with integrity and in a spirit of cooperation</a:t>
            </a:r>
            <a:r>
              <a:rPr lang="en-US" dirty="0"/>
              <a:t>.”</a:t>
            </a:r>
            <a:endParaRPr lang="en-GB" dirty="0"/>
          </a:p>
        </p:txBody>
      </p:sp>
    </p:spTree>
    <p:extLst>
      <p:ext uri="{BB962C8B-B14F-4D97-AF65-F5344CB8AC3E}">
        <p14:creationId xmlns:p14="http://schemas.microsoft.com/office/powerpoint/2010/main" val="31525785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normAutofit/>
          </a:bodyPr>
          <a:lstStyle/>
          <a:p>
            <a:r>
              <a:rPr lang="en-GB" dirty="0"/>
              <a:t>Content – THE KEY FEATURES</a:t>
            </a:r>
            <a:endParaRPr lang="en-GB" i="1" dirty="0"/>
          </a:p>
        </p:txBody>
      </p:sp>
      <p:sp>
        <p:nvSpPr>
          <p:cNvPr id="4" name="Content Placeholder 3"/>
          <p:cNvSpPr>
            <a:spLocks noGrp="1"/>
          </p:cNvSpPr>
          <p:nvPr>
            <p:ph sz="quarter" idx="11"/>
          </p:nvPr>
        </p:nvSpPr>
        <p:spPr>
          <a:xfrm>
            <a:off x="304800" y="1502229"/>
            <a:ext cx="7996100" cy="4179218"/>
          </a:xfrm>
        </p:spPr>
        <p:txBody>
          <a:bodyPr/>
          <a:lstStyle/>
          <a:p>
            <a:r>
              <a:rPr lang="en-GB" i="1" dirty="0"/>
              <a:t>Sheik Tahnoon</a:t>
            </a:r>
            <a:r>
              <a:rPr lang="en-GB" dirty="0"/>
              <a:t> at [175] </a:t>
            </a:r>
          </a:p>
          <a:p>
            <a:pPr marL="0" indent="0">
              <a:buNone/>
            </a:pPr>
            <a:endParaRPr lang="en-GB" dirty="0"/>
          </a:p>
          <a:p>
            <a:pPr marL="360000" lvl="2" indent="0">
              <a:buNone/>
            </a:pPr>
            <a:r>
              <a:rPr lang="en-GB" dirty="0"/>
              <a:t>“…..</a:t>
            </a:r>
            <a:r>
              <a:rPr lang="en-GB" i="1" dirty="0"/>
              <a:t>In Paciocco v Australia and New Zealand Banking Group Limited [2015] FCAFC 50 .. Allsop CJ summarised the usual content of the obligation of good faith as an obligation to </a:t>
            </a:r>
            <a:r>
              <a:rPr lang="en-GB" i="1" u="sng" dirty="0"/>
              <a:t>act honestly and with fidelity to the bargain</a:t>
            </a:r>
            <a:r>
              <a:rPr lang="en-GB" i="1" dirty="0"/>
              <a:t>; an obligation </a:t>
            </a:r>
            <a:r>
              <a:rPr lang="en-GB" i="1" u="sng" dirty="0"/>
              <a:t>not to act dishonestly </a:t>
            </a:r>
            <a:r>
              <a:rPr lang="en-GB" i="1" dirty="0"/>
              <a:t>and </a:t>
            </a:r>
            <a:r>
              <a:rPr lang="en-GB" i="1" u="sng" dirty="0"/>
              <a:t>not to act to undermine the bargain </a:t>
            </a:r>
            <a:r>
              <a:rPr lang="en-GB" i="1" dirty="0"/>
              <a:t>entered or the substance of the contractual benefit bargained for; and an obligation to </a:t>
            </a:r>
            <a:r>
              <a:rPr lang="en-GB" i="1" u="sng" dirty="0"/>
              <a:t>act reasonably and with fair dealing having regard to the interests of the parties </a:t>
            </a:r>
            <a:r>
              <a:rPr lang="en-GB" i="1" dirty="0"/>
              <a:t>(which will, inevitably, at times conflict) and to the </a:t>
            </a:r>
            <a:r>
              <a:rPr lang="en-GB" i="1" u="sng" dirty="0"/>
              <a:t>provisions, aims and purposes of the contract, objectively ascertained</a:t>
            </a:r>
            <a:r>
              <a:rPr lang="en-GB" i="1" dirty="0"/>
              <a:t>. </a:t>
            </a:r>
          </a:p>
          <a:p>
            <a:pPr marL="360000" lvl="2" indent="0">
              <a:buNone/>
            </a:pPr>
            <a:r>
              <a:rPr lang="en-GB" i="1" dirty="0"/>
              <a:t>In my view, this summary is also consistent with the English case law as it has so far developed, with the caveat that </a:t>
            </a:r>
            <a:r>
              <a:rPr lang="en-GB" i="1" u="sng" dirty="0"/>
              <a:t>the obligation of fair dealing is not a demanding one and does no more than require a party to refrain from conduct which in the relevant context would be regarded as commercially unacceptable by reasonable and honest people</a:t>
            </a:r>
            <a:r>
              <a:rPr lang="en-GB" i="1" dirty="0"/>
              <a:t>.”</a:t>
            </a:r>
          </a:p>
        </p:txBody>
      </p:sp>
    </p:spTree>
    <p:extLst>
      <p:ext uri="{BB962C8B-B14F-4D97-AF65-F5344CB8AC3E}">
        <p14:creationId xmlns:p14="http://schemas.microsoft.com/office/powerpoint/2010/main" val="25987506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a:t>brickcourt.co.uk </a:t>
            </a:r>
          </a:p>
          <a:p>
            <a:r>
              <a:rPr lang="en-GB" dirty="0"/>
              <a:t>+44(0)20 7379 3550</a:t>
            </a:r>
          </a:p>
        </p:txBody>
      </p:sp>
      <p:sp>
        <p:nvSpPr>
          <p:cNvPr id="3" name="Title 2"/>
          <p:cNvSpPr>
            <a:spLocks noGrp="1"/>
          </p:cNvSpPr>
          <p:nvPr>
            <p:ph type="title"/>
          </p:nvPr>
        </p:nvSpPr>
        <p:spPr/>
        <p:txBody>
          <a:bodyPr>
            <a:normAutofit fontScale="90000"/>
          </a:bodyPr>
          <a:lstStyle/>
          <a:p>
            <a:r>
              <a:rPr lang="en-GB" dirty="0"/>
              <a:t>Content – ILLUSTRATION – </a:t>
            </a:r>
            <a:r>
              <a:rPr lang="en-GB" i="1" dirty="0"/>
              <a:t>bates </a:t>
            </a:r>
            <a:r>
              <a:rPr lang="en-GB" i="1" cap="none" dirty="0"/>
              <a:t>v </a:t>
            </a:r>
            <a:r>
              <a:rPr lang="en-GB" i="1" dirty="0"/>
              <a:t>POST OFFICE</a:t>
            </a:r>
          </a:p>
        </p:txBody>
      </p:sp>
      <p:sp>
        <p:nvSpPr>
          <p:cNvPr id="4" name="Content Placeholder 3"/>
          <p:cNvSpPr>
            <a:spLocks noGrp="1"/>
          </p:cNvSpPr>
          <p:nvPr>
            <p:ph sz="quarter" idx="11"/>
          </p:nvPr>
        </p:nvSpPr>
        <p:spPr>
          <a:xfrm>
            <a:off x="508543" y="1467540"/>
            <a:ext cx="7454900" cy="4064000"/>
          </a:xfrm>
        </p:spPr>
        <p:txBody>
          <a:bodyPr/>
          <a:lstStyle/>
          <a:p>
            <a:r>
              <a:rPr lang="en-GB" dirty="0"/>
              <a:t>Key terms found both as aspects of good faith and in any event as necessary:</a:t>
            </a:r>
          </a:p>
          <a:p>
            <a:pPr marL="180000" lvl="1" indent="0">
              <a:buNone/>
            </a:pPr>
            <a:r>
              <a:rPr lang="en-GB" b="1" i="1" dirty="0"/>
              <a:t>“(</a:t>
            </a:r>
            <a:r>
              <a:rPr lang="en-GB" i="1" dirty="0"/>
              <a:t>q) To exercise any contractual, or other power, honestly and in good faith for the purpose for which it was conferred </a:t>
            </a:r>
          </a:p>
          <a:p>
            <a:pPr marL="180000" lvl="1" indent="0">
              <a:buNone/>
            </a:pPr>
            <a:r>
              <a:rPr lang="en-GB" i="1" dirty="0"/>
              <a:t>(r) Not to exercise any discretion arbitrarily, capriciously or unreasonably </a:t>
            </a:r>
          </a:p>
          <a:p>
            <a:pPr marL="180000" lvl="1" indent="0">
              <a:buNone/>
            </a:pPr>
            <a:r>
              <a:rPr lang="en-GB" i="1" dirty="0"/>
              <a:t>(s) To exercise any such discretion in accordance with the obligations of good faith, fair dealing, transparency, co-operation, and trust and confidence </a:t>
            </a:r>
          </a:p>
          <a:p>
            <a:pPr marL="180000" lvl="1" indent="0">
              <a:buNone/>
            </a:pPr>
            <a:r>
              <a:rPr lang="en-GB" i="1" dirty="0"/>
              <a:t>(t) To take reasonable care in performing its functions and/or exercising its functions within the relationship, particularly those which could affect the accounts (and therefore liability to alleged shortfalls.”</a:t>
            </a:r>
          </a:p>
          <a:p>
            <a:pPr marL="180000" lvl="1" indent="0">
              <a:buNone/>
            </a:pPr>
            <a:endParaRPr lang="en-GB" dirty="0"/>
          </a:p>
          <a:p>
            <a:r>
              <a:rPr lang="en-GB" dirty="0"/>
              <a:t>Derivative terms : maintaining the accounting system; transparent reporting of shortfalls; co-operative and even-handed investigation of causes; full and frank disclosure; transparency as to problems [and others]</a:t>
            </a:r>
          </a:p>
        </p:txBody>
      </p:sp>
    </p:spTree>
    <p:extLst>
      <p:ext uri="{BB962C8B-B14F-4D97-AF65-F5344CB8AC3E}">
        <p14:creationId xmlns:p14="http://schemas.microsoft.com/office/powerpoint/2010/main" val="158246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84F6E67-FC90-E247-813A-8B30EEC0D0A6}"/>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BC9DE503-9B4D-344C-B63E-3CC793D205EC}"/>
              </a:ext>
            </a:extLst>
          </p:cNvPr>
          <p:cNvSpPr>
            <a:spLocks noGrp="1"/>
          </p:cNvSpPr>
          <p:nvPr>
            <p:ph type="title"/>
          </p:nvPr>
        </p:nvSpPr>
        <p:spPr/>
        <p:txBody>
          <a:bodyPr/>
          <a:lstStyle/>
          <a:p>
            <a:r>
              <a:rPr lang="en-US" dirty="0"/>
              <a:t>The </a:t>
            </a:r>
            <a:r>
              <a:rPr lang="en-US" i="1" dirty="0" err="1"/>
              <a:t>wednesbury</a:t>
            </a:r>
            <a:r>
              <a:rPr lang="en-US" i="1" dirty="0"/>
              <a:t> </a:t>
            </a:r>
            <a:r>
              <a:rPr lang="en-US" dirty="0"/>
              <a:t>test</a:t>
            </a:r>
          </a:p>
        </p:txBody>
      </p:sp>
      <p:sp>
        <p:nvSpPr>
          <p:cNvPr id="4" name="Content Placeholder 3">
            <a:extLst>
              <a:ext uri="{FF2B5EF4-FFF2-40B4-BE49-F238E27FC236}">
                <a16:creationId xmlns:a16="http://schemas.microsoft.com/office/drawing/2014/main" id="{DA7F653F-A462-9342-B512-A7CD05066F5D}"/>
              </a:ext>
            </a:extLst>
          </p:cNvPr>
          <p:cNvSpPr>
            <a:spLocks noGrp="1"/>
          </p:cNvSpPr>
          <p:nvPr>
            <p:ph sz="quarter" idx="11"/>
          </p:nvPr>
        </p:nvSpPr>
        <p:spPr>
          <a:xfrm>
            <a:off x="509551" y="1416971"/>
            <a:ext cx="8299402" cy="4364229"/>
          </a:xfrm>
        </p:spPr>
        <p:txBody>
          <a:bodyPr>
            <a:normAutofit fontScale="77500" lnSpcReduction="20000"/>
          </a:bodyPr>
          <a:lstStyle/>
          <a:p>
            <a:r>
              <a:rPr lang="en-GB" i="1" dirty="0"/>
              <a:t>Associated Provincial Picture Houses Ltd v Wednesbury Corp </a:t>
            </a:r>
            <a:r>
              <a:rPr lang="en-GB" dirty="0"/>
              <a:t>[1948] 1 KB 223 (Greene MR)</a:t>
            </a:r>
            <a:endParaRPr lang="en-GB" i="1" dirty="0"/>
          </a:p>
          <a:p>
            <a:pPr lvl="2"/>
            <a:r>
              <a:rPr lang="en-GB" dirty="0"/>
              <a:t>“It is true the discretion must be exercised reasonably. Now what does that mean?”</a:t>
            </a:r>
          </a:p>
          <a:p>
            <a:pPr lvl="4"/>
            <a:r>
              <a:rPr lang="en-GB" b="1" dirty="0"/>
              <a:t>LIMB ONE: </a:t>
            </a:r>
            <a:r>
              <a:rPr lang="en-GB" dirty="0"/>
              <a:t>“[A] person entrusted with a discretion must, so to speak, direct himself properly in law. He must call his own attention to the matters which he is bound to consider. He must exclude from his consideration matters which are irrelevant to what he has to consider.”</a:t>
            </a:r>
          </a:p>
          <a:p>
            <a:pPr lvl="4"/>
            <a:r>
              <a:rPr lang="en-GB" b="1" dirty="0"/>
              <a:t>LIMB TWO:</a:t>
            </a:r>
            <a:r>
              <a:rPr lang="en-GB" dirty="0"/>
              <a:t> “Similarly, there may be something so absurd that no sensible person could ever dream that it lay within the powers of the authority. Warrington LJ in </a:t>
            </a:r>
            <a:r>
              <a:rPr lang="en-GB" i="1" dirty="0"/>
              <a:t>Short v Poole Corporation</a:t>
            </a:r>
            <a:r>
              <a:rPr lang="en-GB" dirty="0"/>
              <a:t> [1926] Ch 66, 90, 91 gave the example of the red-haired teacher, dismissed because she had red hair. That is unreasonable in one sense. In another sense it is taking into consideration extraneous matters. </a:t>
            </a:r>
            <a:r>
              <a:rPr lang="en-GB" b="1" dirty="0"/>
              <a:t>It is so unreasonable that it might almost be described as being done in bad faith; and, in fact, all these things run into one another.</a:t>
            </a:r>
            <a:r>
              <a:rPr lang="en-GB" dirty="0"/>
              <a:t>” “[A]</a:t>
            </a:r>
            <a:r>
              <a:rPr lang="en-GB" dirty="0" err="1"/>
              <a:t>lthough</a:t>
            </a:r>
            <a:r>
              <a:rPr lang="en-GB" dirty="0"/>
              <a:t> the local authority had kept within the four corners of the matters which they ought to consider, they have nevertheless come to a conclusion so unreasonable that no reasonable authority could ever have come to it. In such a case, again, I think the Court can interfere.””</a:t>
            </a:r>
          </a:p>
          <a:p>
            <a:endParaRPr lang="en-GB" i="1" dirty="0"/>
          </a:p>
          <a:p>
            <a:r>
              <a:rPr lang="en-GB" i="1" dirty="0"/>
              <a:t>Padfield v Minister of Agriculture</a:t>
            </a:r>
            <a:r>
              <a:rPr lang="en-GB" dirty="0"/>
              <a:t> [1968] AC 997: Statutory powers must be used to promote the objects and purposes of the statute</a:t>
            </a:r>
          </a:p>
        </p:txBody>
      </p:sp>
      <p:pic>
        <p:nvPicPr>
          <p:cNvPr id="5" name="Picture 4">
            <a:extLst>
              <a:ext uri="{FF2B5EF4-FFF2-40B4-BE49-F238E27FC236}">
                <a16:creationId xmlns:a16="http://schemas.microsoft.com/office/drawing/2014/main" id="{0E36D068-4619-0D4C-8831-AD6575770704}"/>
              </a:ext>
            </a:extLst>
          </p:cNvPr>
          <p:cNvPicPr>
            <a:picLocks noChangeAspect="1"/>
          </p:cNvPicPr>
          <p:nvPr/>
        </p:nvPicPr>
        <p:blipFill>
          <a:blip r:embed="rId2"/>
          <a:stretch>
            <a:fillRect/>
          </a:stretch>
        </p:blipFill>
        <p:spPr>
          <a:xfrm>
            <a:off x="7484532" y="0"/>
            <a:ext cx="1659467" cy="1121437"/>
          </a:xfrm>
          <a:prstGeom prst="rect">
            <a:avLst/>
          </a:prstGeom>
        </p:spPr>
      </p:pic>
    </p:spTree>
    <p:extLst>
      <p:ext uri="{BB962C8B-B14F-4D97-AF65-F5344CB8AC3E}">
        <p14:creationId xmlns:p14="http://schemas.microsoft.com/office/powerpoint/2010/main" val="1484219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522515"/>
            <a:ext cx="6858000" cy="1358536"/>
          </a:xfrm>
        </p:spPr>
        <p:txBody>
          <a:bodyPr>
            <a:normAutofit fontScale="90000"/>
          </a:bodyPr>
          <a:lstStyle/>
          <a:p>
            <a:r>
              <a:rPr lang="en-GB" b="1" dirty="0"/>
              <a:t>ANNUAL COMMERCIAL CONFERENCE</a:t>
            </a:r>
            <a:br>
              <a:rPr lang="en-GB" b="1" dirty="0"/>
            </a:br>
            <a:r>
              <a:rPr lang="en-GB" dirty="0"/>
              <a:t>GOOD FAITH &amp; CONSTRUCTION IN CONTRACT LAW</a:t>
            </a:r>
            <a:r>
              <a:rPr lang="en-GB" b="1" dirty="0"/>
              <a:t/>
            </a:r>
            <a:br>
              <a:rPr lang="en-GB" b="1" dirty="0"/>
            </a:br>
            <a:r>
              <a:rPr lang="en-GB" sz="2200" b="1" dirty="0"/>
              <a:t>T</a:t>
            </a:r>
            <a:r>
              <a:rPr lang="en-GB" sz="2200" b="1" cap="none" dirty="0"/>
              <a:t>uesday 17 November </a:t>
            </a:r>
            <a:r>
              <a:rPr lang="en-GB" sz="2200" b="1" dirty="0"/>
              <a:t>2020</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651760"/>
            <a:ext cx="7648245" cy="2220685"/>
          </a:xfrm>
        </p:spPr>
        <p:txBody>
          <a:bodyPr>
            <a:normAutofit/>
          </a:bodyPr>
          <a:lstStyle/>
          <a:p>
            <a:r>
              <a:rPr lang="en-GB" sz="2000" dirty="0"/>
              <a:t> 1.45pm Panel 2</a:t>
            </a:r>
          </a:p>
          <a:p>
            <a:endParaRPr lang="en-GB" sz="2000" dirty="0"/>
          </a:p>
          <a:p>
            <a:r>
              <a:rPr lang="en-GB" sz="2000" b="0" i="1" dirty="0"/>
              <a:t>A battle of contractual construction</a:t>
            </a:r>
          </a:p>
          <a:p>
            <a:endParaRPr lang="en-GB" sz="2000" b="0" i="1" dirty="0"/>
          </a:p>
          <a:p>
            <a:r>
              <a:rPr lang="en-GB" sz="2000" b="0" dirty="0"/>
              <a:t>Legal introduction by Charlotte Tan</a:t>
            </a:r>
            <a:endParaRPr lang="en-GB" sz="2000" b="0" i="1" dirty="0"/>
          </a:p>
          <a:p>
            <a:endParaRPr lang="en-GB" sz="2000" b="0" i="1" dirty="0"/>
          </a:p>
          <a:p>
            <a:r>
              <a:rPr lang="en-GB" sz="2000" b="0" dirty="0"/>
              <a:t>Speakers: Lord (Leonard) Hoffmann, Lord (David) Hope</a:t>
            </a:r>
          </a:p>
          <a:p>
            <a:endParaRPr lang="en-GB" sz="2000" b="0" dirty="0"/>
          </a:p>
          <a:p>
            <a:r>
              <a:rPr lang="en-GB" sz="2000" b="0" dirty="0"/>
              <a:t>Chaired by Nicholas Saunders QC</a:t>
            </a:r>
            <a:endParaRPr lang="en-GB" sz="2000" b="0" i="1" dirty="0"/>
          </a:p>
          <a:p>
            <a:endParaRPr lang="en-GB" sz="2000" b="0" i="1" dirty="0"/>
          </a:p>
          <a:p>
            <a:endParaRPr lang="en-GB" sz="2000" dirty="0"/>
          </a:p>
        </p:txBody>
      </p:sp>
    </p:spTree>
    <p:extLst>
      <p:ext uri="{BB962C8B-B14F-4D97-AF65-F5344CB8AC3E}">
        <p14:creationId xmlns:p14="http://schemas.microsoft.com/office/powerpoint/2010/main" val="2349041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US" dirty="0"/>
              <a:t>Investors Compensation Scheme LTD. </a:t>
            </a:r>
            <a:r>
              <a:rPr lang="en-US" cap="none" dirty="0" smtClean="0"/>
              <a:t>v</a:t>
            </a:r>
            <a:r>
              <a:rPr lang="en-US" dirty="0" smtClean="0"/>
              <a:t> </a:t>
            </a:r>
            <a:r>
              <a:rPr lang="en-US" dirty="0"/>
              <a:t>West Bromwich Building Society </a:t>
            </a:r>
            <a:r>
              <a:rPr lang="en-GB" dirty="0"/>
              <a:t>[1998] 1 W.L.R. 896</a:t>
            </a:r>
            <a:endParaRPr lang="en-US" dirty="0"/>
          </a:p>
        </p:txBody>
      </p:sp>
      <p:sp>
        <p:nvSpPr>
          <p:cNvPr id="5" name="Content Placeholder 4"/>
          <p:cNvSpPr>
            <a:spLocks noGrp="1"/>
          </p:cNvSpPr>
          <p:nvPr>
            <p:ph sz="quarter" idx="11"/>
          </p:nvPr>
        </p:nvSpPr>
        <p:spPr>
          <a:xfrm>
            <a:off x="377686" y="1238388"/>
            <a:ext cx="8328991" cy="4522303"/>
          </a:xfrm>
        </p:spPr>
        <p:txBody>
          <a:bodyPr>
            <a:normAutofit fontScale="47500" lnSpcReduction="20000"/>
          </a:bodyPr>
          <a:lstStyle/>
          <a:p>
            <a:pPr marL="0" indent="0">
              <a:lnSpc>
                <a:spcPct val="120000"/>
              </a:lnSpc>
              <a:buNone/>
            </a:pPr>
            <a:r>
              <a:rPr lang="en-US" sz="2000" i="1" dirty="0"/>
              <a:t>The principles may be </a:t>
            </a:r>
            <a:r>
              <a:rPr lang="en-US" sz="2000" i="1" dirty="0" err="1"/>
              <a:t>summarised</a:t>
            </a:r>
            <a:r>
              <a:rPr lang="en-US" sz="2000" i="1" dirty="0"/>
              <a:t> as follows.</a:t>
            </a:r>
          </a:p>
          <a:p>
            <a:pPr marL="0" indent="0">
              <a:lnSpc>
                <a:spcPct val="120000"/>
              </a:lnSpc>
              <a:buNone/>
            </a:pPr>
            <a:r>
              <a:rPr lang="en-US" sz="2000" i="1" dirty="0"/>
              <a:t>(1) </a:t>
            </a:r>
            <a:r>
              <a:rPr lang="en-US" sz="2000" i="1" u="sng" dirty="0"/>
              <a:t>Interpretation is the ascertainment of the meaning which the document would convey to a reasonable person having all the background knowledge which would reasonably have been available to the parties in the situation in which they were at the time of the contract</a:t>
            </a:r>
            <a:r>
              <a:rPr lang="en-US" sz="2000" i="1" dirty="0"/>
              <a:t>.</a:t>
            </a:r>
          </a:p>
          <a:p>
            <a:pPr marL="0" indent="0">
              <a:lnSpc>
                <a:spcPct val="120000"/>
              </a:lnSpc>
              <a:buNone/>
            </a:pPr>
            <a:r>
              <a:rPr lang="en-US" sz="2000" i="1" dirty="0"/>
              <a:t>(2) </a:t>
            </a:r>
            <a:r>
              <a:rPr lang="en-US" sz="2000" i="1" u="sng" dirty="0"/>
              <a:t>The background </a:t>
            </a:r>
            <a:r>
              <a:rPr lang="en-US" sz="2000" i="1" dirty="0"/>
              <a:t>was famously referred to by Lord Wilberforce as the “matrix of fact,” but this phrase is, if anything, an understated description of what the background may include. Subject to the requirement that it should have been reasonably available to the parties and to the *913 exception to be mentioned next, it </a:t>
            </a:r>
            <a:r>
              <a:rPr lang="en-US" sz="2000" i="1" u="sng" dirty="0"/>
              <a:t>includes absolutely anything which would have affected the way in which the language of the document would have been understood by a reasonable man</a:t>
            </a:r>
            <a:r>
              <a:rPr lang="en-US" sz="2000" i="1" dirty="0"/>
              <a:t>.</a:t>
            </a:r>
          </a:p>
          <a:p>
            <a:pPr marL="0" indent="0">
              <a:lnSpc>
                <a:spcPct val="120000"/>
              </a:lnSpc>
              <a:buNone/>
            </a:pPr>
            <a:r>
              <a:rPr lang="en-US" sz="2000" i="1" dirty="0"/>
              <a:t>(3) </a:t>
            </a:r>
            <a:r>
              <a:rPr lang="en-US" sz="2000" i="1" u="sng" dirty="0"/>
              <a:t>The law excludes from the admissible background the previous negotiations of the parties and their declarations of subjective intent. </a:t>
            </a:r>
            <a:r>
              <a:rPr lang="en-US" sz="2000" i="1" dirty="0"/>
              <a:t>They are admissible only in an action for rectification. The law makes this distinction for reasons of practical policy and, in this respect only, legal interpretation differs from the way we would interpret utterances in ordinary life. The boundaries of this exception are in some respects unclear. But this is not the occasion on which to explore them.</a:t>
            </a:r>
          </a:p>
          <a:p>
            <a:pPr marL="0" indent="0">
              <a:lnSpc>
                <a:spcPct val="120000"/>
              </a:lnSpc>
              <a:buNone/>
            </a:pPr>
            <a:r>
              <a:rPr lang="en-US" sz="2000" i="1" dirty="0"/>
              <a:t>(4) </a:t>
            </a:r>
            <a:r>
              <a:rPr lang="en-US" sz="2000" i="1" u="sng" dirty="0"/>
              <a:t>The meaning which a document (or any other utterance) would convey to a reasonable man is not the same thing as the meaning of its words. The meaning of words is a matter of dictionaries and grammars; the meaning of the document is what the parties using those words against the relevant background would reasonably have been understood to mean. </a:t>
            </a:r>
            <a:r>
              <a:rPr lang="en-US" sz="2000" i="1" dirty="0"/>
              <a:t>The background may not merely enable the reasonable man to choose between the possible meanings of words which are ambiguous but even (as occasionally happens in ordinary life) to conclude that the parties must, for whatever reason, have used the wrong words or syntax: see </a:t>
            </a:r>
            <a:r>
              <a:rPr lang="en-US" sz="2000" i="1" dirty="0" err="1"/>
              <a:t>Mannai</a:t>
            </a:r>
            <a:r>
              <a:rPr lang="en-US" sz="2000" i="1" dirty="0"/>
              <a:t> Investments Co. Ltd. v Eagle Star Life Assurance Co. Ltd. [1997] A.C. 749 .</a:t>
            </a:r>
          </a:p>
          <a:p>
            <a:pPr marL="0" indent="0">
              <a:lnSpc>
                <a:spcPct val="120000"/>
              </a:lnSpc>
              <a:buNone/>
            </a:pPr>
            <a:r>
              <a:rPr lang="en-US" sz="2000" i="1" dirty="0"/>
              <a:t>(5) </a:t>
            </a:r>
            <a:r>
              <a:rPr lang="en-US" sz="2000" i="1" u="sng" dirty="0"/>
              <a:t>The “rule” that words should be given their “natural and ordinary meaning” reflects the common sense proposition that we do not easily accept that people have made linguistic mistakes, particularly in formal documents. On the other hand, if one would nevertheless conclude from the background that something must have gone wrong with the language, the law does not require judges to attribute to the parties an intention which they plainly could not have had.</a:t>
            </a:r>
            <a:r>
              <a:rPr lang="en-US" sz="2000" i="1" dirty="0"/>
              <a:t> Lord Diplock made this point more vigorously when he said in </a:t>
            </a:r>
            <a:r>
              <a:rPr lang="en-US" sz="2000" i="1" dirty="0" err="1"/>
              <a:t>Antaios</a:t>
            </a:r>
            <a:r>
              <a:rPr lang="en-US" sz="2000" i="1" dirty="0"/>
              <a:t> </a:t>
            </a:r>
            <a:r>
              <a:rPr lang="en-US" sz="2000" i="1" dirty="0" err="1"/>
              <a:t>Compania</a:t>
            </a:r>
            <a:r>
              <a:rPr lang="en-US" sz="2000" i="1" dirty="0"/>
              <a:t> Naviera S.A. v </a:t>
            </a:r>
            <a:r>
              <a:rPr lang="en-US" sz="2000" i="1" dirty="0" err="1"/>
              <a:t>Salen</a:t>
            </a:r>
            <a:r>
              <a:rPr lang="en-US" sz="2000" i="1" dirty="0"/>
              <a:t> </a:t>
            </a:r>
            <a:r>
              <a:rPr lang="en-US" sz="2000" i="1" dirty="0" err="1"/>
              <a:t>Rederierna</a:t>
            </a:r>
            <a:r>
              <a:rPr lang="en-US" sz="2000" i="1" dirty="0"/>
              <a:t> A.B. [1985] A.C. 191 , 201:</a:t>
            </a:r>
          </a:p>
          <a:p>
            <a:pPr marL="0" indent="0">
              <a:lnSpc>
                <a:spcPct val="120000"/>
              </a:lnSpc>
              <a:buNone/>
            </a:pPr>
            <a:r>
              <a:rPr lang="en-US" sz="2000" i="1" dirty="0"/>
              <a:t>“if detailed semantic and syntactical analysis of words in a commercial contract is going to lead to a conclusion that flouts business commonsense, it must be made to yield to business commonsense.”</a:t>
            </a:r>
          </a:p>
          <a:p>
            <a:pPr>
              <a:lnSpc>
                <a:spcPct val="120000"/>
              </a:lnSpc>
            </a:pPr>
            <a:endParaRPr lang="en-US" sz="2000" dirty="0"/>
          </a:p>
        </p:txBody>
      </p:sp>
    </p:spTree>
    <p:extLst>
      <p:ext uri="{BB962C8B-B14F-4D97-AF65-F5344CB8AC3E}">
        <p14:creationId xmlns:p14="http://schemas.microsoft.com/office/powerpoint/2010/main" val="17532523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a:bodyPr>
          <a:lstStyle/>
          <a:p>
            <a:r>
              <a:rPr lang="en-GB" dirty="0"/>
              <a:t>Factors for assessment</a:t>
            </a:r>
            <a:endParaRPr lang="en-US" dirty="0"/>
          </a:p>
        </p:txBody>
      </p:sp>
      <p:sp>
        <p:nvSpPr>
          <p:cNvPr id="8" name="Content Placeholder 4">
            <a:extLst>
              <a:ext uri="{FF2B5EF4-FFF2-40B4-BE49-F238E27FC236}">
                <a16:creationId xmlns:a16="http://schemas.microsoft.com/office/drawing/2014/main" id="{B0C4D98A-D8B4-DC4A-B089-B31F5E0B6184}"/>
              </a:ext>
            </a:extLst>
          </p:cNvPr>
          <p:cNvSpPr>
            <a:spLocks noGrp="1"/>
          </p:cNvSpPr>
          <p:nvPr>
            <p:ph sz="quarter" idx="11"/>
          </p:nvPr>
        </p:nvSpPr>
        <p:spPr>
          <a:xfrm>
            <a:off x="448198" y="1550504"/>
            <a:ext cx="8229600" cy="3916017"/>
          </a:xfrm>
        </p:spPr>
        <p:txBody>
          <a:bodyPr>
            <a:normAutofit/>
          </a:bodyPr>
          <a:lstStyle/>
          <a:p>
            <a:pPr marL="342900" indent="-342900">
              <a:lnSpc>
                <a:spcPct val="150000"/>
              </a:lnSpc>
              <a:buAutoNum type="arabicPeriod"/>
            </a:pPr>
            <a:r>
              <a:rPr lang="en-GB" sz="1500" dirty="0"/>
              <a:t>The natural and ordinary meaning of the clause.</a:t>
            </a:r>
          </a:p>
          <a:p>
            <a:pPr marL="342900" indent="-342900">
              <a:lnSpc>
                <a:spcPct val="150000"/>
              </a:lnSpc>
              <a:buAutoNum type="arabicPeriod"/>
            </a:pPr>
            <a:r>
              <a:rPr lang="en-GB" sz="1500" dirty="0"/>
              <a:t>Any other relevant provisions of the contract.</a:t>
            </a:r>
          </a:p>
          <a:p>
            <a:pPr marL="342900" indent="-342900">
              <a:lnSpc>
                <a:spcPct val="150000"/>
              </a:lnSpc>
              <a:buFont typeface="Arial" panose="020B0604020202020204" pitchFamily="34" charset="0"/>
              <a:buAutoNum type="arabicPeriod"/>
            </a:pPr>
            <a:r>
              <a:rPr lang="en-GB" sz="1500" dirty="0"/>
              <a:t>The overall purpose of the clause and the contract. </a:t>
            </a:r>
          </a:p>
          <a:p>
            <a:pPr marL="342900" indent="-342900">
              <a:lnSpc>
                <a:spcPct val="150000"/>
              </a:lnSpc>
              <a:buFont typeface="Arial" panose="020B0604020202020204" pitchFamily="34" charset="0"/>
              <a:buAutoNum type="arabicPeriod"/>
            </a:pPr>
            <a:r>
              <a:rPr lang="en-GB" sz="1500" dirty="0"/>
              <a:t>The facts and circumstances known or assumed by the parties at the time that the document was executed. </a:t>
            </a:r>
          </a:p>
          <a:p>
            <a:pPr marL="342900" indent="-342900">
              <a:lnSpc>
                <a:spcPct val="150000"/>
              </a:lnSpc>
              <a:buFont typeface="Arial" panose="020B0604020202020204" pitchFamily="34" charset="0"/>
              <a:buAutoNum type="arabicPeriod"/>
            </a:pPr>
            <a:r>
              <a:rPr lang="en-GB" sz="1500" dirty="0"/>
              <a:t>Commercial common sense. </a:t>
            </a:r>
          </a:p>
          <a:p>
            <a:pPr marL="342900" indent="-342900">
              <a:lnSpc>
                <a:spcPct val="150000"/>
              </a:lnSpc>
              <a:buAutoNum type="arabicPeriod"/>
            </a:pPr>
            <a:r>
              <a:rPr lang="en-GB" sz="1500" dirty="0"/>
              <a:t>But disregarding subjective evidence of any party’s intentions.</a:t>
            </a:r>
          </a:p>
          <a:p>
            <a:pPr marL="0" indent="0">
              <a:lnSpc>
                <a:spcPct val="150000"/>
              </a:lnSpc>
              <a:buNone/>
            </a:pPr>
            <a:endParaRPr lang="en-US" sz="1500" dirty="0"/>
          </a:p>
          <a:p>
            <a:pPr marL="0" indent="0" algn="r">
              <a:lnSpc>
                <a:spcPct val="150000"/>
              </a:lnSpc>
              <a:buNone/>
            </a:pPr>
            <a:r>
              <a:rPr lang="en-US" sz="1500" i="1" dirty="0"/>
              <a:t>Arnold v Britton</a:t>
            </a:r>
            <a:r>
              <a:rPr lang="en-US" sz="1500" dirty="0"/>
              <a:t> [2015] AC 1619 at [15]</a:t>
            </a:r>
          </a:p>
          <a:p>
            <a:pPr marL="0" indent="0" algn="r">
              <a:lnSpc>
                <a:spcPct val="150000"/>
              </a:lnSpc>
              <a:buNone/>
            </a:pPr>
            <a:endParaRPr lang="en-US" sz="15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p:txBody>
      </p:sp>
    </p:spTree>
    <p:extLst>
      <p:ext uri="{BB962C8B-B14F-4D97-AF65-F5344CB8AC3E}">
        <p14:creationId xmlns:p14="http://schemas.microsoft.com/office/powerpoint/2010/main" val="40554543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a:bodyPr>
          <a:lstStyle/>
          <a:p>
            <a:r>
              <a:rPr lang="en-GB" dirty="0"/>
              <a:t>SHIFTING SANDS?</a:t>
            </a:r>
            <a:endParaRPr lang="en-US" dirty="0"/>
          </a:p>
        </p:txBody>
      </p:sp>
      <p:sp>
        <p:nvSpPr>
          <p:cNvPr id="7" name="Content Placeholder 4">
            <a:extLst>
              <a:ext uri="{FF2B5EF4-FFF2-40B4-BE49-F238E27FC236}">
                <a16:creationId xmlns:a16="http://schemas.microsoft.com/office/drawing/2014/main" id="{395D8A29-D307-5048-B151-71EAA92F297F}"/>
              </a:ext>
            </a:extLst>
          </p:cNvPr>
          <p:cNvSpPr txBox="1">
            <a:spLocks/>
          </p:cNvSpPr>
          <p:nvPr/>
        </p:nvSpPr>
        <p:spPr>
          <a:xfrm>
            <a:off x="457200" y="1232453"/>
            <a:ext cx="8229600" cy="4492486"/>
          </a:xfrm>
          <a:prstGeom prst="rect">
            <a:avLst/>
          </a:prstGeom>
        </p:spPr>
        <p:txBody>
          <a:bodyPr vert="horz" lIns="0" tIns="0" rIns="91440" bIns="45720" rtlCol="0">
            <a:normAutofit fontScale="85000" lnSpcReduction="10000"/>
          </a:bodyPr>
          <a:lst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pPr>
            <a:r>
              <a:rPr lang="en-US" sz="1500" i="1" dirty="0" err="1"/>
              <a:t>Chartbrook</a:t>
            </a:r>
            <a:r>
              <a:rPr lang="en-US" sz="1500" i="1" dirty="0"/>
              <a:t> Ltd v Persimmon Homes Ltd </a:t>
            </a:r>
            <a:r>
              <a:rPr lang="en-US" sz="1500" dirty="0"/>
              <a:t>[2009] AC 1101</a:t>
            </a:r>
          </a:p>
          <a:p>
            <a:pPr>
              <a:lnSpc>
                <a:spcPct val="150000"/>
              </a:lnSpc>
            </a:pPr>
            <a:r>
              <a:rPr lang="en-US" sz="1500" i="1" dirty="0"/>
              <a:t>Rainy Sky SA v </a:t>
            </a:r>
            <a:r>
              <a:rPr lang="en-US" sz="1500" i="1" dirty="0" err="1"/>
              <a:t>Kookmin</a:t>
            </a:r>
            <a:r>
              <a:rPr lang="en-US" sz="1500" i="1" dirty="0"/>
              <a:t> Bank </a:t>
            </a:r>
            <a:r>
              <a:rPr lang="en-US" sz="1500" dirty="0"/>
              <a:t>[2011] 1 WLR 2900 </a:t>
            </a:r>
          </a:p>
          <a:p>
            <a:pPr>
              <a:lnSpc>
                <a:spcPct val="150000"/>
              </a:lnSpc>
            </a:pPr>
            <a:r>
              <a:rPr lang="en-US" sz="1500" i="1" dirty="0"/>
              <a:t>Arnold v Britton </a:t>
            </a:r>
            <a:r>
              <a:rPr lang="en-US" sz="1500" dirty="0"/>
              <a:t>[2015] AC 1619</a:t>
            </a:r>
          </a:p>
          <a:p>
            <a:pPr>
              <a:lnSpc>
                <a:spcPct val="150000"/>
              </a:lnSpc>
            </a:pPr>
            <a:r>
              <a:rPr lang="en-US" sz="1500" i="1" dirty="0"/>
              <a:t>Wood v Capita Insurance Services Ltd </a:t>
            </a:r>
            <a:r>
              <a:rPr lang="en-US" sz="1500" dirty="0"/>
              <a:t>[2017] A.C. 1173</a:t>
            </a:r>
          </a:p>
          <a:p>
            <a:pPr lvl="1">
              <a:lnSpc>
                <a:spcPct val="150000"/>
              </a:lnSpc>
            </a:pPr>
            <a:r>
              <a:rPr lang="en-US" sz="1500" dirty="0"/>
              <a:t>The court’s task is to ascertain the objective meaning of the language which the parties have chosen to express their agreement: [10].</a:t>
            </a:r>
          </a:p>
          <a:p>
            <a:pPr lvl="1">
              <a:lnSpc>
                <a:spcPct val="150000"/>
              </a:lnSpc>
            </a:pPr>
            <a:r>
              <a:rPr lang="en-US" sz="1500" dirty="0"/>
              <a:t>May be appropriate to look at wording of the particular clause and the contract as a whole, and also the factual background: [10].</a:t>
            </a:r>
          </a:p>
          <a:p>
            <a:pPr lvl="1">
              <a:lnSpc>
                <a:spcPct val="150000"/>
              </a:lnSpc>
            </a:pPr>
            <a:r>
              <a:rPr lang="en-US" sz="1500" dirty="0"/>
              <a:t>Contractual interpretation is a </a:t>
            </a:r>
            <a:r>
              <a:rPr lang="en-US" sz="1500" u="sng" dirty="0"/>
              <a:t>unitary</a:t>
            </a:r>
            <a:r>
              <a:rPr lang="en-US" sz="1500" dirty="0"/>
              <a:t> exercise involving an </a:t>
            </a:r>
            <a:r>
              <a:rPr lang="en-US" sz="1500" u="sng" dirty="0"/>
              <a:t>iterative process </a:t>
            </a:r>
            <a:r>
              <a:rPr lang="en-US" sz="1500" dirty="0"/>
              <a:t>of checking each of the rival meanings against other provisions of the document and investigating its commercial consequences (applying </a:t>
            </a:r>
            <a:r>
              <a:rPr lang="en-US" sz="1500" i="1" dirty="0"/>
              <a:t>In re Sigma Finance </a:t>
            </a:r>
            <a:r>
              <a:rPr lang="en-US" sz="1500" i="1" dirty="0" err="1"/>
              <a:t>Corpn</a:t>
            </a:r>
            <a:r>
              <a:rPr lang="en-US" sz="1500" i="1" dirty="0"/>
              <a:t> </a:t>
            </a:r>
            <a:r>
              <a:rPr lang="en-US" sz="1500" dirty="0"/>
              <a:t>[2010] 1 All ER 571 at [12] per Lord </a:t>
            </a:r>
            <a:r>
              <a:rPr lang="en-US" sz="1500" dirty="0" err="1"/>
              <a:t>Mance</a:t>
            </a:r>
            <a:r>
              <a:rPr lang="en-US" sz="1500" dirty="0"/>
              <a:t>): [11] and [12].</a:t>
            </a:r>
          </a:p>
          <a:p>
            <a:pPr lvl="1">
              <a:lnSpc>
                <a:spcPct val="150000"/>
              </a:lnSpc>
            </a:pPr>
            <a:r>
              <a:rPr lang="en-US" sz="1500" dirty="0"/>
              <a:t>Neither textualism nor contextualism has primacy.  They are both tools to help the lawyer and the judge in working out the objective meaning of the contract.  Whether a more textual or contextual approach is appropriate in any given case will depend on the circumstances: [13]. </a:t>
            </a:r>
          </a:p>
          <a:p>
            <a:pPr>
              <a:lnSpc>
                <a:spcPct val="150000"/>
              </a:lnSpc>
            </a:pPr>
            <a:endParaRPr lang="en-US" sz="1500" dirty="0"/>
          </a:p>
          <a:p>
            <a:pPr>
              <a:lnSpc>
                <a:spcPct val="150000"/>
              </a:lnSpc>
            </a:pPr>
            <a:endParaRPr lang="en-US" sz="1500" dirty="0"/>
          </a:p>
        </p:txBody>
      </p:sp>
    </p:spTree>
    <p:extLst>
      <p:ext uri="{BB962C8B-B14F-4D97-AF65-F5344CB8AC3E}">
        <p14:creationId xmlns:p14="http://schemas.microsoft.com/office/powerpoint/2010/main" val="9350439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522515"/>
            <a:ext cx="6858000" cy="1358536"/>
          </a:xfrm>
        </p:spPr>
        <p:txBody>
          <a:bodyPr>
            <a:normAutofit fontScale="90000"/>
          </a:bodyPr>
          <a:lstStyle/>
          <a:p>
            <a:r>
              <a:rPr lang="en-GB" b="1" dirty="0"/>
              <a:t>ANNUAL COMMERCIAL CONFERENCE</a:t>
            </a:r>
            <a:br>
              <a:rPr lang="en-GB" b="1" dirty="0"/>
            </a:br>
            <a:r>
              <a:rPr lang="en-GB" dirty="0"/>
              <a:t>GOOD FAITH &amp; CONSTRUCTION IN CONTRACT LAW</a:t>
            </a:r>
            <a:r>
              <a:rPr lang="en-GB" b="1" dirty="0"/>
              <a:t/>
            </a:r>
            <a:br>
              <a:rPr lang="en-GB" b="1" dirty="0"/>
            </a:br>
            <a:r>
              <a:rPr lang="en-GB" sz="2200" b="1" dirty="0"/>
              <a:t>T</a:t>
            </a:r>
            <a:r>
              <a:rPr lang="en-GB" sz="2200" b="1" cap="none" dirty="0"/>
              <a:t>uesday 17 November </a:t>
            </a:r>
            <a:r>
              <a:rPr lang="en-GB" sz="2200" b="1" dirty="0"/>
              <a:t>2020</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651760"/>
            <a:ext cx="7648245" cy="2220685"/>
          </a:xfrm>
        </p:spPr>
        <p:txBody>
          <a:bodyPr>
            <a:normAutofit/>
          </a:bodyPr>
          <a:lstStyle/>
          <a:p>
            <a:r>
              <a:rPr lang="en-GB" sz="2000" dirty="0"/>
              <a:t> 1.45pm Panel 2</a:t>
            </a:r>
          </a:p>
          <a:p>
            <a:endParaRPr lang="en-GB" sz="2000" dirty="0"/>
          </a:p>
          <a:p>
            <a:r>
              <a:rPr lang="en-GB" sz="2000" b="0" i="1" dirty="0"/>
              <a:t>A battle of contractual construction</a:t>
            </a:r>
          </a:p>
          <a:p>
            <a:endParaRPr lang="en-GB" sz="2000" b="0" i="1" dirty="0"/>
          </a:p>
          <a:p>
            <a:r>
              <a:rPr lang="en-GB" sz="2000" b="0" dirty="0"/>
              <a:t>Legal introduction by Charlotte Tan</a:t>
            </a:r>
            <a:endParaRPr lang="en-GB" sz="2000" b="0" i="1" dirty="0"/>
          </a:p>
          <a:p>
            <a:endParaRPr lang="en-GB" sz="2000" b="0" i="1" dirty="0"/>
          </a:p>
          <a:p>
            <a:r>
              <a:rPr lang="en-GB" sz="2000" b="0" dirty="0"/>
              <a:t>Speakers: Lord (Leonard) Hoffmann, Lord (David) Hope</a:t>
            </a:r>
          </a:p>
          <a:p>
            <a:endParaRPr lang="en-GB" sz="2000" b="0" dirty="0"/>
          </a:p>
          <a:p>
            <a:r>
              <a:rPr lang="en-GB" sz="2000" b="0" dirty="0"/>
              <a:t>Chaired by Nicholas Saunders QC</a:t>
            </a:r>
            <a:endParaRPr lang="en-GB" sz="2000" b="0" i="1" dirty="0"/>
          </a:p>
          <a:p>
            <a:endParaRPr lang="en-GB" sz="2000" b="0" i="1" dirty="0"/>
          </a:p>
          <a:p>
            <a:endParaRPr lang="en-GB" sz="2000" dirty="0"/>
          </a:p>
        </p:txBody>
      </p:sp>
    </p:spTree>
    <p:extLst>
      <p:ext uri="{BB962C8B-B14F-4D97-AF65-F5344CB8AC3E}">
        <p14:creationId xmlns:p14="http://schemas.microsoft.com/office/powerpoint/2010/main" val="12738562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Example 1</a:t>
            </a:r>
          </a:p>
        </p:txBody>
      </p:sp>
      <p:sp>
        <p:nvSpPr>
          <p:cNvPr id="5" name="Content Placeholder 4"/>
          <p:cNvSpPr>
            <a:spLocks noGrp="1"/>
          </p:cNvSpPr>
          <p:nvPr>
            <p:ph sz="quarter" idx="11"/>
          </p:nvPr>
        </p:nvSpPr>
        <p:spPr>
          <a:xfrm>
            <a:off x="469556" y="2410379"/>
            <a:ext cx="8229600" cy="3817425"/>
          </a:xfrm>
        </p:spPr>
        <p:txBody>
          <a:bodyPr>
            <a:normAutofit fontScale="85000" lnSpcReduction="10000"/>
          </a:bodyPr>
          <a:lstStyle/>
          <a:p>
            <a:r>
              <a:rPr lang="en-US" sz="2000" dirty="0"/>
              <a:t>does “after 12 </a:t>
            </a:r>
            <a:r>
              <a:rPr lang="en-US" sz="2000" dirty="0" smtClean="0"/>
              <a:t>months’ </a:t>
            </a:r>
            <a:r>
              <a:rPr lang="en-US" sz="2000" dirty="0"/>
              <a:t>notice” mean only at the end of the first year or at any time during the second year?</a:t>
            </a:r>
          </a:p>
          <a:p>
            <a:r>
              <a:rPr lang="en-US" sz="2000" dirty="0"/>
              <a:t>“after” means “later in time” according to the dictionary</a:t>
            </a:r>
          </a:p>
          <a:p>
            <a:r>
              <a:rPr lang="en-US" sz="2000" dirty="0"/>
              <a:t>Negotiations:</a:t>
            </a:r>
          </a:p>
          <a:p>
            <a:pPr lvl="1"/>
            <a:r>
              <a:rPr lang="en-US" sz="2000" i="1" dirty="0"/>
              <a:t>Charterers first proposed a charter for “6 months charterers option further 6 months” </a:t>
            </a:r>
          </a:p>
          <a:p>
            <a:pPr lvl="1"/>
            <a:r>
              <a:rPr lang="en-US" sz="2000" i="1" dirty="0"/>
              <a:t>Owners countered with “12 months outright”</a:t>
            </a:r>
          </a:p>
          <a:p>
            <a:pPr lvl="1"/>
            <a:r>
              <a:rPr lang="en-US" sz="2000" i="1" dirty="0"/>
              <a:t>Charterers replied “2 years time-charter with Charters’ option redeliver after 6 months subject to giving 2 </a:t>
            </a:r>
            <a:r>
              <a:rPr lang="en-US" sz="2000" i="1" dirty="0" smtClean="0"/>
              <a:t>months’ </a:t>
            </a:r>
            <a:r>
              <a:rPr lang="en-US" sz="2000" i="1" dirty="0"/>
              <a:t>notice. Charters further to have option to redeliver after 12 months trading subject to giving 3 </a:t>
            </a:r>
            <a:r>
              <a:rPr lang="en-US" sz="2000" i="1" dirty="0" smtClean="0"/>
              <a:t>months’ </a:t>
            </a:r>
            <a:r>
              <a:rPr lang="en-US" sz="2000" i="1" dirty="0"/>
              <a:t>notice”</a:t>
            </a:r>
          </a:p>
          <a:p>
            <a:pPr lvl="1"/>
            <a:r>
              <a:rPr lang="en-US" sz="2000" i="1" dirty="0"/>
              <a:t>Clear from negotiations that 12 </a:t>
            </a:r>
            <a:r>
              <a:rPr lang="en-US" sz="2000" i="1" dirty="0" smtClean="0"/>
              <a:t>months’ </a:t>
            </a:r>
            <a:r>
              <a:rPr lang="en-US" sz="2000" i="1" dirty="0"/>
              <a:t>trading meant only at end of the first year, not at any time during the second year.</a:t>
            </a:r>
          </a:p>
          <a:p>
            <a:pPr marL="180000" lvl="1" indent="0" algn="r">
              <a:buNone/>
            </a:pPr>
            <a:r>
              <a:rPr lang="en-US" sz="1400" i="1" dirty="0"/>
              <a:t>The Karen </a:t>
            </a:r>
            <a:r>
              <a:rPr lang="en-US" sz="1400" i="1" dirty="0" err="1"/>
              <a:t>Oltmann</a:t>
            </a:r>
            <a:r>
              <a:rPr lang="en-US" sz="1400" dirty="0"/>
              <a:t> [1976] 2 </a:t>
            </a:r>
            <a:r>
              <a:rPr lang="en-US" sz="1400" dirty="0" smtClean="0"/>
              <a:t>Lloyd’s </a:t>
            </a:r>
            <a:r>
              <a:rPr lang="en-US" sz="1400" dirty="0"/>
              <a:t>Rep 708</a:t>
            </a:r>
          </a:p>
          <a:p>
            <a:endParaRPr lang="en-US" sz="2400" dirty="0"/>
          </a:p>
          <a:p>
            <a:endParaRPr lang="en-US" sz="2400" dirty="0"/>
          </a:p>
          <a:p>
            <a:endParaRPr lang="en-US" sz="2000" dirty="0"/>
          </a:p>
          <a:p>
            <a:endParaRPr lang="en-US" sz="2000" dirty="0"/>
          </a:p>
          <a:p>
            <a:endParaRPr lang="en-US" sz="2000" dirty="0"/>
          </a:p>
          <a:p>
            <a:endParaRPr lang="en-US" sz="2000" dirty="0"/>
          </a:p>
        </p:txBody>
      </p:sp>
      <p:sp>
        <p:nvSpPr>
          <p:cNvPr id="2" name="TextBox 1"/>
          <p:cNvSpPr txBox="1"/>
          <p:nvPr/>
        </p:nvSpPr>
        <p:spPr>
          <a:xfrm>
            <a:off x="915824" y="846555"/>
            <a:ext cx="6867867"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“The Owners let and the Charters hire the vessel for a period of 2 years, 14 days more or less in Charters’ option…</a:t>
            </a:r>
          </a:p>
          <a:p>
            <a:endParaRPr lang="en-US" dirty="0"/>
          </a:p>
          <a:p>
            <a:r>
              <a:rPr lang="en-US" dirty="0"/>
              <a:t>Charterers to have the option to redeliver the vessel after 12 months’ trading subject to giving three months’ notice”</a:t>
            </a:r>
          </a:p>
        </p:txBody>
      </p:sp>
    </p:spTree>
    <p:extLst>
      <p:ext uri="{BB962C8B-B14F-4D97-AF65-F5344CB8AC3E}">
        <p14:creationId xmlns:p14="http://schemas.microsoft.com/office/powerpoint/2010/main" val="26697954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Example 2</a:t>
            </a:r>
          </a:p>
        </p:txBody>
      </p:sp>
      <p:sp>
        <p:nvSpPr>
          <p:cNvPr id="5" name="Content Placeholder 4"/>
          <p:cNvSpPr>
            <a:spLocks noGrp="1"/>
          </p:cNvSpPr>
          <p:nvPr>
            <p:ph sz="quarter" idx="11"/>
          </p:nvPr>
        </p:nvSpPr>
        <p:spPr>
          <a:xfrm>
            <a:off x="469556" y="4145693"/>
            <a:ext cx="8229600" cy="2082112"/>
          </a:xfrm>
        </p:spPr>
        <p:txBody>
          <a:bodyPr>
            <a:normAutofit/>
          </a:bodyPr>
          <a:lstStyle/>
          <a:p>
            <a:pPr marL="0" indent="0">
              <a:buNone/>
            </a:pPr>
            <a:r>
              <a:rPr lang="en-US" sz="1800" dirty="0"/>
              <a:t>Is this a fixed annual charge of £90 for Year 1, increasing by 10% each year on a compound basis?</a:t>
            </a:r>
          </a:p>
          <a:p>
            <a:pPr marL="0" indent="0">
              <a:buNone/>
            </a:pPr>
            <a:r>
              <a:rPr lang="en-US" sz="1800" dirty="0"/>
              <a:t>Or an obligation to pay a fair proportion of the lessor’s costs subject to a maximum which is £90 in the first year of the term (which maximum increases by 10% each year on a compound basis)?</a:t>
            </a:r>
            <a:endParaRPr lang="en-US" sz="1500" dirty="0"/>
          </a:p>
          <a:p>
            <a:pPr marL="0" indent="0" algn="r">
              <a:buNone/>
            </a:pPr>
            <a:r>
              <a:rPr lang="en-US" sz="1500" i="1" dirty="0"/>
              <a:t>Arnold v Britton </a:t>
            </a:r>
            <a:r>
              <a:rPr lang="en-US" sz="1500" dirty="0"/>
              <a:t>[2015] UKSC 36</a:t>
            </a:r>
          </a:p>
          <a:p>
            <a:endParaRPr lang="en-US" sz="2000" dirty="0"/>
          </a:p>
          <a:p>
            <a:endParaRPr lang="en-US" sz="2000" dirty="0"/>
          </a:p>
          <a:p>
            <a:endParaRPr lang="en-US" sz="2000" dirty="0"/>
          </a:p>
          <a:p>
            <a:endParaRPr lang="en-US" sz="2000" dirty="0"/>
          </a:p>
          <a:p>
            <a:endParaRPr lang="en-US" sz="2000" dirty="0"/>
          </a:p>
          <a:p>
            <a:endParaRPr lang="en-US" sz="2000" dirty="0"/>
          </a:p>
        </p:txBody>
      </p:sp>
      <p:sp>
        <p:nvSpPr>
          <p:cNvPr id="2" name="TextBox 1"/>
          <p:cNvSpPr txBox="1"/>
          <p:nvPr/>
        </p:nvSpPr>
        <p:spPr>
          <a:xfrm>
            <a:off x="915824" y="846555"/>
            <a:ext cx="6867867"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“The lessee hereby covenants with the lessor and with and for the benefit of the owners and lessees from time to time during the currency of the term…</a:t>
            </a:r>
          </a:p>
          <a:p>
            <a:endParaRPr lang="en-US" dirty="0"/>
          </a:p>
          <a:p>
            <a:r>
              <a:rPr lang="en-US" dirty="0"/>
              <a:t>(2) To pay the lessors without any deduction in addition to the said rent a proportionate part of the expenses and outgoings incurred by the lessors in the repair maintenance renewal and the provision of services hereafter set out the yearly sum of £90 and VAT (if any) for the first three years of the term hereby granted increasing thereafter by ten pounds per hundred for every subsequent three year period or part thereof”</a:t>
            </a:r>
          </a:p>
        </p:txBody>
      </p:sp>
    </p:spTree>
    <p:extLst>
      <p:ext uri="{BB962C8B-B14F-4D97-AF65-F5344CB8AC3E}">
        <p14:creationId xmlns:p14="http://schemas.microsoft.com/office/powerpoint/2010/main" val="34487623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Example 3</a:t>
            </a:r>
          </a:p>
        </p:txBody>
      </p:sp>
      <p:sp>
        <p:nvSpPr>
          <p:cNvPr id="5" name="Content Placeholder 4"/>
          <p:cNvSpPr>
            <a:spLocks noGrp="1"/>
          </p:cNvSpPr>
          <p:nvPr>
            <p:ph sz="quarter" idx="11"/>
          </p:nvPr>
        </p:nvSpPr>
        <p:spPr>
          <a:xfrm>
            <a:off x="457200" y="3283844"/>
            <a:ext cx="8229600" cy="2082112"/>
          </a:xfrm>
        </p:spPr>
        <p:txBody>
          <a:bodyPr>
            <a:normAutofit/>
          </a:bodyPr>
          <a:lstStyle/>
          <a:p>
            <a:pPr marL="0" indent="0">
              <a:buNone/>
            </a:pPr>
            <a:r>
              <a:rPr lang="en-US" sz="1800" dirty="0"/>
              <a:t>Does ‘any breach’ mean any breach at all or is it reserved only for repudiatory breaches?</a:t>
            </a:r>
          </a:p>
          <a:p>
            <a:pPr marL="0" indent="0">
              <a:buNone/>
            </a:pPr>
            <a:endParaRPr lang="en-US" sz="1800" dirty="0"/>
          </a:p>
          <a:p>
            <a:pPr marL="0" indent="0">
              <a:buNone/>
            </a:pPr>
            <a:r>
              <a:rPr lang="en-US" sz="1800" dirty="0"/>
              <a:t>How far does a contract need to “yield to business common sense”?</a:t>
            </a:r>
          </a:p>
          <a:p>
            <a:pPr marL="0" indent="0" algn="r">
              <a:buNone/>
            </a:pPr>
            <a:endParaRPr lang="en-US" sz="1500" dirty="0"/>
          </a:p>
          <a:p>
            <a:pPr marL="0" indent="0" algn="r">
              <a:buNone/>
            </a:pPr>
            <a:r>
              <a:rPr lang="en-US" sz="1500" i="1" dirty="0"/>
              <a:t>The </a:t>
            </a:r>
            <a:r>
              <a:rPr lang="en-US" sz="1500" i="1" dirty="0" err="1"/>
              <a:t>Antaios</a:t>
            </a:r>
            <a:r>
              <a:rPr lang="en-US" sz="1500" i="1" dirty="0"/>
              <a:t> </a:t>
            </a:r>
            <a:r>
              <a:rPr lang="en-US" sz="1500" dirty="0"/>
              <a:t>[1985] AC 191</a:t>
            </a:r>
          </a:p>
          <a:p>
            <a:endParaRPr lang="en-US" sz="2000" dirty="0"/>
          </a:p>
          <a:p>
            <a:endParaRPr lang="en-US" sz="2000" dirty="0"/>
          </a:p>
          <a:p>
            <a:endParaRPr lang="en-US" sz="2000" dirty="0"/>
          </a:p>
          <a:p>
            <a:endParaRPr lang="en-US" sz="2000" dirty="0"/>
          </a:p>
          <a:p>
            <a:endParaRPr lang="en-US" sz="2000" dirty="0"/>
          </a:p>
          <a:p>
            <a:endParaRPr lang="en-US" sz="2000" dirty="0"/>
          </a:p>
        </p:txBody>
      </p:sp>
      <p:sp>
        <p:nvSpPr>
          <p:cNvPr id="2" name="TextBox 1"/>
          <p:cNvSpPr txBox="1"/>
          <p:nvPr/>
        </p:nvSpPr>
        <p:spPr>
          <a:xfrm>
            <a:off x="1031437" y="1376059"/>
            <a:ext cx="6867867"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"failing the punctual and regular payment of the hire or on any breach of this charter party the owners shall be at liberty to withdraw the vessel from the service of the charterers without prejudice to any claim they (the owners) may otherwise have against the charterers." </a:t>
            </a:r>
          </a:p>
        </p:txBody>
      </p:sp>
    </p:spTree>
    <p:extLst>
      <p:ext uri="{BB962C8B-B14F-4D97-AF65-F5344CB8AC3E}">
        <p14:creationId xmlns:p14="http://schemas.microsoft.com/office/powerpoint/2010/main" val="34898478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Example 4</a:t>
            </a:r>
          </a:p>
        </p:txBody>
      </p:sp>
      <p:sp>
        <p:nvSpPr>
          <p:cNvPr id="5" name="Content Placeholder 4"/>
          <p:cNvSpPr>
            <a:spLocks noGrp="1"/>
          </p:cNvSpPr>
          <p:nvPr>
            <p:ph sz="quarter" idx="11"/>
          </p:nvPr>
        </p:nvSpPr>
        <p:spPr>
          <a:xfrm>
            <a:off x="448198" y="4899043"/>
            <a:ext cx="8229600" cy="2082112"/>
          </a:xfrm>
        </p:spPr>
        <p:txBody>
          <a:bodyPr>
            <a:normAutofit/>
          </a:bodyPr>
          <a:lstStyle/>
          <a:p>
            <a:pPr marL="0" indent="0" algn="r">
              <a:buNone/>
            </a:pPr>
            <a:endParaRPr lang="en-US" sz="1500" dirty="0"/>
          </a:p>
          <a:p>
            <a:pPr marL="0" indent="0" algn="r">
              <a:buNone/>
            </a:pPr>
            <a:r>
              <a:rPr lang="en-US" sz="1500" dirty="0"/>
              <a:t>Hoffmann, ‘Language and Lawyers’ LQR 2018, 134 (553-573)</a:t>
            </a:r>
          </a:p>
          <a:p>
            <a:endParaRPr lang="en-US" sz="2000" dirty="0"/>
          </a:p>
          <a:p>
            <a:endParaRPr lang="en-US" sz="2000" dirty="0"/>
          </a:p>
          <a:p>
            <a:endParaRPr lang="en-US" sz="2000" dirty="0"/>
          </a:p>
          <a:p>
            <a:endParaRPr lang="en-US" sz="2000" dirty="0"/>
          </a:p>
          <a:p>
            <a:endParaRPr lang="en-US" sz="2000" dirty="0"/>
          </a:p>
          <a:p>
            <a:endParaRPr lang="en-US" sz="2000" dirty="0"/>
          </a:p>
        </p:txBody>
      </p:sp>
      <p:sp>
        <p:nvSpPr>
          <p:cNvPr id="2" name="TextBox 1"/>
          <p:cNvSpPr txBox="1"/>
          <p:nvPr/>
        </p:nvSpPr>
        <p:spPr>
          <a:xfrm>
            <a:off x="1020927" y="1424624"/>
            <a:ext cx="6867867"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David and Hugh are both Welsh rugby fans living in London. They are both going to Cardiff to see Wales play South Africa at the Principality Stadium. David tells Hugh that he proposes to go by train. Hugh replies ‘I am going by car. Would you like a lift?’</a:t>
            </a:r>
          </a:p>
        </p:txBody>
      </p:sp>
      <p:sp>
        <p:nvSpPr>
          <p:cNvPr id="6" name="TextBox 5">
            <a:extLst>
              <a:ext uri="{FF2B5EF4-FFF2-40B4-BE49-F238E27FC236}">
                <a16:creationId xmlns:a16="http://schemas.microsoft.com/office/drawing/2014/main" id="{07ECBE07-2D61-1D46-B1F3-279431C62506}"/>
              </a:ext>
            </a:extLst>
          </p:cNvPr>
          <p:cNvSpPr txBox="1"/>
          <p:nvPr/>
        </p:nvSpPr>
        <p:spPr>
          <a:xfrm>
            <a:off x="1020926" y="2884835"/>
            <a:ext cx="6867867"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Robert is a friend of the </a:t>
            </a:r>
            <a:r>
              <a:rPr lang="en-US" dirty="0" err="1"/>
              <a:t>Wigmore</a:t>
            </a:r>
            <a:r>
              <a:rPr lang="en-US" dirty="0"/>
              <a:t> Hall and entitled to priority booking. His friend Matthew has come to dinner and they are talking about a forthcoming recital by Sir Andras Schiff. Matthew says “I think it will be sold out before the general booking opens. Do you think you could get me a ticket?” Robert says “Yes. Certainly.”</a:t>
            </a:r>
          </a:p>
        </p:txBody>
      </p:sp>
    </p:spTree>
    <p:extLst>
      <p:ext uri="{BB962C8B-B14F-4D97-AF65-F5344CB8AC3E}">
        <p14:creationId xmlns:p14="http://schemas.microsoft.com/office/powerpoint/2010/main" val="19887773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522515"/>
            <a:ext cx="6858000" cy="1358536"/>
          </a:xfrm>
        </p:spPr>
        <p:txBody>
          <a:bodyPr>
            <a:normAutofit fontScale="90000"/>
          </a:bodyPr>
          <a:lstStyle/>
          <a:p>
            <a:r>
              <a:rPr lang="en-GB" b="1" dirty="0"/>
              <a:t>ANNUAL COMMERCIAL CONFERENCE</a:t>
            </a:r>
            <a:br>
              <a:rPr lang="en-GB" b="1" dirty="0"/>
            </a:br>
            <a:r>
              <a:rPr lang="en-GB" dirty="0"/>
              <a:t>GOOD FAITH &amp; CONSTRUCTION IN CONTRACT LAW</a:t>
            </a:r>
            <a:r>
              <a:rPr lang="en-GB" b="1" dirty="0"/>
              <a:t/>
            </a:r>
            <a:br>
              <a:rPr lang="en-GB" b="1" dirty="0"/>
            </a:br>
            <a:r>
              <a:rPr lang="en-GB" sz="2200" b="1" dirty="0"/>
              <a:t>T</a:t>
            </a:r>
            <a:r>
              <a:rPr lang="en-GB" sz="2200" b="1" cap="none" dirty="0"/>
              <a:t>uesday 17 November </a:t>
            </a:r>
            <a:r>
              <a:rPr lang="en-GB" sz="2200" b="1" dirty="0"/>
              <a:t>2020</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651760"/>
            <a:ext cx="7648245" cy="2220685"/>
          </a:xfrm>
        </p:spPr>
        <p:txBody>
          <a:bodyPr>
            <a:normAutofit/>
          </a:bodyPr>
          <a:lstStyle/>
          <a:p>
            <a:r>
              <a:rPr lang="en-GB" sz="2000" dirty="0"/>
              <a:t> </a:t>
            </a:r>
            <a:endParaRPr lang="en-GB" sz="2000" b="0" i="1" dirty="0"/>
          </a:p>
          <a:p>
            <a:r>
              <a:rPr lang="en-GB" sz="2000" b="0" dirty="0"/>
              <a:t>Lord Hoffmann, Lord Hope, Jasbir Dhillon QC </a:t>
            </a:r>
          </a:p>
          <a:p>
            <a:r>
              <a:rPr lang="en-GB" sz="2000" b="0" dirty="0"/>
              <a:t>Thomas Plewman QC, Richard Blakeley, Charlotte Tan </a:t>
            </a:r>
          </a:p>
          <a:p>
            <a:r>
              <a:rPr lang="en-GB" sz="2000" b="0" dirty="0"/>
              <a:t>Charlotte Thomas</a:t>
            </a:r>
          </a:p>
          <a:p>
            <a:endParaRPr lang="en-GB" sz="2000" b="0" dirty="0"/>
          </a:p>
          <a:p>
            <a:r>
              <a:rPr lang="en-GB" sz="2000" b="0" dirty="0"/>
              <a:t>Chaired by Sir Peregrine Simon and Nicholas Saunders QC</a:t>
            </a:r>
          </a:p>
          <a:p>
            <a:endParaRPr lang="en-GB" b="0" i="1" dirty="0"/>
          </a:p>
          <a:p>
            <a:endParaRPr lang="en-GB" sz="2000" b="0" i="1" dirty="0"/>
          </a:p>
          <a:p>
            <a:endParaRPr lang="en-GB" sz="2000" dirty="0"/>
          </a:p>
        </p:txBody>
      </p:sp>
    </p:spTree>
    <p:extLst>
      <p:ext uri="{BB962C8B-B14F-4D97-AF65-F5344CB8AC3E}">
        <p14:creationId xmlns:p14="http://schemas.microsoft.com/office/powerpoint/2010/main" val="4025831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US" dirty="0"/>
              <a:t>The public law analogy – helpful if applied with caution?</a:t>
            </a:r>
          </a:p>
        </p:txBody>
      </p:sp>
      <p:sp>
        <p:nvSpPr>
          <p:cNvPr id="5" name="Content Placeholder 4"/>
          <p:cNvSpPr>
            <a:spLocks noGrp="1"/>
          </p:cNvSpPr>
          <p:nvPr>
            <p:ph sz="quarter" idx="11"/>
          </p:nvPr>
        </p:nvSpPr>
        <p:spPr>
          <a:xfrm>
            <a:off x="444707" y="1321748"/>
            <a:ext cx="8236581" cy="4516160"/>
          </a:xfrm>
        </p:spPr>
        <p:txBody>
          <a:bodyPr>
            <a:normAutofit fontScale="77500" lnSpcReduction="20000"/>
          </a:bodyPr>
          <a:lstStyle/>
          <a:p>
            <a:r>
              <a:rPr lang="en-GB" i="1" dirty="0"/>
              <a:t>Abu Dhabi National Tanker Co v Product Star Shipping Ltd (The Product Star) (No 2) </a:t>
            </a:r>
            <a:r>
              <a:rPr lang="en-GB" dirty="0"/>
              <a:t>[1993] 1 Lloyd's Rep 397 (CA), 404 (Leggatt LJ)</a:t>
            </a:r>
          </a:p>
          <a:p>
            <a:pPr lvl="2"/>
            <a:r>
              <a:rPr lang="en-GB" dirty="0"/>
              <a:t>“For purposes of judicial review the court is concerned to judge whether a decision-making body has exceeded its powers, and in this context whether a particular decision is </a:t>
            </a:r>
            <a:r>
              <a:rPr lang="en-GB" b="1" dirty="0"/>
              <a:t>so perverse that no reasonable body, properly directing itself as to the applicable law, could have reached such a decision</a:t>
            </a:r>
            <a:r>
              <a:rPr lang="en-GB" dirty="0"/>
              <a:t>. But the exercise of judicial control of administrative action is an analogy which </a:t>
            </a:r>
            <a:r>
              <a:rPr lang="en-GB" b="1" dirty="0"/>
              <a:t>must be applied with caution</a:t>
            </a:r>
            <a:r>
              <a:rPr lang="en-GB" dirty="0"/>
              <a:t> to the assessment of whether a contractual discretion has been properly exercised. The essential question always is </a:t>
            </a:r>
            <a:r>
              <a:rPr lang="en-GB" b="1" dirty="0"/>
              <a:t>whether the relevant power has been abused</a:t>
            </a:r>
            <a:r>
              <a:rPr lang="en-GB" dirty="0"/>
              <a:t>. Where A and B contract with one another to confer a discretion on A, that does not render B subject to A’s uninhibited whim. In my judgment, the authorities show that not only must the discretion be exercised </a:t>
            </a:r>
            <a:r>
              <a:rPr lang="en-GB" b="1" dirty="0"/>
              <a:t>honestly and in good faith, but, having regard to the provisions of the contract by which it must be conferred, it must not be exercised arbitrarily, capriciously, or unreasonably</a:t>
            </a:r>
            <a:r>
              <a:rPr lang="en-GB" dirty="0"/>
              <a:t>. That entails a </a:t>
            </a:r>
            <a:r>
              <a:rPr lang="en-GB" b="1" dirty="0"/>
              <a:t>proper consideration of the matter after making any necessary inquiries</a:t>
            </a:r>
            <a:r>
              <a:rPr lang="en-GB" dirty="0"/>
              <a:t>.”</a:t>
            </a:r>
          </a:p>
          <a:p>
            <a:r>
              <a:rPr lang="en-GB" i="1" dirty="0"/>
              <a:t>Ludgate Insurance Co Ltd v Citibank NA </a:t>
            </a:r>
            <a:r>
              <a:rPr lang="en-GB" dirty="0"/>
              <a:t>[1998] Lloyd’s Rep IR 221, [35] (Brooke LJ)</a:t>
            </a:r>
          </a:p>
          <a:p>
            <a:pPr lvl="2"/>
            <a:r>
              <a:rPr lang="en-GB" dirty="0"/>
              <a:t>“These cases show that provided that the discretion is exercised honestly and in good faith </a:t>
            </a:r>
            <a:r>
              <a:rPr lang="en-GB" b="1" dirty="0"/>
              <a:t>for the purposes for which it was conferred</a:t>
            </a:r>
            <a:r>
              <a:rPr lang="en-GB" dirty="0"/>
              <a:t>, and provided also that it was a true exercise of discretion in the sense that it was not capricious or arbitrary or </a:t>
            </a:r>
            <a:r>
              <a:rPr lang="en-GB" b="1" dirty="0"/>
              <a:t>so outrageous in its defiance of reason</a:t>
            </a:r>
            <a:r>
              <a:rPr lang="en-GB" dirty="0"/>
              <a:t> that it can properly be categorised as perverse, the courts will not intervene.”</a:t>
            </a:r>
          </a:p>
        </p:txBody>
      </p:sp>
    </p:spTree>
    <p:extLst>
      <p:ext uri="{BB962C8B-B14F-4D97-AF65-F5344CB8AC3E}">
        <p14:creationId xmlns:p14="http://schemas.microsoft.com/office/powerpoint/2010/main" val="1897615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BC0CC2-67F0-F54D-8360-BCA1D17B8D0C}"/>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8B328948-7556-F145-BFE3-BFF6AC010389}"/>
              </a:ext>
            </a:extLst>
          </p:cNvPr>
          <p:cNvSpPr>
            <a:spLocks noGrp="1"/>
          </p:cNvSpPr>
          <p:nvPr>
            <p:ph type="title"/>
          </p:nvPr>
        </p:nvSpPr>
        <p:spPr/>
        <p:txBody>
          <a:bodyPr>
            <a:normAutofit/>
          </a:bodyPr>
          <a:lstStyle/>
          <a:p>
            <a:r>
              <a:rPr lang="en-US" dirty="0"/>
              <a:t>The role of </a:t>
            </a:r>
            <a:r>
              <a:rPr lang="en-US" i="1" dirty="0" err="1"/>
              <a:t>Wednesbury</a:t>
            </a:r>
            <a:r>
              <a:rPr lang="en-US" i="1" dirty="0"/>
              <a:t> </a:t>
            </a:r>
            <a:r>
              <a:rPr lang="en-US" dirty="0"/>
              <a:t>irrationality</a:t>
            </a:r>
          </a:p>
        </p:txBody>
      </p:sp>
      <p:sp>
        <p:nvSpPr>
          <p:cNvPr id="4" name="Content Placeholder 3">
            <a:extLst>
              <a:ext uri="{FF2B5EF4-FFF2-40B4-BE49-F238E27FC236}">
                <a16:creationId xmlns:a16="http://schemas.microsoft.com/office/drawing/2014/main" id="{33788EF9-C9FC-D243-9208-A1D90AFC56CA}"/>
              </a:ext>
            </a:extLst>
          </p:cNvPr>
          <p:cNvSpPr>
            <a:spLocks noGrp="1"/>
          </p:cNvSpPr>
          <p:nvPr>
            <p:ph sz="quarter" idx="11"/>
          </p:nvPr>
        </p:nvSpPr>
        <p:spPr>
          <a:xfrm>
            <a:off x="109531" y="1362124"/>
            <a:ext cx="8906933" cy="4462943"/>
          </a:xfrm>
        </p:spPr>
        <p:txBody>
          <a:bodyPr>
            <a:normAutofit fontScale="77500" lnSpcReduction="20000"/>
          </a:bodyPr>
          <a:lstStyle/>
          <a:p>
            <a:r>
              <a:rPr lang="en-GB" i="1" dirty="0"/>
              <a:t>Gan Insurance Co Ltd v Tai Ping Insurance Co Ltd </a:t>
            </a:r>
            <a:r>
              <a:rPr lang="en-GB" dirty="0"/>
              <a:t>[2001] EWCA </a:t>
            </a:r>
            <a:r>
              <a:rPr lang="en-GB" dirty="0" err="1"/>
              <a:t>Civ</a:t>
            </a:r>
            <a:r>
              <a:rPr lang="en-GB" dirty="0"/>
              <a:t> 1047, [73] (</a:t>
            </a:r>
            <a:r>
              <a:rPr lang="en-GB" dirty="0" err="1"/>
              <a:t>Mance</a:t>
            </a:r>
            <a:r>
              <a:rPr lang="en-GB" dirty="0"/>
              <a:t> LJ)</a:t>
            </a:r>
          </a:p>
          <a:p>
            <a:pPr lvl="2"/>
            <a:r>
              <a:rPr lang="en-GB" i="1" dirty="0"/>
              <a:t>Wednesbury </a:t>
            </a:r>
            <a:r>
              <a:rPr lang="en-GB" dirty="0"/>
              <a:t>unreasonableness “</a:t>
            </a:r>
            <a:r>
              <a:rPr lang="en-GB" b="1" dirty="0"/>
              <a:t>no more than an expanded expression of the same concept</a:t>
            </a:r>
            <a:r>
              <a:rPr lang="en-GB" dirty="0"/>
              <a:t>” as arbitrariness</a:t>
            </a:r>
          </a:p>
          <a:p>
            <a:pPr lvl="2"/>
            <a:r>
              <a:rPr lang="en-GB" dirty="0"/>
              <a:t>This “</a:t>
            </a:r>
            <a:r>
              <a:rPr lang="en-GB" b="1" dirty="0"/>
              <a:t>will not ordinarily add materially</a:t>
            </a:r>
            <a:r>
              <a:rPr lang="en-GB" dirty="0"/>
              <a:t>” to the requirements of genuineness and not taking into account irrelevant considerations</a:t>
            </a:r>
            <a:endParaRPr lang="en-GB" i="1" dirty="0"/>
          </a:p>
          <a:p>
            <a:r>
              <a:rPr lang="en-GB" i="1" dirty="0"/>
              <a:t>Paragon Finance v Nash </a:t>
            </a:r>
            <a:r>
              <a:rPr lang="en-GB" dirty="0"/>
              <a:t>[2001] EWCA </a:t>
            </a:r>
            <a:r>
              <a:rPr lang="en-GB" dirty="0" err="1"/>
              <a:t>Civ</a:t>
            </a:r>
            <a:r>
              <a:rPr lang="en-GB" dirty="0"/>
              <a:t> 1466</a:t>
            </a:r>
            <a:r>
              <a:rPr lang="en-GB" i="1" dirty="0"/>
              <a:t>, </a:t>
            </a:r>
            <a:r>
              <a:rPr lang="en-GB" dirty="0"/>
              <a:t>[32]-[41] (Dyson LJ)</a:t>
            </a:r>
          </a:p>
          <a:p>
            <a:pPr lvl="2"/>
            <a:r>
              <a:rPr lang="en-GB" dirty="0"/>
              <a:t>“an implied term that the discretion … should not be exercised dishonestly, </a:t>
            </a:r>
            <a:r>
              <a:rPr lang="en-GB" b="1" dirty="0"/>
              <a:t>for an improper purpose</a:t>
            </a:r>
            <a:r>
              <a:rPr lang="en-GB" dirty="0"/>
              <a:t>, capriciously or arbitrarily”; “I have no doubt that such an implied term is necessary in order to give effect to the reasonable expectations of the parties.”</a:t>
            </a:r>
          </a:p>
          <a:p>
            <a:pPr lvl="2"/>
            <a:r>
              <a:rPr lang="en-GB" dirty="0"/>
              <a:t>“It is unlikely that a lender who was acting [</a:t>
            </a:r>
            <a:r>
              <a:rPr lang="en-GB" i="1" dirty="0"/>
              <a:t>Wednesbury </a:t>
            </a:r>
            <a:r>
              <a:rPr lang="en-GB" dirty="0"/>
              <a:t>unreasonably]</a:t>
            </a:r>
            <a:r>
              <a:rPr lang="en-GB" i="1" dirty="0"/>
              <a:t> </a:t>
            </a:r>
            <a:r>
              <a:rPr lang="en-GB" dirty="0"/>
              <a:t>would not also be acting either dishonestly, for an improper purpose, capriciously or arbitrarily.”</a:t>
            </a:r>
            <a:endParaRPr lang="en-US" i="1" dirty="0"/>
          </a:p>
          <a:p>
            <a:r>
              <a:rPr lang="en-GB" i="1" dirty="0" err="1"/>
              <a:t>Socimer</a:t>
            </a:r>
            <a:r>
              <a:rPr lang="en-GB" i="1" dirty="0"/>
              <a:t> International Bank v Standard Bank London Ltd (No 2) </a:t>
            </a:r>
            <a:r>
              <a:rPr lang="en-GB" dirty="0"/>
              <a:t>[2008] EWCA Civ 116, [66] (Rix LJ)</a:t>
            </a:r>
            <a:endParaRPr lang="en-GB" i="1" dirty="0"/>
          </a:p>
          <a:p>
            <a:pPr lvl="2"/>
            <a:r>
              <a:rPr lang="en-GB" dirty="0"/>
              <a:t>“It is plain from these authorities that a decision-maker’s discretion will be limited, </a:t>
            </a:r>
            <a:r>
              <a:rPr lang="en-GB" b="1" dirty="0"/>
              <a:t>as a matter of necessary implication</a:t>
            </a:r>
            <a:r>
              <a:rPr lang="en-GB" dirty="0"/>
              <a:t>, by concepts of honesty, </a:t>
            </a:r>
            <a:r>
              <a:rPr lang="en-GB" b="1" dirty="0"/>
              <a:t>good faith</a:t>
            </a:r>
            <a:r>
              <a:rPr lang="en-GB" dirty="0"/>
              <a:t>, and genuineness, and the need for the absence of arbitrariness, capriciousness, perversity and irrationality. </a:t>
            </a:r>
            <a:r>
              <a:rPr lang="en-GB" b="1" dirty="0"/>
              <a:t>The concern is that the discretion should not be abused.</a:t>
            </a:r>
            <a:r>
              <a:rPr lang="en-GB" dirty="0"/>
              <a:t> Reasonableness and unreasonableness are also concepts deployed in this context, but </a:t>
            </a:r>
            <a:r>
              <a:rPr lang="en-GB" b="1" dirty="0"/>
              <a:t>only in a sense analogous to </a:t>
            </a:r>
            <a:r>
              <a:rPr lang="en-GB" b="1" i="1" dirty="0"/>
              <a:t>Wednesbury</a:t>
            </a:r>
            <a:r>
              <a:rPr lang="en-GB" b="1" dirty="0"/>
              <a:t> unreasonableness</a:t>
            </a:r>
            <a:r>
              <a:rPr lang="en-GB" dirty="0"/>
              <a:t>…”</a:t>
            </a:r>
          </a:p>
          <a:p>
            <a:pPr lvl="2"/>
            <a:endParaRPr lang="en-GB" dirty="0"/>
          </a:p>
        </p:txBody>
      </p:sp>
    </p:spTree>
    <p:extLst>
      <p:ext uri="{BB962C8B-B14F-4D97-AF65-F5344CB8AC3E}">
        <p14:creationId xmlns:p14="http://schemas.microsoft.com/office/powerpoint/2010/main" val="374759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1C31670-2BD5-674C-BE6C-4E93B0C6C643}"/>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7C711593-A597-A641-9978-58C4FD183D82}"/>
              </a:ext>
            </a:extLst>
          </p:cNvPr>
          <p:cNvSpPr>
            <a:spLocks noGrp="1"/>
          </p:cNvSpPr>
          <p:nvPr>
            <p:ph type="title"/>
          </p:nvPr>
        </p:nvSpPr>
        <p:spPr/>
        <p:txBody>
          <a:bodyPr/>
          <a:lstStyle/>
          <a:p>
            <a:r>
              <a:rPr lang="en-US" dirty="0"/>
              <a:t>the public law analogy – unhelpful?</a:t>
            </a:r>
          </a:p>
        </p:txBody>
      </p:sp>
      <p:sp>
        <p:nvSpPr>
          <p:cNvPr id="4" name="Content Placeholder 3">
            <a:extLst>
              <a:ext uri="{FF2B5EF4-FFF2-40B4-BE49-F238E27FC236}">
                <a16:creationId xmlns:a16="http://schemas.microsoft.com/office/drawing/2014/main" id="{9D453812-E479-B24A-938F-676016953665}"/>
              </a:ext>
            </a:extLst>
          </p:cNvPr>
          <p:cNvSpPr>
            <a:spLocks noGrp="1"/>
          </p:cNvSpPr>
          <p:nvPr>
            <p:ph sz="quarter" idx="11"/>
          </p:nvPr>
        </p:nvSpPr>
        <p:spPr>
          <a:xfrm>
            <a:off x="835548" y="1877662"/>
            <a:ext cx="7454900" cy="4371209"/>
          </a:xfrm>
        </p:spPr>
        <p:txBody>
          <a:bodyPr>
            <a:normAutofit/>
          </a:bodyPr>
          <a:lstStyle/>
          <a:p>
            <a:r>
              <a:rPr lang="en-US" i="1" dirty="0" err="1"/>
              <a:t>Lymington</a:t>
            </a:r>
            <a:r>
              <a:rPr lang="en-US" i="1" dirty="0"/>
              <a:t> Marina Ltd v </a:t>
            </a:r>
            <a:r>
              <a:rPr lang="en-US" i="1" dirty="0" err="1"/>
              <a:t>MacNamara</a:t>
            </a:r>
            <a:r>
              <a:rPr lang="en-US" dirty="0"/>
              <a:t> [2007] EWCA </a:t>
            </a:r>
            <a:r>
              <a:rPr lang="en-US" dirty="0" err="1"/>
              <a:t>Civ</a:t>
            </a:r>
            <a:r>
              <a:rPr lang="en-US" dirty="0"/>
              <a:t> 151</a:t>
            </a:r>
            <a:r>
              <a:rPr lang="en-GB" dirty="0"/>
              <a:t>,</a:t>
            </a:r>
            <a:r>
              <a:rPr lang="en-US" dirty="0"/>
              <a:t> [37] (Arden LJ)</a:t>
            </a:r>
            <a:r>
              <a:rPr lang="en-GB" dirty="0"/>
              <a:t> </a:t>
            </a:r>
          </a:p>
          <a:p>
            <a:pPr lvl="2"/>
            <a:r>
              <a:rPr lang="en-GB" dirty="0"/>
              <a:t>“In my judgment, </a:t>
            </a:r>
            <a:r>
              <a:rPr lang="en-GB" b="1" dirty="0"/>
              <a:t>the judge was in error in using public law principles in this context</a:t>
            </a:r>
            <a:r>
              <a:rPr lang="en-GB" dirty="0"/>
              <a:t> …</a:t>
            </a:r>
          </a:p>
          <a:p>
            <a:pPr lvl="2"/>
            <a:r>
              <a:rPr lang="en-GB" dirty="0"/>
              <a:t>The right approach was to ask whether any term should be implied into clause 3(k)(ii) so that, even if the claimant exercised the power for reasons related to the identity of the proposed sub-licensee, </a:t>
            </a:r>
            <a:r>
              <a:rPr lang="en-GB" b="1" dirty="0"/>
              <a:t>the exercise of the power could still be set aside if the grounds for refusal of approval were, for instance, in bad faith or wholly unreasonable</a:t>
            </a:r>
            <a:r>
              <a:rPr lang="en-GB" dirty="0"/>
              <a:t>. A term is only to be implied into a contract in this type of situation if it is so obvious that reasonable parties would not have thought it necessary to include it or if the implication of the term is necessary to give the contract business efficacy…”</a:t>
            </a:r>
          </a:p>
        </p:txBody>
      </p:sp>
    </p:spTree>
    <p:extLst>
      <p:ext uri="{BB962C8B-B14F-4D97-AF65-F5344CB8AC3E}">
        <p14:creationId xmlns:p14="http://schemas.microsoft.com/office/powerpoint/2010/main" val="1986018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A2E8A56-68C3-1F40-9333-8355F2E38C3D}"/>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06200EDF-4B93-AF48-8A12-54C8D74F682B}"/>
              </a:ext>
            </a:extLst>
          </p:cNvPr>
          <p:cNvSpPr>
            <a:spLocks noGrp="1"/>
          </p:cNvSpPr>
          <p:nvPr>
            <p:ph type="title"/>
          </p:nvPr>
        </p:nvSpPr>
        <p:spPr/>
        <p:txBody>
          <a:bodyPr>
            <a:normAutofit/>
          </a:bodyPr>
          <a:lstStyle/>
          <a:p>
            <a:r>
              <a:rPr lang="en-US" dirty="0"/>
              <a:t>‘rationality’ (1)</a:t>
            </a:r>
          </a:p>
        </p:txBody>
      </p:sp>
      <p:sp>
        <p:nvSpPr>
          <p:cNvPr id="4" name="Content Placeholder 3">
            <a:extLst>
              <a:ext uri="{FF2B5EF4-FFF2-40B4-BE49-F238E27FC236}">
                <a16:creationId xmlns:a16="http://schemas.microsoft.com/office/drawing/2014/main" id="{04114472-AD21-6C42-8C3A-9AECFF83CEE5}"/>
              </a:ext>
            </a:extLst>
          </p:cNvPr>
          <p:cNvSpPr>
            <a:spLocks noGrp="1"/>
          </p:cNvSpPr>
          <p:nvPr>
            <p:ph sz="quarter" idx="11"/>
          </p:nvPr>
        </p:nvSpPr>
        <p:spPr>
          <a:xfrm>
            <a:off x="109531" y="1404676"/>
            <a:ext cx="8906933" cy="4392928"/>
          </a:xfrm>
        </p:spPr>
        <p:txBody>
          <a:bodyPr>
            <a:normAutofit fontScale="85000" lnSpcReduction="10000"/>
          </a:bodyPr>
          <a:lstStyle/>
          <a:p>
            <a:r>
              <a:rPr lang="en-GB" i="1" dirty="0"/>
              <a:t>Hayes v Willoughby </a:t>
            </a:r>
            <a:r>
              <a:rPr lang="en-GB" dirty="0"/>
              <a:t>[2013] UKSC 17, [14] (Lord Sumption)</a:t>
            </a:r>
          </a:p>
          <a:p>
            <a:pPr lvl="2"/>
            <a:r>
              <a:rPr lang="en-GB" dirty="0"/>
              <a:t>“</a:t>
            </a:r>
            <a:r>
              <a:rPr lang="en-GB" b="1" dirty="0"/>
              <a:t>Rationality is a familiar concept in public law.</a:t>
            </a:r>
            <a:r>
              <a:rPr lang="en-GB" dirty="0"/>
              <a:t> It has also in recent years played an increasingly significant role in the law relating to contractual discretions, </a:t>
            </a:r>
            <a:r>
              <a:rPr lang="en-GB" b="1" dirty="0"/>
              <a:t>where the law’s object is </a:t>
            </a:r>
            <a:r>
              <a:rPr lang="en-GB" b="1" u="sng" dirty="0"/>
              <a:t>also</a:t>
            </a:r>
            <a:r>
              <a:rPr lang="en-GB" b="1" dirty="0"/>
              <a:t> to limit the decision-maker to some relevant contractual purpose </a:t>
            </a:r>
            <a:r>
              <a:rPr lang="en-GB" dirty="0"/>
              <a:t>[citing </a:t>
            </a:r>
            <a:r>
              <a:rPr lang="en-GB" i="1" dirty="0"/>
              <a:t>Ludgate </a:t>
            </a:r>
            <a:r>
              <a:rPr lang="en-GB" dirty="0"/>
              <a:t>and </a:t>
            </a:r>
            <a:r>
              <a:rPr lang="en-GB" i="1" dirty="0" err="1"/>
              <a:t>Socimer</a:t>
            </a:r>
            <a:r>
              <a:rPr lang="en-GB" dirty="0"/>
              <a:t>].</a:t>
            </a:r>
          </a:p>
          <a:p>
            <a:pPr lvl="2"/>
            <a:r>
              <a:rPr lang="en-GB" dirty="0"/>
              <a:t>Rationality is not the same as reasonableness. Reasonableness is an external, objective standard applied to the outcome of a person’s thoughts or intentions. The question is whether a notional hypothetically reasonable person in his position would have engaged in the relevant conduct for the purpose of preventing or detecting crime. A test of rationality, by comparison, applies a minimum objective standard to the relevant person’s mental processes. </a:t>
            </a:r>
            <a:r>
              <a:rPr lang="en-GB" b="1" dirty="0"/>
              <a:t>It imports a requirement of good faith</a:t>
            </a:r>
            <a:r>
              <a:rPr lang="en-GB" dirty="0"/>
              <a:t>, a requirement that there should be some logical connection between the evidence and the ostensible reasons for the decision, and (which will usually amount to the same thing) an absence of arbitrariness, of capriciousness or of reasoning so outrageous in its defiance of logic as to be perverse.</a:t>
            </a:r>
          </a:p>
          <a:p>
            <a:pPr lvl="2"/>
            <a:r>
              <a:rPr lang="en-GB" dirty="0"/>
              <a:t>For the avoidance of doubt, I should make it clear that, since we are concerned with the alleged harasser’s state of mind, </a:t>
            </a:r>
            <a:r>
              <a:rPr lang="en-GB" b="1" dirty="0"/>
              <a:t>I am not talking about the broader categories of </a:t>
            </a:r>
            <a:r>
              <a:rPr lang="en-GB" b="1" i="1" dirty="0"/>
              <a:t>Wednesbury</a:t>
            </a:r>
            <a:r>
              <a:rPr lang="en-GB" b="1" dirty="0"/>
              <a:t> unreasonableness</a:t>
            </a:r>
            <a:r>
              <a:rPr lang="en-GB" dirty="0"/>
              <a:t>, a legal construct referring to a decision lying beyond the furthest reaches of objective reasonableness.”</a:t>
            </a:r>
          </a:p>
        </p:txBody>
      </p:sp>
    </p:spTree>
    <p:extLst>
      <p:ext uri="{BB962C8B-B14F-4D97-AF65-F5344CB8AC3E}">
        <p14:creationId xmlns:p14="http://schemas.microsoft.com/office/powerpoint/2010/main" val="1459340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67BF0EE-2CBF-E24C-B731-73BDA9CFABA0}"/>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49A86062-FDAA-A044-AF0B-8D763AD8AA1F}"/>
              </a:ext>
            </a:extLst>
          </p:cNvPr>
          <p:cNvSpPr>
            <a:spLocks noGrp="1"/>
          </p:cNvSpPr>
          <p:nvPr>
            <p:ph type="title"/>
          </p:nvPr>
        </p:nvSpPr>
        <p:spPr/>
        <p:txBody>
          <a:bodyPr>
            <a:normAutofit/>
          </a:bodyPr>
          <a:lstStyle/>
          <a:p>
            <a:r>
              <a:rPr lang="en-US" dirty="0"/>
              <a:t>‘rationality’ (2)</a:t>
            </a:r>
          </a:p>
        </p:txBody>
      </p:sp>
      <p:sp>
        <p:nvSpPr>
          <p:cNvPr id="4" name="Content Placeholder 3">
            <a:extLst>
              <a:ext uri="{FF2B5EF4-FFF2-40B4-BE49-F238E27FC236}">
                <a16:creationId xmlns:a16="http://schemas.microsoft.com/office/drawing/2014/main" id="{CA34400B-98F7-C94E-A644-582D92DBA1D5}"/>
              </a:ext>
            </a:extLst>
          </p:cNvPr>
          <p:cNvSpPr>
            <a:spLocks noGrp="1"/>
          </p:cNvSpPr>
          <p:nvPr>
            <p:ph sz="quarter" idx="11"/>
          </p:nvPr>
        </p:nvSpPr>
        <p:spPr>
          <a:xfrm>
            <a:off x="835548" y="2349377"/>
            <a:ext cx="7454900" cy="4064000"/>
          </a:xfrm>
        </p:spPr>
        <p:txBody>
          <a:bodyPr/>
          <a:lstStyle/>
          <a:p>
            <a:r>
              <a:rPr lang="en-GB" i="1" dirty="0"/>
              <a:t>British Telecommunications Plc v Telefónica O2 UK Ltd </a:t>
            </a:r>
            <a:r>
              <a:rPr lang="en-GB" dirty="0"/>
              <a:t>[2014] UKSC 42, [37] (Lord Sumption)</a:t>
            </a:r>
          </a:p>
          <a:p>
            <a:pPr lvl="2"/>
            <a:r>
              <a:rPr lang="en-GB" dirty="0"/>
              <a:t>“As a general rule, the scope of a contractual discretion will depend on the nature of the discretion and the construction of the language conferring it. But it is well established that </a:t>
            </a:r>
            <a:r>
              <a:rPr lang="en-GB" b="1" dirty="0"/>
              <a:t>in the absence of very clear language to the contrary</a:t>
            </a:r>
            <a:r>
              <a:rPr lang="en-GB" dirty="0"/>
              <a:t>, a contractual discretion must be exercised in </a:t>
            </a:r>
            <a:r>
              <a:rPr lang="en-GB" b="1" dirty="0"/>
              <a:t>good faith </a:t>
            </a:r>
            <a:r>
              <a:rPr lang="en-GB" dirty="0"/>
              <a:t>and not arbitrarily or capriciously… This will normally mean that it must be </a:t>
            </a:r>
            <a:r>
              <a:rPr lang="en-GB" b="1" dirty="0"/>
              <a:t>exercised consistently with its contractual purpose</a:t>
            </a:r>
            <a:r>
              <a:rPr lang="en-GB" dirty="0"/>
              <a:t>…”</a:t>
            </a:r>
            <a:endParaRPr lang="en-US" i="1" dirty="0"/>
          </a:p>
          <a:p>
            <a:endParaRPr lang="en-US" dirty="0"/>
          </a:p>
        </p:txBody>
      </p:sp>
    </p:spTree>
    <p:extLst>
      <p:ext uri="{BB962C8B-B14F-4D97-AF65-F5344CB8AC3E}">
        <p14:creationId xmlns:p14="http://schemas.microsoft.com/office/powerpoint/2010/main" val="3852072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Slides for construction talk.potx" id="{DAAE2860-B79B-4F89-BB8D-17174479BD82}" vid="{1731D0D3-3DBE-4328-911B-64F7D6A456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TotalTime>
  <Words>7182</Words>
  <Application>Microsoft Office PowerPoint</Application>
  <PresentationFormat>On-screen Show (4:3)</PresentationFormat>
  <Paragraphs>521</Paragraphs>
  <Slides>49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49</vt:i4>
      </vt:variant>
    </vt:vector>
  </HeadingPairs>
  <TitlesOfParts>
    <vt:vector size="52" baseType="lpstr">
      <vt:lpstr>Arial</vt:lpstr>
      <vt:lpstr>Calibri</vt:lpstr>
      <vt:lpstr>Office Theme</vt:lpstr>
      <vt:lpstr>ANNUAL COMMERCIAL CONFERENCE GOOD FAITH &amp; CONSTRUCTION IN CONTRACT LAW Tuesday 17 November 2020</vt:lpstr>
      <vt:lpstr>Controlling discretions</vt:lpstr>
      <vt:lpstr>Early cases recognising limitations on contractual discretions</vt:lpstr>
      <vt:lpstr>The wednesbury test</vt:lpstr>
      <vt:lpstr>The public law analogy – helpful if applied with caution?</vt:lpstr>
      <vt:lpstr>The role of Wednesbury irrationality</vt:lpstr>
      <vt:lpstr>the public law analogy – unhelpful?</vt:lpstr>
      <vt:lpstr>‘rationality’ (1)</vt:lpstr>
      <vt:lpstr>‘rationality’ (2)</vt:lpstr>
      <vt:lpstr>Braganza v BP Shipping Ltd [2015] UKSC 17</vt:lpstr>
      <vt:lpstr>The proper purpose rule (1)</vt:lpstr>
      <vt:lpstr>The proper purpose rule (2)</vt:lpstr>
      <vt:lpstr>Proper purposes: applying Braganza </vt:lpstr>
      <vt:lpstr>proper purposes: Acting in one’s own interest?</vt:lpstr>
      <vt:lpstr>Discretions and decisions (1)</vt:lpstr>
      <vt:lpstr>Discretions and decisions (2)</vt:lpstr>
      <vt:lpstr>Practical TAKEAWAYS</vt:lpstr>
      <vt:lpstr>RELATIONAL CONTRACTS AND IMPLIED DUTIES OF GOOD FAITH</vt:lpstr>
      <vt:lpstr>RELATIONaL CONTRACTS </vt:lpstr>
      <vt:lpstr>Yam Seng Pte Ltd v International Trade Corp Ltd [2013] 1 Lloyd's Rep. 526</vt:lpstr>
      <vt:lpstr>Yam Seng Pte Ltd v International Trade Corp Ltd [2013] 1 Lloyd's Rep. 526</vt:lpstr>
      <vt:lpstr>Yam Seng Pte Ltd v International Trade Corp Ltd [2013] 1 Lloyd's Rep. 526</vt:lpstr>
      <vt:lpstr>Globe Motors INC v TRW Lucas Varity Electric Steering Ltd [2016] 1 CLC 712</vt:lpstr>
      <vt:lpstr>Globe Motors INC v TRW Lucas Varity Electric Steering Ltd [2016] 1 CLC 712.</vt:lpstr>
      <vt:lpstr>MSC Mediterranean Shipping Company S.A. v Cottonex Anstalt [2016] 2 C.L.C. 272  </vt:lpstr>
      <vt:lpstr>MSC Mediterranean Shipping Company S.A. v Cottonex Anstalt [2016] 2 C.L.C. 272  </vt:lpstr>
      <vt:lpstr>SHEIKh Tahnoon v kent [2018] 1 CLC 216</vt:lpstr>
      <vt:lpstr>SHEIKh Tahnoon v kent [2018] 1 CLC 216</vt:lpstr>
      <vt:lpstr>The Implied duty of good faith – how to find it and what it is</vt:lpstr>
      <vt:lpstr>TERMS IMPLIED BY LAW</vt:lpstr>
      <vt:lpstr>TERMS IMPLIED BY LAW (CONTINUED)</vt:lpstr>
      <vt:lpstr>TERMS IMPLIED ON THE FACTS – The class approach </vt:lpstr>
      <vt:lpstr>terms implied on THE facts – obvious and necessary for business efficacy</vt:lpstr>
      <vt:lpstr>Reconciliation of approaches</vt:lpstr>
      <vt:lpstr>The Content of the duty of good faith</vt:lpstr>
      <vt:lpstr>CONTENT – NOT JUST HONESTY</vt:lpstr>
      <vt:lpstr>CONTENT – NOT A FIDUCIARY DUTY</vt:lpstr>
      <vt:lpstr>Content – THE KEY FEATURES</vt:lpstr>
      <vt:lpstr>Content – ILLUSTRATION – bates v POST OFFICE</vt:lpstr>
      <vt:lpstr>ANNUAL COMMERCIAL CONFERENCE GOOD FAITH &amp; CONSTRUCTION IN CONTRACT LAW Tuesday 17 November 2020</vt:lpstr>
      <vt:lpstr>Investors Compensation Scheme LTD. v West Bromwich Building Society [1998] 1 W.L.R. 896</vt:lpstr>
      <vt:lpstr>Factors for assessment</vt:lpstr>
      <vt:lpstr>SHIFTING SANDS?</vt:lpstr>
      <vt:lpstr>ANNUAL COMMERCIAL CONFERENCE GOOD FAITH &amp; CONSTRUCTION IN CONTRACT LAW Tuesday 17 November 2020</vt:lpstr>
      <vt:lpstr>Example 1</vt:lpstr>
      <vt:lpstr>Example 2</vt:lpstr>
      <vt:lpstr>Example 3</vt:lpstr>
      <vt:lpstr>Example 4</vt:lpstr>
      <vt:lpstr>ANNUAL COMMERCIAL CONFERENCE GOOD FAITH &amp; CONSTRUCTION IN CONTRACT LAW Tuesday 17 November 2020</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battle of contractual construction</dc:title>
  <dc:subject/>
  <dc:creator>Nicholas Saunders</dc:creator>
  <cp:keywords/>
  <dc:description/>
  <cp:lastModifiedBy>Paul Gray</cp:lastModifiedBy>
  <cp:revision>33</cp:revision>
  <dcterms:created xsi:type="dcterms:W3CDTF">2020-11-16T04:04:32Z</dcterms:created>
  <dcterms:modified xsi:type="dcterms:W3CDTF">2020-11-17T15:41:24Z</dcterms:modified>
  <cp:category/>
</cp:coreProperties>
</file>