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85" r:id="rId2"/>
    <p:sldId id="256" r:id="rId3"/>
    <p:sldId id="257" r:id="rId4"/>
    <p:sldId id="258" r:id="rId5"/>
    <p:sldId id="259" r:id="rId6"/>
    <p:sldId id="261" r:id="rId7"/>
    <p:sldId id="262" r:id="rId8"/>
    <p:sldId id="260" r:id="rId9"/>
    <p:sldId id="292" r:id="rId10"/>
    <p:sldId id="263" r:id="rId11"/>
    <p:sldId id="264" r:id="rId12"/>
    <p:sldId id="265" r:id="rId13"/>
    <p:sldId id="266" r:id="rId14"/>
    <p:sldId id="267" r:id="rId15"/>
    <p:sldId id="268" r:id="rId16"/>
    <p:sldId id="269" r:id="rId17"/>
    <p:sldId id="286" r:id="rId18"/>
    <p:sldId id="287" r:id="rId19"/>
    <p:sldId id="288" r:id="rId20"/>
    <p:sldId id="289" r:id="rId21"/>
    <p:sldId id="290" r:id="rId22"/>
    <p:sldId id="291" r:id="rId23"/>
    <p:sldId id="274" r:id="rId24"/>
    <p:sldId id="275" r:id="rId25"/>
    <p:sldId id="276" r:id="rId26"/>
    <p:sldId id="277" r:id="rId27"/>
    <p:sldId id="278" r:id="rId28"/>
    <p:sldId id="279" r:id="rId29"/>
    <p:sldId id="280" r:id="rId30"/>
    <p:sldId id="281" r:id="rId31"/>
    <p:sldId id="282" r:id="rId32"/>
    <p:sldId id="283"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12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4773FF-F9F2-4377-952F-F0B34576BC7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3B17111-7001-4B1B-87F0-FAE0F1252342}">
      <dgm:prSet/>
      <dgm:spPr/>
      <dgm:t>
        <a:bodyPr/>
        <a:lstStyle/>
        <a:p>
          <a:pPr rtl="0"/>
          <a:r>
            <a:rPr lang="en-GB" smtClean="0"/>
            <a:t>BREACH OF WARRANTY</a:t>
          </a:r>
          <a:endParaRPr lang="en-GB"/>
        </a:p>
      </dgm:t>
    </dgm:pt>
    <dgm:pt modelId="{61755A62-0C4C-4F4B-9266-84EC2CC61DBD}" type="parTrans" cxnId="{86E5EED6-E19B-439D-B3BD-B538F0FE50FC}">
      <dgm:prSet/>
      <dgm:spPr/>
      <dgm:t>
        <a:bodyPr/>
        <a:lstStyle/>
        <a:p>
          <a:endParaRPr lang="en-US"/>
        </a:p>
      </dgm:t>
    </dgm:pt>
    <dgm:pt modelId="{A850236E-B473-401E-99AC-FB0F0994D442}" type="sibTrans" cxnId="{86E5EED6-E19B-439D-B3BD-B538F0FE50FC}">
      <dgm:prSet/>
      <dgm:spPr/>
      <dgm:t>
        <a:bodyPr/>
        <a:lstStyle/>
        <a:p>
          <a:endParaRPr lang="en-US"/>
        </a:p>
      </dgm:t>
    </dgm:pt>
    <dgm:pt modelId="{80377100-5312-4402-88A3-8A5897471F5A}">
      <dgm:prSet/>
      <dgm:spPr/>
      <dgm:t>
        <a:bodyPr/>
        <a:lstStyle/>
        <a:p>
          <a:pPr rtl="0"/>
          <a:r>
            <a:rPr lang="en-GB" dirty="0" smtClean="0"/>
            <a:t>CLAIM ON INDEMNITIES</a:t>
          </a:r>
          <a:endParaRPr lang="en-GB" dirty="0"/>
        </a:p>
      </dgm:t>
    </dgm:pt>
    <dgm:pt modelId="{0F2A97AD-8BA8-4D06-82D5-93DF12A99FE1}" type="parTrans" cxnId="{2E1D6979-1763-4718-BE65-9F9572FF9DD7}">
      <dgm:prSet/>
      <dgm:spPr/>
      <dgm:t>
        <a:bodyPr/>
        <a:lstStyle/>
        <a:p>
          <a:endParaRPr lang="en-US"/>
        </a:p>
      </dgm:t>
    </dgm:pt>
    <dgm:pt modelId="{F89B82C4-584D-4A31-9056-D2BE7FCD8418}" type="sibTrans" cxnId="{2E1D6979-1763-4718-BE65-9F9572FF9DD7}">
      <dgm:prSet/>
      <dgm:spPr/>
      <dgm:t>
        <a:bodyPr/>
        <a:lstStyle/>
        <a:p>
          <a:endParaRPr lang="en-US"/>
        </a:p>
      </dgm:t>
    </dgm:pt>
    <dgm:pt modelId="{D19DB8D1-146C-423A-AFDA-AEAB451B3A67}">
      <dgm:prSet/>
      <dgm:spPr/>
      <dgm:t>
        <a:bodyPr/>
        <a:lstStyle/>
        <a:p>
          <a:pPr rtl="0"/>
          <a:r>
            <a:rPr lang="en-GB" dirty="0" smtClean="0"/>
            <a:t>MISREPRESENTATION ACT 1967</a:t>
          </a:r>
          <a:endParaRPr lang="en-GB" dirty="0"/>
        </a:p>
      </dgm:t>
    </dgm:pt>
    <dgm:pt modelId="{B7B0273A-FB9B-4C18-9A71-449241D2DA3B}" type="parTrans" cxnId="{71299761-8E64-4DCE-ABF5-D42498A2D41A}">
      <dgm:prSet/>
      <dgm:spPr/>
      <dgm:t>
        <a:bodyPr/>
        <a:lstStyle/>
        <a:p>
          <a:endParaRPr lang="en-US"/>
        </a:p>
      </dgm:t>
    </dgm:pt>
    <dgm:pt modelId="{60218EF5-5400-4A31-A616-D0A8FD452F3D}" type="sibTrans" cxnId="{71299761-8E64-4DCE-ABF5-D42498A2D41A}">
      <dgm:prSet/>
      <dgm:spPr/>
      <dgm:t>
        <a:bodyPr/>
        <a:lstStyle/>
        <a:p>
          <a:endParaRPr lang="en-US"/>
        </a:p>
      </dgm:t>
    </dgm:pt>
    <dgm:pt modelId="{B0779DE8-4022-4369-ABC9-427FBBA5A8E2}">
      <dgm:prSet/>
      <dgm:spPr/>
      <dgm:t>
        <a:bodyPr/>
        <a:lstStyle/>
        <a:p>
          <a:pPr rtl="0"/>
          <a:r>
            <a:rPr lang="en-GB" smtClean="0"/>
            <a:t>FRAUD</a:t>
          </a:r>
          <a:endParaRPr lang="en-GB"/>
        </a:p>
      </dgm:t>
    </dgm:pt>
    <dgm:pt modelId="{4F5D3B3A-B84A-4E59-B1E6-11D432211F9C}" type="parTrans" cxnId="{95B256E9-60B0-49C9-AA93-04EA709765FB}">
      <dgm:prSet/>
      <dgm:spPr/>
      <dgm:t>
        <a:bodyPr/>
        <a:lstStyle/>
        <a:p>
          <a:endParaRPr lang="en-US"/>
        </a:p>
      </dgm:t>
    </dgm:pt>
    <dgm:pt modelId="{938EFE6E-AC8C-432E-A49E-83C3FF5666AA}" type="sibTrans" cxnId="{95B256E9-60B0-49C9-AA93-04EA709765FB}">
      <dgm:prSet/>
      <dgm:spPr/>
      <dgm:t>
        <a:bodyPr/>
        <a:lstStyle/>
        <a:p>
          <a:endParaRPr lang="en-US"/>
        </a:p>
      </dgm:t>
    </dgm:pt>
    <dgm:pt modelId="{8B82DCF2-6783-4E75-8128-9F720C8A8EC3}">
      <dgm:prSet/>
      <dgm:spPr/>
      <dgm:t>
        <a:bodyPr/>
        <a:lstStyle/>
        <a:p>
          <a:pPr rtl="0"/>
          <a:r>
            <a:rPr lang="en-GB" dirty="0" smtClean="0"/>
            <a:t>FRUSTRATION?</a:t>
          </a:r>
          <a:endParaRPr lang="en-GB" dirty="0"/>
        </a:p>
      </dgm:t>
    </dgm:pt>
    <dgm:pt modelId="{9F8FFE5D-25CB-4697-847A-F2A6E38A1CFF}" type="parTrans" cxnId="{9A803659-5F1B-49A9-8D0F-56DD9CDF1C76}">
      <dgm:prSet/>
      <dgm:spPr/>
      <dgm:t>
        <a:bodyPr/>
        <a:lstStyle/>
        <a:p>
          <a:endParaRPr lang="en-US"/>
        </a:p>
      </dgm:t>
    </dgm:pt>
    <dgm:pt modelId="{C7E432AD-0E59-49AB-9B48-1F28804B45A4}" type="sibTrans" cxnId="{9A803659-5F1B-49A9-8D0F-56DD9CDF1C76}">
      <dgm:prSet/>
      <dgm:spPr/>
      <dgm:t>
        <a:bodyPr/>
        <a:lstStyle/>
        <a:p>
          <a:endParaRPr lang="en-US"/>
        </a:p>
      </dgm:t>
    </dgm:pt>
    <dgm:pt modelId="{39610CC4-2CA2-4BBD-9BB8-C5ADD1463873}" type="pres">
      <dgm:prSet presAssocID="{3E4773FF-F9F2-4377-952F-F0B34576BC7D}" presName="Name0" presStyleCnt="0">
        <dgm:presLayoutVars>
          <dgm:dir/>
          <dgm:animLvl val="lvl"/>
          <dgm:resizeHandles val="exact"/>
        </dgm:presLayoutVars>
      </dgm:prSet>
      <dgm:spPr/>
      <dgm:t>
        <a:bodyPr/>
        <a:lstStyle/>
        <a:p>
          <a:endParaRPr lang="en-GB"/>
        </a:p>
      </dgm:t>
    </dgm:pt>
    <dgm:pt modelId="{63DCE966-7357-40CB-B334-F26C767F7E9F}" type="pres">
      <dgm:prSet presAssocID="{63B17111-7001-4B1B-87F0-FAE0F1252342}" presName="linNode" presStyleCnt="0"/>
      <dgm:spPr/>
    </dgm:pt>
    <dgm:pt modelId="{1A6FE87D-9C9F-40B7-AD58-FB926AE562C1}" type="pres">
      <dgm:prSet presAssocID="{63B17111-7001-4B1B-87F0-FAE0F1252342}" presName="parentText" presStyleLbl="node1" presStyleIdx="0" presStyleCnt="5" custAng="0">
        <dgm:presLayoutVars>
          <dgm:chMax val="1"/>
          <dgm:bulletEnabled val="1"/>
        </dgm:presLayoutVars>
      </dgm:prSet>
      <dgm:spPr/>
      <dgm:t>
        <a:bodyPr/>
        <a:lstStyle/>
        <a:p>
          <a:endParaRPr lang="en-GB"/>
        </a:p>
      </dgm:t>
    </dgm:pt>
    <dgm:pt modelId="{E6B66305-B9D4-4B99-A0DE-AA9AF9AD5955}" type="pres">
      <dgm:prSet presAssocID="{A850236E-B473-401E-99AC-FB0F0994D442}" presName="sp" presStyleCnt="0"/>
      <dgm:spPr/>
    </dgm:pt>
    <dgm:pt modelId="{82D6B32A-975E-42CA-B525-2D41AB9C2B20}" type="pres">
      <dgm:prSet presAssocID="{80377100-5312-4402-88A3-8A5897471F5A}" presName="linNode" presStyleCnt="0"/>
      <dgm:spPr/>
    </dgm:pt>
    <dgm:pt modelId="{00EEB1A8-5B40-4C61-8730-4C4E5C77AF74}" type="pres">
      <dgm:prSet presAssocID="{80377100-5312-4402-88A3-8A5897471F5A}" presName="parentText" presStyleLbl="node1" presStyleIdx="1" presStyleCnt="5">
        <dgm:presLayoutVars>
          <dgm:chMax val="1"/>
          <dgm:bulletEnabled val="1"/>
        </dgm:presLayoutVars>
      </dgm:prSet>
      <dgm:spPr/>
      <dgm:t>
        <a:bodyPr/>
        <a:lstStyle/>
        <a:p>
          <a:endParaRPr lang="en-US"/>
        </a:p>
      </dgm:t>
    </dgm:pt>
    <dgm:pt modelId="{C4D02143-F963-4D03-BEEB-E027229D58A3}" type="pres">
      <dgm:prSet presAssocID="{F89B82C4-584D-4A31-9056-D2BE7FCD8418}" presName="sp" presStyleCnt="0"/>
      <dgm:spPr/>
    </dgm:pt>
    <dgm:pt modelId="{FEF08080-6426-44DA-BABE-93FC19E9E462}" type="pres">
      <dgm:prSet presAssocID="{D19DB8D1-146C-423A-AFDA-AEAB451B3A67}" presName="linNode" presStyleCnt="0"/>
      <dgm:spPr/>
    </dgm:pt>
    <dgm:pt modelId="{30DC6279-D5F1-4DDD-B918-1FAAD59C8CCD}" type="pres">
      <dgm:prSet presAssocID="{D19DB8D1-146C-423A-AFDA-AEAB451B3A67}" presName="parentText" presStyleLbl="node1" presStyleIdx="2" presStyleCnt="5">
        <dgm:presLayoutVars>
          <dgm:chMax val="1"/>
          <dgm:bulletEnabled val="1"/>
        </dgm:presLayoutVars>
      </dgm:prSet>
      <dgm:spPr/>
      <dgm:t>
        <a:bodyPr/>
        <a:lstStyle/>
        <a:p>
          <a:endParaRPr lang="en-GB"/>
        </a:p>
      </dgm:t>
    </dgm:pt>
    <dgm:pt modelId="{D82CFF6C-9BDD-4F03-97C6-68DD885D0E3C}" type="pres">
      <dgm:prSet presAssocID="{60218EF5-5400-4A31-A616-D0A8FD452F3D}" presName="sp" presStyleCnt="0"/>
      <dgm:spPr/>
    </dgm:pt>
    <dgm:pt modelId="{82311ED7-D57B-4450-88C1-EDADAFCE0480}" type="pres">
      <dgm:prSet presAssocID="{B0779DE8-4022-4369-ABC9-427FBBA5A8E2}" presName="linNode" presStyleCnt="0"/>
      <dgm:spPr/>
    </dgm:pt>
    <dgm:pt modelId="{1DDBED78-5E59-4E2D-9603-CBFC3964F6CD}" type="pres">
      <dgm:prSet presAssocID="{B0779DE8-4022-4369-ABC9-427FBBA5A8E2}" presName="parentText" presStyleLbl="node1" presStyleIdx="3" presStyleCnt="5">
        <dgm:presLayoutVars>
          <dgm:chMax val="1"/>
          <dgm:bulletEnabled val="1"/>
        </dgm:presLayoutVars>
      </dgm:prSet>
      <dgm:spPr/>
      <dgm:t>
        <a:bodyPr/>
        <a:lstStyle/>
        <a:p>
          <a:endParaRPr lang="en-GB"/>
        </a:p>
      </dgm:t>
    </dgm:pt>
    <dgm:pt modelId="{F90FADB4-B281-4E4D-AC65-505B173BA400}" type="pres">
      <dgm:prSet presAssocID="{938EFE6E-AC8C-432E-A49E-83C3FF5666AA}" presName="sp" presStyleCnt="0"/>
      <dgm:spPr/>
    </dgm:pt>
    <dgm:pt modelId="{607DAADB-6338-4A22-B234-CBFBB71879BA}" type="pres">
      <dgm:prSet presAssocID="{8B82DCF2-6783-4E75-8128-9F720C8A8EC3}" presName="linNode" presStyleCnt="0"/>
      <dgm:spPr/>
    </dgm:pt>
    <dgm:pt modelId="{F6A2F80E-47D3-41F3-9206-45F9232D80B0}" type="pres">
      <dgm:prSet presAssocID="{8B82DCF2-6783-4E75-8128-9F720C8A8EC3}" presName="parentText" presStyleLbl="node1" presStyleIdx="4" presStyleCnt="5">
        <dgm:presLayoutVars>
          <dgm:chMax val="1"/>
          <dgm:bulletEnabled val="1"/>
        </dgm:presLayoutVars>
      </dgm:prSet>
      <dgm:spPr/>
      <dgm:t>
        <a:bodyPr/>
        <a:lstStyle/>
        <a:p>
          <a:endParaRPr lang="en-GB"/>
        </a:p>
      </dgm:t>
    </dgm:pt>
  </dgm:ptLst>
  <dgm:cxnLst>
    <dgm:cxn modelId="{71299761-8E64-4DCE-ABF5-D42498A2D41A}" srcId="{3E4773FF-F9F2-4377-952F-F0B34576BC7D}" destId="{D19DB8D1-146C-423A-AFDA-AEAB451B3A67}" srcOrd="2" destOrd="0" parTransId="{B7B0273A-FB9B-4C18-9A71-449241D2DA3B}" sibTransId="{60218EF5-5400-4A31-A616-D0A8FD452F3D}"/>
    <dgm:cxn modelId="{2E1D6979-1763-4718-BE65-9F9572FF9DD7}" srcId="{3E4773FF-F9F2-4377-952F-F0B34576BC7D}" destId="{80377100-5312-4402-88A3-8A5897471F5A}" srcOrd="1" destOrd="0" parTransId="{0F2A97AD-8BA8-4D06-82D5-93DF12A99FE1}" sibTransId="{F89B82C4-584D-4A31-9056-D2BE7FCD8418}"/>
    <dgm:cxn modelId="{7E00F52A-55B3-4003-AF99-660C57E291A8}" type="presOf" srcId="{63B17111-7001-4B1B-87F0-FAE0F1252342}" destId="{1A6FE87D-9C9F-40B7-AD58-FB926AE562C1}" srcOrd="0" destOrd="0" presId="urn:microsoft.com/office/officeart/2005/8/layout/vList5"/>
    <dgm:cxn modelId="{249E78F6-E592-4ECC-813A-AF5267338BD9}" type="presOf" srcId="{D19DB8D1-146C-423A-AFDA-AEAB451B3A67}" destId="{30DC6279-D5F1-4DDD-B918-1FAAD59C8CCD}" srcOrd="0" destOrd="0" presId="urn:microsoft.com/office/officeart/2005/8/layout/vList5"/>
    <dgm:cxn modelId="{A51A4399-D479-4DBF-BC68-A7359291BC67}" type="presOf" srcId="{80377100-5312-4402-88A3-8A5897471F5A}" destId="{00EEB1A8-5B40-4C61-8730-4C4E5C77AF74}" srcOrd="0" destOrd="0" presId="urn:microsoft.com/office/officeart/2005/8/layout/vList5"/>
    <dgm:cxn modelId="{95B256E9-60B0-49C9-AA93-04EA709765FB}" srcId="{3E4773FF-F9F2-4377-952F-F0B34576BC7D}" destId="{B0779DE8-4022-4369-ABC9-427FBBA5A8E2}" srcOrd="3" destOrd="0" parTransId="{4F5D3B3A-B84A-4E59-B1E6-11D432211F9C}" sibTransId="{938EFE6E-AC8C-432E-A49E-83C3FF5666AA}"/>
    <dgm:cxn modelId="{86E5EED6-E19B-439D-B3BD-B538F0FE50FC}" srcId="{3E4773FF-F9F2-4377-952F-F0B34576BC7D}" destId="{63B17111-7001-4B1B-87F0-FAE0F1252342}" srcOrd="0" destOrd="0" parTransId="{61755A62-0C4C-4F4B-9266-84EC2CC61DBD}" sibTransId="{A850236E-B473-401E-99AC-FB0F0994D442}"/>
    <dgm:cxn modelId="{C61EEF97-0DF1-4F4A-B145-C53ADE89A587}" type="presOf" srcId="{B0779DE8-4022-4369-ABC9-427FBBA5A8E2}" destId="{1DDBED78-5E59-4E2D-9603-CBFC3964F6CD}" srcOrd="0" destOrd="0" presId="urn:microsoft.com/office/officeart/2005/8/layout/vList5"/>
    <dgm:cxn modelId="{1D7E4056-FF23-41FF-9FFF-A8F56DFB8926}" type="presOf" srcId="{3E4773FF-F9F2-4377-952F-F0B34576BC7D}" destId="{39610CC4-2CA2-4BBD-9BB8-C5ADD1463873}" srcOrd="0" destOrd="0" presId="urn:microsoft.com/office/officeart/2005/8/layout/vList5"/>
    <dgm:cxn modelId="{663E58FF-BC1B-49D2-83D2-8030FA118181}" type="presOf" srcId="{8B82DCF2-6783-4E75-8128-9F720C8A8EC3}" destId="{F6A2F80E-47D3-41F3-9206-45F9232D80B0}" srcOrd="0" destOrd="0" presId="urn:microsoft.com/office/officeart/2005/8/layout/vList5"/>
    <dgm:cxn modelId="{9A803659-5F1B-49A9-8D0F-56DD9CDF1C76}" srcId="{3E4773FF-F9F2-4377-952F-F0B34576BC7D}" destId="{8B82DCF2-6783-4E75-8128-9F720C8A8EC3}" srcOrd="4" destOrd="0" parTransId="{9F8FFE5D-25CB-4697-847A-F2A6E38A1CFF}" sibTransId="{C7E432AD-0E59-49AB-9B48-1F28804B45A4}"/>
    <dgm:cxn modelId="{175ED36A-BB0B-4993-9611-DB16F93DE343}" type="presParOf" srcId="{39610CC4-2CA2-4BBD-9BB8-C5ADD1463873}" destId="{63DCE966-7357-40CB-B334-F26C767F7E9F}" srcOrd="0" destOrd="0" presId="urn:microsoft.com/office/officeart/2005/8/layout/vList5"/>
    <dgm:cxn modelId="{9F6BA742-BFFF-49EF-8D9F-D8C43CD3210B}" type="presParOf" srcId="{63DCE966-7357-40CB-B334-F26C767F7E9F}" destId="{1A6FE87D-9C9F-40B7-AD58-FB926AE562C1}" srcOrd="0" destOrd="0" presId="urn:microsoft.com/office/officeart/2005/8/layout/vList5"/>
    <dgm:cxn modelId="{183E9680-9217-4877-9632-7ED8CAC9AC9C}" type="presParOf" srcId="{39610CC4-2CA2-4BBD-9BB8-C5ADD1463873}" destId="{E6B66305-B9D4-4B99-A0DE-AA9AF9AD5955}" srcOrd="1" destOrd="0" presId="urn:microsoft.com/office/officeart/2005/8/layout/vList5"/>
    <dgm:cxn modelId="{FFC5E3A2-7209-43DA-A4ED-F9265C13D9B7}" type="presParOf" srcId="{39610CC4-2CA2-4BBD-9BB8-C5ADD1463873}" destId="{82D6B32A-975E-42CA-B525-2D41AB9C2B20}" srcOrd="2" destOrd="0" presId="urn:microsoft.com/office/officeart/2005/8/layout/vList5"/>
    <dgm:cxn modelId="{84C93AF2-C5AD-4727-9EED-3403297E7538}" type="presParOf" srcId="{82D6B32A-975E-42CA-B525-2D41AB9C2B20}" destId="{00EEB1A8-5B40-4C61-8730-4C4E5C77AF74}" srcOrd="0" destOrd="0" presId="urn:microsoft.com/office/officeart/2005/8/layout/vList5"/>
    <dgm:cxn modelId="{32C7A816-3758-4E59-B926-397424391343}" type="presParOf" srcId="{39610CC4-2CA2-4BBD-9BB8-C5ADD1463873}" destId="{C4D02143-F963-4D03-BEEB-E027229D58A3}" srcOrd="3" destOrd="0" presId="urn:microsoft.com/office/officeart/2005/8/layout/vList5"/>
    <dgm:cxn modelId="{9BD22FA7-D662-4C23-93DC-19FDA833177D}" type="presParOf" srcId="{39610CC4-2CA2-4BBD-9BB8-C5ADD1463873}" destId="{FEF08080-6426-44DA-BABE-93FC19E9E462}" srcOrd="4" destOrd="0" presId="urn:microsoft.com/office/officeart/2005/8/layout/vList5"/>
    <dgm:cxn modelId="{FE53F304-129E-4B97-B628-ECDE57212CB0}" type="presParOf" srcId="{FEF08080-6426-44DA-BABE-93FC19E9E462}" destId="{30DC6279-D5F1-4DDD-B918-1FAAD59C8CCD}" srcOrd="0" destOrd="0" presId="urn:microsoft.com/office/officeart/2005/8/layout/vList5"/>
    <dgm:cxn modelId="{CE5CB96B-2EFF-40BD-B05B-7D60A3CE972B}" type="presParOf" srcId="{39610CC4-2CA2-4BBD-9BB8-C5ADD1463873}" destId="{D82CFF6C-9BDD-4F03-97C6-68DD885D0E3C}" srcOrd="5" destOrd="0" presId="urn:microsoft.com/office/officeart/2005/8/layout/vList5"/>
    <dgm:cxn modelId="{1A4E5B76-902A-4ADB-966B-C9D72E4D096F}" type="presParOf" srcId="{39610CC4-2CA2-4BBD-9BB8-C5ADD1463873}" destId="{82311ED7-D57B-4450-88C1-EDADAFCE0480}" srcOrd="6" destOrd="0" presId="urn:microsoft.com/office/officeart/2005/8/layout/vList5"/>
    <dgm:cxn modelId="{7970A4BE-7977-466B-A8ED-AD208E50A96A}" type="presParOf" srcId="{82311ED7-D57B-4450-88C1-EDADAFCE0480}" destId="{1DDBED78-5E59-4E2D-9603-CBFC3964F6CD}" srcOrd="0" destOrd="0" presId="urn:microsoft.com/office/officeart/2005/8/layout/vList5"/>
    <dgm:cxn modelId="{7FF1FCA2-816A-42CD-A6DE-1399C41E531A}" type="presParOf" srcId="{39610CC4-2CA2-4BBD-9BB8-C5ADD1463873}" destId="{F90FADB4-B281-4E4D-AC65-505B173BA400}" srcOrd="7" destOrd="0" presId="urn:microsoft.com/office/officeart/2005/8/layout/vList5"/>
    <dgm:cxn modelId="{8F999589-6D1C-452B-BEFA-106E9B7AF104}" type="presParOf" srcId="{39610CC4-2CA2-4BBD-9BB8-C5ADD1463873}" destId="{607DAADB-6338-4A22-B234-CBFBB71879BA}" srcOrd="8" destOrd="0" presId="urn:microsoft.com/office/officeart/2005/8/layout/vList5"/>
    <dgm:cxn modelId="{E904623F-7893-4A86-9EF4-41DBC3B65CDD}" type="presParOf" srcId="{607DAADB-6338-4A22-B234-CBFBB71879BA}" destId="{F6A2F80E-47D3-41F3-9206-45F9232D80B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F5E18D-A4E1-4050-8760-FEEDD43BD213}"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US"/>
        </a:p>
      </dgm:t>
    </dgm:pt>
    <dgm:pt modelId="{3A0A05AB-066D-4771-A4C0-FBA4654CCF5B}">
      <dgm:prSet/>
      <dgm:spPr/>
      <dgm:t>
        <a:bodyPr/>
        <a:lstStyle/>
        <a:p>
          <a:pPr rtl="0"/>
          <a:r>
            <a:rPr lang="en-GB" smtClean="0"/>
            <a:t>Precise terms of any warranties matter. They are not all the same.</a:t>
          </a:r>
          <a:endParaRPr lang="en-GB"/>
        </a:p>
      </dgm:t>
    </dgm:pt>
    <dgm:pt modelId="{7479127A-4AF1-4119-979F-CF3383FFEE9C}" type="parTrans" cxnId="{1435F59F-3ECD-4819-AFE5-C36EC102B521}">
      <dgm:prSet/>
      <dgm:spPr/>
      <dgm:t>
        <a:bodyPr/>
        <a:lstStyle/>
        <a:p>
          <a:endParaRPr lang="en-US"/>
        </a:p>
      </dgm:t>
    </dgm:pt>
    <dgm:pt modelId="{6859C17E-671F-4C7D-A8F7-2708D3132478}" type="sibTrans" cxnId="{1435F59F-3ECD-4819-AFE5-C36EC102B521}">
      <dgm:prSet/>
      <dgm:spPr/>
      <dgm:t>
        <a:bodyPr/>
        <a:lstStyle/>
        <a:p>
          <a:endParaRPr lang="en-US"/>
        </a:p>
      </dgm:t>
    </dgm:pt>
    <dgm:pt modelId="{69E564F9-105E-49BB-9A18-76BF7FE487F2}">
      <dgm:prSet/>
      <dgm:spPr/>
      <dgm:t>
        <a:bodyPr/>
        <a:lstStyle/>
        <a:p>
          <a:pPr rtl="0"/>
          <a:r>
            <a:rPr lang="en-GB" smtClean="0"/>
            <a:t>A key decision for Covid claims is </a:t>
          </a:r>
          <a:r>
            <a:rPr lang="en-GB" i="1" smtClean="0"/>
            <a:t>Macquarie Internationale Investments Ltd v Glencore UK Ltd</a:t>
          </a:r>
          <a:r>
            <a:rPr lang="en-GB" smtClean="0"/>
            <a:t> [2010] EWCA Civ 697, [2011] 1 BCLC 561.</a:t>
          </a:r>
          <a:endParaRPr lang="en-GB"/>
        </a:p>
      </dgm:t>
    </dgm:pt>
    <dgm:pt modelId="{30A686E1-F35E-4708-8FF5-F61D8DDE4005}" type="parTrans" cxnId="{C84F528A-7709-48E2-AB0F-CB078A6DEF8B}">
      <dgm:prSet/>
      <dgm:spPr/>
      <dgm:t>
        <a:bodyPr/>
        <a:lstStyle/>
        <a:p>
          <a:endParaRPr lang="en-US"/>
        </a:p>
      </dgm:t>
    </dgm:pt>
    <dgm:pt modelId="{874883C8-6818-411D-B5AF-BFF8409CE040}" type="sibTrans" cxnId="{C84F528A-7709-48E2-AB0F-CB078A6DEF8B}">
      <dgm:prSet/>
      <dgm:spPr/>
      <dgm:t>
        <a:bodyPr/>
        <a:lstStyle/>
        <a:p>
          <a:endParaRPr lang="en-US"/>
        </a:p>
      </dgm:t>
    </dgm:pt>
    <dgm:pt modelId="{EB1C21C4-6B4B-4D61-9E32-FA1B62D9E452}">
      <dgm:prSet/>
      <dgm:spPr/>
      <dgm:t>
        <a:bodyPr/>
        <a:lstStyle/>
        <a:p>
          <a:pPr rtl="0"/>
          <a:r>
            <a:rPr lang="en-GB" dirty="0" smtClean="0"/>
            <a:t>Warranties of process are very different from warranties of quality: </a:t>
          </a:r>
          <a:r>
            <a:rPr lang="en-GB" i="1" dirty="0" smtClean="0"/>
            <a:t>Lion Nathan Ltd v CC Bottlers Ltd </a:t>
          </a:r>
          <a:r>
            <a:rPr lang="en-GB" dirty="0" smtClean="0"/>
            <a:t>[1996] 1 WLR 1438.</a:t>
          </a:r>
          <a:endParaRPr lang="en-GB" dirty="0"/>
        </a:p>
      </dgm:t>
    </dgm:pt>
    <dgm:pt modelId="{AA8596FE-0B84-497B-B061-3A77247A173D}" type="parTrans" cxnId="{0043D5D1-CDDF-443F-95E7-B659E2192861}">
      <dgm:prSet/>
      <dgm:spPr/>
      <dgm:t>
        <a:bodyPr/>
        <a:lstStyle/>
        <a:p>
          <a:endParaRPr lang="en-US"/>
        </a:p>
      </dgm:t>
    </dgm:pt>
    <dgm:pt modelId="{88C8D322-779B-4A72-A753-66616AE65F45}" type="sibTrans" cxnId="{0043D5D1-CDDF-443F-95E7-B659E2192861}">
      <dgm:prSet/>
      <dgm:spPr/>
      <dgm:t>
        <a:bodyPr/>
        <a:lstStyle/>
        <a:p>
          <a:endParaRPr lang="en-US"/>
        </a:p>
      </dgm:t>
    </dgm:pt>
    <dgm:pt modelId="{AFD114DC-3F61-4C8B-B37D-351BDBFF47E2}" type="pres">
      <dgm:prSet presAssocID="{CBF5E18D-A4E1-4050-8760-FEEDD43BD213}" presName="cycle" presStyleCnt="0">
        <dgm:presLayoutVars>
          <dgm:dir/>
          <dgm:resizeHandles val="exact"/>
        </dgm:presLayoutVars>
      </dgm:prSet>
      <dgm:spPr/>
      <dgm:t>
        <a:bodyPr/>
        <a:lstStyle/>
        <a:p>
          <a:endParaRPr lang="en-GB"/>
        </a:p>
      </dgm:t>
    </dgm:pt>
    <dgm:pt modelId="{E0F75231-B971-4DB2-B1F0-CA9F5D97DCFC}" type="pres">
      <dgm:prSet presAssocID="{3A0A05AB-066D-4771-A4C0-FBA4654CCF5B}" presName="node" presStyleLbl="node1" presStyleIdx="0" presStyleCnt="3">
        <dgm:presLayoutVars>
          <dgm:bulletEnabled val="1"/>
        </dgm:presLayoutVars>
      </dgm:prSet>
      <dgm:spPr/>
      <dgm:t>
        <a:bodyPr/>
        <a:lstStyle/>
        <a:p>
          <a:endParaRPr lang="en-GB"/>
        </a:p>
      </dgm:t>
    </dgm:pt>
    <dgm:pt modelId="{820E3B53-F121-49C6-A305-FF88B9FA8BD0}" type="pres">
      <dgm:prSet presAssocID="{6859C17E-671F-4C7D-A8F7-2708D3132478}" presName="sibTrans" presStyleLbl="sibTrans2D1" presStyleIdx="0" presStyleCnt="3"/>
      <dgm:spPr/>
      <dgm:t>
        <a:bodyPr/>
        <a:lstStyle/>
        <a:p>
          <a:endParaRPr lang="en-GB"/>
        </a:p>
      </dgm:t>
    </dgm:pt>
    <dgm:pt modelId="{A968A11E-BE96-4BE1-9DFD-4538C7B1EFD1}" type="pres">
      <dgm:prSet presAssocID="{6859C17E-671F-4C7D-A8F7-2708D3132478}" presName="connectorText" presStyleLbl="sibTrans2D1" presStyleIdx="0" presStyleCnt="3"/>
      <dgm:spPr/>
      <dgm:t>
        <a:bodyPr/>
        <a:lstStyle/>
        <a:p>
          <a:endParaRPr lang="en-GB"/>
        </a:p>
      </dgm:t>
    </dgm:pt>
    <dgm:pt modelId="{5336A15D-A3C4-49B8-97C0-C1649C1924D7}" type="pres">
      <dgm:prSet presAssocID="{69E564F9-105E-49BB-9A18-76BF7FE487F2}" presName="node" presStyleLbl="node1" presStyleIdx="1" presStyleCnt="3">
        <dgm:presLayoutVars>
          <dgm:bulletEnabled val="1"/>
        </dgm:presLayoutVars>
      </dgm:prSet>
      <dgm:spPr/>
      <dgm:t>
        <a:bodyPr/>
        <a:lstStyle/>
        <a:p>
          <a:endParaRPr lang="en-GB"/>
        </a:p>
      </dgm:t>
    </dgm:pt>
    <dgm:pt modelId="{C1C217F6-D165-4D0D-A839-9EA11E969031}" type="pres">
      <dgm:prSet presAssocID="{874883C8-6818-411D-B5AF-BFF8409CE040}" presName="sibTrans" presStyleLbl="sibTrans2D1" presStyleIdx="1" presStyleCnt="3"/>
      <dgm:spPr/>
      <dgm:t>
        <a:bodyPr/>
        <a:lstStyle/>
        <a:p>
          <a:endParaRPr lang="en-GB"/>
        </a:p>
      </dgm:t>
    </dgm:pt>
    <dgm:pt modelId="{080532D3-2549-45C6-868D-831CCFE9609D}" type="pres">
      <dgm:prSet presAssocID="{874883C8-6818-411D-B5AF-BFF8409CE040}" presName="connectorText" presStyleLbl="sibTrans2D1" presStyleIdx="1" presStyleCnt="3"/>
      <dgm:spPr/>
      <dgm:t>
        <a:bodyPr/>
        <a:lstStyle/>
        <a:p>
          <a:endParaRPr lang="en-GB"/>
        </a:p>
      </dgm:t>
    </dgm:pt>
    <dgm:pt modelId="{D4E5D236-F7E0-4522-A235-34E92E82C786}" type="pres">
      <dgm:prSet presAssocID="{EB1C21C4-6B4B-4D61-9E32-FA1B62D9E452}" presName="node" presStyleLbl="node1" presStyleIdx="2" presStyleCnt="3">
        <dgm:presLayoutVars>
          <dgm:bulletEnabled val="1"/>
        </dgm:presLayoutVars>
      </dgm:prSet>
      <dgm:spPr/>
      <dgm:t>
        <a:bodyPr/>
        <a:lstStyle/>
        <a:p>
          <a:endParaRPr lang="en-GB"/>
        </a:p>
      </dgm:t>
    </dgm:pt>
    <dgm:pt modelId="{070C3FB9-9202-4F9F-A189-2740B7FCB6E9}" type="pres">
      <dgm:prSet presAssocID="{88C8D322-779B-4A72-A753-66616AE65F45}" presName="sibTrans" presStyleLbl="sibTrans2D1" presStyleIdx="2" presStyleCnt="3"/>
      <dgm:spPr/>
      <dgm:t>
        <a:bodyPr/>
        <a:lstStyle/>
        <a:p>
          <a:endParaRPr lang="en-GB"/>
        </a:p>
      </dgm:t>
    </dgm:pt>
    <dgm:pt modelId="{DE48D652-E9B5-4D99-81F2-540D6DB3C8E9}" type="pres">
      <dgm:prSet presAssocID="{88C8D322-779B-4A72-A753-66616AE65F45}" presName="connectorText" presStyleLbl="sibTrans2D1" presStyleIdx="2" presStyleCnt="3"/>
      <dgm:spPr/>
      <dgm:t>
        <a:bodyPr/>
        <a:lstStyle/>
        <a:p>
          <a:endParaRPr lang="en-GB"/>
        </a:p>
      </dgm:t>
    </dgm:pt>
  </dgm:ptLst>
  <dgm:cxnLst>
    <dgm:cxn modelId="{0043D5D1-CDDF-443F-95E7-B659E2192861}" srcId="{CBF5E18D-A4E1-4050-8760-FEEDD43BD213}" destId="{EB1C21C4-6B4B-4D61-9E32-FA1B62D9E452}" srcOrd="2" destOrd="0" parTransId="{AA8596FE-0B84-497B-B061-3A77247A173D}" sibTransId="{88C8D322-779B-4A72-A753-66616AE65F45}"/>
    <dgm:cxn modelId="{08F3E5CD-6E77-49FB-9679-D12528D94194}" type="presOf" srcId="{88C8D322-779B-4A72-A753-66616AE65F45}" destId="{070C3FB9-9202-4F9F-A189-2740B7FCB6E9}" srcOrd="0" destOrd="0" presId="urn:microsoft.com/office/officeart/2005/8/layout/cycle2"/>
    <dgm:cxn modelId="{A9E24A5A-0439-4A5C-86F3-3064BDA5158E}" type="presOf" srcId="{CBF5E18D-A4E1-4050-8760-FEEDD43BD213}" destId="{AFD114DC-3F61-4C8B-B37D-351BDBFF47E2}" srcOrd="0" destOrd="0" presId="urn:microsoft.com/office/officeart/2005/8/layout/cycle2"/>
    <dgm:cxn modelId="{7088DF79-D050-4EAE-A0F2-49722BBD6A1C}" type="presOf" srcId="{3A0A05AB-066D-4771-A4C0-FBA4654CCF5B}" destId="{E0F75231-B971-4DB2-B1F0-CA9F5D97DCFC}" srcOrd="0" destOrd="0" presId="urn:microsoft.com/office/officeart/2005/8/layout/cycle2"/>
    <dgm:cxn modelId="{CBEB361F-1C6F-4131-A9DF-3603DA142CE3}" type="presOf" srcId="{874883C8-6818-411D-B5AF-BFF8409CE040}" destId="{080532D3-2549-45C6-868D-831CCFE9609D}" srcOrd="1" destOrd="0" presId="urn:microsoft.com/office/officeart/2005/8/layout/cycle2"/>
    <dgm:cxn modelId="{49BA650F-D6DA-46D1-B53C-9EBF68BC8E43}" type="presOf" srcId="{6859C17E-671F-4C7D-A8F7-2708D3132478}" destId="{A968A11E-BE96-4BE1-9DFD-4538C7B1EFD1}" srcOrd="1" destOrd="0" presId="urn:microsoft.com/office/officeart/2005/8/layout/cycle2"/>
    <dgm:cxn modelId="{51FDA240-40B7-4EB1-A67C-DEEB2C765A3A}" type="presOf" srcId="{874883C8-6818-411D-B5AF-BFF8409CE040}" destId="{C1C217F6-D165-4D0D-A839-9EA11E969031}" srcOrd="0" destOrd="0" presId="urn:microsoft.com/office/officeart/2005/8/layout/cycle2"/>
    <dgm:cxn modelId="{1435F59F-3ECD-4819-AFE5-C36EC102B521}" srcId="{CBF5E18D-A4E1-4050-8760-FEEDD43BD213}" destId="{3A0A05AB-066D-4771-A4C0-FBA4654CCF5B}" srcOrd="0" destOrd="0" parTransId="{7479127A-4AF1-4119-979F-CF3383FFEE9C}" sibTransId="{6859C17E-671F-4C7D-A8F7-2708D3132478}"/>
    <dgm:cxn modelId="{1DF3BE32-57DD-4106-895E-1EA6A40CFCA7}" type="presOf" srcId="{6859C17E-671F-4C7D-A8F7-2708D3132478}" destId="{820E3B53-F121-49C6-A305-FF88B9FA8BD0}" srcOrd="0" destOrd="0" presId="urn:microsoft.com/office/officeart/2005/8/layout/cycle2"/>
    <dgm:cxn modelId="{C84F528A-7709-48E2-AB0F-CB078A6DEF8B}" srcId="{CBF5E18D-A4E1-4050-8760-FEEDD43BD213}" destId="{69E564F9-105E-49BB-9A18-76BF7FE487F2}" srcOrd="1" destOrd="0" parTransId="{30A686E1-F35E-4708-8FF5-F61D8DDE4005}" sibTransId="{874883C8-6818-411D-B5AF-BFF8409CE040}"/>
    <dgm:cxn modelId="{4B11CFC6-DF65-4BFB-8C9E-3ED52A476C42}" type="presOf" srcId="{88C8D322-779B-4A72-A753-66616AE65F45}" destId="{DE48D652-E9B5-4D99-81F2-540D6DB3C8E9}" srcOrd="1" destOrd="0" presId="urn:microsoft.com/office/officeart/2005/8/layout/cycle2"/>
    <dgm:cxn modelId="{70FA2805-FC97-4AFE-9678-ABB4F2AC88B0}" type="presOf" srcId="{EB1C21C4-6B4B-4D61-9E32-FA1B62D9E452}" destId="{D4E5D236-F7E0-4522-A235-34E92E82C786}" srcOrd="0" destOrd="0" presId="urn:microsoft.com/office/officeart/2005/8/layout/cycle2"/>
    <dgm:cxn modelId="{501278CB-6A20-4BEA-A14F-E39F79DBB5C6}" type="presOf" srcId="{69E564F9-105E-49BB-9A18-76BF7FE487F2}" destId="{5336A15D-A3C4-49B8-97C0-C1649C1924D7}" srcOrd="0" destOrd="0" presId="urn:microsoft.com/office/officeart/2005/8/layout/cycle2"/>
    <dgm:cxn modelId="{DDFCC024-EBFC-43E2-8F94-9DB3BCD95846}" type="presParOf" srcId="{AFD114DC-3F61-4C8B-B37D-351BDBFF47E2}" destId="{E0F75231-B971-4DB2-B1F0-CA9F5D97DCFC}" srcOrd="0" destOrd="0" presId="urn:microsoft.com/office/officeart/2005/8/layout/cycle2"/>
    <dgm:cxn modelId="{A29FF03D-7011-4A48-BECE-CD31C63F7BCE}" type="presParOf" srcId="{AFD114DC-3F61-4C8B-B37D-351BDBFF47E2}" destId="{820E3B53-F121-49C6-A305-FF88B9FA8BD0}" srcOrd="1" destOrd="0" presId="urn:microsoft.com/office/officeart/2005/8/layout/cycle2"/>
    <dgm:cxn modelId="{90A33C62-4944-4EB8-A2C9-BFF7679604CB}" type="presParOf" srcId="{820E3B53-F121-49C6-A305-FF88B9FA8BD0}" destId="{A968A11E-BE96-4BE1-9DFD-4538C7B1EFD1}" srcOrd="0" destOrd="0" presId="urn:microsoft.com/office/officeart/2005/8/layout/cycle2"/>
    <dgm:cxn modelId="{873D42A0-A670-4B75-A3B6-19BFF3D4C176}" type="presParOf" srcId="{AFD114DC-3F61-4C8B-B37D-351BDBFF47E2}" destId="{5336A15D-A3C4-49B8-97C0-C1649C1924D7}" srcOrd="2" destOrd="0" presId="urn:microsoft.com/office/officeart/2005/8/layout/cycle2"/>
    <dgm:cxn modelId="{FD5F9FC7-5F34-4AF1-AA53-F3534862F94F}" type="presParOf" srcId="{AFD114DC-3F61-4C8B-B37D-351BDBFF47E2}" destId="{C1C217F6-D165-4D0D-A839-9EA11E969031}" srcOrd="3" destOrd="0" presId="urn:microsoft.com/office/officeart/2005/8/layout/cycle2"/>
    <dgm:cxn modelId="{F2A81EAE-8DF0-4A71-98A5-061C103E1595}" type="presParOf" srcId="{C1C217F6-D165-4D0D-A839-9EA11E969031}" destId="{080532D3-2549-45C6-868D-831CCFE9609D}" srcOrd="0" destOrd="0" presId="urn:microsoft.com/office/officeart/2005/8/layout/cycle2"/>
    <dgm:cxn modelId="{5E402F6D-01BE-4B76-886A-01D8B756C3EF}" type="presParOf" srcId="{AFD114DC-3F61-4C8B-B37D-351BDBFF47E2}" destId="{D4E5D236-F7E0-4522-A235-34E92E82C786}" srcOrd="4" destOrd="0" presId="urn:microsoft.com/office/officeart/2005/8/layout/cycle2"/>
    <dgm:cxn modelId="{060C5FEE-7269-475F-8138-EF6E05422BC0}" type="presParOf" srcId="{AFD114DC-3F61-4C8B-B37D-351BDBFF47E2}" destId="{070C3FB9-9202-4F9F-A189-2740B7FCB6E9}" srcOrd="5" destOrd="0" presId="urn:microsoft.com/office/officeart/2005/8/layout/cycle2"/>
    <dgm:cxn modelId="{5DB1DD21-6FE5-414F-A522-54D8D91598B9}" type="presParOf" srcId="{070C3FB9-9202-4F9F-A189-2740B7FCB6E9}" destId="{DE48D652-E9B5-4D99-81F2-540D6DB3C8E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96D1CB-473C-47F5-A788-66277F4E3F18}"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4BC0E6BA-B342-46DE-9B15-F14052221C5A}">
      <dgm:prSet/>
      <dgm:spPr/>
      <dgm:t>
        <a:bodyPr/>
        <a:lstStyle/>
        <a:p>
          <a:pPr rtl="0"/>
          <a:r>
            <a:rPr lang="en-GB" smtClean="0"/>
            <a:t>May be the only way to defeat boiler plate exclusions and entire agreement clauses.</a:t>
          </a:r>
          <a:endParaRPr lang="en-GB"/>
        </a:p>
      </dgm:t>
    </dgm:pt>
    <dgm:pt modelId="{4E0F7553-1498-48E2-9FE2-F8C122C9F704}" type="parTrans" cxnId="{69081BB9-FF4A-47C7-9606-E4664B5648C2}">
      <dgm:prSet/>
      <dgm:spPr/>
      <dgm:t>
        <a:bodyPr/>
        <a:lstStyle/>
        <a:p>
          <a:endParaRPr lang="en-US"/>
        </a:p>
      </dgm:t>
    </dgm:pt>
    <dgm:pt modelId="{0F006B67-9590-404C-BA7E-68491CF46C3B}" type="sibTrans" cxnId="{69081BB9-FF4A-47C7-9606-E4664B5648C2}">
      <dgm:prSet/>
      <dgm:spPr/>
      <dgm:t>
        <a:bodyPr/>
        <a:lstStyle/>
        <a:p>
          <a:endParaRPr lang="en-US"/>
        </a:p>
      </dgm:t>
    </dgm:pt>
    <dgm:pt modelId="{D91B4C51-30A4-4293-945D-72EE7604E807}">
      <dgm:prSet/>
      <dgm:spPr/>
      <dgm:t>
        <a:bodyPr/>
        <a:lstStyle/>
        <a:p>
          <a:pPr rtl="0"/>
          <a:r>
            <a:rPr lang="en-GB" smtClean="0"/>
            <a:t>Different measure of loss – better for claimant if the bargain turns bad for other reasons. </a:t>
          </a:r>
          <a:endParaRPr lang="en-GB"/>
        </a:p>
      </dgm:t>
    </dgm:pt>
    <dgm:pt modelId="{D5F20B78-A96D-430D-BD0F-FFF64C383B87}" type="parTrans" cxnId="{A4CF4BE2-4DC1-47F7-9CC7-C5739028E480}">
      <dgm:prSet/>
      <dgm:spPr/>
      <dgm:t>
        <a:bodyPr/>
        <a:lstStyle/>
        <a:p>
          <a:endParaRPr lang="en-US"/>
        </a:p>
      </dgm:t>
    </dgm:pt>
    <dgm:pt modelId="{892A5DF1-30F7-4B34-A123-BEFB699925D8}" type="sibTrans" cxnId="{A4CF4BE2-4DC1-47F7-9CC7-C5739028E480}">
      <dgm:prSet/>
      <dgm:spPr/>
      <dgm:t>
        <a:bodyPr/>
        <a:lstStyle/>
        <a:p>
          <a:endParaRPr lang="en-US"/>
        </a:p>
      </dgm:t>
    </dgm:pt>
    <dgm:pt modelId="{E2CB33CB-D9C3-4474-B5DE-6B88E45B5D45}">
      <dgm:prSet/>
      <dgm:spPr/>
      <dgm:t>
        <a:bodyPr/>
        <a:lstStyle/>
        <a:p>
          <a:pPr rtl="0"/>
          <a:r>
            <a:rPr lang="en-GB" smtClean="0"/>
            <a:t>First, catch your fraudster.</a:t>
          </a:r>
          <a:endParaRPr lang="en-GB"/>
        </a:p>
      </dgm:t>
    </dgm:pt>
    <dgm:pt modelId="{C0FBEDEB-37D5-4A8C-9E76-97716457A542}" type="parTrans" cxnId="{14F7DBFD-C3BC-489F-9980-085936DDDC84}">
      <dgm:prSet/>
      <dgm:spPr/>
      <dgm:t>
        <a:bodyPr/>
        <a:lstStyle/>
        <a:p>
          <a:endParaRPr lang="en-US"/>
        </a:p>
      </dgm:t>
    </dgm:pt>
    <dgm:pt modelId="{CD678678-551E-468E-89AE-317E5110E2C1}" type="sibTrans" cxnId="{14F7DBFD-C3BC-489F-9980-085936DDDC84}">
      <dgm:prSet/>
      <dgm:spPr/>
      <dgm:t>
        <a:bodyPr/>
        <a:lstStyle/>
        <a:p>
          <a:endParaRPr lang="en-US"/>
        </a:p>
      </dgm:t>
    </dgm:pt>
    <dgm:pt modelId="{BE1BCB65-D67D-40AB-93A8-787779ECFF08}">
      <dgm:prSet/>
      <dgm:spPr/>
      <dgm:t>
        <a:bodyPr/>
        <a:lstStyle/>
        <a:p>
          <a:pPr rtl="0"/>
          <a:r>
            <a:rPr lang="en-GB" smtClean="0"/>
            <a:t>Who else is legally responsible? Two key cases:</a:t>
          </a:r>
          <a:endParaRPr lang="en-GB"/>
        </a:p>
      </dgm:t>
    </dgm:pt>
    <dgm:pt modelId="{35CD4621-8B16-4C5D-85E1-01327DEB6095}" type="parTrans" cxnId="{CFCEDFD6-2329-4A51-95C1-A656894DDCB3}">
      <dgm:prSet/>
      <dgm:spPr/>
      <dgm:t>
        <a:bodyPr/>
        <a:lstStyle/>
        <a:p>
          <a:endParaRPr lang="en-US"/>
        </a:p>
      </dgm:t>
    </dgm:pt>
    <dgm:pt modelId="{7809A25A-2F18-4A43-9B1D-4CAB46A8B182}" type="sibTrans" cxnId="{CFCEDFD6-2329-4A51-95C1-A656894DDCB3}">
      <dgm:prSet/>
      <dgm:spPr/>
      <dgm:t>
        <a:bodyPr/>
        <a:lstStyle/>
        <a:p>
          <a:endParaRPr lang="en-US"/>
        </a:p>
      </dgm:t>
    </dgm:pt>
    <dgm:pt modelId="{91D15980-0AB3-4F0A-9673-69311100A161}">
      <dgm:prSet/>
      <dgm:spPr/>
      <dgm:t>
        <a:bodyPr/>
        <a:lstStyle/>
        <a:p>
          <a:pPr rtl="0"/>
          <a:r>
            <a:rPr lang="en-GB" smtClean="0"/>
            <a:t>Briess v Woolley [1954] AC 333</a:t>
          </a:r>
          <a:endParaRPr lang="en-GB"/>
        </a:p>
      </dgm:t>
    </dgm:pt>
    <dgm:pt modelId="{58F49B14-78B1-4157-BDAA-B64FC506D385}" type="parTrans" cxnId="{343A4A49-32FF-4461-AC03-DCFE74559F48}">
      <dgm:prSet/>
      <dgm:spPr/>
      <dgm:t>
        <a:bodyPr/>
        <a:lstStyle/>
        <a:p>
          <a:endParaRPr lang="en-US"/>
        </a:p>
      </dgm:t>
    </dgm:pt>
    <dgm:pt modelId="{2EEDE68B-CBFB-43BB-8305-34E401B6F987}" type="sibTrans" cxnId="{343A4A49-32FF-4461-AC03-DCFE74559F48}">
      <dgm:prSet/>
      <dgm:spPr/>
      <dgm:t>
        <a:bodyPr/>
        <a:lstStyle/>
        <a:p>
          <a:endParaRPr lang="en-US"/>
        </a:p>
      </dgm:t>
    </dgm:pt>
    <dgm:pt modelId="{A8A15860-4C9A-4B19-BF95-67D56324F904}">
      <dgm:prSet/>
      <dgm:spPr/>
      <dgm:t>
        <a:bodyPr/>
        <a:lstStyle/>
        <a:p>
          <a:pPr rtl="0"/>
          <a:r>
            <a:rPr lang="en-GB" smtClean="0"/>
            <a:t>MAN v Freightliner [2005] EWHC 2347 (Comm)</a:t>
          </a:r>
          <a:endParaRPr lang="en-GB"/>
        </a:p>
      </dgm:t>
    </dgm:pt>
    <dgm:pt modelId="{133283A4-27E9-40D4-9490-94B51D2534D6}" type="parTrans" cxnId="{A847D6BF-49F4-4E7F-8741-D3BD8E97A32F}">
      <dgm:prSet/>
      <dgm:spPr/>
      <dgm:t>
        <a:bodyPr/>
        <a:lstStyle/>
        <a:p>
          <a:endParaRPr lang="en-US"/>
        </a:p>
      </dgm:t>
    </dgm:pt>
    <dgm:pt modelId="{D6E9481A-7959-4150-8ABB-DA667FC766FA}" type="sibTrans" cxnId="{A847D6BF-49F4-4E7F-8741-D3BD8E97A32F}">
      <dgm:prSet/>
      <dgm:spPr/>
      <dgm:t>
        <a:bodyPr/>
        <a:lstStyle/>
        <a:p>
          <a:endParaRPr lang="en-US"/>
        </a:p>
      </dgm:t>
    </dgm:pt>
    <dgm:pt modelId="{7F6F9A77-8CFE-4E16-8B33-542E679DCAB4}" type="pres">
      <dgm:prSet presAssocID="{C096D1CB-473C-47F5-A788-66277F4E3F18}" presName="linearFlow" presStyleCnt="0">
        <dgm:presLayoutVars>
          <dgm:dir/>
          <dgm:resizeHandles val="exact"/>
        </dgm:presLayoutVars>
      </dgm:prSet>
      <dgm:spPr/>
      <dgm:t>
        <a:bodyPr/>
        <a:lstStyle/>
        <a:p>
          <a:endParaRPr lang="en-GB"/>
        </a:p>
      </dgm:t>
    </dgm:pt>
    <dgm:pt modelId="{1AF66EEB-58FE-48E6-B700-6F55F681353A}" type="pres">
      <dgm:prSet presAssocID="{4BC0E6BA-B342-46DE-9B15-F14052221C5A}" presName="composite" presStyleCnt="0"/>
      <dgm:spPr/>
    </dgm:pt>
    <dgm:pt modelId="{41F8BDB9-20DE-422E-BB85-D90AE1A04178}" type="pres">
      <dgm:prSet presAssocID="{4BC0E6BA-B342-46DE-9B15-F14052221C5A}" presName="imgShp" presStyleLbl="fgImgPlace1" presStyleIdx="0" presStyleCnt="4" custScaleX="212376"/>
      <dgm:spPr>
        <a:blipFill rotWithShape="1">
          <a:blip xmlns:r="http://schemas.openxmlformats.org/officeDocument/2006/relationships" r:embed="rId1"/>
          <a:stretch>
            <a:fillRect/>
          </a:stretch>
        </a:blipFill>
      </dgm:spPr>
    </dgm:pt>
    <dgm:pt modelId="{9BF795C5-5C58-4F09-807E-20323EF38D8E}" type="pres">
      <dgm:prSet presAssocID="{4BC0E6BA-B342-46DE-9B15-F14052221C5A}" presName="txShp" presStyleLbl="node1" presStyleIdx="0" presStyleCnt="4">
        <dgm:presLayoutVars>
          <dgm:bulletEnabled val="1"/>
        </dgm:presLayoutVars>
      </dgm:prSet>
      <dgm:spPr/>
      <dgm:t>
        <a:bodyPr/>
        <a:lstStyle/>
        <a:p>
          <a:endParaRPr lang="en-GB"/>
        </a:p>
      </dgm:t>
    </dgm:pt>
    <dgm:pt modelId="{5F9954DD-D6AB-4684-8E39-590244AEEB7D}" type="pres">
      <dgm:prSet presAssocID="{0F006B67-9590-404C-BA7E-68491CF46C3B}" presName="spacing" presStyleCnt="0"/>
      <dgm:spPr/>
    </dgm:pt>
    <dgm:pt modelId="{A48DB185-D963-40FE-8F75-D7D58BB06E59}" type="pres">
      <dgm:prSet presAssocID="{D91B4C51-30A4-4293-945D-72EE7604E807}" presName="composite" presStyleCnt="0"/>
      <dgm:spPr/>
    </dgm:pt>
    <dgm:pt modelId="{9CAAE85A-02AB-49C5-ACAB-BB78911187F0}" type="pres">
      <dgm:prSet presAssocID="{D91B4C51-30A4-4293-945D-72EE7604E807}" presName="imgShp" presStyleLbl="fgImgPlace1" presStyleIdx="1" presStyleCnt="4" custScaleX="158495"/>
      <dgm:spPr>
        <a:blipFill rotWithShape="1">
          <a:blip xmlns:r="http://schemas.openxmlformats.org/officeDocument/2006/relationships" r:embed="rId2"/>
          <a:stretch>
            <a:fillRect/>
          </a:stretch>
        </a:blipFill>
      </dgm:spPr>
    </dgm:pt>
    <dgm:pt modelId="{35894734-B62C-4E8C-A4DD-916250B60BAF}" type="pres">
      <dgm:prSet presAssocID="{D91B4C51-30A4-4293-945D-72EE7604E807}" presName="txShp" presStyleLbl="node1" presStyleIdx="1" presStyleCnt="4">
        <dgm:presLayoutVars>
          <dgm:bulletEnabled val="1"/>
        </dgm:presLayoutVars>
      </dgm:prSet>
      <dgm:spPr/>
      <dgm:t>
        <a:bodyPr/>
        <a:lstStyle/>
        <a:p>
          <a:endParaRPr lang="en-GB"/>
        </a:p>
      </dgm:t>
    </dgm:pt>
    <dgm:pt modelId="{657448EB-BECD-4CAC-A6B1-006E115EBC25}" type="pres">
      <dgm:prSet presAssocID="{892A5DF1-30F7-4B34-A123-BEFB699925D8}" presName="spacing" presStyleCnt="0"/>
      <dgm:spPr/>
    </dgm:pt>
    <dgm:pt modelId="{8057A42D-C6D7-4416-B575-0BD5F79D5931}" type="pres">
      <dgm:prSet presAssocID="{E2CB33CB-D9C3-4474-B5DE-6B88E45B5D45}" presName="composite" presStyleCnt="0"/>
      <dgm:spPr/>
    </dgm:pt>
    <dgm:pt modelId="{D870F514-AC3A-4809-9553-72D674F137AC}" type="pres">
      <dgm:prSet presAssocID="{E2CB33CB-D9C3-4474-B5DE-6B88E45B5D45}" presName="imgShp" presStyleLbl="fgImgPlace1" presStyleIdx="2" presStyleCnt="4" custScaleX="190321"/>
      <dgm:spPr>
        <a:blipFill rotWithShape="1">
          <a:blip xmlns:r="http://schemas.openxmlformats.org/officeDocument/2006/relationships" r:embed="rId3"/>
          <a:stretch>
            <a:fillRect/>
          </a:stretch>
        </a:blipFill>
      </dgm:spPr>
    </dgm:pt>
    <dgm:pt modelId="{0FE9932C-9962-43F1-A35F-B0E4B2CAED0C}" type="pres">
      <dgm:prSet presAssocID="{E2CB33CB-D9C3-4474-B5DE-6B88E45B5D45}" presName="txShp" presStyleLbl="node1" presStyleIdx="2" presStyleCnt="4">
        <dgm:presLayoutVars>
          <dgm:bulletEnabled val="1"/>
        </dgm:presLayoutVars>
      </dgm:prSet>
      <dgm:spPr/>
      <dgm:t>
        <a:bodyPr/>
        <a:lstStyle/>
        <a:p>
          <a:endParaRPr lang="en-GB"/>
        </a:p>
      </dgm:t>
    </dgm:pt>
    <dgm:pt modelId="{38D608DE-3434-45F4-AB04-95EA32859CCC}" type="pres">
      <dgm:prSet presAssocID="{CD678678-551E-468E-89AE-317E5110E2C1}" presName="spacing" presStyleCnt="0"/>
      <dgm:spPr/>
    </dgm:pt>
    <dgm:pt modelId="{6D2D7E39-378C-44F2-B916-F01E2958CBE9}" type="pres">
      <dgm:prSet presAssocID="{BE1BCB65-D67D-40AB-93A8-787779ECFF08}" presName="composite" presStyleCnt="0"/>
      <dgm:spPr/>
    </dgm:pt>
    <dgm:pt modelId="{053144ED-EA2F-43DA-A7E0-7B575F8B8D1E}" type="pres">
      <dgm:prSet presAssocID="{BE1BCB65-D67D-40AB-93A8-787779ECFF08}" presName="imgShp" presStyleLbl="fgImgPlace1" presStyleIdx="3" presStyleCnt="4" custScaleX="108117"/>
      <dgm:spPr>
        <a:blipFill rotWithShape="1">
          <a:blip xmlns:r="http://schemas.openxmlformats.org/officeDocument/2006/relationships" r:embed="rId4"/>
          <a:stretch>
            <a:fillRect/>
          </a:stretch>
        </a:blipFill>
      </dgm:spPr>
    </dgm:pt>
    <dgm:pt modelId="{96D18FFB-C6C9-4598-A089-6A3FAEBF094C}" type="pres">
      <dgm:prSet presAssocID="{BE1BCB65-D67D-40AB-93A8-787779ECFF08}" presName="txShp" presStyleLbl="node1" presStyleIdx="3" presStyleCnt="4">
        <dgm:presLayoutVars>
          <dgm:bulletEnabled val="1"/>
        </dgm:presLayoutVars>
      </dgm:prSet>
      <dgm:spPr/>
      <dgm:t>
        <a:bodyPr/>
        <a:lstStyle/>
        <a:p>
          <a:endParaRPr lang="en-GB"/>
        </a:p>
      </dgm:t>
    </dgm:pt>
  </dgm:ptLst>
  <dgm:cxnLst>
    <dgm:cxn modelId="{1F408F6A-5556-4C00-9114-54B26C5DD543}" type="presOf" srcId="{4BC0E6BA-B342-46DE-9B15-F14052221C5A}" destId="{9BF795C5-5C58-4F09-807E-20323EF38D8E}" srcOrd="0" destOrd="0" presId="urn:microsoft.com/office/officeart/2005/8/layout/vList3"/>
    <dgm:cxn modelId="{69081BB9-FF4A-47C7-9606-E4664B5648C2}" srcId="{C096D1CB-473C-47F5-A788-66277F4E3F18}" destId="{4BC0E6BA-B342-46DE-9B15-F14052221C5A}" srcOrd="0" destOrd="0" parTransId="{4E0F7553-1498-48E2-9FE2-F8C122C9F704}" sibTransId="{0F006B67-9590-404C-BA7E-68491CF46C3B}"/>
    <dgm:cxn modelId="{CFCEDFD6-2329-4A51-95C1-A656894DDCB3}" srcId="{C096D1CB-473C-47F5-A788-66277F4E3F18}" destId="{BE1BCB65-D67D-40AB-93A8-787779ECFF08}" srcOrd="3" destOrd="0" parTransId="{35CD4621-8B16-4C5D-85E1-01327DEB6095}" sibTransId="{7809A25A-2F18-4A43-9B1D-4CAB46A8B182}"/>
    <dgm:cxn modelId="{DCA0D610-91A8-400E-87A8-1739FA4F786B}" type="presOf" srcId="{E2CB33CB-D9C3-4474-B5DE-6B88E45B5D45}" destId="{0FE9932C-9962-43F1-A35F-B0E4B2CAED0C}" srcOrd="0" destOrd="0" presId="urn:microsoft.com/office/officeart/2005/8/layout/vList3"/>
    <dgm:cxn modelId="{3F26E3B4-BD1B-44F4-9EE0-C113B4DBB92D}" type="presOf" srcId="{A8A15860-4C9A-4B19-BF95-67D56324F904}" destId="{96D18FFB-C6C9-4598-A089-6A3FAEBF094C}" srcOrd="0" destOrd="2" presId="urn:microsoft.com/office/officeart/2005/8/layout/vList3"/>
    <dgm:cxn modelId="{A4CF4BE2-4DC1-47F7-9CC7-C5739028E480}" srcId="{C096D1CB-473C-47F5-A788-66277F4E3F18}" destId="{D91B4C51-30A4-4293-945D-72EE7604E807}" srcOrd="1" destOrd="0" parTransId="{D5F20B78-A96D-430D-BD0F-FFF64C383B87}" sibTransId="{892A5DF1-30F7-4B34-A123-BEFB699925D8}"/>
    <dgm:cxn modelId="{E8A79285-9276-4A1E-9C62-475E32D746BE}" type="presOf" srcId="{C096D1CB-473C-47F5-A788-66277F4E3F18}" destId="{7F6F9A77-8CFE-4E16-8B33-542E679DCAB4}" srcOrd="0" destOrd="0" presId="urn:microsoft.com/office/officeart/2005/8/layout/vList3"/>
    <dgm:cxn modelId="{72EA90AA-7AFC-4CB4-9593-F946DAF49054}" type="presOf" srcId="{91D15980-0AB3-4F0A-9673-69311100A161}" destId="{96D18FFB-C6C9-4598-A089-6A3FAEBF094C}" srcOrd="0" destOrd="1" presId="urn:microsoft.com/office/officeart/2005/8/layout/vList3"/>
    <dgm:cxn modelId="{404D569A-0DF5-4CE3-892F-FA886EA12DCE}" type="presOf" srcId="{D91B4C51-30A4-4293-945D-72EE7604E807}" destId="{35894734-B62C-4E8C-A4DD-916250B60BAF}" srcOrd="0" destOrd="0" presId="urn:microsoft.com/office/officeart/2005/8/layout/vList3"/>
    <dgm:cxn modelId="{A847D6BF-49F4-4E7F-8741-D3BD8E97A32F}" srcId="{BE1BCB65-D67D-40AB-93A8-787779ECFF08}" destId="{A8A15860-4C9A-4B19-BF95-67D56324F904}" srcOrd="1" destOrd="0" parTransId="{133283A4-27E9-40D4-9490-94B51D2534D6}" sibTransId="{D6E9481A-7959-4150-8ABB-DA667FC766FA}"/>
    <dgm:cxn modelId="{F462CC70-AF58-4EDB-9907-65DEA08AA872}" type="presOf" srcId="{BE1BCB65-D67D-40AB-93A8-787779ECFF08}" destId="{96D18FFB-C6C9-4598-A089-6A3FAEBF094C}" srcOrd="0" destOrd="0" presId="urn:microsoft.com/office/officeart/2005/8/layout/vList3"/>
    <dgm:cxn modelId="{14F7DBFD-C3BC-489F-9980-085936DDDC84}" srcId="{C096D1CB-473C-47F5-A788-66277F4E3F18}" destId="{E2CB33CB-D9C3-4474-B5DE-6B88E45B5D45}" srcOrd="2" destOrd="0" parTransId="{C0FBEDEB-37D5-4A8C-9E76-97716457A542}" sibTransId="{CD678678-551E-468E-89AE-317E5110E2C1}"/>
    <dgm:cxn modelId="{343A4A49-32FF-4461-AC03-DCFE74559F48}" srcId="{BE1BCB65-D67D-40AB-93A8-787779ECFF08}" destId="{91D15980-0AB3-4F0A-9673-69311100A161}" srcOrd="0" destOrd="0" parTransId="{58F49B14-78B1-4157-BDAA-B64FC506D385}" sibTransId="{2EEDE68B-CBFB-43BB-8305-34E401B6F987}"/>
    <dgm:cxn modelId="{F057422F-3AF1-47F7-A245-93798BB33999}" type="presParOf" srcId="{7F6F9A77-8CFE-4E16-8B33-542E679DCAB4}" destId="{1AF66EEB-58FE-48E6-B700-6F55F681353A}" srcOrd="0" destOrd="0" presId="urn:microsoft.com/office/officeart/2005/8/layout/vList3"/>
    <dgm:cxn modelId="{76A07851-3203-4848-902F-D1A7654D582D}" type="presParOf" srcId="{1AF66EEB-58FE-48E6-B700-6F55F681353A}" destId="{41F8BDB9-20DE-422E-BB85-D90AE1A04178}" srcOrd="0" destOrd="0" presId="urn:microsoft.com/office/officeart/2005/8/layout/vList3"/>
    <dgm:cxn modelId="{BBAB6147-87A3-4D32-924C-44EE0653C987}" type="presParOf" srcId="{1AF66EEB-58FE-48E6-B700-6F55F681353A}" destId="{9BF795C5-5C58-4F09-807E-20323EF38D8E}" srcOrd="1" destOrd="0" presId="urn:microsoft.com/office/officeart/2005/8/layout/vList3"/>
    <dgm:cxn modelId="{A8A59673-DC61-4BBE-9A8D-6001F2A059E6}" type="presParOf" srcId="{7F6F9A77-8CFE-4E16-8B33-542E679DCAB4}" destId="{5F9954DD-D6AB-4684-8E39-590244AEEB7D}" srcOrd="1" destOrd="0" presId="urn:microsoft.com/office/officeart/2005/8/layout/vList3"/>
    <dgm:cxn modelId="{2456D760-C57D-4680-9054-194241DA9380}" type="presParOf" srcId="{7F6F9A77-8CFE-4E16-8B33-542E679DCAB4}" destId="{A48DB185-D963-40FE-8F75-D7D58BB06E59}" srcOrd="2" destOrd="0" presId="urn:microsoft.com/office/officeart/2005/8/layout/vList3"/>
    <dgm:cxn modelId="{E4A9D9D3-0BEC-41AF-A04F-805658820899}" type="presParOf" srcId="{A48DB185-D963-40FE-8F75-D7D58BB06E59}" destId="{9CAAE85A-02AB-49C5-ACAB-BB78911187F0}" srcOrd="0" destOrd="0" presId="urn:microsoft.com/office/officeart/2005/8/layout/vList3"/>
    <dgm:cxn modelId="{53B2CD5F-AE87-444B-993D-4620F6439E01}" type="presParOf" srcId="{A48DB185-D963-40FE-8F75-D7D58BB06E59}" destId="{35894734-B62C-4E8C-A4DD-916250B60BAF}" srcOrd="1" destOrd="0" presId="urn:microsoft.com/office/officeart/2005/8/layout/vList3"/>
    <dgm:cxn modelId="{EE86D151-ABDF-43E3-AB40-110E0886B0D5}" type="presParOf" srcId="{7F6F9A77-8CFE-4E16-8B33-542E679DCAB4}" destId="{657448EB-BECD-4CAC-A6B1-006E115EBC25}" srcOrd="3" destOrd="0" presId="urn:microsoft.com/office/officeart/2005/8/layout/vList3"/>
    <dgm:cxn modelId="{09DAFF86-B21F-4F2A-901B-0DFF5EDE0730}" type="presParOf" srcId="{7F6F9A77-8CFE-4E16-8B33-542E679DCAB4}" destId="{8057A42D-C6D7-4416-B575-0BD5F79D5931}" srcOrd="4" destOrd="0" presId="urn:microsoft.com/office/officeart/2005/8/layout/vList3"/>
    <dgm:cxn modelId="{F20B6D99-E3F8-4288-8533-8702FF9B9318}" type="presParOf" srcId="{8057A42D-C6D7-4416-B575-0BD5F79D5931}" destId="{D870F514-AC3A-4809-9553-72D674F137AC}" srcOrd="0" destOrd="0" presId="urn:microsoft.com/office/officeart/2005/8/layout/vList3"/>
    <dgm:cxn modelId="{F4834062-808D-4A86-8F47-B554622D734B}" type="presParOf" srcId="{8057A42D-C6D7-4416-B575-0BD5F79D5931}" destId="{0FE9932C-9962-43F1-A35F-B0E4B2CAED0C}" srcOrd="1" destOrd="0" presId="urn:microsoft.com/office/officeart/2005/8/layout/vList3"/>
    <dgm:cxn modelId="{7963AE75-BE7A-4D9B-A113-AF87579153FD}" type="presParOf" srcId="{7F6F9A77-8CFE-4E16-8B33-542E679DCAB4}" destId="{38D608DE-3434-45F4-AB04-95EA32859CCC}" srcOrd="5" destOrd="0" presId="urn:microsoft.com/office/officeart/2005/8/layout/vList3"/>
    <dgm:cxn modelId="{9F2678B2-4273-4745-81A8-65AD907048A8}" type="presParOf" srcId="{7F6F9A77-8CFE-4E16-8B33-542E679DCAB4}" destId="{6D2D7E39-378C-44F2-B916-F01E2958CBE9}" srcOrd="6" destOrd="0" presId="urn:microsoft.com/office/officeart/2005/8/layout/vList3"/>
    <dgm:cxn modelId="{0A280D53-3E54-43F5-A748-66DBBA835B8C}" type="presParOf" srcId="{6D2D7E39-378C-44F2-B916-F01E2958CBE9}" destId="{053144ED-EA2F-43DA-A7E0-7B575F8B8D1E}" srcOrd="0" destOrd="0" presId="urn:microsoft.com/office/officeart/2005/8/layout/vList3"/>
    <dgm:cxn modelId="{AA41A836-73CC-41DF-B44F-6E3889D0EE94}" type="presParOf" srcId="{6D2D7E39-378C-44F2-B916-F01E2958CBE9}" destId="{96D18FFB-C6C9-4598-A089-6A3FAEBF094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42D973-6285-4120-8320-34E3A12C64C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916164A-F78D-47CC-9BCB-83A4BC6D7547}">
      <dgm:prSet/>
      <dgm:spPr/>
      <dgm:t>
        <a:bodyPr/>
        <a:lstStyle/>
        <a:p>
          <a:pPr rtl="0"/>
          <a:r>
            <a:rPr lang="en-GB" dirty="0" smtClean="0"/>
            <a:t>NOTIFICATION  CLAUSES ARE STRICTLY ENFORCED</a:t>
          </a:r>
          <a:endParaRPr lang="en-GB" dirty="0"/>
        </a:p>
      </dgm:t>
    </dgm:pt>
    <dgm:pt modelId="{B8E161D0-123D-4EAD-AF3B-50A187802980}" type="parTrans" cxnId="{A96AD609-3761-4C22-96CA-8987AA8C7066}">
      <dgm:prSet/>
      <dgm:spPr/>
      <dgm:t>
        <a:bodyPr/>
        <a:lstStyle/>
        <a:p>
          <a:endParaRPr lang="en-US"/>
        </a:p>
      </dgm:t>
    </dgm:pt>
    <dgm:pt modelId="{CFAB7CB4-9A57-4D4A-A48F-979248860701}" type="sibTrans" cxnId="{A96AD609-3761-4C22-96CA-8987AA8C7066}">
      <dgm:prSet/>
      <dgm:spPr/>
      <dgm:t>
        <a:bodyPr/>
        <a:lstStyle/>
        <a:p>
          <a:endParaRPr lang="en-US"/>
        </a:p>
      </dgm:t>
    </dgm:pt>
    <dgm:pt modelId="{27D00A03-0851-4F78-A049-6C045776F88E}">
      <dgm:prSet/>
      <dgm:spPr/>
      <dgm:t>
        <a:bodyPr/>
        <a:lstStyle/>
        <a:p>
          <a:pPr rtl="0"/>
          <a:r>
            <a:rPr lang="en-GB" dirty="0" smtClean="0"/>
            <a:t>RESCISSION – MAY NOT BE BARRED</a:t>
          </a:r>
          <a:endParaRPr lang="en-GB" dirty="0"/>
        </a:p>
      </dgm:t>
    </dgm:pt>
    <dgm:pt modelId="{9F55E1AA-BBA2-4CC8-BD05-652AB745A741}" type="parTrans" cxnId="{F41DAAF3-D898-4ED7-B3E8-4235EBDC96A9}">
      <dgm:prSet/>
      <dgm:spPr/>
      <dgm:t>
        <a:bodyPr/>
        <a:lstStyle/>
        <a:p>
          <a:endParaRPr lang="en-US"/>
        </a:p>
      </dgm:t>
    </dgm:pt>
    <dgm:pt modelId="{0578FC56-9389-4F66-A091-958FEF76F7EE}" type="sibTrans" cxnId="{F41DAAF3-D898-4ED7-B3E8-4235EBDC96A9}">
      <dgm:prSet/>
      <dgm:spPr/>
      <dgm:t>
        <a:bodyPr/>
        <a:lstStyle/>
        <a:p>
          <a:endParaRPr lang="en-US"/>
        </a:p>
      </dgm:t>
    </dgm:pt>
    <dgm:pt modelId="{036BB20A-DEAA-4F1F-89A5-4B90FF5A5DA9}">
      <dgm:prSet/>
      <dgm:spPr/>
      <dgm:t>
        <a:bodyPr/>
        <a:lstStyle/>
        <a:p>
          <a:pPr rtl="0"/>
          <a:r>
            <a:rPr lang="en-GB" dirty="0" smtClean="0"/>
            <a:t>CONSIDER ADVISERS IN GOOD TIME</a:t>
          </a:r>
          <a:endParaRPr lang="en-GB" dirty="0"/>
        </a:p>
      </dgm:t>
    </dgm:pt>
    <dgm:pt modelId="{F27B3A69-E5BB-49DC-942C-7416BCA72EA9}" type="parTrans" cxnId="{0AEDA7A8-87C0-4673-826F-74C768014861}">
      <dgm:prSet/>
      <dgm:spPr/>
      <dgm:t>
        <a:bodyPr/>
        <a:lstStyle/>
        <a:p>
          <a:endParaRPr lang="en-US"/>
        </a:p>
      </dgm:t>
    </dgm:pt>
    <dgm:pt modelId="{700F6327-8768-4F12-A7DC-FC01B81C1DD4}" type="sibTrans" cxnId="{0AEDA7A8-87C0-4673-826F-74C768014861}">
      <dgm:prSet/>
      <dgm:spPr/>
      <dgm:t>
        <a:bodyPr/>
        <a:lstStyle/>
        <a:p>
          <a:endParaRPr lang="en-US"/>
        </a:p>
      </dgm:t>
    </dgm:pt>
    <dgm:pt modelId="{92973D64-3E38-48BD-9089-880919290DC8}" type="pres">
      <dgm:prSet presAssocID="{2142D973-6285-4120-8320-34E3A12C64C5}" presName="Name0" presStyleCnt="0">
        <dgm:presLayoutVars>
          <dgm:dir/>
          <dgm:animLvl val="lvl"/>
          <dgm:resizeHandles val="exact"/>
        </dgm:presLayoutVars>
      </dgm:prSet>
      <dgm:spPr/>
      <dgm:t>
        <a:bodyPr/>
        <a:lstStyle/>
        <a:p>
          <a:endParaRPr lang="en-GB"/>
        </a:p>
      </dgm:t>
    </dgm:pt>
    <dgm:pt modelId="{0D2BE01D-3EB6-4057-86BF-9AA6E26E7084}" type="pres">
      <dgm:prSet presAssocID="{B916164A-F78D-47CC-9BCB-83A4BC6D7547}" presName="linNode" presStyleCnt="0"/>
      <dgm:spPr/>
    </dgm:pt>
    <dgm:pt modelId="{0D87372D-4505-4F97-9DE7-8E15D88B9C1B}" type="pres">
      <dgm:prSet presAssocID="{B916164A-F78D-47CC-9BCB-83A4BC6D7547}" presName="parentText" presStyleLbl="node1" presStyleIdx="0" presStyleCnt="3">
        <dgm:presLayoutVars>
          <dgm:chMax val="1"/>
          <dgm:bulletEnabled val="1"/>
        </dgm:presLayoutVars>
      </dgm:prSet>
      <dgm:spPr/>
      <dgm:t>
        <a:bodyPr/>
        <a:lstStyle/>
        <a:p>
          <a:endParaRPr lang="en-US"/>
        </a:p>
      </dgm:t>
    </dgm:pt>
    <dgm:pt modelId="{C1093703-8030-4CFC-A39D-18701D6516B9}" type="pres">
      <dgm:prSet presAssocID="{CFAB7CB4-9A57-4D4A-A48F-979248860701}" presName="sp" presStyleCnt="0"/>
      <dgm:spPr/>
    </dgm:pt>
    <dgm:pt modelId="{DA1806F8-D1A2-4960-B81B-FA7F2CF50047}" type="pres">
      <dgm:prSet presAssocID="{27D00A03-0851-4F78-A049-6C045776F88E}" presName="linNode" presStyleCnt="0"/>
      <dgm:spPr/>
    </dgm:pt>
    <dgm:pt modelId="{61CD13BC-E49E-44BB-8D76-7AEC886AB36E}" type="pres">
      <dgm:prSet presAssocID="{27D00A03-0851-4F78-A049-6C045776F88E}" presName="parentText" presStyleLbl="node1" presStyleIdx="1" presStyleCnt="3">
        <dgm:presLayoutVars>
          <dgm:chMax val="1"/>
          <dgm:bulletEnabled val="1"/>
        </dgm:presLayoutVars>
      </dgm:prSet>
      <dgm:spPr/>
      <dgm:t>
        <a:bodyPr/>
        <a:lstStyle/>
        <a:p>
          <a:endParaRPr lang="en-US"/>
        </a:p>
      </dgm:t>
    </dgm:pt>
    <dgm:pt modelId="{BA1C3CC0-B490-4F89-84C2-86DDE550B462}" type="pres">
      <dgm:prSet presAssocID="{0578FC56-9389-4F66-A091-958FEF76F7EE}" presName="sp" presStyleCnt="0"/>
      <dgm:spPr/>
    </dgm:pt>
    <dgm:pt modelId="{E54337DC-A3F4-4934-B43A-A622B5A47688}" type="pres">
      <dgm:prSet presAssocID="{036BB20A-DEAA-4F1F-89A5-4B90FF5A5DA9}" presName="linNode" presStyleCnt="0"/>
      <dgm:spPr/>
    </dgm:pt>
    <dgm:pt modelId="{B80AF459-2922-479E-AE3E-5C83A3BD0982}" type="pres">
      <dgm:prSet presAssocID="{036BB20A-DEAA-4F1F-89A5-4B90FF5A5DA9}" presName="parentText" presStyleLbl="node1" presStyleIdx="2" presStyleCnt="3" custAng="0">
        <dgm:presLayoutVars>
          <dgm:chMax val="1"/>
          <dgm:bulletEnabled val="1"/>
        </dgm:presLayoutVars>
      </dgm:prSet>
      <dgm:spPr/>
      <dgm:t>
        <a:bodyPr/>
        <a:lstStyle/>
        <a:p>
          <a:endParaRPr lang="en-GB"/>
        </a:p>
      </dgm:t>
    </dgm:pt>
  </dgm:ptLst>
  <dgm:cxnLst>
    <dgm:cxn modelId="{0AEDA7A8-87C0-4673-826F-74C768014861}" srcId="{2142D973-6285-4120-8320-34E3A12C64C5}" destId="{036BB20A-DEAA-4F1F-89A5-4B90FF5A5DA9}" srcOrd="2" destOrd="0" parTransId="{F27B3A69-E5BB-49DC-942C-7416BCA72EA9}" sibTransId="{700F6327-8768-4F12-A7DC-FC01B81C1DD4}"/>
    <dgm:cxn modelId="{A96AD609-3761-4C22-96CA-8987AA8C7066}" srcId="{2142D973-6285-4120-8320-34E3A12C64C5}" destId="{B916164A-F78D-47CC-9BCB-83A4BC6D7547}" srcOrd="0" destOrd="0" parTransId="{B8E161D0-123D-4EAD-AF3B-50A187802980}" sibTransId="{CFAB7CB4-9A57-4D4A-A48F-979248860701}"/>
    <dgm:cxn modelId="{F41DAAF3-D898-4ED7-B3E8-4235EBDC96A9}" srcId="{2142D973-6285-4120-8320-34E3A12C64C5}" destId="{27D00A03-0851-4F78-A049-6C045776F88E}" srcOrd="1" destOrd="0" parTransId="{9F55E1AA-BBA2-4CC8-BD05-652AB745A741}" sibTransId="{0578FC56-9389-4F66-A091-958FEF76F7EE}"/>
    <dgm:cxn modelId="{FE95317A-6451-4C03-87BD-AD4C9204D522}" type="presOf" srcId="{036BB20A-DEAA-4F1F-89A5-4B90FF5A5DA9}" destId="{B80AF459-2922-479E-AE3E-5C83A3BD0982}" srcOrd="0" destOrd="0" presId="urn:microsoft.com/office/officeart/2005/8/layout/vList5"/>
    <dgm:cxn modelId="{1309773E-0E20-4DA8-9FD8-C388833F00D6}" type="presOf" srcId="{2142D973-6285-4120-8320-34E3A12C64C5}" destId="{92973D64-3E38-48BD-9089-880919290DC8}" srcOrd="0" destOrd="0" presId="urn:microsoft.com/office/officeart/2005/8/layout/vList5"/>
    <dgm:cxn modelId="{9A5939A6-5CBF-4386-ABCF-3CCF6F646FE3}" type="presOf" srcId="{B916164A-F78D-47CC-9BCB-83A4BC6D7547}" destId="{0D87372D-4505-4F97-9DE7-8E15D88B9C1B}" srcOrd="0" destOrd="0" presId="urn:microsoft.com/office/officeart/2005/8/layout/vList5"/>
    <dgm:cxn modelId="{53EF974E-6E4A-4752-A959-04B95E4926FE}" type="presOf" srcId="{27D00A03-0851-4F78-A049-6C045776F88E}" destId="{61CD13BC-E49E-44BB-8D76-7AEC886AB36E}" srcOrd="0" destOrd="0" presId="urn:microsoft.com/office/officeart/2005/8/layout/vList5"/>
    <dgm:cxn modelId="{117C401F-406A-45F2-A98D-75317F783325}" type="presParOf" srcId="{92973D64-3E38-48BD-9089-880919290DC8}" destId="{0D2BE01D-3EB6-4057-86BF-9AA6E26E7084}" srcOrd="0" destOrd="0" presId="urn:microsoft.com/office/officeart/2005/8/layout/vList5"/>
    <dgm:cxn modelId="{42A0B3B2-F945-4248-A6F2-8D90A5DFB16C}" type="presParOf" srcId="{0D2BE01D-3EB6-4057-86BF-9AA6E26E7084}" destId="{0D87372D-4505-4F97-9DE7-8E15D88B9C1B}" srcOrd="0" destOrd="0" presId="urn:microsoft.com/office/officeart/2005/8/layout/vList5"/>
    <dgm:cxn modelId="{9C4F12A2-2E4D-4B58-A742-2CB849B183F3}" type="presParOf" srcId="{92973D64-3E38-48BD-9089-880919290DC8}" destId="{C1093703-8030-4CFC-A39D-18701D6516B9}" srcOrd="1" destOrd="0" presId="urn:microsoft.com/office/officeart/2005/8/layout/vList5"/>
    <dgm:cxn modelId="{6D8B2E8E-B94C-487B-B1F7-58C1FD05BAC2}" type="presParOf" srcId="{92973D64-3E38-48BD-9089-880919290DC8}" destId="{DA1806F8-D1A2-4960-B81B-FA7F2CF50047}" srcOrd="2" destOrd="0" presId="urn:microsoft.com/office/officeart/2005/8/layout/vList5"/>
    <dgm:cxn modelId="{F36A56E5-5F7C-4EF7-AE48-E87D8CEF3676}" type="presParOf" srcId="{DA1806F8-D1A2-4960-B81B-FA7F2CF50047}" destId="{61CD13BC-E49E-44BB-8D76-7AEC886AB36E}" srcOrd="0" destOrd="0" presId="urn:microsoft.com/office/officeart/2005/8/layout/vList5"/>
    <dgm:cxn modelId="{AD92E081-BE3D-48D8-A724-BF109EBD585E}" type="presParOf" srcId="{92973D64-3E38-48BD-9089-880919290DC8}" destId="{BA1C3CC0-B490-4F89-84C2-86DDE550B462}" srcOrd="3" destOrd="0" presId="urn:microsoft.com/office/officeart/2005/8/layout/vList5"/>
    <dgm:cxn modelId="{216D204E-6327-4E7A-B38B-F18E42994577}" type="presParOf" srcId="{92973D64-3E38-48BD-9089-880919290DC8}" destId="{E54337DC-A3F4-4934-B43A-A622B5A47688}" srcOrd="4" destOrd="0" presId="urn:microsoft.com/office/officeart/2005/8/layout/vList5"/>
    <dgm:cxn modelId="{830BBB10-C8F0-4421-9BF3-81395075AB44}" type="presParOf" srcId="{E54337DC-A3F4-4934-B43A-A622B5A47688}" destId="{B80AF459-2922-479E-AE3E-5C83A3BD098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FE87D-9C9F-40B7-AD58-FB926AE562C1}">
      <dsp:nvSpPr>
        <dsp:cNvPr id="0" name=""/>
        <dsp:cNvSpPr/>
      </dsp:nvSpPr>
      <dsp:spPr>
        <a:xfrm>
          <a:off x="2385567" y="1881"/>
          <a:ext cx="2683764" cy="8225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GB" sz="1600" kern="1200" smtClean="0"/>
            <a:t>BREACH OF WARRANTY</a:t>
          </a:r>
          <a:endParaRPr lang="en-GB" sz="1600" kern="1200"/>
        </a:p>
      </dsp:txBody>
      <dsp:txXfrm>
        <a:off x="2425721" y="42035"/>
        <a:ext cx="2603456" cy="742248"/>
      </dsp:txXfrm>
    </dsp:sp>
    <dsp:sp modelId="{00EEB1A8-5B40-4C61-8730-4C4E5C77AF74}">
      <dsp:nvSpPr>
        <dsp:cNvPr id="0" name=""/>
        <dsp:cNvSpPr/>
      </dsp:nvSpPr>
      <dsp:spPr>
        <a:xfrm>
          <a:off x="2385567" y="865565"/>
          <a:ext cx="2683764" cy="8225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GB" sz="1600" kern="1200" dirty="0" smtClean="0"/>
            <a:t>CLAIM ON INDEMNITIES</a:t>
          </a:r>
          <a:endParaRPr lang="en-GB" sz="1600" kern="1200" dirty="0"/>
        </a:p>
      </dsp:txBody>
      <dsp:txXfrm>
        <a:off x="2425721" y="905719"/>
        <a:ext cx="2603456" cy="742248"/>
      </dsp:txXfrm>
    </dsp:sp>
    <dsp:sp modelId="{30DC6279-D5F1-4DDD-B918-1FAAD59C8CCD}">
      <dsp:nvSpPr>
        <dsp:cNvPr id="0" name=""/>
        <dsp:cNvSpPr/>
      </dsp:nvSpPr>
      <dsp:spPr>
        <a:xfrm>
          <a:off x="2385567" y="1729249"/>
          <a:ext cx="2683764" cy="8225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GB" sz="1600" kern="1200" dirty="0" smtClean="0"/>
            <a:t>MISREPRESENTATION ACT 1967</a:t>
          </a:r>
          <a:endParaRPr lang="en-GB" sz="1600" kern="1200" dirty="0"/>
        </a:p>
      </dsp:txBody>
      <dsp:txXfrm>
        <a:off x="2425721" y="1769403"/>
        <a:ext cx="2603456" cy="742248"/>
      </dsp:txXfrm>
    </dsp:sp>
    <dsp:sp modelId="{1DDBED78-5E59-4E2D-9603-CBFC3964F6CD}">
      <dsp:nvSpPr>
        <dsp:cNvPr id="0" name=""/>
        <dsp:cNvSpPr/>
      </dsp:nvSpPr>
      <dsp:spPr>
        <a:xfrm>
          <a:off x="2385567" y="2592933"/>
          <a:ext cx="2683764" cy="8225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GB" sz="1600" kern="1200" smtClean="0"/>
            <a:t>FRAUD</a:t>
          </a:r>
          <a:endParaRPr lang="en-GB" sz="1600" kern="1200"/>
        </a:p>
      </dsp:txBody>
      <dsp:txXfrm>
        <a:off x="2425721" y="2633087"/>
        <a:ext cx="2603456" cy="742248"/>
      </dsp:txXfrm>
    </dsp:sp>
    <dsp:sp modelId="{F6A2F80E-47D3-41F3-9206-45F9232D80B0}">
      <dsp:nvSpPr>
        <dsp:cNvPr id="0" name=""/>
        <dsp:cNvSpPr/>
      </dsp:nvSpPr>
      <dsp:spPr>
        <a:xfrm>
          <a:off x="2385567" y="3456617"/>
          <a:ext cx="2683764" cy="8225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GB" sz="1600" kern="1200" dirty="0" smtClean="0"/>
            <a:t>FRUSTRATION?</a:t>
          </a:r>
          <a:endParaRPr lang="en-GB" sz="1600" kern="1200" dirty="0"/>
        </a:p>
      </dsp:txBody>
      <dsp:txXfrm>
        <a:off x="2425721" y="3496771"/>
        <a:ext cx="2603456" cy="7422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75231-B971-4DB2-B1F0-CA9F5D97DCFC}">
      <dsp:nvSpPr>
        <dsp:cNvPr id="0" name=""/>
        <dsp:cNvSpPr/>
      </dsp:nvSpPr>
      <dsp:spPr>
        <a:xfrm>
          <a:off x="2837448" y="703"/>
          <a:ext cx="1780002" cy="178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n-GB" sz="1000" kern="1200" smtClean="0"/>
            <a:t>Precise terms of any warranties matter. They are not all the same.</a:t>
          </a:r>
          <a:endParaRPr lang="en-GB" sz="1000" kern="1200"/>
        </a:p>
      </dsp:txBody>
      <dsp:txXfrm>
        <a:off x="3098123" y="261378"/>
        <a:ext cx="1258652" cy="1258652"/>
      </dsp:txXfrm>
    </dsp:sp>
    <dsp:sp modelId="{820E3B53-F121-49C6-A305-FF88B9FA8BD0}">
      <dsp:nvSpPr>
        <dsp:cNvPr id="0" name=""/>
        <dsp:cNvSpPr/>
      </dsp:nvSpPr>
      <dsp:spPr>
        <a:xfrm rot="3600000">
          <a:off x="4152309" y="1737082"/>
          <a:ext cx="474438" cy="6007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187892" y="1795601"/>
        <a:ext cx="332107" cy="360451"/>
      </dsp:txXfrm>
    </dsp:sp>
    <dsp:sp modelId="{5336A15D-A3C4-49B8-97C0-C1649C1924D7}">
      <dsp:nvSpPr>
        <dsp:cNvPr id="0" name=""/>
        <dsp:cNvSpPr/>
      </dsp:nvSpPr>
      <dsp:spPr>
        <a:xfrm>
          <a:off x="4175033" y="2317467"/>
          <a:ext cx="1780002" cy="178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n-GB" sz="1000" kern="1200" smtClean="0"/>
            <a:t>A key decision for Covid claims is </a:t>
          </a:r>
          <a:r>
            <a:rPr lang="en-GB" sz="1000" i="1" kern="1200" smtClean="0"/>
            <a:t>Macquarie Internationale Investments Ltd v Glencore UK Ltd</a:t>
          </a:r>
          <a:r>
            <a:rPr lang="en-GB" sz="1000" kern="1200" smtClean="0"/>
            <a:t> [2010] EWCA Civ 697, [2011] 1 BCLC 561.</a:t>
          </a:r>
          <a:endParaRPr lang="en-GB" sz="1000" kern="1200"/>
        </a:p>
      </dsp:txBody>
      <dsp:txXfrm>
        <a:off x="4435708" y="2578142"/>
        <a:ext cx="1258652" cy="1258652"/>
      </dsp:txXfrm>
    </dsp:sp>
    <dsp:sp modelId="{C1C217F6-D165-4D0D-A839-9EA11E969031}">
      <dsp:nvSpPr>
        <dsp:cNvPr id="0" name=""/>
        <dsp:cNvSpPr/>
      </dsp:nvSpPr>
      <dsp:spPr>
        <a:xfrm rot="10800000">
          <a:off x="3503658" y="2907093"/>
          <a:ext cx="474438" cy="6007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645989" y="3027243"/>
        <a:ext cx="332107" cy="360451"/>
      </dsp:txXfrm>
    </dsp:sp>
    <dsp:sp modelId="{D4E5D236-F7E0-4522-A235-34E92E82C786}">
      <dsp:nvSpPr>
        <dsp:cNvPr id="0" name=""/>
        <dsp:cNvSpPr/>
      </dsp:nvSpPr>
      <dsp:spPr>
        <a:xfrm>
          <a:off x="1499863" y="2317467"/>
          <a:ext cx="1780002" cy="17800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rtl="0">
            <a:lnSpc>
              <a:spcPct val="90000"/>
            </a:lnSpc>
            <a:spcBef>
              <a:spcPct val="0"/>
            </a:spcBef>
            <a:spcAft>
              <a:spcPct val="35000"/>
            </a:spcAft>
          </a:pPr>
          <a:r>
            <a:rPr lang="en-GB" sz="1000" kern="1200" dirty="0" smtClean="0"/>
            <a:t>Warranties of process are very different from warranties of quality: </a:t>
          </a:r>
          <a:r>
            <a:rPr lang="en-GB" sz="1000" i="1" kern="1200" dirty="0" smtClean="0"/>
            <a:t>Lion Nathan Ltd v CC Bottlers Ltd </a:t>
          </a:r>
          <a:r>
            <a:rPr lang="en-GB" sz="1000" kern="1200" dirty="0" smtClean="0"/>
            <a:t>[1996] 1 WLR 1438.</a:t>
          </a:r>
          <a:endParaRPr lang="en-GB" sz="1000" kern="1200" dirty="0"/>
        </a:p>
      </dsp:txBody>
      <dsp:txXfrm>
        <a:off x="1760538" y="2578142"/>
        <a:ext cx="1258652" cy="1258652"/>
      </dsp:txXfrm>
    </dsp:sp>
    <dsp:sp modelId="{070C3FB9-9202-4F9F-A189-2740B7FCB6E9}">
      <dsp:nvSpPr>
        <dsp:cNvPr id="0" name=""/>
        <dsp:cNvSpPr/>
      </dsp:nvSpPr>
      <dsp:spPr>
        <a:xfrm rot="18000000">
          <a:off x="2814724" y="1760340"/>
          <a:ext cx="474438" cy="6007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2850307" y="1942121"/>
        <a:ext cx="332107" cy="3604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795C5-5C58-4F09-807E-20323EF38D8E}">
      <dsp:nvSpPr>
        <dsp:cNvPr id="0" name=""/>
        <dsp:cNvSpPr/>
      </dsp:nvSpPr>
      <dsp:spPr>
        <a:xfrm rot="10800000">
          <a:off x="1688957" y="2286"/>
          <a:ext cx="4957508" cy="82921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659" tIns="57150" rIns="106680" bIns="57150" numCol="1" spcCol="1270" anchor="ctr" anchorCtr="0">
          <a:noAutofit/>
        </a:bodyPr>
        <a:lstStyle/>
        <a:p>
          <a:pPr lvl="0" algn="ctr" defTabSz="666750" rtl="0">
            <a:lnSpc>
              <a:spcPct val="90000"/>
            </a:lnSpc>
            <a:spcBef>
              <a:spcPct val="0"/>
            </a:spcBef>
            <a:spcAft>
              <a:spcPct val="35000"/>
            </a:spcAft>
          </a:pPr>
          <a:r>
            <a:rPr lang="en-GB" sz="1500" kern="1200" smtClean="0"/>
            <a:t>May be the only way to defeat boiler plate exclusions and entire agreement clauses.</a:t>
          </a:r>
          <a:endParaRPr lang="en-GB" sz="1500" kern="1200"/>
        </a:p>
      </dsp:txBody>
      <dsp:txXfrm rot="10800000">
        <a:off x="1896260" y="2286"/>
        <a:ext cx="4750205" cy="829212"/>
      </dsp:txXfrm>
    </dsp:sp>
    <dsp:sp modelId="{41F8BDB9-20DE-422E-BB85-D90AE1A04178}">
      <dsp:nvSpPr>
        <dsp:cNvPr id="0" name=""/>
        <dsp:cNvSpPr/>
      </dsp:nvSpPr>
      <dsp:spPr>
        <a:xfrm>
          <a:off x="808433" y="2286"/>
          <a:ext cx="1761047" cy="829212"/>
        </a:xfrm>
        <a:prstGeom prst="ellipse">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894734-B62C-4E8C-A4DD-916250B60BAF}">
      <dsp:nvSpPr>
        <dsp:cNvPr id="0" name=""/>
        <dsp:cNvSpPr/>
      </dsp:nvSpPr>
      <dsp:spPr>
        <a:xfrm rot="10800000">
          <a:off x="1577260" y="1079024"/>
          <a:ext cx="4957508" cy="82921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659" tIns="57150" rIns="106680" bIns="57150" numCol="1" spcCol="1270" anchor="ctr" anchorCtr="0">
          <a:noAutofit/>
        </a:bodyPr>
        <a:lstStyle/>
        <a:p>
          <a:pPr lvl="0" algn="ctr" defTabSz="666750" rtl="0">
            <a:lnSpc>
              <a:spcPct val="90000"/>
            </a:lnSpc>
            <a:spcBef>
              <a:spcPct val="0"/>
            </a:spcBef>
            <a:spcAft>
              <a:spcPct val="35000"/>
            </a:spcAft>
          </a:pPr>
          <a:r>
            <a:rPr lang="en-GB" sz="1500" kern="1200" smtClean="0"/>
            <a:t>Different measure of loss – better for claimant if the bargain turns bad for other reasons. </a:t>
          </a:r>
          <a:endParaRPr lang="en-GB" sz="1500" kern="1200"/>
        </a:p>
      </dsp:txBody>
      <dsp:txXfrm rot="10800000">
        <a:off x="1784563" y="1079024"/>
        <a:ext cx="4750205" cy="829212"/>
      </dsp:txXfrm>
    </dsp:sp>
    <dsp:sp modelId="{9CAAE85A-02AB-49C5-ACAB-BB78911187F0}">
      <dsp:nvSpPr>
        <dsp:cNvPr id="0" name=""/>
        <dsp:cNvSpPr/>
      </dsp:nvSpPr>
      <dsp:spPr>
        <a:xfrm>
          <a:off x="920130" y="1079024"/>
          <a:ext cx="1314259" cy="829212"/>
        </a:xfrm>
        <a:prstGeom prst="ellipse">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E9932C-9962-43F1-A35F-B0E4B2CAED0C}">
      <dsp:nvSpPr>
        <dsp:cNvPr id="0" name=""/>
        <dsp:cNvSpPr/>
      </dsp:nvSpPr>
      <dsp:spPr>
        <a:xfrm rot="10800000">
          <a:off x="1643236" y="2155762"/>
          <a:ext cx="4957508" cy="82921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659" tIns="57150" rIns="106680" bIns="57150" numCol="1" spcCol="1270" anchor="ctr" anchorCtr="0">
          <a:noAutofit/>
        </a:bodyPr>
        <a:lstStyle/>
        <a:p>
          <a:pPr lvl="0" algn="ctr" defTabSz="666750" rtl="0">
            <a:lnSpc>
              <a:spcPct val="90000"/>
            </a:lnSpc>
            <a:spcBef>
              <a:spcPct val="0"/>
            </a:spcBef>
            <a:spcAft>
              <a:spcPct val="35000"/>
            </a:spcAft>
          </a:pPr>
          <a:r>
            <a:rPr lang="en-GB" sz="1500" kern="1200" smtClean="0"/>
            <a:t>First, catch your fraudster.</a:t>
          </a:r>
          <a:endParaRPr lang="en-GB" sz="1500" kern="1200"/>
        </a:p>
      </dsp:txBody>
      <dsp:txXfrm rot="10800000">
        <a:off x="1850539" y="2155762"/>
        <a:ext cx="4750205" cy="829212"/>
      </dsp:txXfrm>
    </dsp:sp>
    <dsp:sp modelId="{D870F514-AC3A-4809-9553-72D674F137AC}">
      <dsp:nvSpPr>
        <dsp:cNvPr id="0" name=""/>
        <dsp:cNvSpPr/>
      </dsp:nvSpPr>
      <dsp:spPr>
        <a:xfrm>
          <a:off x="854154" y="2155762"/>
          <a:ext cx="1578164" cy="829212"/>
        </a:xfrm>
        <a:prstGeom prst="ellipse">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D18FFB-C6C9-4598-A089-6A3FAEBF094C}">
      <dsp:nvSpPr>
        <dsp:cNvPr id="0" name=""/>
        <dsp:cNvSpPr/>
      </dsp:nvSpPr>
      <dsp:spPr>
        <a:xfrm rot="10800000">
          <a:off x="1472825" y="3232500"/>
          <a:ext cx="4957508" cy="82921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5659" tIns="57150" rIns="106680" bIns="57150" numCol="1" spcCol="1270" anchor="t" anchorCtr="0">
          <a:noAutofit/>
        </a:bodyPr>
        <a:lstStyle/>
        <a:p>
          <a:pPr lvl="0" algn="l" defTabSz="666750" rtl="0">
            <a:lnSpc>
              <a:spcPct val="90000"/>
            </a:lnSpc>
            <a:spcBef>
              <a:spcPct val="0"/>
            </a:spcBef>
            <a:spcAft>
              <a:spcPct val="35000"/>
            </a:spcAft>
          </a:pPr>
          <a:r>
            <a:rPr lang="en-GB" sz="1500" kern="1200" smtClean="0"/>
            <a:t>Who else is legally responsible? Two key cases:</a:t>
          </a:r>
          <a:endParaRPr lang="en-GB" sz="1500" kern="1200"/>
        </a:p>
        <a:p>
          <a:pPr marL="114300" lvl="1" indent="-114300" algn="l" defTabSz="533400" rtl="0">
            <a:lnSpc>
              <a:spcPct val="90000"/>
            </a:lnSpc>
            <a:spcBef>
              <a:spcPct val="0"/>
            </a:spcBef>
            <a:spcAft>
              <a:spcPct val="15000"/>
            </a:spcAft>
            <a:buChar char="••"/>
          </a:pPr>
          <a:r>
            <a:rPr lang="en-GB" sz="1200" kern="1200" smtClean="0"/>
            <a:t>Briess v Woolley [1954] AC 333</a:t>
          </a:r>
          <a:endParaRPr lang="en-GB" sz="1200" kern="1200"/>
        </a:p>
        <a:p>
          <a:pPr marL="114300" lvl="1" indent="-114300" algn="l" defTabSz="533400" rtl="0">
            <a:lnSpc>
              <a:spcPct val="90000"/>
            </a:lnSpc>
            <a:spcBef>
              <a:spcPct val="0"/>
            </a:spcBef>
            <a:spcAft>
              <a:spcPct val="15000"/>
            </a:spcAft>
            <a:buChar char="••"/>
          </a:pPr>
          <a:r>
            <a:rPr lang="en-GB" sz="1200" kern="1200" smtClean="0"/>
            <a:t>MAN v Freightliner [2005] EWHC 2347 (Comm)</a:t>
          </a:r>
          <a:endParaRPr lang="en-GB" sz="1200" kern="1200"/>
        </a:p>
      </dsp:txBody>
      <dsp:txXfrm rot="10800000">
        <a:off x="1680128" y="3232500"/>
        <a:ext cx="4750205" cy="829212"/>
      </dsp:txXfrm>
    </dsp:sp>
    <dsp:sp modelId="{053144ED-EA2F-43DA-A7E0-7B575F8B8D1E}">
      <dsp:nvSpPr>
        <dsp:cNvPr id="0" name=""/>
        <dsp:cNvSpPr/>
      </dsp:nvSpPr>
      <dsp:spPr>
        <a:xfrm>
          <a:off x="1024565" y="3232500"/>
          <a:ext cx="896519" cy="829212"/>
        </a:xfrm>
        <a:prstGeom prst="ellipse">
          <a:avLst/>
        </a:prstGeom>
        <a:blipFill rotWithShape="1">
          <a:blip xmlns:r="http://schemas.openxmlformats.org/officeDocument/2006/relationships" r:embed="rId4"/>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7372D-4505-4F97-9DE7-8E15D88B9C1B}">
      <dsp:nvSpPr>
        <dsp:cNvPr id="0" name=""/>
        <dsp:cNvSpPr/>
      </dsp:nvSpPr>
      <dsp:spPr>
        <a:xfrm>
          <a:off x="2385567" y="2262"/>
          <a:ext cx="2683764" cy="14933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GB" sz="2300" kern="1200" dirty="0" smtClean="0"/>
            <a:t>NOTIFICATION  CLAUSES ARE STRICTLY ENFORCED</a:t>
          </a:r>
          <a:endParaRPr lang="en-GB" sz="2300" kern="1200" dirty="0"/>
        </a:p>
      </dsp:txBody>
      <dsp:txXfrm>
        <a:off x="2458468" y="75163"/>
        <a:ext cx="2537962" cy="1347591"/>
      </dsp:txXfrm>
    </dsp:sp>
    <dsp:sp modelId="{61CD13BC-E49E-44BB-8D76-7AEC886AB36E}">
      <dsp:nvSpPr>
        <dsp:cNvPr id="0" name=""/>
        <dsp:cNvSpPr/>
      </dsp:nvSpPr>
      <dsp:spPr>
        <a:xfrm>
          <a:off x="2385567" y="1570325"/>
          <a:ext cx="2683764" cy="14933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GB" sz="2300" kern="1200" dirty="0" smtClean="0"/>
            <a:t>RESCISSION – MAY NOT BE BARRED</a:t>
          </a:r>
          <a:endParaRPr lang="en-GB" sz="2300" kern="1200" dirty="0"/>
        </a:p>
      </dsp:txBody>
      <dsp:txXfrm>
        <a:off x="2458468" y="1643226"/>
        <a:ext cx="2537962" cy="1347591"/>
      </dsp:txXfrm>
    </dsp:sp>
    <dsp:sp modelId="{B80AF459-2922-479E-AE3E-5C83A3BD0982}">
      <dsp:nvSpPr>
        <dsp:cNvPr id="0" name=""/>
        <dsp:cNvSpPr/>
      </dsp:nvSpPr>
      <dsp:spPr>
        <a:xfrm>
          <a:off x="2385567" y="3138388"/>
          <a:ext cx="2683764" cy="14933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GB" sz="2300" kern="1200" dirty="0" smtClean="0"/>
            <a:t>CONSIDER ADVISERS IN GOOD TIME</a:t>
          </a:r>
          <a:endParaRPr lang="en-GB" sz="2300" kern="1200" dirty="0"/>
        </a:p>
      </dsp:txBody>
      <dsp:txXfrm>
        <a:off x="2458468" y="3211289"/>
        <a:ext cx="2537962" cy="134759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22/05/2020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xmlns=""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dirty="0"/>
          </a:p>
        </p:txBody>
      </p:sp>
      <p:sp>
        <p:nvSpPr>
          <p:cNvPr id="8" name="Footer Placeholder 7">
            <a:extLst>
              <a:ext uri="{FF2B5EF4-FFF2-40B4-BE49-F238E27FC236}">
                <a16:creationId xmlns:a16="http://schemas.microsoft.com/office/drawing/2014/main" xmlns=""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xmlns=""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xmlns=""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xmlns=""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xmlns=""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xmlns="" id="{09A86DDB-40A9-4737-8FB6-F900BD1F2F86}"/>
              </a:ext>
            </a:extLst>
          </p:cNvPr>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2" name="Content Placeholder 11">
            <a:extLst>
              <a:ext uri="{FF2B5EF4-FFF2-40B4-BE49-F238E27FC236}">
                <a16:creationId xmlns:a16="http://schemas.microsoft.com/office/drawing/2014/main" xmlns=""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a16="http://schemas.microsoft.com/office/drawing/2014/main" xmlns=""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xmlns="" id="{22673E0D-B853-49B6-B25A-B4B2811CCC40}"/>
              </a:ext>
            </a:extLst>
          </p:cNvPr>
          <p:cNvSpPr>
            <a:spLocks noGrp="1"/>
          </p:cNvSpPr>
          <p:nvPr>
            <p:ph type="title"/>
          </p:nvPr>
        </p:nvSpPr>
        <p:spPr/>
        <p:txBody>
          <a:bodyPr/>
          <a:lstStyle>
            <a:lvl1pPr>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xmlns=""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xmlns=""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xmlns=""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xmlns=""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xmlns=""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xmlns=""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xmlns=""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xmlns=""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80F0DB-D1F1-45D6-8981-72F37B056FE6}"/>
              </a:ext>
            </a:extLst>
          </p:cNvPr>
          <p:cNvSpPr>
            <a:spLocks noGrp="1"/>
          </p:cNvSpPr>
          <p:nvPr>
            <p:ph type="title"/>
          </p:nvPr>
        </p:nvSpPr>
        <p:spPr/>
        <p:txBody>
          <a:bodyPr/>
          <a:lstStyle>
            <a:lvl1pPr algn="l">
              <a:defRPr>
                <a:solidFill>
                  <a:schemeClr val="tx2"/>
                </a:solidFill>
              </a:defRPr>
            </a:lvl1pPr>
          </a:lstStyle>
          <a:p>
            <a:r>
              <a:rPr lang="en-US" smtClean="0"/>
              <a:t>Click to edit Master title style</a:t>
            </a:r>
            <a:endParaRPr lang="en-GB" dirty="0"/>
          </a:p>
        </p:txBody>
      </p:sp>
      <p:sp>
        <p:nvSpPr>
          <p:cNvPr id="6" name="Footer Placeholder 5">
            <a:extLst>
              <a:ext uri="{FF2B5EF4-FFF2-40B4-BE49-F238E27FC236}">
                <a16:creationId xmlns:a16="http://schemas.microsoft.com/office/drawing/2014/main" xmlns=""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xmlns=""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xmlns=""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smtClean="0"/>
              <a:t>Click to edit Master title style</a:t>
            </a:r>
            <a:endParaRPr lang="en-GB"/>
          </a:p>
        </p:txBody>
      </p:sp>
      <p:sp>
        <p:nvSpPr>
          <p:cNvPr id="3" name="Footer Placeholder 2">
            <a:extLst>
              <a:ext uri="{FF2B5EF4-FFF2-40B4-BE49-F238E27FC236}">
                <a16:creationId xmlns:a16="http://schemas.microsoft.com/office/drawing/2014/main" xmlns=""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xmlns=""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xmlns=""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xmlns=""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xmlns=""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xmlns=""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xmlns=""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com/imgres?imgurl=https://cdn1.i-scmp.com/sites/default/files/styles/768x768/public/2013/09/02/5375aced866de65ae46838ff13f4a39d.jpg?itok%3DkK-MXkcU&amp;imgrefurl=https://www.scmp.com/comment/insight-opinion/article/1301208/tide-turns-emerging-markets&amp;tbnid=HXOvCvrxcic7rM&amp;vet=12ahUKEwj97u7q9cTpAhUS2xoKHWcoDyoQMygeegQIARAw..i&amp;docid=TUdno6OiNLG89M&amp;w=768&amp;h=768&amp;q=when%20the%20tide%20goes%20out%20swimming%20naked&amp;client=firefox-b-d&amp;ved=2ahUKEwj97u7q9cTpAhUS2xoKHWcoDyoQMygeegQIARAw"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a:xfrm>
            <a:off x="1268569" y="1176387"/>
            <a:ext cx="6858000" cy="960675"/>
          </a:xfrm>
        </p:spPr>
        <p:txBody>
          <a:bodyPr/>
          <a:lstStyle/>
          <a:p>
            <a:r>
              <a:rPr lang="en-GB" b="1" dirty="0" smtClean="0"/>
              <a:t>Online commercial seminar</a:t>
            </a:r>
            <a:endParaRPr lang="en-GB" b="1"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Friday 22 May at 12 noon</a:t>
            </a:r>
          </a:p>
          <a:p>
            <a:r>
              <a:rPr lang="en-GB" b="1" dirty="0" smtClean="0"/>
              <a:t>Chaired by Sir Richard Aikens</a:t>
            </a:r>
            <a:endParaRPr lang="en-GB" b="1" dirty="0" smtClean="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a:xfrm>
            <a:off x="1155879" y="3692618"/>
            <a:ext cx="6970690" cy="1832419"/>
          </a:xfrm>
        </p:spPr>
        <p:txBody>
          <a:bodyPr>
            <a:normAutofit/>
          </a:bodyPr>
          <a:lstStyle/>
          <a:p>
            <a:r>
              <a:rPr lang="en-GB" dirty="0" smtClean="0"/>
              <a:t>Simon </a:t>
            </a:r>
            <a:r>
              <a:rPr lang="en-GB" dirty="0" err="1" smtClean="0"/>
              <a:t>Salzedo</a:t>
            </a:r>
            <a:r>
              <a:rPr lang="en-GB" dirty="0" smtClean="0"/>
              <a:t> </a:t>
            </a:r>
            <a:r>
              <a:rPr lang="en-GB" dirty="0" smtClean="0"/>
              <a:t>QC</a:t>
            </a:r>
          </a:p>
          <a:p>
            <a:r>
              <a:rPr lang="en-GB" dirty="0" smtClean="0"/>
              <a:t>Stephen Midwinter QC</a:t>
            </a:r>
          </a:p>
          <a:p>
            <a:r>
              <a:rPr lang="en-GB" dirty="0" smtClean="0"/>
              <a:t>Nick Saunders QC</a:t>
            </a:r>
          </a:p>
          <a:p>
            <a:r>
              <a:rPr lang="en-GB" dirty="0" smtClean="0"/>
              <a:t>Zahra Al-Rikabi</a:t>
            </a:r>
          </a:p>
          <a:p>
            <a:r>
              <a:rPr lang="en-GB" dirty="0" smtClean="0"/>
              <a:t>Sarah Bousfield</a:t>
            </a:r>
          </a:p>
          <a:p>
            <a:endParaRPr lang="en-GB" dirty="0"/>
          </a:p>
          <a:p>
            <a:r>
              <a:rPr lang="en-GB" dirty="0" smtClean="0"/>
              <a:t>Questions to marketing@brickcourt.co.uk</a:t>
            </a:r>
            <a:endParaRPr lang="en-GB" dirty="0"/>
          </a:p>
        </p:txBody>
      </p:sp>
    </p:spTree>
    <p:extLst>
      <p:ext uri="{BB962C8B-B14F-4D97-AF65-F5344CB8AC3E}">
        <p14:creationId xmlns:p14="http://schemas.microsoft.com/office/powerpoint/2010/main" val="428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GOOD FAITH AND COVID 19</a:t>
            </a:r>
            <a:endParaRPr lang="en-GB"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1"/>
          </p:nvPr>
        </p:nvSpPr>
        <p:spPr/>
        <p:txBody>
          <a:bodyPr/>
          <a:lstStyle/>
          <a:p>
            <a:r>
              <a:rPr lang="en-GB" b="1" smtClean="0"/>
              <a:t>brickcourt.co.uk </a:t>
            </a:r>
          </a:p>
          <a:p>
            <a:r>
              <a:rPr lang="en-GB" smtClean="0"/>
              <a:t>+44(0)20 7379 3550</a:t>
            </a:r>
            <a:endParaRPr lang="en-GB" dirty="0"/>
          </a:p>
        </p:txBody>
      </p:sp>
      <p:sp>
        <p:nvSpPr>
          <p:cNvPr id="5" name="Text Placeholder 4"/>
          <p:cNvSpPr>
            <a:spLocks noGrp="1"/>
          </p:cNvSpPr>
          <p:nvPr>
            <p:ph type="body" sz="quarter" idx="12"/>
          </p:nvPr>
        </p:nvSpPr>
        <p:spPr/>
        <p:txBody>
          <a:bodyPr/>
          <a:lstStyle/>
          <a:p>
            <a:r>
              <a:rPr lang="en-GB" dirty="0" smtClean="0"/>
              <a:t>Nick Saunders QC</a:t>
            </a:r>
            <a:endParaRPr lang="en-GB" dirty="0"/>
          </a:p>
        </p:txBody>
      </p:sp>
    </p:spTree>
    <p:extLst>
      <p:ext uri="{BB962C8B-B14F-4D97-AF65-F5344CB8AC3E}">
        <p14:creationId xmlns:p14="http://schemas.microsoft.com/office/powerpoint/2010/main" val="3262638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latin typeface="Book Antiqua" panose="02040602050305030304" pitchFamily="18" charset="0"/>
              </a:rPr>
              <a:t>The impact of corona virus</a:t>
            </a:r>
            <a:endParaRPr lang="en-US" dirty="0">
              <a:latin typeface="Book Antiqua" panose="02040602050305030304" pitchFamily="18" charset="0"/>
            </a:endParaRPr>
          </a:p>
        </p:txBody>
      </p:sp>
      <p:sp>
        <p:nvSpPr>
          <p:cNvPr id="5" name="Content Placeholder 4"/>
          <p:cNvSpPr>
            <a:spLocks noGrp="1"/>
          </p:cNvSpPr>
          <p:nvPr>
            <p:ph sz="quarter" idx="11"/>
          </p:nvPr>
        </p:nvSpPr>
        <p:spPr/>
        <p:txBody>
          <a:bodyPr>
            <a:normAutofit/>
          </a:bodyPr>
          <a:lstStyle/>
          <a:p>
            <a:pPr algn="just"/>
            <a:r>
              <a:rPr lang="en-US" sz="2000" b="1" dirty="0" smtClean="0">
                <a:latin typeface="Book Antiqua" panose="02040602050305030304" pitchFamily="18" charset="0"/>
              </a:rPr>
              <a:t>The risk of a plethora of disputes which could leave irreversible damage to the economy?</a:t>
            </a:r>
          </a:p>
          <a:p>
            <a:pPr algn="just"/>
            <a:endParaRPr lang="en-US" sz="2000" b="1" dirty="0" smtClean="0">
              <a:latin typeface="Book Antiqua" panose="02040602050305030304" pitchFamily="18" charset="0"/>
            </a:endParaRPr>
          </a:p>
          <a:p>
            <a:pPr algn="just"/>
            <a:r>
              <a:rPr lang="en-US" sz="2000" b="1" dirty="0">
                <a:latin typeface="Book Antiqua" panose="02040602050305030304" pitchFamily="18" charset="0"/>
              </a:rPr>
              <a:t>“Breathing Space” </a:t>
            </a:r>
            <a:r>
              <a:rPr lang="en-US" sz="2000" dirty="0">
                <a:latin typeface="Book Antiqua" panose="02040602050305030304" pitchFamily="18" charset="0"/>
              </a:rPr>
              <a:t>Concept note issued by the British Institute of International and Comparative Law (BIICL) following a meeting on 7 April 2020 attended by Lord Philips, Lord Neuberger, Sir David Edward, Sir William Blair, and Professor Spyros </a:t>
            </a:r>
            <a:r>
              <a:rPr lang="en-US" sz="2000" dirty="0" err="1">
                <a:latin typeface="Book Antiqua" panose="02040602050305030304" pitchFamily="18" charset="0"/>
              </a:rPr>
              <a:t>Maniatis</a:t>
            </a:r>
            <a:r>
              <a:rPr lang="en-US" sz="2000" dirty="0">
                <a:latin typeface="Book Antiqua" panose="02040602050305030304" pitchFamily="18" charset="0"/>
              </a:rPr>
              <a:t> et al.</a:t>
            </a:r>
            <a:endParaRPr lang="en-US" sz="2000" b="1" dirty="0">
              <a:latin typeface="Book Antiqua" panose="02040602050305030304" pitchFamily="18" charset="0"/>
            </a:endParaRPr>
          </a:p>
          <a:p>
            <a:pPr algn="just"/>
            <a:endParaRPr lang="en-US" sz="2000" dirty="0" smtClean="0">
              <a:latin typeface="Book Antiqua" panose="02040602050305030304" pitchFamily="18" charset="0"/>
            </a:endParaRPr>
          </a:p>
          <a:p>
            <a:pPr algn="just"/>
            <a:r>
              <a:rPr lang="en-US" sz="2000" dirty="0" smtClean="0">
                <a:latin typeface="Book Antiqua" panose="02040602050305030304" pitchFamily="18" charset="0"/>
              </a:rPr>
              <a:t>Cabinet Office </a:t>
            </a:r>
            <a:r>
              <a:rPr lang="en-US" sz="2000" b="1" dirty="0" smtClean="0">
                <a:latin typeface="Book Antiqua" panose="02040602050305030304" pitchFamily="18" charset="0"/>
              </a:rPr>
              <a:t>“Guidance on responsible contractual </a:t>
            </a:r>
            <a:r>
              <a:rPr lang="en-US" sz="2000" b="1" dirty="0" err="1" smtClean="0">
                <a:latin typeface="Book Antiqua" panose="02040602050305030304" pitchFamily="18" charset="0"/>
              </a:rPr>
              <a:t>behaviour</a:t>
            </a:r>
            <a:r>
              <a:rPr lang="en-US" sz="2000" b="1" dirty="0" smtClean="0">
                <a:latin typeface="Book Antiqua" panose="02040602050305030304" pitchFamily="18" charset="0"/>
              </a:rPr>
              <a:t> in the performance and enforcement of contracts impacted by the Covid-19 emergency” </a:t>
            </a:r>
            <a:r>
              <a:rPr lang="en-US" sz="2000" dirty="0" smtClean="0">
                <a:latin typeface="Book Antiqua" panose="02040602050305030304" pitchFamily="18" charset="0"/>
              </a:rPr>
              <a:t>(7 May 2020)</a:t>
            </a:r>
          </a:p>
          <a:p>
            <a:pPr algn="just"/>
            <a:endParaRPr lang="en-US" sz="2000" dirty="0" smtClean="0">
              <a:latin typeface="Book Antiqua" panose="02040602050305030304" pitchFamily="18" charset="0"/>
            </a:endParaRPr>
          </a:p>
        </p:txBody>
      </p:sp>
    </p:spTree>
    <p:extLst>
      <p:ext uri="{BB962C8B-B14F-4D97-AF65-F5344CB8AC3E}">
        <p14:creationId xmlns:p14="http://schemas.microsoft.com/office/powerpoint/2010/main" val="709466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latin typeface="Book Antiqua" panose="02040602050305030304" pitchFamily="18" charset="0"/>
              </a:rPr>
              <a:t>CATEGORIES OF GOOD FAITH OBLIGATION</a:t>
            </a:r>
            <a:endParaRPr lang="en-US" dirty="0">
              <a:latin typeface="Book Antiqua" panose="02040602050305030304" pitchFamily="18" charset="0"/>
            </a:endParaRPr>
          </a:p>
        </p:txBody>
      </p:sp>
      <p:sp>
        <p:nvSpPr>
          <p:cNvPr id="5" name="Content Placeholder 4"/>
          <p:cNvSpPr>
            <a:spLocks noGrp="1"/>
          </p:cNvSpPr>
          <p:nvPr>
            <p:ph sz="quarter" idx="11"/>
          </p:nvPr>
        </p:nvSpPr>
        <p:spPr/>
        <p:txBody>
          <a:bodyPr>
            <a:normAutofit/>
          </a:bodyPr>
          <a:lstStyle/>
          <a:p>
            <a:pPr marL="342900" indent="-342900" algn="just">
              <a:buFont typeface="+mj-lt"/>
              <a:buAutoNum type="arabicPeriod"/>
            </a:pPr>
            <a:r>
              <a:rPr lang="en-US" sz="2000" b="1" dirty="0" smtClean="0">
                <a:latin typeface="Book Antiqua" panose="02040602050305030304" pitchFamily="18" charset="0"/>
              </a:rPr>
              <a:t>Express obligations </a:t>
            </a:r>
            <a:r>
              <a:rPr lang="en-US" sz="2000" dirty="0" smtClean="0">
                <a:latin typeface="Book Antiqua" panose="02040602050305030304" pitchFamily="18" charset="0"/>
              </a:rPr>
              <a:t>of good faith in performance, or terms purporting to oblige the parties to negotiate in good faith. </a:t>
            </a:r>
          </a:p>
          <a:p>
            <a:pPr marL="342900" indent="-342900" algn="just">
              <a:buFont typeface="+mj-lt"/>
              <a:buAutoNum type="arabicPeriod"/>
            </a:pPr>
            <a:endParaRPr lang="en-US" sz="2000" b="1" dirty="0">
              <a:latin typeface="Book Antiqua" panose="02040602050305030304" pitchFamily="18" charset="0"/>
            </a:endParaRPr>
          </a:p>
          <a:p>
            <a:pPr marL="342900" indent="-342900" algn="just">
              <a:buFont typeface="+mj-lt"/>
              <a:buAutoNum type="arabicPeriod"/>
            </a:pPr>
            <a:r>
              <a:rPr lang="en-US" sz="2000" b="1" dirty="0" smtClean="0">
                <a:latin typeface="Book Antiqua" panose="02040602050305030304" pitchFamily="18" charset="0"/>
              </a:rPr>
              <a:t>Good faith duties implied “at law” </a:t>
            </a:r>
            <a:r>
              <a:rPr lang="en-US" sz="2000" dirty="0" smtClean="0">
                <a:latin typeface="Book Antiqua" panose="02040602050305030304" pitchFamily="18" charset="0"/>
              </a:rPr>
              <a:t>into particular contracts (e.g. contracts of employment, contracts of insurance).</a:t>
            </a:r>
          </a:p>
          <a:p>
            <a:pPr marL="342900" indent="-342900" algn="just">
              <a:buFont typeface="+mj-lt"/>
              <a:buAutoNum type="arabicPeriod"/>
            </a:pPr>
            <a:endParaRPr lang="en-US" sz="2000" dirty="0" smtClean="0">
              <a:latin typeface="Book Antiqua" panose="02040602050305030304" pitchFamily="18" charset="0"/>
            </a:endParaRPr>
          </a:p>
          <a:p>
            <a:pPr marL="342900" indent="-342900" algn="just">
              <a:buFont typeface="+mj-lt"/>
              <a:buAutoNum type="arabicPeriod"/>
            </a:pPr>
            <a:r>
              <a:rPr lang="en-US" sz="2000" b="1" dirty="0" smtClean="0">
                <a:latin typeface="Book Antiqua" panose="02040602050305030304" pitchFamily="18" charset="0"/>
              </a:rPr>
              <a:t>“Braganza duties” </a:t>
            </a:r>
            <a:r>
              <a:rPr lang="en-US" sz="2000" dirty="0" smtClean="0">
                <a:latin typeface="Book Antiqua" panose="02040602050305030304" pitchFamily="18" charset="0"/>
              </a:rPr>
              <a:t>which control the exercise of contractual discretions (</a:t>
            </a:r>
            <a:r>
              <a:rPr lang="en-US" sz="2000" i="1" dirty="0" smtClean="0">
                <a:latin typeface="Book Antiqua" panose="02040602050305030304" pitchFamily="18" charset="0"/>
              </a:rPr>
              <a:t>Braganza v BP Shipping Limited </a:t>
            </a:r>
            <a:r>
              <a:rPr lang="en-GB" sz="2000" dirty="0">
                <a:latin typeface="Book Antiqua" panose="02040602050305030304" pitchFamily="18" charset="0"/>
              </a:rPr>
              <a:t>[2015] UKSC </a:t>
            </a:r>
            <a:r>
              <a:rPr lang="en-GB" sz="2000" dirty="0" smtClean="0">
                <a:latin typeface="Book Antiqua" panose="02040602050305030304" pitchFamily="18" charset="0"/>
              </a:rPr>
              <a:t>17).</a:t>
            </a:r>
            <a:endParaRPr lang="en-US" sz="2000" dirty="0" smtClean="0">
              <a:latin typeface="Book Antiqua" panose="02040602050305030304" pitchFamily="18" charset="0"/>
            </a:endParaRPr>
          </a:p>
          <a:p>
            <a:pPr marL="342900" indent="-342900" algn="just">
              <a:buFont typeface="+mj-lt"/>
              <a:buAutoNum type="arabicPeriod"/>
            </a:pPr>
            <a:endParaRPr lang="en-US" sz="2000" dirty="0" smtClean="0">
              <a:latin typeface="Book Antiqua" panose="02040602050305030304" pitchFamily="18" charset="0"/>
            </a:endParaRPr>
          </a:p>
          <a:p>
            <a:pPr marL="342900" indent="-342900" algn="just">
              <a:buFont typeface="+mj-lt"/>
              <a:buAutoNum type="arabicPeriod"/>
            </a:pPr>
            <a:r>
              <a:rPr lang="en-US" sz="2000" b="1" dirty="0" smtClean="0">
                <a:latin typeface="Book Antiqua" panose="02040602050305030304" pitchFamily="18" charset="0"/>
              </a:rPr>
              <a:t>Good faith in “relational contracts” </a:t>
            </a:r>
            <a:r>
              <a:rPr lang="en-US" sz="2000" dirty="0" smtClean="0">
                <a:latin typeface="Book Antiqua" panose="02040602050305030304" pitchFamily="18" charset="0"/>
              </a:rPr>
              <a:t>which have traditionally been regarded as terms implied “by fact”</a:t>
            </a:r>
            <a:endParaRPr lang="en-US" sz="2000" b="1" dirty="0">
              <a:latin typeface="Book Antiqua" panose="02040602050305030304" pitchFamily="18" charset="0"/>
            </a:endParaRPr>
          </a:p>
        </p:txBody>
      </p:sp>
    </p:spTree>
    <p:extLst>
      <p:ext uri="{BB962C8B-B14F-4D97-AF65-F5344CB8AC3E}">
        <p14:creationId xmlns:p14="http://schemas.microsoft.com/office/powerpoint/2010/main" val="1640376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472941" y="351273"/>
            <a:ext cx="7951636" cy="487280"/>
          </a:xfrm>
        </p:spPr>
        <p:txBody>
          <a:bodyPr>
            <a:normAutofit fontScale="90000"/>
          </a:bodyPr>
          <a:lstStyle/>
          <a:p>
            <a:pPr algn="just"/>
            <a:r>
              <a:rPr lang="en-GB" sz="2800" i="1" dirty="0">
                <a:latin typeface="Book Antiqua" panose="02040602050305030304" pitchFamily="18" charset="0"/>
              </a:rPr>
              <a:t>Bates v Post Office Ltd </a:t>
            </a:r>
            <a:r>
              <a:rPr lang="en-GB" sz="2800" dirty="0">
                <a:latin typeface="Book Antiqua" panose="02040602050305030304" pitchFamily="18" charset="0"/>
              </a:rPr>
              <a:t>(No 3) [2019] EWHC 606 (QB</a:t>
            </a:r>
            <a:r>
              <a:rPr lang="en-GB" sz="2800" dirty="0" smtClean="0">
                <a:latin typeface="Book Antiqua" panose="02040602050305030304" pitchFamily="18" charset="0"/>
              </a:rPr>
              <a:t>) – Fraser J</a:t>
            </a:r>
            <a:endParaRPr lang="en-GB" sz="2800" dirty="0">
              <a:latin typeface="Book Antiqua" panose="02040602050305030304" pitchFamily="18" charset="0"/>
            </a:endParaRPr>
          </a:p>
        </p:txBody>
      </p:sp>
      <p:sp>
        <p:nvSpPr>
          <p:cNvPr id="4" name="Content Placeholder 3"/>
          <p:cNvSpPr>
            <a:spLocks noGrp="1"/>
          </p:cNvSpPr>
          <p:nvPr>
            <p:ph sz="quarter" idx="11"/>
          </p:nvPr>
        </p:nvSpPr>
        <p:spPr>
          <a:xfrm>
            <a:off x="721309" y="1592509"/>
            <a:ext cx="7454900" cy="4064000"/>
          </a:xfrm>
        </p:spPr>
        <p:txBody>
          <a:bodyPr>
            <a:normAutofit fontScale="92500"/>
          </a:bodyPr>
          <a:lstStyle/>
          <a:p>
            <a:pPr algn="just">
              <a:lnSpc>
                <a:spcPct val="100000"/>
              </a:lnSpc>
            </a:pPr>
            <a:r>
              <a:rPr lang="en-GB" sz="2400" i="1" dirty="0" smtClean="0">
                <a:latin typeface="Book Antiqua" panose="02040602050305030304" pitchFamily="18" charset="0"/>
              </a:rPr>
              <a:t>“The </a:t>
            </a:r>
            <a:r>
              <a:rPr lang="en-GB" sz="2400" i="1" dirty="0">
                <a:latin typeface="Book Antiqua" panose="02040602050305030304" pitchFamily="18" charset="0"/>
              </a:rPr>
              <a:t>following cases make it clear, in my judgment, that the concept of relational contracts is an established one in English </a:t>
            </a:r>
            <a:r>
              <a:rPr lang="en-GB" sz="2400" i="1" dirty="0" smtClean="0">
                <a:latin typeface="Book Antiqua" panose="02040602050305030304" pitchFamily="18" charset="0"/>
              </a:rPr>
              <a:t>law” </a:t>
            </a:r>
            <a:r>
              <a:rPr lang="en-GB" sz="2400" dirty="0" smtClean="0">
                <a:latin typeface="Book Antiqua" panose="02040602050305030304" pitchFamily="18" charset="0"/>
              </a:rPr>
              <a:t>(at</a:t>
            </a:r>
            <a:r>
              <a:rPr lang="en-GB" sz="2400" i="1" dirty="0" smtClean="0">
                <a:latin typeface="Book Antiqua" panose="02040602050305030304" pitchFamily="18" charset="0"/>
              </a:rPr>
              <a:t> </a:t>
            </a:r>
            <a:r>
              <a:rPr lang="en-GB" sz="2400" dirty="0" smtClean="0">
                <a:latin typeface="Book Antiqua" panose="02040602050305030304" pitchFamily="18" charset="0"/>
              </a:rPr>
              <a:t>[705])</a:t>
            </a:r>
          </a:p>
          <a:p>
            <a:pPr marL="0" indent="0" algn="just">
              <a:lnSpc>
                <a:spcPct val="100000"/>
              </a:lnSpc>
              <a:buNone/>
            </a:pPr>
            <a:endParaRPr lang="en-GB" sz="2400" dirty="0" smtClean="0">
              <a:latin typeface="Book Antiqua" panose="02040602050305030304" pitchFamily="18" charset="0"/>
            </a:endParaRPr>
          </a:p>
          <a:p>
            <a:pPr algn="just">
              <a:lnSpc>
                <a:spcPct val="100000"/>
              </a:lnSpc>
            </a:pPr>
            <a:r>
              <a:rPr lang="en-GB" sz="2400" i="1" dirty="0" smtClean="0">
                <a:latin typeface="Book Antiqua" panose="02040602050305030304" pitchFamily="18" charset="0"/>
              </a:rPr>
              <a:t>“... </a:t>
            </a:r>
            <a:r>
              <a:rPr lang="en-GB" sz="2400" i="1" dirty="0">
                <a:latin typeface="Book Antiqua" panose="02040602050305030304" pitchFamily="18" charset="0"/>
              </a:rPr>
              <a:t>if the correct conclusion is that the contracts between the Post Office and the SPMs are relational contracts, then a great many (if not all) of the “implied terms” at Common Issue 2 are not individual implied terms in themselves, but “incidents”, examples or consequences of the operation of duties of good faith, fair dealing, transparency, co-operation, and trust and confidence (if that is what relational contracts are</a:t>
            </a:r>
            <a:r>
              <a:rPr lang="en-GB" sz="2400" i="1" dirty="0" smtClean="0">
                <a:latin typeface="Book Antiqua" panose="02040602050305030304" pitchFamily="18" charset="0"/>
              </a:rPr>
              <a:t>).” </a:t>
            </a:r>
            <a:r>
              <a:rPr lang="en-GB" sz="2400" dirty="0" smtClean="0">
                <a:latin typeface="Book Antiqua" panose="02040602050305030304" pitchFamily="18" charset="0"/>
              </a:rPr>
              <a:t>(at [700])</a:t>
            </a:r>
          </a:p>
          <a:p>
            <a:endParaRPr lang="en-GB" dirty="0"/>
          </a:p>
          <a:p>
            <a:endParaRPr lang="en-GB" dirty="0"/>
          </a:p>
        </p:txBody>
      </p:sp>
    </p:spTree>
    <p:extLst>
      <p:ext uri="{BB962C8B-B14F-4D97-AF65-F5344CB8AC3E}">
        <p14:creationId xmlns:p14="http://schemas.microsoft.com/office/powerpoint/2010/main" val="1808997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a:xfrm>
            <a:off x="835548" y="365127"/>
            <a:ext cx="7433997" cy="487280"/>
          </a:xfrm>
        </p:spPr>
        <p:txBody>
          <a:bodyPr/>
          <a:lstStyle/>
          <a:p>
            <a:r>
              <a:rPr lang="en-GB" dirty="0" smtClean="0">
                <a:latin typeface="Book Antiqua" panose="02040602050305030304" pitchFamily="18" charset="0"/>
              </a:rPr>
              <a:t>Fraser j’s non-exhaustive factors (1)-(4)</a:t>
            </a:r>
            <a:endParaRPr lang="en-GB" dirty="0">
              <a:latin typeface="Book Antiqua" panose="02040602050305030304" pitchFamily="18" charset="0"/>
            </a:endParaRPr>
          </a:p>
        </p:txBody>
      </p:sp>
      <p:sp>
        <p:nvSpPr>
          <p:cNvPr id="4" name="Content Placeholder 3"/>
          <p:cNvSpPr>
            <a:spLocks noGrp="1"/>
          </p:cNvSpPr>
          <p:nvPr>
            <p:ph sz="quarter" idx="11"/>
          </p:nvPr>
        </p:nvSpPr>
        <p:spPr>
          <a:xfrm>
            <a:off x="835548" y="1467540"/>
            <a:ext cx="7454900" cy="4064000"/>
          </a:xfrm>
        </p:spPr>
        <p:txBody>
          <a:bodyPr>
            <a:noAutofit/>
          </a:bodyPr>
          <a:lstStyle/>
          <a:p>
            <a:pPr marL="522900" lvl="1" indent="-342900">
              <a:lnSpc>
                <a:spcPct val="100000"/>
              </a:lnSpc>
              <a:buFont typeface="+mj-lt"/>
              <a:buAutoNum type="arabicPeriod"/>
            </a:pPr>
            <a:r>
              <a:rPr lang="en-GB" sz="2400" i="1" dirty="0">
                <a:latin typeface="Book Antiqua" panose="02040602050305030304" pitchFamily="18" charset="0"/>
              </a:rPr>
              <a:t>There must be no specific express terms in the contract that </a:t>
            </a:r>
            <a:r>
              <a:rPr lang="en-GB" sz="2400" i="1" dirty="0" smtClean="0">
                <a:latin typeface="Book Antiqua" panose="02040602050305030304" pitchFamily="18" charset="0"/>
              </a:rPr>
              <a:t>prevents </a:t>
            </a:r>
            <a:r>
              <a:rPr lang="en-GB" sz="2400" i="1" dirty="0">
                <a:latin typeface="Book Antiqua" panose="02040602050305030304" pitchFamily="18" charset="0"/>
              </a:rPr>
              <a:t>a duty of good faith being implied into the </a:t>
            </a:r>
            <a:r>
              <a:rPr lang="en-GB" sz="2400" i="1" dirty="0" smtClean="0">
                <a:latin typeface="Book Antiqua" panose="02040602050305030304" pitchFamily="18" charset="0"/>
              </a:rPr>
              <a:t>contract.</a:t>
            </a:r>
            <a:endParaRPr lang="en-GB" sz="2400" dirty="0">
              <a:latin typeface="Book Antiqua" panose="02040602050305030304" pitchFamily="18" charset="0"/>
            </a:endParaRPr>
          </a:p>
          <a:p>
            <a:pPr marL="522900" lvl="1" indent="-342900">
              <a:lnSpc>
                <a:spcPct val="100000"/>
              </a:lnSpc>
              <a:buFont typeface="+mj-lt"/>
              <a:buAutoNum type="arabicPeriod"/>
            </a:pPr>
            <a:r>
              <a:rPr lang="en-GB" sz="2400" i="1" dirty="0">
                <a:latin typeface="Book Antiqua" panose="02040602050305030304" pitchFamily="18" charset="0"/>
              </a:rPr>
              <a:t>The contract will be a long-term one, with the mutual intention of the parties being that there will be a long-term relationship.</a:t>
            </a:r>
            <a:endParaRPr lang="en-GB" sz="2400" dirty="0">
              <a:latin typeface="Book Antiqua" panose="02040602050305030304" pitchFamily="18" charset="0"/>
            </a:endParaRPr>
          </a:p>
          <a:p>
            <a:pPr marL="522900" lvl="1" indent="-342900">
              <a:lnSpc>
                <a:spcPct val="100000"/>
              </a:lnSpc>
              <a:buFont typeface="+mj-lt"/>
              <a:buAutoNum type="arabicPeriod"/>
            </a:pPr>
            <a:r>
              <a:rPr lang="en-GB" sz="2400" i="1" dirty="0">
                <a:latin typeface="Book Antiqua" panose="02040602050305030304" pitchFamily="18" charset="0"/>
              </a:rPr>
              <a:t>The parties must intend that their respective roles be performed with integrity, and with fidelity to their bargain.</a:t>
            </a:r>
            <a:endParaRPr lang="en-GB" sz="2400" dirty="0">
              <a:latin typeface="Book Antiqua" panose="02040602050305030304" pitchFamily="18" charset="0"/>
            </a:endParaRPr>
          </a:p>
          <a:p>
            <a:pPr marL="522900" lvl="1" indent="-342900">
              <a:lnSpc>
                <a:spcPct val="100000"/>
              </a:lnSpc>
              <a:buFont typeface="+mj-lt"/>
              <a:buAutoNum type="arabicPeriod"/>
            </a:pPr>
            <a:r>
              <a:rPr lang="en-GB" sz="2400" i="1" dirty="0">
                <a:latin typeface="Book Antiqua" panose="02040602050305030304" pitchFamily="18" charset="0"/>
              </a:rPr>
              <a:t>The parties will be committed to collaborating with one another in the performance of the contract</a:t>
            </a:r>
            <a:r>
              <a:rPr lang="en-GB" sz="2400" i="1" dirty="0" smtClean="0">
                <a:latin typeface="Book Antiqua" panose="02040602050305030304" pitchFamily="18" charset="0"/>
              </a:rPr>
              <a:t>.</a:t>
            </a:r>
            <a:endParaRPr lang="en-GB" sz="2400" dirty="0">
              <a:latin typeface="Book Antiqua" panose="02040602050305030304" pitchFamily="18" charset="0"/>
            </a:endParaRPr>
          </a:p>
        </p:txBody>
      </p:sp>
    </p:spTree>
    <p:extLst>
      <p:ext uri="{BB962C8B-B14F-4D97-AF65-F5344CB8AC3E}">
        <p14:creationId xmlns:p14="http://schemas.microsoft.com/office/powerpoint/2010/main" val="1843972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latin typeface="Book Antiqua" panose="02040602050305030304" pitchFamily="18" charset="0"/>
              </a:rPr>
              <a:t>FRASER J’s FACTORS Continued (5)-(9)</a:t>
            </a:r>
            <a:endParaRPr lang="en-GB" dirty="0">
              <a:latin typeface="Book Antiqua" panose="02040602050305030304" pitchFamily="18" charset="0"/>
            </a:endParaRPr>
          </a:p>
        </p:txBody>
      </p:sp>
      <p:sp>
        <p:nvSpPr>
          <p:cNvPr id="4" name="Content Placeholder 3"/>
          <p:cNvSpPr>
            <a:spLocks noGrp="1"/>
          </p:cNvSpPr>
          <p:nvPr>
            <p:ph sz="quarter" idx="11"/>
          </p:nvPr>
        </p:nvSpPr>
        <p:spPr>
          <a:xfrm>
            <a:off x="409432" y="1284977"/>
            <a:ext cx="8639033" cy="5044258"/>
          </a:xfrm>
        </p:spPr>
        <p:txBody>
          <a:bodyPr>
            <a:normAutofit fontScale="47500" lnSpcReduction="20000"/>
          </a:bodyPr>
          <a:lstStyle/>
          <a:p>
            <a:pPr marL="180000" lvl="1" indent="0">
              <a:lnSpc>
                <a:spcPct val="120000"/>
              </a:lnSpc>
              <a:buNone/>
            </a:pPr>
            <a:r>
              <a:rPr lang="en-GB" sz="3800" i="1" dirty="0">
                <a:latin typeface="Book Antiqua" panose="02040602050305030304" pitchFamily="18" charset="0"/>
              </a:rPr>
              <a:t>5</a:t>
            </a:r>
            <a:r>
              <a:rPr lang="en-GB" sz="3800" i="1" dirty="0" smtClean="0">
                <a:latin typeface="Book Antiqua" panose="02040602050305030304" pitchFamily="18" charset="0"/>
              </a:rPr>
              <a:t>. The </a:t>
            </a:r>
            <a:r>
              <a:rPr lang="en-GB" sz="3800" i="1" dirty="0">
                <a:latin typeface="Book Antiqua" panose="02040602050305030304" pitchFamily="18" charset="0"/>
              </a:rPr>
              <a:t>spirits and objectives of their venture may not be capable of being expressed exhaustively in a written </a:t>
            </a:r>
            <a:r>
              <a:rPr lang="en-GB" sz="3800" i="1" dirty="0" smtClean="0">
                <a:latin typeface="Book Antiqua" panose="02040602050305030304" pitchFamily="18" charset="0"/>
              </a:rPr>
              <a:t>contract.</a:t>
            </a:r>
            <a:endParaRPr lang="en-GB" sz="3800" dirty="0" smtClean="0">
              <a:latin typeface="Book Antiqua" panose="02040602050305030304" pitchFamily="18" charset="0"/>
            </a:endParaRPr>
          </a:p>
          <a:p>
            <a:pPr marL="180000" lvl="1" indent="0">
              <a:lnSpc>
                <a:spcPct val="120000"/>
              </a:lnSpc>
              <a:buNone/>
            </a:pPr>
            <a:endParaRPr lang="en-GB" sz="3800" i="1" dirty="0">
              <a:latin typeface="Book Antiqua" panose="02040602050305030304" pitchFamily="18" charset="0"/>
            </a:endParaRPr>
          </a:p>
          <a:p>
            <a:pPr marL="180000" lvl="1" indent="0">
              <a:lnSpc>
                <a:spcPct val="120000"/>
              </a:lnSpc>
              <a:buNone/>
            </a:pPr>
            <a:r>
              <a:rPr lang="en-GB" sz="3800" i="1" dirty="0">
                <a:latin typeface="Book Antiqua" panose="02040602050305030304" pitchFamily="18" charset="0"/>
              </a:rPr>
              <a:t>6</a:t>
            </a:r>
            <a:r>
              <a:rPr lang="en-GB" sz="3800" i="1" dirty="0" smtClean="0">
                <a:latin typeface="Book Antiqua" panose="02040602050305030304" pitchFamily="18" charset="0"/>
              </a:rPr>
              <a:t>. They </a:t>
            </a:r>
            <a:r>
              <a:rPr lang="en-GB" sz="3800" i="1" dirty="0">
                <a:latin typeface="Book Antiqua" panose="02040602050305030304" pitchFamily="18" charset="0"/>
              </a:rPr>
              <a:t>will each repose trust and confidence in one another, but of a different kind to that involved in fiduciary </a:t>
            </a:r>
            <a:r>
              <a:rPr lang="en-GB" sz="3800" i="1" dirty="0" smtClean="0">
                <a:latin typeface="Book Antiqua" panose="02040602050305030304" pitchFamily="18" charset="0"/>
              </a:rPr>
              <a:t>relationships.</a:t>
            </a:r>
            <a:endParaRPr lang="en-GB" sz="3800" dirty="0" smtClean="0">
              <a:latin typeface="Book Antiqua" panose="02040602050305030304" pitchFamily="18" charset="0"/>
            </a:endParaRPr>
          </a:p>
          <a:p>
            <a:pPr marL="180000" lvl="1" indent="0">
              <a:lnSpc>
                <a:spcPct val="120000"/>
              </a:lnSpc>
              <a:buNone/>
            </a:pPr>
            <a:endParaRPr lang="en-GB" sz="3800" i="1" dirty="0">
              <a:latin typeface="Book Antiqua" panose="02040602050305030304" pitchFamily="18" charset="0"/>
            </a:endParaRPr>
          </a:p>
          <a:p>
            <a:pPr marL="180000" lvl="1" indent="0">
              <a:lnSpc>
                <a:spcPct val="120000"/>
              </a:lnSpc>
              <a:buNone/>
            </a:pPr>
            <a:r>
              <a:rPr lang="en-GB" sz="3800" i="1" dirty="0">
                <a:latin typeface="Book Antiqua" panose="02040602050305030304" pitchFamily="18" charset="0"/>
              </a:rPr>
              <a:t>7</a:t>
            </a:r>
            <a:r>
              <a:rPr lang="en-GB" sz="3800" i="1" dirty="0" smtClean="0">
                <a:latin typeface="Book Antiqua" panose="02040602050305030304" pitchFamily="18" charset="0"/>
              </a:rPr>
              <a:t>. The </a:t>
            </a:r>
            <a:r>
              <a:rPr lang="en-GB" sz="3800" i="1" dirty="0">
                <a:latin typeface="Book Antiqua" panose="02040602050305030304" pitchFamily="18" charset="0"/>
              </a:rPr>
              <a:t>contract in question will involve a high degree of communication, co-operation and predictable performance based on mutual trust and confidence, and expectations of loyalty.</a:t>
            </a:r>
            <a:endParaRPr lang="en-GB" sz="3800" dirty="0">
              <a:latin typeface="Book Antiqua" panose="02040602050305030304" pitchFamily="18" charset="0"/>
            </a:endParaRPr>
          </a:p>
          <a:p>
            <a:pPr marL="180000" lvl="1" indent="0">
              <a:lnSpc>
                <a:spcPct val="120000"/>
              </a:lnSpc>
              <a:buNone/>
            </a:pPr>
            <a:endParaRPr lang="en-GB" sz="3800" i="1" dirty="0" smtClean="0">
              <a:latin typeface="Book Antiqua" panose="02040602050305030304" pitchFamily="18" charset="0"/>
            </a:endParaRPr>
          </a:p>
          <a:p>
            <a:pPr marL="180000" lvl="1" indent="0">
              <a:lnSpc>
                <a:spcPct val="120000"/>
              </a:lnSpc>
              <a:buNone/>
            </a:pPr>
            <a:r>
              <a:rPr lang="en-GB" sz="3800" i="1" dirty="0" smtClean="0">
                <a:latin typeface="Book Antiqua" panose="02040602050305030304" pitchFamily="18" charset="0"/>
              </a:rPr>
              <a:t>8. There </a:t>
            </a:r>
            <a:r>
              <a:rPr lang="en-GB" sz="3800" i="1" dirty="0">
                <a:latin typeface="Book Antiqua" panose="02040602050305030304" pitchFamily="18" charset="0"/>
              </a:rPr>
              <a:t>may be a degree of significant investment by one party (or both) in the venture. This significant investment may be, in some cases, more accurately described as substantial financial </a:t>
            </a:r>
            <a:r>
              <a:rPr lang="en-GB" sz="3800" i="1" dirty="0" smtClean="0">
                <a:latin typeface="Book Antiqua" panose="02040602050305030304" pitchFamily="18" charset="0"/>
              </a:rPr>
              <a:t>commitment.</a:t>
            </a:r>
            <a:endParaRPr lang="en-GB" sz="3800" dirty="0" smtClean="0">
              <a:latin typeface="Book Antiqua" panose="02040602050305030304" pitchFamily="18" charset="0"/>
            </a:endParaRPr>
          </a:p>
          <a:p>
            <a:pPr marL="180000" lvl="1" indent="0">
              <a:lnSpc>
                <a:spcPct val="120000"/>
              </a:lnSpc>
              <a:buNone/>
            </a:pPr>
            <a:endParaRPr lang="en-GB" sz="3800" i="1" dirty="0">
              <a:latin typeface="Book Antiqua" panose="02040602050305030304" pitchFamily="18" charset="0"/>
            </a:endParaRPr>
          </a:p>
          <a:p>
            <a:pPr marL="180000" lvl="1" indent="0">
              <a:lnSpc>
                <a:spcPct val="120000"/>
              </a:lnSpc>
              <a:buNone/>
            </a:pPr>
            <a:r>
              <a:rPr lang="en-GB" sz="3800" i="1" dirty="0" smtClean="0">
                <a:latin typeface="Book Antiqua" panose="02040602050305030304" pitchFamily="18" charset="0"/>
              </a:rPr>
              <a:t>9. Exclusivity </a:t>
            </a:r>
            <a:r>
              <a:rPr lang="en-GB" sz="3800" i="1" dirty="0">
                <a:latin typeface="Book Antiqua" panose="02040602050305030304" pitchFamily="18" charset="0"/>
              </a:rPr>
              <a:t>of the relationship may also be present.</a:t>
            </a:r>
            <a:endParaRPr lang="en-GB" sz="3800" dirty="0">
              <a:latin typeface="Book Antiqua" panose="02040602050305030304" pitchFamily="18" charset="0"/>
            </a:endParaRPr>
          </a:p>
          <a:p>
            <a:endParaRPr lang="en-GB" dirty="0"/>
          </a:p>
        </p:txBody>
      </p:sp>
    </p:spTree>
    <p:extLst>
      <p:ext uri="{BB962C8B-B14F-4D97-AF65-F5344CB8AC3E}">
        <p14:creationId xmlns:p14="http://schemas.microsoft.com/office/powerpoint/2010/main" val="2651369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latin typeface="Book Antiqua" panose="02040602050305030304" pitchFamily="18" charset="0"/>
              </a:rPr>
              <a:t>Permission to appeal REFUSED (Coulson </a:t>
            </a:r>
            <a:r>
              <a:rPr lang="en-GB" dirty="0" err="1" smtClean="0">
                <a:latin typeface="Book Antiqua" panose="02040602050305030304" pitchFamily="18" charset="0"/>
              </a:rPr>
              <a:t>lJ</a:t>
            </a:r>
            <a:r>
              <a:rPr lang="en-GB" dirty="0" smtClean="0">
                <a:latin typeface="Book Antiqua" panose="02040602050305030304" pitchFamily="18" charset="0"/>
              </a:rPr>
              <a:t>) – A1/2019/1387/PTA</a:t>
            </a:r>
            <a:endParaRPr lang="en-GB" dirty="0">
              <a:latin typeface="Book Antiqua" panose="02040602050305030304" pitchFamily="18" charset="0"/>
            </a:endParaRPr>
          </a:p>
        </p:txBody>
      </p:sp>
      <p:sp>
        <p:nvSpPr>
          <p:cNvPr id="4" name="Content Placeholder 3"/>
          <p:cNvSpPr>
            <a:spLocks noGrp="1"/>
          </p:cNvSpPr>
          <p:nvPr>
            <p:ph sz="quarter" idx="11"/>
          </p:nvPr>
        </p:nvSpPr>
        <p:spPr>
          <a:xfrm>
            <a:off x="412862" y="1284062"/>
            <a:ext cx="8362170" cy="4539222"/>
          </a:xfrm>
        </p:spPr>
        <p:txBody>
          <a:bodyPr>
            <a:normAutofit/>
          </a:bodyPr>
          <a:lstStyle/>
          <a:p>
            <a:pPr marL="0" indent="0" algn="just">
              <a:lnSpc>
                <a:spcPct val="100000"/>
              </a:lnSpc>
              <a:buNone/>
            </a:pPr>
            <a:r>
              <a:rPr lang="en-GB" sz="1800" i="1" dirty="0" smtClean="0">
                <a:latin typeface="Book Antiqua" panose="02040602050305030304" pitchFamily="18" charset="0"/>
              </a:rPr>
              <a:t>“</a:t>
            </a:r>
            <a:r>
              <a:rPr lang="en-GB" sz="1800" b="1" i="1" dirty="0" smtClean="0">
                <a:latin typeface="Book Antiqua" panose="02040602050305030304" pitchFamily="18" charset="0"/>
              </a:rPr>
              <a:t>These </a:t>
            </a:r>
            <a:r>
              <a:rPr lang="en-GB" sz="1800" b="1" i="1" dirty="0">
                <a:latin typeface="Book Antiqua" panose="02040602050305030304" pitchFamily="18" charset="0"/>
              </a:rPr>
              <a:t>are my Reasons for refusing PTA following an oral hearing on 12 November 2019. Although it is convenient to put those reasons in judgment form, this is not a judgment which can be cited in other </a:t>
            </a:r>
            <a:r>
              <a:rPr lang="en-GB" sz="1800" b="1" i="1" dirty="0" smtClean="0">
                <a:latin typeface="Book Antiqua" panose="02040602050305030304" pitchFamily="18" charset="0"/>
              </a:rPr>
              <a:t>case….” </a:t>
            </a:r>
          </a:p>
          <a:p>
            <a:pPr marL="0" indent="0" algn="just">
              <a:lnSpc>
                <a:spcPct val="100000"/>
              </a:lnSpc>
              <a:buNone/>
            </a:pPr>
            <a:r>
              <a:rPr lang="en-GB" sz="1800" b="1" dirty="0" smtClean="0">
                <a:latin typeface="Book Antiqua" panose="02040602050305030304" pitchFamily="18" charset="0"/>
              </a:rPr>
              <a:t>[…]</a:t>
            </a:r>
            <a:endParaRPr lang="en-GB" sz="1800" b="1" dirty="0">
              <a:latin typeface="Book Antiqua" panose="02040602050305030304" pitchFamily="18" charset="0"/>
            </a:endParaRPr>
          </a:p>
          <a:p>
            <a:pPr marL="0" indent="0" algn="just">
              <a:lnSpc>
                <a:spcPct val="100000"/>
              </a:lnSpc>
              <a:buNone/>
            </a:pPr>
            <a:r>
              <a:rPr lang="en-GB" sz="1800" i="1" dirty="0">
                <a:latin typeface="Book Antiqua" panose="02040602050305030304" pitchFamily="18" charset="0"/>
              </a:rPr>
              <a:t>13. The complaint is that the judge “erred in implying the good faith term automatically from the classification of the contracts as ‘relational</a:t>
            </a:r>
            <a:r>
              <a:rPr lang="en-GB" sz="1800" i="1" dirty="0" smtClean="0">
                <a:latin typeface="Book Antiqua" panose="02040602050305030304" pitchFamily="18" charset="0"/>
              </a:rPr>
              <a:t>’”…</a:t>
            </a:r>
          </a:p>
          <a:p>
            <a:pPr marL="0" indent="0" algn="just">
              <a:lnSpc>
                <a:spcPct val="100000"/>
              </a:lnSpc>
              <a:buNone/>
            </a:pPr>
            <a:r>
              <a:rPr lang="en-GB" sz="1800" i="1" dirty="0" smtClean="0">
                <a:latin typeface="Book Antiqua" panose="02040602050305030304" pitchFamily="18" charset="0"/>
              </a:rPr>
              <a:t>14</a:t>
            </a:r>
            <a:r>
              <a:rPr lang="en-GB" sz="1800" i="1" dirty="0">
                <a:latin typeface="Book Antiqua" panose="02040602050305030304" pitchFamily="18" charset="0"/>
              </a:rPr>
              <a:t>. In my view, on any fair reading of the judgment, the judge did no such thing. He considered the circumstances of this case and found, for a variety of reasons, that the good faith duty should be implied into these contracts. Having reached that conclusion he said [711] that the contracts could “most usefully [be] termed ‘relational contracts’”. That was a pure point of categorisation; </a:t>
            </a:r>
            <a:r>
              <a:rPr lang="en-GB" sz="1800" i="1" u="sng" dirty="0">
                <a:latin typeface="Book Antiqua" panose="02040602050305030304" pitchFamily="18" charset="0"/>
              </a:rPr>
              <a:t>nothing substantive turns on it</a:t>
            </a:r>
            <a:r>
              <a:rPr lang="en-GB" sz="1800" i="1" dirty="0">
                <a:latin typeface="Book Antiqua" panose="02040602050305030304" pitchFamily="18" charset="0"/>
              </a:rPr>
              <a:t>. At no point did he find that, because the contract could be described as ‘relational’, the good faith term somehow “automatically” had to be implied</a:t>
            </a:r>
            <a:r>
              <a:rPr lang="en-GB" sz="1800" b="1" i="1" dirty="0" smtClean="0">
                <a:latin typeface="Book Antiqua" panose="02040602050305030304" pitchFamily="18" charset="0"/>
              </a:rPr>
              <a:t>.”</a:t>
            </a:r>
            <a:r>
              <a:rPr lang="en-GB" sz="1800" i="1" dirty="0" smtClean="0">
                <a:latin typeface="Book Antiqua" panose="02040602050305030304" pitchFamily="18" charset="0"/>
              </a:rPr>
              <a:t> </a:t>
            </a:r>
            <a:r>
              <a:rPr lang="en-GB" sz="1800" dirty="0" smtClean="0">
                <a:latin typeface="Book Antiqua" panose="02040602050305030304" pitchFamily="18" charset="0"/>
              </a:rPr>
              <a:t>(emphasis added)</a:t>
            </a:r>
            <a:endParaRPr lang="en-GB" sz="1800" i="1" dirty="0" smtClean="0">
              <a:latin typeface="Book Antiqua" panose="02040602050305030304" pitchFamily="18" charset="0"/>
            </a:endParaRPr>
          </a:p>
        </p:txBody>
      </p:sp>
    </p:spTree>
    <p:extLst>
      <p:ext uri="{BB962C8B-B14F-4D97-AF65-F5344CB8AC3E}">
        <p14:creationId xmlns:p14="http://schemas.microsoft.com/office/powerpoint/2010/main" val="653387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FRUSTRATION OF CONTRACT</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Radical difference and supervening illegality in </a:t>
            </a:r>
          </a:p>
          <a:p>
            <a:r>
              <a:rPr lang="en-GB" b="1" i="1" dirty="0" smtClean="0"/>
              <a:t>Canary </a:t>
            </a:r>
            <a:r>
              <a:rPr lang="en-GB" b="1" i="1" dirty="0"/>
              <a:t>Wharf v </a:t>
            </a:r>
            <a:r>
              <a:rPr lang="en-GB" b="1" i="1" dirty="0" smtClean="0"/>
              <a:t>EMA</a:t>
            </a:r>
            <a:endParaRPr lang="en-GB" dirty="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Zahra Al-Rikabi</a:t>
            </a:r>
            <a:endParaRPr lang="en-GB" dirty="0"/>
          </a:p>
        </p:txBody>
      </p:sp>
    </p:spTree>
    <p:extLst>
      <p:ext uri="{BB962C8B-B14F-4D97-AF65-F5344CB8AC3E}">
        <p14:creationId xmlns:p14="http://schemas.microsoft.com/office/powerpoint/2010/main" val="1633860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6" name="Title 5"/>
          <p:cNvSpPr>
            <a:spLocks noGrp="1"/>
          </p:cNvSpPr>
          <p:nvPr>
            <p:ph type="title"/>
          </p:nvPr>
        </p:nvSpPr>
        <p:spPr/>
        <p:txBody>
          <a:bodyPr/>
          <a:lstStyle/>
          <a:p>
            <a:r>
              <a:rPr lang="en-GB" dirty="0" smtClean="0"/>
              <a:t>“IT WAS NOT THIS I PROMISED TO DO”</a:t>
            </a:r>
            <a:endParaRPr lang="en-GB" dirty="0"/>
          </a:p>
        </p:txBody>
      </p:sp>
      <p:sp>
        <p:nvSpPr>
          <p:cNvPr id="7" name="Content Placeholder 6"/>
          <p:cNvSpPr>
            <a:spLocks noGrp="1"/>
          </p:cNvSpPr>
          <p:nvPr>
            <p:ph sz="quarter" idx="11"/>
          </p:nvPr>
        </p:nvSpPr>
        <p:spPr>
          <a:xfrm>
            <a:off x="521294" y="1582839"/>
            <a:ext cx="4715045" cy="4064000"/>
          </a:xfrm>
        </p:spPr>
        <p:txBody>
          <a:bodyPr>
            <a:normAutofit/>
          </a:bodyPr>
          <a:lstStyle/>
          <a:p>
            <a:r>
              <a:rPr lang="en-GB" dirty="0" smtClean="0"/>
              <a:t>Lord Radcliffe in </a:t>
            </a:r>
            <a:r>
              <a:rPr lang="en-GB" b="1" i="1" dirty="0" smtClean="0"/>
              <a:t>Davis Contractors Ltd v Fareham UDC </a:t>
            </a:r>
            <a:r>
              <a:rPr lang="en-GB" dirty="0" smtClean="0"/>
              <a:t>[1956] 1 AC 696 at 729</a:t>
            </a:r>
          </a:p>
          <a:p>
            <a:endParaRPr lang="en-GB" dirty="0" smtClean="0"/>
          </a:p>
          <a:p>
            <a:pPr marL="358775" indent="0" algn="just">
              <a:buNone/>
            </a:pPr>
            <a:r>
              <a:rPr lang="en-GB" dirty="0" smtClean="0"/>
              <a:t>“… frustration occurs whenever the law recognises that without default of either party a contractual obligation has become incapable of being performed because the circumstances in which performance is called for would render a thing radically different from that which was undertaken by the contract. </a:t>
            </a:r>
            <a:r>
              <a:rPr lang="en-GB" i="1" dirty="0" smtClean="0"/>
              <a:t>Non </a:t>
            </a:r>
            <a:r>
              <a:rPr lang="en-GB" i="1" dirty="0" err="1" smtClean="0"/>
              <a:t>haec</a:t>
            </a:r>
            <a:r>
              <a:rPr lang="en-GB" i="1" dirty="0" smtClean="0"/>
              <a:t> in </a:t>
            </a:r>
            <a:r>
              <a:rPr lang="en-GB" i="1" dirty="0" err="1" smtClean="0"/>
              <a:t>foedera</a:t>
            </a:r>
            <a:r>
              <a:rPr lang="en-GB" i="1" dirty="0" smtClean="0"/>
              <a:t> </a:t>
            </a:r>
            <a:r>
              <a:rPr lang="en-GB" i="1" dirty="0" err="1" smtClean="0"/>
              <a:t>veni</a:t>
            </a:r>
            <a:r>
              <a:rPr lang="en-GB" dirty="0" smtClean="0"/>
              <a:t>. It was not this that I promised to do.”</a:t>
            </a:r>
          </a:p>
          <a:p>
            <a:pPr marL="0" indent="0" algn="just">
              <a:buNone/>
            </a:pPr>
            <a:endParaRPr lang="en-GB" dirty="0"/>
          </a:p>
        </p:txBody>
      </p:sp>
      <p:pic>
        <p:nvPicPr>
          <p:cNvPr id="8" name="Picture 4" descr="Nathan W. Pyle on Twitter: &quot;recently I started drawing a series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3925" y="1471481"/>
            <a:ext cx="2937934" cy="3731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2257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“It was not this I promised to do”</a:t>
            </a:r>
            <a:endParaRPr lang="en-US" dirty="0"/>
          </a:p>
        </p:txBody>
      </p:sp>
      <p:sp>
        <p:nvSpPr>
          <p:cNvPr id="5" name="Content Placeholder 4"/>
          <p:cNvSpPr>
            <a:spLocks noGrp="1"/>
          </p:cNvSpPr>
          <p:nvPr>
            <p:ph sz="quarter" idx="11"/>
          </p:nvPr>
        </p:nvSpPr>
        <p:spPr/>
        <p:txBody>
          <a:bodyPr/>
          <a:lstStyle/>
          <a:p>
            <a:r>
              <a:rPr lang="en-US" sz="1800" b="1" i="1" dirty="0" err="1" smtClean="0"/>
              <a:t>Edwinton</a:t>
            </a:r>
            <a:r>
              <a:rPr lang="en-US" sz="1800" b="1" i="1" dirty="0" smtClean="0"/>
              <a:t> Commercial Corporation v </a:t>
            </a:r>
            <a:r>
              <a:rPr lang="en-US" sz="1800" b="1" i="1" dirty="0" err="1" smtClean="0"/>
              <a:t>Tsavliris</a:t>
            </a:r>
            <a:r>
              <a:rPr lang="en-US" sz="1800" b="1" i="1" dirty="0"/>
              <a:t> </a:t>
            </a:r>
            <a:r>
              <a:rPr lang="en-US" sz="1800" b="1" i="1" dirty="0" smtClean="0"/>
              <a:t>Russ Ltd, The “Sea Angel” </a:t>
            </a:r>
            <a:r>
              <a:rPr lang="en-US" sz="1800" dirty="0" smtClean="0"/>
              <a:t>[2007] EWCA </a:t>
            </a:r>
            <a:r>
              <a:rPr lang="en-US" sz="1800" dirty="0" err="1" smtClean="0"/>
              <a:t>Civ</a:t>
            </a:r>
            <a:r>
              <a:rPr lang="en-US" sz="1800" dirty="0" smtClean="0"/>
              <a:t> 547, per Rix LJ at [111]: </a:t>
            </a:r>
          </a:p>
          <a:p>
            <a:pPr marL="0" indent="0">
              <a:buNone/>
            </a:pPr>
            <a:endParaRPr lang="en-US" dirty="0"/>
          </a:p>
          <a:p>
            <a:pPr marL="719138" indent="0" algn="just">
              <a:buNone/>
            </a:pPr>
            <a:r>
              <a:rPr lang="en-US" dirty="0" smtClean="0"/>
              <a:t>“In my judgment, the application of the doctrine of frustration requires a multi-factorial approach. Among the factors which have been considered are the terms of the contract itself, its matrix or context, the parties’ knowledge, expectations, assumptions and contemplations, in particular as to risk as at the time of the contract, ant any rate so far as these can be ascribed mutually and objectively, and then the nature of the supervening event, the parties’ reasonable and objectively ascertainable calculations as to the possibilities of future performance in the new circumstances.”</a:t>
            </a:r>
            <a:endParaRPr lang="en-US" dirty="0"/>
          </a:p>
        </p:txBody>
      </p:sp>
    </p:spTree>
    <p:extLst>
      <p:ext uri="{BB962C8B-B14F-4D97-AF65-F5344CB8AC3E}">
        <p14:creationId xmlns:p14="http://schemas.microsoft.com/office/powerpoint/2010/main" val="130257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smtClean="0"/>
              <a:t>FRAUD AND BREACH OF WARRANTY</a:t>
            </a:r>
            <a:endParaRPr lang="en-GB" dirty="0"/>
          </a:p>
        </p:txBody>
      </p:sp>
      <p:sp>
        <p:nvSpPr>
          <p:cNvPr id="3" name="Subtitle 2">
            <a:extLst>
              <a:ext uri="{FF2B5EF4-FFF2-40B4-BE49-F238E27FC236}">
                <a16:creationId xmlns:a16="http://schemas.microsoft.com/office/drawing/2014/main" xmlns="" id="{326B0960-3D69-A048-83D5-A006932324ED}"/>
              </a:ext>
            </a:extLst>
          </p:cNvPr>
          <p:cNvSpPr>
            <a:spLocks noGrp="1"/>
          </p:cNvSpPr>
          <p:nvPr>
            <p:ph type="subTitle" idx="1"/>
          </p:nvPr>
        </p:nvSpPr>
        <p:spPr/>
        <p:txBody>
          <a:bodyPr/>
          <a:lstStyle/>
          <a:p>
            <a:r>
              <a:rPr lang="en-GB" dirty="0" smtClean="0"/>
              <a:t>Business Sale Claims in the age of </a:t>
            </a:r>
            <a:r>
              <a:rPr lang="en-GB" dirty="0" err="1" smtClean="0"/>
              <a:t>Covid</a:t>
            </a:r>
            <a:endParaRPr lang="en-GB" dirty="0" smtClean="0"/>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smtClean="0"/>
              <a:t>Simon Salzedo QC</a:t>
            </a:r>
            <a:endParaRPr lang="en-GB" dirty="0"/>
          </a:p>
        </p:txBody>
      </p:sp>
    </p:spTree>
    <p:extLst>
      <p:ext uri="{BB962C8B-B14F-4D97-AF65-F5344CB8AC3E}">
        <p14:creationId xmlns:p14="http://schemas.microsoft.com/office/powerpoint/2010/main" val="884029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“It was not this that I promised to do”</a:t>
            </a:r>
            <a:endParaRPr lang="en-GB" dirty="0"/>
          </a:p>
        </p:txBody>
      </p:sp>
      <p:sp>
        <p:nvSpPr>
          <p:cNvPr id="4" name="Content Placeholder 3"/>
          <p:cNvSpPr>
            <a:spLocks noGrp="1"/>
          </p:cNvSpPr>
          <p:nvPr>
            <p:ph sz="quarter" idx="11"/>
          </p:nvPr>
        </p:nvSpPr>
        <p:spPr/>
        <p:txBody>
          <a:bodyPr/>
          <a:lstStyle/>
          <a:p>
            <a:pPr algn="just"/>
            <a:r>
              <a:rPr lang="en-GB"/>
              <a:t> Lord Simon in </a:t>
            </a:r>
            <a:r>
              <a:rPr lang="en-GB" b="1" i="1"/>
              <a:t>National Carriers Ltd v Panalpina (Northern) Ltd.</a:t>
            </a:r>
            <a:r>
              <a:rPr lang="en-GB"/>
              <a:t> [1981] 1 AC 675 at 700: </a:t>
            </a:r>
          </a:p>
          <a:p>
            <a:pPr marL="715963" indent="0" algn="just">
              <a:buNone/>
            </a:pPr>
            <a:r>
              <a:rPr lang="en-GB"/>
              <a:t>“Frustration of a contract takes place where there supervenes an event (without default of either party and for which the contract makes no sufficient provision) which so significantly changes the nature (not merely the expense or onerousness) of the outstanding contractual rights and/or obligations from what the parties could reasonably have contemplated at the time of its execution that it would be unjust to hold them to the literal sense of its stipulations in the new circumstances: in such case, the law declares both parties to be discharged from further performance.”</a:t>
            </a:r>
          </a:p>
          <a:p>
            <a:endParaRPr lang="en-GB"/>
          </a:p>
        </p:txBody>
      </p:sp>
    </p:spTree>
    <p:extLst>
      <p:ext uri="{BB962C8B-B14F-4D97-AF65-F5344CB8AC3E}">
        <p14:creationId xmlns:p14="http://schemas.microsoft.com/office/powerpoint/2010/main" val="2377580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FRUSTRATION OF A COMMON PURPOSE?</a:t>
            </a:r>
            <a:endParaRPr lang="en-GB" dirty="0"/>
          </a:p>
        </p:txBody>
      </p:sp>
      <p:sp>
        <p:nvSpPr>
          <p:cNvPr id="4" name="Content Placeholder 3"/>
          <p:cNvSpPr>
            <a:spLocks noGrp="1"/>
          </p:cNvSpPr>
          <p:nvPr>
            <p:ph sz="quarter" idx="11"/>
          </p:nvPr>
        </p:nvSpPr>
        <p:spPr>
          <a:xfrm>
            <a:off x="846000" y="1551729"/>
            <a:ext cx="7454900" cy="4064000"/>
          </a:xfrm>
        </p:spPr>
        <p:txBody>
          <a:bodyPr>
            <a:normAutofit/>
          </a:bodyPr>
          <a:lstStyle/>
          <a:p>
            <a:r>
              <a:rPr lang="en-GB" b="1" i="1" dirty="0" smtClean="0"/>
              <a:t>Canary Wharf v EMA </a:t>
            </a:r>
            <a:r>
              <a:rPr lang="en-GB" dirty="0" smtClean="0"/>
              <a:t>[2019] EWHC 335 (</a:t>
            </a:r>
            <a:r>
              <a:rPr lang="en-GB" dirty="0" err="1" smtClean="0"/>
              <a:t>Ch</a:t>
            </a:r>
            <a:r>
              <a:rPr lang="en-GB" dirty="0" smtClean="0"/>
              <a:t>) at [31-32]: </a:t>
            </a:r>
          </a:p>
          <a:p>
            <a:pPr marL="180000" lvl="1" indent="0">
              <a:buNone/>
            </a:pPr>
            <a:endParaRPr lang="en-GB" dirty="0"/>
          </a:p>
          <a:p>
            <a:pPr marL="358775" lvl="1" indent="0" algn="just">
              <a:buNone/>
            </a:pPr>
            <a:r>
              <a:rPr lang="en-GB" dirty="0" smtClean="0"/>
              <a:t>“Rix LJ identified various factors relevant to be taken into account when considering circumstances at the time of the contract. These were: </a:t>
            </a:r>
          </a:p>
          <a:p>
            <a:pPr marL="358775" lvl="1" indent="0" algn="just">
              <a:buNone/>
            </a:pPr>
            <a:endParaRPr lang="en-GB" dirty="0" smtClean="0"/>
          </a:p>
          <a:p>
            <a:pPr marL="358775" lvl="1" indent="0" algn="just">
              <a:buAutoNum type="arabicParenBoth"/>
            </a:pPr>
            <a:r>
              <a:rPr lang="en-GB" dirty="0" smtClean="0"/>
              <a:t>The terms of the contract itself.</a:t>
            </a:r>
          </a:p>
          <a:p>
            <a:pPr marL="358775" lvl="1" indent="0" algn="just">
              <a:buAutoNum type="arabicParenBoth"/>
            </a:pPr>
            <a:r>
              <a:rPr lang="en-GB" dirty="0" smtClean="0"/>
              <a:t>The matrix or context.</a:t>
            </a:r>
          </a:p>
          <a:p>
            <a:pPr marL="358775" lvl="1" indent="0" algn="just">
              <a:buAutoNum type="arabicParenBoth"/>
            </a:pPr>
            <a:r>
              <a:rPr lang="en-GB" dirty="0" smtClean="0"/>
              <a:t>The parties’ </a:t>
            </a:r>
            <a:r>
              <a:rPr lang="en-US" dirty="0" smtClean="0"/>
              <a:t>knowledge, expectations, assumptions and contemplations, in particular as to risk as at the time of the contract, ant any rate so far as these can be ascribed mutually and objectively</a:t>
            </a:r>
          </a:p>
          <a:p>
            <a:pPr marL="358775" lvl="1" indent="0" algn="just">
              <a:buNone/>
            </a:pPr>
            <a:endParaRPr lang="en-US" dirty="0"/>
          </a:p>
          <a:p>
            <a:pPr marL="358775" lvl="1" indent="0" algn="just">
              <a:buNone/>
            </a:pPr>
            <a:r>
              <a:rPr lang="en-US" dirty="0" smtClean="0"/>
              <a:t>…mutual negotiations of the parties and their declarations of subjective intent, matters which are </a:t>
            </a:r>
            <a:r>
              <a:rPr lang="en-US" u="sng" dirty="0" smtClean="0"/>
              <a:t>not</a:t>
            </a:r>
            <a:r>
              <a:rPr lang="en-US" dirty="0" smtClean="0"/>
              <a:t> to be taken into account when interpreting a contract. Yet they are,</a:t>
            </a:r>
            <a:r>
              <a:rPr lang="en-US" i="1" dirty="0" smtClean="0"/>
              <a:t> pace </a:t>
            </a:r>
            <a:r>
              <a:rPr lang="en-US" dirty="0" smtClean="0"/>
              <a:t>Rix LJ, relevant in the case of frustration. </a:t>
            </a:r>
          </a:p>
        </p:txBody>
      </p:sp>
    </p:spTree>
    <p:extLst>
      <p:ext uri="{BB962C8B-B14F-4D97-AF65-F5344CB8AC3E}">
        <p14:creationId xmlns:p14="http://schemas.microsoft.com/office/powerpoint/2010/main" val="1948979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5" name="Title 4"/>
          <p:cNvSpPr>
            <a:spLocks noGrp="1"/>
          </p:cNvSpPr>
          <p:nvPr>
            <p:ph type="title"/>
          </p:nvPr>
        </p:nvSpPr>
        <p:spPr/>
        <p:txBody>
          <a:bodyPr/>
          <a:lstStyle/>
          <a:p>
            <a:r>
              <a:rPr lang="en-GB" dirty="0" smtClean="0"/>
              <a:t>Supervening illegality	</a:t>
            </a:r>
            <a:endParaRPr lang="en-GB" dirty="0"/>
          </a:p>
        </p:txBody>
      </p:sp>
      <p:sp>
        <p:nvSpPr>
          <p:cNvPr id="6" name="Content Placeholder 5"/>
          <p:cNvSpPr>
            <a:spLocks noGrp="1"/>
          </p:cNvSpPr>
          <p:nvPr>
            <p:ph sz="quarter" idx="11"/>
          </p:nvPr>
        </p:nvSpPr>
        <p:spPr/>
        <p:txBody>
          <a:bodyPr/>
          <a:lstStyle/>
          <a:p>
            <a:r>
              <a:rPr lang="en-GB" b="1" i="1" dirty="0"/>
              <a:t>Canary Wharf v </a:t>
            </a:r>
            <a:r>
              <a:rPr lang="en-GB" b="1" i="1" dirty="0" smtClean="0"/>
              <a:t>EMA </a:t>
            </a:r>
            <a:r>
              <a:rPr lang="en-GB" dirty="0" smtClean="0"/>
              <a:t>at [170]:</a:t>
            </a:r>
          </a:p>
          <a:p>
            <a:pPr marL="0" indent="0">
              <a:buNone/>
            </a:pPr>
            <a:endParaRPr lang="en-GB" dirty="0"/>
          </a:p>
          <a:p>
            <a:pPr marL="358775" indent="0" algn="just">
              <a:buNone/>
              <a:tabLst>
                <a:tab pos="358775" algn="l"/>
              </a:tabLst>
            </a:pPr>
            <a:r>
              <a:rPr lang="en-GB" dirty="0" smtClean="0"/>
              <a:t>“It as contended by CW that the only sort of illegality capable of frustrating a contract was illegality on “public policy” grounds as considered in </a:t>
            </a:r>
            <a:r>
              <a:rPr lang="en-GB" i="1" dirty="0" smtClean="0"/>
              <a:t>Patel v Mirza. </a:t>
            </a:r>
            <a:r>
              <a:rPr lang="en-GB" dirty="0" smtClean="0"/>
              <a:t>I reject that contention. Chitty makes clear that “[</a:t>
            </a:r>
            <a:r>
              <a:rPr lang="en-GB" dirty="0" err="1" smtClean="0"/>
              <a:t>i</a:t>
            </a:r>
            <a:r>
              <a:rPr lang="en-GB" dirty="0" smtClean="0"/>
              <a:t>]n </a:t>
            </a:r>
            <a:r>
              <a:rPr lang="en-GB" i="1" dirty="0" smtClean="0"/>
              <a:t>Patel v Mirza </a:t>
            </a:r>
            <a:r>
              <a:rPr lang="en-GB" dirty="0" smtClean="0"/>
              <a:t>the court was addressing illegality in the narrower sense identified above, </a:t>
            </a:r>
            <a:r>
              <a:rPr lang="en-GB" dirty="0" err="1" smtClean="0"/>
              <a:t>viz</a:t>
            </a:r>
            <a:r>
              <a:rPr lang="en-GB" dirty="0" smtClean="0"/>
              <a:t> contracts that somehow involve a legal wrong. The decision seems not to affect the enforceability of contracts that are contrary to public policy for other reasons…”. Supervening illegality means more than simply </a:t>
            </a:r>
            <a:r>
              <a:rPr lang="en-GB" i="1" dirty="0" smtClean="0"/>
              <a:t>Patel v Mirza </a:t>
            </a:r>
            <a:r>
              <a:rPr lang="en-GB" dirty="0" smtClean="0"/>
              <a:t>type illegality: it can arise where the performance of a contract becomes unlawful for one party by reason of a supervening change in law or by reason of a supervening change of circumstances rendering that which was previously lawful unlawful.”</a:t>
            </a:r>
            <a:endParaRPr lang="en-GB" dirty="0"/>
          </a:p>
        </p:txBody>
      </p:sp>
    </p:spTree>
    <p:extLst>
      <p:ext uri="{BB962C8B-B14F-4D97-AF65-F5344CB8AC3E}">
        <p14:creationId xmlns:p14="http://schemas.microsoft.com/office/powerpoint/2010/main" val="3277281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B57A5-3AC2-7D44-910C-7512C52ECA37}"/>
              </a:ext>
            </a:extLst>
          </p:cNvPr>
          <p:cNvSpPr>
            <a:spLocks noGrp="1"/>
          </p:cNvSpPr>
          <p:nvPr>
            <p:ph type="ctrTitle"/>
          </p:nvPr>
        </p:nvSpPr>
        <p:spPr/>
        <p:txBody>
          <a:bodyPr/>
          <a:lstStyle/>
          <a:p>
            <a:r>
              <a:rPr lang="en-GB" dirty="0"/>
              <a:t>DEALING WITH BREACHES OF INJUNCTIONS DURING The Current COVID 19 HEALTH CRISIS</a:t>
            </a:r>
          </a:p>
        </p:txBody>
      </p:sp>
      <p:sp>
        <p:nvSpPr>
          <p:cNvPr id="4" name="Footer Placeholder 3">
            <a:extLst>
              <a:ext uri="{FF2B5EF4-FFF2-40B4-BE49-F238E27FC236}">
                <a16:creationId xmlns:a16="http://schemas.microsoft.com/office/drawing/2014/main" xmlns=""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xmlns="" id="{DFF3F92E-CE93-0141-8FD6-83BB68931F19}"/>
              </a:ext>
            </a:extLst>
          </p:cNvPr>
          <p:cNvSpPr>
            <a:spLocks noGrp="1"/>
          </p:cNvSpPr>
          <p:nvPr>
            <p:ph type="body" sz="quarter" idx="12"/>
          </p:nvPr>
        </p:nvSpPr>
        <p:spPr/>
        <p:txBody>
          <a:bodyPr/>
          <a:lstStyle/>
          <a:p>
            <a:r>
              <a:rPr lang="en-GB" dirty="0"/>
              <a:t>Sarah Bousfield</a:t>
            </a:r>
          </a:p>
        </p:txBody>
      </p:sp>
    </p:spTree>
    <p:extLst>
      <p:ext uri="{BB962C8B-B14F-4D97-AF65-F5344CB8AC3E}">
        <p14:creationId xmlns:p14="http://schemas.microsoft.com/office/powerpoint/2010/main" val="4283750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3BE50B76-CB08-A54F-9EA5-E3192CA6599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1A9308E1-76AB-6D44-8CFA-4F869E203A0D}"/>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xmlns="" id="{A3FCF09D-1A86-FF4C-83E8-264DD2532E02}"/>
              </a:ext>
            </a:extLst>
          </p:cNvPr>
          <p:cNvSpPr>
            <a:spLocks noGrp="1"/>
          </p:cNvSpPr>
          <p:nvPr>
            <p:ph sz="quarter" idx="11"/>
          </p:nvPr>
        </p:nvSpPr>
        <p:spPr/>
        <p:txBody>
          <a:bodyPr>
            <a:normAutofit/>
          </a:bodyPr>
          <a:lstStyle/>
          <a:p>
            <a:pPr lvl="1">
              <a:lnSpc>
                <a:spcPct val="150000"/>
              </a:lnSpc>
            </a:pPr>
            <a:r>
              <a:rPr lang="en-GB" sz="1700" dirty="0"/>
              <a:t>In 2019 there had already been an ‘inexorable’ rise in fraud as noted in the June 2019 </a:t>
            </a:r>
            <a:r>
              <a:rPr lang="en-GB" sz="1700" dirty="0" err="1"/>
              <a:t>Fraudscope</a:t>
            </a:r>
            <a:r>
              <a:rPr lang="en-GB" sz="1700" dirty="0"/>
              <a:t> annual report by </a:t>
            </a:r>
            <a:r>
              <a:rPr lang="en-GB" sz="1700" dirty="0" err="1"/>
              <a:t>Cifas</a:t>
            </a:r>
            <a:r>
              <a:rPr lang="en-GB" sz="1700" dirty="0"/>
              <a:t>.</a:t>
            </a:r>
          </a:p>
          <a:p>
            <a:pPr marL="180000" lvl="1" indent="0">
              <a:lnSpc>
                <a:spcPct val="150000"/>
              </a:lnSpc>
              <a:buNone/>
            </a:pPr>
            <a:endParaRPr lang="en-GB" sz="1700" dirty="0"/>
          </a:p>
          <a:p>
            <a:pPr lvl="1">
              <a:lnSpc>
                <a:spcPct val="150000"/>
              </a:lnSpc>
            </a:pPr>
            <a:r>
              <a:rPr lang="en-GB" sz="1700" dirty="0"/>
              <a:t>COVID 19 provides a fertile ground for fraud so the rise will likely be all the more steep in 2020 and beyond.</a:t>
            </a:r>
          </a:p>
          <a:p>
            <a:pPr marL="180000" lvl="1" indent="0">
              <a:lnSpc>
                <a:spcPct val="150000"/>
              </a:lnSpc>
              <a:buNone/>
            </a:pPr>
            <a:endParaRPr lang="en-GB" sz="1700" dirty="0"/>
          </a:p>
          <a:p>
            <a:pPr lvl="1">
              <a:lnSpc>
                <a:spcPct val="150000"/>
              </a:lnSpc>
            </a:pPr>
            <a:r>
              <a:rPr lang="en-GB" sz="1700" dirty="0"/>
              <a:t>There will be a corresponding demand for injunctive relief, and accordingly, increase in incidents of non-compliance.</a:t>
            </a:r>
          </a:p>
        </p:txBody>
      </p:sp>
    </p:spTree>
    <p:extLst>
      <p:ext uri="{BB962C8B-B14F-4D97-AF65-F5344CB8AC3E}">
        <p14:creationId xmlns:p14="http://schemas.microsoft.com/office/powerpoint/2010/main" val="3831618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Injunctions – a reminder</a:t>
            </a:r>
          </a:p>
        </p:txBody>
      </p:sp>
      <p:sp>
        <p:nvSpPr>
          <p:cNvPr id="5" name="Content Placeholder 4"/>
          <p:cNvSpPr>
            <a:spLocks noGrp="1"/>
          </p:cNvSpPr>
          <p:nvPr>
            <p:ph sz="quarter" idx="11"/>
          </p:nvPr>
        </p:nvSpPr>
        <p:spPr>
          <a:xfrm>
            <a:off x="786366" y="1737078"/>
            <a:ext cx="7454900" cy="4064000"/>
          </a:xfrm>
        </p:spPr>
        <p:txBody>
          <a:bodyPr>
            <a:normAutofit fontScale="85000" lnSpcReduction="10000"/>
          </a:bodyPr>
          <a:lstStyle/>
          <a:p>
            <a:endParaRPr lang="en-GB" sz="2400" b="1" u="sng" dirty="0"/>
          </a:p>
          <a:p>
            <a:pPr lvl="1">
              <a:lnSpc>
                <a:spcPct val="150000"/>
              </a:lnSpc>
            </a:pPr>
            <a:r>
              <a:rPr lang="en-GB" sz="2400" dirty="0"/>
              <a:t>An injunction is a court order prohibiting a person from taking a particular action (a </a:t>
            </a:r>
            <a:r>
              <a:rPr lang="en-GB" sz="2400" dirty="0" err="1"/>
              <a:t>prohibitory</a:t>
            </a:r>
            <a:r>
              <a:rPr lang="en-GB" sz="2400" dirty="0"/>
              <a:t> injunction) or requiring them to take a particular action (a mandatory injunction). </a:t>
            </a:r>
          </a:p>
          <a:p>
            <a:pPr lvl="1">
              <a:lnSpc>
                <a:spcPct val="150000"/>
              </a:lnSpc>
            </a:pPr>
            <a:endParaRPr lang="en-GB" sz="2400" dirty="0"/>
          </a:p>
          <a:p>
            <a:pPr lvl="1">
              <a:lnSpc>
                <a:spcPct val="150000"/>
              </a:lnSpc>
            </a:pPr>
            <a:r>
              <a:rPr lang="en-GB" sz="2400" dirty="0"/>
              <a:t>Typical examples are Freezing Orders (formerly known as a </a:t>
            </a:r>
            <a:r>
              <a:rPr lang="en-GB" sz="2400" dirty="0" err="1"/>
              <a:t>Mareva</a:t>
            </a:r>
            <a:r>
              <a:rPr lang="en-GB" sz="2400" dirty="0"/>
              <a:t> Injunctions) to freeze assets/ monies in a bank account and Search Orders (formerly known as an Anton Pillar Injunction).</a:t>
            </a:r>
          </a:p>
        </p:txBody>
      </p:sp>
    </p:spTree>
    <p:extLst>
      <p:ext uri="{BB962C8B-B14F-4D97-AF65-F5344CB8AC3E}">
        <p14:creationId xmlns:p14="http://schemas.microsoft.com/office/powerpoint/2010/main" val="2925824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US" dirty="0"/>
              <a:t>ENFORCEMENT OPTION 1: DEBARRING ORDERS</a:t>
            </a:r>
          </a:p>
        </p:txBody>
      </p:sp>
      <p:sp>
        <p:nvSpPr>
          <p:cNvPr id="5" name="Content Placeholder 4"/>
          <p:cNvSpPr>
            <a:spLocks noGrp="1"/>
          </p:cNvSpPr>
          <p:nvPr>
            <p:ph sz="quarter" idx="11"/>
          </p:nvPr>
        </p:nvSpPr>
        <p:spPr/>
        <p:txBody>
          <a:bodyPr>
            <a:normAutofit fontScale="70000" lnSpcReduction="20000"/>
          </a:bodyPr>
          <a:lstStyle/>
          <a:p>
            <a:pPr algn="just">
              <a:lnSpc>
                <a:spcPct val="150000"/>
              </a:lnSpc>
            </a:pPr>
            <a:r>
              <a:rPr lang="en-GB" sz="2400" dirty="0"/>
              <a:t>The power of the court to make an unless order is conferred by </a:t>
            </a:r>
            <a:r>
              <a:rPr lang="en-GB" sz="2400" b="1" dirty="0"/>
              <a:t>CPR 3.1(2)(m)</a:t>
            </a:r>
            <a:r>
              <a:rPr lang="en-GB" sz="2400" dirty="0"/>
              <a:t> read in conjunction with </a:t>
            </a:r>
            <a:r>
              <a:rPr lang="en-GB" sz="2400" b="1" dirty="0"/>
              <a:t>CPR 3.1(3)</a:t>
            </a:r>
            <a:r>
              <a:rPr lang="en-GB" sz="2400" dirty="0"/>
              <a:t> and </a:t>
            </a:r>
            <a:r>
              <a:rPr lang="en-GB" sz="2400" b="1" dirty="0"/>
              <a:t>CPR 3.4(2)</a:t>
            </a:r>
            <a:r>
              <a:rPr lang="en-GB" sz="2400" dirty="0"/>
              <a:t>. The power is exercisable for the purpose of furthering the overriding objective of enabling the court to deal with cases justly: </a:t>
            </a:r>
            <a:r>
              <a:rPr lang="en-GB" sz="2400" b="1" dirty="0"/>
              <a:t>CPR 3.1(2)(m)</a:t>
            </a:r>
            <a:r>
              <a:rPr lang="en-GB" sz="2400" dirty="0"/>
              <a:t> read with </a:t>
            </a:r>
            <a:r>
              <a:rPr lang="en-GB" sz="2400" b="1" dirty="0"/>
              <a:t>CPR 1.1</a:t>
            </a:r>
            <a:r>
              <a:rPr lang="en-GB" sz="2400" dirty="0"/>
              <a:t>.</a:t>
            </a:r>
          </a:p>
          <a:p>
            <a:pPr algn="just">
              <a:lnSpc>
                <a:spcPct val="150000"/>
              </a:lnSpc>
            </a:pPr>
            <a:endParaRPr lang="en-US" sz="2400" dirty="0"/>
          </a:p>
          <a:p>
            <a:pPr algn="just">
              <a:lnSpc>
                <a:spcPct val="150000"/>
              </a:lnSpc>
            </a:pPr>
            <a:r>
              <a:rPr lang="en-US" sz="2400" dirty="0"/>
              <a:t>For breaches of injunctions,</a:t>
            </a:r>
            <a:r>
              <a:rPr lang="en-GB" sz="2400" dirty="0"/>
              <a:t> non-compliance with injunctions runs a substantial risk of causing injustice to a party and so courts will be very willing to strike out a defence. See, for example: </a:t>
            </a:r>
            <a:r>
              <a:rPr lang="en-GB" sz="2400" i="1" dirty="0"/>
              <a:t>Tarn Insurance Services Limited (in administration) v Kirby and others</a:t>
            </a:r>
            <a:r>
              <a:rPr lang="en-GB" sz="2400" dirty="0"/>
              <a:t> [2009] EWCA </a:t>
            </a:r>
            <a:r>
              <a:rPr lang="en-GB" sz="2400" dirty="0" err="1"/>
              <a:t>Civ</a:t>
            </a:r>
            <a:r>
              <a:rPr lang="en-GB" sz="2400" dirty="0"/>
              <a:t> 19 </a:t>
            </a:r>
            <a:endParaRPr lang="en-US" sz="2400" dirty="0"/>
          </a:p>
        </p:txBody>
      </p:sp>
    </p:spTree>
    <p:extLst>
      <p:ext uri="{BB962C8B-B14F-4D97-AF65-F5344CB8AC3E}">
        <p14:creationId xmlns:p14="http://schemas.microsoft.com/office/powerpoint/2010/main" val="1829019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a:xfrm>
            <a:off x="846000" y="365127"/>
            <a:ext cx="7433997" cy="487280"/>
          </a:xfrm>
        </p:spPr>
        <p:txBody>
          <a:bodyPr>
            <a:normAutofit/>
          </a:bodyPr>
          <a:lstStyle/>
          <a:p>
            <a:r>
              <a:rPr lang="en-GB" dirty="0"/>
              <a:t>Enforcement option 2: Committal (1)</a:t>
            </a:r>
            <a:endParaRPr lang="en-US" dirty="0"/>
          </a:p>
        </p:txBody>
      </p:sp>
      <p:sp>
        <p:nvSpPr>
          <p:cNvPr id="5" name="Content Placeholder 4"/>
          <p:cNvSpPr>
            <a:spLocks noGrp="1"/>
          </p:cNvSpPr>
          <p:nvPr>
            <p:ph sz="quarter" idx="11"/>
          </p:nvPr>
        </p:nvSpPr>
        <p:spPr/>
        <p:txBody>
          <a:bodyPr>
            <a:normAutofit fontScale="92500" lnSpcReduction="10000"/>
          </a:bodyPr>
          <a:lstStyle/>
          <a:p>
            <a:pPr marL="0" lvl="0" indent="0" algn="just">
              <a:lnSpc>
                <a:spcPct val="150000"/>
              </a:lnSpc>
              <a:buNone/>
            </a:pPr>
            <a:r>
              <a:rPr lang="en-GB" sz="2000" dirty="0"/>
              <a:t>1. No need for permission</a:t>
            </a:r>
          </a:p>
          <a:p>
            <a:pPr marL="0" lvl="0" indent="0" algn="just">
              <a:lnSpc>
                <a:spcPct val="150000"/>
              </a:lnSpc>
              <a:buNone/>
            </a:pPr>
            <a:r>
              <a:rPr lang="en-GB" sz="2000" dirty="0"/>
              <a:t>2. The order must have a penal notice </a:t>
            </a:r>
            <a:r>
              <a:rPr lang="en-GB" sz="2000" b="1" dirty="0"/>
              <a:t>(CPR 81.9(1)) </a:t>
            </a:r>
            <a:endParaRPr lang="en-GB" sz="2000" dirty="0"/>
          </a:p>
          <a:p>
            <a:pPr marL="0" lvl="0" indent="0" algn="just">
              <a:lnSpc>
                <a:spcPct val="150000"/>
              </a:lnSpc>
              <a:buNone/>
            </a:pPr>
            <a:r>
              <a:rPr lang="en-GB" sz="2000" dirty="0"/>
              <a:t>3. Personal service of the order </a:t>
            </a:r>
            <a:r>
              <a:rPr lang="en-GB" sz="2000" b="1" dirty="0"/>
              <a:t>(CPR 81.6) </a:t>
            </a:r>
            <a:r>
              <a:rPr lang="en-GB" sz="2000" dirty="0"/>
              <a:t>(albeit the court may dispense with personal service if it thinks just to do so </a:t>
            </a:r>
            <a:r>
              <a:rPr lang="en-GB" sz="2000" b="1" dirty="0"/>
              <a:t>(CPR r.81.8. </a:t>
            </a:r>
            <a:r>
              <a:rPr lang="en-GB" sz="2000" dirty="0"/>
              <a:t>See: </a:t>
            </a:r>
            <a:r>
              <a:rPr lang="en-GB" sz="2000" i="1" dirty="0"/>
              <a:t>A v B </a:t>
            </a:r>
            <a:r>
              <a:rPr lang="en-GB" sz="2000" dirty="0"/>
              <a:t>[2018] EWHC 2481 (</a:t>
            </a:r>
            <a:r>
              <a:rPr lang="en-GB" sz="2000" dirty="0" err="1"/>
              <a:t>Comm</a:t>
            </a:r>
            <a:r>
              <a:rPr lang="en-GB" sz="2000" dirty="0"/>
              <a:t>)</a:t>
            </a:r>
          </a:p>
          <a:p>
            <a:pPr marL="0" lvl="0" indent="0" algn="just">
              <a:lnSpc>
                <a:spcPct val="150000"/>
              </a:lnSpc>
              <a:buNone/>
            </a:pPr>
            <a:r>
              <a:rPr lang="en-GB" sz="2000" dirty="0"/>
              <a:t>4. Alleged contemnor in </a:t>
            </a:r>
            <a:r>
              <a:rPr lang="en-GB" sz="2000" i="1" dirty="0"/>
              <a:t>breach</a:t>
            </a:r>
            <a:r>
              <a:rPr lang="en-GB" sz="2000" dirty="0"/>
              <a:t> of an </a:t>
            </a:r>
            <a:r>
              <a:rPr lang="en-GB" sz="2000" i="1" dirty="0"/>
              <a:t>unambiguous</a:t>
            </a:r>
            <a:r>
              <a:rPr lang="en-GB" sz="2000" dirty="0"/>
              <a:t> order (</a:t>
            </a:r>
            <a:r>
              <a:rPr lang="en-GB" sz="2000" b="1" dirty="0"/>
              <a:t>CPR 81.4(1) and (2)</a:t>
            </a:r>
            <a:r>
              <a:rPr lang="en-GB" sz="2000" dirty="0"/>
              <a:t>) they have acted (or failed to act) in a manner which thereby involved a breach). </a:t>
            </a:r>
            <a:r>
              <a:rPr lang="en-GB" sz="2100" dirty="0"/>
              <a:t>See: </a:t>
            </a:r>
            <a:r>
              <a:rPr lang="en-GB" sz="2100" i="1" dirty="0" err="1"/>
              <a:t>Solodchenko</a:t>
            </a:r>
            <a:r>
              <a:rPr lang="en-GB" sz="2100" i="1" dirty="0"/>
              <a:t> and others </a:t>
            </a:r>
            <a:r>
              <a:rPr lang="en-GB" sz="2100" dirty="0"/>
              <a:t>[2010] EWHC 2404 (</a:t>
            </a:r>
            <a:r>
              <a:rPr lang="en-GB" sz="2100" dirty="0" err="1"/>
              <a:t>Comm</a:t>
            </a:r>
            <a:r>
              <a:rPr lang="en-GB" sz="2100" dirty="0"/>
              <a:t>) at [15]. </a:t>
            </a:r>
            <a:endParaRPr lang="en-US" sz="2100" dirty="0"/>
          </a:p>
        </p:txBody>
      </p:sp>
    </p:spTree>
    <p:extLst>
      <p:ext uri="{BB962C8B-B14F-4D97-AF65-F5344CB8AC3E}">
        <p14:creationId xmlns:p14="http://schemas.microsoft.com/office/powerpoint/2010/main" val="760463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a:xfrm>
            <a:off x="846000" y="365127"/>
            <a:ext cx="7433997" cy="487280"/>
          </a:xfrm>
        </p:spPr>
        <p:txBody>
          <a:bodyPr>
            <a:normAutofit/>
          </a:bodyPr>
          <a:lstStyle/>
          <a:p>
            <a:r>
              <a:rPr lang="en-GB" dirty="0"/>
              <a:t>Enforcement option 2: Committal (2)</a:t>
            </a:r>
            <a:endParaRPr lang="en-US" dirty="0"/>
          </a:p>
        </p:txBody>
      </p:sp>
      <p:sp>
        <p:nvSpPr>
          <p:cNvPr id="5" name="Content Placeholder 4"/>
          <p:cNvSpPr>
            <a:spLocks noGrp="1"/>
          </p:cNvSpPr>
          <p:nvPr>
            <p:ph sz="quarter" idx="11"/>
          </p:nvPr>
        </p:nvSpPr>
        <p:spPr/>
        <p:txBody>
          <a:bodyPr/>
          <a:lstStyle/>
          <a:p>
            <a:pPr marL="0" lvl="0" indent="0" algn="just">
              <a:lnSpc>
                <a:spcPct val="150000"/>
              </a:lnSpc>
              <a:buNone/>
            </a:pPr>
            <a:r>
              <a:rPr lang="en-GB" sz="2000" dirty="0"/>
              <a:t>5. The alleged contemnor had knowledge of:</a:t>
            </a:r>
          </a:p>
          <a:p>
            <a:pPr lvl="1" algn="just">
              <a:lnSpc>
                <a:spcPct val="150000"/>
              </a:lnSpc>
            </a:pPr>
            <a:r>
              <a:rPr lang="en-GB" sz="2000" dirty="0"/>
              <a:t>(</a:t>
            </a:r>
            <a:r>
              <a:rPr lang="en-GB" sz="2000" dirty="0" err="1"/>
              <a:t>i</a:t>
            </a:r>
            <a:r>
              <a:rPr lang="en-GB" sz="2000" dirty="0"/>
              <a:t>) the terms of the order; and</a:t>
            </a:r>
          </a:p>
          <a:p>
            <a:pPr lvl="1" algn="just">
              <a:lnSpc>
                <a:spcPct val="150000"/>
              </a:lnSpc>
            </a:pPr>
            <a:r>
              <a:rPr lang="en-GB" sz="2000" dirty="0"/>
              <a:t>(ii) the facts which made his conduct a breach</a:t>
            </a:r>
          </a:p>
          <a:p>
            <a:pPr marL="180000" lvl="1" indent="0" algn="just">
              <a:lnSpc>
                <a:spcPct val="150000"/>
              </a:lnSpc>
              <a:buNone/>
            </a:pPr>
            <a:endParaRPr lang="en-GB" sz="2000" dirty="0"/>
          </a:p>
          <a:p>
            <a:pPr marL="180000" lvl="1" indent="0" algn="just">
              <a:lnSpc>
                <a:spcPct val="150000"/>
              </a:lnSpc>
              <a:buNone/>
            </a:pPr>
            <a:r>
              <a:rPr lang="en-GB" sz="2000" dirty="0"/>
              <a:t>See: </a:t>
            </a:r>
            <a:r>
              <a:rPr lang="en-GB" sz="2000" i="1" dirty="0" err="1"/>
              <a:t>Masri</a:t>
            </a:r>
            <a:r>
              <a:rPr lang="en-GB" sz="2000" i="1" dirty="0"/>
              <a:t> v Consolidated Contractors International Company SAL &amp; Others</a:t>
            </a:r>
            <a:r>
              <a:rPr lang="en-GB" sz="2000" dirty="0"/>
              <a:t> [2011] EWHC 1024 (</a:t>
            </a:r>
            <a:r>
              <a:rPr lang="en-GB" sz="2000" dirty="0" err="1"/>
              <a:t>Comm</a:t>
            </a:r>
            <a:r>
              <a:rPr lang="en-GB" sz="2000" dirty="0"/>
              <a:t>) at [144]-[157]. </a:t>
            </a:r>
          </a:p>
          <a:p>
            <a:endParaRPr lang="en-US" dirty="0"/>
          </a:p>
        </p:txBody>
      </p:sp>
    </p:spTree>
    <p:extLst>
      <p:ext uri="{BB962C8B-B14F-4D97-AF65-F5344CB8AC3E}">
        <p14:creationId xmlns:p14="http://schemas.microsoft.com/office/powerpoint/2010/main" val="2198116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GB" dirty="0"/>
              <a:t>Enforcement option 2: Committal (3)</a:t>
            </a:r>
            <a:endParaRPr lang="en-US" dirty="0"/>
          </a:p>
        </p:txBody>
      </p:sp>
      <p:sp>
        <p:nvSpPr>
          <p:cNvPr id="5" name="Content Placeholder 4"/>
          <p:cNvSpPr>
            <a:spLocks noGrp="1"/>
          </p:cNvSpPr>
          <p:nvPr>
            <p:ph sz="quarter" idx="11"/>
          </p:nvPr>
        </p:nvSpPr>
        <p:spPr/>
        <p:txBody>
          <a:bodyPr>
            <a:normAutofit/>
          </a:bodyPr>
          <a:lstStyle/>
          <a:p>
            <a:pPr lvl="0">
              <a:lnSpc>
                <a:spcPct val="150000"/>
              </a:lnSpc>
            </a:pPr>
            <a:r>
              <a:rPr lang="en-GB" sz="2000" dirty="0"/>
              <a:t>6. The application notice must set out each alleged act of contempt and be supported an affidavit (</a:t>
            </a:r>
            <a:r>
              <a:rPr lang="en-GB" sz="2000" b="1" dirty="0"/>
              <a:t>CPR 81.10(3))</a:t>
            </a:r>
            <a:endParaRPr lang="en-GB" sz="2000" dirty="0"/>
          </a:p>
          <a:p>
            <a:pPr lvl="0">
              <a:lnSpc>
                <a:spcPct val="150000"/>
              </a:lnSpc>
            </a:pPr>
            <a:r>
              <a:rPr lang="en-GB" sz="2000" dirty="0"/>
              <a:t>7. The application notice and the evidence in support must also be personally served</a:t>
            </a:r>
            <a:r>
              <a:rPr lang="en-GB" sz="2000" b="1" dirty="0"/>
              <a:t> (CPR r.81.10(4))</a:t>
            </a:r>
            <a:r>
              <a:rPr lang="en-GB" sz="2000" dirty="0"/>
              <a:t> (albeit the court may dispense with personal service if just </a:t>
            </a:r>
            <a:r>
              <a:rPr lang="en-GB" sz="2000" b="1" dirty="0"/>
              <a:t>r.81.10(5)(a)) </a:t>
            </a:r>
            <a:r>
              <a:rPr lang="en-GB" sz="2000" dirty="0"/>
              <a:t>or order alternative service</a:t>
            </a:r>
            <a:r>
              <a:rPr lang="en-GB" sz="2000" b="1" dirty="0"/>
              <a:t> (CPR r.81.10(5)(b)).</a:t>
            </a:r>
            <a:endParaRPr lang="en-GB" sz="2000" dirty="0"/>
          </a:p>
          <a:p>
            <a:pPr marL="0" indent="0" fontAlgn="base">
              <a:lnSpc>
                <a:spcPct val="150000"/>
              </a:lnSpc>
              <a:buNone/>
            </a:pPr>
            <a:r>
              <a:rPr lang="en-GB" sz="2000" dirty="0"/>
              <a:t>NB: All allegations of contempt must be proved to the criminal standard, namely, beyond reasonable doubt.</a:t>
            </a:r>
          </a:p>
          <a:p>
            <a:endParaRPr lang="en-US" dirty="0"/>
          </a:p>
        </p:txBody>
      </p:sp>
    </p:spTree>
    <p:extLst>
      <p:ext uri="{BB962C8B-B14F-4D97-AF65-F5344CB8AC3E}">
        <p14:creationId xmlns:p14="http://schemas.microsoft.com/office/powerpoint/2010/main" val="2663499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When the tide goes out …</a:t>
            </a:r>
            <a:endParaRPr lang="en-US" dirty="0"/>
          </a:p>
        </p:txBody>
      </p:sp>
      <p:sp>
        <p:nvSpPr>
          <p:cNvPr id="5" name="Content Placeholder 4"/>
          <p:cNvSpPr>
            <a:spLocks noGrp="1"/>
          </p:cNvSpPr>
          <p:nvPr>
            <p:ph sz="quarter" idx="11"/>
          </p:nvPr>
        </p:nvSpPr>
        <p:spPr/>
        <p:txBody>
          <a:bodyPr/>
          <a:lstStyle/>
          <a:p>
            <a:endParaRPr lang="en-GB" dirty="0">
              <a:hlinkClick r:id="rId2"/>
            </a:endParaRPr>
          </a:p>
          <a:p>
            <a:endParaRPr lang="en-US" dirty="0"/>
          </a:p>
        </p:txBody>
      </p:sp>
      <p:pic>
        <p:nvPicPr>
          <p:cNvPr id="2" name="Picture 1"/>
          <p:cNvPicPr>
            <a:picLocks noChangeAspect="1"/>
          </p:cNvPicPr>
          <p:nvPr/>
        </p:nvPicPr>
        <p:blipFill>
          <a:blip r:embed="rId3"/>
          <a:stretch>
            <a:fillRect/>
          </a:stretch>
        </p:blipFill>
        <p:spPr>
          <a:xfrm>
            <a:off x="2959330" y="1715800"/>
            <a:ext cx="3740727" cy="3740727"/>
          </a:xfrm>
          <a:prstGeom prst="rect">
            <a:avLst/>
          </a:prstGeom>
        </p:spPr>
      </p:pic>
    </p:spTree>
    <p:extLst>
      <p:ext uri="{BB962C8B-B14F-4D97-AF65-F5344CB8AC3E}">
        <p14:creationId xmlns:p14="http://schemas.microsoft.com/office/powerpoint/2010/main" val="2669795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a:xfrm>
            <a:off x="826122" y="365127"/>
            <a:ext cx="7433997" cy="487280"/>
          </a:xfrm>
        </p:spPr>
        <p:txBody>
          <a:bodyPr>
            <a:normAutofit fontScale="90000"/>
          </a:bodyPr>
          <a:lstStyle/>
          <a:p>
            <a:r>
              <a:rPr lang="en-GB" dirty="0"/>
              <a:t>WEIGHING UP THE Pros &amp; Cons</a:t>
            </a:r>
            <a:br>
              <a:rPr lang="en-GB" dirty="0"/>
            </a:br>
            <a:endParaRPr lang="en-US" dirty="0"/>
          </a:p>
        </p:txBody>
      </p:sp>
      <p:sp>
        <p:nvSpPr>
          <p:cNvPr id="5" name="Content Placeholder 4"/>
          <p:cNvSpPr>
            <a:spLocks noGrp="1"/>
          </p:cNvSpPr>
          <p:nvPr>
            <p:ph sz="quarter" idx="11"/>
          </p:nvPr>
        </p:nvSpPr>
        <p:spPr/>
        <p:txBody>
          <a:bodyPr>
            <a:normAutofit/>
          </a:bodyPr>
          <a:lstStyle/>
          <a:p>
            <a:pPr algn="just">
              <a:lnSpc>
                <a:spcPct val="150000"/>
              </a:lnSpc>
            </a:pPr>
            <a:r>
              <a:rPr lang="en-GB" sz="1800" dirty="0"/>
              <a:t>Debarring orders: cheap and can still be very effective. </a:t>
            </a:r>
          </a:p>
          <a:p>
            <a:pPr algn="just">
              <a:lnSpc>
                <a:spcPct val="150000"/>
              </a:lnSpc>
            </a:pPr>
            <a:r>
              <a:rPr lang="en-GB" sz="1800" dirty="0"/>
              <a:t>Committal applications: can lead to protracted expensive satellite litigation but where there is an obvious case (</a:t>
            </a:r>
            <a:r>
              <a:rPr lang="en-GB" sz="1800" dirty="0" err="1"/>
              <a:t>eg.</a:t>
            </a:r>
            <a:r>
              <a:rPr lang="en-GB" sz="1800" dirty="0"/>
              <a:t> a failure to provide disclosure) then committal for contempt may be the way to go.</a:t>
            </a:r>
            <a:endParaRPr lang="en-US" sz="1800" dirty="0"/>
          </a:p>
        </p:txBody>
      </p:sp>
    </p:spTree>
    <p:extLst>
      <p:ext uri="{BB962C8B-B14F-4D97-AF65-F5344CB8AC3E}">
        <p14:creationId xmlns:p14="http://schemas.microsoft.com/office/powerpoint/2010/main" val="3599135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IMPACT OF THE COVID 19 HEALTH CRISIS (1)</a:t>
            </a:r>
          </a:p>
        </p:txBody>
      </p:sp>
      <p:sp>
        <p:nvSpPr>
          <p:cNvPr id="5" name="Content Placeholder 4"/>
          <p:cNvSpPr>
            <a:spLocks noGrp="1"/>
          </p:cNvSpPr>
          <p:nvPr>
            <p:ph sz="quarter" idx="11"/>
          </p:nvPr>
        </p:nvSpPr>
        <p:spPr>
          <a:xfrm>
            <a:off x="806244" y="1717200"/>
            <a:ext cx="7454900" cy="4064000"/>
          </a:xfrm>
        </p:spPr>
        <p:txBody>
          <a:bodyPr>
            <a:normAutofit fontScale="92500"/>
          </a:bodyPr>
          <a:lstStyle/>
          <a:p>
            <a:pPr lvl="0" algn="just" fontAlgn="base">
              <a:lnSpc>
                <a:spcPct val="150000"/>
              </a:lnSpc>
            </a:pPr>
            <a:r>
              <a:rPr lang="en-GB" dirty="0"/>
              <a:t>Practice Direction </a:t>
            </a:r>
            <a:r>
              <a:rPr lang="en-GB" b="1" dirty="0"/>
              <a:t>PD 51ZA </a:t>
            </a:r>
            <a:r>
              <a:rPr lang="en-GB" dirty="0"/>
              <a:t>was introduced on 2 April 2020</a:t>
            </a:r>
          </a:p>
          <a:p>
            <a:pPr lvl="1" algn="just" fontAlgn="base">
              <a:lnSpc>
                <a:spcPct val="150000"/>
              </a:lnSpc>
            </a:pPr>
            <a:r>
              <a:rPr lang="en-GB" dirty="0"/>
              <a:t>para 1: extensions of up to 56 days now by agreement of parties</a:t>
            </a:r>
          </a:p>
          <a:p>
            <a:pPr lvl="1" algn="just" fontAlgn="base">
              <a:lnSpc>
                <a:spcPct val="150000"/>
              </a:lnSpc>
            </a:pPr>
            <a:r>
              <a:rPr lang="en-GB" dirty="0"/>
              <a:t>para 4: the impact of Coronavirus is a factor to be taken into account by the court when considering applications for the extension of time for compliance with directions; the adjournment of hearings; and applications for relief from sanctions.</a:t>
            </a:r>
          </a:p>
          <a:p>
            <a:pPr algn="just">
              <a:lnSpc>
                <a:spcPct val="150000"/>
              </a:lnSpc>
            </a:pPr>
            <a:r>
              <a:rPr lang="en-GB" dirty="0"/>
              <a:t>General approach of the court, as per </a:t>
            </a:r>
            <a:r>
              <a:rPr lang="en-GB" i="1" dirty="0" err="1"/>
              <a:t>Muncipio</a:t>
            </a:r>
            <a:r>
              <a:rPr lang="en-GB" i="1" dirty="0"/>
              <a:t> De Mariana v BHP Group Plc </a:t>
            </a:r>
            <a:r>
              <a:rPr lang="en-GB" dirty="0"/>
              <a:t>[2020] EWHC 928 (TCC) at [32], is that:</a:t>
            </a:r>
          </a:p>
          <a:p>
            <a:pPr marL="0" indent="0" algn="just">
              <a:lnSpc>
                <a:spcPct val="150000"/>
              </a:lnSpc>
              <a:buNone/>
            </a:pPr>
            <a:r>
              <a:rPr lang="en-GB" dirty="0"/>
              <a:t>	</a:t>
            </a:r>
            <a:r>
              <a:rPr lang="en-GB" i="1" dirty="0"/>
              <a:t>“…the court can expect those involved to roll up their sleeves or to go the 	extra mile to address the problems encountered in the current 	circumstances…”</a:t>
            </a:r>
            <a:endParaRPr lang="en-GB" dirty="0"/>
          </a:p>
          <a:p>
            <a:endParaRPr lang="en-US" dirty="0"/>
          </a:p>
        </p:txBody>
      </p:sp>
    </p:spTree>
    <p:extLst>
      <p:ext uri="{BB962C8B-B14F-4D97-AF65-F5344CB8AC3E}">
        <p14:creationId xmlns:p14="http://schemas.microsoft.com/office/powerpoint/2010/main" val="3794809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r>
              <a:rPr lang="en-US" dirty="0"/>
              <a:t>IMPACT OF THE COVID 19 HEALTH CRISIS (2)</a:t>
            </a:r>
          </a:p>
        </p:txBody>
      </p:sp>
      <p:sp>
        <p:nvSpPr>
          <p:cNvPr id="5" name="Content Placeholder 4"/>
          <p:cNvSpPr>
            <a:spLocks noGrp="1"/>
          </p:cNvSpPr>
          <p:nvPr>
            <p:ph sz="quarter" idx="11"/>
          </p:nvPr>
        </p:nvSpPr>
        <p:spPr/>
        <p:txBody>
          <a:bodyPr>
            <a:normAutofit/>
          </a:bodyPr>
          <a:lstStyle/>
          <a:p>
            <a:pPr algn="just">
              <a:lnSpc>
                <a:spcPct val="150000"/>
              </a:lnSpc>
            </a:pPr>
            <a:r>
              <a:rPr lang="en-GB" dirty="0"/>
              <a:t>LCJ’s message in March 2020: </a:t>
            </a:r>
            <a:r>
              <a:rPr lang="en-GB" i="1" dirty="0"/>
              <a:t>Injunctions and committal applications “urgent” </a:t>
            </a:r>
          </a:p>
          <a:p>
            <a:pPr algn="just">
              <a:lnSpc>
                <a:spcPct val="150000"/>
              </a:lnSpc>
            </a:pPr>
            <a:r>
              <a:rPr lang="en-GB" dirty="0"/>
              <a:t>Since lockdown, there are numerous examples of the courts dealing with committal applications remotely:</a:t>
            </a:r>
          </a:p>
          <a:p>
            <a:pPr lvl="2" algn="just">
              <a:lnSpc>
                <a:spcPct val="110000"/>
              </a:lnSpc>
            </a:pPr>
            <a:r>
              <a:rPr lang="en-GB" i="1" dirty="0"/>
              <a:t>Super Max Offshore Holdings, </a:t>
            </a:r>
            <a:r>
              <a:rPr lang="en-GB" i="1" dirty="0" err="1"/>
              <a:t>Actis</a:t>
            </a:r>
            <a:r>
              <a:rPr lang="en-GB" i="1" dirty="0"/>
              <a:t> Consumer Grooming Products Limited v Rakesh Malhotra </a:t>
            </a:r>
            <a:r>
              <a:rPr lang="en-GB" dirty="0"/>
              <a:t>[2020] EWHC 1023 (</a:t>
            </a:r>
            <a:r>
              <a:rPr lang="en-GB" dirty="0" err="1"/>
              <a:t>Comm</a:t>
            </a:r>
            <a:r>
              <a:rPr lang="en-GB" dirty="0"/>
              <a:t>)</a:t>
            </a:r>
          </a:p>
          <a:p>
            <a:pPr lvl="2" algn="just">
              <a:lnSpc>
                <a:spcPct val="110000"/>
              </a:lnSpc>
            </a:pPr>
            <a:r>
              <a:rPr lang="en-GB" i="1" dirty="0" err="1"/>
              <a:t>Anwer</a:t>
            </a:r>
            <a:r>
              <a:rPr lang="en-GB" i="1" dirty="0"/>
              <a:t> v Central Bridging Loans Limited </a:t>
            </a:r>
            <a:r>
              <a:rPr lang="en-GB" dirty="0"/>
              <a:t>[2020] EWHC 765 (Ch) </a:t>
            </a:r>
          </a:p>
          <a:p>
            <a:pPr lvl="2" algn="just">
              <a:lnSpc>
                <a:spcPct val="110000"/>
              </a:lnSpc>
            </a:pPr>
            <a:r>
              <a:rPr lang="en-GB" i="1" dirty="0"/>
              <a:t>Green v Hurst</a:t>
            </a:r>
            <a:r>
              <a:rPr lang="en-GB" dirty="0"/>
              <a:t> [2020] EWHC 937 (Ch)</a:t>
            </a:r>
          </a:p>
          <a:p>
            <a:pPr lvl="2" algn="just">
              <a:lnSpc>
                <a:spcPct val="110000"/>
              </a:lnSpc>
            </a:pPr>
            <a:r>
              <a:rPr lang="en-GB" i="1" dirty="0"/>
              <a:t>Dell Emerging Markets (EMEA) Ltd v Systems Equipment Telecommunications Services SAL</a:t>
            </a:r>
            <a:r>
              <a:rPr lang="en-GB" b="1" dirty="0"/>
              <a:t> </a:t>
            </a:r>
            <a:r>
              <a:rPr lang="en-GB" dirty="0"/>
              <a:t>[2020] WLUK 43 (</a:t>
            </a:r>
            <a:r>
              <a:rPr lang="en-GB" dirty="0" err="1"/>
              <a:t>Comm</a:t>
            </a:r>
            <a:r>
              <a:rPr lang="en-GB" dirty="0"/>
              <a:t>)</a:t>
            </a:r>
          </a:p>
          <a:p>
            <a:pPr lvl="2" algn="just">
              <a:lnSpc>
                <a:spcPct val="110000"/>
              </a:lnSpc>
            </a:pPr>
            <a:r>
              <a:rPr lang="en-GB" i="1" dirty="0" err="1"/>
              <a:t>Frejek</a:t>
            </a:r>
            <a:r>
              <a:rPr lang="en-GB" i="1" dirty="0"/>
              <a:t> v </a:t>
            </a:r>
            <a:r>
              <a:rPr lang="en-GB" i="1" dirty="0" err="1"/>
              <a:t>Frejeck</a:t>
            </a:r>
            <a:r>
              <a:rPr lang="en-GB" i="1" dirty="0"/>
              <a:t> &amp; Foote</a:t>
            </a:r>
            <a:r>
              <a:rPr lang="en-GB" dirty="0"/>
              <a:t> [2020] EWHC 1181 (Ch)</a:t>
            </a:r>
          </a:p>
          <a:p>
            <a:pPr lvl="2" algn="just">
              <a:lnSpc>
                <a:spcPct val="110000"/>
              </a:lnSpc>
            </a:pPr>
            <a:r>
              <a:rPr lang="en-GB" i="1" dirty="0"/>
              <a:t>Yuzu Hair and Beauty Ltd </a:t>
            </a:r>
            <a:r>
              <a:rPr lang="en-GB" dirty="0"/>
              <a:t>[2020] EWHC 1209 (Ch)</a:t>
            </a:r>
          </a:p>
          <a:p>
            <a:pPr lvl="2" algn="just">
              <a:lnSpc>
                <a:spcPct val="110000"/>
              </a:lnSpc>
            </a:pPr>
            <a:endParaRPr lang="en-US" dirty="0"/>
          </a:p>
        </p:txBody>
      </p:sp>
    </p:spTree>
    <p:extLst>
      <p:ext uri="{BB962C8B-B14F-4D97-AF65-F5344CB8AC3E}">
        <p14:creationId xmlns:p14="http://schemas.microsoft.com/office/powerpoint/2010/main" val="4186389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3BE50B76-CB08-A54F-9EA5-E3192CA6599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xmlns="" id="{1A9308E1-76AB-6D44-8CFA-4F869E203A0D}"/>
              </a:ext>
            </a:extLst>
          </p:cNvPr>
          <p:cNvSpPr>
            <a:spLocks noGrp="1"/>
          </p:cNvSpPr>
          <p:nvPr>
            <p:ph type="title"/>
          </p:nvPr>
        </p:nvSpPr>
        <p:spPr/>
        <p:txBody>
          <a:bodyPr/>
          <a:lstStyle/>
          <a:p>
            <a:r>
              <a:rPr lang="en-US" dirty="0"/>
              <a:t>CONCLUSION</a:t>
            </a:r>
          </a:p>
        </p:txBody>
      </p:sp>
      <p:sp>
        <p:nvSpPr>
          <p:cNvPr id="4" name="Content Placeholder 3">
            <a:extLst>
              <a:ext uri="{FF2B5EF4-FFF2-40B4-BE49-F238E27FC236}">
                <a16:creationId xmlns:a16="http://schemas.microsoft.com/office/drawing/2014/main" xmlns="" id="{A3FCF09D-1A86-FF4C-83E8-264DD2532E02}"/>
              </a:ext>
            </a:extLst>
          </p:cNvPr>
          <p:cNvSpPr>
            <a:spLocks noGrp="1"/>
          </p:cNvSpPr>
          <p:nvPr>
            <p:ph sz="quarter" idx="11"/>
          </p:nvPr>
        </p:nvSpPr>
        <p:spPr/>
        <p:txBody>
          <a:bodyPr>
            <a:normAutofit/>
          </a:bodyPr>
          <a:lstStyle/>
          <a:p>
            <a:pPr marL="0" indent="0" algn="ctr">
              <a:buNone/>
            </a:pPr>
            <a:r>
              <a:rPr lang="en-US" sz="2800" dirty="0" smtClean="0"/>
              <a:t>Questions to marketing@brickcourt.co.uk</a:t>
            </a:r>
            <a:endParaRPr lang="en-US" sz="2800" dirty="0"/>
          </a:p>
        </p:txBody>
      </p:sp>
    </p:spTree>
    <p:extLst>
      <p:ext uri="{BB962C8B-B14F-4D97-AF65-F5344CB8AC3E}">
        <p14:creationId xmlns:p14="http://schemas.microsoft.com/office/powerpoint/2010/main" val="133619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BUYER’S tool box</a:t>
            </a:r>
            <a:endParaRPr lang="en-GB"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425246931"/>
              </p:ext>
            </p:extLst>
          </p:nvPr>
        </p:nvGraphicFramePr>
        <p:xfrm>
          <a:off x="846000" y="1338349"/>
          <a:ext cx="7454900" cy="4281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88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BREACH OF WARRANTY</a:t>
            </a:r>
            <a:endParaRPr lang="en-GB"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2191595485"/>
              </p:ext>
            </p:extLst>
          </p:nvPr>
        </p:nvGraphicFramePr>
        <p:xfrm>
          <a:off x="846000" y="1471354"/>
          <a:ext cx="7454900" cy="4098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599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FRAUD</a:t>
            </a:r>
            <a:endParaRPr lang="en-GB"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443796060"/>
              </p:ext>
            </p:extLst>
          </p:nvPr>
        </p:nvGraphicFramePr>
        <p:xfrm>
          <a:off x="846000" y="1717200"/>
          <a:ext cx="74549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493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DON’T FORGETS FOR BUYERS</a:t>
            </a:r>
            <a:endParaRPr lang="en-GB"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1834602989"/>
              </p:ext>
            </p:extLst>
          </p:nvPr>
        </p:nvGraphicFramePr>
        <p:xfrm>
          <a:off x="846000" y="1147156"/>
          <a:ext cx="7454900" cy="4634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0975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And finally … buy the book</a:t>
            </a:r>
            <a:endParaRPr lang="en-GB" dirty="0"/>
          </a:p>
        </p:txBody>
      </p:sp>
      <p:pic>
        <p:nvPicPr>
          <p:cNvPr id="5" name="Picture 4"/>
          <p:cNvPicPr>
            <a:picLocks noChangeAspect="1"/>
          </p:cNvPicPr>
          <p:nvPr/>
        </p:nvPicPr>
        <p:blipFill>
          <a:blip r:embed="rId2"/>
          <a:stretch>
            <a:fillRect/>
          </a:stretch>
        </p:blipFill>
        <p:spPr>
          <a:xfrm>
            <a:off x="2233612" y="1171575"/>
            <a:ext cx="4676775" cy="4514850"/>
          </a:xfrm>
          <a:prstGeom prst="rect">
            <a:avLst/>
          </a:prstGeom>
        </p:spPr>
      </p:pic>
    </p:spTree>
    <p:extLst>
      <p:ext uri="{BB962C8B-B14F-4D97-AF65-F5344CB8AC3E}">
        <p14:creationId xmlns:p14="http://schemas.microsoft.com/office/powerpoint/2010/main" val="337237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Insurance claims in a period of pandemic</a:t>
            </a:r>
            <a:endParaRPr lang="en-GB" b="1"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1"/>
          </p:nvPr>
        </p:nvSpPr>
        <p:spPr/>
        <p:txBody>
          <a:bodyPr/>
          <a:lstStyle/>
          <a:p>
            <a:r>
              <a:rPr lang="en-GB" b="1" smtClean="0"/>
              <a:t>brickcourt.co.uk </a:t>
            </a:r>
          </a:p>
          <a:p>
            <a:r>
              <a:rPr lang="en-GB" smtClean="0"/>
              <a:t>+44(0)20 7379 3550</a:t>
            </a:r>
            <a:endParaRPr lang="en-GB" dirty="0"/>
          </a:p>
        </p:txBody>
      </p:sp>
      <p:sp>
        <p:nvSpPr>
          <p:cNvPr id="5" name="Text Placeholder 4"/>
          <p:cNvSpPr>
            <a:spLocks noGrp="1"/>
          </p:cNvSpPr>
          <p:nvPr>
            <p:ph type="body" sz="quarter" idx="12"/>
          </p:nvPr>
        </p:nvSpPr>
        <p:spPr/>
        <p:txBody>
          <a:bodyPr/>
          <a:lstStyle/>
          <a:p>
            <a:r>
              <a:rPr lang="en-GB" dirty="0" smtClean="0"/>
              <a:t>Stephen Midwinter QC</a:t>
            </a:r>
            <a:endParaRPr lang="en-GB" dirty="0"/>
          </a:p>
        </p:txBody>
      </p:sp>
    </p:spTree>
    <p:extLst>
      <p:ext uri="{BB962C8B-B14F-4D97-AF65-F5344CB8AC3E}">
        <p14:creationId xmlns:p14="http://schemas.microsoft.com/office/powerpoint/2010/main" val="3343006466"/>
      </p:ext>
    </p:extLst>
  </p:cSld>
  <p:clrMapOvr>
    <a:masterClrMapping/>
  </p:clrMapOvr>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Brick Court Chambers PPT Template2018</Template>
  <TotalTime>87</TotalTime>
  <Words>2622</Words>
  <Application>Microsoft Office PowerPoint</Application>
  <PresentationFormat>On-screen Show (4:3)</PresentationFormat>
  <Paragraphs>225</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Book Antiqua</vt:lpstr>
      <vt:lpstr>Calibri</vt:lpstr>
      <vt:lpstr>Office Theme</vt:lpstr>
      <vt:lpstr>Online commercial seminar</vt:lpstr>
      <vt:lpstr>FRAUD AND BREACH OF WARRANTY</vt:lpstr>
      <vt:lpstr>When the tide goes out …</vt:lpstr>
      <vt:lpstr>BUYER’S tool box</vt:lpstr>
      <vt:lpstr>BREACH OF WARRANTY</vt:lpstr>
      <vt:lpstr>FRAUD</vt:lpstr>
      <vt:lpstr>DON’T FORGETS FOR BUYERS</vt:lpstr>
      <vt:lpstr>And finally … buy the book</vt:lpstr>
      <vt:lpstr>Insurance claims in a period of pandemic</vt:lpstr>
      <vt:lpstr>GOOD FAITH AND COVID 19</vt:lpstr>
      <vt:lpstr>The impact of corona virus</vt:lpstr>
      <vt:lpstr>CATEGORIES OF GOOD FAITH OBLIGATION</vt:lpstr>
      <vt:lpstr>Bates v Post Office Ltd (No 3) [2019] EWHC 606 (QB) – Fraser J</vt:lpstr>
      <vt:lpstr>Fraser j’s non-exhaustive factors (1)-(4)</vt:lpstr>
      <vt:lpstr>FRASER J’s FACTORS Continued (5)-(9)</vt:lpstr>
      <vt:lpstr>Permission to appeal REFUSED (Coulson lJ) – A1/2019/1387/PTA</vt:lpstr>
      <vt:lpstr>FRUSTRATION OF CONTRACT</vt:lpstr>
      <vt:lpstr>“IT WAS NOT THIS I PROMISED TO DO”</vt:lpstr>
      <vt:lpstr>“It was not this I promised to do”</vt:lpstr>
      <vt:lpstr>“It was not this that I promised to do”</vt:lpstr>
      <vt:lpstr>FRUSTRATION OF A COMMON PURPOSE?</vt:lpstr>
      <vt:lpstr>Supervening illegality </vt:lpstr>
      <vt:lpstr>DEALING WITH BREACHES OF INJUNCTIONS DURING The Current COVID 19 HEALTH CRISIS</vt:lpstr>
      <vt:lpstr>INTRODUCTION</vt:lpstr>
      <vt:lpstr>Injunctions – a reminder</vt:lpstr>
      <vt:lpstr>ENFORCEMENT OPTION 1: DEBARRING ORDERS</vt:lpstr>
      <vt:lpstr>Enforcement option 2: Committal (1)</vt:lpstr>
      <vt:lpstr>Enforcement option 2: Committal (2)</vt:lpstr>
      <vt:lpstr>Enforcement option 2: Committal (3)</vt:lpstr>
      <vt:lpstr>WEIGHING UP THE Pros &amp; Cons </vt:lpstr>
      <vt:lpstr>IMPACT OF THE COVID 19 HEALTH CRISIS (1)</vt:lpstr>
      <vt:lpstr>IMPACT OF THE COVID 19 HEALTH CRISIS (2)</vt:lpstr>
      <vt:lpstr>CONCLUSION</vt:lpstr>
    </vt:vector>
  </TitlesOfParts>
  <Manager/>
  <Company>Hewlett-Packard Company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Simon Salzedo</dc:creator>
  <cp:keywords/>
  <dc:description/>
  <cp:lastModifiedBy>christopherspgray@gmail.com</cp:lastModifiedBy>
  <cp:revision>11</cp:revision>
  <dcterms:created xsi:type="dcterms:W3CDTF">2020-05-21T11:59:28Z</dcterms:created>
  <dcterms:modified xsi:type="dcterms:W3CDTF">2020-05-22T08:28:33Z</dcterms:modified>
  <cp:category/>
</cp:coreProperties>
</file>