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3" r:id="rId2"/>
    <p:sldId id="256"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3" d="100"/>
          <a:sy n="73" d="100"/>
        </p:scale>
        <p:origin x="13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09/12/2020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smtClean="0"/>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smtClean="0"/>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smtClean="0"/>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1201783"/>
            <a:ext cx="8059782" cy="1293222"/>
          </a:xfrm>
        </p:spPr>
        <p:txBody>
          <a:bodyPr>
            <a:normAutofit fontScale="90000"/>
          </a:bodyPr>
          <a:lstStyle/>
          <a:p>
            <a:r>
              <a:rPr lang="en-GB" dirty="0" smtClean="0"/>
              <a:t/>
            </a:r>
            <a:br>
              <a:rPr lang="en-GB" dirty="0" smtClean="0"/>
            </a:br>
            <a:r>
              <a:rPr lang="en-GB" b="1" dirty="0"/>
              <a:t/>
            </a:r>
            <a:br>
              <a:rPr lang="en-GB" b="1" dirty="0"/>
            </a:br>
            <a:r>
              <a:rPr lang="en-GB" dirty="0"/>
              <a:t/>
            </a:r>
            <a:br>
              <a:rPr lang="en-GB" dirty="0"/>
            </a:br>
            <a:r>
              <a:rPr lang="en-GB" b="1" dirty="0"/>
              <a:t>Competition Law Seminar </a:t>
            </a:r>
            <a:r>
              <a:rPr lang="en-GB" b="1" dirty="0" smtClean="0"/>
              <a:t>Series:</a:t>
            </a:r>
            <a:r>
              <a:rPr lang="en-GB" b="1" dirty="0"/>
              <a:t/>
            </a:r>
            <a:br>
              <a:rPr lang="en-GB" b="1" dirty="0"/>
            </a:br>
            <a:r>
              <a:rPr lang="en-GB" b="1" dirty="0" smtClean="0"/>
              <a:t>merger control</a:t>
            </a:r>
            <a:r>
              <a:rPr lang="en-GB" dirty="0"/>
              <a:t/>
            </a:r>
            <a:br>
              <a:rPr lang="en-GB" dirty="0"/>
            </a:br>
            <a:r>
              <a:rPr lang="en-GB" dirty="0" smtClean="0"/>
              <a:t> </a:t>
            </a:r>
            <a:br>
              <a:rPr lang="en-GB" dirty="0" smtClean="0"/>
            </a:br>
            <a:r>
              <a:rPr lang="en-GB" sz="2200" b="1" dirty="0" smtClean="0"/>
              <a:t>T</a:t>
            </a:r>
            <a:r>
              <a:rPr lang="en-GB" sz="2200" b="1" cap="none" dirty="0" smtClean="0"/>
              <a:t>uesday </a:t>
            </a:r>
            <a:r>
              <a:rPr lang="en-GB" sz="2200" b="1" dirty="0" smtClean="0"/>
              <a:t>8 D</a:t>
            </a:r>
            <a:r>
              <a:rPr lang="en-GB" sz="2200" b="1" cap="none" dirty="0" smtClean="0"/>
              <a:t>ecember </a:t>
            </a:r>
            <a:r>
              <a:rPr lang="en-GB" sz="2200" b="1" dirty="0" smtClean="0"/>
              <a:t>2020 @ </a:t>
            </a:r>
            <a:r>
              <a:rPr lang="en-GB" sz="2200" b="1" cap="none" dirty="0" smtClean="0"/>
              <a:t>1pm online</a:t>
            </a:r>
            <a:br>
              <a:rPr lang="en-GB" sz="2200" b="1" cap="none" dirty="0" smtClean="0"/>
            </a:br>
            <a:r>
              <a:rPr lang="en-GB" sz="2200" b="1" cap="none" dirty="0"/>
              <a:t/>
            </a:r>
            <a:br>
              <a:rPr lang="en-GB" sz="2200" b="1" cap="none" dirty="0"/>
            </a:br>
            <a:r>
              <a:rPr lang="en-GB" sz="2700" cap="none" dirty="0" smtClean="0"/>
              <a:t>Chaired by David Scannell QC</a:t>
            </a: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651760"/>
            <a:ext cx="7648245" cy="2978331"/>
          </a:xfrm>
        </p:spPr>
        <p:txBody>
          <a:bodyPr>
            <a:normAutofit fontScale="77500" lnSpcReduction="20000"/>
          </a:bodyPr>
          <a:lstStyle/>
          <a:p>
            <a:endParaRPr lang="en-GB" sz="2400" dirty="0" smtClean="0"/>
          </a:p>
          <a:p>
            <a:pPr algn="l"/>
            <a:r>
              <a:rPr lang="en-GB" sz="2300" dirty="0"/>
              <a:t>Aidan Robertson QC</a:t>
            </a:r>
            <a:r>
              <a:rPr lang="en-GB" sz="2300" b="0" dirty="0"/>
              <a:t>:</a:t>
            </a:r>
            <a:r>
              <a:rPr lang="en-GB" sz="2300" b="0" i="1" dirty="0"/>
              <a:t> </a:t>
            </a:r>
            <a:r>
              <a:rPr lang="en-GB" sz="2300" b="0" dirty="0"/>
              <a:t>recent merger </a:t>
            </a:r>
            <a:r>
              <a:rPr lang="en-GB" sz="2300" b="0" dirty="0" smtClean="0"/>
              <a:t>decision challenges, including</a:t>
            </a:r>
            <a:r>
              <a:rPr lang="en-GB" sz="2300" b="0" dirty="0"/>
              <a:t> </a:t>
            </a:r>
            <a:r>
              <a:rPr lang="en-GB" sz="2300" b="0" i="1" dirty="0" err="1"/>
              <a:t>Tobii</a:t>
            </a:r>
            <a:r>
              <a:rPr lang="en-GB" sz="2300" b="0" i="1" dirty="0"/>
              <a:t>/</a:t>
            </a:r>
            <a:r>
              <a:rPr lang="en-GB" sz="2300" b="0" i="1" dirty="0" err="1"/>
              <a:t>Smartbox</a:t>
            </a:r>
            <a:r>
              <a:rPr lang="en-GB" sz="2300" b="0" i="1" dirty="0"/>
              <a:t> </a:t>
            </a:r>
            <a:r>
              <a:rPr lang="en-GB" sz="2300" b="0" dirty="0"/>
              <a:t>and </a:t>
            </a:r>
            <a:r>
              <a:rPr lang="en-GB" sz="2300" b="0" i="1" dirty="0" err="1" smtClean="0"/>
              <a:t>JDSports</a:t>
            </a:r>
            <a:r>
              <a:rPr lang="en-GB" sz="2300" b="0" i="1" dirty="0" smtClean="0"/>
              <a:t>/</a:t>
            </a:r>
            <a:r>
              <a:rPr lang="en-GB" sz="2300" b="0" i="1" dirty="0" err="1" smtClean="0"/>
              <a:t>Footasylum</a:t>
            </a:r>
            <a:endParaRPr lang="en-GB" sz="2300" b="0" i="1" dirty="0" smtClean="0"/>
          </a:p>
          <a:p>
            <a:pPr algn="l"/>
            <a:r>
              <a:rPr lang="en-GB" sz="2300" dirty="0"/>
              <a:t/>
            </a:r>
            <a:br>
              <a:rPr lang="en-GB" sz="2300" dirty="0"/>
            </a:br>
            <a:r>
              <a:rPr lang="en-GB" sz="2300" dirty="0"/>
              <a:t>Sarah Ford QC</a:t>
            </a:r>
            <a:r>
              <a:rPr lang="en-GB" sz="2300" b="0" dirty="0"/>
              <a:t>:</a:t>
            </a:r>
            <a:r>
              <a:rPr lang="en-GB" sz="2300" b="0" i="1" dirty="0"/>
              <a:t> </a:t>
            </a:r>
            <a:r>
              <a:rPr lang="en-GB" sz="2300" b="0" dirty="0"/>
              <a:t>the temporal element of a ‘relevant merger situation’, including </a:t>
            </a:r>
            <a:r>
              <a:rPr lang="en-GB" sz="2300" b="0" i="1" dirty="0" err="1"/>
              <a:t>Lebedev</a:t>
            </a:r>
            <a:r>
              <a:rPr lang="en-GB" sz="2300" b="0" i="1" dirty="0"/>
              <a:t> </a:t>
            </a:r>
            <a:r>
              <a:rPr lang="en-GB" sz="2300" b="0" dirty="0"/>
              <a:t>and </a:t>
            </a:r>
            <a:r>
              <a:rPr lang="en-GB" sz="2300" b="0" i="1" dirty="0"/>
              <a:t>Hunter Douglas NV/247 Home </a:t>
            </a:r>
            <a:r>
              <a:rPr lang="en-GB" sz="2300" b="0" i="1" dirty="0" smtClean="0"/>
              <a:t>Furnishings</a:t>
            </a:r>
          </a:p>
          <a:p>
            <a:pPr algn="l"/>
            <a:r>
              <a:rPr lang="en-GB" sz="2300" dirty="0"/>
              <a:t/>
            </a:r>
            <a:br>
              <a:rPr lang="en-GB" sz="2300" dirty="0"/>
            </a:br>
            <a:r>
              <a:rPr lang="en-GB" sz="2300" dirty="0"/>
              <a:t>Tom Pascoe</a:t>
            </a:r>
            <a:r>
              <a:rPr lang="en-GB" sz="2300" b="0" dirty="0"/>
              <a:t>: recent developments in the law on interim </a:t>
            </a:r>
            <a:r>
              <a:rPr lang="en-GB" sz="2300" b="0" dirty="0" smtClean="0"/>
              <a:t>measures</a:t>
            </a:r>
          </a:p>
          <a:p>
            <a:pPr algn="l"/>
            <a:endParaRPr lang="en-GB" sz="2300" b="0" dirty="0"/>
          </a:p>
          <a:p>
            <a:pPr algn="l"/>
            <a:r>
              <a:rPr lang="en-GB" sz="2300" dirty="0" smtClean="0"/>
              <a:t>Sarah </a:t>
            </a:r>
            <a:r>
              <a:rPr lang="en-GB" sz="2300" dirty="0"/>
              <a:t>Abram</a:t>
            </a:r>
            <a:r>
              <a:rPr lang="en-GB" sz="2300" b="0" dirty="0"/>
              <a:t>: merger control after the end of the </a:t>
            </a:r>
            <a:r>
              <a:rPr lang="en-GB" sz="2300" b="0" dirty="0" err="1"/>
              <a:t>Brexit</a:t>
            </a:r>
            <a:r>
              <a:rPr lang="en-GB" sz="2300" b="0" dirty="0"/>
              <a:t> transition </a:t>
            </a:r>
            <a:r>
              <a:rPr lang="en-GB" sz="2300" b="0" dirty="0" smtClean="0"/>
              <a:t>period</a:t>
            </a:r>
          </a:p>
          <a:p>
            <a:pPr algn="l"/>
            <a:r>
              <a:rPr lang="en-GB" sz="2000" dirty="0"/>
              <a:t/>
            </a:r>
            <a:br>
              <a:rPr lang="en-GB" sz="2000" dirty="0"/>
            </a:br>
            <a:endParaRPr lang="en-GB" sz="2000" b="0" i="1" dirty="0"/>
          </a:p>
          <a:p>
            <a:endParaRPr lang="en-GB" sz="2000" dirty="0"/>
          </a:p>
        </p:txBody>
      </p:sp>
    </p:spTree>
    <p:extLst>
      <p:ext uri="{BB962C8B-B14F-4D97-AF65-F5344CB8AC3E}">
        <p14:creationId xmlns:p14="http://schemas.microsoft.com/office/powerpoint/2010/main" val="3901361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Relevant Merger situation</a:t>
            </a:r>
          </a:p>
        </p:txBody>
      </p:sp>
      <p:sp>
        <p:nvSpPr>
          <p:cNvPr id="5" name="Content Placeholder 4"/>
          <p:cNvSpPr>
            <a:spLocks noGrp="1"/>
          </p:cNvSpPr>
          <p:nvPr>
            <p:ph sz="quarter" idx="11"/>
          </p:nvPr>
        </p:nvSpPr>
        <p:spPr/>
        <p:txBody>
          <a:bodyPr>
            <a:normAutofit/>
          </a:bodyPr>
          <a:lstStyle/>
          <a:p>
            <a:pPr marL="0" indent="0">
              <a:buNone/>
            </a:pPr>
            <a:r>
              <a:rPr lang="en-US" b="1" dirty="0"/>
              <a:t>Section 23 Enterprise Act 2002 provides:</a:t>
            </a:r>
          </a:p>
          <a:p>
            <a:pPr marL="0" indent="0">
              <a:buNone/>
            </a:pPr>
            <a:r>
              <a:rPr lang="en-US" b="1" dirty="0"/>
              <a:t>	“23 Relevant merger situations</a:t>
            </a:r>
          </a:p>
          <a:p>
            <a:pPr marL="0" indent="0">
              <a:buNone/>
            </a:pPr>
            <a:r>
              <a:rPr lang="en-US" b="1" dirty="0"/>
              <a:t>	</a:t>
            </a:r>
            <a:r>
              <a:rPr lang="en-US" dirty="0"/>
              <a:t>(1) For the purposes of this Part, a relevant merger situation has been 	created if – </a:t>
            </a:r>
          </a:p>
          <a:p>
            <a:pPr marL="0" indent="0">
              <a:buNone/>
            </a:pPr>
            <a:r>
              <a:rPr lang="en-US" dirty="0"/>
              <a:t>	(a) two or more enterprises have ceased to be distinct enterprises </a:t>
            </a:r>
            <a:r>
              <a:rPr lang="en-US" u="sng" dirty="0"/>
              <a:t>at </a:t>
            </a:r>
            <a:r>
              <a:rPr lang="en-US" dirty="0"/>
              <a:t>	</a:t>
            </a:r>
            <a:r>
              <a:rPr lang="en-US" u="sng" dirty="0"/>
              <a:t>a time or in circumstances falling within section 24</a:t>
            </a:r>
            <a:r>
              <a:rPr lang="en-US" dirty="0"/>
              <a:t>; …</a:t>
            </a:r>
          </a:p>
          <a:p>
            <a:pPr marL="0" indent="0">
              <a:buNone/>
            </a:pPr>
            <a:endParaRPr lang="en-US" u="sng" dirty="0"/>
          </a:p>
          <a:p>
            <a:pPr marL="0" indent="0">
              <a:buNone/>
            </a:pPr>
            <a:r>
              <a:rPr lang="en-US" dirty="0"/>
              <a:t>	(9) For the purposes of this Chapter, the question whether a relevant 	merger situation has been created shall be determined as at – </a:t>
            </a:r>
          </a:p>
          <a:p>
            <a:pPr marL="0" indent="0">
              <a:buNone/>
            </a:pPr>
            <a:r>
              <a:rPr lang="en-US" dirty="0"/>
              <a:t>	…</a:t>
            </a:r>
          </a:p>
          <a:p>
            <a:pPr marL="0" indent="0">
              <a:buNone/>
            </a:pPr>
            <a:r>
              <a:rPr lang="en-US" dirty="0"/>
              <a:t>	(b) … immediately before the time when the reference has been, or is to 	be made. “</a:t>
            </a:r>
          </a:p>
          <a:p>
            <a:endParaRPr lang="en-US" b="1" dirty="0"/>
          </a:p>
        </p:txBody>
      </p:sp>
    </p:spTree>
    <p:extLst>
      <p:ext uri="{BB962C8B-B14F-4D97-AF65-F5344CB8AC3E}">
        <p14:creationId xmlns:p14="http://schemas.microsoft.com/office/powerpoint/2010/main" val="1773602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0C0CFCE-12F5-463F-9A9E-6FA644A07343}"/>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F41AAB40-EE18-4447-92A9-2C761AF36706}"/>
              </a:ext>
            </a:extLst>
          </p:cNvPr>
          <p:cNvSpPr>
            <a:spLocks noGrp="1"/>
          </p:cNvSpPr>
          <p:nvPr>
            <p:ph type="title"/>
          </p:nvPr>
        </p:nvSpPr>
        <p:spPr/>
        <p:txBody>
          <a:bodyPr/>
          <a:lstStyle/>
          <a:p>
            <a:r>
              <a:rPr lang="en-GB" dirty="0"/>
              <a:t>Time limits</a:t>
            </a:r>
          </a:p>
        </p:txBody>
      </p:sp>
      <p:sp>
        <p:nvSpPr>
          <p:cNvPr id="4" name="Content Placeholder 3">
            <a:extLst>
              <a:ext uri="{FF2B5EF4-FFF2-40B4-BE49-F238E27FC236}">
                <a16:creationId xmlns:a16="http://schemas.microsoft.com/office/drawing/2014/main" id="{FA5DFE62-35B2-42FA-A036-5F3611EB29AC}"/>
              </a:ext>
            </a:extLst>
          </p:cNvPr>
          <p:cNvSpPr>
            <a:spLocks noGrp="1"/>
          </p:cNvSpPr>
          <p:nvPr>
            <p:ph sz="quarter" idx="11"/>
          </p:nvPr>
        </p:nvSpPr>
        <p:spPr/>
        <p:txBody>
          <a:bodyPr>
            <a:normAutofit/>
          </a:bodyPr>
          <a:lstStyle/>
          <a:p>
            <a:pPr marL="0" indent="0">
              <a:buNone/>
            </a:pPr>
            <a:r>
              <a:rPr lang="en-GB" b="1" dirty="0"/>
              <a:t>Section 24(1) Enterprise Act 2002 provides:</a:t>
            </a:r>
          </a:p>
          <a:p>
            <a:pPr marL="0" indent="0">
              <a:buNone/>
            </a:pPr>
            <a:r>
              <a:rPr lang="en-GB" b="1" dirty="0"/>
              <a:t>	24 Time-limits and prior notice</a:t>
            </a:r>
          </a:p>
          <a:p>
            <a:pPr marL="0" indent="0">
              <a:buNone/>
            </a:pPr>
            <a:r>
              <a:rPr lang="en-GB" b="1" dirty="0"/>
              <a:t>	</a:t>
            </a:r>
            <a:r>
              <a:rPr lang="en-GB" dirty="0"/>
              <a:t>(1) For the purposes of section 23 two or more enterprises have ceased 	to be distinct enterprises at a time or in circumstances falling within this 	section if – </a:t>
            </a:r>
          </a:p>
          <a:p>
            <a:pPr marL="1062900" lvl="4" indent="-342900">
              <a:buAutoNum type="alphaLcParenBoth"/>
            </a:pPr>
            <a:r>
              <a:rPr lang="en-GB" dirty="0"/>
              <a:t>the two or more enterprises ceased to be distinct enterprises before the day on which the reference relating to them is to be made and did so not more than four months before that day; or </a:t>
            </a:r>
          </a:p>
          <a:p>
            <a:pPr marL="1062900" lvl="4" indent="-342900">
              <a:buAutoNum type="alphaLcParenBoth"/>
            </a:pPr>
            <a:r>
              <a:rPr lang="en-GB" dirty="0"/>
              <a:t>notice of material facts about the arrangements or transactions under or in consequence of which the enterprises have ceased to be distinct enterprises has not been given in accordance with subsection (2). </a:t>
            </a:r>
          </a:p>
          <a:p>
            <a:pPr marL="0" indent="0">
              <a:buNone/>
            </a:pPr>
            <a:endParaRPr lang="en-GB" b="1" dirty="0"/>
          </a:p>
        </p:txBody>
      </p:sp>
    </p:spTree>
    <p:extLst>
      <p:ext uri="{BB962C8B-B14F-4D97-AF65-F5344CB8AC3E}">
        <p14:creationId xmlns:p14="http://schemas.microsoft.com/office/powerpoint/2010/main" val="3030213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7BA530D-ED9E-4123-9913-32922D4DFC85}"/>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63A18087-1AA9-4D76-B3AC-27C36CAEEFB3}"/>
              </a:ext>
            </a:extLst>
          </p:cNvPr>
          <p:cNvSpPr>
            <a:spLocks noGrp="1"/>
          </p:cNvSpPr>
          <p:nvPr>
            <p:ph type="title"/>
          </p:nvPr>
        </p:nvSpPr>
        <p:spPr/>
        <p:txBody>
          <a:bodyPr/>
          <a:lstStyle/>
          <a:p>
            <a:r>
              <a:rPr lang="en-GB" dirty="0"/>
              <a:t>Notice of material facts</a:t>
            </a:r>
          </a:p>
        </p:txBody>
      </p:sp>
      <p:sp>
        <p:nvSpPr>
          <p:cNvPr id="4" name="Content Placeholder 3">
            <a:extLst>
              <a:ext uri="{FF2B5EF4-FFF2-40B4-BE49-F238E27FC236}">
                <a16:creationId xmlns:a16="http://schemas.microsoft.com/office/drawing/2014/main" id="{414232B4-2DD1-401E-863C-74D0B628799C}"/>
              </a:ext>
            </a:extLst>
          </p:cNvPr>
          <p:cNvSpPr>
            <a:spLocks noGrp="1"/>
          </p:cNvSpPr>
          <p:nvPr>
            <p:ph sz="quarter" idx="11"/>
          </p:nvPr>
        </p:nvSpPr>
        <p:spPr/>
        <p:txBody>
          <a:bodyPr/>
          <a:lstStyle/>
          <a:p>
            <a:pPr marL="0" indent="0">
              <a:buNone/>
            </a:pPr>
            <a:r>
              <a:rPr lang="en-GB" dirty="0"/>
              <a:t>(2) Notice of material facts is given in accordance with this subsection if – </a:t>
            </a:r>
          </a:p>
          <a:p>
            <a:pPr marL="0" indent="0">
              <a:buNone/>
            </a:pPr>
            <a:r>
              <a:rPr lang="en-GB" dirty="0"/>
              <a:t>	(a) it is given to the CMA prior to entering into of the arrangements or 	transactions concerned or the facts are made public prior to the entering 	into of those arrangements or transactions; or </a:t>
            </a:r>
          </a:p>
          <a:p>
            <a:pPr marL="0" indent="0">
              <a:buNone/>
            </a:pPr>
            <a:r>
              <a:rPr lang="en-GB" dirty="0"/>
              <a:t>	(b) it is given to the CMA, or the facts are made public, more than four 	months before the day on which the reference is to be made. </a:t>
            </a:r>
          </a:p>
          <a:p>
            <a:pPr marL="0" indent="0">
              <a:buNone/>
            </a:pPr>
            <a:r>
              <a:rPr lang="en-GB" dirty="0"/>
              <a:t>(3) In this section – </a:t>
            </a:r>
          </a:p>
          <a:p>
            <a:pPr marL="0" indent="0">
              <a:buNone/>
            </a:pPr>
            <a:r>
              <a:rPr lang="en-GB" dirty="0"/>
              <a:t>“</a:t>
            </a:r>
            <a:r>
              <a:rPr lang="en-GB" i="1" dirty="0"/>
              <a:t>made public</a:t>
            </a:r>
            <a:r>
              <a:rPr lang="en-GB" dirty="0"/>
              <a:t>” means so publicised as to be generally known or readily ascertainable; and</a:t>
            </a:r>
          </a:p>
          <a:p>
            <a:pPr marL="0" indent="0">
              <a:buNone/>
            </a:pPr>
            <a:r>
              <a:rPr lang="en-GB" dirty="0"/>
              <a:t>“</a:t>
            </a:r>
            <a:r>
              <a:rPr lang="en-GB" i="1" dirty="0"/>
              <a:t>notice” </a:t>
            </a:r>
            <a:r>
              <a:rPr lang="en-GB" dirty="0"/>
              <a:t>includes notice which is not in writing.</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248931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60EFDDB-E57F-4905-A0A5-B9D6161EDCA3}"/>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C7E02180-D483-47A8-B6AC-D02573F4D4CD}"/>
              </a:ext>
            </a:extLst>
          </p:cNvPr>
          <p:cNvSpPr>
            <a:spLocks noGrp="1"/>
          </p:cNvSpPr>
          <p:nvPr>
            <p:ph type="title"/>
          </p:nvPr>
        </p:nvSpPr>
        <p:spPr/>
        <p:txBody>
          <a:bodyPr>
            <a:normAutofit fontScale="90000"/>
          </a:bodyPr>
          <a:lstStyle/>
          <a:p>
            <a:r>
              <a:rPr lang="en-GB" i="1" dirty="0"/>
              <a:t>Lebedev Holdings Limited &amp; Anor </a:t>
            </a:r>
            <a:r>
              <a:rPr lang="en-GB" i="1" cap="none" dirty="0" smtClean="0"/>
              <a:t>v </a:t>
            </a:r>
            <a:r>
              <a:rPr lang="en-GB" i="1" dirty="0" smtClean="0"/>
              <a:t>Secretary </a:t>
            </a:r>
            <a:r>
              <a:rPr lang="en-GB" i="1" dirty="0"/>
              <a:t>of State for Digital, Culture, Media and Sport </a:t>
            </a:r>
            <a:r>
              <a:rPr lang="en-GB" dirty="0"/>
              <a:t>[2019] CAT 21</a:t>
            </a:r>
          </a:p>
        </p:txBody>
      </p:sp>
      <p:sp>
        <p:nvSpPr>
          <p:cNvPr id="4" name="Content Placeholder 3">
            <a:extLst>
              <a:ext uri="{FF2B5EF4-FFF2-40B4-BE49-F238E27FC236}">
                <a16:creationId xmlns:a16="http://schemas.microsoft.com/office/drawing/2014/main" id="{24ABD4E3-6F06-4690-844E-D80C80008F0D}"/>
              </a:ext>
            </a:extLst>
          </p:cNvPr>
          <p:cNvSpPr>
            <a:spLocks noGrp="1"/>
          </p:cNvSpPr>
          <p:nvPr>
            <p:ph sz="quarter" idx="11"/>
          </p:nvPr>
        </p:nvSpPr>
        <p:spPr/>
        <p:txBody>
          <a:bodyPr/>
          <a:lstStyle/>
          <a:p>
            <a:r>
              <a:rPr lang="en-GB" dirty="0"/>
              <a:t>Notice of material facts [64]:</a:t>
            </a:r>
          </a:p>
          <a:p>
            <a:pPr marL="0" indent="0">
              <a:buNone/>
            </a:pPr>
            <a:r>
              <a:rPr lang="en-GB" dirty="0"/>
              <a:t>	“… We do not think that there needs to be sufficient public information to 	ascertain that the turnover test or the share of supply test is likely to be 	satisfied; it seems to us that it would be sufficient if the information 	showed that this is a serious possibility. But in any event, we consider 	that, save in exceptional circumstances, the information should include 	facts which provide a reasonable basis for considering that there is or may 	be a ‘merger’ for the purpose of the Act, i.e. a situation where two 	enterprises cease to be distinct within the meaning of sect 26.”</a:t>
            </a:r>
          </a:p>
          <a:p>
            <a:r>
              <a:rPr lang="en-GB" dirty="0"/>
              <a:t>Time limit for a public interest reference [79]:</a:t>
            </a:r>
          </a:p>
          <a:p>
            <a:pPr marL="0" indent="0">
              <a:buNone/>
            </a:pPr>
            <a:r>
              <a:rPr lang="en-GB" dirty="0"/>
              <a:t>	“…Hence, we conclude that by reason of s. 23(9)(b) for the purpose of a 	reference by the Secretary of State under s. 45 the question of whether a 	relevant merger situation exists, thus comprising the four month temporal 	element, is to be determined at the time the reference is made.”</a:t>
            </a:r>
          </a:p>
          <a:p>
            <a:endParaRPr lang="en-GB" dirty="0"/>
          </a:p>
        </p:txBody>
      </p:sp>
    </p:spTree>
    <p:extLst>
      <p:ext uri="{BB962C8B-B14F-4D97-AF65-F5344CB8AC3E}">
        <p14:creationId xmlns:p14="http://schemas.microsoft.com/office/powerpoint/2010/main" val="2008111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7776500-9C79-4BAB-B860-CDBD9C5BEF3B}"/>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B38E3371-6CE0-4A8D-A041-81D584A6F7F5}"/>
              </a:ext>
            </a:extLst>
          </p:cNvPr>
          <p:cNvSpPr>
            <a:spLocks noGrp="1"/>
          </p:cNvSpPr>
          <p:nvPr>
            <p:ph type="title"/>
          </p:nvPr>
        </p:nvSpPr>
        <p:spPr/>
        <p:txBody>
          <a:bodyPr>
            <a:normAutofit fontScale="90000"/>
          </a:bodyPr>
          <a:lstStyle/>
          <a:p>
            <a:r>
              <a:rPr lang="en-GB" i="1" dirty="0"/>
              <a:t>Hunter </a:t>
            </a:r>
            <a:r>
              <a:rPr lang="en-GB" i="1" dirty="0" err="1"/>
              <a:t>douglas</a:t>
            </a:r>
            <a:r>
              <a:rPr lang="en-GB" i="1" dirty="0"/>
              <a:t> </a:t>
            </a:r>
            <a:r>
              <a:rPr lang="en-GB" i="1" dirty="0" err="1"/>
              <a:t>n.v.</a:t>
            </a:r>
            <a:r>
              <a:rPr lang="en-GB" i="1" dirty="0"/>
              <a:t> /247 home furnishings ltd </a:t>
            </a:r>
          </a:p>
        </p:txBody>
      </p:sp>
      <p:sp>
        <p:nvSpPr>
          <p:cNvPr id="4" name="Content Placeholder 3">
            <a:extLst>
              <a:ext uri="{FF2B5EF4-FFF2-40B4-BE49-F238E27FC236}">
                <a16:creationId xmlns:a16="http://schemas.microsoft.com/office/drawing/2014/main" id="{43AC1643-EC00-475F-8ABF-53275133CF47}"/>
              </a:ext>
            </a:extLst>
          </p:cNvPr>
          <p:cNvSpPr>
            <a:spLocks noGrp="1"/>
          </p:cNvSpPr>
          <p:nvPr>
            <p:ph sz="quarter" idx="11"/>
          </p:nvPr>
        </p:nvSpPr>
        <p:spPr/>
        <p:txBody>
          <a:bodyPr>
            <a:normAutofit fontScale="92500"/>
          </a:bodyPr>
          <a:lstStyle/>
          <a:p>
            <a:r>
              <a:rPr lang="en-GB" dirty="0"/>
              <a:t>Does s. 23(9) Enterprise Act 2002 mean the CMA has jurisdiction to investigate a merger at the time of the reference if the structural elements of a relevant merger situation were not satisfied at the time of the merger? </a:t>
            </a:r>
          </a:p>
          <a:p>
            <a:r>
              <a:rPr lang="en-GB" dirty="0"/>
              <a:t>Section 23(2A) Enterprise Act 2002 states that the share of supply test is only met where the criteria are satisfied “</a:t>
            </a:r>
            <a:r>
              <a:rPr lang="en-GB" i="1" dirty="0"/>
              <a:t>as a result of the enterprises ceasing to be distinct enterprises.</a:t>
            </a:r>
            <a:r>
              <a:rPr lang="en-GB" dirty="0"/>
              <a:t>”</a:t>
            </a:r>
          </a:p>
          <a:p>
            <a:r>
              <a:rPr lang="en-GB" dirty="0"/>
              <a:t>CMA’s provisional findings: </a:t>
            </a:r>
          </a:p>
          <a:p>
            <a:pPr marL="180000" lvl="1" indent="0">
              <a:buNone/>
            </a:pPr>
            <a:r>
              <a:rPr lang="en-GB" dirty="0"/>
              <a:t>	“We provisionally conclude that the 2013 Transaction did not create an RMS. 	The rights attached to the convertible loan notes acquired by Hunter 	Douglas through the 2013 Transaction were sufficient to give it material 	influence over 247’s policy. However, we were not satisfied that the share 	of supply test is met in relation to the 2013 Transaction, </a:t>
            </a:r>
            <a:r>
              <a:rPr lang="en-GB" u="sng" dirty="0"/>
              <a:t>taking account of </a:t>
            </a:r>
            <a:r>
              <a:rPr lang="en-GB" dirty="0"/>
              <a:t>	</a:t>
            </a:r>
            <a:r>
              <a:rPr lang="en-GB" u="sng" dirty="0"/>
              <a:t>the particular and unusual circumstances of this case</a:t>
            </a:r>
            <a:r>
              <a:rPr lang="en-GB" dirty="0"/>
              <a:t>, in particular, the very 	lengthy period which had elapsed since the 2013 Transaction occurred and the 	lack of overlap between the Parties at the time of the 2013 Transaction.” </a:t>
            </a:r>
          </a:p>
          <a:p>
            <a:endParaRPr lang="en-GB" dirty="0"/>
          </a:p>
          <a:p>
            <a:endParaRPr lang="en-GB" dirty="0"/>
          </a:p>
        </p:txBody>
      </p:sp>
    </p:spTree>
    <p:extLst>
      <p:ext uri="{BB962C8B-B14F-4D97-AF65-F5344CB8AC3E}">
        <p14:creationId xmlns:p14="http://schemas.microsoft.com/office/powerpoint/2010/main" val="3632481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sz="2800" dirty="0"/>
              <a:t>INTERIM MEASURES IN CMA MERGER INVESTIGATIONS</a:t>
            </a:r>
            <a:br>
              <a:rPr lang="en-GB" sz="2800" dirty="0"/>
            </a:b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normAutofit/>
          </a:bodyPr>
          <a:lstStyle/>
          <a:p>
            <a:endParaRPr lang="en-GB" sz="2400"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748759" y="3475496"/>
            <a:ext cx="7648245" cy="2183899"/>
          </a:xfrm>
        </p:spPr>
        <p:txBody>
          <a:bodyPr>
            <a:normAutofit/>
          </a:bodyPr>
          <a:lstStyle/>
          <a:p>
            <a:r>
              <a:rPr lang="en-GB" sz="2000" dirty="0"/>
              <a:t>Tom Pascoe</a:t>
            </a:r>
          </a:p>
        </p:txBody>
      </p:sp>
    </p:spTree>
    <p:extLst>
      <p:ext uri="{BB962C8B-B14F-4D97-AF65-F5344CB8AC3E}">
        <p14:creationId xmlns:p14="http://schemas.microsoft.com/office/powerpoint/2010/main" val="1459498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Autofit/>
          </a:bodyPr>
          <a:lstStyle/>
          <a:p>
            <a:r>
              <a:rPr lang="en-US" sz="2000" dirty="0"/>
              <a:t>WHAT ARE INTERIM MEASURES?</a:t>
            </a:r>
          </a:p>
        </p:txBody>
      </p:sp>
      <p:sp>
        <p:nvSpPr>
          <p:cNvPr id="5" name="Content Placeholder 4"/>
          <p:cNvSpPr>
            <a:spLocks noGrp="1"/>
          </p:cNvSpPr>
          <p:nvPr>
            <p:ph sz="quarter" idx="11"/>
          </p:nvPr>
        </p:nvSpPr>
        <p:spPr>
          <a:xfrm>
            <a:off x="671639" y="1335186"/>
            <a:ext cx="7938287" cy="4446014"/>
          </a:xfrm>
        </p:spPr>
        <p:txBody>
          <a:bodyPr>
            <a:normAutofit/>
          </a:bodyPr>
          <a:lstStyle/>
          <a:p>
            <a:pPr algn="just"/>
            <a:r>
              <a:rPr lang="en-US" dirty="0"/>
              <a:t>Temporary measures imposed during Phase 1 and/or Phase 2 of an investigation.</a:t>
            </a:r>
          </a:p>
          <a:p>
            <a:pPr algn="just"/>
            <a:endParaRPr lang="en-US" dirty="0"/>
          </a:p>
          <a:p>
            <a:pPr algn="just"/>
            <a:r>
              <a:rPr lang="en-US" dirty="0"/>
              <a:t>CMA’s powers during Phase 1 contained in s.72 of the 2002 Act:</a:t>
            </a:r>
          </a:p>
          <a:p>
            <a:pPr marL="0" indent="0" algn="just">
              <a:buNone/>
            </a:pPr>
            <a:endParaRPr lang="en-US" dirty="0"/>
          </a:p>
          <a:p>
            <a:pPr marL="540000" lvl="3" indent="0" algn="just">
              <a:buNone/>
            </a:pPr>
            <a:r>
              <a:rPr lang="en-US" b="1" i="1" dirty="0"/>
              <a:t>72. Initial enforcement orders: completed or anticipated mergers</a:t>
            </a:r>
            <a:endParaRPr lang="en-US" dirty="0"/>
          </a:p>
          <a:p>
            <a:pPr marL="540000" lvl="3" indent="0" algn="just">
              <a:buNone/>
            </a:pPr>
            <a:r>
              <a:rPr lang="en-US" dirty="0"/>
              <a:t>(2) The CMA may by order, </a:t>
            </a:r>
            <a:r>
              <a:rPr lang="en-US" u="sng" dirty="0"/>
              <a:t>for the purpose of preventing pre-emptive action </a:t>
            </a:r>
            <a:r>
              <a:rPr lang="en-US" dirty="0"/>
              <a:t>… (a) prohibit or restrict the doing of things which the CMA considers would constitute pre-emptive action … </a:t>
            </a:r>
          </a:p>
          <a:p>
            <a:pPr marL="540000" lvl="3" indent="0" algn="just">
              <a:buNone/>
            </a:pPr>
            <a:r>
              <a:rPr lang="en-US" dirty="0"/>
              <a:t>(8) In this section ‘pre-emptive action’ means </a:t>
            </a:r>
            <a:r>
              <a:rPr lang="en-US" u="sng" dirty="0"/>
              <a:t>action which might prejudice the reference concerned or impede the taking of any action under this Part which may be justified by the CMA’s decisions on the reference</a:t>
            </a:r>
            <a:r>
              <a:rPr lang="en-US" dirty="0"/>
              <a:t>.</a:t>
            </a:r>
          </a:p>
          <a:p>
            <a:pPr algn="just"/>
            <a:endParaRPr lang="en-US" dirty="0"/>
          </a:p>
          <a:p>
            <a:pPr algn="just"/>
            <a:r>
              <a:rPr lang="en-US" dirty="0"/>
              <a:t>For Phase 2 interim measure powers, see s.81 in materially the same terms. NB also power to accept interim undertakings for Phase 2 (but not Phase 1): s.80.</a:t>
            </a:r>
          </a:p>
        </p:txBody>
      </p:sp>
    </p:spTree>
    <p:extLst>
      <p:ext uri="{BB962C8B-B14F-4D97-AF65-F5344CB8AC3E}">
        <p14:creationId xmlns:p14="http://schemas.microsoft.com/office/powerpoint/2010/main" val="899474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0CC7687-1C4F-7548-BA3E-871313C38587}"/>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1134CC9F-B9B0-8B4A-9B41-CB74DED1342E}"/>
              </a:ext>
            </a:extLst>
          </p:cNvPr>
          <p:cNvSpPr>
            <a:spLocks noGrp="1"/>
          </p:cNvSpPr>
          <p:nvPr>
            <p:ph type="title"/>
          </p:nvPr>
        </p:nvSpPr>
        <p:spPr/>
        <p:txBody>
          <a:bodyPr>
            <a:normAutofit/>
          </a:bodyPr>
          <a:lstStyle/>
          <a:p>
            <a:r>
              <a:rPr lang="en-US" dirty="0"/>
              <a:t>THE CMA’S INTERIM MEASURES GUIDANCE</a:t>
            </a:r>
          </a:p>
        </p:txBody>
      </p:sp>
      <p:sp>
        <p:nvSpPr>
          <p:cNvPr id="4" name="Content Placeholder 3">
            <a:extLst>
              <a:ext uri="{FF2B5EF4-FFF2-40B4-BE49-F238E27FC236}">
                <a16:creationId xmlns:a16="http://schemas.microsoft.com/office/drawing/2014/main" id="{48A2FD8B-4B4D-1747-881E-97288C25FBE8}"/>
              </a:ext>
            </a:extLst>
          </p:cNvPr>
          <p:cNvSpPr>
            <a:spLocks noGrp="1"/>
          </p:cNvSpPr>
          <p:nvPr>
            <p:ph sz="quarter" idx="11"/>
          </p:nvPr>
        </p:nvSpPr>
        <p:spPr>
          <a:xfrm>
            <a:off x="825097" y="1399923"/>
            <a:ext cx="7454900" cy="4502658"/>
          </a:xfrm>
        </p:spPr>
        <p:txBody>
          <a:bodyPr>
            <a:normAutofit/>
          </a:bodyPr>
          <a:lstStyle/>
          <a:p>
            <a:pPr marL="342900" indent="-342900" algn="just">
              <a:spcBef>
                <a:spcPts val="1200"/>
              </a:spcBef>
              <a:spcAft>
                <a:spcPts val="1200"/>
              </a:spcAft>
              <a:buFont typeface="+mj-lt"/>
              <a:buAutoNum type="arabicPeriod"/>
            </a:pPr>
            <a:r>
              <a:rPr lang="en-US" b="1" dirty="0"/>
              <a:t>Timing: </a:t>
            </a:r>
            <a:r>
              <a:rPr lang="en-US" dirty="0"/>
              <a:t> </a:t>
            </a:r>
          </a:p>
          <a:p>
            <a:pPr lvl="4" algn="just"/>
            <a:r>
              <a:rPr lang="en-US" dirty="0"/>
              <a:t>If the CMA investigates a completed merger </a:t>
            </a:r>
            <a:r>
              <a:rPr lang="en-US" i="1" dirty="0"/>
              <a:t>“it is likely to impose an IEO very shortly after sending an initial enquiry letter” </a:t>
            </a:r>
            <a:r>
              <a:rPr lang="en-US" dirty="0"/>
              <a:t>([2.2]).</a:t>
            </a:r>
          </a:p>
          <a:p>
            <a:pPr lvl="4" algn="just">
              <a:spcAft>
                <a:spcPts val="1200"/>
              </a:spcAft>
            </a:pPr>
            <a:r>
              <a:rPr lang="en-US" dirty="0"/>
              <a:t>Interim measures in anticipated mergers </a:t>
            </a:r>
            <a:r>
              <a:rPr lang="en-US" i="1" dirty="0"/>
              <a:t>“relatively rare”</a:t>
            </a:r>
            <a:r>
              <a:rPr lang="en-US" dirty="0"/>
              <a:t> ([2.15]).</a:t>
            </a:r>
          </a:p>
          <a:p>
            <a:pPr marL="342900" indent="-342900" algn="just">
              <a:spcAft>
                <a:spcPts val="1200"/>
              </a:spcAft>
              <a:buFont typeface="+mj-lt"/>
              <a:buAutoNum type="arabicPeriod"/>
            </a:pPr>
            <a:r>
              <a:rPr lang="en-US" b="1" dirty="0"/>
              <a:t>Scope: </a:t>
            </a:r>
            <a:r>
              <a:rPr lang="en-US" dirty="0"/>
              <a:t>Measures will be applied to both merger parties, as well as UK parent companies and, where </a:t>
            </a:r>
            <a:r>
              <a:rPr lang="en-US" i="1" dirty="0"/>
              <a:t>“appropriate”</a:t>
            </a:r>
            <a:r>
              <a:rPr lang="en-US" dirty="0"/>
              <a:t>, overseas parent companies ([2.10]).</a:t>
            </a:r>
          </a:p>
          <a:p>
            <a:pPr marL="342900" indent="-342900" algn="just">
              <a:spcAft>
                <a:spcPts val="1200"/>
              </a:spcAft>
              <a:buFont typeface="+mj-lt"/>
              <a:buAutoNum type="arabicPeriod"/>
            </a:pPr>
            <a:r>
              <a:rPr lang="en-US" b="1" dirty="0"/>
              <a:t>Form: </a:t>
            </a:r>
          </a:p>
          <a:p>
            <a:pPr marL="720000" lvl="4" indent="0" algn="just">
              <a:spcAft>
                <a:spcPts val="1200"/>
              </a:spcAft>
              <a:buNone/>
            </a:pPr>
            <a:r>
              <a:rPr lang="en-GB" i="1" dirty="0"/>
              <a:t>“Given the need to impose an IEO quickly in completed mergers, any IEO imposed in these circumstances </a:t>
            </a:r>
            <a:r>
              <a:rPr lang="en-GB" i="1" u="sng" dirty="0"/>
              <a:t>will almost always take the form of the standard template</a:t>
            </a:r>
            <a:r>
              <a:rPr lang="en-GB" i="1" dirty="0"/>
              <a:t> available on the CMA’s website, which will be updated from time to time. Discussions over the scope of the IEO in completed mergers will therefore almost always take the form of derogations” ([2.29]). </a:t>
            </a:r>
          </a:p>
          <a:p>
            <a:pPr marL="0" indent="0">
              <a:buNone/>
            </a:pPr>
            <a:endParaRPr lang="en-US" dirty="0"/>
          </a:p>
        </p:txBody>
      </p:sp>
    </p:spTree>
    <p:extLst>
      <p:ext uri="{BB962C8B-B14F-4D97-AF65-F5344CB8AC3E}">
        <p14:creationId xmlns:p14="http://schemas.microsoft.com/office/powerpoint/2010/main" val="3622929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A6A2DEC-3935-334C-8A08-F680904FB0E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D81E81DB-564F-BA49-BD9F-EEFC10B6501E}"/>
              </a:ext>
            </a:extLst>
          </p:cNvPr>
          <p:cNvSpPr>
            <a:spLocks noGrp="1"/>
          </p:cNvSpPr>
          <p:nvPr>
            <p:ph type="title"/>
          </p:nvPr>
        </p:nvSpPr>
        <p:spPr/>
        <p:txBody>
          <a:bodyPr/>
          <a:lstStyle/>
          <a:p>
            <a:r>
              <a:rPr lang="en-US" dirty="0"/>
              <a:t>THE CMA’S TEMPLATE IEO</a:t>
            </a:r>
          </a:p>
        </p:txBody>
      </p:sp>
      <p:pic>
        <p:nvPicPr>
          <p:cNvPr id="6" name="Content Placeholder 5">
            <a:extLst>
              <a:ext uri="{FF2B5EF4-FFF2-40B4-BE49-F238E27FC236}">
                <a16:creationId xmlns:a16="http://schemas.microsoft.com/office/drawing/2014/main" id="{44FCC79A-5E20-A040-BA55-11462992B123}"/>
              </a:ext>
            </a:extLst>
          </p:cNvPr>
          <p:cNvPicPr>
            <a:picLocks noGrp="1" noChangeAspect="1"/>
          </p:cNvPicPr>
          <p:nvPr>
            <p:ph sz="quarter" idx="11"/>
          </p:nvPr>
        </p:nvPicPr>
        <p:blipFill>
          <a:blip r:embed="rId2" cstate="hqprint">
            <a:extLst>
              <a:ext uri="{28A0092B-C50C-407E-A947-70E740481C1C}">
                <a14:useLocalDpi xmlns:a14="http://schemas.microsoft.com/office/drawing/2010/main" val="0"/>
              </a:ext>
            </a:extLst>
          </a:blip>
          <a:stretch>
            <a:fillRect/>
          </a:stretch>
        </p:blipFill>
        <p:spPr>
          <a:xfrm>
            <a:off x="190716" y="2106094"/>
            <a:ext cx="3550896" cy="2692484"/>
          </a:xfrm>
        </p:spPr>
      </p:pic>
      <p:sp>
        <p:nvSpPr>
          <p:cNvPr id="7" name="TextBox 6">
            <a:extLst>
              <a:ext uri="{FF2B5EF4-FFF2-40B4-BE49-F238E27FC236}">
                <a16:creationId xmlns:a16="http://schemas.microsoft.com/office/drawing/2014/main" id="{935A5A73-4046-0B42-93E5-7C559E85E320}"/>
              </a:ext>
            </a:extLst>
          </p:cNvPr>
          <p:cNvSpPr txBox="1"/>
          <p:nvPr/>
        </p:nvSpPr>
        <p:spPr>
          <a:xfrm>
            <a:off x="3835626" y="1222153"/>
            <a:ext cx="5211270" cy="4955203"/>
          </a:xfrm>
          <a:prstGeom prst="rect">
            <a:avLst/>
          </a:prstGeom>
          <a:noFill/>
        </p:spPr>
        <p:txBody>
          <a:bodyPr wrap="square" rtlCol="0">
            <a:spAutoFit/>
          </a:bodyPr>
          <a:lstStyle/>
          <a:p>
            <a:pPr algn="just">
              <a:spcAft>
                <a:spcPts val="1200"/>
              </a:spcAft>
            </a:pPr>
            <a:r>
              <a:rPr lang="en-US" dirty="0">
                <a:solidFill>
                  <a:srgbClr val="173E61"/>
                </a:solidFill>
              </a:rPr>
              <a:t>Imposes obligations on all addressees:</a:t>
            </a:r>
          </a:p>
          <a:p>
            <a:pPr marL="285750" indent="-285750" algn="just">
              <a:buFont typeface="Arial" panose="020B0604020202020204" pitchFamily="34" charset="0"/>
              <a:buChar char="•"/>
            </a:pPr>
            <a:r>
              <a:rPr lang="en-US" dirty="0">
                <a:solidFill>
                  <a:srgbClr val="173E61"/>
                </a:solidFill>
              </a:rPr>
              <a:t>Not to take pre-emptive action or to integrate.</a:t>
            </a:r>
          </a:p>
          <a:p>
            <a:pPr marL="285750" indent="-285750" algn="just">
              <a:buFont typeface="Arial" panose="020B0604020202020204" pitchFamily="34" charset="0"/>
              <a:buChar char="•"/>
            </a:pPr>
            <a:r>
              <a:rPr lang="en-US" dirty="0">
                <a:solidFill>
                  <a:srgbClr val="173E61"/>
                </a:solidFill>
              </a:rPr>
              <a:t>Not to make changes to </a:t>
            </a:r>
            <a:r>
              <a:rPr lang="en-US" i="1" dirty="0">
                <a:solidFill>
                  <a:srgbClr val="173E61"/>
                </a:solidFill>
              </a:rPr>
              <a:t>“</a:t>
            </a:r>
            <a:r>
              <a:rPr lang="en-US" i="1" dirty="0" err="1">
                <a:solidFill>
                  <a:srgbClr val="173E61"/>
                </a:solidFill>
              </a:rPr>
              <a:t>organisational</a:t>
            </a:r>
            <a:r>
              <a:rPr lang="en-US" i="1" dirty="0">
                <a:solidFill>
                  <a:srgbClr val="173E61"/>
                </a:solidFill>
              </a:rPr>
              <a:t> structure”</a:t>
            </a:r>
            <a:r>
              <a:rPr lang="en-US" dirty="0">
                <a:solidFill>
                  <a:srgbClr val="173E61"/>
                </a:solidFill>
              </a:rPr>
              <a:t>.</a:t>
            </a:r>
          </a:p>
          <a:p>
            <a:pPr marL="285750" indent="-285750" algn="just">
              <a:buFont typeface="Arial" panose="020B0604020202020204" pitchFamily="34" charset="0"/>
              <a:buChar char="•"/>
            </a:pPr>
            <a:r>
              <a:rPr lang="en-US" dirty="0">
                <a:solidFill>
                  <a:srgbClr val="173E61"/>
                </a:solidFill>
              </a:rPr>
              <a:t>Not to change the </a:t>
            </a:r>
            <a:r>
              <a:rPr lang="en-US" i="1" dirty="0">
                <a:solidFill>
                  <a:srgbClr val="173E61"/>
                </a:solidFill>
              </a:rPr>
              <a:t>“nature, description, range and quality”</a:t>
            </a:r>
            <a:r>
              <a:rPr lang="en-US" dirty="0">
                <a:solidFill>
                  <a:srgbClr val="173E61"/>
                </a:solidFill>
              </a:rPr>
              <a:t> of UK goods or services.</a:t>
            </a:r>
          </a:p>
          <a:p>
            <a:pPr marL="285750" indent="-285750" algn="just">
              <a:buFont typeface="Arial" panose="020B0604020202020204" pitchFamily="34" charset="0"/>
              <a:buChar char="•"/>
            </a:pPr>
            <a:r>
              <a:rPr lang="en-US" dirty="0">
                <a:solidFill>
                  <a:srgbClr val="173E61"/>
                </a:solidFill>
              </a:rPr>
              <a:t>Not to dispose of or encumber, any assets.</a:t>
            </a:r>
          </a:p>
          <a:p>
            <a:pPr marL="285750" indent="-285750" algn="just">
              <a:buFont typeface="Arial" panose="020B0604020202020204" pitchFamily="34" charset="0"/>
              <a:buChar char="•"/>
            </a:pPr>
            <a:r>
              <a:rPr lang="en-US" dirty="0">
                <a:solidFill>
                  <a:srgbClr val="173E61"/>
                </a:solidFill>
              </a:rPr>
              <a:t>Not to make any changes to </a:t>
            </a:r>
            <a:r>
              <a:rPr lang="en-US" i="1" dirty="0">
                <a:solidFill>
                  <a:srgbClr val="173E61"/>
                </a:solidFill>
              </a:rPr>
              <a:t>“key staff” </a:t>
            </a:r>
            <a:r>
              <a:rPr lang="en-US" dirty="0">
                <a:solidFill>
                  <a:srgbClr val="173E61"/>
                </a:solidFill>
              </a:rPr>
              <a:t>(= positions of </a:t>
            </a:r>
            <a:r>
              <a:rPr lang="en-US" i="1" dirty="0">
                <a:solidFill>
                  <a:srgbClr val="173E61"/>
                </a:solidFill>
              </a:rPr>
              <a:t>“executive or managerial responsibility”</a:t>
            </a:r>
            <a:r>
              <a:rPr lang="en-US" dirty="0">
                <a:solidFill>
                  <a:srgbClr val="173E61"/>
                </a:solidFill>
              </a:rPr>
              <a:t>).</a:t>
            </a:r>
          </a:p>
          <a:p>
            <a:pPr marL="285750" indent="-285750" algn="just">
              <a:buFont typeface="Arial" panose="020B0604020202020204" pitchFamily="34" charset="0"/>
              <a:buChar char="•"/>
            </a:pPr>
            <a:r>
              <a:rPr lang="en-US" dirty="0">
                <a:solidFill>
                  <a:srgbClr val="173E61"/>
                </a:solidFill>
              </a:rPr>
              <a:t>To take </a:t>
            </a:r>
            <a:r>
              <a:rPr lang="en-US" i="1" dirty="0">
                <a:solidFill>
                  <a:srgbClr val="173E61"/>
                </a:solidFill>
              </a:rPr>
              <a:t>“all reasonable steps to encourage all key staff”</a:t>
            </a:r>
            <a:r>
              <a:rPr lang="en-US" dirty="0">
                <a:solidFill>
                  <a:srgbClr val="173E61"/>
                </a:solidFill>
              </a:rPr>
              <a:t> to remain with their businesses.</a:t>
            </a:r>
          </a:p>
          <a:p>
            <a:pPr marL="285750" indent="-285750" algn="just">
              <a:buFont typeface="Arial" panose="020B0604020202020204" pitchFamily="34" charset="0"/>
              <a:buChar char="•"/>
            </a:pPr>
            <a:endParaRPr lang="en-US" dirty="0">
              <a:solidFill>
                <a:srgbClr val="173E61"/>
              </a:solidFill>
            </a:endParaRPr>
          </a:p>
          <a:p>
            <a:pPr algn="just"/>
            <a:r>
              <a:rPr lang="en-US" dirty="0">
                <a:solidFill>
                  <a:srgbClr val="173E61"/>
                </a:solidFill>
              </a:rPr>
              <a:t>Bi-weekly obligation to certify compliance with IEO.</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609291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D61023-5DCB-8E4A-A3B4-D21D77F86C11}"/>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E3ED7154-D4C3-1F45-92E3-D8D457D8BF10}"/>
              </a:ext>
            </a:extLst>
          </p:cNvPr>
          <p:cNvSpPr>
            <a:spLocks noGrp="1"/>
          </p:cNvSpPr>
          <p:nvPr>
            <p:ph type="title"/>
          </p:nvPr>
        </p:nvSpPr>
        <p:spPr/>
        <p:txBody>
          <a:bodyPr>
            <a:noAutofit/>
          </a:bodyPr>
          <a:lstStyle/>
          <a:p>
            <a:r>
              <a:rPr lang="en-US" sz="2000" dirty="0"/>
              <a:t>DEROGATIONS: CUTTING THE TEMPLATE DOWN TO SIZE</a:t>
            </a:r>
          </a:p>
        </p:txBody>
      </p:sp>
      <p:sp>
        <p:nvSpPr>
          <p:cNvPr id="4" name="Content Placeholder 3">
            <a:extLst>
              <a:ext uri="{FF2B5EF4-FFF2-40B4-BE49-F238E27FC236}">
                <a16:creationId xmlns:a16="http://schemas.microsoft.com/office/drawing/2014/main" id="{AEB1EB3B-CA69-CC40-9D3A-B00E0FFF8772}"/>
              </a:ext>
            </a:extLst>
          </p:cNvPr>
          <p:cNvSpPr>
            <a:spLocks noGrp="1"/>
          </p:cNvSpPr>
          <p:nvPr>
            <p:ph sz="quarter" idx="11"/>
          </p:nvPr>
        </p:nvSpPr>
        <p:spPr>
          <a:xfrm>
            <a:off x="825097" y="1613197"/>
            <a:ext cx="7454900" cy="4064000"/>
          </a:xfrm>
        </p:spPr>
        <p:txBody>
          <a:bodyPr>
            <a:normAutofit/>
          </a:bodyPr>
          <a:lstStyle/>
          <a:p>
            <a:pPr>
              <a:spcAft>
                <a:spcPts val="1800"/>
              </a:spcAft>
            </a:pPr>
            <a:r>
              <a:rPr lang="en-US" sz="1800" dirty="0"/>
              <a:t>Tribunal held in </a:t>
            </a:r>
            <a:r>
              <a:rPr lang="en-US" sz="1800" i="1" dirty="0"/>
              <a:t>Facebook v CMA </a:t>
            </a:r>
            <a:r>
              <a:rPr lang="en-US" sz="1800" dirty="0"/>
              <a:t>[2020] CAT 23:</a:t>
            </a:r>
          </a:p>
          <a:p>
            <a:pPr marL="720000" lvl="4" indent="0">
              <a:spcAft>
                <a:spcPts val="1800"/>
              </a:spcAft>
              <a:buNone/>
            </a:pPr>
            <a:r>
              <a:rPr lang="en-US" sz="1800" i="1" dirty="0"/>
              <a:t>“The power to grant derogations is an important and necessary safeguard against, what may transpire on fuller information than it immediately available at the time of issue, to be unnecessarily wide and burdensome restrictions on businesses”</a:t>
            </a:r>
            <a:r>
              <a:rPr lang="en-US" sz="1800" dirty="0"/>
              <a:t> ([27]).</a:t>
            </a:r>
          </a:p>
          <a:p>
            <a:pPr>
              <a:spcAft>
                <a:spcPts val="1800"/>
              </a:spcAft>
            </a:pPr>
            <a:r>
              <a:rPr lang="en-US" sz="1800" dirty="0"/>
              <a:t>Interim Measures Guidance sets out certain categories of derogation routinely granted, e.g. HR support, legal services, insurance coverage.</a:t>
            </a:r>
          </a:p>
          <a:p>
            <a:r>
              <a:rPr lang="en-US" sz="1800" dirty="0"/>
              <a:t>Derogations for parts of business unconnected to the merger: carve-outs for ‘international businesses’ in </a:t>
            </a:r>
            <a:r>
              <a:rPr lang="en-US" sz="1800" i="1" dirty="0"/>
              <a:t>Amazon/Deliveroo</a:t>
            </a:r>
            <a:r>
              <a:rPr lang="en-US" sz="1800" dirty="0"/>
              <a:t> and </a:t>
            </a:r>
            <a:r>
              <a:rPr lang="en-US" sz="1800" i="1" dirty="0" err="1"/>
              <a:t>Paypal</a:t>
            </a:r>
            <a:r>
              <a:rPr lang="en-US" sz="1800" i="1" dirty="0"/>
              <a:t>/</a:t>
            </a:r>
            <a:r>
              <a:rPr lang="en-US" sz="1800" i="1" dirty="0" err="1"/>
              <a:t>iZettle</a:t>
            </a:r>
            <a:r>
              <a:rPr lang="en-US" sz="1800" i="1" dirty="0"/>
              <a:t> </a:t>
            </a:r>
            <a:r>
              <a:rPr lang="en-US" sz="1800" dirty="0"/>
              <a:t>(but not </a:t>
            </a:r>
            <a:r>
              <a:rPr lang="en-US" sz="1800" i="1" dirty="0"/>
              <a:t>Facebook</a:t>
            </a:r>
            <a:r>
              <a:rPr lang="en-US" sz="1800" dirty="0"/>
              <a:t>).</a:t>
            </a:r>
          </a:p>
        </p:txBody>
      </p:sp>
    </p:spTree>
    <p:extLst>
      <p:ext uri="{BB962C8B-B14F-4D97-AF65-F5344CB8AC3E}">
        <p14:creationId xmlns:p14="http://schemas.microsoft.com/office/powerpoint/2010/main" val="427076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Recent challenges to final prohibition decisions</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a:t>(1) </a:t>
            </a:r>
            <a:r>
              <a:rPr lang="en-GB" i="1" dirty="0"/>
              <a:t>Tobii/Smartbox</a:t>
            </a:r>
            <a:r>
              <a:rPr lang="en-GB" dirty="0"/>
              <a:t/>
            </a:r>
            <a:br>
              <a:rPr lang="en-GB" dirty="0"/>
            </a:br>
            <a:r>
              <a:rPr lang="en-GB" dirty="0"/>
              <a:t>(2) </a:t>
            </a:r>
            <a:r>
              <a:rPr lang="en-GB" i="1" dirty="0"/>
              <a:t>JD Sports/</a:t>
            </a:r>
            <a:r>
              <a:rPr lang="en-GB" i="1" dirty="0" err="1"/>
              <a:t>Footasylum</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3475496"/>
            <a:ext cx="7648245" cy="2183899"/>
          </a:xfrm>
        </p:spPr>
        <p:txBody>
          <a:bodyPr>
            <a:normAutofit/>
          </a:bodyPr>
          <a:lstStyle/>
          <a:p>
            <a:r>
              <a:rPr lang="en-GB" sz="2000" dirty="0"/>
              <a:t>Aidan Robertson QC</a:t>
            </a:r>
          </a:p>
          <a:p>
            <a:endParaRPr lang="en-GB" sz="2000" dirty="0"/>
          </a:p>
        </p:txBody>
      </p:sp>
      <p:sp>
        <p:nvSpPr>
          <p:cNvPr id="6" name="Rectangle 5"/>
          <p:cNvSpPr/>
          <p:nvPr/>
        </p:nvSpPr>
        <p:spPr>
          <a:xfrm>
            <a:off x="2286000" y="3105835"/>
            <a:ext cx="4572000" cy="369332"/>
          </a:xfrm>
          <a:prstGeom prst="rect">
            <a:avLst/>
          </a:prstGeom>
        </p:spPr>
        <p:txBody>
          <a:bodyPr>
            <a:spAutoFit/>
          </a:bodyPr>
          <a:lstStyle/>
          <a:p>
            <a:endParaRPr lang="en-GB" dirty="0"/>
          </a:p>
        </p:txBody>
      </p:sp>
    </p:spTree>
    <p:extLst>
      <p:ext uri="{BB962C8B-B14F-4D97-AF65-F5344CB8AC3E}">
        <p14:creationId xmlns:p14="http://schemas.microsoft.com/office/powerpoint/2010/main" val="884029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BF524A3-856B-C749-9C2F-69926A338601}"/>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664D8CCB-336F-C649-AE19-5D8E1C1A4DDE}"/>
              </a:ext>
            </a:extLst>
          </p:cNvPr>
          <p:cNvSpPr>
            <a:spLocks noGrp="1"/>
          </p:cNvSpPr>
          <p:nvPr>
            <p:ph type="title"/>
          </p:nvPr>
        </p:nvSpPr>
        <p:spPr/>
        <p:txBody>
          <a:bodyPr/>
          <a:lstStyle/>
          <a:p>
            <a:r>
              <a:rPr lang="en-US" dirty="0"/>
              <a:t>THE </a:t>
            </a:r>
            <a:r>
              <a:rPr lang="en-US" i="1" dirty="0"/>
              <a:t>FACEBOOK </a:t>
            </a:r>
            <a:r>
              <a:rPr lang="en-US" dirty="0"/>
              <a:t>CASE [2020] CAT 23</a:t>
            </a:r>
          </a:p>
        </p:txBody>
      </p:sp>
      <p:sp>
        <p:nvSpPr>
          <p:cNvPr id="4" name="Content Placeholder 3">
            <a:extLst>
              <a:ext uri="{FF2B5EF4-FFF2-40B4-BE49-F238E27FC236}">
                <a16:creationId xmlns:a16="http://schemas.microsoft.com/office/drawing/2014/main" id="{C292E63F-4B56-8343-9597-8A6990C5694C}"/>
              </a:ext>
            </a:extLst>
          </p:cNvPr>
          <p:cNvSpPr>
            <a:spLocks noGrp="1"/>
          </p:cNvSpPr>
          <p:nvPr>
            <p:ph sz="quarter" idx="11"/>
          </p:nvPr>
        </p:nvSpPr>
        <p:spPr>
          <a:xfrm>
            <a:off x="846000" y="1436914"/>
            <a:ext cx="8085549" cy="4989782"/>
          </a:xfrm>
        </p:spPr>
        <p:txBody>
          <a:bodyPr/>
          <a:lstStyle/>
          <a:p>
            <a:pPr>
              <a:spcAft>
                <a:spcPts val="1200"/>
              </a:spcAft>
            </a:pPr>
            <a:r>
              <a:rPr lang="en-US" dirty="0"/>
              <a:t>Facebook acquired GIPHY in May 2020.</a:t>
            </a:r>
          </a:p>
          <a:p>
            <a:pPr>
              <a:spcAft>
                <a:spcPts val="1200"/>
              </a:spcAft>
            </a:pPr>
            <a:r>
              <a:rPr lang="en-US" dirty="0"/>
              <a:t>CMA imposed template IEO on Facebook Inc, Facebook UK, all global Facebook subsidiaries and GIPHY on 9 June 2020.</a:t>
            </a:r>
          </a:p>
          <a:p>
            <a:pPr>
              <a:spcAft>
                <a:spcPts val="1200"/>
              </a:spcAft>
            </a:pPr>
            <a:r>
              <a:rPr lang="en-US" dirty="0"/>
              <a:t>Facebook said application of IEO to 50,000 global employees and hundreds of subsidiaries was unnecessary and disproportionate because Facebook assets could not form part of a final remedy.</a:t>
            </a:r>
          </a:p>
          <a:p>
            <a:pPr>
              <a:spcAft>
                <a:spcPts val="1200"/>
              </a:spcAft>
            </a:pPr>
            <a:r>
              <a:rPr lang="en-US" dirty="0"/>
              <a:t>CMA said it needed more detailed information about the Facebook business before deciding whether to grant the derogation.</a:t>
            </a:r>
          </a:p>
        </p:txBody>
      </p:sp>
    </p:spTree>
    <p:extLst>
      <p:ext uri="{BB962C8B-B14F-4D97-AF65-F5344CB8AC3E}">
        <p14:creationId xmlns:p14="http://schemas.microsoft.com/office/powerpoint/2010/main" val="30414426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84524FC-4389-1749-BB82-4DFB5F35B41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5259A014-A2F8-3B4D-8963-B68170029737}"/>
              </a:ext>
            </a:extLst>
          </p:cNvPr>
          <p:cNvSpPr>
            <a:spLocks noGrp="1"/>
          </p:cNvSpPr>
          <p:nvPr>
            <p:ph type="title"/>
          </p:nvPr>
        </p:nvSpPr>
        <p:spPr/>
        <p:txBody>
          <a:bodyPr/>
          <a:lstStyle/>
          <a:p>
            <a:r>
              <a:rPr lang="en-US" dirty="0"/>
              <a:t>THE </a:t>
            </a:r>
            <a:r>
              <a:rPr lang="en-US" i="1" dirty="0"/>
              <a:t>FACEBOOK </a:t>
            </a:r>
            <a:r>
              <a:rPr lang="en-US" dirty="0"/>
              <a:t>CASE: CAT JUDGMENT (1)</a:t>
            </a:r>
          </a:p>
        </p:txBody>
      </p:sp>
      <p:sp>
        <p:nvSpPr>
          <p:cNvPr id="4" name="Content Placeholder 3">
            <a:extLst>
              <a:ext uri="{FF2B5EF4-FFF2-40B4-BE49-F238E27FC236}">
                <a16:creationId xmlns:a16="http://schemas.microsoft.com/office/drawing/2014/main" id="{3561ED10-DD01-614B-8B32-F459733986FF}"/>
              </a:ext>
            </a:extLst>
          </p:cNvPr>
          <p:cNvSpPr>
            <a:spLocks noGrp="1"/>
          </p:cNvSpPr>
          <p:nvPr>
            <p:ph sz="quarter" idx="11"/>
          </p:nvPr>
        </p:nvSpPr>
        <p:spPr>
          <a:xfrm>
            <a:off x="846000" y="1343856"/>
            <a:ext cx="7323583" cy="4311367"/>
          </a:xfrm>
        </p:spPr>
        <p:txBody>
          <a:bodyPr>
            <a:normAutofit fontScale="85000" lnSpcReduction="10000"/>
          </a:bodyPr>
          <a:lstStyle/>
          <a:p>
            <a:pPr algn="just">
              <a:spcAft>
                <a:spcPts val="600"/>
              </a:spcAft>
            </a:pPr>
            <a:r>
              <a:rPr lang="en-US" dirty="0"/>
              <a:t>Tribunal’s operative finding was that the CMA had acted rationally in seeking further information ([132], [154]). Three interesting points of principle in the judgment:</a:t>
            </a:r>
          </a:p>
          <a:p>
            <a:pPr algn="just">
              <a:spcAft>
                <a:spcPts val="600"/>
              </a:spcAft>
            </a:pPr>
            <a:r>
              <a:rPr lang="en-US" u="sng" dirty="0"/>
              <a:t>First</a:t>
            </a:r>
            <a:r>
              <a:rPr lang="en-US" dirty="0"/>
              <a:t>, ‘pre-emptive action’ is wider than conduct that could prejudice the CMA’s remedial options:</a:t>
            </a:r>
            <a:endParaRPr lang="en-US" u="sng" dirty="0"/>
          </a:p>
          <a:p>
            <a:pPr marL="720000" lvl="4" indent="0" algn="just">
              <a:buNone/>
            </a:pPr>
            <a:r>
              <a:rPr lang="en-US" sz="1700" i="1" dirty="0"/>
              <a:t>“In the Tribunal’s view, the statutory purpose of s.72 EA02 is wider than the Applicants have contended. The definition of pre-emptive action is not grounded exclusively in the question of remedies. It includes action which might prejudice a Phase 2 reference. As the CMA submitted, </a:t>
            </a:r>
            <a:r>
              <a:rPr lang="en-US" sz="1700" i="1" u="sng" dirty="0"/>
              <a:t>this includes action that has the potential to affect the competitive structure of the market during the CMA’s investigation</a:t>
            </a:r>
            <a:r>
              <a:rPr lang="en-US" sz="1700" i="1" dirty="0"/>
              <a:t>” ([124])</a:t>
            </a:r>
          </a:p>
          <a:p>
            <a:pPr marL="720000" lvl="4" indent="0" algn="just">
              <a:buNone/>
            </a:pPr>
            <a:endParaRPr lang="en-US" sz="1700" dirty="0"/>
          </a:p>
          <a:p>
            <a:pPr marL="720000" lvl="4" indent="0" algn="just">
              <a:buNone/>
            </a:pPr>
            <a:r>
              <a:rPr lang="en-US" sz="1700" i="1" dirty="0"/>
              <a:t>“… interim measures play a vital role in allowing the CMA to ensure that, other than certain steps taken in the ordinary course of business, a merger and the actions of merging parties </a:t>
            </a:r>
            <a:r>
              <a:rPr lang="en-US" sz="1700" i="1" u="sng" dirty="0"/>
              <a:t>do not impact the pre-merger competitive structure of the market during the period of the CMA’s investigation</a:t>
            </a:r>
            <a:r>
              <a:rPr lang="en-US" sz="1700" i="1" dirty="0"/>
              <a:t>” ([21]).</a:t>
            </a:r>
          </a:p>
        </p:txBody>
      </p:sp>
    </p:spTree>
    <p:extLst>
      <p:ext uri="{BB962C8B-B14F-4D97-AF65-F5344CB8AC3E}">
        <p14:creationId xmlns:p14="http://schemas.microsoft.com/office/powerpoint/2010/main" val="34143661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339BCC6-DEF1-F340-A942-F82A34FB5375}"/>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C6AA9AB4-8A03-5A47-A318-388DC7038F98}"/>
              </a:ext>
            </a:extLst>
          </p:cNvPr>
          <p:cNvSpPr>
            <a:spLocks noGrp="1"/>
          </p:cNvSpPr>
          <p:nvPr>
            <p:ph type="title"/>
          </p:nvPr>
        </p:nvSpPr>
        <p:spPr/>
        <p:txBody>
          <a:bodyPr/>
          <a:lstStyle/>
          <a:p>
            <a:r>
              <a:rPr lang="en-US" dirty="0"/>
              <a:t>THE </a:t>
            </a:r>
            <a:r>
              <a:rPr lang="en-US" i="1" dirty="0"/>
              <a:t>FACEBOOK </a:t>
            </a:r>
            <a:r>
              <a:rPr lang="en-US" dirty="0"/>
              <a:t>CASE: CAT JUDGMENT (2)</a:t>
            </a:r>
          </a:p>
        </p:txBody>
      </p:sp>
      <p:sp>
        <p:nvSpPr>
          <p:cNvPr id="4" name="Content Placeholder 3">
            <a:extLst>
              <a:ext uri="{FF2B5EF4-FFF2-40B4-BE49-F238E27FC236}">
                <a16:creationId xmlns:a16="http://schemas.microsoft.com/office/drawing/2014/main" id="{C4100551-2084-C944-9C3A-A485123579DB}"/>
              </a:ext>
            </a:extLst>
          </p:cNvPr>
          <p:cNvSpPr>
            <a:spLocks noGrp="1"/>
          </p:cNvSpPr>
          <p:nvPr>
            <p:ph sz="quarter" idx="11"/>
          </p:nvPr>
        </p:nvSpPr>
        <p:spPr>
          <a:xfrm>
            <a:off x="517891" y="1603398"/>
            <a:ext cx="8350980" cy="4455830"/>
          </a:xfrm>
        </p:spPr>
        <p:txBody>
          <a:bodyPr>
            <a:normAutofit/>
          </a:bodyPr>
          <a:lstStyle/>
          <a:p>
            <a:pPr algn="just">
              <a:spcAft>
                <a:spcPts val="1200"/>
              </a:spcAft>
            </a:pPr>
            <a:r>
              <a:rPr lang="en-US" u="sng" dirty="0"/>
              <a:t>Secondly</a:t>
            </a:r>
            <a:r>
              <a:rPr lang="en-US" dirty="0"/>
              <a:t>, the CMA must act proportionately when imposing interim measures ([141]). But standard that applies to requesting further information less clear: </a:t>
            </a:r>
            <a:r>
              <a:rPr lang="en-US" i="1" dirty="0"/>
              <a:t>“the standard of review is essentially equivalent to that given by the ordinary domestic standard of rationality, which is flexible and can be adjusted to take into account proportionality”</a:t>
            </a:r>
            <a:r>
              <a:rPr lang="en-US" dirty="0"/>
              <a:t> ([148]).</a:t>
            </a:r>
          </a:p>
          <a:p>
            <a:pPr algn="just">
              <a:spcAft>
                <a:spcPts val="1200"/>
              </a:spcAft>
            </a:pPr>
            <a:r>
              <a:rPr lang="en-US" u="sng" dirty="0"/>
              <a:t>Thirdly</a:t>
            </a:r>
            <a:r>
              <a:rPr lang="en-US" dirty="0"/>
              <a:t>, no conclusion on Facebook’s point of principle that acquirer-side assets cannot be frozen under an IEO because they could not form part of a final merger remedy.</a:t>
            </a:r>
          </a:p>
          <a:p>
            <a:pPr algn="just">
              <a:spcAft>
                <a:spcPts val="1200"/>
              </a:spcAft>
            </a:pPr>
            <a:r>
              <a:rPr lang="en-US" dirty="0"/>
              <a:t>Note the Tribunal’s conclusion at [161]:</a:t>
            </a:r>
          </a:p>
          <a:p>
            <a:pPr marL="577850" indent="0" algn="just">
              <a:buNone/>
              <a:tabLst>
                <a:tab pos="7683500" algn="l"/>
              </a:tabLst>
            </a:pPr>
            <a:r>
              <a:rPr lang="en-US" i="1" dirty="0"/>
              <a:t>“In the light of the submissions and evidence filed in these proceedings, Facebook would appear to have good grounds for submitting that the IEO is unnecessarily wide and burdensome – a position which the CMA might ultimately find to be correct once the information it has requested has been provided and </a:t>
            </a:r>
            <a:r>
              <a:rPr lang="en-US" i="1" dirty="0" err="1"/>
              <a:t>analysed</a:t>
            </a:r>
            <a:r>
              <a:rPr lang="en-US" i="1" dirty="0"/>
              <a:t>.”</a:t>
            </a:r>
            <a:endParaRPr lang="en-US" dirty="0"/>
          </a:p>
          <a:p>
            <a:endParaRPr lang="en-US" dirty="0"/>
          </a:p>
          <a:p>
            <a:endParaRPr lang="en-US" u="sng" dirty="0"/>
          </a:p>
        </p:txBody>
      </p:sp>
    </p:spTree>
    <p:extLst>
      <p:ext uri="{BB962C8B-B14F-4D97-AF65-F5344CB8AC3E}">
        <p14:creationId xmlns:p14="http://schemas.microsoft.com/office/powerpoint/2010/main" val="100313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1201783"/>
            <a:ext cx="8059782" cy="1293222"/>
          </a:xfrm>
        </p:spPr>
        <p:txBody>
          <a:bodyPr>
            <a:normAutofit fontScale="90000"/>
          </a:bodyPr>
          <a:lstStyle/>
          <a:p>
            <a:r>
              <a:rPr lang="en-GB" dirty="0" smtClean="0"/>
              <a:t/>
            </a:r>
            <a:br>
              <a:rPr lang="en-GB" dirty="0" smtClean="0"/>
            </a:br>
            <a:r>
              <a:rPr lang="en-GB" b="1" dirty="0"/>
              <a:t/>
            </a:r>
            <a:br>
              <a:rPr lang="en-GB" b="1" dirty="0"/>
            </a:br>
            <a:r>
              <a:rPr lang="en-GB" dirty="0"/>
              <a:t/>
            </a:r>
            <a:br>
              <a:rPr lang="en-GB" dirty="0"/>
            </a:br>
            <a:r>
              <a:rPr lang="en-GB" b="1" dirty="0"/>
              <a:t>Competition Law Seminar </a:t>
            </a:r>
            <a:r>
              <a:rPr lang="en-GB" b="1" dirty="0" smtClean="0"/>
              <a:t>Series:</a:t>
            </a:r>
            <a:r>
              <a:rPr lang="en-GB" b="1" dirty="0"/>
              <a:t/>
            </a:r>
            <a:br>
              <a:rPr lang="en-GB" b="1" dirty="0"/>
            </a:br>
            <a:r>
              <a:rPr lang="en-GB" b="1" dirty="0" smtClean="0"/>
              <a:t>merger control</a:t>
            </a:r>
            <a:r>
              <a:rPr lang="en-GB" dirty="0"/>
              <a:t/>
            </a:r>
            <a:br>
              <a:rPr lang="en-GB" dirty="0"/>
            </a:br>
            <a:r>
              <a:rPr lang="en-GB" dirty="0" smtClean="0"/>
              <a:t> </a:t>
            </a:r>
            <a:br>
              <a:rPr lang="en-GB" dirty="0" smtClean="0"/>
            </a:br>
            <a:r>
              <a:rPr lang="en-GB" sz="2200" b="1" dirty="0" smtClean="0"/>
              <a:t>T</a:t>
            </a:r>
            <a:r>
              <a:rPr lang="en-GB" sz="2200" b="1" cap="none" dirty="0" smtClean="0"/>
              <a:t>uesday </a:t>
            </a:r>
            <a:r>
              <a:rPr lang="en-GB" sz="2200" b="1" dirty="0" smtClean="0"/>
              <a:t>8 D</a:t>
            </a:r>
            <a:r>
              <a:rPr lang="en-GB" sz="2200" b="1" cap="none" dirty="0" smtClean="0"/>
              <a:t>ecember </a:t>
            </a:r>
            <a:r>
              <a:rPr lang="en-GB" sz="2200" b="1" dirty="0" smtClean="0"/>
              <a:t>2020 @ </a:t>
            </a:r>
            <a:r>
              <a:rPr lang="en-GB" sz="2200" b="1" cap="none" dirty="0" smtClean="0"/>
              <a:t>1pm online</a:t>
            </a:r>
            <a:br>
              <a:rPr lang="en-GB" sz="2200" b="1" cap="none" dirty="0" smtClean="0"/>
            </a:br>
            <a:r>
              <a:rPr lang="en-GB" sz="2200" b="1" cap="none" dirty="0"/>
              <a:t/>
            </a:r>
            <a:br>
              <a:rPr lang="en-GB" sz="2200" b="1" cap="none" dirty="0"/>
            </a:br>
            <a:r>
              <a:rPr lang="en-GB" sz="2700" cap="none" dirty="0" smtClean="0"/>
              <a:t>Chaired by David Scannell QC</a:t>
            </a: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651760"/>
            <a:ext cx="7648245" cy="2978331"/>
          </a:xfrm>
        </p:spPr>
        <p:txBody>
          <a:bodyPr>
            <a:normAutofit fontScale="77500" lnSpcReduction="20000"/>
          </a:bodyPr>
          <a:lstStyle/>
          <a:p>
            <a:endParaRPr lang="en-GB" sz="2400" dirty="0" smtClean="0"/>
          </a:p>
          <a:p>
            <a:pPr algn="l"/>
            <a:r>
              <a:rPr lang="en-GB" sz="2300" dirty="0"/>
              <a:t>Aidan Robertson QC</a:t>
            </a:r>
            <a:r>
              <a:rPr lang="en-GB" sz="2300" b="0" dirty="0"/>
              <a:t>:</a:t>
            </a:r>
            <a:r>
              <a:rPr lang="en-GB" sz="2300" b="0" i="1" dirty="0"/>
              <a:t> </a:t>
            </a:r>
            <a:r>
              <a:rPr lang="en-GB" sz="2300" b="0" dirty="0"/>
              <a:t>recent merger </a:t>
            </a:r>
            <a:r>
              <a:rPr lang="en-GB" sz="2300" b="0" dirty="0" smtClean="0"/>
              <a:t>decision challenges, including</a:t>
            </a:r>
            <a:r>
              <a:rPr lang="en-GB" sz="2300" b="0" dirty="0"/>
              <a:t> </a:t>
            </a:r>
            <a:r>
              <a:rPr lang="en-GB" sz="2300" b="0" i="1" dirty="0" err="1"/>
              <a:t>Tobii</a:t>
            </a:r>
            <a:r>
              <a:rPr lang="en-GB" sz="2300" b="0" i="1" dirty="0"/>
              <a:t>/</a:t>
            </a:r>
            <a:r>
              <a:rPr lang="en-GB" sz="2300" b="0" i="1" dirty="0" err="1"/>
              <a:t>Smartbox</a:t>
            </a:r>
            <a:r>
              <a:rPr lang="en-GB" sz="2300" b="0" i="1" dirty="0"/>
              <a:t> </a:t>
            </a:r>
            <a:r>
              <a:rPr lang="en-GB" sz="2300" b="0" dirty="0"/>
              <a:t>and </a:t>
            </a:r>
            <a:r>
              <a:rPr lang="en-GB" sz="2300" b="0" i="1" dirty="0" err="1" smtClean="0"/>
              <a:t>JDSports</a:t>
            </a:r>
            <a:r>
              <a:rPr lang="en-GB" sz="2300" b="0" i="1" dirty="0" smtClean="0"/>
              <a:t>/</a:t>
            </a:r>
            <a:r>
              <a:rPr lang="en-GB" sz="2300" b="0" i="1" dirty="0" err="1" smtClean="0"/>
              <a:t>Footasylum</a:t>
            </a:r>
            <a:endParaRPr lang="en-GB" sz="2300" b="0" i="1" dirty="0" smtClean="0"/>
          </a:p>
          <a:p>
            <a:pPr algn="l"/>
            <a:r>
              <a:rPr lang="en-GB" sz="2300" dirty="0"/>
              <a:t/>
            </a:r>
            <a:br>
              <a:rPr lang="en-GB" sz="2300" dirty="0"/>
            </a:br>
            <a:r>
              <a:rPr lang="en-GB" sz="2300" dirty="0"/>
              <a:t>Sarah Ford QC</a:t>
            </a:r>
            <a:r>
              <a:rPr lang="en-GB" sz="2300" b="0" dirty="0"/>
              <a:t>:</a:t>
            </a:r>
            <a:r>
              <a:rPr lang="en-GB" sz="2300" b="0" i="1" dirty="0"/>
              <a:t> </a:t>
            </a:r>
            <a:r>
              <a:rPr lang="en-GB" sz="2300" b="0" dirty="0"/>
              <a:t>the temporal element of a ‘relevant merger situation’, including </a:t>
            </a:r>
            <a:r>
              <a:rPr lang="en-GB" sz="2300" b="0" i="1" dirty="0" err="1"/>
              <a:t>Lebedev</a:t>
            </a:r>
            <a:r>
              <a:rPr lang="en-GB" sz="2300" b="0" i="1" dirty="0"/>
              <a:t> </a:t>
            </a:r>
            <a:r>
              <a:rPr lang="en-GB" sz="2300" b="0" dirty="0"/>
              <a:t>and </a:t>
            </a:r>
            <a:r>
              <a:rPr lang="en-GB" sz="2300" b="0" i="1" dirty="0"/>
              <a:t>Hunter Douglas NV/247 Home </a:t>
            </a:r>
            <a:r>
              <a:rPr lang="en-GB" sz="2300" b="0" i="1" dirty="0" smtClean="0"/>
              <a:t>Furnishings</a:t>
            </a:r>
          </a:p>
          <a:p>
            <a:pPr algn="l"/>
            <a:r>
              <a:rPr lang="en-GB" sz="2300" dirty="0"/>
              <a:t/>
            </a:r>
            <a:br>
              <a:rPr lang="en-GB" sz="2300" dirty="0"/>
            </a:br>
            <a:r>
              <a:rPr lang="en-GB" sz="2300" dirty="0"/>
              <a:t>Tom Pascoe</a:t>
            </a:r>
            <a:r>
              <a:rPr lang="en-GB" sz="2300" b="0" dirty="0"/>
              <a:t>: recent developments in the law on interim </a:t>
            </a:r>
            <a:r>
              <a:rPr lang="en-GB" sz="2300" b="0" dirty="0" smtClean="0"/>
              <a:t>measures</a:t>
            </a:r>
          </a:p>
          <a:p>
            <a:pPr algn="l"/>
            <a:endParaRPr lang="en-GB" sz="2300" b="0" dirty="0"/>
          </a:p>
          <a:p>
            <a:pPr algn="l"/>
            <a:r>
              <a:rPr lang="en-GB" sz="2300" dirty="0" smtClean="0"/>
              <a:t>Sarah </a:t>
            </a:r>
            <a:r>
              <a:rPr lang="en-GB" sz="2300" dirty="0"/>
              <a:t>Abram</a:t>
            </a:r>
            <a:r>
              <a:rPr lang="en-GB" sz="2300" b="0" dirty="0"/>
              <a:t>: merger control after the end of the </a:t>
            </a:r>
            <a:r>
              <a:rPr lang="en-GB" sz="2300" b="0" dirty="0" err="1"/>
              <a:t>Brexit</a:t>
            </a:r>
            <a:r>
              <a:rPr lang="en-GB" sz="2300" b="0" dirty="0"/>
              <a:t> transition </a:t>
            </a:r>
            <a:r>
              <a:rPr lang="en-GB" sz="2300" b="0" dirty="0" smtClean="0"/>
              <a:t>period</a:t>
            </a:r>
          </a:p>
          <a:p>
            <a:pPr algn="l"/>
            <a:r>
              <a:rPr lang="en-GB" sz="2000" dirty="0"/>
              <a:t/>
            </a:r>
            <a:br>
              <a:rPr lang="en-GB" sz="2000" dirty="0"/>
            </a:br>
            <a:endParaRPr lang="en-GB" sz="2000" b="0" i="1" dirty="0"/>
          </a:p>
          <a:p>
            <a:endParaRPr lang="en-GB" sz="2000" dirty="0"/>
          </a:p>
        </p:txBody>
      </p:sp>
    </p:spTree>
    <p:extLst>
      <p:ext uri="{BB962C8B-B14F-4D97-AF65-F5344CB8AC3E}">
        <p14:creationId xmlns:p14="http://schemas.microsoft.com/office/powerpoint/2010/main" val="3272464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sz="quarter" idx="11"/>
          </p:nvPr>
        </p:nvSpPr>
        <p:spPr/>
        <p:txBody>
          <a:bodyPr/>
          <a:lstStyle/>
          <a:p>
            <a:pPr hangingPunct="0">
              <a:lnSpc>
                <a:spcPct val="100000"/>
              </a:lnSpc>
              <a:spcBef>
                <a:spcPts val="600"/>
              </a:spcBef>
              <a:spcAft>
                <a:spcPts val="600"/>
              </a:spcAft>
            </a:pPr>
            <a:r>
              <a:rPr lang="en-GB" dirty="0"/>
              <a:t>Challenges to final prohibition decisions are brought by judicial review before the Competition Appeal Tribunal under section 120(1) Enterprise Act 2002.</a:t>
            </a:r>
          </a:p>
          <a:p>
            <a:pPr hangingPunct="0">
              <a:lnSpc>
                <a:spcPct val="100000"/>
              </a:lnSpc>
              <a:spcBef>
                <a:spcPts val="600"/>
              </a:spcBef>
              <a:spcAft>
                <a:spcPts val="600"/>
              </a:spcAft>
            </a:pPr>
            <a:r>
              <a:rPr lang="en-GB" dirty="0"/>
              <a:t>Section 120(4) “In determining such an application the CAT shall apply the same principles as would be applied by a court on an application for judicial review.”</a:t>
            </a:r>
          </a:p>
          <a:p>
            <a:pPr hangingPunct="0">
              <a:lnSpc>
                <a:spcPct val="100000"/>
              </a:lnSpc>
              <a:spcBef>
                <a:spcPts val="600"/>
              </a:spcBef>
              <a:spcAft>
                <a:spcPts val="600"/>
              </a:spcAft>
            </a:pPr>
            <a:r>
              <a:rPr lang="en-GB" dirty="0"/>
              <a:t>There is no different intensity or standard of review because the CAT is a specialist tribunal.</a:t>
            </a:r>
          </a:p>
          <a:p>
            <a:pPr hangingPunct="0">
              <a:lnSpc>
                <a:spcPct val="100000"/>
              </a:lnSpc>
              <a:spcBef>
                <a:spcPts val="600"/>
              </a:spcBef>
              <a:spcAft>
                <a:spcPts val="600"/>
              </a:spcAft>
            </a:pPr>
            <a:r>
              <a:rPr lang="en-GB" i="1" dirty="0"/>
              <a:t>BSkyB v Competition Commission</a:t>
            </a:r>
            <a:r>
              <a:rPr lang="en-GB" dirty="0"/>
              <a:t> [2010] EWCA </a:t>
            </a:r>
            <a:r>
              <a:rPr lang="en-GB" dirty="0" err="1"/>
              <a:t>Civ</a:t>
            </a:r>
            <a:r>
              <a:rPr lang="en-GB" dirty="0"/>
              <a:t> 2, [41]</a:t>
            </a:r>
          </a:p>
          <a:p>
            <a:pPr hangingPunct="0">
              <a:lnSpc>
                <a:spcPct val="100000"/>
              </a:lnSpc>
              <a:spcBef>
                <a:spcPts val="600"/>
              </a:spcBef>
              <a:spcAft>
                <a:spcPts val="600"/>
              </a:spcAft>
            </a:pPr>
            <a:r>
              <a:rPr lang="en-GB" dirty="0"/>
              <a:t>Contrast General Court </a:t>
            </a:r>
            <a:r>
              <a:rPr lang="en-GB" dirty="0" smtClean="0"/>
              <a:t>annulment of Commission’s prohibition of Three/O2</a:t>
            </a:r>
          </a:p>
          <a:p>
            <a:pPr hangingPunct="0">
              <a:lnSpc>
                <a:spcPct val="100000"/>
              </a:lnSpc>
              <a:spcBef>
                <a:spcPts val="600"/>
              </a:spcBef>
              <a:spcAft>
                <a:spcPts val="600"/>
              </a:spcAft>
            </a:pPr>
            <a:r>
              <a:rPr lang="en-GB" dirty="0" smtClean="0"/>
              <a:t>T-399/16 </a:t>
            </a:r>
            <a:r>
              <a:rPr lang="en-GB" i="1" dirty="0"/>
              <a:t>CK Telecoms</a:t>
            </a:r>
            <a:r>
              <a:rPr lang="en-GB" dirty="0"/>
              <a:t> judgment of 28.05.20, [118</a:t>
            </a:r>
            <a:r>
              <a:rPr lang="en-GB" dirty="0" smtClean="0"/>
              <a:t>]</a:t>
            </a:r>
            <a:endParaRPr lang="en-GB" dirty="0"/>
          </a:p>
        </p:txBody>
      </p:sp>
    </p:spTree>
    <p:extLst>
      <p:ext uri="{BB962C8B-B14F-4D97-AF65-F5344CB8AC3E}">
        <p14:creationId xmlns:p14="http://schemas.microsoft.com/office/powerpoint/2010/main" val="2669795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sz="quarter" idx="11"/>
          </p:nvPr>
        </p:nvSpPr>
        <p:spPr/>
        <p:txBody>
          <a:bodyPr/>
          <a:lstStyle/>
          <a:p>
            <a:pPr hangingPunct="0">
              <a:lnSpc>
                <a:spcPct val="100000"/>
              </a:lnSpc>
              <a:spcBef>
                <a:spcPts val="600"/>
              </a:spcBef>
              <a:spcAft>
                <a:spcPts val="600"/>
              </a:spcAft>
            </a:pPr>
            <a:r>
              <a:rPr lang="en-GB" dirty="0"/>
              <a:t>Very few final merger prohibition decisions have been successfully judicially reviewed.</a:t>
            </a:r>
          </a:p>
          <a:p>
            <a:pPr hangingPunct="0">
              <a:lnSpc>
                <a:spcPct val="100000"/>
              </a:lnSpc>
              <a:spcBef>
                <a:spcPts val="600"/>
              </a:spcBef>
              <a:spcAft>
                <a:spcPts val="600"/>
              </a:spcAft>
            </a:pPr>
            <a:r>
              <a:rPr lang="en-GB" dirty="0"/>
              <a:t>Pre-CAT, </a:t>
            </a:r>
            <a:r>
              <a:rPr lang="en-GB" i="1" dirty="0"/>
              <a:t>R v Competition Commission and Secretary of State for Trade and Industry ex p </a:t>
            </a:r>
            <a:r>
              <a:rPr lang="en-GB" i="1" dirty="0" err="1"/>
              <a:t>Interbrew</a:t>
            </a:r>
            <a:r>
              <a:rPr lang="en-GB" dirty="0"/>
              <a:t> [2001] UKCLR 954, Moses J.</a:t>
            </a:r>
          </a:p>
          <a:p>
            <a:pPr hangingPunct="0">
              <a:lnSpc>
                <a:spcPct val="100000"/>
              </a:lnSpc>
              <a:spcBef>
                <a:spcPts val="600"/>
              </a:spcBef>
              <a:spcAft>
                <a:spcPts val="600"/>
              </a:spcAft>
            </a:pPr>
            <a:r>
              <a:rPr lang="en-GB" i="1" dirty="0"/>
              <a:t>Stagecoach v Competition Commission </a:t>
            </a:r>
            <a:r>
              <a:rPr lang="en-GB" dirty="0"/>
              <a:t>[2010] CAT 14</a:t>
            </a:r>
          </a:p>
          <a:p>
            <a:pPr hangingPunct="0">
              <a:lnSpc>
                <a:spcPct val="100000"/>
              </a:lnSpc>
              <a:spcBef>
                <a:spcPts val="600"/>
              </a:spcBef>
              <a:spcAft>
                <a:spcPts val="600"/>
              </a:spcAft>
            </a:pPr>
            <a:r>
              <a:rPr lang="en-GB" dirty="0"/>
              <a:t>Two recent cases have seen partial success for the applicant.</a:t>
            </a:r>
          </a:p>
          <a:p>
            <a:pPr hangingPunct="0">
              <a:lnSpc>
                <a:spcPct val="100000"/>
              </a:lnSpc>
              <a:spcBef>
                <a:spcPts val="600"/>
              </a:spcBef>
              <a:spcAft>
                <a:spcPts val="600"/>
              </a:spcAft>
            </a:pPr>
            <a:r>
              <a:rPr lang="en-GB" i="1" dirty="0"/>
              <a:t>Tobii v CMA </a:t>
            </a:r>
            <a:r>
              <a:rPr lang="en-GB" dirty="0"/>
              <a:t>[2020] CAT 1</a:t>
            </a:r>
          </a:p>
          <a:p>
            <a:pPr hangingPunct="0">
              <a:lnSpc>
                <a:spcPct val="100000"/>
              </a:lnSpc>
              <a:spcBef>
                <a:spcPts val="600"/>
              </a:spcBef>
              <a:spcAft>
                <a:spcPts val="600"/>
              </a:spcAft>
            </a:pPr>
            <a:r>
              <a:rPr lang="en-GB" i="1" dirty="0"/>
              <a:t>JD Sports v CMA</a:t>
            </a:r>
            <a:r>
              <a:rPr lang="en-GB" dirty="0"/>
              <a:t> [2020] CAT 24</a:t>
            </a:r>
          </a:p>
          <a:p>
            <a:pPr hangingPunct="0">
              <a:lnSpc>
                <a:spcPct val="100000"/>
              </a:lnSpc>
              <a:spcBef>
                <a:spcPts val="600"/>
              </a:spcBef>
              <a:spcAft>
                <a:spcPts val="600"/>
              </a:spcAft>
            </a:pPr>
            <a:r>
              <a:rPr lang="en-GB" dirty="0"/>
              <a:t>Both concerned completed acquisitions subsequently investigated by CMA.</a:t>
            </a:r>
          </a:p>
        </p:txBody>
      </p:sp>
    </p:spTree>
    <p:extLst>
      <p:ext uri="{BB962C8B-B14F-4D97-AF65-F5344CB8AC3E}">
        <p14:creationId xmlns:p14="http://schemas.microsoft.com/office/powerpoint/2010/main" val="3063423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GB" i="1" dirty="0" err="1"/>
              <a:t>Tobii</a:t>
            </a:r>
            <a:r>
              <a:rPr lang="en-GB" i="1" dirty="0"/>
              <a:t> </a:t>
            </a:r>
            <a:r>
              <a:rPr lang="en-GB" i="1" cap="none" dirty="0" smtClean="0"/>
              <a:t>v</a:t>
            </a:r>
            <a:r>
              <a:rPr lang="en-GB" i="1" dirty="0" smtClean="0"/>
              <a:t> </a:t>
            </a:r>
            <a:r>
              <a:rPr lang="en-GB" i="1" dirty="0"/>
              <a:t>CMA </a:t>
            </a:r>
            <a:r>
              <a:rPr lang="en-GB" dirty="0"/>
              <a:t>[2020] CAT 1</a:t>
            </a:r>
            <a:endParaRPr lang="en-US" dirty="0"/>
          </a:p>
        </p:txBody>
      </p:sp>
      <p:sp>
        <p:nvSpPr>
          <p:cNvPr id="5" name="Content Placeholder 4"/>
          <p:cNvSpPr>
            <a:spLocks noGrp="1"/>
          </p:cNvSpPr>
          <p:nvPr>
            <p:ph sz="quarter" idx="11"/>
          </p:nvPr>
        </p:nvSpPr>
        <p:spPr/>
        <p:txBody>
          <a:bodyPr/>
          <a:lstStyle/>
          <a:p>
            <a:pPr hangingPunct="0">
              <a:lnSpc>
                <a:spcPct val="100000"/>
              </a:lnSpc>
              <a:spcBef>
                <a:spcPts val="600"/>
              </a:spcBef>
              <a:spcAft>
                <a:spcPts val="600"/>
              </a:spcAft>
            </a:pPr>
            <a:r>
              <a:rPr lang="en-GB" dirty="0"/>
              <a:t>Tobii (Sweden) acquisition of Smartbox (UK) completed 1 October 2018</a:t>
            </a:r>
          </a:p>
          <a:p>
            <a:pPr hangingPunct="0">
              <a:lnSpc>
                <a:spcPct val="100000"/>
              </a:lnSpc>
              <a:spcBef>
                <a:spcPts val="600"/>
              </a:spcBef>
              <a:spcAft>
                <a:spcPts val="600"/>
              </a:spcAft>
            </a:pPr>
            <a:r>
              <a:rPr lang="en-GB" dirty="0"/>
              <a:t>Suppliers of ‘augmentative and assistive communication’ (AAC) solutions</a:t>
            </a:r>
          </a:p>
          <a:p>
            <a:pPr hangingPunct="0">
              <a:lnSpc>
                <a:spcPct val="100000"/>
              </a:lnSpc>
              <a:spcBef>
                <a:spcPts val="600"/>
              </a:spcBef>
              <a:spcAft>
                <a:spcPts val="600"/>
              </a:spcAft>
            </a:pPr>
            <a:r>
              <a:rPr lang="en-GB" dirty="0"/>
              <a:t>Devices incorporating tablet computers to enable speech generation</a:t>
            </a:r>
          </a:p>
          <a:p>
            <a:pPr hangingPunct="0">
              <a:lnSpc>
                <a:spcPct val="100000"/>
              </a:lnSpc>
              <a:spcBef>
                <a:spcPts val="600"/>
              </a:spcBef>
              <a:spcAft>
                <a:spcPts val="600"/>
              </a:spcAft>
            </a:pPr>
            <a:r>
              <a:rPr lang="en-GB" dirty="0"/>
              <a:t>Some devices incorporate eye-tracking control so can be controlled by vision</a:t>
            </a:r>
          </a:p>
          <a:p>
            <a:pPr hangingPunct="0">
              <a:lnSpc>
                <a:spcPct val="100000"/>
              </a:lnSpc>
              <a:spcBef>
                <a:spcPts val="600"/>
              </a:spcBef>
              <a:spcAft>
                <a:spcPts val="600"/>
              </a:spcAft>
            </a:pPr>
            <a:r>
              <a:rPr lang="en-GB" dirty="0"/>
              <a:t>Investigation commenced 27 November 2018, final prohibition 15 August 2019</a:t>
            </a:r>
          </a:p>
          <a:p>
            <a:pPr hangingPunct="0">
              <a:lnSpc>
                <a:spcPct val="100000"/>
              </a:lnSpc>
              <a:spcBef>
                <a:spcPts val="600"/>
              </a:spcBef>
              <a:spcAft>
                <a:spcPts val="600"/>
              </a:spcAft>
            </a:pPr>
            <a:r>
              <a:rPr lang="en-GB" dirty="0"/>
              <a:t>Tobii application to CAT 13 September 2019, hearing 6-8 November 2019</a:t>
            </a:r>
          </a:p>
          <a:p>
            <a:pPr hangingPunct="0">
              <a:lnSpc>
                <a:spcPct val="100000"/>
              </a:lnSpc>
              <a:spcBef>
                <a:spcPts val="600"/>
              </a:spcBef>
              <a:spcAft>
                <a:spcPts val="600"/>
              </a:spcAft>
            </a:pPr>
            <a:r>
              <a:rPr lang="en-GB" dirty="0"/>
              <a:t>Judgment 10 January 2020, permission to appeal refused 17 February 2020</a:t>
            </a:r>
          </a:p>
          <a:p>
            <a:pPr hangingPunct="0">
              <a:lnSpc>
                <a:spcPct val="100000"/>
              </a:lnSpc>
              <a:spcBef>
                <a:spcPts val="600"/>
              </a:spcBef>
              <a:spcAft>
                <a:spcPts val="600"/>
              </a:spcAft>
            </a:pPr>
            <a:r>
              <a:rPr lang="en-GB" dirty="0"/>
              <a:t>Tobii completed sale </a:t>
            </a:r>
            <a:r>
              <a:rPr lang="en-GB" dirty="0" smtClean="0"/>
              <a:t>of </a:t>
            </a:r>
            <a:r>
              <a:rPr lang="en-GB" dirty="0" err="1" smtClean="0"/>
              <a:t>Smartbox</a:t>
            </a:r>
            <a:r>
              <a:rPr lang="en-GB" dirty="0" smtClean="0"/>
              <a:t> </a:t>
            </a:r>
            <a:r>
              <a:rPr lang="en-GB" dirty="0"/>
              <a:t>on 9 October 2020, CA application </a:t>
            </a:r>
            <a:r>
              <a:rPr lang="en-GB" dirty="0" smtClean="0"/>
              <a:t>for permission </a:t>
            </a:r>
            <a:r>
              <a:rPr lang="en-GB" smtClean="0"/>
              <a:t>to appeal withdrawn</a:t>
            </a:r>
            <a:endParaRPr lang="en-GB" dirty="0"/>
          </a:p>
        </p:txBody>
      </p:sp>
    </p:spTree>
    <p:extLst>
      <p:ext uri="{BB962C8B-B14F-4D97-AF65-F5344CB8AC3E}">
        <p14:creationId xmlns:p14="http://schemas.microsoft.com/office/powerpoint/2010/main" val="1546804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GB" i="1" dirty="0" err="1"/>
              <a:t>Tobii</a:t>
            </a:r>
            <a:r>
              <a:rPr lang="en-GB" i="1" dirty="0"/>
              <a:t> </a:t>
            </a:r>
            <a:r>
              <a:rPr lang="en-GB" i="1" cap="none" dirty="0" smtClean="0"/>
              <a:t>v </a:t>
            </a:r>
            <a:r>
              <a:rPr lang="en-GB" i="1" dirty="0" smtClean="0"/>
              <a:t>CMA </a:t>
            </a:r>
            <a:r>
              <a:rPr lang="en-GB" dirty="0"/>
              <a:t>[2020] CAT 1</a:t>
            </a:r>
            <a:endParaRPr lang="en-US" dirty="0"/>
          </a:p>
        </p:txBody>
      </p:sp>
      <p:sp>
        <p:nvSpPr>
          <p:cNvPr id="5" name="Content Placeholder 4"/>
          <p:cNvSpPr>
            <a:spLocks noGrp="1"/>
          </p:cNvSpPr>
          <p:nvPr>
            <p:ph sz="quarter" idx="11"/>
          </p:nvPr>
        </p:nvSpPr>
        <p:spPr/>
        <p:txBody>
          <a:bodyPr>
            <a:normAutofit/>
          </a:bodyPr>
          <a:lstStyle/>
          <a:p>
            <a:pPr hangingPunct="0">
              <a:lnSpc>
                <a:spcPct val="100000"/>
              </a:lnSpc>
              <a:spcBef>
                <a:spcPts val="600"/>
              </a:spcBef>
              <a:spcAft>
                <a:spcPts val="600"/>
              </a:spcAft>
            </a:pPr>
            <a:r>
              <a:rPr lang="en-GB" dirty="0"/>
              <a:t>CAT dismissed 4 of 5 grounds of review, allowed 1</a:t>
            </a:r>
          </a:p>
          <a:p>
            <a:pPr hangingPunct="0">
              <a:lnSpc>
                <a:spcPct val="100000"/>
              </a:lnSpc>
              <a:spcBef>
                <a:spcPts val="600"/>
              </a:spcBef>
              <a:spcAft>
                <a:spcPts val="600"/>
              </a:spcAft>
            </a:pPr>
            <a:r>
              <a:rPr lang="en-GB" dirty="0"/>
              <a:t>4 grounds dismissed were:</a:t>
            </a:r>
          </a:p>
          <a:p>
            <a:pPr lvl="1" hangingPunct="0">
              <a:lnSpc>
                <a:spcPct val="100000"/>
              </a:lnSpc>
              <a:spcBef>
                <a:spcPts val="600"/>
              </a:spcBef>
              <a:spcAft>
                <a:spcPts val="600"/>
              </a:spcAft>
            </a:pPr>
            <a:r>
              <a:rPr lang="en-GB" dirty="0"/>
              <a:t>(1) unfair refusal to disclose more than ‘gist’; </a:t>
            </a:r>
          </a:p>
          <a:p>
            <a:pPr lvl="1" hangingPunct="0">
              <a:lnSpc>
                <a:spcPct val="100000"/>
              </a:lnSpc>
              <a:spcBef>
                <a:spcPts val="600"/>
              </a:spcBef>
              <a:spcAft>
                <a:spcPts val="600"/>
              </a:spcAft>
            </a:pPr>
            <a:r>
              <a:rPr lang="en-GB" dirty="0"/>
              <a:t>(2) material errors in survey evidence; </a:t>
            </a:r>
          </a:p>
          <a:p>
            <a:pPr lvl="1" hangingPunct="0">
              <a:lnSpc>
                <a:spcPct val="100000"/>
              </a:lnSpc>
              <a:spcBef>
                <a:spcPts val="600"/>
              </a:spcBef>
              <a:spcAft>
                <a:spcPts val="600"/>
              </a:spcAft>
            </a:pPr>
            <a:r>
              <a:rPr lang="en-GB" dirty="0"/>
              <a:t>(3) incorrect market definition; and </a:t>
            </a:r>
          </a:p>
          <a:p>
            <a:pPr lvl="1" hangingPunct="0">
              <a:lnSpc>
                <a:spcPct val="100000"/>
              </a:lnSpc>
              <a:spcBef>
                <a:spcPts val="600"/>
              </a:spcBef>
              <a:spcAft>
                <a:spcPts val="600"/>
              </a:spcAft>
            </a:pPr>
            <a:r>
              <a:rPr lang="en-GB" dirty="0"/>
              <a:t>(4) horizontal unilateral effects finding not supported by evidence.</a:t>
            </a:r>
          </a:p>
          <a:p>
            <a:pPr hangingPunct="0">
              <a:lnSpc>
                <a:spcPct val="100000"/>
              </a:lnSpc>
              <a:spcBef>
                <a:spcPts val="600"/>
              </a:spcBef>
              <a:spcAft>
                <a:spcPts val="600"/>
              </a:spcAft>
            </a:pPr>
            <a:r>
              <a:rPr lang="en-GB" dirty="0"/>
              <a:t>Ground (5) upheld in part.</a:t>
            </a:r>
          </a:p>
          <a:p>
            <a:pPr hangingPunct="0">
              <a:lnSpc>
                <a:spcPct val="100000"/>
              </a:lnSpc>
              <a:spcBef>
                <a:spcPts val="600"/>
              </a:spcBef>
              <a:spcAft>
                <a:spcPts val="600"/>
              </a:spcAft>
            </a:pPr>
            <a:r>
              <a:rPr lang="en-GB" dirty="0"/>
              <a:t>Vertical foreclosure effect without evidential foundation</a:t>
            </a:r>
          </a:p>
          <a:p>
            <a:pPr hangingPunct="0">
              <a:lnSpc>
                <a:spcPct val="100000"/>
              </a:lnSpc>
              <a:spcBef>
                <a:spcPts val="600"/>
              </a:spcBef>
              <a:spcAft>
                <a:spcPts val="600"/>
              </a:spcAft>
            </a:pPr>
            <a:r>
              <a:rPr lang="en-GB" dirty="0"/>
              <a:t>No evidence that Tobii would raise price of Smartbox’s flagship ‘Grid’ software</a:t>
            </a:r>
          </a:p>
        </p:txBody>
      </p:sp>
    </p:spTree>
    <p:extLst>
      <p:ext uri="{BB962C8B-B14F-4D97-AF65-F5344CB8AC3E}">
        <p14:creationId xmlns:p14="http://schemas.microsoft.com/office/powerpoint/2010/main" val="3092537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GB" i="1" dirty="0"/>
              <a:t>JD Sports </a:t>
            </a:r>
            <a:r>
              <a:rPr lang="en-GB" i="1" cap="none" dirty="0" smtClean="0"/>
              <a:t>v </a:t>
            </a:r>
            <a:r>
              <a:rPr lang="en-GB" i="1" dirty="0" smtClean="0"/>
              <a:t>CMA</a:t>
            </a:r>
            <a:r>
              <a:rPr lang="en-GB" dirty="0" smtClean="0"/>
              <a:t> </a:t>
            </a:r>
            <a:r>
              <a:rPr lang="en-GB" dirty="0"/>
              <a:t>[2020] CAT 24</a:t>
            </a:r>
            <a:endParaRPr lang="en-US" dirty="0"/>
          </a:p>
        </p:txBody>
      </p:sp>
      <p:sp>
        <p:nvSpPr>
          <p:cNvPr id="5" name="Content Placeholder 4"/>
          <p:cNvSpPr>
            <a:spLocks noGrp="1"/>
          </p:cNvSpPr>
          <p:nvPr>
            <p:ph sz="quarter" idx="11"/>
          </p:nvPr>
        </p:nvSpPr>
        <p:spPr/>
        <p:txBody>
          <a:bodyPr>
            <a:normAutofit/>
          </a:bodyPr>
          <a:lstStyle/>
          <a:p>
            <a:pPr hangingPunct="0">
              <a:lnSpc>
                <a:spcPct val="100000"/>
              </a:lnSpc>
              <a:spcBef>
                <a:spcPts val="600"/>
              </a:spcBef>
              <a:spcAft>
                <a:spcPts val="600"/>
              </a:spcAft>
            </a:pPr>
            <a:r>
              <a:rPr lang="en-GB" dirty="0"/>
              <a:t>JD Sports Fashion completed acquisition of </a:t>
            </a:r>
            <a:r>
              <a:rPr lang="en-GB" dirty="0" err="1"/>
              <a:t>Footasylum</a:t>
            </a:r>
            <a:r>
              <a:rPr lang="en-GB" dirty="0"/>
              <a:t> on 5 June 2019</a:t>
            </a:r>
          </a:p>
          <a:p>
            <a:pPr hangingPunct="0">
              <a:lnSpc>
                <a:spcPct val="100000"/>
              </a:lnSpc>
              <a:spcBef>
                <a:spcPts val="600"/>
              </a:spcBef>
              <a:spcAft>
                <a:spcPts val="600"/>
              </a:spcAft>
            </a:pPr>
            <a:r>
              <a:rPr lang="en-GB" dirty="0"/>
              <a:t>Both retailers of fashionwear and sports casualwear, target demographic 16-24 year old males</a:t>
            </a:r>
          </a:p>
          <a:p>
            <a:pPr hangingPunct="0">
              <a:lnSpc>
                <a:spcPct val="100000"/>
              </a:lnSpc>
              <a:spcBef>
                <a:spcPts val="600"/>
              </a:spcBef>
              <a:spcAft>
                <a:spcPts val="600"/>
              </a:spcAft>
            </a:pPr>
            <a:r>
              <a:rPr lang="en-GB" dirty="0"/>
              <a:t>JD Sports had 375 UK stores plus online, </a:t>
            </a:r>
            <a:r>
              <a:rPr lang="en-GB" dirty="0" err="1"/>
              <a:t>Footasylum</a:t>
            </a:r>
            <a:r>
              <a:rPr lang="en-GB" dirty="0"/>
              <a:t> had 69 stores</a:t>
            </a:r>
          </a:p>
          <a:p>
            <a:pPr hangingPunct="0">
              <a:lnSpc>
                <a:spcPct val="100000"/>
              </a:lnSpc>
              <a:spcBef>
                <a:spcPts val="600"/>
              </a:spcBef>
              <a:spcAft>
                <a:spcPts val="600"/>
              </a:spcAft>
            </a:pPr>
            <a:r>
              <a:rPr lang="en-GB" dirty="0"/>
              <a:t>Investigation commenced 24 July 2019, final prohibition 6 May 2020</a:t>
            </a:r>
          </a:p>
          <a:p>
            <a:pPr hangingPunct="0">
              <a:lnSpc>
                <a:spcPct val="100000"/>
              </a:lnSpc>
              <a:spcBef>
                <a:spcPts val="600"/>
              </a:spcBef>
              <a:spcAft>
                <a:spcPts val="600"/>
              </a:spcAft>
            </a:pPr>
            <a:r>
              <a:rPr lang="en-GB" dirty="0"/>
              <a:t>JD Sports application to CAT 17 June 2020, remote hearing 23-24 September 2020</a:t>
            </a:r>
          </a:p>
          <a:p>
            <a:pPr hangingPunct="0">
              <a:lnSpc>
                <a:spcPct val="100000"/>
              </a:lnSpc>
              <a:spcBef>
                <a:spcPts val="600"/>
              </a:spcBef>
              <a:spcAft>
                <a:spcPts val="600"/>
              </a:spcAft>
            </a:pPr>
            <a:r>
              <a:rPr lang="en-GB" dirty="0"/>
              <a:t>Judgment 13 November 2020 quashing the CMA’s final prohibition decision to the extent that its conclusions were based on an assessment of the likely effects of the COVID-19 </a:t>
            </a:r>
            <a:r>
              <a:rPr lang="en-GB" dirty="0" smtClean="0"/>
              <a:t>pandemic</a:t>
            </a:r>
          </a:p>
          <a:p>
            <a:pPr hangingPunct="0">
              <a:lnSpc>
                <a:spcPct val="100000"/>
              </a:lnSpc>
              <a:spcBef>
                <a:spcPts val="600"/>
              </a:spcBef>
              <a:spcAft>
                <a:spcPts val="600"/>
              </a:spcAft>
            </a:pPr>
            <a:r>
              <a:rPr lang="en-GB" dirty="0" smtClean="0"/>
              <a:t>CMA applied for permission to appeal on 1 December 2020</a:t>
            </a:r>
            <a:endParaRPr lang="en-GB" dirty="0"/>
          </a:p>
        </p:txBody>
      </p:sp>
    </p:spTree>
    <p:extLst>
      <p:ext uri="{BB962C8B-B14F-4D97-AF65-F5344CB8AC3E}">
        <p14:creationId xmlns:p14="http://schemas.microsoft.com/office/powerpoint/2010/main" val="4243833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GB" i="1" dirty="0"/>
              <a:t>JD Sports </a:t>
            </a:r>
            <a:r>
              <a:rPr lang="en-GB" i="1" cap="none" dirty="0" smtClean="0"/>
              <a:t>v </a:t>
            </a:r>
            <a:r>
              <a:rPr lang="en-GB" i="1" dirty="0" smtClean="0"/>
              <a:t>CMA</a:t>
            </a:r>
            <a:r>
              <a:rPr lang="en-GB" dirty="0" smtClean="0"/>
              <a:t> </a:t>
            </a:r>
            <a:r>
              <a:rPr lang="en-GB" dirty="0"/>
              <a:t>[2020] CAT 24</a:t>
            </a:r>
            <a:endParaRPr lang="en-US" dirty="0"/>
          </a:p>
        </p:txBody>
      </p:sp>
      <p:sp>
        <p:nvSpPr>
          <p:cNvPr id="5" name="Content Placeholder 4"/>
          <p:cNvSpPr>
            <a:spLocks noGrp="1"/>
          </p:cNvSpPr>
          <p:nvPr>
            <p:ph sz="quarter" idx="11"/>
          </p:nvPr>
        </p:nvSpPr>
        <p:spPr/>
        <p:txBody>
          <a:bodyPr>
            <a:normAutofit/>
          </a:bodyPr>
          <a:lstStyle/>
          <a:p>
            <a:pPr hangingPunct="0">
              <a:lnSpc>
                <a:spcPct val="100000"/>
              </a:lnSpc>
              <a:spcBef>
                <a:spcPts val="600"/>
              </a:spcBef>
              <a:spcAft>
                <a:spcPts val="600"/>
              </a:spcAft>
            </a:pPr>
            <a:r>
              <a:rPr lang="en-GB" dirty="0"/>
              <a:t>Three grounds of review</a:t>
            </a:r>
          </a:p>
          <a:p>
            <a:pPr hangingPunct="0">
              <a:lnSpc>
                <a:spcPct val="100000"/>
              </a:lnSpc>
              <a:spcBef>
                <a:spcPts val="600"/>
              </a:spcBef>
              <a:spcAft>
                <a:spcPts val="600"/>
              </a:spcAft>
            </a:pPr>
            <a:r>
              <a:rPr lang="en-GB" dirty="0"/>
              <a:t>Ground (1) CMA’s SLC assessment – dismissed</a:t>
            </a:r>
          </a:p>
          <a:p>
            <a:pPr hangingPunct="0">
              <a:lnSpc>
                <a:spcPct val="100000"/>
              </a:lnSpc>
              <a:spcBef>
                <a:spcPts val="600"/>
              </a:spcBef>
              <a:spcAft>
                <a:spcPts val="600"/>
              </a:spcAft>
            </a:pPr>
            <a:r>
              <a:rPr lang="en-GB" dirty="0"/>
              <a:t>Ground (2) CMA’s failure to include COVID-19 impact in the counterfactual – decision quashed</a:t>
            </a:r>
          </a:p>
          <a:p>
            <a:pPr hangingPunct="0">
              <a:lnSpc>
                <a:spcPct val="100000"/>
              </a:lnSpc>
              <a:spcBef>
                <a:spcPts val="600"/>
              </a:spcBef>
              <a:spcAft>
                <a:spcPts val="600"/>
              </a:spcAft>
            </a:pPr>
            <a:r>
              <a:rPr lang="en-GB" dirty="0"/>
              <a:t>Ground (3) CMA’s assessment of constraint to merged business from Frasers Group (as Sports Direct now is), Nike and Adidas – review dismissed save as regards failure to consider COVID-19 </a:t>
            </a:r>
            <a:r>
              <a:rPr lang="en-GB" dirty="0" smtClean="0"/>
              <a:t>impact</a:t>
            </a:r>
          </a:p>
        </p:txBody>
      </p:sp>
    </p:spTree>
    <p:extLst>
      <p:ext uri="{BB962C8B-B14F-4D97-AF65-F5344CB8AC3E}">
        <p14:creationId xmlns:p14="http://schemas.microsoft.com/office/powerpoint/2010/main" val="2281287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306032" y="829679"/>
            <a:ext cx="6858000" cy="2934247"/>
          </a:xfrm>
        </p:spPr>
        <p:txBody>
          <a:bodyPr>
            <a:normAutofit/>
          </a:bodyPr>
          <a:lstStyle/>
          <a:p>
            <a:endParaRPr lang="en-GB" sz="2400" dirty="0"/>
          </a:p>
          <a:p>
            <a:endParaRPr lang="en-GB" sz="2400" dirty="0"/>
          </a:p>
          <a:p>
            <a:r>
              <a:rPr lang="en-GB" sz="2400" dirty="0"/>
              <a:t>THE TEMPORAL ELEMENT OF A </a:t>
            </a:r>
          </a:p>
          <a:p>
            <a:r>
              <a:rPr lang="en-GB" sz="2400" dirty="0"/>
              <a:t>RELEVANT MERGER SITUATION</a:t>
            </a:r>
          </a:p>
          <a:p>
            <a:endParaRPr lang="en-GB" sz="2400" dirty="0"/>
          </a:p>
          <a:p>
            <a:pPr marL="457200" indent="-457200">
              <a:buAutoNum type="arabicParenBoth"/>
            </a:pPr>
            <a:r>
              <a:rPr lang="en-GB" i="1" dirty="0"/>
              <a:t>Lebedev Holdings Limited &amp; Anor v Secretary of State for Digital, Culture, Media and Sport </a:t>
            </a:r>
            <a:r>
              <a:rPr lang="en-GB" dirty="0"/>
              <a:t>[2019] CAT 21</a:t>
            </a:r>
          </a:p>
          <a:p>
            <a:pPr marL="457200" indent="-457200">
              <a:buAutoNum type="arabicParenBoth"/>
            </a:pPr>
            <a:r>
              <a:rPr lang="en-GB" i="1" dirty="0"/>
              <a:t>Hunter Douglas N.V. / 247 Home Furnishings Ltd</a:t>
            </a:r>
          </a:p>
          <a:p>
            <a:endParaRPr lang="en-GB" sz="2400" dirty="0"/>
          </a:p>
          <a:p>
            <a:endParaRPr lang="en-GB" sz="2400"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46117" y="3910257"/>
            <a:ext cx="7648245" cy="1196990"/>
          </a:xfrm>
        </p:spPr>
        <p:txBody>
          <a:bodyPr>
            <a:normAutofit/>
          </a:bodyPr>
          <a:lstStyle/>
          <a:p>
            <a:r>
              <a:rPr lang="en-GB" sz="2000" dirty="0"/>
              <a:t>Sarah Ford QC</a:t>
            </a:r>
          </a:p>
        </p:txBody>
      </p:sp>
    </p:spTree>
    <p:extLst>
      <p:ext uri="{BB962C8B-B14F-4D97-AF65-F5344CB8AC3E}">
        <p14:creationId xmlns:p14="http://schemas.microsoft.com/office/powerpoint/2010/main" val="3958115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Brick Court Chambers PPT Template2018" id="{14627B56-EF99-43F2-8EDC-06935236C3DD}" vid="{DEE6D826-8293-4221-82D5-2FC0DB8DDF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Brick Court Chambers PPT Template2018</Template>
  <TotalTime>33</TotalTime>
  <Words>1855</Words>
  <Application>Microsoft Office PowerPoint</Application>
  <PresentationFormat>On-screen Show (4:3)</PresentationFormat>
  <Paragraphs>204</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   Competition Law Seminar Series: merger control   Tuesday 8 December 2020 @ 1pm online  Chaired by David Scannell QC</vt:lpstr>
      <vt:lpstr>Recent challenges to final prohibition decisions </vt:lpstr>
      <vt:lpstr>introduction</vt:lpstr>
      <vt:lpstr>introduction</vt:lpstr>
      <vt:lpstr>Tobii v CMA [2020] CAT 1</vt:lpstr>
      <vt:lpstr>Tobii v CMA [2020] CAT 1</vt:lpstr>
      <vt:lpstr>JD Sports v CMA [2020] CAT 24</vt:lpstr>
      <vt:lpstr>JD Sports v CMA [2020] CAT 24</vt:lpstr>
      <vt:lpstr> </vt:lpstr>
      <vt:lpstr>Relevant Merger situation</vt:lpstr>
      <vt:lpstr>Time limits</vt:lpstr>
      <vt:lpstr>Notice of material facts</vt:lpstr>
      <vt:lpstr>Lebedev Holdings Limited &amp; Anor v Secretary of State for Digital, Culture, Media and Sport [2019] CAT 21</vt:lpstr>
      <vt:lpstr>Hunter douglas n.v. /247 home furnishings ltd </vt:lpstr>
      <vt:lpstr>INTERIM MEASURES IN CMA MERGER INVESTIGATIONS  </vt:lpstr>
      <vt:lpstr>WHAT ARE INTERIM MEASURES?</vt:lpstr>
      <vt:lpstr>THE CMA’S INTERIM MEASURES GUIDANCE</vt:lpstr>
      <vt:lpstr>THE CMA’S TEMPLATE IEO</vt:lpstr>
      <vt:lpstr>DEROGATIONS: CUTTING THE TEMPLATE DOWN TO SIZE</vt:lpstr>
      <vt:lpstr>THE FACEBOOK CASE [2020] CAT 23</vt:lpstr>
      <vt:lpstr>THE FACEBOOK CASE: CAT JUDGMENT (1)</vt:lpstr>
      <vt:lpstr>THE FACEBOOK CASE: CAT JUDGMENT (2)</vt:lpstr>
      <vt:lpstr>   Competition Law Seminar Series: merger control   Tuesday 8 December 2020 @ 1pm online  Chaired by David Scannell QC</vt:lpstr>
    </vt:vector>
  </TitlesOfParts>
  <Manager/>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Aidan Robertson</dc:creator>
  <cp:keywords/>
  <dc:description/>
  <cp:lastModifiedBy>Paul Gray</cp:lastModifiedBy>
  <cp:revision>9</cp:revision>
  <dcterms:created xsi:type="dcterms:W3CDTF">2020-11-27T14:48:09Z</dcterms:created>
  <dcterms:modified xsi:type="dcterms:W3CDTF">2020-12-09T17:15:56Z</dcterms:modified>
  <cp:category/>
</cp:coreProperties>
</file>