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8" r:id="rId3"/>
    <p:sldId id="259" r:id="rId4"/>
    <p:sldId id="260" r:id="rId5"/>
    <p:sldId id="257"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ECCCB"/>
    <a:srgbClr val="173E6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660"/>
  </p:normalViewPr>
  <p:slideViewPr>
    <p:cSldViewPr snapToGrid="0">
      <p:cViewPr varScale="1">
        <p:scale>
          <a:sx n="104" d="100"/>
          <a:sy n="104" d="100"/>
        </p:scale>
        <p:origin x="117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A9FF924-FDF9-4220-8050-B5CB7F3EEC43}" type="datetimeFigureOut">
              <a:rPr lang="en-GB" smtClean="0"/>
              <a:t>11/07/2019</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35E347D-53FC-4710-B120-EDBADD260F96}" type="slidenum">
              <a:rPr lang="en-GB" smtClean="0"/>
              <a:t>‹#›</a:t>
            </a:fld>
            <a:endParaRPr lang="en-GB"/>
          </a:p>
        </p:txBody>
      </p:sp>
    </p:spTree>
    <p:extLst>
      <p:ext uri="{BB962C8B-B14F-4D97-AF65-F5344CB8AC3E}">
        <p14:creationId xmlns:p14="http://schemas.microsoft.com/office/powerpoint/2010/main" val="18160342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24A931F7-F35E-4CAE-83B5-7D00025AE078}"/>
              </a:ext>
            </a:extLst>
          </p:cNvPr>
          <p:cNvSpPr/>
          <p:nvPr userDrawn="1"/>
        </p:nvSpPr>
        <p:spPr>
          <a:xfrm>
            <a:off x="0" y="-1"/>
            <a:ext cx="9144000" cy="57689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xmlns="" id="{D8ADC6D0-8605-40AD-8198-A5A51B98FEBE}"/>
              </a:ext>
            </a:extLst>
          </p:cNvPr>
          <p:cNvSpPr>
            <a:spLocks noGrp="1"/>
          </p:cNvSpPr>
          <p:nvPr>
            <p:ph type="ctrTitle" hasCustomPrompt="1"/>
          </p:nvPr>
        </p:nvSpPr>
        <p:spPr>
          <a:xfrm>
            <a:off x="1143000" y="1199853"/>
            <a:ext cx="6858000" cy="1512349"/>
          </a:xfrm>
        </p:spPr>
        <p:txBody>
          <a:bodyPr anchor="b">
            <a:normAutofit/>
          </a:bodyPr>
          <a:lstStyle>
            <a:lvl1pPr algn="ctr">
              <a:lnSpc>
                <a:spcPts val="2800"/>
              </a:lnSpc>
              <a:defRPr sz="2600" baseline="0">
                <a:solidFill>
                  <a:schemeClr val="bg1"/>
                </a:solidFill>
              </a:defRPr>
            </a:lvl1pPr>
          </a:lstStyle>
          <a:p>
            <a:r>
              <a:rPr lang="en-US" dirty="0"/>
              <a:t>CLICK TO EDIT MASTER TITLE STYLE</a:t>
            </a:r>
            <a:endParaRPr lang="en-GB" dirty="0"/>
          </a:p>
        </p:txBody>
      </p:sp>
      <p:sp>
        <p:nvSpPr>
          <p:cNvPr id="3" name="Subtitle 2">
            <a:extLst>
              <a:ext uri="{FF2B5EF4-FFF2-40B4-BE49-F238E27FC236}">
                <a16:creationId xmlns:a16="http://schemas.microsoft.com/office/drawing/2014/main" xmlns="" id="{46AF081E-C758-4363-8C85-61F5D9E355C7}"/>
              </a:ext>
            </a:extLst>
          </p:cNvPr>
          <p:cNvSpPr>
            <a:spLocks noGrp="1"/>
          </p:cNvSpPr>
          <p:nvPr>
            <p:ph type="subTitle" idx="1"/>
          </p:nvPr>
        </p:nvSpPr>
        <p:spPr>
          <a:xfrm>
            <a:off x="1143000" y="2758698"/>
            <a:ext cx="6858000" cy="670302"/>
          </a:xfrm>
        </p:spPr>
        <p:txBody>
          <a:bodyPr/>
          <a:lstStyle>
            <a:lvl1pPr marL="0" indent="0" algn="ctr">
              <a:buNone/>
              <a:defRPr sz="180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GB" dirty="0"/>
          </a:p>
        </p:txBody>
      </p:sp>
      <p:sp>
        <p:nvSpPr>
          <p:cNvPr id="8" name="Footer Placeholder 7">
            <a:extLst>
              <a:ext uri="{FF2B5EF4-FFF2-40B4-BE49-F238E27FC236}">
                <a16:creationId xmlns:a16="http://schemas.microsoft.com/office/drawing/2014/main" xmlns="" id="{DD703CE2-6555-4DB8-A05F-9B815A03692D}"/>
              </a:ext>
            </a:extLst>
          </p:cNvPr>
          <p:cNvSpPr>
            <a:spLocks noGrp="1"/>
          </p:cNvSpPr>
          <p:nvPr>
            <p:ph type="ftr" sz="quarter" idx="11"/>
          </p:nvPr>
        </p:nvSpPr>
        <p:spPr/>
        <p:txBody>
          <a:bodyPr/>
          <a:lstStyle>
            <a:lvl1pPr>
              <a:defRPr>
                <a:solidFill>
                  <a:schemeClr val="tx2"/>
                </a:solidFill>
              </a:defRPr>
            </a:lvl1pPr>
          </a:lstStyle>
          <a:p>
            <a:r>
              <a:rPr lang="en-GB" b="1"/>
              <a:t>brickcourt.co.uk </a:t>
            </a:r>
          </a:p>
          <a:p>
            <a:r>
              <a:rPr lang="en-GB"/>
              <a:t>+44(0)20 7379 3550</a:t>
            </a:r>
            <a:endParaRPr lang="en-GB" dirty="0"/>
          </a:p>
        </p:txBody>
      </p:sp>
      <p:sp>
        <p:nvSpPr>
          <p:cNvPr id="13" name="Text Placeholder 12">
            <a:extLst>
              <a:ext uri="{FF2B5EF4-FFF2-40B4-BE49-F238E27FC236}">
                <a16:creationId xmlns:a16="http://schemas.microsoft.com/office/drawing/2014/main" xmlns="" id="{607A3DE9-A952-491D-9047-26E98BAFDD9B}"/>
              </a:ext>
            </a:extLst>
          </p:cNvPr>
          <p:cNvSpPr>
            <a:spLocks noGrp="1"/>
          </p:cNvSpPr>
          <p:nvPr>
            <p:ph type="body" sz="quarter" idx="12" hasCustomPrompt="1"/>
          </p:nvPr>
        </p:nvSpPr>
        <p:spPr>
          <a:xfrm>
            <a:off x="1143000" y="3806699"/>
            <a:ext cx="6858000" cy="976313"/>
          </a:xfrm>
        </p:spPr>
        <p:txBody>
          <a:bodyPr/>
          <a:lstStyle>
            <a:lvl1pPr marL="0" indent="0" algn="ctr">
              <a:lnSpc>
                <a:spcPts val="1900"/>
              </a:lnSpc>
              <a:spcBef>
                <a:spcPts val="0"/>
              </a:spcBef>
              <a:buNone/>
              <a:defRPr sz="1600" b="1">
                <a:solidFill>
                  <a:schemeClr val="bg1"/>
                </a:solidFill>
              </a:defRPr>
            </a:lvl1pPr>
            <a:lvl2pPr marL="0" indent="0" algn="ctr">
              <a:lnSpc>
                <a:spcPts val="1900"/>
              </a:lnSpc>
              <a:spcBef>
                <a:spcPts val="0"/>
              </a:spcBef>
              <a:buNone/>
              <a:defRPr sz="1600">
                <a:solidFill>
                  <a:schemeClr val="bg1"/>
                </a:solidFill>
              </a:defRPr>
            </a:lvl2pPr>
            <a:lvl3pPr marL="685800" indent="0" algn="ctr">
              <a:buNone/>
              <a:defRPr/>
            </a:lvl3pPr>
            <a:lvl4pPr algn="ctr">
              <a:defRPr/>
            </a:lvl4pPr>
            <a:lvl5pPr algn="ctr">
              <a:defRPr/>
            </a:lvl5pPr>
          </a:lstStyle>
          <a:p>
            <a:pPr lvl="0"/>
            <a:r>
              <a:rPr lang="en-US" dirty="0"/>
              <a:t>&lt;Name&gt;</a:t>
            </a:r>
          </a:p>
          <a:p>
            <a:pPr lvl="1"/>
            <a:r>
              <a:rPr lang="en-US" dirty="0"/>
              <a:t>Brick Court Chambers</a:t>
            </a:r>
          </a:p>
          <a:p>
            <a:pPr lvl="1"/>
            <a:r>
              <a:rPr lang="en-US" dirty="0"/>
              <a:t>&lt;Date&gt;</a:t>
            </a:r>
          </a:p>
          <a:p>
            <a:pPr lvl="2"/>
            <a:endParaRPr lang="en-GB" dirty="0"/>
          </a:p>
        </p:txBody>
      </p:sp>
    </p:spTree>
    <p:extLst>
      <p:ext uri="{BB962C8B-B14F-4D97-AF65-F5344CB8AC3E}">
        <p14:creationId xmlns:p14="http://schemas.microsoft.com/office/powerpoint/2010/main" val="1982814234"/>
      </p:ext>
    </p:extLst>
  </p:cSld>
  <p:clrMapOvr>
    <a:masterClrMapping/>
  </p:clrMapOvr>
  <p:hf sldNum="0" hdr="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128AAE40-A9A9-49E5-AB0E-AFEDE4D7BCB4}"/>
              </a:ext>
            </a:extLst>
          </p:cNvPr>
          <p:cNvSpPr/>
          <p:nvPr userDrawn="1"/>
        </p:nvSpPr>
        <p:spPr>
          <a:xfrm>
            <a:off x="0" y="4232"/>
            <a:ext cx="9144000" cy="57689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xmlns="" id="{F7C8D38D-E539-45FB-9DDF-DD505B698588}"/>
              </a:ext>
            </a:extLst>
          </p:cNvPr>
          <p:cNvSpPr>
            <a:spLocks noGrp="1"/>
          </p:cNvSpPr>
          <p:nvPr>
            <p:ph type="title" hasCustomPrompt="1"/>
          </p:nvPr>
        </p:nvSpPr>
        <p:spPr>
          <a:xfrm>
            <a:off x="623888" y="944851"/>
            <a:ext cx="7886700" cy="1766808"/>
          </a:xfrm>
        </p:spPr>
        <p:txBody>
          <a:bodyPr bIns="0" anchor="b">
            <a:normAutofit/>
          </a:bodyPr>
          <a:lstStyle>
            <a:lvl1pPr algn="ctr">
              <a:lnSpc>
                <a:spcPts val="2800"/>
              </a:lnSpc>
              <a:defRPr sz="2600">
                <a:solidFill>
                  <a:schemeClr val="bg1"/>
                </a:solidFill>
              </a:defRPr>
            </a:lvl1pPr>
          </a:lstStyle>
          <a:p>
            <a:r>
              <a:rPr lang="en-US" dirty="0"/>
              <a:t>CLICK TO EDIT MASTER TITLE STYLE</a:t>
            </a:r>
            <a:endParaRPr lang="en-GB" dirty="0"/>
          </a:p>
        </p:txBody>
      </p:sp>
      <p:sp>
        <p:nvSpPr>
          <p:cNvPr id="7" name="Footer Placeholder 6">
            <a:extLst>
              <a:ext uri="{FF2B5EF4-FFF2-40B4-BE49-F238E27FC236}">
                <a16:creationId xmlns:a16="http://schemas.microsoft.com/office/drawing/2014/main" xmlns="" id="{E11F509F-506C-4AC8-B26F-05CD2F2C907B}"/>
              </a:ext>
            </a:extLst>
          </p:cNvPr>
          <p:cNvSpPr>
            <a:spLocks noGrp="1"/>
          </p:cNvSpPr>
          <p:nvPr>
            <p:ph type="ftr" sz="quarter" idx="10"/>
          </p:nvPr>
        </p:nvSpPr>
        <p:spPr/>
        <p:txBody>
          <a:bodyPr/>
          <a:lstStyle/>
          <a:p>
            <a:r>
              <a:rPr lang="en-GB" b="1" dirty="0"/>
              <a:t>brickcourt.co.uk </a:t>
            </a:r>
          </a:p>
          <a:p>
            <a:r>
              <a:rPr lang="en-GB" dirty="0"/>
              <a:t>+44(0)20 7379 3550</a:t>
            </a:r>
          </a:p>
        </p:txBody>
      </p:sp>
    </p:spTree>
    <p:extLst>
      <p:ext uri="{BB962C8B-B14F-4D97-AF65-F5344CB8AC3E}">
        <p14:creationId xmlns:p14="http://schemas.microsoft.com/office/powerpoint/2010/main" val="5529246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xmlns="" id="{B819C6CC-C89A-4C9A-AA99-5226F80DB173}"/>
              </a:ext>
            </a:extLst>
          </p:cNvPr>
          <p:cNvSpPr/>
          <p:nvPr userDrawn="1"/>
        </p:nvSpPr>
        <p:spPr>
          <a:xfrm>
            <a:off x="0" y="1130400"/>
            <a:ext cx="9144000" cy="4647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a:extLst>
              <a:ext uri="{FF2B5EF4-FFF2-40B4-BE49-F238E27FC236}">
                <a16:creationId xmlns:a16="http://schemas.microsoft.com/office/drawing/2014/main" xmlns="" id="{40C615FD-282B-4154-ABF6-9CE289443462}"/>
              </a:ext>
            </a:extLst>
          </p:cNvPr>
          <p:cNvSpPr/>
          <p:nvPr userDrawn="1"/>
        </p:nvSpPr>
        <p:spPr>
          <a:xfrm>
            <a:off x="0" y="0"/>
            <a:ext cx="9144000" cy="1130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Footer Placeholder 6">
            <a:extLst>
              <a:ext uri="{FF2B5EF4-FFF2-40B4-BE49-F238E27FC236}">
                <a16:creationId xmlns:a16="http://schemas.microsoft.com/office/drawing/2014/main" xmlns="" id="{F0D1BA41-CA1E-4278-8CFA-47E7C0FED23C}"/>
              </a:ext>
            </a:extLst>
          </p:cNvPr>
          <p:cNvSpPr>
            <a:spLocks noGrp="1"/>
          </p:cNvSpPr>
          <p:nvPr>
            <p:ph type="ftr" sz="quarter" idx="10"/>
          </p:nvPr>
        </p:nvSpPr>
        <p:spPr/>
        <p:txBody>
          <a:bodyPr/>
          <a:lstStyle>
            <a:lvl1pPr>
              <a:defRPr>
                <a:solidFill>
                  <a:schemeClr val="tx2"/>
                </a:solidFill>
              </a:defRPr>
            </a:lvl1pPr>
          </a:lstStyle>
          <a:p>
            <a:r>
              <a:rPr lang="en-GB" b="1"/>
              <a:t>brickcourt.co.uk </a:t>
            </a:r>
          </a:p>
          <a:p>
            <a:r>
              <a:rPr lang="en-GB"/>
              <a:t>+44(0)20 7379 3550</a:t>
            </a:r>
            <a:endParaRPr lang="en-GB" dirty="0"/>
          </a:p>
        </p:txBody>
      </p:sp>
      <p:sp>
        <p:nvSpPr>
          <p:cNvPr id="10" name="Title 9">
            <a:extLst>
              <a:ext uri="{FF2B5EF4-FFF2-40B4-BE49-F238E27FC236}">
                <a16:creationId xmlns:a16="http://schemas.microsoft.com/office/drawing/2014/main" xmlns="" id="{09A86DDB-40A9-4737-8FB6-F900BD1F2F86}"/>
              </a:ext>
            </a:extLst>
          </p:cNvPr>
          <p:cNvSpPr>
            <a:spLocks noGrp="1"/>
          </p:cNvSpPr>
          <p:nvPr>
            <p:ph type="title"/>
          </p:nvPr>
        </p:nvSpPr>
        <p:spPr/>
        <p:txBody>
          <a:bodyPr/>
          <a:lstStyle>
            <a:lvl1pPr>
              <a:defRPr>
                <a:solidFill>
                  <a:schemeClr val="bg1"/>
                </a:solidFill>
              </a:defRPr>
            </a:lvl1pPr>
          </a:lstStyle>
          <a:p>
            <a:r>
              <a:rPr lang="en-US" smtClean="0"/>
              <a:t>Click to edit Master title style</a:t>
            </a:r>
            <a:endParaRPr lang="en-GB" dirty="0"/>
          </a:p>
        </p:txBody>
      </p:sp>
      <p:sp>
        <p:nvSpPr>
          <p:cNvPr id="12" name="Content Placeholder 11">
            <a:extLst>
              <a:ext uri="{FF2B5EF4-FFF2-40B4-BE49-F238E27FC236}">
                <a16:creationId xmlns:a16="http://schemas.microsoft.com/office/drawing/2014/main" xmlns="" id="{D04F4C24-34F3-45C6-8564-68D314DE6E5A}"/>
              </a:ext>
            </a:extLst>
          </p:cNvPr>
          <p:cNvSpPr>
            <a:spLocks noGrp="1"/>
          </p:cNvSpPr>
          <p:nvPr>
            <p:ph sz="quarter" idx="11"/>
          </p:nvPr>
        </p:nvSpPr>
        <p:spPr>
          <a:xfrm>
            <a:off x="846000" y="1717200"/>
            <a:ext cx="7454900" cy="4064000"/>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34399683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2)">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xmlns="" id="{B819C6CC-C89A-4C9A-AA99-5226F80DB173}"/>
              </a:ext>
            </a:extLst>
          </p:cNvPr>
          <p:cNvSpPr/>
          <p:nvPr userDrawn="1"/>
        </p:nvSpPr>
        <p:spPr>
          <a:xfrm>
            <a:off x="0" y="1130400"/>
            <a:ext cx="9144000" cy="4647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a:extLst>
              <a:ext uri="{FF2B5EF4-FFF2-40B4-BE49-F238E27FC236}">
                <a16:creationId xmlns:a16="http://schemas.microsoft.com/office/drawing/2014/main" xmlns="" id="{CA359E1E-9DEF-4F98-8624-0B121E754420}"/>
              </a:ext>
            </a:extLst>
          </p:cNvPr>
          <p:cNvSpPr>
            <a:spLocks noGrp="1"/>
          </p:cNvSpPr>
          <p:nvPr>
            <p:ph idx="1"/>
          </p:nvPr>
        </p:nvSpPr>
        <p:spPr>
          <a:xfrm>
            <a:off x="846000" y="1717200"/>
            <a:ext cx="7459259" cy="4064001"/>
          </a:xfrm>
        </p:spPr>
        <p:txBody>
          <a:bodyPr lIns="0" tIns="0"/>
          <a:lstStyle>
            <a:lvl1pPr marL="180000" indent="-180000">
              <a:lnSpc>
                <a:spcPts val="1900"/>
              </a:lnSpc>
              <a:defRPr sz="1600">
                <a:solidFill>
                  <a:schemeClr val="tx2"/>
                </a:solidFill>
              </a:defRPr>
            </a:lvl1pPr>
            <a:lvl2pPr marL="360000" indent="-180000">
              <a:lnSpc>
                <a:spcPts val="1900"/>
              </a:lnSpc>
              <a:defRPr sz="1600">
                <a:solidFill>
                  <a:schemeClr val="tx2"/>
                </a:solidFill>
              </a:defRPr>
            </a:lvl2pPr>
            <a:lvl3pPr marL="540000" indent="-180000">
              <a:lnSpc>
                <a:spcPts val="1900"/>
              </a:lnSpc>
              <a:defRPr sz="1600">
                <a:solidFill>
                  <a:schemeClr val="tx2"/>
                </a:solidFill>
              </a:defRPr>
            </a:lvl3pPr>
            <a:lvl4pPr marL="720000" indent="-180000">
              <a:lnSpc>
                <a:spcPts val="1900"/>
              </a:lnSpc>
              <a:defRPr sz="1600">
                <a:solidFill>
                  <a:schemeClr val="tx2"/>
                </a:solidFill>
              </a:defRPr>
            </a:lvl4pPr>
            <a:lvl5pPr marL="900000" indent="-180000">
              <a:lnSpc>
                <a:spcPts val="1900"/>
              </a:lnSpc>
              <a:defRPr sz="160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7" name="Footer Placeholder 6">
            <a:extLst>
              <a:ext uri="{FF2B5EF4-FFF2-40B4-BE49-F238E27FC236}">
                <a16:creationId xmlns:a16="http://schemas.microsoft.com/office/drawing/2014/main" xmlns="" id="{F0D1BA41-CA1E-4278-8CFA-47E7C0FED23C}"/>
              </a:ext>
            </a:extLst>
          </p:cNvPr>
          <p:cNvSpPr>
            <a:spLocks noGrp="1"/>
          </p:cNvSpPr>
          <p:nvPr>
            <p:ph type="ftr" sz="quarter" idx="10"/>
          </p:nvPr>
        </p:nvSpPr>
        <p:spPr/>
        <p:txBody>
          <a:bodyPr/>
          <a:lstStyle>
            <a:lvl1pPr>
              <a:defRPr>
                <a:solidFill>
                  <a:schemeClr val="tx2"/>
                </a:solidFill>
              </a:defRPr>
            </a:lvl1pPr>
          </a:lstStyle>
          <a:p>
            <a:r>
              <a:rPr lang="en-GB" b="1"/>
              <a:t>brickcourt.co.uk </a:t>
            </a:r>
          </a:p>
          <a:p>
            <a:r>
              <a:rPr lang="en-GB"/>
              <a:t>+44(0)20 7379 3550</a:t>
            </a:r>
            <a:endParaRPr lang="en-GB" dirty="0"/>
          </a:p>
        </p:txBody>
      </p:sp>
      <p:sp>
        <p:nvSpPr>
          <p:cNvPr id="4" name="Title 3">
            <a:extLst>
              <a:ext uri="{FF2B5EF4-FFF2-40B4-BE49-F238E27FC236}">
                <a16:creationId xmlns:a16="http://schemas.microsoft.com/office/drawing/2014/main" xmlns="" id="{22673E0D-B853-49B6-B25A-B4B2811CCC40}"/>
              </a:ext>
            </a:extLst>
          </p:cNvPr>
          <p:cNvSpPr>
            <a:spLocks noGrp="1"/>
          </p:cNvSpPr>
          <p:nvPr>
            <p:ph type="title"/>
          </p:nvPr>
        </p:nvSpPr>
        <p:spPr/>
        <p:txBody>
          <a:bodyPr/>
          <a:lstStyle>
            <a:lvl1pPr>
              <a:defRPr>
                <a:solidFill>
                  <a:schemeClr val="tx2"/>
                </a:solidFill>
              </a:defRPr>
            </a:lvl1pPr>
          </a:lstStyle>
          <a:p>
            <a:r>
              <a:rPr lang="en-US" smtClean="0"/>
              <a:t>Click to edit Master title style</a:t>
            </a:r>
            <a:endParaRPr lang="en-GB" dirty="0"/>
          </a:p>
        </p:txBody>
      </p:sp>
    </p:spTree>
    <p:extLst>
      <p:ext uri="{BB962C8B-B14F-4D97-AF65-F5344CB8AC3E}">
        <p14:creationId xmlns:p14="http://schemas.microsoft.com/office/powerpoint/2010/main" val="233130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xmlns="" id="{B1CB4D55-83D9-409A-A592-EFB348414E8D}"/>
              </a:ext>
            </a:extLst>
          </p:cNvPr>
          <p:cNvSpPr/>
          <p:nvPr userDrawn="1"/>
        </p:nvSpPr>
        <p:spPr>
          <a:xfrm>
            <a:off x="0" y="1130400"/>
            <a:ext cx="9144000" cy="4647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a:extLst>
              <a:ext uri="{FF2B5EF4-FFF2-40B4-BE49-F238E27FC236}">
                <a16:creationId xmlns:a16="http://schemas.microsoft.com/office/drawing/2014/main" xmlns="" id="{8A32AF53-A1E9-481F-BA72-0AFCB2174A70}"/>
              </a:ext>
            </a:extLst>
          </p:cNvPr>
          <p:cNvSpPr/>
          <p:nvPr userDrawn="1"/>
        </p:nvSpPr>
        <p:spPr>
          <a:xfrm>
            <a:off x="0" y="0"/>
            <a:ext cx="9144000" cy="1130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a:extLst>
              <a:ext uri="{FF2B5EF4-FFF2-40B4-BE49-F238E27FC236}">
                <a16:creationId xmlns:a16="http://schemas.microsoft.com/office/drawing/2014/main" xmlns="" id="{2830B9C5-6AFF-4B6A-AC19-BF4060281BDC}"/>
              </a:ext>
            </a:extLst>
          </p:cNvPr>
          <p:cNvSpPr>
            <a:spLocks noGrp="1"/>
          </p:cNvSpPr>
          <p:nvPr>
            <p:ph sz="half" idx="1"/>
          </p:nvPr>
        </p:nvSpPr>
        <p:spPr>
          <a:xfrm>
            <a:off x="846000" y="1717200"/>
            <a:ext cx="3564000" cy="4032000"/>
          </a:xfrm>
        </p:spPr>
        <p:txBody>
          <a:bodyPr/>
          <a:lstStyle>
            <a:lvl1pPr marL="180000" indent="-180000">
              <a:lnSpc>
                <a:spcPts val="1900"/>
              </a:lnSpc>
              <a:defRPr sz="1600">
                <a:solidFill>
                  <a:schemeClr val="tx2"/>
                </a:solidFill>
              </a:defRPr>
            </a:lvl1pPr>
            <a:lvl2pPr marL="360000" indent="-180000">
              <a:lnSpc>
                <a:spcPts val="1900"/>
              </a:lnSpc>
              <a:defRPr sz="1600">
                <a:solidFill>
                  <a:schemeClr val="tx2"/>
                </a:solidFill>
              </a:defRPr>
            </a:lvl2pPr>
            <a:lvl3pPr marL="540000" indent="-180000">
              <a:lnSpc>
                <a:spcPts val="1900"/>
              </a:lnSpc>
              <a:defRPr sz="1600">
                <a:solidFill>
                  <a:schemeClr val="tx2"/>
                </a:solidFill>
              </a:defRPr>
            </a:lvl3pPr>
            <a:lvl4pPr marL="720000" indent="-180000">
              <a:lnSpc>
                <a:spcPts val="1900"/>
              </a:lnSpc>
              <a:defRPr sz="1600">
                <a:solidFill>
                  <a:schemeClr val="tx2"/>
                </a:solidFill>
              </a:defRPr>
            </a:lvl4pPr>
            <a:lvl5pPr marL="900000" indent="-180000">
              <a:lnSpc>
                <a:spcPts val="1900"/>
              </a:lnSpc>
              <a:defRPr sz="160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Content Placeholder 3">
            <a:extLst>
              <a:ext uri="{FF2B5EF4-FFF2-40B4-BE49-F238E27FC236}">
                <a16:creationId xmlns:a16="http://schemas.microsoft.com/office/drawing/2014/main" xmlns="" id="{993AB4CA-E859-49C8-A9DD-59570F1000FF}"/>
              </a:ext>
            </a:extLst>
          </p:cNvPr>
          <p:cNvSpPr>
            <a:spLocks noGrp="1"/>
          </p:cNvSpPr>
          <p:nvPr>
            <p:ph sz="half" idx="2"/>
          </p:nvPr>
        </p:nvSpPr>
        <p:spPr>
          <a:xfrm>
            <a:off x="4715997" y="1717199"/>
            <a:ext cx="3564000" cy="4032000"/>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8" name="Footer Placeholder 7">
            <a:extLst>
              <a:ext uri="{FF2B5EF4-FFF2-40B4-BE49-F238E27FC236}">
                <a16:creationId xmlns:a16="http://schemas.microsoft.com/office/drawing/2014/main" xmlns="" id="{7511AA63-C33F-4EE4-BC73-F2C66C84D168}"/>
              </a:ext>
            </a:extLst>
          </p:cNvPr>
          <p:cNvSpPr>
            <a:spLocks noGrp="1"/>
          </p:cNvSpPr>
          <p:nvPr>
            <p:ph type="ftr" sz="quarter" idx="10"/>
          </p:nvPr>
        </p:nvSpPr>
        <p:spPr/>
        <p:txBody>
          <a:bodyPr/>
          <a:lstStyle>
            <a:lvl1pPr>
              <a:defRPr>
                <a:solidFill>
                  <a:schemeClr val="tx2"/>
                </a:solidFill>
              </a:defRPr>
            </a:lvl1pPr>
          </a:lstStyle>
          <a:p>
            <a:r>
              <a:rPr lang="en-GB" b="1"/>
              <a:t>brickcourt.co.uk</a:t>
            </a:r>
          </a:p>
          <a:p>
            <a:r>
              <a:rPr lang="en-GB"/>
              <a:t>+44(0)20 7379 3550</a:t>
            </a:r>
            <a:endParaRPr lang="en-GB" dirty="0"/>
          </a:p>
        </p:txBody>
      </p:sp>
      <p:sp>
        <p:nvSpPr>
          <p:cNvPr id="9" name="Title 8">
            <a:extLst>
              <a:ext uri="{FF2B5EF4-FFF2-40B4-BE49-F238E27FC236}">
                <a16:creationId xmlns:a16="http://schemas.microsoft.com/office/drawing/2014/main" xmlns="" id="{830F98B4-E0C9-44BA-8BC8-993D15CB2087}"/>
              </a:ext>
            </a:extLst>
          </p:cNvPr>
          <p:cNvSpPr>
            <a:spLocks noGrp="1"/>
          </p:cNvSpPr>
          <p:nvPr>
            <p:ph type="title"/>
          </p:nvPr>
        </p:nvSpPr>
        <p:spPr>
          <a:xfrm>
            <a:off x="846000" y="365127"/>
            <a:ext cx="7433997" cy="487280"/>
          </a:xfrm>
        </p:spPr>
        <p:txBody>
          <a:bodyPr/>
          <a:lstStyle>
            <a:lvl1pPr algn="l">
              <a:defRPr>
                <a:solidFill>
                  <a:schemeClr val="bg1"/>
                </a:solidFill>
              </a:defRPr>
            </a:lvl1pPr>
          </a:lstStyle>
          <a:p>
            <a:r>
              <a:rPr lang="en-US" smtClean="0"/>
              <a:t>Click to edit Master title style</a:t>
            </a:r>
            <a:endParaRPr lang="en-GB" dirty="0"/>
          </a:p>
        </p:txBody>
      </p:sp>
    </p:spTree>
    <p:extLst>
      <p:ext uri="{BB962C8B-B14F-4D97-AF65-F5344CB8AC3E}">
        <p14:creationId xmlns:p14="http://schemas.microsoft.com/office/powerpoint/2010/main" val="14818037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2)">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xmlns="" id="{B1CB4D55-83D9-409A-A592-EFB348414E8D}"/>
              </a:ext>
            </a:extLst>
          </p:cNvPr>
          <p:cNvSpPr/>
          <p:nvPr userDrawn="1"/>
        </p:nvSpPr>
        <p:spPr>
          <a:xfrm>
            <a:off x="0" y="1130400"/>
            <a:ext cx="9144000" cy="4647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a:extLst>
              <a:ext uri="{FF2B5EF4-FFF2-40B4-BE49-F238E27FC236}">
                <a16:creationId xmlns:a16="http://schemas.microsoft.com/office/drawing/2014/main" xmlns="" id="{2830B9C5-6AFF-4B6A-AC19-BF4060281BDC}"/>
              </a:ext>
            </a:extLst>
          </p:cNvPr>
          <p:cNvSpPr>
            <a:spLocks noGrp="1"/>
          </p:cNvSpPr>
          <p:nvPr>
            <p:ph sz="half" idx="1"/>
          </p:nvPr>
        </p:nvSpPr>
        <p:spPr>
          <a:xfrm>
            <a:off x="846000" y="1717200"/>
            <a:ext cx="3564000" cy="4032000"/>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Content Placeholder 3">
            <a:extLst>
              <a:ext uri="{FF2B5EF4-FFF2-40B4-BE49-F238E27FC236}">
                <a16:creationId xmlns:a16="http://schemas.microsoft.com/office/drawing/2014/main" xmlns="" id="{993AB4CA-E859-49C8-A9DD-59570F1000FF}"/>
              </a:ext>
            </a:extLst>
          </p:cNvPr>
          <p:cNvSpPr>
            <a:spLocks noGrp="1"/>
          </p:cNvSpPr>
          <p:nvPr>
            <p:ph sz="half" idx="2"/>
          </p:nvPr>
        </p:nvSpPr>
        <p:spPr>
          <a:xfrm>
            <a:off x="4715997" y="1717200"/>
            <a:ext cx="3564000" cy="4032000"/>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8" name="Footer Placeholder 7">
            <a:extLst>
              <a:ext uri="{FF2B5EF4-FFF2-40B4-BE49-F238E27FC236}">
                <a16:creationId xmlns:a16="http://schemas.microsoft.com/office/drawing/2014/main" xmlns="" id="{7511AA63-C33F-4EE4-BC73-F2C66C84D168}"/>
              </a:ext>
            </a:extLst>
          </p:cNvPr>
          <p:cNvSpPr>
            <a:spLocks noGrp="1"/>
          </p:cNvSpPr>
          <p:nvPr>
            <p:ph type="ftr" sz="quarter" idx="10"/>
          </p:nvPr>
        </p:nvSpPr>
        <p:spPr/>
        <p:txBody>
          <a:bodyPr/>
          <a:lstStyle>
            <a:lvl1pPr>
              <a:defRPr>
                <a:solidFill>
                  <a:schemeClr val="tx2"/>
                </a:solidFill>
              </a:defRPr>
            </a:lvl1pPr>
          </a:lstStyle>
          <a:p>
            <a:r>
              <a:rPr lang="en-GB" b="1"/>
              <a:t>brickcourt.co.uk</a:t>
            </a:r>
          </a:p>
          <a:p>
            <a:r>
              <a:rPr lang="en-GB"/>
              <a:t>+44(0)20 7379 3550</a:t>
            </a:r>
            <a:endParaRPr lang="en-GB" dirty="0"/>
          </a:p>
        </p:txBody>
      </p:sp>
      <p:sp>
        <p:nvSpPr>
          <p:cNvPr id="9" name="Title 8">
            <a:extLst>
              <a:ext uri="{FF2B5EF4-FFF2-40B4-BE49-F238E27FC236}">
                <a16:creationId xmlns:a16="http://schemas.microsoft.com/office/drawing/2014/main" xmlns="" id="{830F98B4-E0C9-44BA-8BC8-993D15CB2087}"/>
              </a:ext>
            </a:extLst>
          </p:cNvPr>
          <p:cNvSpPr>
            <a:spLocks noGrp="1"/>
          </p:cNvSpPr>
          <p:nvPr>
            <p:ph type="title"/>
          </p:nvPr>
        </p:nvSpPr>
        <p:spPr>
          <a:xfrm>
            <a:off x="846000" y="365127"/>
            <a:ext cx="7433997" cy="487280"/>
          </a:xfrm>
        </p:spPr>
        <p:txBody>
          <a:bodyPr/>
          <a:lstStyle>
            <a:lvl1pPr algn="l">
              <a:defRPr>
                <a:solidFill>
                  <a:schemeClr val="tx2"/>
                </a:solidFill>
              </a:defRPr>
            </a:lvl1pPr>
          </a:lstStyle>
          <a:p>
            <a:r>
              <a:rPr lang="en-US" smtClean="0"/>
              <a:t>Click to edit Master title style</a:t>
            </a:r>
            <a:endParaRPr lang="en-GB" dirty="0"/>
          </a:p>
        </p:txBody>
      </p:sp>
    </p:spTree>
    <p:extLst>
      <p:ext uri="{BB962C8B-B14F-4D97-AF65-F5344CB8AC3E}">
        <p14:creationId xmlns:p14="http://schemas.microsoft.com/office/powerpoint/2010/main" val="347812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880F0DB-D1F1-45D6-8981-72F37B056FE6}"/>
              </a:ext>
            </a:extLst>
          </p:cNvPr>
          <p:cNvSpPr>
            <a:spLocks noGrp="1"/>
          </p:cNvSpPr>
          <p:nvPr>
            <p:ph type="title"/>
          </p:nvPr>
        </p:nvSpPr>
        <p:spPr/>
        <p:txBody>
          <a:bodyPr/>
          <a:lstStyle>
            <a:lvl1pPr algn="l">
              <a:defRPr>
                <a:solidFill>
                  <a:schemeClr val="tx2"/>
                </a:solidFill>
              </a:defRPr>
            </a:lvl1pPr>
          </a:lstStyle>
          <a:p>
            <a:r>
              <a:rPr lang="en-US" smtClean="0"/>
              <a:t>Click to edit Master title style</a:t>
            </a:r>
            <a:endParaRPr lang="en-GB" dirty="0"/>
          </a:p>
        </p:txBody>
      </p:sp>
      <p:sp>
        <p:nvSpPr>
          <p:cNvPr id="6" name="Footer Placeholder 5">
            <a:extLst>
              <a:ext uri="{FF2B5EF4-FFF2-40B4-BE49-F238E27FC236}">
                <a16:creationId xmlns:a16="http://schemas.microsoft.com/office/drawing/2014/main" xmlns="" id="{708F5024-26F7-4B2C-B374-B6643380E225}"/>
              </a:ext>
            </a:extLst>
          </p:cNvPr>
          <p:cNvSpPr>
            <a:spLocks noGrp="1"/>
          </p:cNvSpPr>
          <p:nvPr>
            <p:ph type="ftr" sz="quarter" idx="10"/>
          </p:nvPr>
        </p:nvSpPr>
        <p:spPr/>
        <p:txBody>
          <a:bodyPr/>
          <a:lstStyle>
            <a:lvl1pPr>
              <a:defRPr>
                <a:solidFill>
                  <a:schemeClr val="tx2"/>
                </a:solidFill>
              </a:defRPr>
            </a:lvl1pPr>
          </a:lstStyle>
          <a:p>
            <a:r>
              <a:rPr lang="en-GB" b="1"/>
              <a:t>brickcourt.co.uk</a:t>
            </a:r>
          </a:p>
          <a:p>
            <a:r>
              <a:rPr lang="en-GB"/>
              <a:t>+44(0)20 7379 3550</a:t>
            </a:r>
            <a:endParaRPr lang="en-GB" dirty="0"/>
          </a:p>
        </p:txBody>
      </p:sp>
    </p:spTree>
    <p:extLst>
      <p:ext uri="{BB962C8B-B14F-4D97-AF65-F5344CB8AC3E}">
        <p14:creationId xmlns:p14="http://schemas.microsoft.com/office/powerpoint/2010/main" val="661073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xmlns="" id="{C7EB237F-40BB-4865-AEDC-73B2F6C41743}"/>
              </a:ext>
            </a:extLst>
          </p:cNvPr>
          <p:cNvSpPr>
            <a:spLocks noGrp="1"/>
          </p:cNvSpPr>
          <p:nvPr>
            <p:ph type="ftr" sz="quarter" idx="10"/>
          </p:nvPr>
        </p:nvSpPr>
        <p:spPr/>
        <p:txBody>
          <a:bodyPr/>
          <a:lstStyle>
            <a:lvl1pPr>
              <a:defRPr>
                <a:solidFill>
                  <a:schemeClr val="tx2"/>
                </a:solidFill>
              </a:defRPr>
            </a:lvl1pPr>
          </a:lstStyle>
          <a:p>
            <a:r>
              <a:rPr lang="en-GB" b="1"/>
              <a:t>brickcourt.co.uk</a:t>
            </a:r>
          </a:p>
          <a:p>
            <a:r>
              <a:rPr lang="en-GB"/>
              <a:t>+44(0)20 7379 3550</a:t>
            </a:r>
            <a:endParaRPr lang="en-GB" dirty="0"/>
          </a:p>
        </p:txBody>
      </p:sp>
    </p:spTree>
    <p:extLst>
      <p:ext uri="{BB962C8B-B14F-4D97-AF65-F5344CB8AC3E}">
        <p14:creationId xmlns:p14="http://schemas.microsoft.com/office/powerpoint/2010/main" val="19422662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ack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143D9FE2-A014-41F6-9435-4131AC362674}"/>
              </a:ext>
            </a:extLst>
          </p:cNvPr>
          <p:cNvSpPr/>
          <p:nvPr userDrawn="1"/>
        </p:nvSpPr>
        <p:spPr>
          <a:xfrm>
            <a:off x="0" y="-1"/>
            <a:ext cx="9144000" cy="57689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xmlns="" id="{B28B59F1-8A7E-436E-9451-E7F4E00903A6}"/>
              </a:ext>
            </a:extLst>
          </p:cNvPr>
          <p:cNvSpPr>
            <a:spLocks noGrp="1"/>
          </p:cNvSpPr>
          <p:nvPr>
            <p:ph type="title"/>
          </p:nvPr>
        </p:nvSpPr>
        <p:spPr>
          <a:xfrm>
            <a:off x="628650" y="1759974"/>
            <a:ext cx="7886700" cy="1325563"/>
          </a:xfrm>
        </p:spPr>
        <p:txBody>
          <a:bodyPr/>
          <a:lstStyle>
            <a:lvl1pPr algn="ctr">
              <a:defRPr>
                <a:solidFill>
                  <a:schemeClr val="bg1"/>
                </a:solidFill>
              </a:defRPr>
            </a:lvl1pPr>
          </a:lstStyle>
          <a:p>
            <a:r>
              <a:rPr lang="en-US" smtClean="0"/>
              <a:t>Click to edit Master title style</a:t>
            </a:r>
            <a:endParaRPr lang="en-GB"/>
          </a:p>
        </p:txBody>
      </p:sp>
      <p:sp>
        <p:nvSpPr>
          <p:cNvPr id="3" name="Footer Placeholder 2">
            <a:extLst>
              <a:ext uri="{FF2B5EF4-FFF2-40B4-BE49-F238E27FC236}">
                <a16:creationId xmlns:a16="http://schemas.microsoft.com/office/drawing/2014/main" xmlns="" id="{4ABF4C48-0524-4B64-B5B6-C6078914BDE2}"/>
              </a:ext>
            </a:extLst>
          </p:cNvPr>
          <p:cNvSpPr>
            <a:spLocks noGrp="1"/>
          </p:cNvSpPr>
          <p:nvPr>
            <p:ph type="ftr" sz="quarter" idx="10"/>
          </p:nvPr>
        </p:nvSpPr>
        <p:spPr/>
        <p:txBody>
          <a:bodyPr/>
          <a:lstStyle>
            <a:lvl1pPr>
              <a:defRPr>
                <a:solidFill>
                  <a:schemeClr val="tx2"/>
                </a:solidFill>
              </a:defRPr>
            </a:lvl1pPr>
          </a:lstStyle>
          <a:p>
            <a:r>
              <a:rPr lang="en-GB" b="1"/>
              <a:t>brickcourt.co.uk</a:t>
            </a:r>
          </a:p>
          <a:p>
            <a:r>
              <a:rPr lang="en-GB"/>
              <a:t>+44(0)20 7379 3550</a:t>
            </a:r>
            <a:endParaRPr lang="en-GB" dirty="0"/>
          </a:p>
        </p:txBody>
      </p:sp>
      <p:sp>
        <p:nvSpPr>
          <p:cNvPr id="6" name="Text Placeholder 5">
            <a:extLst>
              <a:ext uri="{FF2B5EF4-FFF2-40B4-BE49-F238E27FC236}">
                <a16:creationId xmlns:a16="http://schemas.microsoft.com/office/drawing/2014/main" xmlns="" id="{15838B1F-A3FF-45CE-A496-B3A44905EE8C}"/>
              </a:ext>
            </a:extLst>
          </p:cNvPr>
          <p:cNvSpPr>
            <a:spLocks noGrp="1"/>
          </p:cNvSpPr>
          <p:nvPr>
            <p:ph type="body" sz="quarter" idx="11" hasCustomPrompt="1"/>
          </p:nvPr>
        </p:nvSpPr>
        <p:spPr>
          <a:xfrm>
            <a:off x="628650" y="3254375"/>
            <a:ext cx="7886700" cy="1325563"/>
          </a:xfrm>
        </p:spPr>
        <p:txBody>
          <a:bodyPr/>
          <a:lstStyle>
            <a:lvl1pPr marL="0" indent="0" algn="ctr">
              <a:buNone/>
              <a:defRPr b="1">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&lt;Name&gt;</a:t>
            </a:r>
            <a:endParaRPr lang="en-GB" dirty="0"/>
          </a:p>
        </p:txBody>
      </p:sp>
    </p:spTree>
    <p:extLst>
      <p:ext uri="{BB962C8B-B14F-4D97-AF65-F5344CB8AC3E}">
        <p14:creationId xmlns:p14="http://schemas.microsoft.com/office/powerpoint/2010/main" val="23359843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 name="Logo banner" descr="A close up of a logo&#10;&#10;Description generated with very high confidence">
            <a:extLst>
              <a:ext uri="{FF2B5EF4-FFF2-40B4-BE49-F238E27FC236}">
                <a16:creationId xmlns:a16="http://schemas.microsoft.com/office/drawing/2014/main" xmlns="" id="{09B0CA6F-BD90-4FF6-9A11-3B4B8C1173CD}"/>
              </a:ext>
            </a:extLst>
          </p:cNvPr>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0" y="5755639"/>
            <a:ext cx="9144000" cy="1112520"/>
          </a:xfrm>
          <a:prstGeom prst="rect">
            <a:avLst/>
          </a:prstGeom>
        </p:spPr>
      </p:pic>
      <p:sp>
        <p:nvSpPr>
          <p:cNvPr id="11" name="Mask">
            <a:extLst>
              <a:ext uri="{FF2B5EF4-FFF2-40B4-BE49-F238E27FC236}">
                <a16:creationId xmlns:a16="http://schemas.microsoft.com/office/drawing/2014/main" xmlns="" id="{B452B2DA-5069-48D7-8FF8-34F037B10069}"/>
              </a:ext>
            </a:extLst>
          </p:cNvPr>
          <p:cNvSpPr/>
          <p:nvPr userDrawn="1"/>
        </p:nvSpPr>
        <p:spPr>
          <a:xfrm>
            <a:off x="5774076" y="6088478"/>
            <a:ext cx="2741274" cy="4815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2" name="Title Placeholder 1">
            <a:extLst>
              <a:ext uri="{FF2B5EF4-FFF2-40B4-BE49-F238E27FC236}">
                <a16:creationId xmlns:a16="http://schemas.microsoft.com/office/drawing/2014/main" xmlns="" id="{D499FB7A-7990-42D1-97B3-A931BC4089DD}"/>
              </a:ext>
            </a:extLst>
          </p:cNvPr>
          <p:cNvSpPr>
            <a:spLocks noGrp="1"/>
          </p:cNvSpPr>
          <p:nvPr>
            <p:ph type="title"/>
          </p:nvPr>
        </p:nvSpPr>
        <p:spPr>
          <a:xfrm>
            <a:off x="846000" y="365127"/>
            <a:ext cx="7433997" cy="487280"/>
          </a:xfrm>
          <a:prstGeom prst="rect">
            <a:avLst/>
          </a:prstGeom>
        </p:spPr>
        <p:txBody>
          <a:bodyPr vert="horz" lIns="0" tIns="0" rIns="0" bIns="0" rtlCol="0" anchor="ctr">
            <a:normAutofit/>
          </a:bodyPr>
          <a:lstStyle/>
          <a:p>
            <a:r>
              <a:rPr lang="en-US" smtClean="0"/>
              <a:t>Click to edit Master title style</a:t>
            </a:r>
            <a:endParaRPr lang="en-GB" dirty="0"/>
          </a:p>
        </p:txBody>
      </p:sp>
      <p:sp>
        <p:nvSpPr>
          <p:cNvPr id="3" name="Text Placeholder 2">
            <a:extLst>
              <a:ext uri="{FF2B5EF4-FFF2-40B4-BE49-F238E27FC236}">
                <a16:creationId xmlns:a16="http://schemas.microsoft.com/office/drawing/2014/main" xmlns="" id="{0C318955-BD42-4202-AD87-FB4651F31FEB}"/>
              </a:ext>
            </a:extLst>
          </p:cNvPr>
          <p:cNvSpPr>
            <a:spLocks noGrp="1"/>
          </p:cNvSpPr>
          <p:nvPr>
            <p:ph type="body" idx="1"/>
          </p:nvPr>
        </p:nvSpPr>
        <p:spPr>
          <a:xfrm>
            <a:off x="846000" y="1717199"/>
            <a:ext cx="7433997" cy="4051775"/>
          </a:xfrm>
          <a:prstGeom prst="rect">
            <a:avLst/>
          </a:prstGeom>
        </p:spPr>
        <p:txBody>
          <a:bodyPr vert="horz" lIns="0" tIns="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Footer Placeholder 4">
            <a:extLst>
              <a:ext uri="{FF2B5EF4-FFF2-40B4-BE49-F238E27FC236}">
                <a16:creationId xmlns:a16="http://schemas.microsoft.com/office/drawing/2014/main" xmlns="" id="{849E257C-1A1E-4ACB-B760-7F897DDCC8D3}"/>
              </a:ext>
            </a:extLst>
          </p:cNvPr>
          <p:cNvSpPr>
            <a:spLocks noGrp="1"/>
          </p:cNvSpPr>
          <p:nvPr>
            <p:ph type="ftr" sz="quarter" idx="3"/>
          </p:nvPr>
        </p:nvSpPr>
        <p:spPr>
          <a:xfrm>
            <a:off x="5310904" y="6146673"/>
            <a:ext cx="3086100" cy="365125"/>
          </a:xfrm>
          <a:prstGeom prst="rect">
            <a:avLst/>
          </a:prstGeom>
          <a:solidFill>
            <a:schemeClr val="bg1"/>
          </a:solidFill>
        </p:spPr>
        <p:txBody>
          <a:bodyPr vert="horz" lIns="91440" tIns="45720" rIns="91440" bIns="45720" rtlCol="0" anchor="ctr"/>
          <a:lstStyle>
            <a:lvl1pPr algn="r">
              <a:lnSpc>
                <a:spcPts val="1600"/>
              </a:lnSpc>
              <a:defRPr sz="1200">
                <a:solidFill>
                  <a:srgbClr val="173E61"/>
                </a:solidFill>
              </a:defRPr>
            </a:lvl1pPr>
          </a:lstStyle>
          <a:p>
            <a:r>
              <a:rPr lang="en-GB" b="1" dirty="0"/>
              <a:t>brickcourt.co.uk</a:t>
            </a:r>
          </a:p>
          <a:p>
            <a:r>
              <a:rPr lang="en-GB" dirty="0"/>
              <a:t>+44(0)20 7379 3550</a:t>
            </a:r>
          </a:p>
        </p:txBody>
      </p:sp>
    </p:spTree>
    <p:extLst>
      <p:ext uri="{BB962C8B-B14F-4D97-AF65-F5344CB8AC3E}">
        <p14:creationId xmlns:p14="http://schemas.microsoft.com/office/powerpoint/2010/main" val="533846552"/>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6" r:id="rId4"/>
    <p:sldLayoutId id="2147483652" r:id="rId5"/>
    <p:sldLayoutId id="2147483657" r:id="rId6"/>
    <p:sldLayoutId id="2147483654" r:id="rId7"/>
    <p:sldLayoutId id="2147483655" r:id="rId8"/>
    <p:sldLayoutId id="2147483658" r:id="rId9"/>
  </p:sldLayoutIdLst>
  <p:hf sldNum="0" hdr="0" dt="0"/>
  <p:txStyles>
    <p:titleStyle>
      <a:lvl1pPr algn="l" defTabSz="685800" rtl="0" eaLnBrk="1" latinLnBrk="0" hangingPunct="1">
        <a:lnSpc>
          <a:spcPct val="90000"/>
        </a:lnSpc>
        <a:spcBef>
          <a:spcPct val="0"/>
        </a:spcBef>
        <a:buNone/>
        <a:defRPr sz="2600" kern="1200" cap="all" baseline="0">
          <a:solidFill>
            <a:schemeClr val="tx2"/>
          </a:solidFill>
          <a:latin typeface="+mj-lt"/>
          <a:ea typeface="+mj-ea"/>
          <a:cs typeface="+mj-cs"/>
        </a:defRPr>
      </a:lvl1pPr>
    </p:titleStyle>
    <p:bodyStyle>
      <a:lvl1pPr marL="180000" indent="-180000" algn="l" defTabSz="685800" rtl="0" eaLnBrk="1" latinLnBrk="0" hangingPunct="1">
        <a:lnSpc>
          <a:spcPts val="1900"/>
        </a:lnSpc>
        <a:spcBef>
          <a:spcPts val="750"/>
        </a:spcBef>
        <a:buFont typeface="Arial" panose="020B0604020202020204" pitchFamily="34" charset="0"/>
        <a:buChar char="•"/>
        <a:defRPr sz="1600" kern="1200">
          <a:solidFill>
            <a:schemeClr val="tx2"/>
          </a:solidFill>
          <a:latin typeface="+mn-lt"/>
          <a:ea typeface="+mn-ea"/>
          <a:cs typeface="+mn-cs"/>
        </a:defRPr>
      </a:lvl1pPr>
      <a:lvl2pPr marL="360000" indent="-180000" algn="l" defTabSz="685800" rtl="0" eaLnBrk="1" latinLnBrk="0" hangingPunct="1">
        <a:lnSpc>
          <a:spcPts val="1900"/>
        </a:lnSpc>
        <a:spcBef>
          <a:spcPts val="375"/>
        </a:spcBef>
        <a:buFont typeface="Arial" panose="020B0604020202020204" pitchFamily="34" charset="0"/>
        <a:buChar char="•"/>
        <a:defRPr sz="1600" kern="1200">
          <a:solidFill>
            <a:schemeClr val="tx2"/>
          </a:solidFill>
          <a:latin typeface="+mn-lt"/>
          <a:ea typeface="+mn-ea"/>
          <a:cs typeface="+mn-cs"/>
        </a:defRPr>
      </a:lvl2pPr>
      <a:lvl3pPr marL="540000" indent="-180000" algn="l" defTabSz="685800" rtl="0" eaLnBrk="1" latinLnBrk="0" hangingPunct="1">
        <a:lnSpc>
          <a:spcPts val="1900"/>
        </a:lnSpc>
        <a:spcBef>
          <a:spcPts val="375"/>
        </a:spcBef>
        <a:buFont typeface="Arial" panose="020B0604020202020204" pitchFamily="34" charset="0"/>
        <a:buChar char="•"/>
        <a:defRPr sz="1600" kern="1200">
          <a:solidFill>
            <a:schemeClr val="tx2"/>
          </a:solidFill>
          <a:latin typeface="+mn-lt"/>
          <a:ea typeface="+mn-ea"/>
          <a:cs typeface="+mn-cs"/>
        </a:defRPr>
      </a:lvl3pPr>
      <a:lvl4pPr marL="720000" indent="-180000" algn="l" defTabSz="685800" rtl="0" eaLnBrk="1" latinLnBrk="0" hangingPunct="1">
        <a:lnSpc>
          <a:spcPts val="1900"/>
        </a:lnSpc>
        <a:spcBef>
          <a:spcPts val="375"/>
        </a:spcBef>
        <a:buFont typeface="Arial" panose="020B0604020202020204" pitchFamily="34" charset="0"/>
        <a:buChar char="•"/>
        <a:defRPr sz="1600" kern="1200">
          <a:solidFill>
            <a:schemeClr val="tx2"/>
          </a:solidFill>
          <a:latin typeface="+mn-lt"/>
          <a:ea typeface="+mn-ea"/>
          <a:cs typeface="+mn-cs"/>
        </a:defRPr>
      </a:lvl4pPr>
      <a:lvl5pPr marL="900000" indent="-180000" algn="l" defTabSz="685800" rtl="0" eaLnBrk="1" latinLnBrk="0" hangingPunct="1">
        <a:lnSpc>
          <a:spcPts val="1900"/>
        </a:lnSpc>
        <a:spcBef>
          <a:spcPts val="375"/>
        </a:spcBef>
        <a:buFont typeface="Arial" panose="020B0604020202020204" pitchFamily="34" charset="0"/>
        <a:buChar char="•"/>
        <a:defRPr sz="1600" kern="1200">
          <a:solidFill>
            <a:schemeClr val="tx2"/>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guide id="3" orient="horz" pos="3634" userDrawn="1">
          <p15:clr>
            <a:srgbClr val="F26B43"/>
          </p15:clr>
        </p15:guide>
        <p15:guide id="4" pos="517" userDrawn="1">
          <p15:clr>
            <a:srgbClr val="F26B43"/>
          </p15:clr>
        </p15:guide>
        <p15:guide id="5" pos="5213" userDrawn="1">
          <p15:clr>
            <a:srgbClr val="F26B43"/>
          </p15:clr>
        </p15:guide>
        <p15:guide id="6" orient="horz" pos="107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google.co.uk/url?sa=i&amp;rct=j&amp;q=&amp;esrc=s&amp;source=images&amp;cd=&amp;cad=rja&amp;uact=8&amp;ved=2ahUKEwjKpOWEyIDcAhWDCOwKHcVFCpYQjRx6BAgBEAU&amp;url=https://metro.co.uk/2018/03/13/russian-oligarch-made-putin-list-published-us-7382964/&amp;psig=AOvVaw1d4F433czYQC6goNGO9n3x&amp;ust=1530625897398579"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10B57A5-3AC2-7D44-910C-7512C52ECA37}"/>
              </a:ext>
            </a:extLst>
          </p:cNvPr>
          <p:cNvSpPr>
            <a:spLocks noGrp="1"/>
          </p:cNvSpPr>
          <p:nvPr>
            <p:ph type="ctrTitle"/>
          </p:nvPr>
        </p:nvSpPr>
        <p:spPr/>
        <p:txBody>
          <a:bodyPr/>
          <a:lstStyle/>
          <a:p>
            <a:r>
              <a:rPr lang="en-GB" sz="2800" dirty="0"/>
              <a:t>Fraud and corruption in international commercial arbitration</a:t>
            </a:r>
            <a:endParaRPr lang="en-GB" dirty="0"/>
          </a:p>
        </p:txBody>
      </p:sp>
      <p:sp>
        <p:nvSpPr>
          <p:cNvPr id="3" name="Subtitle 2">
            <a:extLst>
              <a:ext uri="{FF2B5EF4-FFF2-40B4-BE49-F238E27FC236}">
                <a16:creationId xmlns:a16="http://schemas.microsoft.com/office/drawing/2014/main" xmlns="" id="{326B0960-3D69-A048-83D5-A006932324ED}"/>
              </a:ext>
            </a:extLst>
          </p:cNvPr>
          <p:cNvSpPr>
            <a:spLocks noGrp="1"/>
          </p:cNvSpPr>
          <p:nvPr>
            <p:ph type="subTitle" idx="1"/>
          </p:nvPr>
        </p:nvSpPr>
        <p:spPr/>
        <p:txBody>
          <a:bodyPr/>
          <a:lstStyle/>
          <a:p>
            <a:endParaRPr lang="en-GB"/>
          </a:p>
        </p:txBody>
      </p:sp>
      <p:sp>
        <p:nvSpPr>
          <p:cNvPr id="4" name="Footer Placeholder 3">
            <a:extLst>
              <a:ext uri="{FF2B5EF4-FFF2-40B4-BE49-F238E27FC236}">
                <a16:creationId xmlns:a16="http://schemas.microsoft.com/office/drawing/2014/main" xmlns="" id="{FE441B11-76D2-954E-A92C-57EC29D8CA57}"/>
              </a:ext>
            </a:extLst>
          </p:cNvPr>
          <p:cNvSpPr>
            <a:spLocks noGrp="1"/>
          </p:cNvSpPr>
          <p:nvPr>
            <p:ph type="ftr" sz="quarter" idx="11"/>
          </p:nvPr>
        </p:nvSpPr>
        <p:spPr/>
        <p:txBody>
          <a:bodyPr/>
          <a:lstStyle/>
          <a:p>
            <a:r>
              <a:rPr lang="en-GB" b="1"/>
              <a:t>brickcourt.co.uk </a:t>
            </a:r>
          </a:p>
          <a:p>
            <a:r>
              <a:rPr lang="en-GB"/>
              <a:t>+44(0)20 7379 3550</a:t>
            </a:r>
            <a:endParaRPr lang="en-GB" dirty="0"/>
          </a:p>
        </p:txBody>
      </p:sp>
      <p:sp>
        <p:nvSpPr>
          <p:cNvPr id="5" name="Text Placeholder 4">
            <a:extLst>
              <a:ext uri="{FF2B5EF4-FFF2-40B4-BE49-F238E27FC236}">
                <a16:creationId xmlns:a16="http://schemas.microsoft.com/office/drawing/2014/main" xmlns="" id="{DFF3F92E-CE93-0141-8FD6-83BB68931F19}"/>
              </a:ext>
            </a:extLst>
          </p:cNvPr>
          <p:cNvSpPr>
            <a:spLocks noGrp="1"/>
          </p:cNvSpPr>
          <p:nvPr>
            <p:ph type="body" sz="quarter" idx="12"/>
          </p:nvPr>
        </p:nvSpPr>
        <p:spPr/>
        <p:txBody>
          <a:bodyPr/>
          <a:lstStyle/>
          <a:p>
            <a:r>
              <a:rPr lang="en-GB" dirty="0" smtClean="0"/>
              <a:t>Neil Calver QC</a:t>
            </a:r>
          </a:p>
          <a:p>
            <a:r>
              <a:rPr lang="en-GB" dirty="0" smtClean="0"/>
              <a:t>Simon Salzedo QC</a:t>
            </a:r>
            <a:endParaRPr lang="en-GB" dirty="0"/>
          </a:p>
        </p:txBody>
      </p:sp>
    </p:spTree>
    <p:extLst>
      <p:ext uri="{BB962C8B-B14F-4D97-AF65-F5344CB8AC3E}">
        <p14:creationId xmlns:p14="http://schemas.microsoft.com/office/powerpoint/2010/main" val="8840293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lstStyle/>
          <a:p>
            <a:r>
              <a:rPr lang="en-GB" dirty="0" smtClean="0"/>
              <a:t>Early freezing injunction</a:t>
            </a:r>
            <a:endParaRPr lang="en-GB" dirty="0"/>
          </a:p>
        </p:txBody>
      </p:sp>
      <p:pic>
        <p:nvPicPr>
          <p:cNvPr id="5" name="Picture 5" descr="Image result for oligarch">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10248" y="1703432"/>
            <a:ext cx="5905500" cy="331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595716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lstStyle/>
          <a:p>
            <a:r>
              <a:rPr lang="en-GB" altLang="en-US" sz="2800" dirty="0"/>
              <a:t>Section 44(3) Arbitration Act 1996 </a:t>
            </a:r>
            <a:endParaRPr lang="en-GB" dirty="0"/>
          </a:p>
        </p:txBody>
      </p:sp>
      <p:sp>
        <p:nvSpPr>
          <p:cNvPr id="4" name="Content Placeholder 3"/>
          <p:cNvSpPr>
            <a:spLocks noGrp="1"/>
          </p:cNvSpPr>
          <p:nvPr>
            <p:ph sz="quarter" idx="11"/>
          </p:nvPr>
        </p:nvSpPr>
        <p:spPr/>
        <p:txBody>
          <a:bodyPr/>
          <a:lstStyle/>
          <a:p>
            <a:r>
              <a:rPr lang="en-GB" altLang="en-US" sz="2400" dirty="0"/>
              <a:t>(1)Unless otherwise agreed by the parties, the court has for the purposes of and in relation to arbitral proceedings the same power of making orders about the matters listed below as it has for the purposes of and in relation to legal proceedings.</a:t>
            </a:r>
          </a:p>
          <a:p>
            <a:r>
              <a:rPr lang="en-GB" altLang="en-US" sz="2400" dirty="0"/>
              <a:t>(2)Those matters are—</a:t>
            </a:r>
          </a:p>
          <a:p>
            <a:r>
              <a:rPr lang="en-GB" altLang="en-US" sz="2400" dirty="0"/>
              <a:t>(e)the granting of an interim injunction or the appointment of a receiver.</a:t>
            </a:r>
          </a:p>
          <a:p>
            <a:r>
              <a:rPr lang="en-GB" altLang="en-US" sz="2400" dirty="0"/>
              <a:t>(3)If the case is one of urgency, the court may, on the application of a party or proposed party to the arbitral proceedings, make such orders as it thinks necessary for the purpose of preserving evidence or assets.</a:t>
            </a:r>
          </a:p>
          <a:p>
            <a:endParaRPr lang="en-GB" dirty="0"/>
          </a:p>
        </p:txBody>
      </p:sp>
    </p:spTree>
    <p:extLst>
      <p:ext uri="{BB962C8B-B14F-4D97-AF65-F5344CB8AC3E}">
        <p14:creationId xmlns:p14="http://schemas.microsoft.com/office/powerpoint/2010/main" val="2844794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lstStyle/>
          <a:p>
            <a:r>
              <a:rPr lang="en-GB" altLang="en-US" sz="2400" dirty="0"/>
              <a:t>LCIA casework report 2017</a:t>
            </a:r>
            <a:endParaRPr lang="en-GB" dirty="0"/>
          </a:p>
        </p:txBody>
      </p:sp>
      <p:sp>
        <p:nvSpPr>
          <p:cNvPr id="4" name="Content Placeholder 3"/>
          <p:cNvSpPr>
            <a:spLocks noGrp="1"/>
          </p:cNvSpPr>
          <p:nvPr>
            <p:ph sz="quarter" idx="11"/>
          </p:nvPr>
        </p:nvSpPr>
        <p:spPr/>
        <p:txBody>
          <a:bodyPr>
            <a:normAutofit fontScale="92500"/>
          </a:bodyPr>
          <a:lstStyle/>
          <a:p>
            <a:r>
              <a:rPr lang="en-GB" altLang="en-US" sz="2400" dirty="0"/>
              <a:t>Expedited formation of tribunal and appointment of emergency arbitrator </a:t>
            </a:r>
          </a:p>
          <a:p>
            <a:r>
              <a:rPr lang="en-GB" altLang="en-US" sz="2400" dirty="0"/>
              <a:t>In 2017, there were a total of 16 applications for expedited appointment of a tribunal under Article 9A of the LCIA Rules 2014. Of the 16 applications, 4 were granted, 11 were rejected, and 1 was superseded. </a:t>
            </a:r>
          </a:p>
          <a:p>
            <a:r>
              <a:rPr lang="en-GB" altLang="en-US" sz="2400" dirty="0"/>
              <a:t>These figures are similar to those of 2016, during which 15 applications were made, with 2 granted, and 2014, during which 10 applications were made, with 3 granted. 2015 stands as an outlier, with 30 applications made and 12 granted. </a:t>
            </a:r>
          </a:p>
          <a:p>
            <a:r>
              <a:rPr lang="en-GB" altLang="en-US" sz="2400" dirty="0"/>
              <a:t>The LCIA also received 1 application for the appointment of an emergency arbitrator under Article 9B of the LCIA Rules 2014, which was rejected by the Court. </a:t>
            </a:r>
          </a:p>
          <a:p>
            <a:endParaRPr lang="en-GB" dirty="0"/>
          </a:p>
        </p:txBody>
      </p:sp>
    </p:spTree>
    <p:extLst>
      <p:ext uri="{BB962C8B-B14F-4D97-AF65-F5344CB8AC3E}">
        <p14:creationId xmlns:p14="http://schemas.microsoft.com/office/powerpoint/2010/main" val="6433751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4" name="Title 3"/>
          <p:cNvSpPr>
            <a:spLocks noGrp="1"/>
          </p:cNvSpPr>
          <p:nvPr>
            <p:ph type="title"/>
          </p:nvPr>
        </p:nvSpPr>
        <p:spPr/>
        <p:txBody>
          <a:bodyPr/>
          <a:lstStyle/>
          <a:p>
            <a:r>
              <a:rPr lang="en-GB" altLang="en-US" dirty="0"/>
              <a:t>Security for the claim?</a:t>
            </a:r>
            <a:endParaRPr lang="en-US" dirty="0"/>
          </a:p>
        </p:txBody>
      </p:sp>
      <p:sp>
        <p:nvSpPr>
          <p:cNvPr id="5" name="Content Placeholder 4"/>
          <p:cNvSpPr>
            <a:spLocks noGrp="1"/>
          </p:cNvSpPr>
          <p:nvPr>
            <p:ph sz="quarter" idx="11"/>
          </p:nvPr>
        </p:nvSpPr>
        <p:spPr/>
        <p:txBody>
          <a:bodyPr/>
          <a:lstStyle/>
          <a:p>
            <a:pPr marL="457200" lvl="1" indent="0">
              <a:buNone/>
            </a:pPr>
            <a:r>
              <a:rPr lang="en-GB" altLang="en-US" sz="1800" dirty="0"/>
              <a:t>Article 25.1(</a:t>
            </a:r>
            <a:r>
              <a:rPr lang="en-GB" altLang="en-US" sz="1800" dirty="0" err="1"/>
              <a:t>i</a:t>
            </a:r>
            <a:r>
              <a:rPr lang="en-GB" altLang="en-US" sz="1800" dirty="0"/>
              <a:t>) LCIA Rules:</a:t>
            </a:r>
          </a:p>
          <a:p>
            <a:pPr marL="457200" lvl="1" indent="0">
              <a:buNone/>
            </a:pPr>
            <a:r>
              <a:rPr lang="en-GB" altLang="en-US" sz="2000" b="1" dirty="0"/>
              <a:t>Article 25      Interim and Conservatory Measures</a:t>
            </a:r>
            <a:r>
              <a:rPr lang="en-GB" altLang="en-US" sz="2000" dirty="0"/>
              <a:t/>
            </a:r>
            <a:br>
              <a:rPr lang="en-GB" altLang="en-US" sz="2000" dirty="0"/>
            </a:br>
            <a:r>
              <a:rPr lang="en-GB" altLang="en-US" sz="2000" dirty="0"/>
              <a:t/>
            </a:r>
            <a:br>
              <a:rPr lang="en-GB" altLang="en-US" sz="2000" dirty="0"/>
            </a:br>
            <a:r>
              <a:rPr lang="en-GB" altLang="en-US" sz="2000" dirty="0"/>
              <a:t>25.1     The Arbitral Tribunal shall have the power upon the application of any party, after giving all other parties a reasonable opportunity to respond to such application and upon such terms as the Arbitral Tribunal considers appropriate in the circumstances:</a:t>
            </a:r>
            <a:br>
              <a:rPr lang="en-GB" altLang="en-US" sz="2000" dirty="0"/>
            </a:br>
            <a:r>
              <a:rPr lang="en-GB" altLang="en-US" sz="2000" dirty="0"/>
              <a:t/>
            </a:r>
            <a:br>
              <a:rPr lang="en-GB" altLang="en-US" sz="2000" dirty="0"/>
            </a:br>
            <a:r>
              <a:rPr lang="en-GB" altLang="en-US" sz="2000" dirty="0"/>
              <a:t>(</a:t>
            </a:r>
            <a:r>
              <a:rPr lang="en-GB" altLang="en-US" sz="2000" dirty="0" err="1"/>
              <a:t>i</a:t>
            </a:r>
            <a:r>
              <a:rPr lang="en-GB" altLang="en-US" sz="2000" dirty="0"/>
              <a:t>)     to order any respondent party to a claim or cross-claim to provide security for all or part of the amount in dispute, by way of deposit or bank guarantee or in any other manner;</a:t>
            </a:r>
          </a:p>
          <a:p>
            <a:endParaRPr lang="en-US" dirty="0"/>
          </a:p>
        </p:txBody>
      </p:sp>
    </p:spTree>
    <p:extLst>
      <p:ext uri="{BB962C8B-B14F-4D97-AF65-F5344CB8AC3E}">
        <p14:creationId xmlns:p14="http://schemas.microsoft.com/office/powerpoint/2010/main" val="26697954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lstStyle/>
          <a:p>
            <a:r>
              <a:rPr lang="en-GB" altLang="en-US" dirty="0"/>
              <a:t>LCIA casework report for 2017</a:t>
            </a:r>
            <a:endParaRPr lang="en-GB" dirty="0"/>
          </a:p>
        </p:txBody>
      </p:sp>
      <p:sp>
        <p:nvSpPr>
          <p:cNvPr id="4" name="Content Placeholder 3"/>
          <p:cNvSpPr>
            <a:spLocks noGrp="1"/>
          </p:cNvSpPr>
          <p:nvPr>
            <p:ph sz="quarter" idx="11"/>
          </p:nvPr>
        </p:nvSpPr>
        <p:spPr/>
        <p:txBody>
          <a:bodyPr/>
          <a:lstStyle/>
          <a:p>
            <a:r>
              <a:rPr lang="en-GB" altLang="en-US" sz="2000" b="1" dirty="0"/>
              <a:t>Interim relief </a:t>
            </a:r>
            <a:endParaRPr lang="en-GB" altLang="en-US" sz="2800" dirty="0"/>
          </a:p>
          <a:p>
            <a:r>
              <a:rPr lang="en-GB" altLang="en-US" sz="2000" dirty="0"/>
              <a:t>In 2017, 68 applications for interim and conservatory measures under Article 25 of the LCIA Rules (involving 58 arbitrations) were made. Tribunals granted the relief in 17 instances and rejected the application in 30 others (in the other cases the applications were superseded). </a:t>
            </a:r>
          </a:p>
          <a:p>
            <a:r>
              <a:rPr lang="en-GB" altLang="en-US" sz="2000" dirty="0"/>
              <a:t>Almost half of the applications were for security for costs under Article 25.2 of the Rules, of which 32% were successful (10 of 31). Security for costs applications therefore had the highest success rate of all types of applications (other than authorisation to seek relief from state courts or other legal authorities, for which only 2 applications were made). There were only 10 applications for security for the claim, of which only 2 were successful.</a:t>
            </a:r>
          </a:p>
          <a:p>
            <a:endParaRPr lang="en-GB" dirty="0"/>
          </a:p>
        </p:txBody>
      </p:sp>
    </p:spTree>
    <p:extLst>
      <p:ext uri="{BB962C8B-B14F-4D97-AF65-F5344CB8AC3E}">
        <p14:creationId xmlns:p14="http://schemas.microsoft.com/office/powerpoint/2010/main" val="9136665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lstStyle/>
          <a:p>
            <a:r>
              <a:rPr lang="en-GB" altLang="en-US" dirty="0"/>
              <a:t>Section 103 Arbitration Act 1996</a:t>
            </a:r>
            <a:endParaRPr lang="en-GB" dirty="0"/>
          </a:p>
        </p:txBody>
      </p:sp>
      <p:sp>
        <p:nvSpPr>
          <p:cNvPr id="4" name="Content Placeholder 3"/>
          <p:cNvSpPr>
            <a:spLocks noGrp="1"/>
          </p:cNvSpPr>
          <p:nvPr>
            <p:ph sz="quarter" idx="11"/>
          </p:nvPr>
        </p:nvSpPr>
        <p:spPr/>
        <p:txBody>
          <a:bodyPr>
            <a:normAutofit/>
          </a:bodyPr>
          <a:lstStyle/>
          <a:p>
            <a:r>
              <a:rPr lang="en-GB" altLang="en-US" sz="2400" b="1" dirty="0"/>
              <a:t>103 Refusal of recognition or enforcement</a:t>
            </a:r>
            <a:endParaRPr lang="en-GB" altLang="en-US" sz="2400" dirty="0"/>
          </a:p>
          <a:p>
            <a:r>
              <a:rPr lang="en-GB" altLang="en-US" sz="2400" dirty="0"/>
              <a:t>Recognition or enforcement of a New York Convention award shall not be refused except in the following cases</a:t>
            </a:r>
          </a:p>
          <a:p>
            <a:r>
              <a:rPr lang="en-GB" altLang="en-US" sz="2400" dirty="0"/>
              <a:t>…</a:t>
            </a:r>
          </a:p>
          <a:p>
            <a:r>
              <a:rPr lang="en-GB" altLang="en-US" sz="2400" dirty="0"/>
              <a:t>Recognition or enforcement of the award may also be refused if the award is in respect of a matter which is not capable of settlement by arbitration, or if it would be contrary to public policy to recognise or enforce the award</a:t>
            </a:r>
            <a:r>
              <a:rPr lang="en-GB" altLang="en-US" sz="2400" dirty="0" smtClean="0"/>
              <a:t>.</a:t>
            </a:r>
            <a:endParaRPr lang="en-GB" altLang="en-US" sz="2400" dirty="0"/>
          </a:p>
        </p:txBody>
      </p:sp>
    </p:spTree>
    <p:extLst>
      <p:ext uri="{BB962C8B-B14F-4D97-AF65-F5344CB8AC3E}">
        <p14:creationId xmlns:p14="http://schemas.microsoft.com/office/powerpoint/2010/main" val="15544136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lstStyle/>
          <a:p>
            <a:r>
              <a:rPr lang="en-GB" dirty="0" smtClean="0"/>
              <a:t>Thank you</a:t>
            </a:r>
            <a:endParaRPr lang="en-GB" dirty="0"/>
          </a:p>
        </p:txBody>
      </p:sp>
      <p:pic>
        <p:nvPicPr>
          <p:cNvPr id="5" name="Picture 1"/>
          <p:cNvPicPr>
            <a:picLocks noGrp="1" noChangeAspect="1"/>
          </p:cNvPicPr>
          <p:nvPr>
            <p:ph sz="quarter" idx="11"/>
          </p:nvPr>
        </p:nvPicPr>
        <p:blipFill>
          <a:blip r:embed="rId2">
            <a:extLst>
              <a:ext uri="{28A0092B-C50C-407E-A947-70E740481C1C}">
                <a14:useLocalDpi xmlns:a14="http://schemas.microsoft.com/office/drawing/2010/main" val="0"/>
              </a:ext>
            </a:extLst>
          </a:blip>
          <a:srcRect/>
          <a:stretch>
            <a:fillRect/>
          </a:stretch>
        </p:blipFill>
        <p:spPr bwMode="auto">
          <a:xfrm>
            <a:off x="950554" y="1467540"/>
            <a:ext cx="7224888" cy="406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88778686"/>
      </p:ext>
    </p:extLst>
  </p:cSld>
  <p:clrMapOvr>
    <a:masterClrMapping/>
  </p:clrMapOvr>
</p:sld>
</file>

<file path=ppt/theme/theme1.xml><?xml version="1.0" encoding="utf-8"?>
<a:theme xmlns:a="http://schemas.openxmlformats.org/drawingml/2006/main" name="Office Theme">
  <a:themeElements>
    <a:clrScheme name="Brick Court Chambers">
      <a:dk1>
        <a:sysClr val="windowText" lastClr="000000"/>
      </a:dk1>
      <a:lt1>
        <a:sysClr val="window" lastClr="FFFFFF"/>
      </a:lt1>
      <a:dk2>
        <a:srgbClr val="173E61"/>
      </a:dk2>
      <a:lt2>
        <a:srgbClr val="CECCCB"/>
      </a:lt2>
      <a:accent1>
        <a:srgbClr val="173E61"/>
      </a:accent1>
      <a:accent2>
        <a:srgbClr val="2F8698"/>
      </a:accent2>
      <a:accent3>
        <a:srgbClr val="004789"/>
      </a:accent3>
      <a:accent4>
        <a:srgbClr val="B78C39"/>
      </a:accent4>
      <a:accent5>
        <a:srgbClr val="637B89"/>
      </a:accent5>
      <a:accent6>
        <a:srgbClr val="B9A070"/>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Tan">
      <a:srgbClr val="A34F2A"/>
    </a:custClr>
    <a:custClr name="Red">
      <a:srgbClr val="C0254B"/>
    </a:custClr>
  </a:custClrLst>
  <a:extLst>
    <a:ext uri="{05A4C25C-085E-4340-85A3-A5531E510DB2}">
      <thm15:themeFamily xmlns:thm15="http://schemas.microsoft.com/office/thememl/2012/main" name="Presentation2" id="{045E37D9-CFC0-B148-80B3-8337B248D763}" vid="{75FBB2F3-9C77-1849-B9FD-99EE31FE697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Brick Court Chambers PPT Template - FINAL (blank)</Template>
  <TotalTime>7</TotalTime>
  <Words>464</Words>
  <Application>Microsoft Office PowerPoint</Application>
  <PresentationFormat>On-screen Show (4:3)</PresentationFormat>
  <Paragraphs>43</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Calibri</vt:lpstr>
      <vt:lpstr>Office Theme</vt:lpstr>
      <vt:lpstr>Fraud and corruption in international commercial arbitration</vt:lpstr>
      <vt:lpstr>Early freezing injunction</vt:lpstr>
      <vt:lpstr>Section 44(3) Arbitration Act 1996 </vt:lpstr>
      <vt:lpstr>LCIA casework report 2017</vt:lpstr>
      <vt:lpstr>Security for the claim?</vt:lpstr>
      <vt:lpstr>LCIA casework report for 2017</vt:lpstr>
      <vt:lpstr>Section 103 Arbitration Act 1996</vt:lpstr>
      <vt:lpstr>Thank you</vt:lpstr>
    </vt:vector>
  </TitlesOfParts>
  <Manager/>
  <Company>Hewlett-Packard Company</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Some recent strategic issues in oligarch disputes</dc:title>
  <dc:subject/>
  <dc:creator>Andrew Grosvenor</dc:creator>
  <cp:keywords/>
  <dc:description/>
  <cp:lastModifiedBy>Andrew Grosvenor</cp:lastModifiedBy>
  <cp:revision>2</cp:revision>
  <dcterms:created xsi:type="dcterms:W3CDTF">2019-07-11T15:10:32Z</dcterms:created>
  <dcterms:modified xsi:type="dcterms:W3CDTF">2019-07-11T16:12:08Z</dcterms:modified>
  <cp:category/>
</cp:coreProperties>
</file>