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9" r:id="rId3"/>
    <p:sldId id="264" r:id="rId4"/>
    <p:sldId id="265" r:id="rId5"/>
    <p:sldId id="266" r:id="rId6"/>
    <p:sldId id="267" r:id="rId7"/>
    <p:sldId id="270" r:id="rId8"/>
    <p:sldId id="258" r:id="rId9"/>
    <p:sldId id="259" r:id="rId10"/>
    <p:sldId id="257" r:id="rId11"/>
    <p:sldId id="260" r:id="rId12"/>
    <p:sldId id="271" r:id="rId13"/>
    <p:sldId id="261" r:id="rId14"/>
    <p:sldId id="262" r:id="rId15"/>
    <p:sldId id="263"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38" autoAdjust="0"/>
    <p:restoredTop sz="94660"/>
  </p:normalViewPr>
  <p:slideViewPr>
    <p:cSldViewPr snapToGrid="0">
      <p:cViewPr varScale="1">
        <p:scale>
          <a:sx n="162" d="100"/>
          <a:sy n="162" d="100"/>
        </p:scale>
        <p:origin x="944" y="19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19/05/2020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ons.gov.uk/peoplepopulationandcommunity/healthandsocialcare/conditionsanddiseases/articles/coronaviruscovid19roundup/2020-03-26" TargetMode="External"/><Relationship Id="rId2" Type="http://schemas.openxmlformats.org/officeDocument/2006/relationships/hyperlink" Target="https://www.gov.uk/guidance/coronavirus-covid-19-information-for-the-public" TargetMode="Externa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judiciary.uk/related-offices-and-bodies/office-chief-coroner/guidance-law-sheets/coroners-guidance/"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paul.bowen@brickcourt.co.uk" TargetMode="External"/><Relationship Id="rId7" Type="http://schemas.openxmlformats.org/officeDocument/2006/relationships/image" Target="../media/image2.jpg"/><Relationship Id="rId2" Type="http://schemas.openxmlformats.org/officeDocument/2006/relationships/hyperlink" Target="https://ukconstitutionallaw.org/2020/04/29/paul-bowen-qc-learning-lessons-the-hard-way-article-2-duties-to-investigate-the-governments-response-to-the-covid-19-pandemic/" TargetMode="External"/><Relationship Id="rId1" Type="http://schemas.openxmlformats.org/officeDocument/2006/relationships/slideLayout" Target="../slideLayouts/slideLayout9.xml"/><Relationship Id="rId6" Type="http://schemas.openxmlformats.org/officeDocument/2006/relationships/hyperlink" Target="mailto:a.thwaites@bindmans.com" TargetMode="External"/><Relationship Id="rId5" Type="http://schemas.openxmlformats.org/officeDocument/2006/relationships/hyperlink" Target="mailto:Emma.Mockford@brickcourt.co.uk" TargetMode="External"/><Relationship Id="rId4" Type="http://schemas.openxmlformats.org/officeDocument/2006/relationships/hyperlink" Target="mailto:tim.johnston@brickcourt.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tim.johnston@brickcourt.co.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Emma.mockford@brickcourt.co.uk"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853008"/>
            <a:ext cx="6858000" cy="1512349"/>
          </a:xfrm>
        </p:spPr>
        <p:txBody>
          <a:bodyPr/>
          <a:lstStyle/>
          <a:p>
            <a:r>
              <a:rPr lang="en-US" sz="2800" b="1" dirty="0"/>
              <a:t>Article 2 ECHR and Covid-19</a:t>
            </a:r>
            <a:br>
              <a:rPr lang="en-US" sz="2800" b="1"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277846"/>
            <a:ext cx="6858000" cy="670302"/>
          </a:xfrm>
        </p:spPr>
        <p:txBody>
          <a:bodyPr>
            <a:normAutofit/>
          </a:bodyPr>
          <a:lstStyle/>
          <a:p>
            <a:r>
              <a:rPr lang="en-US" b="1" dirty="0"/>
              <a:t>Lesson learning and holding public bodies to account during a time of pandemic</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499269"/>
            <a:ext cx="6858000" cy="1784334"/>
          </a:xfrm>
        </p:spPr>
        <p:txBody>
          <a:bodyPr/>
          <a:lstStyle/>
          <a:p>
            <a:r>
              <a:rPr lang="en-GB" dirty="0"/>
              <a:t>Chaired by Paul Bowen QC</a:t>
            </a:r>
          </a:p>
          <a:p>
            <a:r>
              <a:rPr lang="en-GB" dirty="0"/>
              <a:t>Speakers: Tim Johnston, Emma Mockford, Brick Court Chambers; Anna Thwaites, </a:t>
            </a:r>
            <a:r>
              <a:rPr lang="en-GB" dirty="0" err="1"/>
              <a:t>Bindmans</a:t>
            </a:r>
            <a:r>
              <a:rPr lang="en-GB" dirty="0"/>
              <a:t> LLP</a:t>
            </a:r>
          </a:p>
          <a:p>
            <a:endParaRPr lang="en-GB" dirty="0"/>
          </a:p>
          <a:p>
            <a:endParaRPr lang="en-GB" dirty="0"/>
          </a:p>
          <a:p>
            <a:r>
              <a:rPr lang="en-GB" dirty="0"/>
              <a:t>Questions to: </a:t>
            </a:r>
            <a:r>
              <a:rPr lang="en-GB" u="sng" dirty="0"/>
              <a:t>paul.bowen@brickcourt.co.uk</a:t>
            </a:r>
          </a:p>
          <a:p>
            <a:endParaRPr lang="en-GB" dirty="0"/>
          </a:p>
        </p:txBody>
      </p:sp>
      <p:pic>
        <p:nvPicPr>
          <p:cNvPr id="8" name="Picture 7">
            <a:extLst>
              <a:ext uri="{FF2B5EF4-FFF2-40B4-BE49-F238E27FC236}">
                <a16:creationId xmlns:a16="http://schemas.microsoft.com/office/drawing/2014/main" id="{57A9C030-092C-D440-9C96-D01DE07F1B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884029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Article 2: the procedural obligation</a:t>
            </a:r>
          </a:p>
        </p:txBody>
      </p:sp>
      <p:sp>
        <p:nvSpPr>
          <p:cNvPr id="5" name="Content Placeholder 4"/>
          <p:cNvSpPr>
            <a:spLocks noGrp="1"/>
          </p:cNvSpPr>
          <p:nvPr>
            <p:ph sz="quarter" idx="11"/>
          </p:nvPr>
        </p:nvSpPr>
        <p:spPr>
          <a:xfrm>
            <a:off x="617517" y="1496291"/>
            <a:ext cx="8075221" cy="4284909"/>
          </a:xfrm>
        </p:spPr>
        <p:txBody>
          <a:bodyPr>
            <a:normAutofit fontScale="85000" lnSpcReduction="10000"/>
          </a:bodyPr>
          <a:lstStyle/>
          <a:p>
            <a:pPr marL="0" indent="0">
              <a:spcAft>
                <a:spcPts val="1200"/>
              </a:spcAft>
              <a:buNone/>
            </a:pPr>
            <a:r>
              <a:rPr lang="en-US" sz="1800" b="1" dirty="0"/>
              <a:t>THE CONTENT OF THE OBLIGATION: </a:t>
            </a:r>
            <a:endParaRPr lang="en-US" sz="1800" b="1" i="1" dirty="0"/>
          </a:p>
          <a:p>
            <a:pPr>
              <a:spcAft>
                <a:spcPts val="1200"/>
              </a:spcAft>
            </a:pPr>
            <a:r>
              <a:rPr lang="en-US" sz="1800" b="1" i="1" dirty="0"/>
              <a:t>R (L) v Secretary of State for Justice </a:t>
            </a:r>
            <a:r>
              <a:rPr lang="en-US" sz="1800" b="1" dirty="0"/>
              <a:t>[2008] UKHL 68 at §31: </a:t>
            </a:r>
            <a:r>
              <a:rPr lang="en-US" sz="1800" i="1" dirty="0"/>
              <a:t>“</a:t>
            </a:r>
            <a:r>
              <a:rPr lang="en-GB" sz="1800" i="1" dirty="0"/>
              <a:t>The duty to investigate imposed by article 2 covers a very wide spectrum. Different circumstances will trigger the need for different types of investigation with different characteristics. The Strasbourg court has emphasised the need for flexibility and the fact that it is for the individual state to decide how to give effect to the positive obligations imposed by article 2.</a:t>
            </a:r>
            <a:r>
              <a:rPr lang="en-GB" sz="1800" dirty="0"/>
              <a:t>”</a:t>
            </a:r>
          </a:p>
          <a:p>
            <a:pPr>
              <a:spcAft>
                <a:spcPts val="1200"/>
              </a:spcAft>
            </a:pPr>
            <a:r>
              <a:rPr lang="en-GB" sz="1800" b="1" i="1" dirty="0"/>
              <a:t>Armani Da Silva v United Kingdom, </a:t>
            </a:r>
            <a:r>
              <a:rPr lang="en-GB" sz="1800" b="1" dirty="0"/>
              <a:t>Application no. 5878/08 at §§232-237</a:t>
            </a:r>
            <a:r>
              <a:rPr lang="en-GB" sz="1800" i="1" dirty="0"/>
              <a:t>: “In order to be effective … an investigation must firstly be adequate. This means that it must be capable of leading to the establishment of the facts … of identifying and – if appropriate – punishing those responsible. This is not an obligation of result, but of means. The authorities must take whatever steps they can to secure the evidence concerning the incident. … In addition, the investigation must be accessible to the victim’s family to the extent necessary to safeguard their legitimate interests. There must also be a sufficient element of public scrutiny of the investigation … A requirement or promptness and reasonable expedition is required.</a:t>
            </a:r>
            <a:r>
              <a:rPr lang="en-GB" sz="1800" dirty="0"/>
              <a:t>”</a:t>
            </a:r>
            <a:endParaRPr lang="en-GB" sz="1800" i="1" dirty="0"/>
          </a:p>
          <a:p>
            <a:pPr>
              <a:spcAft>
                <a:spcPts val="1200"/>
              </a:spcAft>
            </a:pPr>
            <a:endParaRPr lang="en-GB" sz="1800" dirty="0"/>
          </a:p>
          <a:p>
            <a:pPr marL="0" indent="0">
              <a:spcAft>
                <a:spcPts val="1200"/>
              </a:spcAft>
              <a:buNone/>
            </a:pPr>
            <a:endParaRPr lang="en-GB" dirty="0"/>
          </a:p>
        </p:txBody>
      </p:sp>
      <p:pic>
        <p:nvPicPr>
          <p:cNvPr id="7" name="Picture 6">
            <a:extLst>
              <a:ext uri="{FF2B5EF4-FFF2-40B4-BE49-F238E27FC236}">
                <a16:creationId xmlns:a16="http://schemas.microsoft.com/office/drawing/2014/main" id="{808E65EC-851C-264C-B681-5192642DEB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266979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Article 2: inquests</a:t>
            </a:r>
          </a:p>
        </p:txBody>
      </p:sp>
      <p:sp>
        <p:nvSpPr>
          <p:cNvPr id="4" name="Content Placeholder 3"/>
          <p:cNvSpPr>
            <a:spLocks noGrp="1"/>
          </p:cNvSpPr>
          <p:nvPr>
            <p:ph sz="quarter" idx="11"/>
          </p:nvPr>
        </p:nvSpPr>
        <p:spPr/>
        <p:txBody>
          <a:bodyPr>
            <a:normAutofit fontScale="25000" lnSpcReduction="20000"/>
          </a:bodyPr>
          <a:lstStyle/>
          <a:p>
            <a:pPr marL="0" indent="0">
              <a:buNone/>
            </a:pPr>
            <a:r>
              <a:rPr lang="en-GB" sz="6000" b="1" dirty="0"/>
              <a:t>OFFICIAL STATISTICS ON COVID-19:</a:t>
            </a:r>
          </a:p>
          <a:p>
            <a:pPr marL="0" indent="0">
              <a:buNone/>
            </a:pPr>
            <a:endParaRPr lang="en-GB" sz="6000" b="1" dirty="0"/>
          </a:p>
          <a:p>
            <a:pPr algn="just"/>
            <a:r>
              <a:rPr lang="en-GB" sz="6000" b="1" i="1" dirty="0"/>
              <a:t>Guidance on coronavirus (COVID-19) cases and risk in the UK by Department of Health &amp; Social Care and Public Health England: </a:t>
            </a:r>
            <a:r>
              <a:rPr lang="en-GB" sz="6000" i="1" dirty="0">
                <a:hlinkClick r:id="rId2"/>
              </a:rPr>
              <a:t>https://www.gov.uk/guidance/coronavirus-covid-19-information-for-the-public</a:t>
            </a:r>
            <a:endParaRPr lang="en-GB" sz="6000" i="1" dirty="0"/>
          </a:p>
          <a:p>
            <a:endParaRPr lang="en-GB" sz="6000" b="1" i="1" dirty="0"/>
          </a:p>
          <a:p>
            <a:r>
              <a:rPr lang="en-GB" sz="6000" b="1" i="1" dirty="0"/>
              <a:t>Office for National Statistics (ONS):</a:t>
            </a:r>
          </a:p>
          <a:p>
            <a:pPr lvl="2"/>
            <a:r>
              <a:rPr lang="en-GB" sz="6000" b="1" i="1" dirty="0"/>
              <a:t>Coronavirus (COVID-19) round up (updated on 15 May 2020): </a:t>
            </a:r>
            <a:r>
              <a:rPr lang="en-GB" sz="6000" i="1" dirty="0">
                <a:hlinkClick r:id="rId3"/>
              </a:rPr>
              <a:t>https://www.ons.gov.uk/peoplepopulationandcommunity/healthandsocialcare/conditionsanddiseases/articles/coronaviruscovid19roundup/2020-03-26</a:t>
            </a:r>
            <a:r>
              <a:rPr lang="en-GB" sz="6000" i="1" dirty="0"/>
              <a:t> </a:t>
            </a:r>
          </a:p>
          <a:p>
            <a:pPr lvl="2"/>
            <a:r>
              <a:rPr lang="en-GB" sz="6000" b="1" i="1" dirty="0">
                <a:solidFill>
                  <a:srgbClr val="173E61"/>
                </a:solidFill>
              </a:rPr>
              <a:t>Deaths involving COVID-19 , England and Wales: deaths occurring in April 2020 (released on 15 May 2020): </a:t>
            </a:r>
            <a:r>
              <a:rPr lang="en-GB" sz="6000" i="1" dirty="0">
                <a:solidFill>
                  <a:srgbClr val="173E61"/>
                </a:solidFill>
                <a:hlinkClick r:id="rId3"/>
              </a:rPr>
              <a:t>https://www.ons.gov.uk/peoplepopulationandcommunity/healthandsocialcare/conditionsanddiseases/articles/coronaviruscovid19roundup/2020-03-26</a:t>
            </a:r>
            <a:r>
              <a:rPr lang="en-GB" sz="6000" i="1" dirty="0">
                <a:solidFill>
                  <a:srgbClr val="173E61"/>
                </a:solidFill>
              </a:rPr>
              <a:t> </a:t>
            </a:r>
          </a:p>
          <a:p>
            <a:pPr marL="0" indent="0">
              <a:buNone/>
            </a:pPr>
            <a:endParaRPr lang="en-GB" b="1" dirty="0"/>
          </a:p>
          <a:p>
            <a:pPr marL="0" indent="0">
              <a:buNone/>
            </a:pPr>
            <a:r>
              <a:rPr lang="en-GB" b="1" dirty="0"/>
              <a:t>	</a:t>
            </a:r>
          </a:p>
        </p:txBody>
      </p:sp>
      <p:pic>
        <p:nvPicPr>
          <p:cNvPr id="6" name="Picture 5">
            <a:extLst>
              <a:ext uri="{FF2B5EF4-FFF2-40B4-BE49-F238E27FC236}">
                <a16:creationId xmlns:a16="http://schemas.microsoft.com/office/drawing/2014/main" id="{6205DFEB-20F4-4849-A133-8DBCCE5115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882135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853008"/>
            <a:ext cx="6858000" cy="1512349"/>
          </a:xfrm>
        </p:spPr>
        <p:txBody>
          <a:bodyPr/>
          <a:lstStyle/>
          <a:p>
            <a:r>
              <a:rPr lang="en-US" sz="2800" b="1" dirty="0"/>
              <a:t>Article 2 ECHR and Covid-19</a:t>
            </a:r>
            <a:br>
              <a:rPr lang="en-US" sz="2800" b="1"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277846"/>
            <a:ext cx="6858000" cy="670302"/>
          </a:xfrm>
        </p:spPr>
        <p:txBody>
          <a:bodyPr>
            <a:normAutofit/>
          </a:bodyPr>
          <a:lstStyle/>
          <a:p>
            <a:r>
              <a:rPr lang="en-US" b="1" dirty="0"/>
              <a:t>Article 2 and inquests</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499269"/>
            <a:ext cx="6858000" cy="1784334"/>
          </a:xfrm>
        </p:spPr>
        <p:txBody>
          <a:bodyPr/>
          <a:lstStyle/>
          <a:p>
            <a:r>
              <a:rPr lang="en-GB" dirty="0"/>
              <a:t>Anna Thwaites, </a:t>
            </a:r>
            <a:r>
              <a:rPr lang="en-GB" dirty="0" err="1"/>
              <a:t>Bindmans</a:t>
            </a:r>
            <a:r>
              <a:rPr lang="en-GB" dirty="0"/>
              <a:t> LLP</a:t>
            </a:r>
          </a:p>
          <a:p>
            <a:endParaRPr lang="en-GB" dirty="0"/>
          </a:p>
          <a:p>
            <a:r>
              <a:rPr lang="en-GB" b="0" u="sng" dirty="0" err="1"/>
              <a:t>a.thwaites@bindmans.com</a:t>
            </a:r>
            <a:r>
              <a:rPr lang="en-GB" b="0" u="sng" dirty="0"/>
              <a:t> </a:t>
            </a:r>
          </a:p>
          <a:p>
            <a:endParaRPr lang="en-GB" u="sng" dirty="0"/>
          </a:p>
          <a:p>
            <a:endParaRPr lang="en-GB" dirty="0"/>
          </a:p>
        </p:txBody>
      </p:sp>
      <p:pic>
        <p:nvPicPr>
          <p:cNvPr id="8" name="Picture 7">
            <a:extLst>
              <a:ext uri="{FF2B5EF4-FFF2-40B4-BE49-F238E27FC236}">
                <a16:creationId xmlns:a16="http://schemas.microsoft.com/office/drawing/2014/main" id="{57A9C030-092C-D440-9C96-D01DE07F1B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180148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ARTICLE 2: INQUESTS</a:t>
            </a:r>
          </a:p>
        </p:txBody>
      </p:sp>
      <p:sp>
        <p:nvSpPr>
          <p:cNvPr id="4" name="Content Placeholder 3"/>
          <p:cNvSpPr>
            <a:spLocks noGrp="1"/>
          </p:cNvSpPr>
          <p:nvPr>
            <p:ph sz="quarter" idx="11"/>
          </p:nvPr>
        </p:nvSpPr>
        <p:spPr/>
        <p:txBody>
          <a:bodyPr>
            <a:normAutofit/>
          </a:bodyPr>
          <a:lstStyle/>
          <a:p>
            <a:pPr marL="0" indent="0">
              <a:buNone/>
            </a:pPr>
            <a:r>
              <a:rPr lang="en-GB" sz="1500" b="1" dirty="0"/>
              <a:t>CHIEF CORONER’S COVID-19 GUIDANCE:</a:t>
            </a:r>
          </a:p>
          <a:p>
            <a:pPr marL="0" indent="0">
              <a:buNone/>
            </a:pPr>
            <a:endParaRPr lang="en-GB" sz="1500" b="1" dirty="0"/>
          </a:p>
          <a:p>
            <a:r>
              <a:rPr lang="en-GB" sz="1500" b="1" dirty="0">
                <a:hlinkClick r:id="rId2"/>
              </a:rPr>
              <a:t>Location: </a:t>
            </a:r>
            <a:r>
              <a:rPr lang="en-GB" sz="1500" dirty="0">
                <a:hlinkClick r:id="rId2"/>
              </a:rPr>
              <a:t>https://www.judiciary.uk/related-offices-and-bodies/office-chief-coroner/guidance-law-sheets/coroners-guidance/</a:t>
            </a:r>
            <a:endParaRPr lang="en-GB" sz="1500" dirty="0"/>
          </a:p>
          <a:p>
            <a:endParaRPr lang="en-GB" sz="1500" b="1" dirty="0"/>
          </a:p>
          <a:p>
            <a:pPr marL="0" indent="0">
              <a:buNone/>
            </a:pPr>
            <a:r>
              <a:rPr lang="en-GB" sz="1500" b="1" dirty="0"/>
              <a:t> </a:t>
            </a:r>
          </a:p>
        </p:txBody>
      </p:sp>
      <p:graphicFrame>
        <p:nvGraphicFramePr>
          <p:cNvPr id="6" name="Table 5"/>
          <p:cNvGraphicFramePr>
            <a:graphicFrameLocks noGrp="1"/>
          </p:cNvGraphicFramePr>
          <p:nvPr>
            <p:extLst>
              <p:ext uri="{D42A27DB-BD31-4B8C-83A1-F6EECF244321}">
                <p14:modId xmlns:p14="http://schemas.microsoft.com/office/powerpoint/2010/main" val="1951982324"/>
              </p:ext>
            </p:extLst>
          </p:nvPr>
        </p:nvGraphicFramePr>
        <p:xfrm>
          <a:off x="1045030" y="3237049"/>
          <a:ext cx="6574970" cy="1897380"/>
        </p:xfrm>
        <a:graphic>
          <a:graphicData uri="http://schemas.openxmlformats.org/drawingml/2006/table">
            <a:tbl>
              <a:tblPr firstRow="1" bandRow="1">
                <a:tableStyleId>{5C22544A-7EE6-4342-B048-85BDC9FD1C3A}</a:tableStyleId>
              </a:tblPr>
              <a:tblGrid>
                <a:gridCol w="810806">
                  <a:extLst>
                    <a:ext uri="{9D8B030D-6E8A-4147-A177-3AD203B41FA5}">
                      <a16:colId xmlns:a16="http://schemas.microsoft.com/office/drawing/2014/main" val="24336098"/>
                    </a:ext>
                  </a:extLst>
                </a:gridCol>
                <a:gridCol w="3886267">
                  <a:extLst>
                    <a:ext uri="{9D8B030D-6E8A-4147-A177-3AD203B41FA5}">
                      <a16:colId xmlns:a16="http://schemas.microsoft.com/office/drawing/2014/main" val="2850538742"/>
                    </a:ext>
                  </a:extLst>
                </a:gridCol>
                <a:gridCol w="1877897">
                  <a:extLst>
                    <a:ext uri="{9D8B030D-6E8A-4147-A177-3AD203B41FA5}">
                      <a16:colId xmlns:a16="http://schemas.microsoft.com/office/drawing/2014/main" val="2728505705"/>
                    </a:ext>
                  </a:extLst>
                </a:gridCol>
              </a:tblGrid>
              <a:tr h="0">
                <a:tc>
                  <a:txBody>
                    <a:bodyPr/>
                    <a:lstStyle/>
                    <a:p>
                      <a:pPr algn="ctr"/>
                      <a:r>
                        <a:rPr lang="en-GB" dirty="0"/>
                        <a:t>No</a:t>
                      </a:r>
                    </a:p>
                  </a:txBody>
                  <a:tcPr/>
                </a:tc>
                <a:tc>
                  <a:txBody>
                    <a:bodyPr/>
                    <a:lstStyle/>
                    <a:p>
                      <a:pPr algn="ctr"/>
                      <a:r>
                        <a:rPr lang="en-GB" dirty="0"/>
                        <a:t>Chief</a:t>
                      </a:r>
                      <a:r>
                        <a:rPr lang="en-GB" baseline="0" dirty="0"/>
                        <a:t> Coroner’s Guidance</a:t>
                      </a:r>
                      <a:endParaRPr lang="en-GB" dirty="0"/>
                    </a:p>
                  </a:txBody>
                  <a:tcPr/>
                </a:tc>
                <a:tc>
                  <a:txBody>
                    <a:bodyPr/>
                    <a:lstStyle/>
                    <a:p>
                      <a:pPr algn="ctr"/>
                      <a:r>
                        <a:rPr lang="en-GB" dirty="0"/>
                        <a:t>Publication Date</a:t>
                      </a:r>
                    </a:p>
                  </a:txBody>
                  <a:tcPr/>
                </a:tc>
                <a:extLst>
                  <a:ext uri="{0D108BD9-81ED-4DB2-BD59-A6C34878D82A}">
                    <a16:rowId xmlns:a16="http://schemas.microsoft.com/office/drawing/2014/main" val="2018793159"/>
                  </a:ext>
                </a:extLst>
              </a:tr>
              <a:tr h="294059">
                <a:tc>
                  <a:txBody>
                    <a:bodyPr/>
                    <a:lstStyle/>
                    <a:p>
                      <a:pPr algn="ctr"/>
                      <a:r>
                        <a:rPr lang="en-GB" dirty="0"/>
                        <a:t>34</a:t>
                      </a:r>
                    </a:p>
                  </a:txBody>
                  <a:tcPr/>
                </a:tc>
                <a:tc>
                  <a:txBody>
                    <a:bodyPr/>
                    <a:lstStyle/>
                    <a:p>
                      <a:pPr algn="just"/>
                      <a:r>
                        <a:rPr lang="en-GB" dirty="0"/>
                        <a:t>COVID-19</a:t>
                      </a:r>
                    </a:p>
                  </a:txBody>
                  <a:tcPr/>
                </a:tc>
                <a:tc>
                  <a:txBody>
                    <a:bodyPr/>
                    <a:lstStyle/>
                    <a:p>
                      <a:pPr algn="ctr"/>
                      <a:r>
                        <a:rPr lang="en-GB" dirty="0"/>
                        <a:t>26.03.20</a:t>
                      </a:r>
                    </a:p>
                  </a:txBody>
                  <a:tcPr/>
                </a:tc>
                <a:extLst>
                  <a:ext uri="{0D108BD9-81ED-4DB2-BD59-A6C34878D82A}">
                    <a16:rowId xmlns:a16="http://schemas.microsoft.com/office/drawing/2014/main" val="758653463"/>
                  </a:ext>
                </a:extLst>
              </a:tr>
              <a:tr h="294059">
                <a:tc>
                  <a:txBody>
                    <a:bodyPr/>
                    <a:lstStyle/>
                    <a:p>
                      <a:pPr algn="ctr"/>
                      <a:r>
                        <a:rPr lang="en-GB" dirty="0"/>
                        <a:t>35</a:t>
                      </a:r>
                    </a:p>
                  </a:txBody>
                  <a:tcPr/>
                </a:tc>
                <a:tc>
                  <a:txBody>
                    <a:bodyPr/>
                    <a:lstStyle/>
                    <a:p>
                      <a:pPr algn="just"/>
                      <a:r>
                        <a:rPr lang="en-GB" dirty="0"/>
                        <a:t>Hearings during the pandemic</a:t>
                      </a:r>
                    </a:p>
                  </a:txBody>
                  <a:tcPr/>
                </a:tc>
                <a:tc>
                  <a:txBody>
                    <a:bodyPr/>
                    <a:lstStyle/>
                    <a:p>
                      <a:pPr algn="ctr"/>
                      <a:r>
                        <a:rPr lang="en-GB" dirty="0"/>
                        <a:t>27.03.20</a:t>
                      </a:r>
                    </a:p>
                  </a:txBody>
                  <a:tcPr/>
                </a:tc>
                <a:extLst>
                  <a:ext uri="{0D108BD9-81ED-4DB2-BD59-A6C34878D82A}">
                    <a16:rowId xmlns:a16="http://schemas.microsoft.com/office/drawing/2014/main" val="1613962995"/>
                  </a:ext>
                </a:extLst>
              </a:tr>
              <a:tr h="294059">
                <a:tc>
                  <a:txBody>
                    <a:bodyPr/>
                    <a:lstStyle/>
                    <a:p>
                      <a:pPr algn="ctr"/>
                      <a:r>
                        <a:rPr lang="en-GB" dirty="0"/>
                        <a:t>36</a:t>
                      </a:r>
                    </a:p>
                  </a:txBody>
                  <a:tcPr/>
                </a:tc>
                <a:tc>
                  <a:txBody>
                    <a:bodyPr/>
                    <a:lstStyle/>
                    <a:p>
                      <a:pPr algn="just"/>
                      <a:r>
                        <a:rPr lang="en-GB" dirty="0"/>
                        <a:t>Summary</a:t>
                      </a:r>
                      <a:r>
                        <a:rPr lang="en-GB" baseline="0" dirty="0"/>
                        <a:t> of the Coronavirus Act 2020 provisions relevant to Coroners</a:t>
                      </a:r>
                      <a:endParaRPr lang="en-GB" dirty="0"/>
                    </a:p>
                  </a:txBody>
                  <a:tcPr/>
                </a:tc>
                <a:tc>
                  <a:txBody>
                    <a:bodyPr/>
                    <a:lstStyle/>
                    <a:p>
                      <a:pPr algn="ctr"/>
                      <a:r>
                        <a:rPr lang="en-GB" dirty="0"/>
                        <a:t>30.03.20</a:t>
                      </a:r>
                    </a:p>
                  </a:txBody>
                  <a:tcPr/>
                </a:tc>
                <a:extLst>
                  <a:ext uri="{0D108BD9-81ED-4DB2-BD59-A6C34878D82A}">
                    <a16:rowId xmlns:a16="http://schemas.microsoft.com/office/drawing/2014/main" val="319745529"/>
                  </a:ext>
                </a:extLst>
              </a:tr>
              <a:tr h="294059">
                <a:tc>
                  <a:txBody>
                    <a:bodyPr/>
                    <a:lstStyle/>
                    <a:p>
                      <a:pPr algn="ctr"/>
                      <a:r>
                        <a:rPr lang="en-GB" dirty="0"/>
                        <a:t>37</a:t>
                      </a:r>
                    </a:p>
                  </a:txBody>
                  <a:tcPr/>
                </a:tc>
                <a:tc>
                  <a:txBody>
                    <a:bodyPr/>
                    <a:lstStyle/>
                    <a:p>
                      <a:r>
                        <a:rPr lang="en-GB" dirty="0"/>
                        <a:t>COVID-19 deaths and possible exposure in the workplace</a:t>
                      </a:r>
                    </a:p>
                  </a:txBody>
                  <a:tcPr/>
                </a:tc>
                <a:tc>
                  <a:txBody>
                    <a:bodyPr/>
                    <a:lstStyle/>
                    <a:p>
                      <a:pPr algn="ctr"/>
                      <a:r>
                        <a:rPr lang="en-GB" dirty="0"/>
                        <a:t>28.04.20</a:t>
                      </a:r>
                    </a:p>
                  </a:txBody>
                  <a:tcPr/>
                </a:tc>
                <a:extLst>
                  <a:ext uri="{0D108BD9-81ED-4DB2-BD59-A6C34878D82A}">
                    <a16:rowId xmlns:a16="http://schemas.microsoft.com/office/drawing/2014/main" val="1528128037"/>
                  </a:ext>
                </a:extLst>
              </a:tr>
            </a:tbl>
          </a:graphicData>
        </a:graphic>
      </p:graphicFrame>
      <p:pic>
        <p:nvPicPr>
          <p:cNvPr id="8" name="Picture 7">
            <a:extLst>
              <a:ext uri="{FF2B5EF4-FFF2-40B4-BE49-F238E27FC236}">
                <a16:creationId xmlns:a16="http://schemas.microsoft.com/office/drawing/2014/main" id="{E448FCDD-D6AA-164D-863D-AC3A51425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229745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ARTICLE 2: INQUESTS</a:t>
            </a:r>
          </a:p>
        </p:txBody>
      </p:sp>
      <p:sp>
        <p:nvSpPr>
          <p:cNvPr id="4" name="Content Placeholder 3"/>
          <p:cNvSpPr>
            <a:spLocks noGrp="1"/>
          </p:cNvSpPr>
          <p:nvPr>
            <p:ph sz="quarter" idx="11"/>
          </p:nvPr>
        </p:nvSpPr>
        <p:spPr>
          <a:xfrm>
            <a:off x="846000" y="1575306"/>
            <a:ext cx="7454900" cy="4064000"/>
          </a:xfrm>
        </p:spPr>
        <p:txBody>
          <a:bodyPr>
            <a:normAutofit fontScale="92500"/>
          </a:bodyPr>
          <a:lstStyle/>
          <a:p>
            <a:pPr marL="0" indent="0" algn="just">
              <a:buNone/>
            </a:pPr>
            <a:r>
              <a:rPr lang="en-GB" b="1" dirty="0"/>
              <a:t>COVID-19 INQUESTS:</a:t>
            </a:r>
          </a:p>
          <a:p>
            <a:pPr algn="just"/>
            <a:r>
              <a:rPr lang="en-GB" dirty="0"/>
              <a:t>Reporting requirements</a:t>
            </a:r>
          </a:p>
          <a:p>
            <a:pPr algn="just"/>
            <a:r>
              <a:rPr lang="en-GB" dirty="0"/>
              <a:t>Coroner’s duty to investigation certain deaths under s.1 Coroners &amp; Justice Act 2009</a:t>
            </a:r>
          </a:p>
          <a:p>
            <a:pPr algn="just"/>
            <a:r>
              <a:rPr lang="en-GB" dirty="0"/>
              <a:t>Unnatural death = ‘wholly unexpected death, albeit from natural causes’ – </a:t>
            </a:r>
            <a:r>
              <a:rPr lang="en-GB" i="1" dirty="0"/>
              <a:t>R (</a:t>
            </a:r>
            <a:r>
              <a:rPr lang="en-GB" i="1" dirty="0" err="1"/>
              <a:t>Touche</a:t>
            </a:r>
            <a:r>
              <a:rPr lang="en-GB" i="1" dirty="0"/>
              <a:t>) v Inner London North Coroner </a:t>
            </a:r>
          </a:p>
          <a:p>
            <a:pPr algn="just"/>
            <a:r>
              <a:rPr lang="en-GB" dirty="0"/>
              <a:t>Scope of inquest:</a:t>
            </a:r>
          </a:p>
          <a:p>
            <a:pPr lvl="1" algn="just"/>
            <a:r>
              <a:rPr lang="en-GB" dirty="0"/>
              <a:t>Matters to be ascertained under s.5 Coroners &amp; Justice Act 2009</a:t>
            </a:r>
          </a:p>
          <a:p>
            <a:pPr lvl="1" algn="just"/>
            <a:r>
              <a:rPr lang="en-GB" dirty="0"/>
              <a:t>Article 2 engagement  - arguable breach of substantive positive obligations</a:t>
            </a:r>
          </a:p>
          <a:p>
            <a:pPr algn="just"/>
            <a:r>
              <a:rPr lang="en-GB" dirty="0"/>
              <a:t>Causation, Conclusions (Record of Inquest) &amp; Regulation 28 PFD reports</a:t>
            </a:r>
          </a:p>
          <a:p>
            <a:pPr algn="just"/>
            <a:r>
              <a:rPr lang="en-GB" dirty="0"/>
              <a:t>Duty or power to suspend or resume investigations under paragraph 3 or 5, schedule 1 of Coroners and Justice Act 2009</a:t>
            </a:r>
          </a:p>
          <a:p>
            <a:pPr algn="just"/>
            <a:r>
              <a:rPr lang="en-GB" dirty="0"/>
              <a:t>Section 30 Coronavirus Act 2020 removes requirement for an inquest to be held with a jury if the coroner has reason to suspect the death was caused by COVID-19</a:t>
            </a:r>
          </a:p>
        </p:txBody>
      </p:sp>
      <p:pic>
        <p:nvPicPr>
          <p:cNvPr id="6" name="Picture 5">
            <a:extLst>
              <a:ext uri="{FF2B5EF4-FFF2-40B4-BE49-F238E27FC236}">
                <a16:creationId xmlns:a16="http://schemas.microsoft.com/office/drawing/2014/main" id="{24D9ADB3-EA76-1244-AC35-B492DA6085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15655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ARTICLE 2: INQUESTS</a:t>
            </a:r>
          </a:p>
        </p:txBody>
      </p:sp>
      <p:sp>
        <p:nvSpPr>
          <p:cNvPr id="4" name="Content Placeholder 3"/>
          <p:cNvSpPr>
            <a:spLocks noGrp="1"/>
          </p:cNvSpPr>
          <p:nvPr>
            <p:ph sz="quarter" idx="11"/>
          </p:nvPr>
        </p:nvSpPr>
        <p:spPr/>
        <p:txBody>
          <a:bodyPr/>
          <a:lstStyle/>
          <a:p>
            <a:pPr marL="0" indent="0">
              <a:buNone/>
            </a:pPr>
            <a:r>
              <a:rPr lang="en-GB" b="1" dirty="0"/>
              <a:t>PRACTICAL CONSIDERATIONS:</a:t>
            </a:r>
          </a:p>
          <a:p>
            <a:r>
              <a:rPr lang="en-GB" dirty="0"/>
              <a:t>Limitations with Article 2 inquests;</a:t>
            </a:r>
          </a:p>
          <a:p>
            <a:r>
              <a:rPr lang="en-GB" dirty="0"/>
              <a:t>Funding/ resources available;</a:t>
            </a:r>
          </a:p>
          <a:p>
            <a:r>
              <a:rPr lang="en-GB" dirty="0"/>
              <a:t>Practical difficulties with holding inquests during the pandemic.</a:t>
            </a:r>
          </a:p>
          <a:p>
            <a:endParaRPr lang="en-GB" dirty="0"/>
          </a:p>
        </p:txBody>
      </p:sp>
      <p:pic>
        <p:nvPicPr>
          <p:cNvPr id="7" name="Picture 6">
            <a:extLst>
              <a:ext uri="{FF2B5EF4-FFF2-40B4-BE49-F238E27FC236}">
                <a16:creationId xmlns:a16="http://schemas.microsoft.com/office/drawing/2014/main" id="{31DC9A53-EC96-FE40-8B95-67CC196CD0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85632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3646"/>
            <a:ext cx="7886700" cy="1325563"/>
          </a:xfrm>
        </p:spPr>
        <p:txBody>
          <a:bodyPr/>
          <a:lstStyle/>
          <a:p>
            <a:r>
              <a:rPr lang="en-GB" b="1" dirty="0"/>
              <a:t>Questions</a:t>
            </a:r>
          </a:p>
        </p:txBody>
      </p:sp>
      <p:sp>
        <p:nvSpPr>
          <p:cNvPr id="4" name="Text Placeholder 3"/>
          <p:cNvSpPr>
            <a:spLocks noGrp="1"/>
          </p:cNvSpPr>
          <p:nvPr>
            <p:ph type="body" sz="quarter" idx="11"/>
          </p:nvPr>
        </p:nvSpPr>
        <p:spPr>
          <a:xfrm>
            <a:off x="628650" y="1657587"/>
            <a:ext cx="7886700" cy="3787870"/>
          </a:xfrm>
        </p:spPr>
        <p:txBody>
          <a:bodyPr/>
          <a:lstStyle/>
          <a:p>
            <a:endParaRPr lang="en-GB" dirty="0"/>
          </a:p>
          <a:p>
            <a:r>
              <a:rPr lang="en-GB" dirty="0"/>
              <a:t>Further resources:</a:t>
            </a:r>
          </a:p>
          <a:p>
            <a:r>
              <a:rPr lang="en-GB" b="0" dirty="0">
                <a:hlinkClick r:id="rId2">
                  <a:extLst>
                    <a:ext uri="{A12FA001-AC4F-418D-AE19-62706E023703}">
                      <ahyp:hlinkClr xmlns:ahyp="http://schemas.microsoft.com/office/drawing/2018/hyperlinkcolor" val="tx"/>
                    </a:ext>
                  </a:extLst>
                </a:hlinkClick>
              </a:rPr>
              <a:t>https://ukconstitutionallaw.org/2020/04/29/paul-bowen-qc-learning-lessons-the-hard-way-article-2-duties-to-investigate-the-governments-response-to-the-covid-19-pandemic/</a:t>
            </a:r>
            <a:endParaRPr lang="en-GB" b="0" dirty="0"/>
          </a:p>
          <a:p>
            <a:endParaRPr lang="en-GB" dirty="0"/>
          </a:p>
          <a:p>
            <a:r>
              <a:rPr lang="en-GB" dirty="0"/>
              <a:t>Contact details:</a:t>
            </a:r>
          </a:p>
          <a:p>
            <a:r>
              <a:rPr lang="en-GB" b="0" dirty="0">
                <a:hlinkClick r:id="rId3">
                  <a:extLst>
                    <a:ext uri="{A12FA001-AC4F-418D-AE19-62706E023703}">
                      <ahyp:hlinkClr xmlns:ahyp="http://schemas.microsoft.com/office/drawing/2018/hyperlinkcolor" val="tx"/>
                    </a:ext>
                  </a:extLst>
                </a:hlinkClick>
              </a:rPr>
              <a:t>paul.bowen@brickcourt.co.uk</a:t>
            </a:r>
            <a:endParaRPr lang="en-GB" b="0" dirty="0"/>
          </a:p>
          <a:p>
            <a:r>
              <a:rPr lang="en-GB" b="0" dirty="0">
                <a:hlinkClick r:id="rId4">
                  <a:extLst>
                    <a:ext uri="{A12FA001-AC4F-418D-AE19-62706E023703}">
                      <ahyp:hlinkClr xmlns:ahyp="http://schemas.microsoft.com/office/drawing/2018/hyperlinkcolor" val="tx"/>
                    </a:ext>
                  </a:extLst>
                </a:hlinkClick>
              </a:rPr>
              <a:t>tim.johnston@brickcourt.co.uk</a:t>
            </a:r>
            <a:endParaRPr lang="en-GB" b="0" dirty="0"/>
          </a:p>
          <a:p>
            <a:r>
              <a:rPr lang="en-GB" b="0" dirty="0">
                <a:hlinkClick r:id="rId5">
                  <a:extLst>
                    <a:ext uri="{A12FA001-AC4F-418D-AE19-62706E023703}">
                      <ahyp:hlinkClr xmlns:ahyp="http://schemas.microsoft.com/office/drawing/2018/hyperlinkcolor" val="tx"/>
                    </a:ext>
                  </a:extLst>
                </a:hlinkClick>
              </a:rPr>
              <a:t>emma.mockford@brickcourt.co.uk</a:t>
            </a:r>
            <a:endParaRPr lang="en-GB" b="0" dirty="0"/>
          </a:p>
          <a:p>
            <a:r>
              <a:rPr lang="en-GB" b="0" dirty="0">
                <a:hlinkClick r:id="rId6">
                  <a:extLst>
                    <a:ext uri="{A12FA001-AC4F-418D-AE19-62706E023703}">
                      <ahyp:hlinkClr xmlns:ahyp="http://schemas.microsoft.com/office/drawing/2018/hyperlinkcolor" val="tx"/>
                    </a:ext>
                  </a:extLst>
                </a:hlinkClick>
              </a:rPr>
              <a:t>a.thwaites@bindmans.com</a:t>
            </a:r>
            <a:r>
              <a:rPr lang="en-GB" b="0" dirty="0"/>
              <a:t> </a:t>
            </a:r>
          </a:p>
          <a:p>
            <a:endParaRPr lang="en-GB" dirty="0"/>
          </a:p>
          <a:p>
            <a:endParaRPr lang="en-GB" dirty="0"/>
          </a:p>
        </p:txBody>
      </p:sp>
      <p:pic>
        <p:nvPicPr>
          <p:cNvPr id="6" name="Picture 5">
            <a:extLst>
              <a:ext uri="{FF2B5EF4-FFF2-40B4-BE49-F238E27FC236}">
                <a16:creationId xmlns:a16="http://schemas.microsoft.com/office/drawing/2014/main" id="{6CB6D78E-775E-D849-80D5-2E1A76FFAB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331687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853008"/>
            <a:ext cx="6858000" cy="1512349"/>
          </a:xfrm>
        </p:spPr>
        <p:txBody>
          <a:bodyPr/>
          <a:lstStyle/>
          <a:p>
            <a:r>
              <a:rPr lang="en-US" sz="2800" b="1" dirty="0"/>
              <a:t>Article 2 ECHR and Covid-19</a:t>
            </a:r>
            <a:br>
              <a:rPr lang="en-US" sz="2800" b="1"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277846"/>
            <a:ext cx="6858000" cy="670302"/>
          </a:xfrm>
        </p:spPr>
        <p:txBody>
          <a:bodyPr>
            <a:normAutofit/>
          </a:bodyPr>
          <a:lstStyle/>
          <a:p>
            <a:r>
              <a:rPr lang="en-US" b="1" dirty="0"/>
              <a:t>The substantive obligations</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499269"/>
            <a:ext cx="6858000" cy="1784334"/>
          </a:xfrm>
        </p:spPr>
        <p:txBody>
          <a:bodyPr/>
          <a:lstStyle/>
          <a:p>
            <a:r>
              <a:rPr lang="en-GB" dirty="0"/>
              <a:t>Tim Johnston, Brick Court Chambers</a:t>
            </a:r>
          </a:p>
          <a:p>
            <a:endParaRPr lang="en-GB" dirty="0"/>
          </a:p>
          <a:p>
            <a:r>
              <a:rPr lang="en-GB" b="0" dirty="0">
                <a:hlinkClick r:id="rId2">
                  <a:extLst>
                    <a:ext uri="{A12FA001-AC4F-418D-AE19-62706E023703}">
                      <ahyp:hlinkClr xmlns:ahyp="http://schemas.microsoft.com/office/drawing/2018/hyperlinkcolor" val="tx"/>
                    </a:ext>
                  </a:extLst>
                </a:hlinkClick>
              </a:rPr>
              <a:t>tim.johnston@brickcourt.co.uk</a:t>
            </a:r>
            <a:r>
              <a:rPr lang="en-GB" b="0" dirty="0"/>
              <a:t> </a:t>
            </a:r>
          </a:p>
          <a:p>
            <a:endParaRPr lang="en-GB" u="sng" dirty="0"/>
          </a:p>
          <a:p>
            <a:endParaRPr lang="en-GB" dirty="0"/>
          </a:p>
        </p:txBody>
      </p:sp>
      <p:pic>
        <p:nvPicPr>
          <p:cNvPr id="8" name="Picture 7">
            <a:extLst>
              <a:ext uri="{FF2B5EF4-FFF2-40B4-BE49-F238E27FC236}">
                <a16:creationId xmlns:a16="http://schemas.microsoft.com/office/drawing/2014/main" id="{57A9C030-092C-D440-9C96-D01DE07F1B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412747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Article 2</a:t>
            </a:r>
            <a:endParaRPr lang="en-GB" dirty="0"/>
          </a:p>
        </p:txBody>
      </p:sp>
      <p:sp>
        <p:nvSpPr>
          <p:cNvPr id="4" name="Content Placeholder 3"/>
          <p:cNvSpPr>
            <a:spLocks noGrp="1"/>
          </p:cNvSpPr>
          <p:nvPr>
            <p:ph sz="quarter" idx="11"/>
          </p:nvPr>
        </p:nvSpPr>
        <p:spPr/>
        <p:txBody>
          <a:bodyPr/>
          <a:lstStyle/>
          <a:p>
            <a:pPr marL="360000" lvl="2" indent="0">
              <a:buNone/>
            </a:pPr>
            <a:endParaRPr lang="en-US" dirty="0"/>
          </a:p>
          <a:p>
            <a:pPr marL="360000" lvl="2" indent="0">
              <a:buNone/>
            </a:pPr>
            <a:r>
              <a:rPr lang="en-US" dirty="0"/>
              <a:t>(1) </a:t>
            </a:r>
            <a:r>
              <a:rPr lang="en-US" i="1" dirty="0"/>
              <a:t>Everyone’s right to life shall be protected by law. No one shall be deprived of his life intentionally save in the execution of a sentence of a court following his conviction of a crime for which this penalty is provided by law</a:t>
            </a:r>
            <a:r>
              <a:rPr lang="en-US" dirty="0"/>
              <a:t>.</a:t>
            </a:r>
            <a:endParaRPr lang="en-GB" dirty="0"/>
          </a:p>
          <a:p>
            <a:pPr marL="360000" lvl="2" indent="0">
              <a:buNone/>
            </a:pPr>
            <a:r>
              <a:rPr lang="en-GB" i="1" dirty="0"/>
              <a:t>2. Deprivation of life shall not be regarded as inflicted in contravention of this article when it results from the use of force which is no more than absolutely necessary: (a) in defence of any person from unlawful violence; (b) in order to effect a lawful arrest or to prevent the escape of a person lawfully detained; (c) in action lawfully taken for the purpose of quelling a riot or insurrection</a:t>
            </a:r>
            <a:r>
              <a:rPr lang="en-GB" dirty="0"/>
              <a:t>.</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sz="1800" dirty="0"/>
              <a:t>What obligations might a Government owe, under Article 2, in the circumstances of a pandemic?</a:t>
            </a:r>
            <a:endParaRPr lang="en-GB" sz="1800" dirty="0"/>
          </a:p>
          <a:p>
            <a:endParaRPr lang="en-GB" dirty="0"/>
          </a:p>
        </p:txBody>
      </p:sp>
      <p:pic>
        <p:nvPicPr>
          <p:cNvPr id="6" name="Picture 5">
            <a:extLst>
              <a:ext uri="{FF2B5EF4-FFF2-40B4-BE49-F238E27FC236}">
                <a16:creationId xmlns:a16="http://schemas.microsoft.com/office/drawing/2014/main" id="{2DACC1D7-2BC8-5B4F-AEBE-00E2D2E329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141276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Article 2: the substance</a:t>
            </a:r>
            <a:endParaRPr lang="en-GB" dirty="0"/>
          </a:p>
        </p:txBody>
      </p:sp>
      <p:sp>
        <p:nvSpPr>
          <p:cNvPr id="4" name="Content Placeholder 3"/>
          <p:cNvSpPr>
            <a:spLocks noGrp="1"/>
          </p:cNvSpPr>
          <p:nvPr>
            <p:ph sz="quarter" idx="11"/>
          </p:nvPr>
        </p:nvSpPr>
        <p:spPr/>
        <p:txBody>
          <a:bodyPr/>
          <a:lstStyle/>
          <a:p>
            <a:pPr marL="0" indent="0">
              <a:buNone/>
            </a:pPr>
            <a:endParaRPr lang="en-US" dirty="0"/>
          </a:p>
          <a:p>
            <a:pPr marL="0" indent="0">
              <a:buNone/>
            </a:pPr>
            <a:r>
              <a:rPr lang="en-US" sz="1800" dirty="0"/>
              <a:t>Two limbs:</a:t>
            </a:r>
          </a:p>
          <a:p>
            <a:pPr marL="0" indent="0">
              <a:buNone/>
            </a:pPr>
            <a:endParaRPr lang="en-US" sz="1800" dirty="0"/>
          </a:p>
          <a:p>
            <a:pPr marL="342900" indent="-342900">
              <a:buFont typeface="Wingdings" panose="05000000000000000000" pitchFamily="2" charset="2"/>
              <a:buChar char="Ø"/>
            </a:pPr>
            <a:r>
              <a:rPr lang="en-US" sz="1800" dirty="0"/>
              <a:t>The positive or substantive obligation to prevent loss of life</a:t>
            </a:r>
          </a:p>
          <a:p>
            <a:pPr marL="1028696" lvl="1" indent="-342900">
              <a:buFont typeface="Wingdings" panose="05000000000000000000" pitchFamily="2" charset="2"/>
              <a:buChar char="Ø"/>
            </a:pPr>
            <a:r>
              <a:rPr lang="en-US" sz="1800" dirty="0"/>
              <a:t>A duty to establish a regulatory framework that prevents loss of life</a:t>
            </a:r>
          </a:p>
          <a:p>
            <a:pPr marL="1028696" lvl="1" indent="-342900">
              <a:buFont typeface="Wingdings" panose="05000000000000000000" pitchFamily="2" charset="2"/>
              <a:buChar char="Ø"/>
            </a:pPr>
            <a:r>
              <a:rPr lang="en-US" sz="1800" dirty="0"/>
              <a:t>A duty to take preventative operational measures</a:t>
            </a:r>
          </a:p>
          <a:p>
            <a:pPr marL="342900" indent="-342900">
              <a:buFont typeface="Wingdings" panose="05000000000000000000" pitchFamily="2" charset="2"/>
              <a:buChar char="Ø"/>
            </a:pPr>
            <a:endParaRPr lang="en-US" sz="1800" dirty="0"/>
          </a:p>
          <a:p>
            <a:pPr marL="342900" indent="-342900">
              <a:buFont typeface="Wingdings" panose="05000000000000000000" pitchFamily="2" charset="2"/>
              <a:buChar char="Ø"/>
            </a:pPr>
            <a:r>
              <a:rPr lang="en-US" sz="1800" dirty="0"/>
              <a:t>The procedural obligation to carry out an adequate investigation after an individual has died</a:t>
            </a:r>
            <a:endParaRPr lang="en-GB" sz="1800" dirty="0"/>
          </a:p>
          <a:p>
            <a:endParaRPr lang="en-GB" dirty="0"/>
          </a:p>
        </p:txBody>
      </p:sp>
      <p:pic>
        <p:nvPicPr>
          <p:cNvPr id="6" name="Picture 5">
            <a:extLst>
              <a:ext uri="{FF2B5EF4-FFF2-40B4-BE49-F238E27FC236}">
                <a16:creationId xmlns:a16="http://schemas.microsoft.com/office/drawing/2014/main" id="{6D54249E-BF48-314C-AF29-CFA6E7A0A1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62600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A regulatory framework that prevents loss of life</a:t>
            </a:r>
            <a:endParaRPr lang="en-GB" dirty="0"/>
          </a:p>
        </p:txBody>
      </p:sp>
      <p:sp>
        <p:nvSpPr>
          <p:cNvPr id="4" name="Content Placeholder 3"/>
          <p:cNvSpPr>
            <a:spLocks noGrp="1"/>
          </p:cNvSpPr>
          <p:nvPr>
            <p:ph sz="quarter" idx="11"/>
          </p:nvPr>
        </p:nvSpPr>
        <p:spPr/>
        <p:txBody>
          <a:bodyPr/>
          <a:lstStyle/>
          <a:p>
            <a:pPr marL="342900" indent="-342900">
              <a:buFont typeface="Wingdings" panose="05000000000000000000" pitchFamily="2" charset="2"/>
              <a:buChar char="Ø"/>
            </a:pPr>
            <a:r>
              <a:rPr lang="en-US" sz="1800" dirty="0"/>
              <a:t>Guidance and safety regimes in the workplace</a:t>
            </a:r>
          </a:p>
          <a:p>
            <a:pPr marL="0" indent="0">
              <a:buNone/>
            </a:pPr>
            <a:endParaRPr lang="en-US" sz="1800" dirty="0"/>
          </a:p>
          <a:p>
            <a:pPr marL="342900" indent="-342900">
              <a:buFont typeface="Wingdings" panose="05000000000000000000" pitchFamily="2" charset="2"/>
              <a:buChar char="Ø"/>
            </a:pPr>
            <a:r>
              <a:rPr lang="en-US" sz="1800" dirty="0"/>
              <a:t>Also applies in the public health context (</a:t>
            </a:r>
            <a:r>
              <a:rPr lang="en-US" sz="1800" b="1" i="1" dirty="0" err="1"/>
              <a:t>Calvelli</a:t>
            </a:r>
            <a:r>
              <a:rPr lang="en-US" sz="1800" b="1" i="1" dirty="0"/>
              <a:t> and </a:t>
            </a:r>
            <a:r>
              <a:rPr lang="en-US" sz="1800" b="1" i="1" dirty="0" err="1"/>
              <a:t>Ciglio</a:t>
            </a:r>
            <a:r>
              <a:rPr lang="en-US" sz="1800" b="1" i="1" dirty="0"/>
              <a:t> v Italy</a:t>
            </a:r>
            <a:r>
              <a:rPr lang="en-US" sz="1800" b="1" dirty="0"/>
              <a:t> </a:t>
            </a:r>
            <a:r>
              <a:rPr lang="en-US" sz="1800" dirty="0"/>
              <a:t>(Application no. 32967/96), Judgment of 17 January 2002 </a:t>
            </a:r>
            <a:r>
              <a:rPr lang="en-US" sz="1800" b="1" dirty="0"/>
              <a:t>at §49</a:t>
            </a:r>
            <a:r>
              <a:rPr lang="en-US" sz="1800" dirty="0"/>
              <a:t>):</a:t>
            </a:r>
          </a:p>
          <a:p>
            <a:pPr lvl="1" indent="0">
              <a:buNone/>
            </a:pPr>
            <a:endParaRPr lang="en-GB" dirty="0"/>
          </a:p>
          <a:p>
            <a:pPr lvl="2" indent="0">
              <a:lnSpc>
                <a:spcPct val="130000"/>
              </a:lnSpc>
              <a:buNone/>
            </a:pPr>
            <a:r>
              <a:rPr lang="en-GB" dirty="0"/>
              <a:t>“Those principles apply in the public-health sphere too. The aforementioned positive obligations therefore require States to make regulations compelling hospitals, whether public or private, to adopt appropriate measures for the protection of their patients' lives. They also require an effective independent judicial system to be set up so that the cause of death of patients in the care of the medical profession, whether in the public or the private sector, can be determined and those responsible made accountable…”</a:t>
            </a:r>
            <a:endParaRPr lang="en-US" dirty="0"/>
          </a:p>
          <a:p>
            <a:endParaRPr lang="en-GB" dirty="0"/>
          </a:p>
        </p:txBody>
      </p:sp>
      <p:pic>
        <p:nvPicPr>
          <p:cNvPr id="6" name="Picture 5">
            <a:extLst>
              <a:ext uri="{FF2B5EF4-FFF2-40B4-BE49-F238E27FC236}">
                <a16:creationId xmlns:a16="http://schemas.microsoft.com/office/drawing/2014/main" id="{7111F940-56C8-2645-B905-E2C71053D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2436029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Duty to take preventative measures</a:t>
            </a:r>
            <a:endParaRPr lang="en-GB" dirty="0"/>
          </a:p>
        </p:txBody>
      </p:sp>
      <p:sp>
        <p:nvSpPr>
          <p:cNvPr id="4" name="Content Placeholder 3"/>
          <p:cNvSpPr>
            <a:spLocks noGrp="1"/>
          </p:cNvSpPr>
          <p:nvPr>
            <p:ph sz="quarter" idx="11"/>
          </p:nvPr>
        </p:nvSpPr>
        <p:spPr/>
        <p:txBody>
          <a:bodyPr>
            <a:normAutofit/>
          </a:bodyPr>
          <a:lstStyle/>
          <a:p>
            <a:pPr marL="342900" indent="-342900">
              <a:buFont typeface="Wingdings" panose="05000000000000000000" pitchFamily="2" charset="2"/>
              <a:buChar char="Ø"/>
            </a:pPr>
            <a:r>
              <a:rPr lang="en-US" b="1" i="1" dirty="0" err="1"/>
              <a:t>Furdik</a:t>
            </a:r>
            <a:r>
              <a:rPr lang="en-US" b="1" i="1" dirty="0"/>
              <a:t> v Slovakia </a:t>
            </a:r>
            <a:r>
              <a:rPr lang="en-US" dirty="0"/>
              <a:t>(Application no. 42994/05) Admissibility Judgment of 2 December 2008</a:t>
            </a:r>
          </a:p>
          <a:p>
            <a:pPr marL="342900" indent="-342900">
              <a:buFont typeface="Wingdings" panose="05000000000000000000" pitchFamily="2" charset="2"/>
              <a:buChar char="Ø"/>
            </a:pPr>
            <a:r>
              <a:rPr lang="en-US" b="1" i="1" dirty="0" err="1"/>
              <a:t>Budayeva</a:t>
            </a:r>
            <a:r>
              <a:rPr lang="en-US" b="1" i="1" dirty="0"/>
              <a:t> and others v Russia</a:t>
            </a:r>
            <a:r>
              <a:rPr lang="en-US" b="1" dirty="0"/>
              <a:t> </a:t>
            </a:r>
            <a:r>
              <a:rPr lang="en-US" dirty="0"/>
              <a:t>(Application no. 15339/02) Judgment of 20 March 2008 </a:t>
            </a:r>
            <a:r>
              <a:rPr lang="en-US" b="1" dirty="0"/>
              <a:t>at §§136 – 137</a:t>
            </a:r>
            <a:r>
              <a:rPr lang="en-US" dirty="0"/>
              <a:t>:</a:t>
            </a:r>
          </a:p>
          <a:p>
            <a:pPr marL="914394" lvl="2" indent="0" algn="just">
              <a:lnSpc>
                <a:spcPct val="100000"/>
              </a:lnSpc>
              <a:buNone/>
            </a:pPr>
            <a:r>
              <a:rPr lang="en-GB" sz="1400" dirty="0"/>
              <a:t>“In assessing whether the respondent State had complied with the positive obligation, the Court must consider the particular circumstances of the case, regard being had, among other elements, to the domestic legality of the authorities' acts or omissions… the domestic decision-making process, including the appropriate investigations and studies, and the complexity of the issue, especially where conflicting Convention interests are  involved…</a:t>
            </a:r>
          </a:p>
          <a:p>
            <a:pPr marL="914394" lvl="2" indent="0" algn="just">
              <a:lnSpc>
                <a:spcPct val="100000"/>
              </a:lnSpc>
              <a:buNone/>
            </a:pPr>
            <a:r>
              <a:rPr lang="en-GB" sz="1400" dirty="0"/>
              <a:t>… these considerations should apply in so far as the circumstances of a particular case point to the imminence of a natural hazard that had been clearly identifiable, and especially where it concerned a recurring calamity affecting a distinct area developed for human habitation or use... The scope of the positive obligations imputable to the State in the particular circumstances would depend on the origin of the threat and the extent to which one or the other risk is susceptible to mitigation.”</a:t>
            </a:r>
          </a:p>
          <a:p>
            <a:endParaRPr lang="en-GB" dirty="0"/>
          </a:p>
        </p:txBody>
      </p:sp>
      <p:pic>
        <p:nvPicPr>
          <p:cNvPr id="6" name="Picture 5">
            <a:extLst>
              <a:ext uri="{FF2B5EF4-FFF2-40B4-BE49-F238E27FC236}">
                <a16:creationId xmlns:a16="http://schemas.microsoft.com/office/drawing/2014/main" id="{0D2C2DA3-3593-2F42-A8DC-CEF60A1611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2341097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853008"/>
            <a:ext cx="6858000" cy="1512349"/>
          </a:xfrm>
        </p:spPr>
        <p:txBody>
          <a:bodyPr/>
          <a:lstStyle/>
          <a:p>
            <a:r>
              <a:rPr lang="en-US" sz="2800" b="1" dirty="0"/>
              <a:t>Article 2 ECHR and Covid-19</a:t>
            </a:r>
            <a:br>
              <a:rPr lang="en-US" sz="2800" b="1"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277846"/>
            <a:ext cx="6858000" cy="670302"/>
          </a:xfrm>
        </p:spPr>
        <p:txBody>
          <a:bodyPr>
            <a:normAutofit/>
          </a:bodyPr>
          <a:lstStyle/>
          <a:p>
            <a:r>
              <a:rPr lang="en-US" b="1" dirty="0"/>
              <a:t>The procedural obligation</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499269"/>
            <a:ext cx="6858000" cy="1784334"/>
          </a:xfrm>
        </p:spPr>
        <p:txBody>
          <a:bodyPr/>
          <a:lstStyle/>
          <a:p>
            <a:r>
              <a:rPr lang="en-GB" dirty="0"/>
              <a:t>Emma Mockford, Brick Court Chambers</a:t>
            </a:r>
          </a:p>
          <a:p>
            <a:endParaRPr lang="en-GB" dirty="0"/>
          </a:p>
          <a:p>
            <a:r>
              <a:rPr lang="en-GB" b="0" dirty="0">
                <a:hlinkClick r:id="rId2">
                  <a:extLst>
                    <a:ext uri="{A12FA001-AC4F-418D-AE19-62706E023703}">
                      <ahyp:hlinkClr xmlns:ahyp="http://schemas.microsoft.com/office/drawing/2018/hyperlinkcolor" val="tx"/>
                    </a:ext>
                  </a:extLst>
                </a:hlinkClick>
              </a:rPr>
              <a:t>emma.mockford@brickcourt.co.uk</a:t>
            </a:r>
            <a:r>
              <a:rPr lang="en-GB" b="0" dirty="0"/>
              <a:t> </a:t>
            </a:r>
          </a:p>
          <a:p>
            <a:endParaRPr lang="en-GB" u="sng" dirty="0"/>
          </a:p>
          <a:p>
            <a:endParaRPr lang="en-GB" dirty="0"/>
          </a:p>
        </p:txBody>
      </p:sp>
      <p:pic>
        <p:nvPicPr>
          <p:cNvPr id="8" name="Picture 7">
            <a:extLst>
              <a:ext uri="{FF2B5EF4-FFF2-40B4-BE49-F238E27FC236}">
                <a16:creationId xmlns:a16="http://schemas.microsoft.com/office/drawing/2014/main" id="{57A9C030-092C-D440-9C96-D01DE07F1B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2178264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Article 2: the procedural obligation</a:t>
            </a:r>
          </a:p>
        </p:txBody>
      </p:sp>
      <p:sp>
        <p:nvSpPr>
          <p:cNvPr id="5" name="Content Placeholder 4"/>
          <p:cNvSpPr>
            <a:spLocks noGrp="1"/>
          </p:cNvSpPr>
          <p:nvPr>
            <p:ph sz="quarter" idx="11"/>
          </p:nvPr>
        </p:nvSpPr>
        <p:spPr>
          <a:xfrm>
            <a:off x="486890" y="1425042"/>
            <a:ext cx="8229600" cy="4370119"/>
          </a:xfrm>
        </p:spPr>
        <p:txBody>
          <a:bodyPr>
            <a:normAutofit fontScale="55000" lnSpcReduction="20000"/>
          </a:bodyPr>
          <a:lstStyle/>
          <a:p>
            <a:pPr marL="0" indent="0">
              <a:spcAft>
                <a:spcPts val="1200"/>
              </a:spcAft>
              <a:buNone/>
            </a:pPr>
            <a:r>
              <a:rPr lang="en-US" sz="2500" b="1" dirty="0"/>
              <a:t>PURPOSE OF THE INVESTIGATIVE OBLIGATION</a:t>
            </a:r>
            <a:endParaRPr lang="en-US" sz="2500" b="1" i="1" dirty="0"/>
          </a:p>
          <a:p>
            <a:pPr>
              <a:spcAft>
                <a:spcPts val="1200"/>
              </a:spcAft>
            </a:pPr>
            <a:r>
              <a:rPr lang="en-US" sz="2500" b="1" i="1" dirty="0"/>
              <a:t>Al </a:t>
            </a:r>
            <a:r>
              <a:rPr lang="en-US" sz="2500" b="1" i="1" dirty="0" err="1"/>
              <a:t>Skeini</a:t>
            </a:r>
            <a:r>
              <a:rPr lang="en-US" sz="2500" b="1" i="1" dirty="0"/>
              <a:t> v United Kingdom </a:t>
            </a:r>
            <a:r>
              <a:rPr lang="en-US" sz="2500" b="1" dirty="0"/>
              <a:t>(2011) 30 BHRC 561 at §163: </a:t>
            </a:r>
            <a:r>
              <a:rPr lang="en-US" sz="2500" i="1" dirty="0"/>
              <a:t>“The essential purpose of such an investigation is to secure the effective implementation of the domestic laws safeguarding the right to life and, in those cases involving State agents or bodies, to ensure their accountability for deaths occurring under their responsibility.”</a:t>
            </a:r>
          </a:p>
          <a:p>
            <a:pPr>
              <a:spcAft>
                <a:spcPts val="1200"/>
              </a:spcAft>
            </a:pPr>
            <a:r>
              <a:rPr lang="en-US" sz="2500" b="1" i="1" dirty="0"/>
              <a:t>R (L) v Secretary of State for Justice </a:t>
            </a:r>
            <a:r>
              <a:rPr lang="en-US" sz="2500" b="1" dirty="0"/>
              <a:t>[2008] UKHL 68 at §29: </a:t>
            </a:r>
            <a:r>
              <a:rPr lang="en-US" sz="2500" i="1" dirty="0"/>
              <a:t>“The investigation will be concerned to see what lessons can be learned for the future, whether or not there has been fault in the particular case</a:t>
            </a:r>
            <a:r>
              <a:rPr lang="en-US" sz="2500" dirty="0"/>
              <a:t>.</a:t>
            </a:r>
            <a:r>
              <a:rPr lang="en-US" sz="2500" i="1" dirty="0"/>
              <a:t>”</a:t>
            </a:r>
          </a:p>
          <a:p>
            <a:pPr>
              <a:spcAft>
                <a:spcPts val="1200"/>
              </a:spcAft>
            </a:pPr>
            <a:r>
              <a:rPr lang="en-US" sz="2500" b="1" i="1" dirty="0"/>
              <a:t>R (Amin) v Secretary of State for the Home Department </a:t>
            </a:r>
            <a:r>
              <a:rPr lang="en-US" sz="2500" b="1" dirty="0"/>
              <a:t>[2003] UKHL 5 at §31</a:t>
            </a:r>
            <a:r>
              <a:rPr lang="en-US" sz="2500" dirty="0"/>
              <a:t>: the investigation must “</a:t>
            </a:r>
            <a:r>
              <a:rPr lang="en-US" sz="2500" i="1" dirty="0"/>
              <a:t>ensure so far as possible that the full facts are brought to light; that culpable and discreditable conduct is exposed and brought to public notice; that suspicion of deliberate wrongdoing (if unjustified) is allayed; that dangerous practices and procedures are rectified; and that those who have lost their relative may at least have the satisfaction of knowing that lessons learned from his death may save the lives of others”. </a:t>
            </a:r>
          </a:p>
          <a:p>
            <a:pPr>
              <a:spcAft>
                <a:spcPts val="1200"/>
              </a:spcAft>
            </a:pPr>
            <a:endParaRPr lang="en-US" i="1" dirty="0"/>
          </a:p>
        </p:txBody>
      </p:sp>
      <p:pic>
        <p:nvPicPr>
          <p:cNvPr id="7" name="Picture 6">
            <a:extLst>
              <a:ext uri="{FF2B5EF4-FFF2-40B4-BE49-F238E27FC236}">
                <a16:creationId xmlns:a16="http://schemas.microsoft.com/office/drawing/2014/main" id="{38FDCBE4-B002-7C42-8D08-30228E50D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57749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Article 2: the procedural obligation</a:t>
            </a:r>
          </a:p>
        </p:txBody>
      </p:sp>
      <p:sp>
        <p:nvSpPr>
          <p:cNvPr id="5" name="Content Placeholder 4"/>
          <p:cNvSpPr>
            <a:spLocks noGrp="1"/>
          </p:cNvSpPr>
          <p:nvPr>
            <p:ph sz="quarter" idx="11"/>
          </p:nvPr>
        </p:nvSpPr>
        <p:spPr/>
        <p:txBody>
          <a:bodyPr/>
          <a:lstStyle/>
          <a:p>
            <a:pPr marL="0" indent="0">
              <a:spcAft>
                <a:spcPts val="1200"/>
              </a:spcAft>
              <a:buNone/>
            </a:pPr>
            <a:r>
              <a:rPr lang="en-US" b="1" dirty="0"/>
              <a:t>WHEN THE INVESTIGATIVE OBLIGATION ARISES</a:t>
            </a:r>
            <a:endParaRPr lang="en-US" b="1" i="1" dirty="0"/>
          </a:p>
          <a:p>
            <a:pPr>
              <a:spcAft>
                <a:spcPts val="1200"/>
              </a:spcAft>
            </a:pPr>
            <a:r>
              <a:rPr lang="en-US" b="1" i="1" dirty="0"/>
              <a:t>R (Middleton) v West Somerset Coroner </a:t>
            </a:r>
            <a:r>
              <a:rPr lang="en-US" b="1" dirty="0"/>
              <a:t>[2004] 2 AC 182 §3: </a:t>
            </a:r>
            <a:r>
              <a:rPr lang="en-US" dirty="0"/>
              <a:t>an obligation to hold an independent investigation will arise if “</a:t>
            </a:r>
            <a:r>
              <a:rPr lang="en-US" i="1" dirty="0"/>
              <a:t>it appears that one or other … of the substantive obligations has been, or may have been, violated and it appears that agents of the state are, or may be, in some way, implicated</a:t>
            </a:r>
            <a:r>
              <a:rPr lang="en-US" dirty="0"/>
              <a:t>”. </a:t>
            </a:r>
          </a:p>
          <a:p>
            <a:pPr>
              <a:spcAft>
                <a:spcPts val="1200"/>
              </a:spcAft>
            </a:pPr>
            <a:r>
              <a:rPr lang="en-US" b="1" i="1" dirty="0"/>
              <a:t>R (AM &amp; MP) v HM Coroner for the County of Worcestershire </a:t>
            </a:r>
            <a:r>
              <a:rPr lang="en-US" b="1" dirty="0"/>
              <a:t>[2011] EWHC 1453 (Admin) §60: </a:t>
            </a:r>
            <a:r>
              <a:rPr lang="en-US" dirty="0"/>
              <a:t>“</a:t>
            </a:r>
            <a:r>
              <a:rPr lang="en-US" i="1" dirty="0"/>
              <a:t>Where a death has been caused by an arguable breach of the substantive obligations of article 2, article 2 imposes upon the state a duty to investigate the death. There was some debate before me as to the </a:t>
            </a:r>
            <a:r>
              <a:rPr lang="en-US" i="1" dirty="0" err="1"/>
              <a:t>arguability</a:t>
            </a:r>
            <a:r>
              <a:rPr lang="en-US" i="1" dirty="0"/>
              <a:t> threshold, but I do not find that issue difficult: ”arguable” is anything more than ”fanciful”. It is a low threshold</a:t>
            </a:r>
            <a:r>
              <a:rPr lang="en-US" dirty="0"/>
              <a:t>.”</a:t>
            </a:r>
          </a:p>
          <a:p>
            <a:pPr>
              <a:spcAft>
                <a:spcPts val="1200"/>
              </a:spcAft>
            </a:pPr>
            <a:endParaRPr lang="en-US" b="1" dirty="0"/>
          </a:p>
        </p:txBody>
      </p:sp>
      <p:pic>
        <p:nvPicPr>
          <p:cNvPr id="7" name="Picture 6">
            <a:extLst>
              <a:ext uri="{FF2B5EF4-FFF2-40B4-BE49-F238E27FC236}">
                <a16:creationId xmlns:a16="http://schemas.microsoft.com/office/drawing/2014/main" id="{A4068958-7A3B-2D44-A0A6-289E5203C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6142" y="5900885"/>
            <a:ext cx="748862" cy="820028"/>
          </a:xfrm>
          <a:prstGeom prst="rect">
            <a:avLst/>
          </a:prstGeom>
        </p:spPr>
      </p:pic>
    </p:spTree>
    <p:extLst>
      <p:ext uri="{BB962C8B-B14F-4D97-AF65-F5344CB8AC3E}">
        <p14:creationId xmlns:p14="http://schemas.microsoft.com/office/powerpoint/2010/main" val="3296223822"/>
      </p:ext>
    </p:extLst>
  </p:cSld>
  <p:clrMapOvr>
    <a:masterClrMapping/>
  </p:clrMapOvr>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555</TotalTime>
  <Words>1534</Words>
  <Application>Microsoft Macintosh PowerPoint</Application>
  <PresentationFormat>On-screen Show (4:3)</PresentationFormat>
  <Paragraphs>118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 Theme</vt:lpstr>
      <vt:lpstr>Article 2 ECHR and Covid-19 </vt:lpstr>
      <vt:lpstr>Article 2 ECHR and Covid-19 </vt:lpstr>
      <vt:lpstr>Article 2</vt:lpstr>
      <vt:lpstr>Article 2: the substance</vt:lpstr>
      <vt:lpstr>A regulatory framework that prevents loss of life</vt:lpstr>
      <vt:lpstr>Duty to take preventative measures</vt:lpstr>
      <vt:lpstr>Article 2 ECHR and Covid-19 </vt:lpstr>
      <vt:lpstr>Article 2: the procedural obligation</vt:lpstr>
      <vt:lpstr>Article 2: the procedural obligation</vt:lpstr>
      <vt:lpstr>Article 2: the procedural obligation</vt:lpstr>
      <vt:lpstr>Article 2: inquests</vt:lpstr>
      <vt:lpstr>Article 2 ECHR and Covid-19 </vt:lpstr>
      <vt:lpstr>ARTICLE 2: INQUESTS</vt:lpstr>
      <vt:lpstr>ARTICLE 2: INQUESTS</vt:lpstr>
      <vt:lpstr>ARTICLE 2: INQUESTS</vt:lpstr>
      <vt:lpstr>Questions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Emma Mockford</cp:lastModifiedBy>
  <cp:revision>19</cp:revision>
  <dcterms:created xsi:type="dcterms:W3CDTF">2020-05-18T16:11:12Z</dcterms:created>
  <dcterms:modified xsi:type="dcterms:W3CDTF">2020-05-19T09:17:52Z</dcterms:modified>
  <cp:category/>
</cp:coreProperties>
</file>