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CCCB"/>
    <a:srgbClr val="173E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46" d="100"/>
          <a:sy n="46" d="100"/>
        </p:scale>
        <p:origin x="122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FF924-FDF9-4220-8050-B5CB7F3EEC43}" type="datetimeFigureOut">
              <a:rPr lang="en-GB" smtClean="0"/>
              <a:t>27/11/2020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5E347D-53FC-4710-B120-EDBADD260F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034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4A931F7-F35E-4CAE-83B5-7D00025AE078}"/>
              </a:ext>
            </a:extLst>
          </p:cNvPr>
          <p:cNvSpPr/>
          <p:nvPr userDrawn="1"/>
        </p:nvSpPr>
        <p:spPr>
          <a:xfrm>
            <a:off x="0" y="-1"/>
            <a:ext cx="9144000" cy="57689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ADC6D0-8605-40AD-8198-A5A51B98FE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43000" y="1199853"/>
            <a:ext cx="6858000" cy="1512349"/>
          </a:xfrm>
        </p:spPr>
        <p:txBody>
          <a:bodyPr anchor="b">
            <a:normAutofit/>
          </a:bodyPr>
          <a:lstStyle>
            <a:lvl1pPr algn="ctr">
              <a:lnSpc>
                <a:spcPts val="2800"/>
              </a:lnSpc>
              <a:defRPr sz="26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AF081E-C758-4363-8C85-61F5D9E355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58698"/>
            <a:ext cx="6858000" cy="67030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703CE2-6555-4DB8-A05F-9B815A036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 b="1"/>
              <a:t>brickcourt.co.uk </a:t>
            </a:r>
          </a:p>
          <a:p>
            <a:r>
              <a:rPr lang="en-GB"/>
              <a:t>+44(0)20 7379 3550</a:t>
            </a:r>
            <a:endParaRPr lang="en-GB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07A3DE9-A952-491D-9047-26E98BAFDD9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3000" y="3806699"/>
            <a:ext cx="6858000" cy="976313"/>
          </a:xfrm>
        </p:spPr>
        <p:txBody>
          <a:bodyPr/>
          <a:lstStyle>
            <a:lvl1pPr marL="0" indent="0" algn="ctr">
              <a:lnSpc>
                <a:spcPts val="1900"/>
              </a:lnSpc>
              <a:spcBef>
                <a:spcPts val="0"/>
              </a:spcBef>
              <a:buNone/>
              <a:defRPr sz="1600" b="1">
                <a:solidFill>
                  <a:schemeClr val="bg1"/>
                </a:solidFill>
              </a:defRPr>
            </a:lvl1pPr>
            <a:lvl2pPr marL="0" indent="0" algn="ctr">
              <a:lnSpc>
                <a:spcPts val="19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2pPr>
            <a:lvl3pPr marL="685800" indent="0" algn="ctr">
              <a:buNone/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&lt;Name&gt;</a:t>
            </a:r>
          </a:p>
          <a:p>
            <a:pPr lvl="1"/>
            <a:r>
              <a:rPr lang="en-US" dirty="0"/>
              <a:t>Brick Court Chambers</a:t>
            </a:r>
          </a:p>
          <a:p>
            <a:pPr lvl="1"/>
            <a:r>
              <a:rPr lang="en-US" dirty="0"/>
              <a:t>&lt;Date&gt;</a:t>
            </a:r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814234"/>
      </p:ext>
    </p:extLst>
  </p:cSld>
  <p:clrMapOvr>
    <a:masterClrMapping/>
  </p:clrMapOvr>
  <p:hf sldNum="0"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28AAE40-A9A9-49E5-AB0E-AFEDE4D7BCB4}"/>
              </a:ext>
            </a:extLst>
          </p:cNvPr>
          <p:cNvSpPr/>
          <p:nvPr userDrawn="1"/>
        </p:nvSpPr>
        <p:spPr>
          <a:xfrm>
            <a:off x="0" y="4232"/>
            <a:ext cx="9144000" cy="57689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C8D38D-E539-45FB-9DDF-DD505B698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944851"/>
            <a:ext cx="7886700" cy="1766808"/>
          </a:xfrm>
        </p:spPr>
        <p:txBody>
          <a:bodyPr bIns="0" anchor="b">
            <a:normAutofit/>
          </a:bodyPr>
          <a:lstStyle>
            <a:lvl1pPr algn="ctr">
              <a:lnSpc>
                <a:spcPts val="2800"/>
              </a:lnSpc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11F509F-506C-4AC8-B26F-05CD2F2C90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b="1" dirty="0"/>
              <a:t>brickcourt.co.uk </a:t>
            </a:r>
          </a:p>
          <a:p>
            <a:r>
              <a:rPr lang="en-GB" dirty="0"/>
              <a:t>+44(0)20 7379 3550</a:t>
            </a:r>
          </a:p>
        </p:txBody>
      </p:sp>
    </p:spTree>
    <p:extLst>
      <p:ext uri="{BB962C8B-B14F-4D97-AF65-F5344CB8AC3E}">
        <p14:creationId xmlns:p14="http://schemas.microsoft.com/office/powerpoint/2010/main" val="552924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C6CC-C89A-4C9A-AA99-5226F80DB173}"/>
              </a:ext>
            </a:extLst>
          </p:cNvPr>
          <p:cNvSpPr/>
          <p:nvPr userDrawn="1"/>
        </p:nvSpPr>
        <p:spPr>
          <a:xfrm>
            <a:off x="0" y="1130400"/>
            <a:ext cx="9144000" cy="4647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0C615FD-282B-4154-ABF6-9CE289443462}"/>
              </a:ext>
            </a:extLst>
          </p:cNvPr>
          <p:cNvSpPr/>
          <p:nvPr userDrawn="1"/>
        </p:nvSpPr>
        <p:spPr>
          <a:xfrm>
            <a:off x="0" y="0"/>
            <a:ext cx="9144000" cy="113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0D1BA41-CA1E-4278-8CFA-47E7C0FED2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 b="1"/>
              <a:t>brickcourt.co.uk </a:t>
            </a:r>
          </a:p>
          <a:p>
            <a:r>
              <a:rPr lang="en-GB"/>
              <a:t>+44(0)20 7379 3550</a:t>
            </a:r>
            <a:endParaRPr lang="en-GB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09A86DDB-40A9-4737-8FB6-F900BD1F2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D04F4C24-34F3-45C6-8564-68D314DE6E5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846000" y="1717200"/>
            <a:ext cx="7454900" cy="4064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968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C6CC-C89A-4C9A-AA99-5226F80DB173}"/>
              </a:ext>
            </a:extLst>
          </p:cNvPr>
          <p:cNvSpPr/>
          <p:nvPr userDrawn="1"/>
        </p:nvSpPr>
        <p:spPr>
          <a:xfrm>
            <a:off x="0" y="1130400"/>
            <a:ext cx="9144000" cy="4647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59E1E-9DEF-4F98-8624-0B121E754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6000" y="1717200"/>
            <a:ext cx="7459259" cy="4064001"/>
          </a:xfrm>
        </p:spPr>
        <p:txBody>
          <a:bodyPr lIns="0" tIns="0"/>
          <a:lstStyle>
            <a:lvl1pPr marL="180000" indent="-180000">
              <a:lnSpc>
                <a:spcPts val="1900"/>
              </a:lnSpc>
              <a:defRPr sz="1600">
                <a:solidFill>
                  <a:schemeClr val="tx2"/>
                </a:solidFill>
              </a:defRPr>
            </a:lvl1pPr>
            <a:lvl2pPr marL="360000" indent="-180000">
              <a:lnSpc>
                <a:spcPts val="1900"/>
              </a:lnSpc>
              <a:defRPr sz="1600">
                <a:solidFill>
                  <a:schemeClr val="tx2"/>
                </a:solidFill>
              </a:defRPr>
            </a:lvl2pPr>
            <a:lvl3pPr marL="540000" indent="-180000">
              <a:lnSpc>
                <a:spcPts val="1900"/>
              </a:lnSpc>
              <a:defRPr sz="1600">
                <a:solidFill>
                  <a:schemeClr val="tx2"/>
                </a:solidFill>
              </a:defRPr>
            </a:lvl3pPr>
            <a:lvl4pPr marL="720000" indent="-180000">
              <a:lnSpc>
                <a:spcPts val="1900"/>
              </a:lnSpc>
              <a:defRPr sz="1600">
                <a:solidFill>
                  <a:schemeClr val="tx2"/>
                </a:solidFill>
              </a:defRPr>
            </a:lvl4pPr>
            <a:lvl5pPr marL="900000" indent="-180000">
              <a:lnSpc>
                <a:spcPts val="1900"/>
              </a:lnSpc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0D1BA41-CA1E-4278-8CFA-47E7C0FED2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 b="1"/>
              <a:t>brickcourt.co.uk </a:t>
            </a:r>
          </a:p>
          <a:p>
            <a:r>
              <a:rPr lang="en-GB"/>
              <a:t>+44(0)20 7379 3550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2673E0D-B853-49B6-B25A-B4B2811CC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130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1CB4D55-83D9-409A-A592-EFB348414E8D}"/>
              </a:ext>
            </a:extLst>
          </p:cNvPr>
          <p:cNvSpPr/>
          <p:nvPr userDrawn="1"/>
        </p:nvSpPr>
        <p:spPr>
          <a:xfrm>
            <a:off x="0" y="1130400"/>
            <a:ext cx="9144000" cy="4647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A32AF53-A1E9-481F-BA72-0AFCB2174A70}"/>
              </a:ext>
            </a:extLst>
          </p:cNvPr>
          <p:cNvSpPr/>
          <p:nvPr userDrawn="1"/>
        </p:nvSpPr>
        <p:spPr>
          <a:xfrm>
            <a:off x="0" y="0"/>
            <a:ext cx="9144000" cy="113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30B9C5-6AFF-4B6A-AC19-BF4060281B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46000" y="1717200"/>
            <a:ext cx="3564000" cy="4032000"/>
          </a:xfrm>
        </p:spPr>
        <p:txBody>
          <a:bodyPr/>
          <a:lstStyle>
            <a:lvl1pPr marL="180000" indent="-180000">
              <a:lnSpc>
                <a:spcPts val="1900"/>
              </a:lnSpc>
              <a:defRPr sz="1600">
                <a:solidFill>
                  <a:schemeClr val="tx2"/>
                </a:solidFill>
              </a:defRPr>
            </a:lvl1pPr>
            <a:lvl2pPr marL="360000" indent="-180000">
              <a:lnSpc>
                <a:spcPts val="1900"/>
              </a:lnSpc>
              <a:defRPr sz="1600">
                <a:solidFill>
                  <a:schemeClr val="tx2"/>
                </a:solidFill>
              </a:defRPr>
            </a:lvl2pPr>
            <a:lvl3pPr marL="540000" indent="-180000">
              <a:lnSpc>
                <a:spcPts val="1900"/>
              </a:lnSpc>
              <a:defRPr sz="1600">
                <a:solidFill>
                  <a:schemeClr val="tx2"/>
                </a:solidFill>
              </a:defRPr>
            </a:lvl3pPr>
            <a:lvl4pPr marL="720000" indent="-180000">
              <a:lnSpc>
                <a:spcPts val="1900"/>
              </a:lnSpc>
              <a:defRPr sz="1600">
                <a:solidFill>
                  <a:schemeClr val="tx2"/>
                </a:solidFill>
              </a:defRPr>
            </a:lvl4pPr>
            <a:lvl5pPr marL="900000" indent="-180000">
              <a:lnSpc>
                <a:spcPts val="1900"/>
              </a:lnSpc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3AB4CA-E859-49C8-A9DD-59570F100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15997" y="1717199"/>
            <a:ext cx="3564000" cy="4032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11AA63-C33F-4EE4-BC73-F2C66C84D1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 b="1"/>
              <a:t>brickcourt.co.uk</a:t>
            </a:r>
          </a:p>
          <a:p>
            <a:r>
              <a:rPr lang="en-GB"/>
              <a:t>+44(0)20 7379 3550</a:t>
            </a:r>
            <a:endParaRPr lang="en-GB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830F98B4-E0C9-44BA-8BC8-993D15CB2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000" y="365127"/>
            <a:ext cx="7433997" cy="48728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1803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1CB4D55-83D9-409A-A592-EFB348414E8D}"/>
              </a:ext>
            </a:extLst>
          </p:cNvPr>
          <p:cNvSpPr/>
          <p:nvPr userDrawn="1"/>
        </p:nvSpPr>
        <p:spPr>
          <a:xfrm>
            <a:off x="0" y="1130400"/>
            <a:ext cx="9144000" cy="4647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30B9C5-6AFF-4B6A-AC19-BF4060281B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46000" y="1717200"/>
            <a:ext cx="3564000" cy="4032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3AB4CA-E859-49C8-A9DD-59570F100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15997" y="1717200"/>
            <a:ext cx="3564000" cy="4032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11AA63-C33F-4EE4-BC73-F2C66C84D1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 b="1"/>
              <a:t>brickcourt.co.uk</a:t>
            </a:r>
          </a:p>
          <a:p>
            <a:r>
              <a:rPr lang="en-GB"/>
              <a:t>+44(0)20 7379 3550</a:t>
            </a:r>
            <a:endParaRPr lang="en-GB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830F98B4-E0C9-44BA-8BC8-993D15CB2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000" y="365127"/>
            <a:ext cx="7433997" cy="48728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812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0F0DB-D1F1-45D6-8981-72F37B056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8F5024-26F7-4B2C-B374-B6643380E2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 b="1"/>
              <a:t>brickcourt.co.uk</a:t>
            </a:r>
          </a:p>
          <a:p>
            <a:r>
              <a:rPr lang="en-GB"/>
              <a:t>+44(0)20 7379 3550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1073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EB237F-40BB-4865-AEDC-73B2F6C4174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 b="1"/>
              <a:t>brickcourt.co.uk</a:t>
            </a:r>
          </a:p>
          <a:p>
            <a:r>
              <a:rPr lang="en-GB"/>
              <a:t>+44(0)20 7379 3550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2266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43D9FE2-A014-41F6-9435-4131AC362674}"/>
              </a:ext>
            </a:extLst>
          </p:cNvPr>
          <p:cNvSpPr/>
          <p:nvPr userDrawn="1"/>
        </p:nvSpPr>
        <p:spPr>
          <a:xfrm>
            <a:off x="0" y="-1"/>
            <a:ext cx="9144000" cy="57689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8B59F1-8A7E-436E-9451-E7F4E0090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759974"/>
            <a:ext cx="7886700" cy="132556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BF4C48-0524-4B64-B5B6-C6078914BD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 b="1"/>
              <a:t>brickcourt.co.uk</a:t>
            </a:r>
          </a:p>
          <a:p>
            <a:r>
              <a:rPr lang="en-GB"/>
              <a:t>+44(0)20 7379 3550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5838B1F-A3FF-45CE-A496-B3A44905EE8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8650" y="3254375"/>
            <a:ext cx="7886700" cy="1325563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&lt;Name&gt;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5984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Logo banner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09B0CA6F-BD90-4FF6-9A11-3B4B8C1173CD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55639"/>
            <a:ext cx="9144000" cy="1112520"/>
          </a:xfrm>
          <a:prstGeom prst="rect">
            <a:avLst/>
          </a:prstGeom>
        </p:spPr>
      </p:pic>
      <p:sp>
        <p:nvSpPr>
          <p:cNvPr id="11" name="Mask">
            <a:extLst>
              <a:ext uri="{FF2B5EF4-FFF2-40B4-BE49-F238E27FC236}">
                <a16:creationId xmlns:a16="http://schemas.microsoft.com/office/drawing/2014/main" id="{B452B2DA-5069-48D7-8FF8-34F037B10069}"/>
              </a:ext>
            </a:extLst>
          </p:cNvPr>
          <p:cNvSpPr/>
          <p:nvPr/>
        </p:nvSpPr>
        <p:spPr>
          <a:xfrm>
            <a:off x="5774076" y="6088478"/>
            <a:ext cx="2741274" cy="4815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99FB7A-7990-42D1-97B3-A931BC408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000" y="365127"/>
            <a:ext cx="7433997" cy="48728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318955-BD42-4202-AD87-FB4651F31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6000" y="1717199"/>
            <a:ext cx="7433997" cy="4051775"/>
          </a:xfrm>
          <a:prstGeom prst="rect">
            <a:avLst/>
          </a:prstGeom>
        </p:spPr>
        <p:txBody>
          <a:bodyPr vert="horz" lIns="0" tIns="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9E257C-1A1E-4ACB-B760-7F897DDCC8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10904" y="6146673"/>
            <a:ext cx="30861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lvl1pPr algn="r">
              <a:lnSpc>
                <a:spcPts val="1600"/>
              </a:lnSpc>
              <a:defRPr sz="1200">
                <a:solidFill>
                  <a:srgbClr val="173E61"/>
                </a:solidFill>
              </a:defRPr>
            </a:lvl1pPr>
          </a:lstStyle>
          <a:p>
            <a:r>
              <a:rPr lang="en-GB" b="1" dirty="0"/>
              <a:t>brickcourt.co.uk</a:t>
            </a:r>
          </a:p>
          <a:p>
            <a:r>
              <a:rPr lang="en-GB" dirty="0"/>
              <a:t>+44(0)20 7379 3550</a:t>
            </a:r>
          </a:p>
        </p:txBody>
      </p:sp>
    </p:spTree>
    <p:extLst>
      <p:ext uri="{BB962C8B-B14F-4D97-AF65-F5344CB8AC3E}">
        <p14:creationId xmlns:p14="http://schemas.microsoft.com/office/powerpoint/2010/main" val="533846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6" r:id="rId4"/>
    <p:sldLayoutId id="2147483652" r:id="rId5"/>
    <p:sldLayoutId id="2147483657" r:id="rId6"/>
    <p:sldLayoutId id="2147483654" r:id="rId7"/>
    <p:sldLayoutId id="2147483655" r:id="rId8"/>
    <p:sldLayoutId id="2147483658" r:id="rId9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600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685800" rtl="0" eaLnBrk="1" latinLnBrk="0" hangingPunct="1">
        <a:lnSpc>
          <a:spcPts val="1900"/>
        </a:lnSpc>
        <a:spcBef>
          <a:spcPts val="750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180000" algn="l" defTabSz="685800" rtl="0" eaLnBrk="1" latinLnBrk="0" hangingPunct="1">
        <a:lnSpc>
          <a:spcPts val="19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540000" indent="-180000" algn="l" defTabSz="685800" rtl="0" eaLnBrk="1" latinLnBrk="0" hangingPunct="1">
        <a:lnSpc>
          <a:spcPts val="19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720000" indent="-180000" algn="l" defTabSz="685800" rtl="0" eaLnBrk="1" latinLnBrk="0" hangingPunct="1">
        <a:lnSpc>
          <a:spcPts val="19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900000" indent="-180000" algn="l" defTabSz="685800" rtl="0" eaLnBrk="1" latinLnBrk="0" hangingPunct="1">
        <a:lnSpc>
          <a:spcPts val="19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orient="horz" pos="3634" userDrawn="1">
          <p15:clr>
            <a:srgbClr val="F26B43"/>
          </p15:clr>
        </p15:guide>
        <p15:guide id="4" pos="517" userDrawn="1">
          <p15:clr>
            <a:srgbClr val="F26B43"/>
          </p15:clr>
        </p15:guide>
        <p15:guide id="5" pos="5213" userDrawn="1">
          <p15:clr>
            <a:srgbClr val="F26B43"/>
          </p15:clr>
        </p15:guide>
        <p15:guide id="6" orient="horz" pos="10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islation.gov.uk/uksi/2019/450/data.pdf" TargetMode="External"/><Relationship Id="rId2" Type="http://schemas.openxmlformats.org/officeDocument/2006/relationships/hyperlink" Target="https://www.legislation.gov.uk/ukpga/2018/22/contents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legislation.gov.uk/uksi/2019/450/pdfs/uksics_20190450_en_001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islation.gov.uk/uksi/2019/449/pdfs/uksics_20190449_en_001.pdf" TargetMode="External"/><Relationship Id="rId2" Type="http://schemas.openxmlformats.org/officeDocument/2006/relationships/hyperlink" Target="https://www.legislation.gov.uk/uksi/2019/449/made/data.pdf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legislation.gov.uk/uksi/2019/910/data.pdf" TargetMode="External"/><Relationship Id="rId4" Type="http://schemas.openxmlformats.org/officeDocument/2006/relationships/hyperlink" Target="https://www.legislation.gov.uk/uksi/2019/1319/pdfs/uksi_20191319_en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islation.gov.uk/uksi/2020/730/made/data.pdf" TargetMode="External"/><Relationship Id="rId2" Type="http://schemas.openxmlformats.org/officeDocument/2006/relationships/hyperlink" Target="https://www.legislation.gov.uk/uksi/2020/99/made/data.pdf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B57A5-3AC2-7D44-910C-7512C52ECA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4767" y="522515"/>
            <a:ext cx="8059782" cy="1742704"/>
          </a:xfrm>
        </p:spPr>
        <p:txBody>
          <a:bodyPr>
            <a:normAutofit/>
          </a:bodyPr>
          <a:lstStyle/>
          <a:p>
            <a:r>
              <a:rPr lang="en-GB" b="1" dirty="0" smtClean="0"/>
              <a:t>New </a:t>
            </a:r>
            <a:r>
              <a:rPr lang="en-GB" b="1" dirty="0"/>
              <a:t>UK Trade </a:t>
            </a:r>
            <a:r>
              <a:rPr lang="en-GB" b="1" dirty="0" smtClean="0"/>
              <a:t>Remedies, a recipe for…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 </a:t>
            </a:r>
            <a:br>
              <a:rPr lang="en-GB" dirty="0" smtClean="0"/>
            </a:br>
            <a:r>
              <a:rPr lang="en-GB" sz="2200" b="1" dirty="0" smtClean="0"/>
              <a:t>F</a:t>
            </a:r>
            <a:r>
              <a:rPr lang="en-GB" sz="2200" b="1" cap="none" dirty="0" smtClean="0"/>
              <a:t>riday 27 November </a:t>
            </a:r>
            <a:r>
              <a:rPr lang="en-GB" sz="2200" b="1" dirty="0" smtClean="0"/>
              <a:t>2020 @ </a:t>
            </a:r>
            <a:r>
              <a:rPr lang="en-GB" sz="2200" b="1" cap="none" dirty="0" smtClean="0"/>
              <a:t>1pm online</a:t>
            </a:r>
            <a:endParaRPr lang="en-GB" sz="2200" b="1" cap="non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441B11-76D2-954E-A92C-57EC29D8C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1"/>
              <a:t>brickcourt.co.uk </a:t>
            </a:r>
          </a:p>
          <a:p>
            <a:r>
              <a:rPr lang="en-GB"/>
              <a:t>+44(0)20 7379 3550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F3F92E-CE93-0141-8FD6-83BB68931F1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53204" y="2651760"/>
            <a:ext cx="7648245" cy="2896985"/>
          </a:xfrm>
        </p:spPr>
        <p:txBody>
          <a:bodyPr>
            <a:normAutofit lnSpcReduction="10000"/>
          </a:bodyPr>
          <a:lstStyle/>
          <a:p>
            <a:endParaRPr lang="en-GB" sz="2400" dirty="0" smtClean="0"/>
          </a:p>
          <a:p>
            <a:pPr>
              <a:lnSpc>
                <a:spcPct val="150000"/>
              </a:lnSpc>
            </a:pPr>
            <a:r>
              <a:rPr lang="en-GB" sz="2400" b="0" dirty="0" smtClean="0"/>
              <a:t>The </a:t>
            </a:r>
            <a:r>
              <a:rPr lang="en-GB" sz="2400" b="0" dirty="0"/>
              <a:t>UK faces many challenges next year and a </a:t>
            </a:r>
            <a:r>
              <a:rPr lang="en-GB" sz="2400" b="0" dirty="0" smtClean="0"/>
              <a:t>key</a:t>
            </a:r>
          </a:p>
          <a:p>
            <a:pPr>
              <a:lnSpc>
                <a:spcPct val="150000"/>
              </a:lnSpc>
            </a:pPr>
            <a:r>
              <a:rPr lang="en-GB" sz="2400" b="0" dirty="0" smtClean="0"/>
              <a:t> </a:t>
            </a:r>
            <a:r>
              <a:rPr lang="en-GB" sz="2400" b="0" dirty="0"/>
              <a:t>one will be conducting its trade policy independently </a:t>
            </a:r>
            <a:endParaRPr lang="en-GB" sz="2400" b="0" dirty="0" smtClean="0"/>
          </a:p>
          <a:p>
            <a:pPr>
              <a:lnSpc>
                <a:spcPct val="150000"/>
              </a:lnSpc>
            </a:pPr>
            <a:r>
              <a:rPr lang="en-GB" sz="2400" b="0" dirty="0" smtClean="0"/>
              <a:t>from </a:t>
            </a:r>
            <a:r>
              <a:rPr lang="en-GB" sz="2400" b="0" dirty="0"/>
              <a:t>the EU for the first time for over 40 years</a:t>
            </a:r>
            <a:r>
              <a:rPr lang="en-GB" sz="2400" dirty="0" smtClean="0"/>
              <a:t> </a:t>
            </a:r>
            <a:endParaRPr lang="en-GB" sz="2400" i="1" dirty="0"/>
          </a:p>
          <a:p>
            <a:endParaRPr lang="en-GB" sz="2400" dirty="0" smtClean="0"/>
          </a:p>
          <a:p>
            <a:endParaRPr lang="en-GB" sz="2400" dirty="0"/>
          </a:p>
          <a:p>
            <a:endParaRPr lang="en-GB" sz="2400" dirty="0" smtClean="0"/>
          </a:p>
          <a:p>
            <a:r>
              <a:rPr lang="en-GB" sz="2800" dirty="0" smtClean="0"/>
              <a:t>Fergus Randolph QC &amp; Sarah Lee QC</a:t>
            </a:r>
          </a:p>
          <a:p>
            <a:endParaRPr lang="en-GB" sz="2000" b="0" dirty="0" smtClean="0"/>
          </a:p>
          <a:p>
            <a:endParaRPr lang="en-GB" sz="2000" b="0" i="1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54480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b="1" smtClean="0"/>
              <a:t>brickcourt.co.uk </a:t>
            </a:r>
          </a:p>
          <a:p>
            <a:r>
              <a:rPr lang="en-GB" smtClean="0"/>
              <a:t>+44(0)20 7379 3550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Seven questions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algn="just"/>
            <a:endParaRPr lang="en-US" sz="2000" dirty="0" smtClean="0"/>
          </a:p>
          <a:p>
            <a:pPr algn="just"/>
            <a:r>
              <a:rPr lang="en-US" sz="2000" dirty="0" smtClean="0"/>
              <a:t>What are trade remedies and why are they needed?</a:t>
            </a:r>
          </a:p>
          <a:p>
            <a:pPr algn="just"/>
            <a:r>
              <a:rPr lang="en-US" sz="2000" dirty="0" smtClean="0"/>
              <a:t>What remedies can affected parties get?</a:t>
            </a:r>
          </a:p>
          <a:p>
            <a:pPr algn="just"/>
            <a:r>
              <a:rPr lang="en-US" sz="2000" dirty="0" smtClean="0"/>
              <a:t>Who are the actors in trade remedies investigations?</a:t>
            </a:r>
          </a:p>
          <a:p>
            <a:pPr algn="just"/>
            <a:r>
              <a:rPr lang="en-US" sz="2000" dirty="0" smtClean="0"/>
              <a:t>How can those concerned present their evidence to the Trade Remedies Authority?</a:t>
            </a:r>
          </a:p>
          <a:p>
            <a:pPr algn="just"/>
            <a:r>
              <a:rPr lang="en-US" sz="2000" dirty="0" smtClean="0"/>
              <a:t>What evidence is required to obtain, or to attempt to block, a remedy?</a:t>
            </a:r>
          </a:p>
          <a:p>
            <a:pPr algn="just"/>
            <a:r>
              <a:rPr lang="en-US" sz="2000" dirty="0" smtClean="0"/>
              <a:t>What are the routes for challenging a decision by the Trade Remedies Authority</a:t>
            </a:r>
          </a:p>
          <a:p>
            <a:pPr algn="just"/>
            <a:r>
              <a:rPr lang="en-US" sz="2000" dirty="0" smtClean="0"/>
              <a:t>What does the immediate future hold?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795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b="1" smtClean="0"/>
              <a:t>brickcourt.co.uk </a:t>
            </a:r>
          </a:p>
          <a:p>
            <a:r>
              <a:rPr lang="en-GB" smtClean="0"/>
              <a:t>+44(0)20 7379 3550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legislative materials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1036073" y="1425600"/>
            <a:ext cx="7454900" cy="4346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/>
              <a:t>Primary legislation</a:t>
            </a:r>
          </a:p>
          <a:p>
            <a:r>
              <a:rPr lang="en-US" dirty="0" smtClean="0"/>
              <a:t>The Taxation (Cross-Border Trade) Act 2018  -  section 13, Schedule 4, Schedule 5.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https://www.legislation.gov.uk/ukpga/2018/22/</a:t>
            </a:r>
            <a:r>
              <a:rPr lang="en-US" dirty="0" smtClean="0">
                <a:hlinkClick r:id="rId2"/>
              </a:rPr>
              <a:t>contents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u="sng" dirty="0" smtClean="0"/>
              <a:t>S.I.s</a:t>
            </a:r>
          </a:p>
          <a:p>
            <a:r>
              <a:rPr lang="en-US" dirty="0" smtClean="0"/>
              <a:t>The Trade Remedies (Dumping and </a:t>
            </a:r>
            <a:r>
              <a:rPr lang="en-US" dirty="0" err="1" smtClean="0"/>
              <a:t>Subsidisation</a:t>
            </a:r>
            <a:r>
              <a:rPr lang="en-US" dirty="0" smtClean="0"/>
              <a:t>) (EU Exit) Regulations 2019, 2019 No. 450. (</a:t>
            </a:r>
            <a:r>
              <a:rPr lang="en-US" i="1" dirty="0" smtClean="0"/>
              <a:t>Outstanding changes to this SI yet to be made</a:t>
            </a:r>
            <a:r>
              <a:rPr lang="en-US" dirty="0" smtClean="0"/>
              <a:t>)</a:t>
            </a:r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https://www.legislation.gov.uk/uksi/2019/450/</a:t>
            </a:r>
            <a:r>
              <a:rPr lang="en-US" dirty="0" smtClean="0">
                <a:hlinkClick r:id="rId3"/>
              </a:rPr>
              <a:t>data.pdf</a:t>
            </a:r>
            <a:r>
              <a:rPr lang="en-US" dirty="0" smtClean="0"/>
              <a:t> 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/>
              <a:t>Correction Slip  </a:t>
            </a:r>
            <a:r>
              <a:rPr lang="en-US" dirty="0">
                <a:hlinkClick r:id="rId4"/>
              </a:rPr>
              <a:t>https://www.legislation.gov.uk/uksi/2019/450/pdfs/uksics_20190450_en_001.</a:t>
            </a:r>
            <a:r>
              <a:rPr lang="en-US" dirty="0" smtClean="0">
                <a:hlinkClick r:id="rId4"/>
              </a:rPr>
              <a:t>pdf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828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b="1" smtClean="0"/>
              <a:t>brickcourt.co.uk </a:t>
            </a:r>
          </a:p>
          <a:p>
            <a:r>
              <a:rPr lang="en-GB" smtClean="0"/>
              <a:t>+44(0)20 7379 3550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LEGISLATIVE MATERIALS </a:t>
            </a:r>
            <a:r>
              <a:rPr lang="en-US" dirty="0" smtClean="0"/>
              <a:t>(</a:t>
            </a:r>
            <a:r>
              <a:rPr lang="en-US" cap="none" dirty="0" err="1" smtClean="0"/>
              <a:t>contd</a:t>
            </a:r>
            <a:r>
              <a:rPr lang="en-US" dirty="0" smtClean="0"/>
              <a:t> </a:t>
            </a:r>
            <a:r>
              <a:rPr lang="en-US" dirty="0"/>
              <a:t>- 2)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Trade Remedies (Increase in Imports Causing Serious Injury to UK Producers) (EU Exit) Regulations 2019, 2019 No. 449. 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https://www.legislation.gov.uk/uksi/2019/449/made/</a:t>
            </a:r>
            <a:r>
              <a:rPr lang="en-US" dirty="0" smtClean="0">
                <a:hlinkClick r:id="rId2"/>
              </a:rPr>
              <a:t>data.pdf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Correction slip </a:t>
            </a:r>
            <a:r>
              <a:rPr lang="en-US" dirty="0">
                <a:hlinkClick r:id="rId3"/>
              </a:rPr>
              <a:t>https://www.legislation.gov.uk/uksi/2019/449/pdfs/uksics_20190449_en_001.</a:t>
            </a:r>
            <a:r>
              <a:rPr lang="en-US" dirty="0" smtClean="0">
                <a:hlinkClick r:id="rId3"/>
              </a:rPr>
              <a:t>pdf</a:t>
            </a: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Trade Remedies (Increase in Imports Causing Serious Injury to UK Producers) (EU Exit) Regulations 2019, 2019 No. </a:t>
            </a:r>
            <a:r>
              <a:rPr lang="en-US" dirty="0" smtClean="0"/>
              <a:t>1319. </a:t>
            </a: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4"/>
              </a:rPr>
              <a:t>https://www.legislation.gov.uk/uksi/2019/1319/pdfs/</a:t>
            </a:r>
            <a:r>
              <a:rPr lang="en-US" dirty="0" smtClean="0">
                <a:hlinkClick r:id="rId4"/>
              </a:rPr>
              <a:t>uksi_20191319_en.pdf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Trade Remedies (Reconsideration and Appeal) (EU Exit) Regulations 2019, 2019 No. 910</a:t>
            </a:r>
            <a:r>
              <a:rPr lang="en-US" dirty="0" smtClean="0"/>
              <a:t>.</a:t>
            </a:r>
          </a:p>
          <a:p>
            <a:pPr marL="0" indent="0" algn="ctr">
              <a:buNone/>
            </a:pPr>
            <a:r>
              <a:rPr lang="en-US" dirty="0" smtClean="0"/>
              <a:t> </a:t>
            </a:r>
            <a:r>
              <a:rPr lang="en-US" dirty="0" smtClean="0">
                <a:hlinkClick r:id="rId5"/>
              </a:rPr>
              <a:t>https</a:t>
            </a:r>
            <a:r>
              <a:rPr lang="en-US" dirty="0">
                <a:hlinkClick r:id="rId5"/>
              </a:rPr>
              <a:t>://www.legislation.gov.uk/uksi/2019/910/</a:t>
            </a:r>
            <a:r>
              <a:rPr lang="en-US" dirty="0" smtClean="0">
                <a:hlinkClick r:id="rId5"/>
              </a:rPr>
              <a:t>data.pdf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882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b="1" smtClean="0"/>
              <a:t>brickcourt.co.uk </a:t>
            </a:r>
          </a:p>
          <a:p>
            <a:r>
              <a:rPr lang="en-GB" smtClean="0"/>
              <a:t>+44(0)20 7379 3550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LEGISLATIVE MATERIALS </a:t>
            </a:r>
            <a:r>
              <a:rPr lang="en-US" dirty="0" smtClean="0"/>
              <a:t>(</a:t>
            </a:r>
            <a:r>
              <a:rPr lang="en-US" cap="none" dirty="0" err="1" smtClean="0"/>
              <a:t>contd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dirty="0"/>
              <a:t>3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Other amending SIs</a:t>
            </a:r>
            <a:endParaRPr lang="en-US" dirty="0" smtClean="0"/>
          </a:p>
          <a:p>
            <a:r>
              <a:rPr lang="en-US" dirty="0"/>
              <a:t>Trade Remedies (Amendment) (EU Exit</a:t>
            </a:r>
            <a:r>
              <a:rPr lang="en-US" dirty="0" smtClean="0"/>
              <a:t>) </a:t>
            </a:r>
            <a:r>
              <a:rPr lang="en-US" dirty="0"/>
              <a:t>Regulations 2020 No. </a:t>
            </a:r>
            <a:r>
              <a:rPr lang="en-US" dirty="0" smtClean="0"/>
              <a:t>99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https://www.legislation.gov.uk/uksi/2020/99/made/</a:t>
            </a:r>
            <a:r>
              <a:rPr lang="en-US" dirty="0" smtClean="0">
                <a:hlinkClick r:id="rId2"/>
              </a:rPr>
              <a:t>data.pdf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r>
              <a:rPr lang="en-US" dirty="0" smtClean="0"/>
              <a:t>Trade Remedies (Amendment) (EU Exit) No. 2) Regulations 2020 No. 730</a:t>
            </a:r>
          </a:p>
          <a:p>
            <a:pPr algn="ctr"/>
            <a:r>
              <a:rPr lang="en-US" dirty="0">
                <a:hlinkClick r:id="rId3"/>
              </a:rPr>
              <a:t>https://www.legislation.gov.uk/uksi/2020/730/made/</a:t>
            </a:r>
            <a:r>
              <a:rPr lang="en-US" dirty="0" smtClean="0">
                <a:hlinkClick r:id="rId3"/>
              </a:rPr>
              <a:t>data.pdf</a:t>
            </a:r>
            <a:endParaRPr lang="en-US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478418"/>
      </p:ext>
    </p:extLst>
  </p:cSld>
  <p:clrMapOvr>
    <a:masterClrMapping/>
  </p:clrMapOvr>
</p:sld>
</file>

<file path=ppt/theme/theme1.xml><?xml version="1.0" encoding="utf-8"?>
<a:theme xmlns:a="http://schemas.openxmlformats.org/drawingml/2006/main" name="Traderemedies27.11.20">
  <a:themeElements>
    <a:clrScheme name="Brick Court Chambers">
      <a:dk1>
        <a:sysClr val="windowText" lastClr="000000"/>
      </a:dk1>
      <a:lt1>
        <a:sysClr val="window" lastClr="FFFFFF"/>
      </a:lt1>
      <a:dk2>
        <a:srgbClr val="173E61"/>
      </a:dk2>
      <a:lt2>
        <a:srgbClr val="CECCCB"/>
      </a:lt2>
      <a:accent1>
        <a:srgbClr val="173E61"/>
      </a:accent1>
      <a:accent2>
        <a:srgbClr val="2F8698"/>
      </a:accent2>
      <a:accent3>
        <a:srgbClr val="004789"/>
      </a:accent3>
      <a:accent4>
        <a:srgbClr val="B78C39"/>
      </a:accent4>
      <a:accent5>
        <a:srgbClr val="637B89"/>
      </a:accent5>
      <a:accent6>
        <a:srgbClr val="B9A070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Tan">
      <a:srgbClr val="A34F2A"/>
    </a:custClr>
    <a:custClr name="Red">
      <a:srgbClr val="C0254B"/>
    </a:custClr>
  </a:custClrLst>
  <a:extLst>
    <a:ext uri="{05A4C25C-085E-4340-85A3-A5531E510DB2}">
      <thm15:themeFamily xmlns:thm15="http://schemas.microsoft.com/office/thememl/2012/main" name="Traderemedies27.11.20" id="{5D7E4DFE-C5AE-4394-9D60-A979E46F2813}" vid="{B677CA81-91A8-46BD-9E98-0DCBAC40C68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Traderemedies27.11.20.potx</Template>
  <TotalTime>134</TotalTime>
  <Words>329</Words>
  <Application>Microsoft Office PowerPoint</Application>
  <PresentationFormat>On-screen Show (4:3)</PresentationFormat>
  <Paragraphs>58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Traderemedies27.11.20</vt:lpstr>
      <vt:lpstr>New UK Trade Remedies, a recipe for…   Friday 27 November 2020 @ 1pm online</vt:lpstr>
      <vt:lpstr>Seven questions</vt:lpstr>
      <vt:lpstr>key legislative materials</vt:lpstr>
      <vt:lpstr>KEY LEGISLATIVE MATERIALS (contd - 2)</vt:lpstr>
      <vt:lpstr>KEY LEGISLATIVE MATERIALS (contd - 3)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Natalie Lawrence</dc:creator>
  <cp:keywords/>
  <dc:description/>
  <cp:lastModifiedBy>Paul Gray</cp:lastModifiedBy>
  <cp:revision>21</cp:revision>
  <dcterms:created xsi:type="dcterms:W3CDTF">2018-09-12T09:19:44Z</dcterms:created>
  <dcterms:modified xsi:type="dcterms:W3CDTF">2020-11-27T11:36:11Z</dcterms:modified>
  <cp:category/>
</cp:coreProperties>
</file>