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2"/>
  </p:notesMasterIdLst>
  <p:sldIdLst>
    <p:sldId id="274" r:id="rId5"/>
    <p:sldId id="256" r:id="rId6"/>
    <p:sldId id="280" r:id="rId7"/>
    <p:sldId id="281" r:id="rId8"/>
    <p:sldId id="282" r:id="rId9"/>
    <p:sldId id="283" r:id="rId10"/>
    <p:sldId id="284" r:id="rId11"/>
    <p:sldId id="285" r:id="rId12"/>
    <p:sldId id="286" r:id="rId13"/>
    <p:sldId id="287" r:id="rId14"/>
    <p:sldId id="288" r:id="rId15"/>
    <p:sldId id="289" r:id="rId16"/>
    <p:sldId id="290" r:id="rId17"/>
    <p:sldId id="291" r:id="rId18"/>
    <p:sldId id="292" r:id="rId19"/>
    <p:sldId id="293" r:id="rId20"/>
    <p:sldId id="294" r:id="rId21"/>
    <p:sldId id="275" r:id="rId22"/>
    <p:sldId id="261" r:id="rId23"/>
    <p:sldId id="258" r:id="rId24"/>
    <p:sldId id="257" r:id="rId25"/>
    <p:sldId id="262" r:id="rId26"/>
    <p:sldId id="263" r:id="rId27"/>
    <p:sldId id="260" r:id="rId28"/>
    <p:sldId id="276" r:id="rId29"/>
    <p:sldId id="264" r:id="rId30"/>
    <p:sldId id="265" r:id="rId31"/>
    <p:sldId id="266" r:id="rId32"/>
    <p:sldId id="267" r:id="rId33"/>
    <p:sldId id="268" r:id="rId34"/>
    <p:sldId id="269" r:id="rId35"/>
    <p:sldId id="277" r:id="rId36"/>
    <p:sldId id="270" r:id="rId37"/>
    <p:sldId id="271" r:id="rId38"/>
    <p:sldId id="272" r:id="rId39"/>
    <p:sldId id="273" r:id="rId40"/>
    <p:sldId id="278"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CCCB"/>
    <a:srgbClr val="173E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28" d="100"/>
          <a:sy n="128" d="100"/>
        </p:scale>
        <p:origin x="1744"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9FF924-FDF9-4220-8050-B5CB7F3EEC43}" type="datetimeFigureOut">
              <a:rPr lang="en-GB" smtClean="0"/>
              <a:t>03/03/2021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5E347D-53FC-4710-B120-EDBADD260F96}" type="slidenum">
              <a:rPr lang="en-GB" smtClean="0"/>
              <a:t>‹#›</a:t>
            </a:fld>
            <a:endParaRPr lang="en-GB"/>
          </a:p>
        </p:txBody>
      </p:sp>
    </p:spTree>
    <p:extLst>
      <p:ext uri="{BB962C8B-B14F-4D97-AF65-F5344CB8AC3E}">
        <p14:creationId xmlns:p14="http://schemas.microsoft.com/office/powerpoint/2010/main" val="1816034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A931F7-F35E-4CAE-83B5-7D00025AE078}"/>
              </a:ext>
            </a:extLst>
          </p:cNvPr>
          <p:cNvSpPr/>
          <p:nvPr userDrawn="1"/>
        </p:nvSpPr>
        <p:spPr>
          <a:xfrm>
            <a:off x="0" y="-1"/>
            <a:ext cx="9144000" cy="5768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8ADC6D0-8605-40AD-8198-A5A51B98FEBE}"/>
              </a:ext>
            </a:extLst>
          </p:cNvPr>
          <p:cNvSpPr>
            <a:spLocks noGrp="1"/>
          </p:cNvSpPr>
          <p:nvPr>
            <p:ph type="ctrTitle" hasCustomPrompt="1"/>
          </p:nvPr>
        </p:nvSpPr>
        <p:spPr>
          <a:xfrm>
            <a:off x="1143000" y="1199853"/>
            <a:ext cx="6858000" cy="1512349"/>
          </a:xfrm>
        </p:spPr>
        <p:txBody>
          <a:bodyPr anchor="b">
            <a:normAutofit/>
          </a:bodyPr>
          <a:lstStyle>
            <a:lvl1pPr algn="ctr">
              <a:lnSpc>
                <a:spcPts val="2800"/>
              </a:lnSpc>
              <a:defRPr sz="2600" baseline="0">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46AF081E-C758-4363-8C85-61F5D9E355C7}"/>
              </a:ext>
            </a:extLst>
          </p:cNvPr>
          <p:cNvSpPr>
            <a:spLocks noGrp="1"/>
          </p:cNvSpPr>
          <p:nvPr>
            <p:ph type="subTitle" idx="1"/>
          </p:nvPr>
        </p:nvSpPr>
        <p:spPr>
          <a:xfrm>
            <a:off x="1143000" y="2758698"/>
            <a:ext cx="6858000" cy="670302"/>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8" name="Footer Placeholder 7">
            <a:extLst>
              <a:ext uri="{FF2B5EF4-FFF2-40B4-BE49-F238E27FC236}">
                <a16:creationId xmlns:a16="http://schemas.microsoft.com/office/drawing/2014/main" id="{DD703CE2-6555-4DB8-A05F-9B815A03692D}"/>
              </a:ext>
            </a:extLst>
          </p:cNvPr>
          <p:cNvSpPr>
            <a:spLocks noGrp="1"/>
          </p:cNvSpPr>
          <p:nvPr>
            <p:ph type="ftr" sz="quarter" idx="11"/>
          </p:nvPr>
        </p:nvSpPr>
        <p:spPr/>
        <p:txBody>
          <a:bodyPr/>
          <a:lstStyle>
            <a:lvl1pPr>
              <a:defRPr>
                <a:solidFill>
                  <a:schemeClr val="tx2"/>
                </a:solidFill>
              </a:defRPr>
            </a:lvl1pPr>
          </a:lstStyle>
          <a:p>
            <a:r>
              <a:rPr lang="en-GB" b="1"/>
              <a:t>brickcourt.co.uk </a:t>
            </a:r>
          </a:p>
          <a:p>
            <a:r>
              <a:rPr lang="en-GB"/>
              <a:t>+44(0)20 7379 3550</a:t>
            </a:r>
            <a:endParaRPr lang="en-GB" dirty="0"/>
          </a:p>
        </p:txBody>
      </p:sp>
      <p:sp>
        <p:nvSpPr>
          <p:cNvPr id="13" name="Text Placeholder 12">
            <a:extLst>
              <a:ext uri="{FF2B5EF4-FFF2-40B4-BE49-F238E27FC236}">
                <a16:creationId xmlns:a16="http://schemas.microsoft.com/office/drawing/2014/main" id="{607A3DE9-A952-491D-9047-26E98BAFDD9B}"/>
              </a:ext>
            </a:extLst>
          </p:cNvPr>
          <p:cNvSpPr>
            <a:spLocks noGrp="1"/>
          </p:cNvSpPr>
          <p:nvPr>
            <p:ph type="body" sz="quarter" idx="12" hasCustomPrompt="1"/>
          </p:nvPr>
        </p:nvSpPr>
        <p:spPr>
          <a:xfrm>
            <a:off x="1143000" y="3806699"/>
            <a:ext cx="6858000" cy="976313"/>
          </a:xfrm>
        </p:spPr>
        <p:txBody>
          <a:bodyPr/>
          <a:lstStyle>
            <a:lvl1pPr marL="0" indent="0" algn="ctr">
              <a:lnSpc>
                <a:spcPts val="1900"/>
              </a:lnSpc>
              <a:spcBef>
                <a:spcPts val="0"/>
              </a:spcBef>
              <a:buNone/>
              <a:defRPr sz="1600" b="1">
                <a:solidFill>
                  <a:schemeClr val="bg1"/>
                </a:solidFill>
              </a:defRPr>
            </a:lvl1pPr>
            <a:lvl2pPr marL="0" indent="0" algn="ctr">
              <a:lnSpc>
                <a:spcPts val="1900"/>
              </a:lnSpc>
              <a:spcBef>
                <a:spcPts val="0"/>
              </a:spcBef>
              <a:buNone/>
              <a:defRPr sz="1600">
                <a:solidFill>
                  <a:schemeClr val="bg1"/>
                </a:solidFill>
              </a:defRPr>
            </a:lvl2pPr>
            <a:lvl3pPr marL="685800" indent="0" algn="ctr">
              <a:buNone/>
              <a:defRPr/>
            </a:lvl3pPr>
            <a:lvl4pPr algn="ctr">
              <a:defRPr/>
            </a:lvl4pPr>
            <a:lvl5pPr algn="ctr">
              <a:defRPr/>
            </a:lvl5pPr>
          </a:lstStyle>
          <a:p>
            <a:pPr lvl="0"/>
            <a:r>
              <a:rPr lang="en-US" dirty="0"/>
              <a:t>&lt;Name&gt;</a:t>
            </a:r>
          </a:p>
          <a:p>
            <a:pPr lvl="1"/>
            <a:r>
              <a:rPr lang="en-US" dirty="0"/>
              <a:t>Brick Court Chambers</a:t>
            </a:r>
          </a:p>
          <a:p>
            <a:pPr lvl="1"/>
            <a:r>
              <a:rPr lang="en-US" dirty="0"/>
              <a:t>&lt;Date&gt;</a:t>
            </a:r>
          </a:p>
          <a:p>
            <a:pPr lvl="2"/>
            <a:endParaRPr lang="en-GB" dirty="0"/>
          </a:p>
        </p:txBody>
      </p:sp>
    </p:spTree>
    <p:extLst>
      <p:ext uri="{BB962C8B-B14F-4D97-AF65-F5344CB8AC3E}">
        <p14:creationId xmlns:p14="http://schemas.microsoft.com/office/powerpoint/2010/main" val="1982814234"/>
      </p:ext>
    </p:extLst>
  </p:cSld>
  <p:clrMapOvr>
    <a:masterClrMapping/>
  </p:clrMapOvr>
  <p:hf sldNum="0"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28AAE40-A9A9-49E5-AB0E-AFEDE4D7BCB4}"/>
              </a:ext>
            </a:extLst>
          </p:cNvPr>
          <p:cNvSpPr/>
          <p:nvPr userDrawn="1"/>
        </p:nvSpPr>
        <p:spPr>
          <a:xfrm>
            <a:off x="0" y="4232"/>
            <a:ext cx="9144000" cy="5768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7C8D38D-E539-45FB-9DDF-DD505B698588}"/>
              </a:ext>
            </a:extLst>
          </p:cNvPr>
          <p:cNvSpPr>
            <a:spLocks noGrp="1"/>
          </p:cNvSpPr>
          <p:nvPr>
            <p:ph type="title" hasCustomPrompt="1"/>
          </p:nvPr>
        </p:nvSpPr>
        <p:spPr>
          <a:xfrm>
            <a:off x="623888" y="944851"/>
            <a:ext cx="7886700" cy="1766808"/>
          </a:xfrm>
        </p:spPr>
        <p:txBody>
          <a:bodyPr bIns="0" anchor="b">
            <a:normAutofit/>
          </a:bodyPr>
          <a:lstStyle>
            <a:lvl1pPr algn="ctr">
              <a:lnSpc>
                <a:spcPts val="2800"/>
              </a:lnSpc>
              <a:defRPr sz="2600">
                <a:solidFill>
                  <a:schemeClr val="bg1"/>
                </a:solidFill>
              </a:defRPr>
            </a:lvl1pPr>
          </a:lstStyle>
          <a:p>
            <a:r>
              <a:rPr lang="en-US" dirty="0"/>
              <a:t>CLICK TO EDIT MASTER TITLE STYLE</a:t>
            </a:r>
            <a:endParaRPr lang="en-GB" dirty="0"/>
          </a:p>
        </p:txBody>
      </p:sp>
      <p:sp>
        <p:nvSpPr>
          <p:cNvPr id="7" name="Footer Placeholder 6">
            <a:extLst>
              <a:ext uri="{FF2B5EF4-FFF2-40B4-BE49-F238E27FC236}">
                <a16:creationId xmlns:a16="http://schemas.microsoft.com/office/drawing/2014/main" id="{E11F509F-506C-4AC8-B26F-05CD2F2C907B}"/>
              </a:ext>
            </a:extLst>
          </p:cNvPr>
          <p:cNvSpPr>
            <a:spLocks noGrp="1"/>
          </p:cNvSpPr>
          <p:nvPr>
            <p:ph type="ftr" sz="quarter" idx="10"/>
          </p:nvPr>
        </p:nvSpPr>
        <p:spPr/>
        <p:txBody>
          <a:bodyPr/>
          <a:lstStyle/>
          <a:p>
            <a:r>
              <a:rPr lang="en-GB" b="1" dirty="0"/>
              <a:t>brickcourt.co.uk </a:t>
            </a:r>
          </a:p>
          <a:p>
            <a:r>
              <a:rPr lang="en-GB" dirty="0"/>
              <a:t>+44(0)20 7379 3550</a:t>
            </a:r>
          </a:p>
        </p:txBody>
      </p:sp>
    </p:spTree>
    <p:extLst>
      <p:ext uri="{BB962C8B-B14F-4D97-AF65-F5344CB8AC3E}">
        <p14:creationId xmlns:p14="http://schemas.microsoft.com/office/powerpoint/2010/main" val="552924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C6CC-C89A-4C9A-AA99-5226F80DB173}"/>
              </a:ext>
            </a:extLst>
          </p:cNvPr>
          <p:cNvSpPr/>
          <p:nvPr userDrawn="1"/>
        </p:nvSpPr>
        <p:spPr>
          <a:xfrm>
            <a:off x="0" y="1130400"/>
            <a:ext cx="9144000" cy="464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40C615FD-282B-4154-ABF6-9CE289443462}"/>
              </a:ext>
            </a:extLst>
          </p:cNvPr>
          <p:cNvSpPr/>
          <p:nvPr userDrawn="1"/>
        </p:nvSpPr>
        <p:spPr>
          <a:xfrm>
            <a:off x="0" y="0"/>
            <a:ext cx="9144000" cy="1130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ooter Placeholder 6">
            <a:extLst>
              <a:ext uri="{FF2B5EF4-FFF2-40B4-BE49-F238E27FC236}">
                <a16:creationId xmlns:a16="http://schemas.microsoft.com/office/drawing/2014/main" id="{F0D1BA41-CA1E-4278-8CFA-47E7C0FED23C}"/>
              </a:ext>
            </a:extLst>
          </p:cNvPr>
          <p:cNvSpPr>
            <a:spLocks noGrp="1"/>
          </p:cNvSpPr>
          <p:nvPr>
            <p:ph type="ftr" sz="quarter" idx="10"/>
          </p:nvPr>
        </p:nvSpPr>
        <p:spPr/>
        <p:txBody>
          <a:bodyPr/>
          <a:lstStyle>
            <a:lvl1pPr>
              <a:defRPr>
                <a:solidFill>
                  <a:schemeClr val="tx2"/>
                </a:solidFill>
              </a:defRPr>
            </a:lvl1pPr>
          </a:lstStyle>
          <a:p>
            <a:r>
              <a:rPr lang="en-GB" b="1"/>
              <a:t>brickcourt.co.uk </a:t>
            </a:r>
          </a:p>
          <a:p>
            <a:r>
              <a:rPr lang="en-GB"/>
              <a:t>+44(0)20 7379 3550</a:t>
            </a:r>
            <a:endParaRPr lang="en-GB" dirty="0"/>
          </a:p>
        </p:txBody>
      </p:sp>
      <p:sp>
        <p:nvSpPr>
          <p:cNvPr id="10" name="Title 9">
            <a:extLst>
              <a:ext uri="{FF2B5EF4-FFF2-40B4-BE49-F238E27FC236}">
                <a16:creationId xmlns:a16="http://schemas.microsoft.com/office/drawing/2014/main" id="{09A86DDB-40A9-4737-8FB6-F900BD1F2F8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12" name="Content Placeholder 11">
            <a:extLst>
              <a:ext uri="{FF2B5EF4-FFF2-40B4-BE49-F238E27FC236}">
                <a16:creationId xmlns:a16="http://schemas.microsoft.com/office/drawing/2014/main" id="{D04F4C24-34F3-45C6-8564-68D314DE6E5A}"/>
              </a:ext>
            </a:extLst>
          </p:cNvPr>
          <p:cNvSpPr>
            <a:spLocks noGrp="1"/>
          </p:cNvSpPr>
          <p:nvPr>
            <p:ph sz="quarter" idx="11"/>
          </p:nvPr>
        </p:nvSpPr>
        <p:spPr>
          <a:xfrm>
            <a:off x="846000" y="1717200"/>
            <a:ext cx="7454900" cy="4064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39968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C6CC-C89A-4C9A-AA99-5226F80DB173}"/>
              </a:ext>
            </a:extLst>
          </p:cNvPr>
          <p:cNvSpPr/>
          <p:nvPr userDrawn="1"/>
        </p:nvSpPr>
        <p:spPr>
          <a:xfrm>
            <a:off x="0" y="1130400"/>
            <a:ext cx="9144000" cy="464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CA359E1E-9DEF-4F98-8624-0B121E754420}"/>
              </a:ext>
            </a:extLst>
          </p:cNvPr>
          <p:cNvSpPr>
            <a:spLocks noGrp="1"/>
          </p:cNvSpPr>
          <p:nvPr>
            <p:ph idx="1"/>
          </p:nvPr>
        </p:nvSpPr>
        <p:spPr>
          <a:xfrm>
            <a:off x="846000" y="1717200"/>
            <a:ext cx="7459259" cy="4064001"/>
          </a:xfrm>
        </p:spPr>
        <p:txBody>
          <a:bodyPr lIns="0" tIns="0"/>
          <a:lstStyle>
            <a:lvl1pPr marL="180000" indent="-180000">
              <a:lnSpc>
                <a:spcPts val="1900"/>
              </a:lnSpc>
              <a:defRPr sz="1600">
                <a:solidFill>
                  <a:schemeClr val="tx2"/>
                </a:solidFill>
              </a:defRPr>
            </a:lvl1pPr>
            <a:lvl2pPr marL="360000" indent="-180000">
              <a:lnSpc>
                <a:spcPts val="1900"/>
              </a:lnSpc>
              <a:defRPr sz="1600">
                <a:solidFill>
                  <a:schemeClr val="tx2"/>
                </a:solidFill>
              </a:defRPr>
            </a:lvl2pPr>
            <a:lvl3pPr marL="540000" indent="-180000">
              <a:lnSpc>
                <a:spcPts val="1900"/>
              </a:lnSpc>
              <a:defRPr sz="1600">
                <a:solidFill>
                  <a:schemeClr val="tx2"/>
                </a:solidFill>
              </a:defRPr>
            </a:lvl3pPr>
            <a:lvl4pPr marL="720000" indent="-180000">
              <a:lnSpc>
                <a:spcPts val="1900"/>
              </a:lnSpc>
              <a:defRPr sz="1600">
                <a:solidFill>
                  <a:schemeClr val="tx2"/>
                </a:solidFill>
              </a:defRPr>
            </a:lvl4pPr>
            <a:lvl5pPr marL="900000" indent="-180000">
              <a:lnSpc>
                <a:spcPts val="1900"/>
              </a:lnSpc>
              <a:defRPr sz="160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Footer Placeholder 6">
            <a:extLst>
              <a:ext uri="{FF2B5EF4-FFF2-40B4-BE49-F238E27FC236}">
                <a16:creationId xmlns:a16="http://schemas.microsoft.com/office/drawing/2014/main" id="{F0D1BA41-CA1E-4278-8CFA-47E7C0FED23C}"/>
              </a:ext>
            </a:extLst>
          </p:cNvPr>
          <p:cNvSpPr>
            <a:spLocks noGrp="1"/>
          </p:cNvSpPr>
          <p:nvPr>
            <p:ph type="ftr" sz="quarter" idx="10"/>
          </p:nvPr>
        </p:nvSpPr>
        <p:spPr/>
        <p:txBody>
          <a:bodyPr/>
          <a:lstStyle>
            <a:lvl1pPr>
              <a:defRPr>
                <a:solidFill>
                  <a:schemeClr val="tx2"/>
                </a:solidFill>
              </a:defRPr>
            </a:lvl1pPr>
          </a:lstStyle>
          <a:p>
            <a:r>
              <a:rPr lang="en-GB" b="1"/>
              <a:t>brickcourt.co.uk </a:t>
            </a:r>
          </a:p>
          <a:p>
            <a:r>
              <a:rPr lang="en-GB"/>
              <a:t>+44(0)20 7379 3550</a:t>
            </a:r>
            <a:endParaRPr lang="en-GB" dirty="0"/>
          </a:p>
        </p:txBody>
      </p:sp>
      <p:sp>
        <p:nvSpPr>
          <p:cNvPr id="4" name="Title 3">
            <a:extLst>
              <a:ext uri="{FF2B5EF4-FFF2-40B4-BE49-F238E27FC236}">
                <a16:creationId xmlns:a16="http://schemas.microsoft.com/office/drawing/2014/main" id="{22673E0D-B853-49B6-B25A-B4B2811CCC40}"/>
              </a:ext>
            </a:extLst>
          </p:cNvPr>
          <p:cNvSpPr>
            <a:spLocks noGrp="1"/>
          </p:cNvSpPr>
          <p:nvPr>
            <p:ph type="title"/>
          </p:nvPr>
        </p:nvSpPr>
        <p:spPr/>
        <p:txBody>
          <a:bodyPr/>
          <a:lstStyle>
            <a:lvl1pPr>
              <a:defRPr>
                <a:solidFill>
                  <a:schemeClr val="tx2"/>
                </a:solidFill>
              </a:defRPr>
            </a:lvl1pPr>
          </a:lstStyle>
          <a:p>
            <a:r>
              <a:rPr lang="en-US"/>
              <a:t>Click to edit Master title style</a:t>
            </a:r>
            <a:endParaRPr lang="en-GB" dirty="0"/>
          </a:p>
        </p:txBody>
      </p:sp>
    </p:spTree>
    <p:extLst>
      <p:ext uri="{BB962C8B-B14F-4D97-AF65-F5344CB8AC3E}">
        <p14:creationId xmlns:p14="http://schemas.microsoft.com/office/powerpoint/2010/main" val="233130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1CB4D55-83D9-409A-A592-EFB348414E8D}"/>
              </a:ext>
            </a:extLst>
          </p:cNvPr>
          <p:cNvSpPr/>
          <p:nvPr userDrawn="1"/>
        </p:nvSpPr>
        <p:spPr>
          <a:xfrm>
            <a:off x="0" y="1130400"/>
            <a:ext cx="9144000" cy="464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8A32AF53-A1E9-481F-BA72-0AFCB2174A70}"/>
              </a:ext>
            </a:extLst>
          </p:cNvPr>
          <p:cNvSpPr/>
          <p:nvPr userDrawn="1"/>
        </p:nvSpPr>
        <p:spPr>
          <a:xfrm>
            <a:off x="0" y="0"/>
            <a:ext cx="9144000" cy="1130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2830B9C5-6AFF-4B6A-AC19-BF4060281BDC}"/>
              </a:ext>
            </a:extLst>
          </p:cNvPr>
          <p:cNvSpPr>
            <a:spLocks noGrp="1"/>
          </p:cNvSpPr>
          <p:nvPr>
            <p:ph sz="half" idx="1"/>
          </p:nvPr>
        </p:nvSpPr>
        <p:spPr>
          <a:xfrm>
            <a:off x="846000" y="1717200"/>
            <a:ext cx="3564000" cy="4032000"/>
          </a:xfrm>
        </p:spPr>
        <p:txBody>
          <a:bodyPr/>
          <a:lstStyle>
            <a:lvl1pPr marL="180000" indent="-180000">
              <a:lnSpc>
                <a:spcPts val="1900"/>
              </a:lnSpc>
              <a:defRPr sz="1600">
                <a:solidFill>
                  <a:schemeClr val="tx2"/>
                </a:solidFill>
              </a:defRPr>
            </a:lvl1pPr>
            <a:lvl2pPr marL="360000" indent="-180000">
              <a:lnSpc>
                <a:spcPts val="1900"/>
              </a:lnSpc>
              <a:defRPr sz="1600">
                <a:solidFill>
                  <a:schemeClr val="tx2"/>
                </a:solidFill>
              </a:defRPr>
            </a:lvl2pPr>
            <a:lvl3pPr marL="540000" indent="-180000">
              <a:lnSpc>
                <a:spcPts val="1900"/>
              </a:lnSpc>
              <a:defRPr sz="1600">
                <a:solidFill>
                  <a:schemeClr val="tx2"/>
                </a:solidFill>
              </a:defRPr>
            </a:lvl3pPr>
            <a:lvl4pPr marL="720000" indent="-180000">
              <a:lnSpc>
                <a:spcPts val="1900"/>
              </a:lnSpc>
              <a:defRPr sz="1600">
                <a:solidFill>
                  <a:schemeClr val="tx2"/>
                </a:solidFill>
              </a:defRPr>
            </a:lvl4pPr>
            <a:lvl5pPr marL="900000" indent="-180000">
              <a:lnSpc>
                <a:spcPts val="1900"/>
              </a:lnSpc>
              <a:defRPr sz="160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993AB4CA-E859-49C8-A9DD-59570F1000FF}"/>
              </a:ext>
            </a:extLst>
          </p:cNvPr>
          <p:cNvSpPr>
            <a:spLocks noGrp="1"/>
          </p:cNvSpPr>
          <p:nvPr>
            <p:ph sz="half" idx="2"/>
          </p:nvPr>
        </p:nvSpPr>
        <p:spPr>
          <a:xfrm>
            <a:off x="4715997" y="1717199"/>
            <a:ext cx="3564000" cy="4032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Footer Placeholder 7">
            <a:extLst>
              <a:ext uri="{FF2B5EF4-FFF2-40B4-BE49-F238E27FC236}">
                <a16:creationId xmlns:a16="http://schemas.microsoft.com/office/drawing/2014/main" id="{7511AA63-C33F-4EE4-BC73-F2C66C84D168}"/>
              </a:ext>
            </a:extLst>
          </p:cNvPr>
          <p:cNvSpPr>
            <a:spLocks noGrp="1"/>
          </p:cNvSpPr>
          <p:nvPr>
            <p:ph type="ftr" sz="quarter" idx="10"/>
          </p:nvPr>
        </p:nvSpPr>
        <p:spPr/>
        <p:txBody>
          <a:bodyPr/>
          <a:lstStyle>
            <a:lvl1pPr>
              <a:defRPr>
                <a:solidFill>
                  <a:schemeClr val="tx2"/>
                </a:solidFill>
              </a:defRPr>
            </a:lvl1pPr>
          </a:lstStyle>
          <a:p>
            <a:r>
              <a:rPr lang="en-GB" b="1"/>
              <a:t>brickcourt.co.uk</a:t>
            </a:r>
          </a:p>
          <a:p>
            <a:r>
              <a:rPr lang="en-GB"/>
              <a:t>+44(0)20 7379 3550</a:t>
            </a:r>
            <a:endParaRPr lang="en-GB" dirty="0"/>
          </a:p>
        </p:txBody>
      </p:sp>
      <p:sp>
        <p:nvSpPr>
          <p:cNvPr id="9" name="Title 8">
            <a:extLst>
              <a:ext uri="{FF2B5EF4-FFF2-40B4-BE49-F238E27FC236}">
                <a16:creationId xmlns:a16="http://schemas.microsoft.com/office/drawing/2014/main" id="{830F98B4-E0C9-44BA-8BC8-993D15CB2087}"/>
              </a:ext>
            </a:extLst>
          </p:cNvPr>
          <p:cNvSpPr>
            <a:spLocks noGrp="1"/>
          </p:cNvSpPr>
          <p:nvPr>
            <p:ph type="title"/>
          </p:nvPr>
        </p:nvSpPr>
        <p:spPr>
          <a:xfrm>
            <a:off x="846000" y="365127"/>
            <a:ext cx="7433997" cy="487280"/>
          </a:xfrm>
        </p:spPr>
        <p:txBody>
          <a:bodyPr/>
          <a:lstStyle>
            <a:lvl1pPr algn="l">
              <a:defRPr>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1481803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1CB4D55-83D9-409A-A592-EFB348414E8D}"/>
              </a:ext>
            </a:extLst>
          </p:cNvPr>
          <p:cNvSpPr/>
          <p:nvPr userDrawn="1"/>
        </p:nvSpPr>
        <p:spPr>
          <a:xfrm>
            <a:off x="0" y="1130400"/>
            <a:ext cx="9144000" cy="464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2830B9C5-6AFF-4B6A-AC19-BF4060281BDC}"/>
              </a:ext>
            </a:extLst>
          </p:cNvPr>
          <p:cNvSpPr>
            <a:spLocks noGrp="1"/>
          </p:cNvSpPr>
          <p:nvPr>
            <p:ph sz="half" idx="1"/>
          </p:nvPr>
        </p:nvSpPr>
        <p:spPr>
          <a:xfrm>
            <a:off x="846000" y="1717200"/>
            <a:ext cx="3564000" cy="4032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993AB4CA-E859-49C8-A9DD-59570F1000FF}"/>
              </a:ext>
            </a:extLst>
          </p:cNvPr>
          <p:cNvSpPr>
            <a:spLocks noGrp="1"/>
          </p:cNvSpPr>
          <p:nvPr>
            <p:ph sz="half" idx="2"/>
          </p:nvPr>
        </p:nvSpPr>
        <p:spPr>
          <a:xfrm>
            <a:off x="4715997" y="1717200"/>
            <a:ext cx="3564000" cy="4032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Footer Placeholder 7">
            <a:extLst>
              <a:ext uri="{FF2B5EF4-FFF2-40B4-BE49-F238E27FC236}">
                <a16:creationId xmlns:a16="http://schemas.microsoft.com/office/drawing/2014/main" id="{7511AA63-C33F-4EE4-BC73-F2C66C84D168}"/>
              </a:ext>
            </a:extLst>
          </p:cNvPr>
          <p:cNvSpPr>
            <a:spLocks noGrp="1"/>
          </p:cNvSpPr>
          <p:nvPr>
            <p:ph type="ftr" sz="quarter" idx="10"/>
          </p:nvPr>
        </p:nvSpPr>
        <p:spPr/>
        <p:txBody>
          <a:bodyPr/>
          <a:lstStyle>
            <a:lvl1pPr>
              <a:defRPr>
                <a:solidFill>
                  <a:schemeClr val="tx2"/>
                </a:solidFill>
              </a:defRPr>
            </a:lvl1pPr>
          </a:lstStyle>
          <a:p>
            <a:r>
              <a:rPr lang="en-GB" b="1"/>
              <a:t>brickcourt.co.uk</a:t>
            </a:r>
          </a:p>
          <a:p>
            <a:r>
              <a:rPr lang="en-GB"/>
              <a:t>+44(0)20 7379 3550</a:t>
            </a:r>
            <a:endParaRPr lang="en-GB" dirty="0"/>
          </a:p>
        </p:txBody>
      </p:sp>
      <p:sp>
        <p:nvSpPr>
          <p:cNvPr id="9" name="Title 8">
            <a:extLst>
              <a:ext uri="{FF2B5EF4-FFF2-40B4-BE49-F238E27FC236}">
                <a16:creationId xmlns:a16="http://schemas.microsoft.com/office/drawing/2014/main" id="{830F98B4-E0C9-44BA-8BC8-993D15CB2087}"/>
              </a:ext>
            </a:extLst>
          </p:cNvPr>
          <p:cNvSpPr>
            <a:spLocks noGrp="1"/>
          </p:cNvSpPr>
          <p:nvPr>
            <p:ph type="title"/>
          </p:nvPr>
        </p:nvSpPr>
        <p:spPr>
          <a:xfrm>
            <a:off x="846000" y="365127"/>
            <a:ext cx="7433997" cy="487280"/>
          </a:xfrm>
        </p:spPr>
        <p:txBody>
          <a:bodyPr/>
          <a:lstStyle>
            <a:lvl1pPr algn="l">
              <a:defRPr>
                <a:solidFill>
                  <a:schemeClr val="tx2"/>
                </a:solidFill>
              </a:defRPr>
            </a:lvl1pPr>
          </a:lstStyle>
          <a:p>
            <a:r>
              <a:rPr lang="en-US"/>
              <a:t>Click to edit Master title style</a:t>
            </a:r>
            <a:endParaRPr lang="en-GB" dirty="0"/>
          </a:p>
        </p:txBody>
      </p:sp>
    </p:spTree>
    <p:extLst>
      <p:ext uri="{BB962C8B-B14F-4D97-AF65-F5344CB8AC3E}">
        <p14:creationId xmlns:p14="http://schemas.microsoft.com/office/powerpoint/2010/main" val="347812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0F0DB-D1F1-45D6-8981-72F37B056FE6}"/>
              </a:ext>
            </a:extLst>
          </p:cNvPr>
          <p:cNvSpPr>
            <a:spLocks noGrp="1"/>
          </p:cNvSpPr>
          <p:nvPr>
            <p:ph type="title"/>
          </p:nvPr>
        </p:nvSpPr>
        <p:spPr/>
        <p:txBody>
          <a:bodyPr/>
          <a:lstStyle>
            <a:lvl1pPr algn="l">
              <a:defRPr>
                <a:solidFill>
                  <a:schemeClr val="tx2"/>
                </a:solidFill>
              </a:defRPr>
            </a:lvl1pPr>
          </a:lstStyle>
          <a:p>
            <a:r>
              <a:rPr lang="en-US"/>
              <a:t>Click to edit Master title style</a:t>
            </a:r>
            <a:endParaRPr lang="en-GB" dirty="0"/>
          </a:p>
        </p:txBody>
      </p:sp>
      <p:sp>
        <p:nvSpPr>
          <p:cNvPr id="6" name="Footer Placeholder 5">
            <a:extLst>
              <a:ext uri="{FF2B5EF4-FFF2-40B4-BE49-F238E27FC236}">
                <a16:creationId xmlns:a16="http://schemas.microsoft.com/office/drawing/2014/main" id="{708F5024-26F7-4B2C-B374-B6643380E225}"/>
              </a:ext>
            </a:extLst>
          </p:cNvPr>
          <p:cNvSpPr>
            <a:spLocks noGrp="1"/>
          </p:cNvSpPr>
          <p:nvPr>
            <p:ph type="ftr" sz="quarter" idx="10"/>
          </p:nvPr>
        </p:nvSpPr>
        <p:spPr/>
        <p:txBody>
          <a:bodyPr/>
          <a:lstStyle>
            <a:lvl1pPr>
              <a:defRPr>
                <a:solidFill>
                  <a:schemeClr val="tx2"/>
                </a:solidFill>
              </a:defRPr>
            </a:lvl1pPr>
          </a:lstStyle>
          <a:p>
            <a:r>
              <a:rPr lang="en-GB" b="1"/>
              <a:t>brickcourt.co.uk</a:t>
            </a:r>
          </a:p>
          <a:p>
            <a:r>
              <a:rPr lang="en-GB"/>
              <a:t>+44(0)20 7379 3550</a:t>
            </a:r>
            <a:endParaRPr lang="en-GB" dirty="0"/>
          </a:p>
        </p:txBody>
      </p:sp>
    </p:spTree>
    <p:extLst>
      <p:ext uri="{BB962C8B-B14F-4D97-AF65-F5344CB8AC3E}">
        <p14:creationId xmlns:p14="http://schemas.microsoft.com/office/powerpoint/2010/main" val="661073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7EB237F-40BB-4865-AEDC-73B2F6C41743}"/>
              </a:ext>
            </a:extLst>
          </p:cNvPr>
          <p:cNvSpPr>
            <a:spLocks noGrp="1"/>
          </p:cNvSpPr>
          <p:nvPr>
            <p:ph type="ftr" sz="quarter" idx="10"/>
          </p:nvPr>
        </p:nvSpPr>
        <p:spPr/>
        <p:txBody>
          <a:bodyPr/>
          <a:lstStyle>
            <a:lvl1pPr>
              <a:defRPr>
                <a:solidFill>
                  <a:schemeClr val="tx2"/>
                </a:solidFill>
              </a:defRPr>
            </a:lvl1pPr>
          </a:lstStyle>
          <a:p>
            <a:r>
              <a:rPr lang="en-GB" b="1"/>
              <a:t>brickcourt.co.uk</a:t>
            </a:r>
          </a:p>
          <a:p>
            <a:r>
              <a:rPr lang="en-GB"/>
              <a:t>+44(0)20 7379 3550</a:t>
            </a:r>
            <a:endParaRPr lang="en-GB" dirty="0"/>
          </a:p>
        </p:txBody>
      </p:sp>
    </p:spTree>
    <p:extLst>
      <p:ext uri="{BB962C8B-B14F-4D97-AF65-F5344CB8AC3E}">
        <p14:creationId xmlns:p14="http://schemas.microsoft.com/office/powerpoint/2010/main" val="1942266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ck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3D9FE2-A014-41F6-9435-4131AC362674}"/>
              </a:ext>
            </a:extLst>
          </p:cNvPr>
          <p:cNvSpPr/>
          <p:nvPr userDrawn="1"/>
        </p:nvSpPr>
        <p:spPr>
          <a:xfrm>
            <a:off x="0" y="-1"/>
            <a:ext cx="9144000" cy="5768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28B59F1-8A7E-436E-9451-E7F4E00903A6}"/>
              </a:ext>
            </a:extLst>
          </p:cNvPr>
          <p:cNvSpPr>
            <a:spLocks noGrp="1"/>
          </p:cNvSpPr>
          <p:nvPr>
            <p:ph type="title"/>
          </p:nvPr>
        </p:nvSpPr>
        <p:spPr>
          <a:xfrm>
            <a:off x="628650" y="1759974"/>
            <a:ext cx="7886700" cy="1325563"/>
          </a:xfrm>
        </p:spPr>
        <p:txBody>
          <a:bodyPr/>
          <a:lstStyle>
            <a:lvl1pPr algn="ctr">
              <a:defRPr>
                <a:solidFill>
                  <a:schemeClr val="bg1"/>
                </a:solidFill>
              </a:defRPr>
            </a:lvl1pPr>
          </a:lstStyle>
          <a:p>
            <a:r>
              <a:rPr lang="en-US"/>
              <a:t>Click to edit Master title style</a:t>
            </a:r>
            <a:endParaRPr lang="en-GB"/>
          </a:p>
        </p:txBody>
      </p:sp>
      <p:sp>
        <p:nvSpPr>
          <p:cNvPr id="3" name="Footer Placeholder 2">
            <a:extLst>
              <a:ext uri="{FF2B5EF4-FFF2-40B4-BE49-F238E27FC236}">
                <a16:creationId xmlns:a16="http://schemas.microsoft.com/office/drawing/2014/main" id="{4ABF4C48-0524-4B64-B5B6-C6078914BDE2}"/>
              </a:ext>
            </a:extLst>
          </p:cNvPr>
          <p:cNvSpPr>
            <a:spLocks noGrp="1"/>
          </p:cNvSpPr>
          <p:nvPr>
            <p:ph type="ftr" sz="quarter" idx="10"/>
          </p:nvPr>
        </p:nvSpPr>
        <p:spPr/>
        <p:txBody>
          <a:bodyPr/>
          <a:lstStyle>
            <a:lvl1pPr>
              <a:defRPr>
                <a:solidFill>
                  <a:schemeClr val="tx2"/>
                </a:solidFill>
              </a:defRPr>
            </a:lvl1pPr>
          </a:lstStyle>
          <a:p>
            <a:r>
              <a:rPr lang="en-GB" b="1"/>
              <a:t>brickcourt.co.uk</a:t>
            </a:r>
          </a:p>
          <a:p>
            <a:r>
              <a:rPr lang="en-GB"/>
              <a:t>+44(0)20 7379 3550</a:t>
            </a:r>
            <a:endParaRPr lang="en-GB" dirty="0"/>
          </a:p>
        </p:txBody>
      </p:sp>
      <p:sp>
        <p:nvSpPr>
          <p:cNvPr id="6" name="Text Placeholder 5">
            <a:extLst>
              <a:ext uri="{FF2B5EF4-FFF2-40B4-BE49-F238E27FC236}">
                <a16:creationId xmlns:a16="http://schemas.microsoft.com/office/drawing/2014/main" id="{15838B1F-A3FF-45CE-A496-B3A44905EE8C}"/>
              </a:ext>
            </a:extLst>
          </p:cNvPr>
          <p:cNvSpPr>
            <a:spLocks noGrp="1"/>
          </p:cNvSpPr>
          <p:nvPr>
            <p:ph type="body" sz="quarter" idx="11" hasCustomPrompt="1"/>
          </p:nvPr>
        </p:nvSpPr>
        <p:spPr>
          <a:xfrm>
            <a:off x="628650" y="3254375"/>
            <a:ext cx="7886700" cy="1325563"/>
          </a:xfrm>
        </p:spPr>
        <p:txBody>
          <a:bodyPr/>
          <a:lstStyle>
            <a:lvl1pPr marL="0" indent="0" algn="ctr">
              <a:buNone/>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&lt;Name&gt;</a:t>
            </a:r>
            <a:endParaRPr lang="en-GB" dirty="0"/>
          </a:p>
        </p:txBody>
      </p:sp>
    </p:spTree>
    <p:extLst>
      <p:ext uri="{BB962C8B-B14F-4D97-AF65-F5344CB8AC3E}">
        <p14:creationId xmlns:p14="http://schemas.microsoft.com/office/powerpoint/2010/main" val="2335984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Logo banner" descr="A close up of a logo&#10;&#10;Description generated with very high confidence">
            <a:extLst>
              <a:ext uri="{FF2B5EF4-FFF2-40B4-BE49-F238E27FC236}">
                <a16:creationId xmlns:a16="http://schemas.microsoft.com/office/drawing/2014/main" id="{09B0CA6F-BD90-4FF6-9A11-3B4B8C1173CD}"/>
              </a:ext>
            </a:extLst>
          </p:cNvPr>
          <p:cNvPicPr>
            <a:picLocks noChangeAspect="1"/>
          </p:cNvPicPr>
          <p:nvPr userDrawn="1"/>
        </p:nvPicPr>
        <p:blipFill>
          <a:blip r:embed="rId11" cstate="hqprint">
            <a:extLst>
              <a:ext uri="{28A0092B-C50C-407E-A947-70E740481C1C}">
                <a14:useLocalDpi xmlns:a14="http://schemas.microsoft.com/office/drawing/2010/main" val="0"/>
              </a:ext>
            </a:extLst>
          </a:blip>
          <a:stretch>
            <a:fillRect/>
          </a:stretch>
        </p:blipFill>
        <p:spPr>
          <a:xfrm>
            <a:off x="0" y="5755639"/>
            <a:ext cx="9144000" cy="1112520"/>
          </a:xfrm>
          <a:prstGeom prst="rect">
            <a:avLst/>
          </a:prstGeom>
        </p:spPr>
      </p:pic>
      <p:sp>
        <p:nvSpPr>
          <p:cNvPr id="11" name="Mask">
            <a:extLst>
              <a:ext uri="{FF2B5EF4-FFF2-40B4-BE49-F238E27FC236}">
                <a16:creationId xmlns:a16="http://schemas.microsoft.com/office/drawing/2014/main" id="{B452B2DA-5069-48D7-8FF8-34F037B10069}"/>
              </a:ext>
            </a:extLst>
          </p:cNvPr>
          <p:cNvSpPr/>
          <p:nvPr userDrawn="1"/>
        </p:nvSpPr>
        <p:spPr>
          <a:xfrm>
            <a:off x="5774076" y="6088478"/>
            <a:ext cx="2741274" cy="4815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Title Placeholder 1">
            <a:extLst>
              <a:ext uri="{FF2B5EF4-FFF2-40B4-BE49-F238E27FC236}">
                <a16:creationId xmlns:a16="http://schemas.microsoft.com/office/drawing/2014/main" id="{D499FB7A-7990-42D1-97B3-A931BC4089DD}"/>
              </a:ext>
            </a:extLst>
          </p:cNvPr>
          <p:cNvSpPr>
            <a:spLocks noGrp="1"/>
          </p:cNvSpPr>
          <p:nvPr>
            <p:ph type="title"/>
          </p:nvPr>
        </p:nvSpPr>
        <p:spPr>
          <a:xfrm>
            <a:off x="846000" y="365127"/>
            <a:ext cx="7433997" cy="487280"/>
          </a:xfrm>
          <a:prstGeom prst="rect">
            <a:avLst/>
          </a:prstGeom>
        </p:spPr>
        <p:txBody>
          <a:bodyPr vert="horz" lIns="0" tIns="0" rIns="0" bIns="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0C318955-BD42-4202-AD87-FB4651F31FEB}"/>
              </a:ext>
            </a:extLst>
          </p:cNvPr>
          <p:cNvSpPr>
            <a:spLocks noGrp="1"/>
          </p:cNvSpPr>
          <p:nvPr>
            <p:ph type="body" idx="1"/>
          </p:nvPr>
        </p:nvSpPr>
        <p:spPr>
          <a:xfrm>
            <a:off x="846000" y="1717199"/>
            <a:ext cx="7433997" cy="4051775"/>
          </a:xfrm>
          <a:prstGeom prst="rect">
            <a:avLst/>
          </a:prstGeom>
        </p:spPr>
        <p:txBody>
          <a:bodyPr vert="horz" lIns="0" tIns="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849E257C-1A1E-4ACB-B760-7F897DDCC8D3}"/>
              </a:ext>
            </a:extLst>
          </p:cNvPr>
          <p:cNvSpPr>
            <a:spLocks noGrp="1"/>
          </p:cNvSpPr>
          <p:nvPr>
            <p:ph type="ftr" sz="quarter" idx="3"/>
          </p:nvPr>
        </p:nvSpPr>
        <p:spPr>
          <a:xfrm>
            <a:off x="5310904" y="6146673"/>
            <a:ext cx="3086100" cy="365125"/>
          </a:xfrm>
          <a:prstGeom prst="rect">
            <a:avLst/>
          </a:prstGeom>
          <a:solidFill>
            <a:schemeClr val="bg1"/>
          </a:solidFill>
        </p:spPr>
        <p:txBody>
          <a:bodyPr vert="horz" lIns="91440" tIns="45720" rIns="91440" bIns="45720" rtlCol="0" anchor="ctr"/>
          <a:lstStyle>
            <a:lvl1pPr algn="r">
              <a:lnSpc>
                <a:spcPts val="1600"/>
              </a:lnSpc>
              <a:defRPr sz="1200">
                <a:solidFill>
                  <a:srgbClr val="173E61"/>
                </a:solidFill>
              </a:defRPr>
            </a:lvl1pPr>
          </a:lstStyle>
          <a:p>
            <a:r>
              <a:rPr lang="en-GB" b="1" dirty="0"/>
              <a:t>brickcourt.co.uk</a:t>
            </a:r>
          </a:p>
          <a:p>
            <a:r>
              <a:rPr lang="en-GB" dirty="0"/>
              <a:t>+44(0)20 7379 3550</a:t>
            </a:r>
          </a:p>
        </p:txBody>
      </p:sp>
    </p:spTree>
    <p:extLst>
      <p:ext uri="{BB962C8B-B14F-4D97-AF65-F5344CB8AC3E}">
        <p14:creationId xmlns:p14="http://schemas.microsoft.com/office/powerpoint/2010/main" val="53384655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6" r:id="rId4"/>
    <p:sldLayoutId id="2147483652" r:id="rId5"/>
    <p:sldLayoutId id="2147483657" r:id="rId6"/>
    <p:sldLayoutId id="2147483654" r:id="rId7"/>
    <p:sldLayoutId id="2147483655" r:id="rId8"/>
    <p:sldLayoutId id="2147483658" r:id="rId9"/>
  </p:sldLayoutIdLst>
  <p:hf sldNum="0" hdr="0" dt="0"/>
  <p:txStyles>
    <p:titleStyle>
      <a:lvl1pPr algn="l" defTabSz="685800" rtl="0" eaLnBrk="1" latinLnBrk="0" hangingPunct="1">
        <a:lnSpc>
          <a:spcPct val="90000"/>
        </a:lnSpc>
        <a:spcBef>
          <a:spcPct val="0"/>
        </a:spcBef>
        <a:buNone/>
        <a:defRPr sz="2600" kern="1200" cap="all" baseline="0">
          <a:solidFill>
            <a:schemeClr val="tx2"/>
          </a:solidFill>
          <a:latin typeface="+mj-lt"/>
          <a:ea typeface="+mj-ea"/>
          <a:cs typeface="+mj-cs"/>
        </a:defRPr>
      </a:lvl1pPr>
    </p:titleStyle>
    <p:bodyStyle>
      <a:lvl1pPr marL="180000" indent="-180000" algn="l" defTabSz="685800" rtl="0" eaLnBrk="1" latinLnBrk="0" hangingPunct="1">
        <a:lnSpc>
          <a:spcPts val="1900"/>
        </a:lnSpc>
        <a:spcBef>
          <a:spcPts val="750"/>
        </a:spcBef>
        <a:buFont typeface="Arial" panose="020B0604020202020204" pitchFamily="34" charset="0"/>
        <a:buChar char="•"/>
        <a:defRPr sz="1600" kern="1200">
          <a:solidFill>
            <a:schemeClr val="tx2"/>
          </a:solidFill>
          <a:latin typeface="+mn-lt"/>
          <a:ea typeface="+mn-ea"/>
          <a:cs typeface="+mn-cs"/>
        </a:defRPr>
      </a:lvl1pPr>
      <a:lvl2pPr marL="360000" indent="-180000" algn="l" defTabSz="685800" rtl="0" eaLnBrk="1" latinLnBrk="0" hangingPunct="1">
        <a:lnSpc>
          <a:spcPts val="1900"/>
        </a:lnSpc>
        <a:spcBef>
          <a:spcPts val="375"/>
        </a:spcBef>
        <a:buFont typeface="Arial" panose="020B0604020202020204" pitchFamily="34" charset="0"/>
        <a:buChar char="•"/>
        <a:defRPr sz="1600" kern="1200">
          <a:solidFill>
            <a:schemeClr val="tx2"/>
          </a:solidFill>
          <a:latin typeface="+mn-lt"/>
          <a:ea typeface="+mn-ea"/>
          <a:cs typeface="+mn-cs"/>
        </a:defRPr>
      </a:lvl2pPr>
      <a:lvl3pPr marL="540000" indent="-180000" algn="l" defTabSz="685800" rtl="0" eaLnBrk="1" latinLnBrk="0" hangingPunct="1">
        <a:lnSpc>
          <a:spcPts val="1900"/>
        </a:lnSpc>
        <a:spcBef>
          <a:spcPts val="375"/>
        </a:spcBef>
        <a:buFont typeface="Arial" panose="020B0604020202020204" pitchFamily="34" charset="0"/>
        <a:buChar char="•"/>
        <a:defRPr sz="1600" kern="1200">
          <a:solidFill>
            <a:schemeClr val="tx2"/>
          </a:solidFill>
          <a:latin typeface="+mn-lt"/>
          <a:ea typeface="+mn-ea"/>
          <a:cs typeface="+mn-cs"/>
        </a:defRPr>
      </a:lvl3pPr>
      <a:lvl4pPr marL="720000" indent="-180000" algn="l" defTabSz="685800" rtl="0" eaLnBrk="1" latinLnBrk="0" hangingPunct="1">
        <a:lnSpc>
          <a:spcPts val="1900"/>
        </a:lnSpc>
        <a:spcBef>
          <a:spcPts val="375"/>
        </a:spcBef>
        <a:buFont typeface="Arial" panose="020B0604020202020204" pitchFamily="34" charset="0"/>
        <a:buChar char="•"/>
        <a:defRPr sz="1600" kern="1200">
          <a:solidFill>
            <a:schemeClr val="tx2"/>
          </a:solidFill>
          <a:latin typeface="+mn-lt"/>
          <a:ea typeface="+mn-ea"/>
          <a:cs typeface="+mn-cs"/>
        </a:defRPr>
      </a:lvl4pPr>
      <a:lvl5pPr marL="900000" indent="-180000" algn="l" defTabSz="685800" rtl="0" eaLnBrk="1" latinLnBrk="0" hangingPunct="1">
        <a:lnSpc>
          <a:spcPts val="1900"/>
        </a:lnSpc>
        <a:spcBef>
          <a:spcPts val="375"/>
        </a:spcBef>
        <a:buFont typeface="Arial" panose="020B0604020202020204" pitchFamily="34" charset="0"/>
        <a:buChar char="•"/>
        <a:defRPr sz="16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orient="horz" pos="3634" userDrawn="1">
          <p15:clr>
            <a:srgbClr val="F26B43"/>
          </p15:clr>
        </p15:guide>
        <p15:guide id="4" pos="517" userDrawn="1">
          <p15:clr>
            <a:srgbClr val="F26B43"/>
          </p15:clr>
        </p15:guide>
        <p15:guide id="5" pos="5213" userDrawn="1">
          <p15:clr>
            <a:srgbClr val="F26B43"/>
          </p15:clr>
        </p15:guide>
        <p15:guide id="6" orient="horz" pos="107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B57A5-3AC2-7D44-910C-7512C52ECA37}"/>
              </a:ext>
            </a:extLst>
          </p:cNvPr>
          <p:cNvSpPr>
            <a:spLocks noGrp="1"/>
          </p:cNvSpPr>
          <p:nvPr>
            <p:ph type="ctrTitle"/>
          </p:nvPr>
        </p:nvSpPr>
        <p:spPr>
          <a:xfrm>
            <a:off x="574767" y="535578"/>
            <a:ext cx="8059782" cy="2599508"/>
          </a:xfrm>
        </p:spPr>
        <p:txBody>
          <a:bodyPr>
            <a:normAutofit fontScale="90000"/>
          </a:bodyPr>
          <a:lstStyle/>
          <a:p>
            <a:br>
              <a:rPr lang="en-GB" dirty="0"/>
            </a:br>
            <a:br>
              <a:rPr lang="en-GB" b="1" dirty="0"/>
            </a:br>
            <a:r>
              <a:rPr lang="en-GB" b="1" dirty="0"/>
              <a:t>Jurisdiction jousts after </a:t>
            </a:r>
            <a:r>
              <a:rPr lang="en-GB" b="1" dirty="0" err="1"/>
              <a:t>Brexit</a:t>
            </a:r>
            <a:r>
              <a:rPr lang="en-GB" b="1" dirty="0"/>
              <a:t>; </a:t>
            </a:r>
            <a:br>
              <a:rPr lang="en-GB" b="1" dirty="0"/>
            </a:br>
            <a:r>
              <a:rPr lang="en-GB" b="1" dirty="0"/>
              <a:t>More conflicts ahead?</a:t>
            </a:r>
            <a:br>
              <a:rPr lang="en-GB" dirty="0"/>
            </a:br>
            <a:br>
              <a:rPr lang="en-GB" b="1" dirty="0"/>
            </a:br>
            <a:r>
              <a:rPr lang="en-GB" dirty="0"/>
              <a:t> </a:t>
            </a:r>
            <a:br>
              <a:rPr lang="en-GB" dirty="0"/>
            </a:br>
            <a:r>
              <a:rPr lang="en-GB" b="1" cap="none" dirty="0"/>
              <a:t>Wednesday 3 March 2020 at 11am online</a:t>
            </a:r>
            <a:br>
              <a:rPr lang="en-GB" sz="2200" b="1" cap="none" dirty="0"/>
            </a:br>
            <a:br>
              <a:rPr lang="en-GB" sz="2200" b="1" cap="none" dirty="0"/>
            </a:br>
            <a:endParaRPr lang="en-GB" sz="2700" cap="none" dirty="0"/>
          </a:p>
        </p:txBody>
      </p:sp>
      <p:sp>
        <p:nvSpPr>
          <p:cNvPr id="4" name="Footer Placeholder 3">
            <a:extLst>
              <a:ext uri="{FF2B5EF4-FFF2-40B4-BE49-F238E27FC236}">
                <a16:creationId xmlns:a16="http://schemas.microsoft.com/office/drawing/2014/main" id="{FE441B11-76D2-954E-A92C-57EC29D8CA57}"/>
              </a:ext>
            </a:extLst>
          </p:cNvPr>
          <p:cNvSpPr>
            <a:spLocks noGrp="1"/>
          </p:cNvSpPr>
          <p:nvPr>
            <p:ph type="ftr" sz="quarter" idx="11"/>
          </p:nvPr>
        </p:nvSpPr>
        <p:spPr/>
        <p:txBody>
          <a:bodyPr/>
          <a:lstStyle/>
          <a:p>
            <a:r>
              <a:rPr lang="en-GB" b="1"/>
              <a:t>brickcourt.co.uk </a:t>
            </a:r>
          </a:p>
          <a:p>
            <a:r>
              <a:rPr lang="en-GB"/>
              <a:t>+44(0)20 7379 3550</a:t>
            </a:r>
            <a:endParaRPr lang="en-GB" dirty="0"/>
          </a:p>
        </p:txBody>
      </p:sp>
      <p:sp>
        <p:nvSpPr>
          <p:cNvPr id="5" name="Text Placeholder 4">
            <a:extLst>
              <a:ext uri="{FF2B5EF4-FFF2-40B4-BE49-F238E27FC236}">
                <a16:creationId xmlns:a16="http://schemas.microsoft.com/office/drawing/2014/main" id="{DFF3F92E-CE93-0141-8FD6-83BB68931F19}"/>
              </a:ext>
            </a:extLst>
          </p:cNvPr>
          <p:cNvSpPr>
            <a:spLocks noGrp="1"/>
          </p:cNvSpPr>
          <p:nvPr>
            <p:ph type="body" sz="quarter" idx="12"/>
          </p:nvPr>
        </p:nvSpPr>
        <p:spPr>
          <a:xfrm>
            <a:off x="853204" y="2625634"/>
            <a:ext cx="7648245" cy="2390503"/>
          </a:xfrm>
        </p:spPr>
        <p:txBody>
          <a:bodyPr>
            <a:normAutofit/>
          </a:bodyPr>
          <a:lstStyle/>
          <a:p>
            <a:pPr marL="285750" indent="-285750" algn="l">
              <a:buFont typeface="Arial" panose="020B0604020202020204" pitchFamily="34" charset="0"/>
              <a:buChar char="•"/>
            </a:pPr>
            <a:endParaRPr lang="en-GB" dirty="0"/>
          </a:p>
          <a:p>
            <a:r>
              <a:rPr lang="en-GB" sz="2000" dirty="0"/>
              <a:t>Chaired by Sir Richard Aikens</a:t>
            </a:r>
          </a:p>
          <a:p>
            <a:endParaRPr lang="en-GB" sz="2000" b="0" dirty="0"/>
          </a:p>
          <a:p>
            <a:r>
              <a:rPr lang="en-GB" sz="2000" b="0" dirty="0"/>
              <a:t>Speakers:</a:t>
            </a:r>
          </a:p>
          <a:p>
            <a:endParaRPr lang="en-GB" sz="2000" b="0" dirty="0"/>
          </a:p>
          <a:p>
            <a:r>
              <a:rPr lang="en-GB" sz="2000" dirty="0"/>
              <a:t>Daniel Jowell QC</a:t>
            </a:r>
            <a:endParaRPr lang="en-GB" sz="2000" b="0" dirty="0"/>
          </a:p>
          <a:p>
            <a:r>
              <a:rPr lang="en-GB" sz="2000" dirty="0"/>
              <a:t>Stephen Midwinter QC</a:t>
            </a:r>
            <a:endParaRPr lang="en-GB" sz="2000" b="0" dirty="0"/>
          </a:p>
          <a:p>
            <a:r>
              <a:rPr lang="en-GB" sz="2000" dirty="0"/>
              <a:t>Charlotte Thomas</a:t>
            </a:r>
            <a:endParaRPr lang="en-GB" sz="2000" b="0" dirty="0"/>
          </a:p>
          <a:p>
            <a:r>
              <a:rPr lang="en-GB" sz="2000" dirty="0"/>
              <a:t>Jacob Rabinowitz</a:t>
            </a:r>
            <a:endParaRPr lang="en-GB" sz="2000" b="0" dirty="0"/>
          </a:p>
          <a:p>
            <a:pPr marL="342900" indent="-342900">
              <a:buFont typeface="Arial" panose="020B0604020202020204" pitchFamily="34" charset="0"/>
              <a:buChar char="•"/>
            </a:pPr>
            <a:endParaRPr lang="en-GB" sz="2000" b="0" i="1" dirty="0"/>
          </a:p>
        </p:txBody>
      </p:sp>
    </p:spTree>
    <p:extLst>
      <p:ext uri="{BB962C8B-B14F-4D97-AF65-F5344CB8AC3E}">
        <p14:creationId xmlns:p14="http://schemas.microsoft.com/office/powerpoint/2010/main" val="1996457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GB" b="1"/>
              <a:t>brickcourt.co.uk </a:t>
            </a:r>
          </a:p>
          <a:p>
            <a:r>
              <a:rPr lang="en-GB"/>
              <a:t>+44(0)20 7379 3550</a:t>
            </a:r>
            <a:endParaRPr lang="en-GB" dirty="0"/>
          </a:p>
        </p:txBody>
      </p:sp>
      <p:sp>
        <p:nvSpPr>
          <p:cNvPr id="3" name="Title 2"/>
          <p:cNvSpPr>
            <a:spLocks noGrp="1"/>
          </p:cNvSpPr>
          <p:nvPr>
            <p:ph type="title"/>
          </p:nvPr>
        </p:nvSpPr>
        <p:spPr/>
        <p:txBody>
          <a:bodyPr>
            <a:normAutofit/>
          </a:bodyPr>
          <a:lstStyle/>
          <a:p>
            <a:r>
              <a:rPr lang="en-GB" dirty="0"/>
              <a:t>What stays the same?</a:t>
            </a:r>
          </a:p>
        </p:txBody>
      </p:sp>
      <p:sp>
        <p:nvSpPr>
          <p:cNvPr id="4" name="Content Placeholder 3"/>
          <p:cNvSpPr>
            <a:spLocks noGrp="1"/>
          </p:cNvSpPr>
          <p:nvPr>
            <p:ph sz="quarter" idx="11"/>
          </p:nvPr>
        </p:nvSpPr>
        <p:spPr>
          <a:xfrm>
            <a:off x="648223" y="1422723"/>
            <a:ext cx="7829549" cy="4291137"/>
          </a:xfrm>
        </p:spPr>
        <p:txBody>
          <a:bodyPr>
            <a:normAutofit/>
          </a:bodyPr>
          <a:lstStyle/>
          <a:p>
            <a:r>
              <a:rPr lang="en-GB" sz="1800" b="1" dirty="0"/>
              <a:t>Choice of law rules (as retained EU law)</a:t>
            </a:r>
          </a:p>
          <a:p>
            <a:pPr lvl="2"/>
            <a:r>
              <a:rPr lang="en-GB" dirty="0"/>
              <a:t>Law Applicable to Contractual Obligations and Non-Contractual Obligations (Amendment etc) (EU Exit) Regulations 2019/834</a:t>
            </a:r>
          </a:p>
          <a:p>
            <a:pPr lvl="2"/>
            <a:r>
              <a:rPr lang="en-GB" dirty="0"/>
              <a:t>Jurisdiction, Judgments and Applicable Law (Amendment) (EU Exit) Regulations 2020/1574</a:t>
            </a:r>
          </a:p>
          <a:p>
            <a:r>
              <a:rPr lang="en-GB" sz="1800" b="1" dirty="0"/>
              <a:t>Certain consumer/employee jurisdiction rules</a:t>
            </a:r>
          </a:p>
          <a:p>
            <a:pPr lvl="2"/>
            <a:r>
              <a:rPr lang="en-GB" dirty="0"/>
              <a:t>See new </a:t>
            </a:r>
            <a:r>
              <a:rPr lang="en-GB" dirty="0" err="1"/>
              <a:t>ss</a:t>
            </a:r>
            <a:r>
              <a:rPr lang="en-GB" dirty="0"/>
              <a:t> 15A to 15B of Civil Jurisdiction and Judgments Act 1982</a:t>
            </a:r>
            <a:endParaRPr lang="en-GB" b="1" dirty="0"/>
          </a:p>
          <a:p>
            <a:r>
              <a:rPr lang="en-GB" sz="1800" b="1" dirty="0"/>
              <a:t>Brussels Recast Regulation will continue to be relevant to UK parties</a:t>
            </a:r>
          </a:p>
          <a:p>
            <a:pPr lvl="2"/>
            <a:r>
              <a:rPr lang="en-GB" dirty="0"/>
              <a:t>Claimants: </a:t>
            </a:r>
            <a:r>
              <a:rPr lang="en-GB" i="1" dirty="0"/>
              <a:t>Group </a:t>
            </a:r>
            <a:r>
              <a:rPr lang="en-GB" i="1" dirty="0" err="1"/>
              <a:t>Josi</a:t>
            </a:r>
            <a:r>
              <a:rPr lang="en-GB" dirty="0"/>
              <a:t> (C-412/98) </a:t>
            </a:r>
          </a:p>
          <a:p>
            <a:pPr lvl="2"/>
            <a:r>
              <a:rPr lang="en-GB" dirty="0"/>
              <a:t>Defendants: Article 63 (domicile); Article 6 (application to defendants not domiciled in a Member State); loss of Article 4 domicile protection</a:t>
            </a:r>
          </a:p>
          <a:p>
            <a:r>
              <a:rPr lang="en-GB" sz="1800" b="1" dirty="0"/>
              <a:t>UK courts should continue to be attractive for the same reasons</a:t>
            </a:r>
          </a:p>
          <a:p>
            <a:r>
              <a:rPr lang="en-GB" sz="1800" b="1" dirty="0"/>
              <a:t>Arbitration will (in principle) be unaffected (and may benefit)</a:t>
            </a:r>
          </a:p>
        </p:txBody>
      </p:sp>
      <p:pic>
        <p:nvPicPr>
          <p:cNvPr id="6" name="Picture 5">
            <a:extLst>
              <a:ext uri="{FF2B5EF4-FFF2-40B4-BE49-F238E27FC236}">
                <a16:creationId xmlns:a16="http://schemas.microsoft.com/office/drawing/2014/main" id="{C55E1943-A668-2D48-BE98-484B68842007}"/>
              </a:ext>
            </a:extLst>
          </p:cNvPr>
          <p:cNvPicPr>
            <a:picLocks noChangeAspect="1"/>
          </p:cNvPicPr>
          <p:nvPr/>
        </p:nvPicPr>
        <p:blipFill>
          <a:blip r:embed="rId2"/>
          <a:stretch>
            <a:fillRect/>
          </a:stretch>
        </p:blipFill>
        <p:spPr>
          <a:xfrm>
            <a:off x="7604473" y="0"/>
            <a:ext cx="1539527" cy="1127704"/>
          </a:xfrm>
          <a:prstGeom prst="rect">
            <a:avLst/>
          </a:prstGeom>
        </p:spPr>
      </p:pic>
    </p:spTree>
    <p:extLst>
      <p:ext uri="{BB962C8B-B14F-4D97-AF65-F5344CB8AC3E}">
        <p14:creationId xmlns:p14="http://schemas.microsoft.com/office/powerpoint/2010/main" val="2409171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GB" b="1"/>
              <a:t>brickcourt.co.uk </a:t>
            </a:r>
          </a:p>
          <a:p>
            <a:r>
              <a:rPr lang="en-GB"/>
              <a:t>+44(0)20 7379 3550</a:t>
            </a:r>
            <a:endParaRPr lang="en-GB" dirty="0"/>
          </a:p>
        </p:txBody>
      </p:sp>
      <p:sp>
        <p:nvSpPr>
          <p:cNvPr id="3" name="Title 2"/>
          <p:cNvSpPr>
            <a:spLocks noGrp="1"/>
          </p:cNvSpPr>
          <p:nvPr>
            <p:ph type="title"/>
          </p:nvPr>
        </p:nvSpPr>
        <p:spPr>
          <a:xfrm>
            <a:off x="846000" y="365127"/>
            <a:ext cx="7433997" cy="487280"/>
          </a:xfrm>
        </p:spPr>
        <p:txBody>
          <a:bodyPr>
            <a:normAutofit/>
          </a:bodyPr>
          <a:lstStyle/>
          <a:p>
            <a:r>
              <a:rPr lang="en-GB" dirty="0"/>
              <a:t>What HAS CHANGED?</a:t>
            </a:r>
          </a:p>
        </p:txBody>
      </p:sp>
      <p:sp>
        <p:nvSpPr>
          <p:cNvPr id="4" name="Content Placeholder 3"/>
          <p:cNvSpPr>
            <a:spLocks noGrp="1"/>
          </p:cNvSpPr>
          <p:nvPr>
            <p:ph sz="quarter" idx="11"/>
          </p:nvPr>
        </p:nvSpPr>
        <p:spPr>
          <a:xfrm>
            <a:off x="835548" y="1873176"/>
            <a:ext cx="7454900" cy="4211366"/>
          </a:xfrm>
        </p:spPr>
        <p:txBody>
          <a:bodyPr>
            <a:normAutofit/>
          </a:bodyPr>
          <a:lstStyle/>
          <a:p>
            <a:r>
              <a:rPr lang="en-GB" dirty="0"/>
              <a:t>TCA does not cover civil jurisdiction and judgments or cross-border practice</a:t>
            </a:r>
          </a:p>
          <a:p>
            <a:endParaRPr lang="en-GB" b="1" dirty="0"/>
          </a:p>
          <a:p>
            <a:r>
              <a:rPr lang="en-GB" b="1" dirty="0"/>
              <a:t>Civil Jurisdiction and Judgments (Amendment) (EU Exit) Regulations 2019 (SI 2019/479)</a:t>
            </a:r>
            <a:r>
              <a:rPr lang="en-GB" dirty="0"/>
              <a:t>: </a:t>
            </a:r>
            <a:r>
              <a:rPr lang="en-GB" dirty="0" err="1"/>
              <a:t>ss</a:t>
            </a:r>
            <a:r>
              <a:rPr lang="en-GB" dirty="0"/>
              <a:t> 82-91 revoke all Brussels/Lugano rules</a:t>
            </a:r>
          </a:p>
          <a:p>
            <a:pPr lvl="2"/>
            <a:endParaRPr lang="en-GB" dirty="0"/>
          </a:p>
          <a:p>
            <a:r>
              <a:rPr lang="en-GB" dirty="0"/>
              <a:t>MOJ notice published 31 December 2020</a:t>
            </a:r>
          </a:p>
          <a:p>
            <a:pPr lvl="2"/>
            <a:r>
              <a:rPr lang="en-GB" dirty="0"/>
              <a:t>For new cases, common law applies together with CPR Part 6 and PD 6B</a:t>
            </a:r>
          </a:p>
          <a:p>
            <a:pPr lvl="2"/>
            <a:r>
              <a:rPr lang="en-GB" dirty="0"/>
              <a:t>Emphasises role of the Hague Choice of Court Convention</a:t>
            </a:r>
          </a:p>
          <a:p>
            <a:pPr lvl="2"/>
            <a:r>
              <a:rPr lang="en-GB" dirty="0"/>
              <a:t>Notes UK’s 8 April 2020 application to join Lugano Convention – waiting for other contracting parties to decide</a:t>
            </a:r>
          </a:p>
          <a:p>
            <a:pPr lvl="1"/>
            <a:endParaRPr lang="en-GB" dirty="0"/>
          </a:p>
        </p:txBody>
      </p:sp>
    </p:spTree>
    <p:extLst>
      <p:ext uri="{BB962C8B-B14F-4D97-AF65-F5344CB8AC3E}">
        <p14:creationId xmlns:p14="http://schemas.microsoft.com/office/powerpoint/2010/main" val="2229457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9ADEBA9-AB90-504D-A9FF-4F555EF10A3F}"/>
              </a:ext>
            </a:extLst>
          </p:cNvPr>
          <p:cNvSpPr>
            <a:spLocks noGrp="1"/>
          </p:cNvSpPr>
          <p:nvPr>
            <p:ph type="ftr" sz="quarter" idx="10"/>
          </p:nvPr>
        </p:nvSpPr>
        <p:spPr/>
        <p:txBody>
          <a:bodyPr/>
          <a:lstStyle/>
          <a:p>
            <a:r>
              <a:rPr lang="en-GB" b="1"/>
              <a:t>brickcourt.co.uk </a:t>
            </a:r>
          </a:p>
          <a:p>
            <a:r>
              <a:rPr lang="en-GB"/>
              <a:t>+44(0)20 7379 3550</a:t>
            </a:r>
            <a:endParaRPr lang="en-GB" dirty="0"/>
          </a:p>
        </p:txBody>
      </p:sp>
      <p:sp>
        <p:nvSpPr>
          <p:cNvPr id="3" name="Title 2">
            <a:extLst>
              <a:ext uri="{FF2B5EF4-FFF2-40B4-BE49-F238E27FC236}">
                <a16:creationId xmlns:a16="http://schemas.microsoft.com/office/drawing/2014/main" id="{28E3B1C8-DAE6-E74D-8D91-D36F0A867BFC}"/>
              </a:ext>
            </a:extLst>
          </p:cNvPr>
          <p:cNvSpPr>
            <a:spLocks noGrp="1"/>
          </p:cNvSpPr>
          <p:nvPr>
            <p:ph type="title"/>
          </p:nvPr>
        </p:nvSpPr>
        <p:spPr/>
        <p:txBody>
          <a:bodyPr/>
          <a:lstStyle/>
          <a:p>
            <a:r>
              <a:rPr lang="en-US" dirty="0"/>
              <a:t>Effect on permission to serve out</a:t>
            </a:r>
          </a:p>
        </p:txBody>
      </p:sp>
      <p:sp>
        <p:nvSpPr>
          <p:cNvPr id="4" name="Content Placeholder 3">
            <a:extLst>
              <a:ext uri="{FF2B5EF4-FFF2-40B4-BE49-F238E27FC236}">
                <a16:creationId xmlns:a16="http://schemas.microsoft.com/office/drawing/2014/main" id="{64149DF2-3E8C-0D41-9A41-FE59A17A2402}"/>
              </a:ext>
            </a:extLst>
          </p:cNvPr>
          <p:cNvSpPr>
            <a:spLocks noGrp="1"/>
          </p:cNvSpPr>
          <p:nvPr>
            <p:ph sz="quarter" idx="11"/>
          </p:nvPr>
        </p:nvSpPr>
        <p:spPr>
          <a:xfrm>
            <a:off x="835548" y="1517819"/>
            <a:ext cx="7454900" cy="4064000"/>
          </a:xfrm>
        </p:spPr>
        <p:txBody>
          <a:bodyPr/>
          <a:lstStyle/>
          <a:p>
            <a:pPr>
              <a:lnSpc>
                <a:spcPct val="114000"/>
              </a:lnSpc>
            </a:pPr>
            <a:r>
              <a:rPr lang="en-US" sz="1800" dirty="0"/>
              <a:t>Previously permission to serve out was not required where Brussels/Lugano was engaged – so now </a:t>
            </a:r>
            <a:r>
              <a:rPr lang="en-GB" sz="1800" dirty="0"/>
              <a:t>permission required in more cases</a:t>
            </a:r>
          </a:p>
          <a:p>
            <a:pPr lvl="0">
              <a:lnSpc>
                <a:spcPct val="114000"/>
              </a:lnSpc>
            </a:pPr>
            <a:endParaRPr lang="en-GB" sz="1800" dirty="0"/>
          </a:p>
          <a:p>
            <a:pPr lvl="0">
              <a:lnSpc>
                <a:spcPct val="114000"/>
              </a:lnSpc>
            </a:pPr>
            <a:r>
              <a:rPr lang="en-GB" sz="1800" dirty="0"/>
              <a:t>BUT see exceptions under CPR r 6.33:</a:t>
            </a:r>
          </a:p>
          <a:p>
            <a:pPr lvl="2">
              <a:lnSpc>
                <a:spcPct val="114000"/>
              </a:lnSpc>
            </a:pPr>
            <a:r>
              <a:rPr lang="en-GB" sz="1800" dirty="0"/>
              <a:t>Certain consumer/employment cases (see new </a:t>
            </a:r>
            <a:r>
              <a:rPr lang="en-GB" sz="1800" dirty="0" err="1"/>
              <a:t>ss</a:t>
            </a:r>
            <a:r>
              <a:rPr lang="en-GB" sz="1800" dirty="0"/>
              <a:t> 15A to 15B of Civil Jurisdiction and Judgments Act 1982)</a:t>
            </a:r>
          </a:p>
          <a:p>
            <a:pPr lvl="2">
              <a:lnSpc>
                <a:spcPct val="114000"/>
              </a:lnSpc>
            </a:pPr>
            <a:r>
              <a:rPr lang="en-GB" sz="1800" dirty="0"/>
              <a:t>Where Hague Convention on Choice of Court Agreements applies</a:t>
            </a:r>
          </a:p>
          <a:p>
            <a:pPr lvl="2">
              <a:lnSpc>
                <a:spcPct val="114000"/>
              </a:lnSpc>
            </a:pPr>
            <a:r>
              <a:rPr lang="en-GB" sz="1800" dirty="0"/>
              <a:t>Forthcoming, 6 April 2021 (Civil Procedure (Amendment) Rules, SI 2021/117): in any case where “a contract contains a term to the effect that the court shall have jurisdiction to determine that claim”</a:t>
            </a:r>
          </a:p>
          <a:p>
            <a:endParaRPr lang="en-US" dirty="0"/>
          </a:p>
        </p:txBody>
      </p:sp>
    </p:spTree>
    <p:extLst>
      <p:ext uri="{BB962C8B-B14F-4D97-AF65-F5344CB8AC3E}">
        <p14:creationId xmlns:p14="http://schemas.microsoft.com/office/powerpoint/2010/main" val="623056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8C879E1-7CA8-AE4C-96E3-7EB564067F1E}"/>
              </a:ext>
            </a:extLst>
          </p:cNvPr>
          <p:cNvSpPr>
            <a:spLocks noGrp="1"/>
          </p:cNvSpPr>
          <p:nvPr>
            <p:ph type="ftr" sz="quarter" idx="10"/>
          </p:nvPr>
        </p:nvSpPr>
        <p:spPr/>
        <p:txBody>
          <a:bodyPr/>
          <a:lstStyle/>
          <a:p>
            <a:r>
              <a:rPr lang="en-GB" b="1"/>
              <a:t>brickcourt.co.uk </a:t>
            </a:r>
          </a:p>
          <a:p>
            <a:r>
              <a:rPr lang="en-GB"/>
              <a:t>+44(0)20 7379 3550</a:t>
            </a:r>
            <a:endParaRPr lang="en-GB" dirty="0"/>
          </a:p>
        </p:txBody>
      </p:sp>
      <p:sp>
        <p:nvSpPr>
          <p:cNvPr id="3" name="Title 2">
            <a:extLst>
              <a:ext uri="{FF2B5EF4-FFF2-40B4-BE49-F238E27FC236}">
                <a16:creationId xmlns:a16="http://schemas.microsoft.com/office/drawing/2014/main" id="{1871D723-5C9C-024B-9CDD-72FC9CA381A8}"/>
              </a:ext>
            </a:extLst>
          </p:cNvPr>
          <p:cNvSpPr>
            <a:spLocks noGrp="1"/>
          </p:cNvSpPr>
          <p:nvPr>
            <p:ph type="title"/>
          </p:nvPr>
        </p:nvSpPr>
        <p:spPr/>
        <p:txBody>
          <a:bodyPr>
            <a:normAutofit/>
          </a:bodyPr>
          <a:lstStyle/>
          <a:p>
            <a:r>
              <a:rPr lang="en-US" dirty="0"/>
              <a:t>RECOGNITION AND ENFORCEMENT</a:t>
            </a:r>
          </a:p>
        </p:txBody>
      </p:sp>
      <p:sp>
        <p:nvSpPr>
          <p:cNvPr id="4" name="Content Placeholder 3">
            <a:extLst>
              <a:ext uri="{FF2B5EF4-FFF2-40B4-BE49-F238E27FC236}">
                <a16:creationId xmlns:a16="http://schemas.microsoft.com/office/drawing/2014/main" id="{58610E06-00A0-FF4F-B244-E83744027613}"/>
              </a:ext>
            </a:extLst>
          </p:cNvPr>
          <p:cNvSpPr>
            <a:spLocks noGrp="1"/>
          </p:cNvSpPr>
          <p:nvPr>
            <p:ph sz="quarter" idx="11"/>
          </p:nvPr>
        </p:nvSpPr>
        <p:spPr>
          <a:xfrm>
            <a:off x="845999" y="1596887"/>
            <a:ext cx="7635391" cy="4184313"/>
          </a:xfrm>
        </p:spPr>
        <p:txBody>
          <a:bodyPr>
            <a:noAutofit/>
          </a:bodyPr>
          <a:lstStyle/>
          <a:p>
            <a:pPr>
              <a:lnSpc>
                <a:spcPct val="100000"/>
              </a:lnSpc>
            </a:pPr>
            <a:r>
              <a:rPr lang="en-GB" sz="1400" b="1" dirty="0"/>
              <a:t>2015 Hague Convention on Choice of Court</a:t>
            </a:r>
            <a:r>
              <a:rPr lang="en-GB" sz="1400" dirty="0"/>
              <a:t>, Article 8 (where it applies)</a:t>
            </a:r>
          </a:p>
          <a:p>
            <a:pPr>
              <a:lnSpc>
                <a:spcPct val="100000"/>
              </a:lnSpc>
            </a:pPr>
            <a:r>
              <a:rPr lang="en-GB" sz="1400" dirty="0"/>
              <a:t>Maybe, in the future, </a:t>
            </a:r>
            <a:r>
              <a:rPr lang="en-GB" sz="1400" b="1" dirty="0"/>
              <a:t>2019 Hague Convention on the Recognition and Enforcement of Foreign Judgments in Civil or Commercial Matters </a:t>
            </a:r>
            <a:r>
              <a:rPr lang="en-GB" sz="1400" dirty="0"/>
              <a:t>(2 signatories so far!)</a:t>
            </a:r>
          </a:p>
          <a:p>
            <a:pPr>
              <a:lnSpc>
                <a:spcPct val="100000"/>
              </a:lnSpc>
            </a:pPr>
            <a:r>
              <a:rPr lang="en-GB" sz="1400" dirty="0"/>
              <a:t>Some old bilateral treaties and agreements survive, which apply only in respect of </a:t>
            </a:r>
            <a:r>
              <a:rPr lang="en-GB" sz="1400" u="sng" dirty="0"/>
              <a:t>money</a:t>
            </a:r>
            <a:r>
              <a:rPr lang="en-GB" sz="1400" dirty="0"/>
              <a:t> judgments – query whether they will be reciprocally revived:</a:t>
            </a:r>
          </a:p>
          <a:p>
            <a:pPr lvl="2">
              <a:lnSpc>
                <a:spcPct val="100000"/>
              </a:lnSpc>
            </a:pPr>
            <a:r>
              <a:rPr lang="en-GB" sz="1400" b="1" dirty="0"/>
              <a:t>Foreign Judgments (Reciprocal Enforcement) Act 1933</a:t>
            </a:r>
            <a:r>
              <a:rPr lang="en-GB" sz="1400" dirty="0"/>
              <a:t>: Austria, Belgium, France, Germany, Italy, the Netherlands, Norway – Norway confirmed on 13 October 2020 it would revive the old treaty (with amendments; see Command Paper 314)</a:t>
            </a:r>
          </a:p>
          <a:p>
            <a:pPr lvl="2">
              <a:lnSpc>
                <a:spcPct val="100000"/>
              </a:lnSpc>
            </a:pPr>
            <a:r>
              <a:rPr lang="en-GB" sz="1400" b="1" dirty="0"/>
              <a:t>Administration of Justice Act 1920</a:t>
            </a:r>
            <a:r>
              <a:rPr lang="en-GB" sz="1400" dirty="0"/>
              <a:t>: Cyprus</a:t>
            </a:r>
          </a:p>
          <a:p>
            <a:pPr>
              <a:lnSpc>
                <a:spcPct val="100000"/>
              </a:lnSpc>
            </a:pPr>
            <a:r>
              <a:rPr lang="en-GB" sz="1400" dirty="0"/>
              <a:t>Otherwise this is an EU competence so bilateral agreements in principle not available</a:t>
            </a:r>
          </a:p>
          <a:p>
            <a:pPr>
              <a:lnSpc>
                <a:spcPct val="100000"/>
              </a:lnSpc>
            </a:pPr>
            <a:r>
              <a:rPr lang="en-GB" sz="1400" dirty="0"/>
              <a:t>How much of a concern is the absence of international rules?</a:t>
            </a:r>
          </a:p>
          <a:p>
            <a:pPr lvl="2">
              <a:lnSpc>
                <a:spcPct val="100000"/>
              </a:lnSpc>
            </a:pPr>
            <a:r>
              <a:rPr lang="en-GB" sz="1400" dirty="0"/>
              <a:t>Are many litigants really more likely to leave English judgments unsatisfied?</a:t>
            </a:r>
          </a:p>
          <a:p>
            <a:pPr lvl="2">
              <a:lnSpc>
                <a:spcPct val="100000"/>
              </a:lnSpc>
            </a:pPr>
            <a:r>
              <a:rPr lang="en-GB" sz="1400" dirty="0"/>
              <a:t>Greater power of the English courts to make procedural orders supporting enforcement – under Brussels/Lugano rules that was (probably) restricted to the state of enforcement (but </a:t>
            </a:r>
            <a:r>
              <a:rPr lang="en-GB" sz="1400" dirty="0" err="1"/>
              <a:t>cf</a:t>
            </a:r>
            <a:r>
              <a:rPr lang="en-GB" sz="1400" dirty="0"/>
              <a:t> </a:t>
            </a:r>
            <a:r>
              <a:rPr lang="en-GB" sz="1400" i="1" dirty="0" err="1"/>
              <a:t>Masri</a:t>
            </a:r>
            <a:r>
              <a:rPr lang="en-GB" sz="1400" i="1" dirty="0"/>
              <a:t> </a:t>
            </a:r>
            <a:r>
              <a:rPr lang="en-GB" sz="1400" dirty="0"/>
              <a:t>[2008] EWCA </a:t>
            </a:r>
            <a:r>
              <a:rPr lang="en-GB" sz="1400" dirty="0" err="1"/>
              <a:t>Civ</a:t>
            </a:r>
            <a:r>
              <a:rPr lang="en-GB" sz="1400" dirty="0"/>
              <a:t> 303)</a:t>
            </a:r>
          </a:p>
        </p:txBody>
      </p:sp>
      <p:pic>
        <p:nvPicPr>
          <p:cNvPr id="7" name="Picture 6">
            <a:extLst>
              <a:ext uri="{FF2B5EF4-FFF2-40B4-BE49-F238E27FC236}">
                <a16:creationId xmlns:a16="http://schemas.microsoft.com/office/drawing/2014/main" id="{67CC8FCF-57C4-FB4C-8ACB-D3C348B3330C}"/>
              </a:ext>
            </a:extLst>
          </p:cNvPr>
          <p:cNvPicPr>
            <a:picLocks noChangeAspect="1"/>
          </p:cNvPicPr>
          <p:nvPr/>
        </p:nvPicPr>
        <p:blipFill>
          <a:blip r:embed="rId2"/>
          <a:stretch>
            <a:fillRect/>
          </a:stretch>
        </p:blipFill>
        <p:spPr>
          <a:xfrm>
            <a:off x="7452704" y="0"/>
            <a:ext cx="1691296" cy="1126826"/>
          </a:xfrm>
          <a:prstGeom prst="rect">
            <a:avLst/>
          </a:prstGeom>
        </p:spPr>
      </p:pic>
    </p:spTree>
    <p:extLst>
      <p:ext uri="{BB962C8B-B14F-4D97-AF65-F5344CB8AC3E}">
        <p14:creationId xmlns:p14="http://schemas.microsoft.com/office/powerpoint/2010/main" val="2289366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DCA5855-32C6-4A47-88F6-9747563C4AAE}"/>
              </a:ext>
            </a:extLst>
          </p:cNvPr>
          <p:cNvSpPr>
            <a:spLocks noGrp="1"/>
          </p:cNvSpPr>
          <p:nvPr>
            <p:ph type="ftr" sz="quarter" idx="10"/>
          </p:nvPr>
        </p:nvSpPr>
        <p:spPr/>
        <p:txBody>
          <a:bodyPr/>
          <a:lstStyle/>
          <a:p>
            <a:r>
              <a:rPr lang="en-GB" b="1"/>
              <a:t>brickcourt.co.uk </a:t>
            </a:r>
          </a:p>
          <a:p>
            <a:r>
              <a:rPr lang="en-GB"/>
              <a:t>+44(0)20 7379 3550</a:t>
            </a:r>
            <a:endParaRPr lang="en-GB" dirty="0"/>
          </a:p>
        </p:txBody>
      </p:sp>
      <p:sp>
        <p:nvSpPr>
          <p:cNvPr id="3" name="Title 2">
            <a:extLst>
              <a:ext uri="{FF2B5EF4-FFF2-40B4-BE49-F238E27FC236}">
                <a16:creationId xmlns:a16="http://schemas.microsoft.com/office/drawing/2014/main" id="{C4CDD5DA-961E-B34D-A6F1-1C2729F2A615}"/>
              </a:ext>
            </a:extLst>
          </p:cNvPr>
          <p:cNvSpPr>
            <a:spLocks noGrp="1"/>
          </p:cNvSpPr>
          <p:nvPr>
            <p:ph type="title"/>
          </p:nvPr>
        </p:nvSpPr>
        <p:spPr/>
        <p:txBody>
          <a:bodyPr>
            <a:normAutofit/>
          </a:bodyPr>
          <a:lstStyle/>
          <a:p>
            <a:r>
              <a:rPr lang="en-GB" dirty="0"/>
              <a:t>Service and taking of evidence</a:t>
            </a:r>
            <a:endParaRPr lang="en-US" dirty="0"/>
          </a:p>
        </p:txBody>
      </p:sp>
      <p:sp>
        <p:nvSpPr>
          <p:cNvPr id="4" name="Content Placeholder 3">
            <a:extLst>
              <a:ext uri="{FF2B5EF4-FFF2-40B4-BE49-F238E27FC236}">
                <a16:creationId xmlns:a16="http://schemas.microsoft.com/office/drawing/2014/main" id="{364CFA58-1A6F-DB42-8E56-B19F5BBCD084}"/>
              </a:ext>
            </a:extLst>
          </p:cNvPr>
          <p:cNvSpPr>
            <a:spLocks noGrp="1"/>
          </p:cNvSpPr>
          <p:nvPr>
            <p:ph sz="quarter" idx="11"/>
          </p:nvPr>
        </p:nvSpPr>
        <p:spPr>
          <a:xfrm>
            <a:off x="835548" y="1937206"/>
            <a:ext cx="7454900" cy="4064000"/>
          </a:xfrm>
        </p:spPr>
        <p:txBody>
          <a:bodyPr>
            <a:normAutofit/>
          </a:bodyPr>
          <a:lstStyle/>
          <a:p>
            <a:r>
              <a:rPr lang="en-US" dirty="0"/>
              <a:t>We revert to:</a:t>
            </a:r>
          </a:p>
          <a:p>
            <a:pPr lvl="2"/>
            <a:r>
              <a:rPr lang="en-US" dirty="0"/>
              <a:t>The 1965 Hague Convention on </a:t>
            </a:r>
            <a:r>
              <a:rPr lang="en-GB" dirty="0"/>
              <a:t>Service Abroad of Judicial and Extrajudicial Documents in Civil or Commercial Matters</a:t>
            </a:r>
            <a:endParaRPr lang="en-US" dirty="0"/>
          </a:p>
          <a:p>
            <a:pPr lvl="2"/>
            <a:r>
              <a:rPr lang="en-US" dirty="0"/>
              <a:t>The 1970 </a:t>
            </a:r>
            <a:r>
              <a:rPr lang="en-GB" dirty="0"/>
              <a:t>Hague Convention on the Taking of Evidence Abroad in Civil or Commercial Matters</a:t>
            </a:r>
          </a:p>
          <a:p>
            <a:endParaRPr lang="en-GB" dirty="0"/>
          </a:p>
          <a:p>
            <a:r>
              <a:rPr lang="en-GB" dirty="0"/>
              <a:t>NB:</a:t>
            </a:r>
          </a:p>
          <a:p>
            <a:pPr lvl="2"/>
            <a:r>
              <a:rPr lang="en-GB" dirty="0"/>
              <a:t>CPR r 6.40(3)(c) – can rely on local law for service in some cases</a:t>
            </a:r>
          </a:p>
          <a:p>
            <a:pPr lvl="2"/>
            <a:r>
              <a:rPr lang="en-GB" dirty="0"/>
              <a:t>PD 6B paras 6.1-6.5 on acknowledgement of service</a:t>
            </a:r>
          </a:p>
          <a:p>
            <a:pPr lvl="2"/>
            <a:endParaRPr lang="en-US" dirty="0"/>
          </a:p>
        </p:txBody>
      </p:sp>
      <p:pic>
        <p:nvPicPr>
          <p:cNvPr id="6" name="Picture 5">
            <a:extLst>
              <a:ext uri="{FF2B5EF4-FFF2-40B4-BE49-F238E27FC236}">
                <a16:creationId xmlns:a16="http://schemas.microsoft.com/office/drawing/2014/main" id="{7045C730-39DF-F24C-93ED-2C798EFBE275}"/>
              </a:ext>
            </a:extLst>
          </p:cNvPr>
          <p:cNvPicPr>
            <a:picLocks noChangeAspect="1"/>
          </p:cNvPicPr>
          <p:nvPr/>
        </p:nvPicPr>
        <p:blipFill>
          <a:blip r:embed="rId2"/>
          <a:stretch>
            <a:fillRect/>
          </a:stretch>
        </p:blipFill>
        <p:spPr>
          <a:xfrm>
            <a:off x="7479747" y="0"/>
            <a:ext cx="1664252" cy="1127531"/>
          </a:xfrm>
          <a:prstGeom prst="rect">
            <a:avLst/>
          </a:prstGeom>
        </p:spPr>
      </p:pic>
    </p:spTree>
    <p:extLst>
      <p:ext uri="{BB962C8B-B14F-4D97-AF65-F5344CB8AC3E}">
        <p14:creationId xmlns:p14="http://schemas.microsoft.com/office/powerpoint/2010/main" val="734934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GB" b="1"/>
              <a:t>brickcourt.co.uk </a:t>
            </a:r>
          </a:p>
          <a:p>
            <a:r>
              <a:rPr lang="en-GB"/>
              <a:t>+44(0)20 7379 3550</a:t>
            </a:r>
            <a:endParaRPr lang="en-GB" dirty="0"/>
          </a:p>
        </p:txBody>
      </p:sp>
      <p:sp>
        <p:nvSpPr>
          <p:cNvPr id="4" name="Content Placeholder 3"/>
          <p:cNvSpPr>
            <a:spLocks noGrp="1"/>
          </p:cNvSpPr>
          <p:nvPr>
            <p:ph sz="quarter" idx="11"/>
          </p:nvPr>
        </p:nvSpPr>
        <p:spPr>
          <a:xfrm>
            <a:off x="753328" y="1252823"/>
            <a:ext cx="7619339" cy="4493434"/>
          </a:xfrm>
        </p:spPr>
        <p:txBody>
          <a:bodyPr>
            <a:normAutofit fontScale="92500" lnSpcReduction="10000"/>
          </a:bodyPr>
          <a:lstStyle/>
          <a:p>
            <a:pPr>
              <a:lnSpc>
                <a:spcPct val="134000"/>
              </a:lnSpc>
            </a:pPr>
            <a:r>
              <a:rPr lang="en-GB" sz="1500" dirty="0"/>
              <a:t>The Rome I and II Regulations are (with respect) clearly better than the common law on choice of law and we can simply keep them as retained EU law!</a:t>
            </a:r>
          </a:p>
          <a:p>
            <a:pPr>
              <a:lnSpc>
                <a:spcPct val="134000"/>
              </a:lnSpc>
            </a:pPr>
            <a:r>
              <a:rPr lang="en-GB" sz="1500" dirty="0"/>
              <a:t>Professor Adrian Briggs: the cloud with a silver lining? (24 January 2017)</a:t>
            </a:r>
          </a:p>
          <a:p>
            <a:pPr>
              <a:lnSpc>
                <a:spcPct val="134000"/>
              </a:lnSpc>
            </a:pPr>
            <a:r>
              <a:rPr lang="en-GB" sz="1500" dirty="0"/>
              <a:t>Jurisdiction may be wider – e.g.</a:t>
            </a:r>
          </a:p>
          <a:p>
            <a:pPr lvl="2">
              <a:lnSpc>
                <a:spcPct val="134000"/>
              </a:lnSpc>
            </a:pPr>
            <a:r>
              <a:rPr lang="en-GB" sz="1500" dirty="0"/>
              <a:t>Mosaic principle problem under Article 7(3) of Brussels Recast – </a:t>
            </a:r>
            <a:r>
              <a:rPr lang="en-GB" sz="1500" dirty="0" err="1"/>
              <a:t>cf</a:t>
            </a:r>
            <a:r>
              <a:rPr lang="en-GB" sz="1500" dirty="0"/>
              <a:t> PD 6B para 3.1(9) and the (</a:t>
            </a:r>
            <a:r>
              <a:rPr lang="en-GB" sz="1500" i="1" dirty="0"/>
              <a:t>obiter</a:t>
            </a:r>
            <a:r>
              <a:rPr lang="en-GB" sz="1500" dirty="0"/>
              <a:t>) discussion in </a:t>
            </a:r>
            <a:r>
              <a:rPr lang="en-GB" sz="1500" i="1" dirty="0"/>
              <a:t>Four Seasons v </a:t>
            </a:r>
            <a:r>
              <a:rPr lang="en-GB" sz="1500" i="1" dirty="0" err="1"/>
              <a:t>Brownlie</a:t>
            </a:r>
            <a:r>
              <a:rPr lang="en-GB" sz="1500" i="1" dirty="0"/>
              <a:t> </a:t>
            </a:r>
            <a:r>
              <a:rPr lang="en-GB" sz="1500" dirty="0"/>
              <a:t>[2017] UKSC 80, plus forthcoming further appeal from [2020] EWCA </a:t>
            </a:r>
            <a:r>
              <a:rPr lang="en-GB" sz="1500" dirty="0" err="1"/>
              <a:t>Civ</a:t>
            </a:r>
            <a:r>
              <a:rPr lang="en-GB" sz="1500" dirty="0"/>
              <a:t> 996</a:t>
            </a:r>
          </a:p>
          <a:p>
            <a:pPr lvl="2">
              <a:lnSpc>
                <a:spcPct val="134000"/>
              </a:lnSpc>
            </a:pPr>
            <a:r>
              <a:rPr lang="en-GB" sz="1500" dirty="0"/>
              <a:t>Claims arising out of closely connected facts – PD 6B para 3.1(4A)</a:t>
            </a:r>
          </a:p>
          <a:p>
            <a:pPr lvl="2">
              <a:lnSpc>
                <a:spcPct val="134000"/>
              </a:lnSpc>
            </a:pPr>
            <a:r>
              <a:rPr lang="en-GB" sz="1500" dirty="0"/>
              <a:t>Contracts governed by English law – PD 6B para 3.1(6)</a:t>
            </a:r>
          </a:p>
          <a:p>
            <a:pPr>
              <a:lnSpc>
                <a:spcPct val="134000"/>
              </a:lnSpc>
            </a:pPr>
            <a:r>
              <a:rPr lang="en-GB" sz="1500" dirty="0"/>
              <a:t>More flexible:</a:t>
            </a:r>
          </a:p>
          <a:p>
            <a:pPr lvl="2">
              <a:lnSpc>
                <a:spcPct val="134000"/>
              </a:lnSpc>
            </a:pPr>
            <a:r>
              <a:rPr lang="en-GB" sz="1500" i="1" dirty="0"/>
              <a:t>Forum (non) </a:t>
            </a:r>
            <a:r>
              <a:rPr lang="en-GB" sz="1500" i="1" dirty="0" err="1"/>
              <a:t>conveniens</a:t>
            </a:r>
            <a:r>
              <a:rPr lang="en-GB" sz="1500" i="1" dirty="0"/>
              <a:t> </a:t>
            </a:r>
            <a:r>
              <a:rPr lang="en-GB" sz="1500" dirty="0"/>
              <a:t>approach (see </a:t>
            </a:r>
            <a:r>
              <a:rPr lang="en-GB" sz="1500" i="1" dirty="0"/>
              <a:t>Epic v Apple </a:t>
            </a:r>
            <a:r>
              <a:rPr lang="en-GB" sz="1500" dirty="0"/>
              <a:t>[2021] CAT 4 for a recent example including transitional rules)</a:t>
            </a:r>
          </a:p>
          <a:p>
            <a:pPr lvl="2">
              <a:lnSpc>
                <a:spcPct val="134000"/>
              </a:lnSpc>
            </a:pPr>
            <a:r>
              <a:rPr lang="en-GB" sz="1500" dirty="0"/>
              <a:t>Reactive control by courts and Rules Committee</a:t>
            </a:r>
          </a:p>
          <a:p>
            <a:pPr>
              <a:lnSpc>
                <a:spcPct val="134000"/>
              </a:lnSpc>
            </a:pPr>
            <a:r>
              <a:rPr lang="en-GB" sz="1500" dirty="0"/>
              <a:t>More antisuit injunctions…?</a:t>
            </a:r>
          </a:p>
        </p:txBody>
      </p:sp>
      <p:sp>
        <p:nvSpPr>
          <p:cNvPr id="7" name="Title 2">
            <a:extLst>
              <a:ext uri="{FF2B5EF4-FFF2-40B4-BE49-F238E27FC236}">
                <a16:creationId xmlns:a16="http://schemas.microsoft.com/office/drawing/2014/main" id="{B110A8D1-D5B8-7348-9DDD-CE999B0310FD}"/>
              </a:ext>
            </a:extLst>
          </p:cNvPr>
          <p:cNvSpPr>
            <a:spLocks noGrp="1"/>
          </p:cNvSpPr>
          <p:nvPr>
            <p:ph type="title"/>
          </p:nvPr>
        </p:nvSpPr>
        <p:spPr/>
        <p:txBody>
          <a:bodyPr>
            <a:normAutofit/>
          </a:bodyPr>
          <a:lstStyle/>
          <a:p>
            <a:r>
              <a:rPr lang="en-GB" dirty="0"/>
              <a:t>Benefits of the common law?</a:t>
            </a:r>
          </a:p>
        </p:txBody>
      </p:sp>
      <p:pic>
        <p:nvPicPr>
          <p:cNvPr id="3" name="Picture 2">
            <a:extLst>
              <a:ext uri="{FF2B5EF4-FFF2-40B4-BE49-F238E27FC236}">
                <a16:creationId xmlns:a16="http://schemas.microsoft.com/office/drawing/2014/main" id="{35EBCC1C-6615-E747-A2FF-9216553FB43F}"/>
              </a:ext>
            </a:extLst>
          </p:cNvPr>
          <p:cNvPicPr>
            <a:picLocks noChangeAspect="1"/>
          </p:cNvPicPr>
          <p:nvPr/>
        </p:nvPicPr>
        <p:blipFill>
          <a:blip r:embed="rId2"/>
          <a:stretch>
            <a:fillRect/>
          </a:stretch>
        </p:blipFill>
        <p:spPr>
          <a:xfrm>
            <a:off x="7452704" y="0"/>
            <a:ext cx="1691296" cy="1128940"/>
          </a:xfrm>
          <a:prstGeom prst="rect">
            <a:avLst/>
          </a:prstGeom>
        </p:spPr>
      </p:pic>
    </p:spTree>
    <p:extLst>
      <p:ext uri="{BB962C8B-B14F-4D97-AF65-F5344CB8AC3E}">
        <p14:creationId xmlns:p14="http://schemas.microsoft.com/office/powerpoint/2010/main" val="1287355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5994396-9624-5444-A7B2-49F99EF3C990}"/>
              </a:ext>
            </a:extLst>
          </p:cNvPr>
          <p:cNvSpPr>
            <a:spLocks noGrp="1"/>
          </p:cNvSpPr>
          <p:nvPr>
            <p:ph type="ftr" sz="quarter" idx="10"/>
          </p:nvPr>
        </p:nvSpPr>
        <p:spPr/>
        <p:txBody>
          <a:bodyPr/>
          <a:lstStyle/>
          <a:p>
            <a:r>
              <a:rPr lang="en-GB" b="1"/>
              <a:t>brickcourt.co.uk </a:t>
            </a:r>
          </a:p>
          <a:p>
            <a:r>
              <a:rPr lang="en-GB"/>
              <a:t>+44(0)20 7379 3550</a:t>
            </a:r>
            <a:endParaRPr lang="en-GB" dirty="0"/>
          </a:p>
        </p:txBody>
      </p:sp>
      <p:sp>
        <p:nvSpPr>
          <p:cNvPr id="3" name="Title 2">
            <a:extLst>
              <a:ext uri="{FF2B5EF4-FFF2-40B4-BE49-F238E27FC236}">
                <a16:creationId xmlns:a16="http://schemas.microsoft.com/office/drawing/2014/main" id="{C7895DE6-F81E-E844-9F77-BF5497677B81}"/>
              </a:ext>
            </a:extLst>
          </p:cNvPr>
          <p:cNvSpPr>
            <a:spLocks noGrp="1"/>
          </p:cNvSpPr>
          <p:nvPr>
            <p:ph type="title"/>
          </p:nvPr>
        </p:nvSpPr>
        <p:spPr/>
        <p:txBody>
          <a:bodyPr>
            <a:normAutofit/>
          </a:bodyPr>
          <a:lstStyle/>
          <a:p>
            <a:r>
              <a:rPr lang="en-US" dirty="0"/>
              <a:t>Future relationship: </a:t>
            </a:r>
            <a:r>
              <a:rPr lang="en-US" dirty="0" err="1"/>
              <a:t>lugano</a:t>
            </a:r>
            <a:r>
              <a:rPr lang="en-US" dirty="0"/>
              <a:t>? (1)</a:t>
            </a:r>
          </a:p>
        </p:txBody>
      </p:sp>
      <p:sp>
        <p:nvSpPr>
          <p:cNvPr id="4" name="Content Placeholder 3">
            <a:extLst>
              <a:ext uri="{FF2B5EF4-FFF2-40B4-BE49-F238E27FC236}">
                <a16:creationId xmlns:a16="http://schemas.microsoft.com/office/drawing/2014/main" id="{3E0FCC0F-B5F8-BB4D-A6B5-4D6277FF0819}"/>
              </a:ext>
            </a:extLst>
          </p:cNvPr>
          <p:cNvSpPr>
            <a:spLocks noGrp="1"/>
          </p:cNvSpPr>
          <p:nvPr>
            <p:ph sz="quarter" idx="11"/>
          </p:nvPr>
        </p:nvSpPr>
        <p:spPr>
          <a:xfrm>
            <a:off x="942104" y="1680929"/>
            <a:ext cx="7454900" cy="4280250"/>
          </a:xfrm>
        </p:spPr>
        <p:txBody>
          <a:bodyPr>
            <a:normAutofit/>
          </a:bodyPr>
          <a:lstStyle/>
          <a:p>
            <a:pPr>
              <a:lnSpc>
                <a:spcPct val="114000"/>
              </a:lnSpc>
            </a:pPr>
            <a:r>
              <a:rPr lang="en-GB" b="1" dirty="0"/>
              <a:t>UK’s pending application to </a:t>
            </a:r>
            <a:r>
              <a:rPr lang="en-GB" b="1" dirty="0" err="1"/>
              <a:t>rejoin</a:t>
            </a:r>
            <a:r>
              <a:rPr lang="en-GB" b="1" dirty="0"/>
              <a:t> the Lugano Convention</a:t>
            </a:r>
          </a:p>
          <a:p>
            <a:pPr lvl="2">
              <a:lnSpc>
                <a:spcPct val="114000"/>
              </a:lnSpc>
              <a:spcBef>
                <a:spcPts val="750"/>
              </a:spcBef>
            </a:pPr>
            <a:r>
              <a:rPr lang="en-GB" dirty="0"/>
              <a:t>Application lodged 8 April 2020</a:t>
            </a:r>
          </a:p>
          <a:p>
            <a:pPr lvl="2">
              <a:lnSpc>
                <a:spcPct val="114000"/>
              </a:lnSpc>
              <a:spcBef>
                <a:spcPts val="750"/>
              </a:spcBef>
            </a:pPr>
            <a:r>
              <a:rPr lang="en-GB" dirty="0"/>
              <a:t>Treaty laid before Parliament 10 November 2020</a:t>
            </a:r>
          </a:p>
          <a:p>
            <a:pPr lvl="2">
              <a:lnSpc>
                <a:spcPct val="114000"/>
              </a:lnSpc>
              <a:spcBef>
                <a:spcPts val="750"/>
              </a:spcBef>
            </a:pPr>
            <a:r>
              <a:rPr lang="en-GB" dirty="0"/>
              <a:t>Will they have us if we are not in the Single Market? See Article 70</a:t>
            </a:r>
          </a:p>
          <a:p>
            <a:pPr lvl="2">
              <a:lnSpc>
                <a:spcPct val="114000"/>
              </a:lnSpc>
              <a:spcBef>
                <a:spcPts val="750"/>
              </a:spcBef>
            </a:pPr>
            <a:r>
              <a:rPr lang="en-GB" dirty="0"/>
              <a:t>NB three-month delay before it can come into force in any event</a:t>
            </a:r>
          </a:p>
        </p:txBody>
      </p:sp>
      <p:pic>
        <p:nvPicPr>
          <p:cNvPr id="7" name="Picture 6">
            <a:extLst>
              <a:ext uri="{FF2B5EF4-FFF2-40B4-BE49-F238E27FC236}">
                <a16:creationId xmlns:a16="http://schemas.microsoft.com/office/drawing/2014/main" id="{1E836391-BF33-0F4E-9554-7C05A81CDA04}"/>
              </a:ext>
            </a:extLst>
          </p:cNvPr>
          <p:cNvPicPr>
            <a:picLocks noChangeAspect="1"/>
          </p:cNvPicPr>
          <p:nvPr/>
        </p:nvPicPr>
        <p:blipFill>
          <a:blip r:embed="rId2"/>
          <a:stretch>
            <a:fillRect/>
          </a:stretch>
        </p:blipFill>
        <p:spPr>
          <a:xfrm>
            <a:off x="0" y="4393245"/>
            <a:ext cx="9144000" cy="1371600"/>
          </a:xfrm>
          <a:prstGeom prst="rect">
            <a:avLst/>
          </a:prstGeom>
        </p:spPr>
      </p:pic>
    </p:spTree>
    <p:extLst>
      <p:ext uri="{BB962C8B-B14F-4D97-AF65-F5344CB8AC3E}">
        <p14:creationId xmlns:p14="http://schemas.microsoft.com/office/powerpoint/2010/main" val="952585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462C09B-8505-714E-A851-7A5FDA9632A7}"/>
              </a:ext>
            </a:extLst>
          </p:cNvPr>
          <p:cNvSpPr>
            <a:spLocks noGrp="1"/>
          </p:cNvSpPr>
          <p:nvPr>
            <p:ph type="ftr" sz="quarter" idx="10"/>
          </p:nvPr>
        </p:nvSpPr>
        <p:spPr/>
        <p:txBody>
          <a:bodyPr/>
          <a:lstStyle/>
          <a:p>
            <a:r>
              <a:rPr lang="en-GB" b="1"/>
              <a:t>brickcourt.co.uk </a:t>
            </a:r>
          </a:p>
          <a:p>
            <a:r>
              <a:rPr lang="en-GB"/>
              <a:t>+44(0)20 7379 3550</a:t>
            </a:r>
            <a:endParaRPr lang="en-GB" dirty="0"/>
          </a:p>
        </p:txBody>
      </p:sp>
      <p:sp>
        <p:nvSpPr>
          <p:cNvPr id="3" name="Title 2">
            <a:extLst>
              <a:ext uri="{FF2B5EF4-FFF2-40B4-BE49-F238E27FC236}">
                <a16:creationId xmlns:a16="http://schemas.microsoft.com/office/drawing/2014/main" id="{1B47C89B-EAB7-9048-82C3-2DD04D4207FC}"/>
              </a:ext>
            </a:extLst>
          </p:cNvPr>
          <p:cNvSpPr>
            <a:spLocks noGrp="1"/>
          </p:cNvSpPr>
          <p:nvPr>
            <p:ph type="title"/>
          </p:nvPr>
        </p:nvSpPr>
        <p:spPr/>
        <p:txBody>
          <a:bodyPr/>
          <a:lstStyle/>
          <a:p>
            <a:r>
              <a:rPr lang="en-US" dirty="0"/>
              <a:t>Future relationship: </a:t>
            </a:r>
            <a:r>
              <a:rPr lang="en-US" dirty="0" err="1"/>
              <a:t>lugano</a:t>
            </a:r>
            <a:r>
              <a:rPr lang="en-US" dirty="0"/>
              <a:t>? (2)</a:t>
            </a:r>
          </a:p>
        </p:txBody>
      </p:sp>
      <p:sp>
        <p:nvSpPr>
          <p:cNvPr id="4" name="Content Placeholder 3">
            <a:extLst>
              <a:ext uri="{FF2B5EF4-FFF2-40B4-BE49-F238E27FC236}">
                <a16:creationId xmlns:a16="http://schemas.microsoft.com/office/drawing/2014/main" id="{118209E2-2221-844E-8F4B-43BADA98FC96}"/>
              </a:ext>
            </a:extLst>
          </p:cNvPr>
          <p:cNvSpPr>
            <a:spLocks noGrp="1"/>
          </p:cNvSpPr>
          <p:nvPr>
            <p:ph sz="quarter" idx="11"/>
          </p:nvPr>
        </p:nvSpPr>
        <p:spPr/>
        <p:txBody>
          <a:bodyPr/>
          <a:lstStyle/>
          <a:p>
            <a:pPr>
              <a:lnSpc>
                <a:spcPct val="114000"/>
              </a:lnSpc>
            </a:pPr>
            <a:r>
              <a:rPr lang="en-US" b="1" dirty="0"/>
              <a:t>Should we rejoin the Lugano Convention (or a version of Brussels Recast)?</a:t>
            </a:r>
          </a:p>
          <a:p>
            <a:pPr lvl="2">
              <a:lnSpc>
                <a:spcPct val="114000"/>
              </a:lnSpc>
              <a:spcBef>
                <a:spcPts val="750"/>
              </a:spcBef>
            </a:pPr>
            <a:r>
              <a:rPr lang="en-US" dirty="0"/>
              <a:t>Retaining stable and effective Brussels-type rules the </a:t>
            </a:r>
            <a:r>
              <a:rPr lang="en-US" dirty="0" err="1"/>
              <a:t>favoured</a:t>
            </a:r>
            <a:r>
              <a:rPr lang="en-US" dirty="0"/>
              <a:t> choice of many serious and well informed parties (e.g. Bar Council, COMBAR Conflict of Laws sub-group)</a:t>
            </a:r>
          </a:p>
          <a:p>
            <a:pPr lvl="2">
              <a:lnSpc>
                <a:spcPct val="114000"/>
              </a:lnSpc>
              <a:spcBef>
                <a:spcPts val="750"/>
              </a:spcBef>
            </a:pPr>
            <a:r>
              <a:rPr lang="en-US" dirty="0"/>
              <a:t>But also clear downside of loss of ongoing influence on the rules (contrast UK influence on Brussels Recast)</a:t>
            </a:r>
          </a:p>
          <a:p>
            <a:pPr lvl="2">
              <a:lnSpc>
                <a:spcPct val="114000"/>
              </a:lnSpc>
              <a:spcBef>
                <a:spcPts val="750"/>
              </a:spcBef>
            </a:pPr>
            <a:r>
              <a:rPr lang="en-US" dirty="0"/>
              <a:t>Necessary to “</a:t>
            </a:r>
            <a:r>
              <a:rPr lang="en-US" i="1" dirty="0"/>
              <a:t>take due account</a:t>
            </a:r>
            <a:r>
              <a:rPr lang="en-US" dirty="0"/>
              <a:t>” of CJEU judgments (</a:t>
            </a:r>
            <a:r>
              <a:rPr lang="en-US" dirty="0" err="1"/>
              <a:t>cf</a:t>
            </a:r>
            <a:r>
              <a:rPr lang="en-US" dirty="0"/>
              <a:t> e.g. Article 6(2) of the </a:t>
            </a:r>
            <a:r>
              <a:rPr lang="en-GB" dirty="0"/>
              <a:t>EU/Denmark Agreement and Protocol 2 of the Lugano Convention)</a:t>
            </a:r>
          </a:p>
          <a:p>
            <a:pPr lvl="2">
              <a:lnSpc>
                <a:spcPct val="114000"/>
              </a:lnSpc>
              <a:spcBef>
                <a:spcPts val="750"/>
              </a:spcBef>
            </a:pPr>
            <a:r>
              <a:rPr lang="en-US" dirty="0"/>
              <a:t>If we only rejoin the Lugano Convention, we lose the benefit of the Brussels Recast reforms – a negotiated solution?</a:t>
            </a:r>
          </a:p>
          <a:p>
            <a:endParaRPr lang="en-US" dirty="0"/>
          </a:p>
        </p:txBody>
      </p:sp>
    </p:spTree>
    <p:extLst>
      <p:ext uri="{BB962C8B-B14F-4D97-AF65-F5344CB8AC3E}">
        <p14:creationId xmlns:p14="http://schemas.microsoft.com/office/powerpoint/2010/main" val="3681781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B57A5-3AC2-7D44-910C-7512C52ECA37}"/>
              </a:ext>
            </a:extLst>
          </p:cNvPr>
          <p:cNvSpPr>
            <a:spLocks noGrp="1"/>
          </p:cNvSpPr>
          <p:nvPr>
            <p:ph type="ctrTitle"/>
          </p:nvPr>
        </p:nvSpPr>
        <p:spPr/>
        <p:txBody>
          <a:bodyPr/>
          <a:lstStyle/>
          <a:p>
            <a:r>
              <a:rPr lang="en-GB" b="1" dirty="0"/>
              <a:t>DANIEL JOWELL QC</a:t>
            </a:r>
          </a:p>
        </p:txBody>
      </p:sp>
      <p:sp>
        <p:nvSpPr>
          <p:cNvPr id="3" name="Subtitle 2">
            <a:extLst>
              <a:ext uri="{FF2B5EF4-FFF2-40B4-BE49-F238E27FC236}">
                <a16:creationId xmlns:a16="http://schemas.microsoft.com/office/drawing/2014/main" id="{326B0960-3D69-A048-83D5-A006932324ED}"/>
              </a:ext>
            </a:extLst>
          </p:cNvPr>
          <p:cNvSpPr>
            <a:spLocks noGrp="1"/>
          </p:cNvSpPr>
          <p:nvPr>
            <p:ph type="subTitle" idx="1"/>
          </p:nvPr>
        </p:nvSpPr>
        <p:spPr/>
        <p:txBody>
          <a:bodyPr/>
          <a:lstStyle/>
          <a:p>
            <a:endParaRPr lang="en-GB"/>
          </a:p>
        </p:txBody>
      </p:sp>
      <p:sp>
        <p:nvSpPr>
          <p:cNvPr id="4" name="Footer Placeholder 3">
            <a:extLst>
              <a:ext uri="{FF2B5EF4-FFF2-40B4-BE49-F238E27FC236}">
                <a16:creationId xmlns:a16="http://schemas.microsoft.com/office/drawing/2014/main" id="{FE441B11-76D2-954E-A92C-57EC29D8CA57}"/>
              </a:ext>
            </a:extLst>
          </p:cNvPr>
          <p:cNvSpPr>
            <a:spLocks noGrp="1"/>
          </p:cNvSpPr>
          <p:nvPr>
            <p:ph type="ftr" sz="quarter" idx="11"/>
          </p:nvPr>
        </p:nvSpPr>
        <p:spPr/>
        <p:txBody>
          <a:bodyPr/>
          <a:lstStyle/>
          <a:p>
            <a:r>
              <a:rPr lang="en-GB" b="1"/>
              <a:t>brickcourt.co.uk </a:t>
            </a:r>
          </a:p>
          <a:p>
            <a:r>
              <a:rPr lang="en-GB"/>
              <a:t>+44(0)20 7379 3550</a:t>
            </a:r>
            <a:endParaRPr lang="en-GB" dirty="0"/>
          </a:p>
        </p:txBody>
      </p:sp>
      <p:sp>
        <p:nvSpPr>
          <p:cNvPr id="5" name="Text Placeholder 4">
            <a:extLst>
              <a:ext uri="{FF2B5EF4-FFF2-40B4-BE49-F238E27FC236}">
                <a16:creationId xmlns:a16="http://schemas.microsoft.com/office/drawing/2014/main" id="{DFF3F92E-CE93-0141-8FD6-83BB68931F19}"/>
              </a:ext>
            </a:extLst>
          </p:cNvPr>
          <p:cNvSpPr>
            <a:spLocks noGrp="1"/>
          </p:cNvSpPr>
          <p:nvPr>
            <p:ph type="body" sz="quarter" idx="12"/>
          </p:nvPr>
        </p:nvSpPr>
        <p:spPr/>
        <p:txBody>
          <a:bodyPr/>
          <a:lstStyle/>
          <a:p>
            <a:endParaRPr lang="en-GB"/>
          </a:p>
        </p:txBody>
      </p:sp>
    </p:spTree>
    <p:extLst>
      <p:ext uri="{BB962C8B-B14F-4D97-AF65-F5344CB8AC3E}">
        <p14:creationId xmlns:p14="http://schemas.microsoft.com/office/powerpoint/2010/main" val="2907172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B928189-E278-4240-86C5-69FEC33861CB}"/>
              </a:ext>
            </a:extLst>
          </p:cNvPr>
          <p:cNvSpPr>
            <a:spLocks noGrp="1"/>
          </p:cNvSpPr>
          <p:nvPr>
            <p:ph type="ftr" sz="quarter" idx="10"/>
          </p:nvPr>
        </p:nvSpPr>
        <p:spPr/>
        <p:txBody>
          <a:bodyPr/>
          <a:lstStyle/>
          <a:p>
            <a:r>
              <a:rPr lang="en-GB" b="1"/>
              <a:t>brickcourt.co.uk </a:t>
            </a:r>
          </a:p>
          <a:p>
            <a:r>
              <a:rPr lang="en-GB"/>
              <a:t>+44(0)20 7379 3550</a:t>
            </a:r>
            <a:endParaRPr lang="en-GB" dirty="0"/>
          </a:p>
        </p:txBody>
      </p:sp>
      <p:sp>
        <p:nvSpPr>
          <p:cNvPr id="3" name="Title 2">
            <a:extLst>
              <a:ext uri="{FF2B5EF4-FFF2-40B4-BE49-F238E27FC236}">
                <a16:creationId xmlns:a16="http://schemas.microsoft.com/office/drawing/2014/main" id="{A084C09F-CB22-444F-B8E8-E6547018BDA6}"/>
              </a:ext>
            </a:extLst>
          </p:cNvPr>
          <p:cNvSpPr>
            <a:spLocks noGrp="1"/>
          </p:cNvSpPr>
          <p:nvPr>
            <p:ph type="title"/>
          </p:nvPr>
        </p:nvSpPr>
        <p:spPr/>
        <p:txBody>
          <a:bodyPr/>
          <a:lstStyle/>
          <a:p>
            <a:r>
              <a:rPr lang="en-US" dirty="0"/>
              <a:t>Exclusive jurisdiction clauses</a:t>
            </a:r>
          </a:p>
        </p:txBody>
      </p:sp>
      <p:sp>
        <p:nvSpPr>
          <p:cNvPr id="4" name="Content Placeholder 3">
            <a:extLst>
              <a:ext uri="{FF2B5EF4-FFF2-40B4-BE49-F238E27FC236}">
                <a16:creationId xmlns:a16="http://schemas.microsoft.com/office/drawing/2014/main" id="{D6F84691-D21B-F54F-B413-01E29AFE6084}"/>
              </a:ext>
            </a:extLst>
          </p:cNvPr>
          <p:cNvSpPr>
            <a:spLocks noGrp="1"/>
          </p:cNvSpPr>
          <p:nvPr>
            <p:ph sz="quarter" idx="11"/>
          </p:nvPr>
        </p:nvSpPr>
        <p:spPr>
          <a:xfrm>
            <a:off x="825097" y="1467540"/>
            <a:ext cx="7454900" cy="4064000"/>
          </a:xfrm>
        </p:spPr>
        <p:txBody>
          <a:bodyPr>
            <a:normAutofit/>
          </a:bodyPr>
          <a:lstStyle/>
          <a:p>
            <a:pPr marL="0" indent="0">
              <a:buNone/>
            </a:pPr>
            <a:r>
              <a:rPr lang="en-US" sz="2000" b="1" dirty="0"/>
              <a:t>A FAMILIAR SCENARIO</a:t>
            </a:r>
            <a:r>
              <a:rPr lang="en-US" sz="2000" dirty="0"/>
              <a:t>:</a:t>
            </a:r>
          </a:p>
          <a:p>
            <a:endParaRPr lang="en-US" sz="2000" dirty="0"/>
          </a:p>
          <a:p>
            <a:r>
              <a:rPr lang="en-US" sz="2000" dirty="0"/>
              <a:t>There is a contract and the other party to the contract is based in an EU Member State (e.g. Italy).</a:t>
            </a:r>
          </a:p>
          <a:p>
            <a:endParaRPr lang="en-US" sz="2000" dirty="0"/>
          </a:p>
          <a:p>
            <a:r>
              <a:rPr lang="en-US" sz="2000" dirty="0"/>
              <a:t>The contract contains an exclusive jurisdiction clause in </a:t>
            </a:r>
            <a:r>
              <a:rPr lang="en-US" sz="2000" dirty="0" err="1"/>
              <a:t>favour</a:t>
            </a:r>
            <a:r>
              <a:rPr lang="en-US" sz="2000" dirty="0"/>
              <a:t> of the English High Court.</a:t>
            </a:r>
          </a:p>
          <a:p>
            <a:endParaRPr lang="en-US" sz="2000" dirty="0"/>
          </a:p>
          <a:p>
            <a:r>
              <a:rPr lang="en-US" sz="2000" dirty="0"/>
              <a:t>A dispute arises. There is concern the other party may sue in Italy (e.g. on the basis that part of the contract was to be performed there).</a:t>
            </a:r>
          </a:p>
          <a:p>
            <a:pPr marL="0" indent="0">
              <a:buNone/>
            </a:pPr>
            <a:endParaRPr lang="en-US" sz="2000" dirty="0"/>
          </a:p>
          <a:p>
            <a:r>
              <a:rPr lang="en-US" sz="2000" dirty="0"/>
              <a:t>Can your client still rely upon the exclusive jurisdiction clause?  </a:t>
            </a:r>
          </a:p>
          <a:p>
            <a:endParaRPr lang="en-US" sz="2000" dirty="0"/>
          </a:p>
        </p:txBody>
      </p:sp>
    </p:spTree>
    <p:extLst>
      <p:ext uri="{BB962C8B-B14F-4D97-AF65-F5344CB8AC3E}">
        <p14:creationId xmlns:p14="http://schemas.microsoft.com/office/powerpoint/2010/main" val="52373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B57A5-3AC2-7D44-910C-7512C52ECA37}"/>
              </a:ext>
            </a:extLst>
          </p:cNvPr>
          <p:cNvSpPr>
            <a:spLocks noGrp="1"/>
          </p:cNvSpPr>
          <p:nvPr>
            <p:ph type="ctrTitle"/>
          </p:nvPr>
        </p:nvSpPr>
        <p:spPr>
          <a:xfrm>
            <a:off x="1143000" y="1199853"/>
            <a:ext cx="6858000" cy="1243185"/>
          </a:xfrm>
        </p:spPr>
        <p:txBody>
          <a:bodyPr/>
          <a:lstStyle/>
          <a:p>
            <a:r>
              <a:rPr lang="en-GB" b="1" dirty="0"/>
              <a:t>CHARLOTTE THOMAS</a:t>
            </a:r>
          </a:p>
        </p:txBody>
      </p:sp>
      <p:sp>
        <p:nvSpPr>
          <p:cNvPr id="3" name="Subtitle 2">
            <a:extLst>
              <a:ext uri="{FF2B5EF4-FFF2-40B4-BE49-F238E27FC236}">
                <a16:creationId xmlns:a16="http://schemas.microsoft.com/office/drawing/2014/main" id="{326B0960-3D69-A048-83D5-A006932324ED}"/>
              </a:ext>
            </a:extLst>
          </p:cNvPr>
          <p:cNvSpPr>
            <a:spLocks noGrp="1"/>
          </p:cNvSpPr>
          <p:nvPr>
            <p:ph type="subTitle" idx="1"/>
          </p:nvPr>
        </p:nvSpPr>
        <p:spPr/>
        <p:txBody>
          <a:bodyPr>
            <a:normAutofit/>
          </a:bodyPr>
          <a:lstStyle/>
          <a:p>
            <a:r>
              <a:rPr lang="en-GB" b="1" dirty="0"/>
              <a:t>BREXIT AND JURISDICTION: overview</a:t>
            </a:r>
            <a:br>
              <a:rPr lang="en-GB" b="1" dirty="0"/>
            </a:br>
            <a:endParaRPr lang="en-GB" dirty="0"/>
          </a:p>
        </p:txBody>
      </p:sp>
      <p:sp>
        <p:nvSpPr>
          <p:cNvPr id="4" name="Footer Placeholder 3">
            <a:extLst>
              <a:ext uri="{FF2B5EF4-FFF2-40B4-BE49-F238E27FC236}">
                <a16:creationId xmlns:a16="http://schemas.microsoft.com/office/drawing/2014/main" id="{FE441B11-76D2-954E-A92C-57EC29D8CA57}"/>
              </a:ext>
            </a:extLst>
          </p:cNvPr>
          <p:cNvSpPr>
            <a:spLocks noGrp="1"/>
          </p:cNvSpPr>
          <p:nvPr>
            <p:ph type="ftr" sz="quarter" idx="11"/>
          </p:nvPr>
        </p:nvSpPr>
        <p:spPr/>
        <p:txBody>
          <a:bodyPr/>
          <a:lstStyle/>
          <a:p>
            <a:r>
              <a:rPr lang="en-GB" b="1"/>
              <a:t>brickcourt.co.uk </a:t>
            </a:r>
          </a:p>
          <a:p>
            <a:r>
              <a:rPr lang="en-GB"/>
              <a:t>+44(0)20 7379 3550</a:t>
            </a:r>
            <a:endParaRPr lang="en-GB" dirty="0"/>
          </a:p>
        </p:txBody>
      </p:sp>
      <p:sp>
        <p:nvSpPr>
          <p:cNvPr id="5" name="Text Placeholder 4">
            <a:extLst>
              <a:ext uri="{FF2B5EF4-FFF2-40B4-BE49-F238E27FC236}">
                <a16:creationId xmlns:a16="http://schemas.microsoft.com/office/drawing/2014/main" id="{DFF3F92E-CE93-0141-8FD6-83BB68931F19}"/>
              </a:ext>
            </a:extLst>
          </p:cNvPr>
          <p:cNvSpPr>
            <a:spLocks noGrp="1"/>
          </p:cNvSpPr>
          <p:nvPr>
            <p:ph type="body" sz="quarter" idx="12"/>
          </p:nvPr>
        </p:nvSpPr>
        <p:spPr/>
        <p:txBody>
          <a:bodyPr/>
          <a:lstStyle/>
          <a:p>
            <a:endParaRPr lang="en-GB"/>
          </a:p>
        </p:txBody>
      </p:sp>
    </p:spTree>
    <p:extLst>
      <p:ext uri="{BB962C8B-B14F-4D97-AF65-F5344CB8AC3E}">
        <p14:creationId xmlns:p14="http://schemas.microsoft.com/office/powerpoint/2010/main" val="884029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1A53673-631F-3443-9347-F2BD3D9CDAAE}"/>
              </a:ext>
            </a:extLst>
          </p:cNvPr>
          <p:cNvSpPr>
            <a:spLocks noGrp="1"/>
          </p:cNvSpPr>
          <p:nvPr>
            <p:ph type="ftr" sz="quarter" idx="10"/>
          </p:nvPr>
        </p:nvSpPr>
        <p:spPr/>
        <p:txBody>
          <a:bodyPr/>
          <a:lstStyle/>
          <a:p>
            <a:r>
              <a:rPr lang="en-GB" b="1"/>
              <a:t>brickcourt.co.uk </a:t>
            </a:r>
          </a:p>
          <a:p>
            <a:r>
              <a:rPr lang="en-GB"/>
              <a:t>+44(0)20 7379 3550</a:t>
            </a:r>
            <a:endParaRPr lang="en-GB" dirty="0"/>
          </a:p>
        </p:txBody>
      </p:sp>
      <p:sp>
        <p:nvSpPr>
          <p:cNvPr id="3" name="Title 2">
            <a:extLst>
              <a:ext uri="{FF2B5EF4-FFF2-40B4-BE49-F238E27FC236}">
                <a16:creationId xmlns:a16="http://schemas.microsoft.com/office/drawing/2014/main" id="{C1BA0AFE-2047-0141-9EE3-C60A179ADCB5}"/>
              </a:ext>
            </a:extLst>
          </p:cNvPr>
          <p:cNvSpPr>
            <a:spLocks noGrp="1"/>
          </p:cNvSpPr>
          <p:nvPr>
            <p:ph type="title"/>
          </p:nvPr>
        </p:nvSpPr>
        <p:spPr/>
        <p:txBody>
          <a:bodyPr>
            <a:normAutofit/>
          </a:bodyPr>
          <a:lstStyle/>
          <a:p>
            <a:r>
              <a:rPr lang="en-US" dirty="0"/>
              <a:t>Exclusive jurisdiction clauses</a:t>
            </a:r>
          </a:p>
        </p:txBody>
      </p:sp>
      <p:sp>
        <p:nvSpPr>
          <p:cNvPr id="4" name="Content Placeholder 3">
            <a:extLst>
              <a:ext uri="{FF2B5EF4-FFF2-40B4-BE49-F238E27FC236}">
                <a16:creationId xmlns:a16="http://schemas.microsoft.com/office/drawing/2014/main" id="{972860C7-528E-1141-B75C-E273A9BDA89A}"/>
              </a:ext>
            </a:extLst>
          </p:cNvPr>
          <p:cNvSpPr>
            <a:spLocks noGrp="1"/>
          </p:cNvSpPr>
          <p:nvPr>
            <p:ph sz="quarter" idx="11"/>
          </p:nvPr>
        </p:nvSpPr>
        <p:spPr>
          <a:xfrm>
            <a:off x="846000" y="1264596"/>
            <a:ext cx="7454900" cy="4516604"/>
          </a:xfrm>
        </p:spPr>
        <p:txBody>
          <a:bodyPr anchor="ctr">
            <a:normAutofit/>
          </a:bodyPr>
          <a:lstStyle/>
          <a:p>
            <a:r>
              <a:rPr lang="en-GB" sz="1800" b="1" dirty="0"/>
              <a:t>Brussels Regulation Recast Article 25:</a:t>
            </a:r>
          </a:p>
          <a:p>
            <a:pPr marL="0" indent="0">
              <a:buNone/>
            </a:pPr>
            <a:r>
              <a:rPr lang="en-GB" sz="1800" dirty="0"/>
              <a:t>“have agreed that a court or the courts </a:t>
            </a:r>
            <a:r>
              <a:rPr lang="en-GB" sz="1800" u="sng" dirty="0"/>
              <a:t>of a Member State</a:t>
            </a:r>
            <a:r>
              <a:rPr lang="en-GB" sz="1800" dirty="0"/>
              <a:t> are to have jurisdiction to settle any disputes which have arisen or which may arise in connection with a particular legal relationship, that court or those courts shall have jurisdiction….”</a:t>
            </a:r>
          </a:p>
          <a:p>
            <a:endParaRPr lang="en-US" sz="1800" dirty="0"/>
          </a:p>
          <a:p>
            <a:r>
              <a:rPr lang="en-US" sz="1800" b="1" dirty="0"/>
              <a:t>Reflexive application? </a:t>
            </a:r>
          </a:p>
          <a:p>
            <a:endParaRPr lang="en-US" sz="1800" dirty="0"/>
          </a:p>
          <a:p>
            <a:r>
              <a:rPr lang="en-GB" sz="1800" dirty="0"/>
              <a:t>Articles 33-34 (and Recital 24) of the Brussels Regulation Recast applies only to </a:t>
            </a:r>
            <a:r>
              <a:rPr lang="en-GB" sz="1800" i="1" dirty="0" err="1"/>
              <a:t>lis</a:t>
            </a:r>
            <a:r>
              <a:rPr lang="en-GB" sz="1800" i="1" dirty="0"/>
              <a:t> </a:t>
            </a:r>
            <a:r>
              <a:rPr lang="en-GB" sz="1800" i="1" dirty="0" err="1"/>
              <a:t>pendens</a:t>
            </a:r>
            <a:r>
              <a:rPr lang="en-GB" sz="1800" i="1" dirty="0"/>
              <a:t> </a:t>
            </a:r>
            <a:r>
              <a:rPr lang="en-GB" sz="1800" dirty="0"/>
              <a:t>(i.e. where claim already brought) and are discretionary (although an EJC is a factor: recital 24)</a:t>
            </a:r>
          </a:p>
          <a:p>
            <a:endParaRPr lang="en-GB" sz="1800" dirty="0"/>
          </a:p>
          <a:p>
            <a:r>
              <a:rPr lang="en-GB" sz="1800" dirty="0"/>
              <a:t>Cf. </a:t>
            </a:r>
            <a:r>
              <a:rPr lang="en-GB" sz="1800" i="1" dirty="0"/>
              <a:t>Gulf International Bank v </a:t>
            </a:r>
            <a:r>
              <a:rPr lang="en-GB" sz="1800" i="1" dirty="0" err="1"/>
              <a:t>Aldwood</a:t>
            </a:r>
            <a:r>
              <a:rPr lang="en-GB" sz="1800" i="1" dirty="0"/>
              <a:t> </a:t>
            </a:r>
            <a:r>
              <a:rPr lang="en-GB" dirty="0"/>
              <a:t>[2019] EWHC 1666 (QB)</a:t>
            </a:r>
            <a:endParaRPr lang="en-US" sz="1800" dirty="0"/>
          </a:p>
        </p:txBody>
      </p:sp>
    </p:spTree>
    <p:extLst>
      <p:ext uri="{BB962C8B-B14F-4D97-AF65-F5344CB8AC3E}">
        <p14:creationId xmlns:p14="http://schemas.microsoft.com/office/powerpoint/2010/main" val="4144334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b="1"/>
              <a:t>brickcourt.co.uk </a:t>
            </a:r>
          </a:p>
          <a:p>
            <a:r>
              <a:rPr lang="en-GB"/>
              <a:t>+44(0)20 7379 3550</a:t>
            </a:r>
            <a:endParaRPr lang="en-GB" dirty="0"/>
          </a:p>
        </p:txBody>
      </p:sp>
      <p:sp>
        <p:nvSpPr>
          <p:cNvPr id="4" name="Title 3"/>
          <p:cNvSpPr>
            <a:spLocks noGrp="1"/>
          </p:cNvSpPr>
          <p:nvPr>
            <p:ph type="title"/>
          </p:nvPr>
        </p:nvSpPr>
        <p:spPr/>
        <p:txBody>
          <a:bodyPr/>
          <a:lstStyle/>
          <a:p>
            <a:r>
              <a:rPr lang="en-US" dirty="0"/>
              <a:t>Hague convention</a:t>
            </a:r>
          </a:p>
        </p:txBody>
      </p:sp>
      <p:sp>
        <p:nvSpPr>
          <p:cNvPr id="5" name="Content Placeholder 4"/>
          <p:cNvSpPr>
            <a:spLocks noGrp="1"/>
          </p:cNvSpPr>
          <p:nvPr>
            <p:ph sz="quarter" idx="11"/>
          </p:nvPr>
        </p:nvSpPr>
        <p:spPr>
          <a:xfrm>
            <a:off x="846000" y="1177047"/>
            <a:ext cx="7454900" cy="4604153"/>
          </a:xfrm>
        </p:spPr>
        <p:txBody>
          <a:bodyPr anchor="t">
            <a:normAutofit fontScale="25000" lnSpcReduction="20000"/>
          </a:bodyPr>
          <a:lstStyle/>
          <a:p>
            <a:pPr marL="0" indent="0">
              <a:buNone/>
            </a:pPr>
            <a:r>
              <a:rPr lang="en-GB" sz="7200" b="1" dirty="0"/>
              <a:t>Accession</a:t>
            </a:r>
            <a:r>
              <a:rPr lang="en-GB" sz="7200" dirty="0"/>
              <a:t>: EU accession, 1 October 2015; UK independent accession, 1 January 2021 (s.3D to the Civil Jurisdiction and Judgments Act 1982 (Private International Law (Implementation of Agreements) Act 2020 s.1(2))</a:t>
            </a:r>
          </a:p>
          <a:p>
            <a:pPr marL="0" indent="0">
              <a:buNone/>
            </a:pPr>
            <a:endParaRPr lang="en-GB" sz="7200" b="1" dirty="0"/>
          </a:p>
          <a:p>
            <a:pPr marL="0" indent="0">
              <a:buNone/>
            </a:pPr>
            <a:r>
              <a:rPr lang="en-GB" sz="7200" b="1" dirty="0"/>
              <a:t>A MORE DETAILED SCENARIO</a:t>
            </a:r>
            <a:r>
              <a:rPr lang="en-GB" sz="7200" dirty="0"/>
              <a:t>:</a:t>
            </a:r>
          </a:p>
          <a:p>
            <a:r>
              <a:rPr lang="en-GB" sz="7200" dirty="0"/>
              <a:t>Contract with jurisdiction clause entered into in September 2014;  </a:t>
            </a:r>
          </a:p>
          <a:p>
            <a:endParaRPr lang="en-GB" sz="7200" dirty="0"/>
          </a:p>
          <a:p>
            <a:r>
              <a:rPr lang="en-GB" sz="7200" dirty="0"/>
              <a:t>Contract contains exclusive, but asymmetric, jurisdiction clauses: Italian company may bring proceedings only in the English High Court but English company may bring proceedings either in the English High Court or in  the Courts of Italy. </a:t>
            </a:r>
          </a:p>
          <a:p>
            <a:endParaRPr lang="en-GB" sz="7200" dirty="0"/>
          </a:p>
          <a:p>
            <a:r>
              <a:rPr lang="en-GB" sz="7200" dirty="0"/>
              <a:t> Contract was for the transport of goods from the UK to Italy; client may have a claim for termination breach and a claim for avoidance of provisions in the contract as an abuse of a dominant position.</a:t>
            </a:r>
          </a:p>
          <a:p>
            <a:pPr lvl="1"/>
            <a:endParaRPr lang="en-GB" sz="7200" dirty="0"/>
          </a:p>
          <a:p>
            <a:pPr lvl="1"/>
            <a:endParaRPr lang="en-GB" sz="7200" dirty="0"/>
          </a:p>
          <a:p>
            <a:pPr lvl="1"/>
            <a:endParaRPr lang="en-GB" sz="7200" dirty="0"/>
          </a:p>
          <a:p>
            <a:pPr marL="0" indent="0">
              <a:buNone/>
            </a:pPr>
            <a:endParaRPr lang="en-US" dirty="0"/>
          </a:p>
        </p:txBody>
      </p:sp>
    </p:spTree>
    <p:extLst>
      <p:ext uri="{BB962C8B-B14F-4D97-AF65-F5344CB8AC3E}">
        <p14:creationId xmlns:p14="http://schemas.microsoft.com/office/powerpoint/2010/main" val="2669795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81A8DEC-1CD4-7F49-B604-74C10DA7DD3E}"/>
              </a:ext>
            </a:extLst>
          </p:cNvPr>
          <p:cNvSpPr>
            <a:spLocks noGrp="1"/>
          </p:cNvSpPr>
          <p:nvPr>
            <p:ph type="ftr" sz="quarter" idx="10"/>
          </p:nvPr>
        </p:nvSpPr>
        <p:spPr/>
        <p:txBody>
          <a:bodyPr/>
          <a:lstStyle/>
          <a:p>
            <a:r>
              <a:rPr lang="en-GB" b="1"/>
              <a:t>brickcourt.co.uk </a:t>
            </a:r>
          </a:p>
          <a:p>
            <a:r>
              <a:rPr lang="en-GB"/>
              <a:t>+44(0)20 7379 3550</a:t>
            </a:r>
            <a:endParaRPr lang="en-GB" dirty="0"/>
          </a:p>
        </p:txBody>
      </p:sp>
      <p:sp>
        <p:nvSpPr>
          <p:cNvPr id="3" name="Title 2">
            <a:extLst>
              <a:ext uri="{FF2B5EF4-FFF2-40B4-BE49-F238E27FC236}">
                <a16:creationId xmlns:a16="http://schemas.microsoft.com/office/drawing/2014/main" id="{3929CBC9-77EF-2D45-81B3-2E98C120235A}"/>
              </a:ext>
            </a:extLst>
          </p:cNvPr>
          <p:cNvSpPr>
            <a:spLocks noGrp="1"/>
          </p:cNvSpPr>
          <p:nvPr>
            <p:ph type="title"/>
          </p:nvPr>
        </p:nvSpPr>
        <p:spPr/>
        <p:txBody>
          <a:bodyPr/>
          <a:lstStyle/>
          <a:p>
            <a:r>
              <a:rPr lang="en-US" dirty="0"/>
              <a:t>Hague convention </a:t>
            </a:r>
          </a:p>
        </p:txBody>
      </p:sp>
      <p:sp>
        <p:nvSpPr>
          <p:cNvPr id="4" name="Content Placeholder 3">
            <a:extLst>
              <a:ext uri="{FF2B5EF4-FFF2-40B4-BE49-F238E27FC236}">
                <a16:creationId xmlns:a16="http://schemas.microsoft.com/office/drawing/2014/main" id="{40C36D9C-12FE-214B-B2D6-E7C83DDB1729}"/>
              </a:ext>
            </a:extLst>
          </p:cNvPr>
          <p:cNvSpPr>
            <a:spLocks noGrp="1"/>
          </p:cNvSpPr>
          <p:nvPr>
            <p:ph sz="quarter" idx="11"/>
          </p:nvPr>
        </p:nvSpPr>
        <p:spPr>
          <a:xfrm>
            <a:off x="846000" y="1313234"/>
            <a:ext cx="7454900" cy="4467966"/>
          </a:xfrm>
        </p:spPr>
        <p:txBody>
          <a:bodyPr/>
          <a:lstStyle/>
          <a:p>
            <a:r>
              <a:rPr lang="en-GB" sz="1800" b="1" dirty="0"/>
              <a:t>Notable limitations</a:t>
            </a:r>
            <a:r>
              <a:rPr lang="en-GB" sz="1800" dirty="0"/>
              <a:t>: </a:t>
            </a:r>
          </a:p>
          <a:p>
            <a:pPr marL="342900" indent="-342900">
              <a:buAutoNum type="arabicParenBoth"/>
            </a:pPr>
            <a:r>
              <a:rPr lang="en-GB" sz="1800" b="1" u="sng" dirty="0"/>
              <a:t>Timing</a:t>
            </a:r>
            <a:r>
              <a:rPr lang="en-GB" sz="1800" dirty="0"/>
              <a:t>: UK says it applies to jurisdiction agreements after 1 October 2015  (para 7 of Schedule 5 of the Private International Law (Implementation of Agreements) Act 2020); EU Commission says it applies to agreements after 1 January 2021 (Schedule see s.3.3 of the European Commission’s Notice to Stakeholders dated 27 August 2020 )</a:t>
            </a:r>
          </a:p>
          <a:p>
            <a:pPr marL="342900" indent="-342900">
              <a:buAutoNum type="arabicParenBoth"/>
            </a:pPr>
            <a:r>
              <a:rPr lang="en-GB" sz="1800" b="1" u="sng" dirty="0"/>
              <a:t>Exclusive</a:t>
            </a:r>
            <a:r>
              <a:rPr lang="en-GB" sz="1800" dirty="0"/>
              <a:t> jurisdiction clauses are covered, but asymmetric and non-exclusive clauses are probably not: Article 3(a) of the Hague Convention; </a:t>
            </a:r>
            <a:r>
              <a:rPr lang="en-GB" sz="1800" dirty="0" err="1"/>
              <a:t>Dogauchi</a:t>
            </a:r>
            <a:r>
              <a:rPr lang="en-GB" sz="1800" dirty="0"/>
              <a:t> Hartley report at paragraphs 105-106.  (</a:t>
            </a:r>
            <a:r>
              <a:rPr lang="en-GB" sz="1800" dirty="0" err="1"/>
              <a:t>Cf</a:t>
            </a:r>
            <a:r>
              <a:rPr lang="en-GB" sz="1800" dirty="0"/>
              <a:t>  </a:t>
            </a:r>
            <a:r>
              <a:rPr lang="en-GB" sz="1800" i="1" dirty="0"/>
              <a:t>Commerzbank AG v </a:t>
            </a:r>
            <a:r>
              <a:rPr lang="en-GB" sz="1800" i="1" dirty="0" err="1"/>
              <a:t>Liquimar</a:t>
            </a:r>
            <a:r>
              <a:rPr lang="en-GB" sz="1800" i="1" dirty="0"/>
              <a:t> Tankers Management Inc [2017 EWHC 161 (</a:t>
            </a:r>
            <a:r>
              <a:rPr lang="en-GB" sz="1800" i="1" dirty="0" err="1"/>
              <a:t>Comm</a:t>
            </a:r>
            <a:r>
              <a:rPr lang="en-GB" sz="1800" i="1" dirty="0"/>
              <a:t>) </a:t>
            </a:r>
            <a:r>
              <a:rPr lang="en-GB" sz="1800" dirty="0"/>
              <a:t> at [72], per Cranston J and </a:t>
            </a:r>
            <a:r>
              <a:rPr lang="en-GB" sz="1800" i="1" dirty="0"/>
              <a:t>Etihad Airways PJSC v </a:t>
            </a:r>
            <a:r>
              <a:rPr lang="en-GB" sz="1800" i="1" dirty="0" err="1"/>
              <a:t>Flother</a:t>
            </a:r>
            <a:r>
              <a:rPr lang="en-GB" sz="1800" i="1" dirty="0"/>
              <a:t> </a:t>
            </a:r>
            <a:r>
              <a:rPr lang="en-GB" sz="1800" dirty="0"/>
              <a:t>[2020] QB 793 at 216 and per Jacobs J).</a:t>
            </a:r>
          </a:p>
          <a:p>
            <a:pPr marL="342900" indent="-342900">
              <a:buAutoNum type="arabicParenBoth"/>
            </a:pPr>
            <a:r>
              <a:rPr lang="en-GB" sz="1800" b="1" u="sng" dirty="0"/>
              <a:t>Specific exclusions </a:t>
            </a:r>
            <a:r>
              <a:rPr lang="en-GB" sz="1800" dirty="0"/>
              <a:t>in Article 2 that go beyond Brussels/Lugano exclusions.  These include:  carriage of persons and goods, competition claims, personal injury, employment and consumer contracts and certain maritime matters.  </a:t>
            </a:r>
          </a:p>
          <a:p>
            <a:endParaRPr lang="en-US" dirty="0"/>
          </a:p>
        </p:txBody>
      </p:sp>
    </p:spTree>
    <p:extLst>
      <p:ext uri="{BB962C8B-B14F-4D97-AF65-F5344CB8AC3E}">
        <p14:creationId xmlns:p14="http://schemas.microsoft.com/office/powerpoint/2010/main" val="18799390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0E46C94-A159-DA4C-BC2B-1474AD463EC6}"/>
              </a:ext>
            </a:extLst>
          </p:cNvPr>
          <p:cNvSpPr>
            <a:spLocks noGrp="1"/>
          </p:cNvSpPr>
          <p:nvPr>
            <p:ph type="ftr" sz="quarter" idx="10"/>
          </p:nvPr>
        </p:nvSpPr>
        <p:spPr/>
        <p:txBody>
          <a:bodyPr/>
          <a:lstStyle/>
          <a:p>
            <a:r>
              <a:rPr lang="en-GB" b="1"/>
              <a:t>brickcourt.co.uk </a:t>
            </a:r>
          </a:p>
          <a:p>
            <a:r>
              <a:rPr lang="en-GB"/>
              <a:t>+44(0)20 7379 3550</a:t>
            </a:r>
            <a:endParaRPr lang="en-GB" dirty="0"/>
          </a:p>
        </p:txBody>
      </p:sp>
      <p:sp>
        <p:nvSpPr>
          <p:cNvPr id="3" name="Title 2">
            <a:extLst>
              <a:ext uri="{FF2B5EF4-FFF2-40B4-BE49-F238E27FC236}">
                <a16:creationId xmlns:a16="http://schemas.microsoft.com/office/drawing/2014/main" id="{D1456F6D-B600-8C4A-880E-689B4F968948}"/>
              </a:ext>
            </a:extLst>
          </p:cNvPr>
          <p:cNvSpPr>
            <a:spLocks noGrp="1"/>
          </p:cNvSpPr>
          <p:nvPr>
            <p:ph type="title"/>
          </p:nvPr>
        </p:nvSpPr>
        <p:spPr/>
        <p:txBody>
          <a:bodyPr/>
          <a:lstStyle/>
          <a:p>
            <a:r>
              <a:rPr lang="en-US" dirty="0" err="1"/>
              <a:t>Uk</a:t>
            </a:r>
            <a:r>
              <a:rPr lang="en-US" dirty="0"/>
              <a:t>: service</a:t>
            </a:r>
          </a:p>
        </p:txBody>
      </p:sp>
      <p:sp>
        <p:nvSpPr>
          <p:cNvPr id="4" name="Content Placeholder 3">
            <a:extLst>
              <a:ext uri="{FF2B5EF4-FFF2-40B4-BE49-F238E27FC236}">
                <a16:creationId xmlns:a16="http://schemas.microsoft.com/office/drawing/2014/main" id="{A88ECFAE-7FA5-B947-A749-3B1AD65786DB}"/>
              </a:ext>
            </a:extLst>
          </p:cNvPr>
          <p:cNvSpPr>
            <a:spLocks noGrp="1"/>
          </p:cNvSpPr>
          <p:nvPr>
            <p:ph sz="quarter" idx="11"/>
          </p:nvPr>
        </p:nvSpPr>
        <p:spPr/>
        <p:txBody>
          <a:bodyPr/>
          <a:lstStyle/>
          <a:p>
            <a:r>
              <a:rPr lang="en-US" sz="1800" dirty="0"/>
              <a:t>Existing CPR Rule 6.33 (2B) permits service out without permission only where the jurisdiction clause falls within the Hague Convention.</a:t>
            </a:r>
          </a:p>
          <a:p>
            <a:endParaRPr lang="en-US" sz="1800" dirty="0"/>
          </a:p>
          <a:p>
            <a:r>
              <a:rPr lang="en-US" sz="1800" dirty="0"/>
              <a:t>In other cases, permission required.  Claimant must establish: (</a:t>
            </a:r>
            <a:r>
              <a:rPr lang="en-US" sz="1800" dirty="0" err="1"/>
              <a:t>i</a:t>
            </a:r>
            <a:r>
              <a:rPr lang="en-US" sz="1800" dirty="0"/>
              <a:t>) serious issue to be tried/reasonable prospects of success; (ii) good arguable case that fall within ‘gateway’ of </a:t>
            </a:r>
            <a:r>
              <a:rPr lang="en-GB" sz="1800" dirty="0"/>
              <a:t>PD6B para 3.1(6)(b) and (iii) that  England and Wales is the proper place to bring the claim (CPR 6.37(3)). Obligation of full and frank disclosure applies.</a:t>
            </a:r>
            <a:endParaRPr lang="en-US" sz="1800" dirty="0"/>
          </a:p>
          <a:p>
            <a:pPr marL="0" indent="0">
              <a:buNone/>
            </a:pPr>
            <a:endParaRPr lang="en-US" sz="1800" dirty="0"/>
          </a:p>
          <a:p>
            <a:pPr lvl="0"/>
            <a:r>
              <a:rPr lang="en-GB" sz="1800" b="1" dirty="0"/>
              <a:t>NEW CPR Rule 6.33(2B)(b)</a:t>
            </a:r>
            <a:r>
              <a:rPr lang="en-GB" sz="1800" dirty="0"/>
              <a:t>, applies from 1 April 2021, permits service out without permission whenever</a:t>
            </a:r>
            <a:r>
              <a:rPr lang="en-GB" sz="1800" b="1" dirty="0"/>
              <a:t> “</a:t>
            </a:r>
            <a:r>
              <a:rPr lang="en-GB" sz="1800" i="1" dirty="0"/>
              <a:t>a contract contains a term to the effect that the court shall have jurisdiction to determine that claim</a:t>
            </a:r>
            <a:r>
              <a:rPr lang="en-GB" sz="1800" dirty="0"/>
              <a:t>.”.</a:t>
            </a:r>
          </a:p>
          <a:p>
            <a:pPr lvl="0"/>
            <a:endParaRPr lang="en-US" dirty="0"/>
          </a:p>
        </p:txBody>
      </p:sp>
    </p:spTree>
    <p:extLst>
      <p:ext uri="{BB962C8B-B14F-4D97-AF65-F5344CB8AC3E}">
        <p14:creationId xmlns:p14="http://schemas.microsoft.com/office/powerpoint/2010/main" val="26466616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D62708C-0BD5-7A4A-8F77-4E3B52388AC4}"/>
              </a:ext>
            </a:extLst>
          </p:cNvPr>
          <p:cNvSpPr>
            <a:spLocks noGrp="1"/>
          </p:cNvSpPr>
          <p:nvPr>
            <p:ph type="ftr" sz="quarter" idx="10"/>
          </p:nvPr>
        </p:nvSpPr>
        <p:spPr/>
        <p:txBody>
          <a:bodyPr/>
          <a:lstStyle/>
          <a:p>
            <a:r>
              <a:rPr lang="en-GB" b="1"/>
              <a:t>brickcourt.co.uk </a:t>
            </a:r>
          </a:p>
          <a:p>
            <a:r>
              <a:rPr lang="en-GB"/>
              <a:t>+44(0)20 7379 3550</a:t>
            </a:r>
            <a:endParaRPr lang="en-GB" dirty="0"/>
          </a:p>
        </p:txBody>
      </p:sp>
      <p:sp>
        <p:nvSpPr>
          <p:cNvPr id="3" name="Title 2">
            <a:extLst>
              <a:ext uri="{FF2B5EF4-FFF2-40B4-BE49-F238E27FC236}">
                <a16:creationId xmlns:a16="http://schemas.microsoft.com/office/drawing/2014/main" id="{7AA147F7-D4BB-9D45-A1E5-88445F86D903}"/>
              </a:ext>
            </a:extLst>
          </p:cNvPr>
          <p:cNvSpPr>
            <a:spLocks noGrp="1"/>
          </p:cNvSpPr>
          <p:nvPr>
            <p:ph type="title"/>
          </p:nvPr>
        </p:nvSpPr>
        <p:spPr/>
        <p:txBody>
          <a:bodyPr/>
          <a:lstStyle/>
          <a:p>
            <a:r>
              <a:rPr lang="en-US" dirty="0" err="1"/>
              <a:t>Uk</a:t>
            </a:r>
            <a:r>
              <a:rPr lang="en-US" dirty="0"/>
              <a:t>: jurisdiction</a:t>
            </a:r>
          </a:p>
        </p:txBody>
      </p:sp>
      <p:sp>
        <p:nvSpPr>
          <p:cNvPr id="4" name="Content Placeholder 3">
            <a:extLst>
              <a:ext uri="{FF2B5EF4-FFF2-40B4-BE49-F238E27FC236}">
                <a16:creationId xmlns:a16="http://schemas.microsoft.com/office/drawing/2014/main" id="{0B258D25-2FB2-7241-804A-04C5BEE511C3}"/>
              </a:ext>
            </a:extLst>
          </p:cNvPr>
          <p:cNvSpPr>
            <a:spLocks noGrp="1"/>
          </p:cNvSpPr>
          <p:nvPr>
            <p:ph sz="quarter" idx="11"/>
          </p:nvPr>
        </p:nvSpPr>
        <p:spPr/>
        <p:txBody>
          <a:bodyPr>
            <a:normAutofit fontScale="77500" lnSpcReduction="20000"/>
          </a:bodyPr>
          <a:lstStyle/>
          <a:p>
            <a:pPr marL="0" indent="0">
              <a:buNone/>
            </a:pPr>
            <a:r>
              <a:rPr lang="en-US" sz="2200" dirty="0"/>
              <a:t>Potential </a:t>
            </a:r>
            <a:r>
              <a:rPr lang="en-GB" sz="2200" dirty="0"/>
              <a:t>challenge jurisdiction under CPR 11 on </a:t>
            </a:r>
            <a:r>
              <a:rPr lang="en-GB" sz="2200" i="1" dirty="0"/>
              <a:t>forum non </a:t>
            </a:r>
            <a:r>
              <a:rPr lang="en-GB" sz="2200" i="1" dirty="0" err="1"/>
              <a:t>conveniens</a:t>
            </a:r>
            <a:r>
              <a:rPr lang="en-GB" sz="2200" i="1" dirty="0"/>
              <a:t> grounds?  </a:t>
            </a:r>
            <a:r>
              <a:rPr lang="en-GB" sz="2200" dirty="0"/>
              <a:t>Yes, but English jurisdiction clauses are accorded great respect:</a:t>
            </a:r>
          </a:p>
          <a:p>
            <a:r>
              <a:rPr lang="en-GB" sz="2200" b="1" dirty="0"/>
              <a:t>Exclusive jurisdiction clauses: </a:t>
            </a:r>
            <a:r>
              <a:rPr lang="en-GB" sz="2200" i="1" dirty="0"/>
              <a:t>Donohue v Armco Inc [2001] UKHL 64; [2002] 1 Lloyd's Rep 425</a:t>
            </a:r>
            <a:r>
              <a:rPr lang="en-GB" sz="2200" dirty="0"/>
              <a:t> at [24];  </a:t>
            </a:r>
            <a:r>
              <a:rPr lang="en-GB" sz="2200" i="1" dirty="0"/>
              <a:t>UBS v HSH Nordbank [2009] EWCA Civ 585; [2009] 2 Lloyd's Rep 272 at 100 (“it it is most unusual for an English court to stay proceedings brought in England pursuant to an English jurisdiction agreement</a:t>
            </a:r>
            <a:r>
              <a:rPr lang="en-GB" sz="2200" dirty="0"/>
              <a:t>” per Collins LJ)</a:t>
            </a:r>
          </a:p>
          <a:p>
            <a:r>
              <a:rPr lang="en-GB" sz="2200" b="1" dirty="0"/>
              <a:t>Non-exclusive jurisdiction clauses:</a:t>
            </a:r>
            <a:r>
              <a:rPr lang="en-GB" sz="2200" dirty="0"/>
              <a:t>  </a:t>
            </a:r>
            <a:r>
              <a:rPr lang="en-GB" sz="2200" i="1" dirty="0"/>
              <a:t>S &amp; W Berisford v New Hampshire Insurance [1990] 2 QB 631</a:t>
            </a:r>
            <a:r>
              <a:rPr lang="en-GB" sz="2200" dirty="0"/>
              <a:t> (“</a:t>
            </a:r>
            <a:r>
              <a:rPr lang="en-GB" sz="2200" i="1" dirty="0"/>
              <a:t>the fact that the parties have agreed in their contract that the English courts shall have jurisdiction (albeit a non-exclusive jurisdiction) creates a strong prima facie case that their jurisdiction is an appropriate one</a:t>
            </a:r>
            <a:r>
              <a:rPr lang="en-GB" sz="2200" dirty="0"/>
              <a:t>” at 646A per Hobhouse J, cited in </a:t>
            </a:r>
            <a:r>
              <a:rPr lang="en-GB" sz="2200" i="1" dirty="0"/>
              <a:t>Standard Chartered Bank (Hong Kong) Limited v Independent Power Tanzania Limited</a:t>
            </a:r>
            <a:r>
              <a:rPr lang="en-GB" sz="2200" dirty="0"/>
              <a:t> [2016] EWCA </a:t>
            </a:r>
            <a:r>
              <a:rPr lang="en-GB" sz="2200" dirty="0" err="1"/>
              <a:t>Civ</a:t>
            </a:r>
            <a:r>
              <a:rPr lang="en-GB" sz="2200" dirty="0"/>
              <a:t> 411 at paras. 22-23)</a:t>
            </a:r>
          </a:p>
          <a:p>
            <a:endParaRPr lang="en-US" dirty="0"/>
          </a:p>
          <a:p>
            <a:endParaRPr lang="en-GB" dirty="0"/>
          </a:p>
        </p:txBody>
      </p:sp>
    </p:spTree>
    <p:extLst>
      <p:ext uri="{BB962C8B-B14F-4D97-AF65-F5344CB8AC3E}">
        <p14:creationId xmlns:p14="http://schemas.microsoft.com/office/powerpoint/2010/main" val="28156168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B57A5-3AC2-7D44-910C-7512C52ECA37}"/>
              </a:ext>
            </a:extLst>
          </p:cNvPr>
          <p:cNvSpPr>
            <a:spLocks noGrp="1"/>
          </p:cNvSpPr>
          <p:nvPr>
            <p:ph type="ctrTitle"/>
          </p:nvPr>
        </p:nvSpPr>
        <p:spPr/>
        <p:txBody>
          <a:bodyPr/>
          <a:lstStyle/>
          <a:p>
            <a:r>
              <a:rPr lang="en-GB" b="1" dirty="0"/>
              <a:t>JACOB RABINOWITZ</a:t>
            </a:r>
          </a:p>
        </p:txBody>
      </p:sp>
      <p:sp>
        <p:nvSpPr>
          <p:cNvPr id="3" name="Subtitle 2">
            <a:extLst>
              <a:ext uri="{FF2B5EF4-FFF2-40B4-BE49-F238E27FC236}">
                <a16:creationId xmlns:a16="http://schemas.microsoft.com/office/drawing/2014/main" id="{326B0960-3D69-A048-83D5-A006932324ED}"/>
              </a:ext>
            </a:extLst>
          </p:cNvPr>
          <p:cNvSpPr>
            <a:spLocks noGrp="1"/>
          </p:cNvSpPr>
          <p:nvPr>
            <p:ph type="subTitle" idx="1"/>
          </p:nvPr>
        </p:nvSpPr>
        <p:spPr/>
        <p:txBody>
          <a:bodyPr/>
          <a:lstStyle/>
          <a:p>
            <a:endParaRPr lang="en-GB"/>
          </a:p>
        </p:txBody>
      </p:sp>
      <p:sp>
        <p:nvSpPr>
          <p:cNvPr id="4" name="Footer Placeholder 3">
            <a:extLst>
              <a:ext uri="{FF2B5EF4-FFF2-40B4-BE49-F238E27FC236}">
                <a16:creationId xmlns:a16="http://schemas.microsoft.com/office/drawing/2014/main" id="{FE441B11-76D2-954E-A92C-57EC29D8CA57}"/>
              </a:ext>
            </a:extLst>
          </p:cNvPr>
          <p:cNvSpPr>
            <a:spLocks noGrp="1"/>
          </p:cNvSpPr>
          <p:nvPr>
            <p:ph type="ftr" sz="quarter" idx="11"/>
          </p:nvPr>
        </p:nvSpPr>
        <p:spPr/>
        <p:txBody>
          <a:bodyPr/>
          <a:lstStyle/>
          <a:p>
            <a:r>
              <a:rPr lang="en-GB" b="1"/>
              <a:t>brickcourt.co.uk </a:t>
            </a:r>
          </a:p>
          <a:p>
            <a:r>
              <a:rPr lang="en-GB"/>
              <a:t>+44(0)20 7379 3550</a:t>
            </a:r>
            <a:endParaRPr lang="en-GB" dirty="0"/>
          </a:p>
        </p:txBody>
      </p:sp>
      <p:sp>
        <p:nvSpPr>
          <p:cNvPr id="5" name="Text Placeholder 4">
            <a:extLst>
              <a:ext uri="{FF2B5EF4-FFF2-40B4-BE49-F238E27FC236}">
                <a16:creationId xmlns:a16="http://schemas.microsoft.com/office/drawing/2014/main" id="{DFF3F92E-CE93-0141-8FD6-83BB68931F19}"/>
              </a:ext>
            </a:extLst>
          </p:cNvPr>
          <p:cNvSpPr>
            <a:spLocks noGrp="1"/>
          </p:cNvSpPr>
          <p:nvPr>
            <p:ph type="body" sz="quarter" idx="12"/>
          </p:nvPr>
        </p:nvSpPr>
        <p:spPr/>
        <p:txBody>
          <a:bodyPr/>
          <a:lstStyle/>
          <a:p>
            <a:endParaRPr lang="en-GB"/>
          </a:p>
        </p:txBody>
      </p:sp>
    </p:spTree>
    <p:extLst>
      <p:ext uri="{BB962C8B-B14F-4D97-AF65-F5344CB8AC3E}">
        <p14:creationId xmlns:p14="http://schemas.microsoft.com/office/powerpoint/2010/main" val="25214189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b="1"/>
              <a:t>brickcourt.co.uk </a:t>
            </a:r>
          </a:p>
          <a:p>
            <a:r>
              <a:rPr lang="en-GB"/>
              <a:t>+44(0)20 7379 3550</a:t>
            </a:r>
            <a:endParaRPr lang="en-GB" dirty="0"/>
          </a:p>
        </p:txBody>
      </p:sp>
      <p:sp>
        <p:nvSpPr>
          <p:cNvPr id="4" name="Title 3"/>
          <p:cNvSpPr>
            <a:spLocks noGrp="1"/>
          </p:cNvSpPr>
          <p:nvPr>
            <p:ph type="title"/>
          </p:nvPr>
        </p:nvSpPr>
        <p:spPr/>
        <p:txBody>
          <a:bodyPr>
            <a:normAutofit fontScale="90000"/>
          </a:bodyPr>
          <a:lstStyle/>
          <a:p>
            <a:r>
              <a:rPr lang="en-US" dirty="0"/>
              <a:t>Anti-suit &amp; anti-enforcement injunctions</a:t>
            </a:r>
          </a:p>
        </p:txBody>
      </p:sp>
      <p:sp>
        <p:nvSpPr>
          <p:cNvPr id="5" name="Content Placeholder 4"/>
          <p:cNvSpPr>
            <a:spLocks noGrp="1"/>
          </p:cNvSpPr>
          <p:nvPr>
            <p:ph sz="quarter" idx="11"/>
          </p:nvPr>
        </p:nvSpPr>
        <p:spPr/>
        <p:txBody>
          <a:bodyPr>
            <a:normAutofit/>
          </a:bodyPr>
          <a:lstStyle/>
          <a:p>
            <a:r>
              <a:rPr lang="en-US" sz="2000" b="1" dirty="0"/>
              <a:t>History</a:t>
            </a:r>
          </a:p>
          <a:p>
            <a:pPr marL="0" indent="0">
              <a:buNone/>
            </a:pPr>
            <a:endParaRPr lang="en-US" sz="2000" b="1" dirty="0"/>
          </a:p>
          <a:p>
            <a:r>
              <a:rPr lang="en-US" sz="2000" b="1" dirty="0"/>
              <a:t>Common law principles</a:t>
            </a:r>
          </a:p>
          <a:p>
            <a:pPr lvl="1"/>
            <a:r>
              <a:rPr lang="en-US" sz="2000" b="1" dirty="0"/>
              <a:t>Anti-suit injunctions</a:t>
            </a:r>
          </a:p>
          <a:p>
            <a:pPr lvl="1"/>
            <a:r>
              <a:rPr lang="en-US" sz="2000" b="1" dirty="0"/>
              <a:t>Anti-enforcement injunctions</a:t>
            </a:r>
          </a:p>
          <a:p>
            <a:pPr marL="180000" lvl="1" indent="0">
              <a:buNone/>
            </a:pPr>
            <a:endParaRPr lang="en-US" sz="2000" b="1" dirty="0"/>
          </a:p>
          <a:p>
            <a:r>
              <a:rPr lang="en-US" sz="2000" b="1" dirty="0"/>
              <a:t>Re proceedings in EU member states</a:t>
            </a:r>
          </a:p>
          <a:p>
            <a:pPr lvl="1"/>
            <a:r>
              <a:rPr lang="en-US" sz="2000" b="1" dirty="0"/>
              <a:t>The problem</a:t>
            </a:r>
          </a:p>
          <a:p>
            <a:pPr lvl="1"/>
            <a:r>
              <a:rPr lang="en-US" sz="2000" b="1" dirty="0"/>
              <a:t>The future</a:t>
            </a:r>
          </a:p>
          <a:p>
            <a:endParaRPr lang="en-US" sz="1800" b="1" dirty="0"/>
          </a:p>
          <a:p>
            <a:endParaRPr lang="en-US" sz="1800" b="1" dirty="0"/>
          </a:p>
          <a:p>
            <a:endParaRPr lang="en-US" sz="1800" b="1" dirty="0"/>
          </a:p>
          <a:p>
            <a:pPr lvl="1"/>
            <a:endParaRPr lang="en-US" sz="1800" b="1" dirty="0"/>
          </a:p>
          <a:p>
            <a:endParaRPr lang="en-US" sz="1800" b="1" dirty="0"/>
          </a:p>
          <a:p>
            <a:endParaRPr lang="en-US" sz="1800" b="1" dirty="0"/>
          </a:p>
        </p:txBody>
      </p:sp>
    </p:spTree>
    <p:extLst>
      <p:ext uri="{BB962C8B-B14F-4D97-AF65-F5344CB8AC3E}">
        <p14:creationId xmlns:p14="http://schemas.microsoft.com/office/powerpoint/2010/main" val="10856999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GB" b="1"/>
              <a:t>brickcourt.co.uk </a:t>
            </a:r>
          </a:p>
          <a:p>
            <a:r>
              <a:rPr lang="en-GB"/>
              <a:t>+44(0)20 7379 3550</a:t>
            </a:r>
            <a:endParaRPr lang="en-GB" dirty="0"/>
          </a:p>
        </p:txBody>
      </p:sp>
      <p:sp>
        <p:nvSpPr>
          <p:cNvPr id="3" name="Title 2"/>
          <p:cNvSpPr>
            <a:spLocks noGrp="1"/>
          </p:cNvSpPr>
          <p:nvPr>
            <p:ph type="title"/>
          </p:nvPr>
        </p:nvSpPr>
        <p:spPr/>
        <p:txBody>
          <a:bodyPr>
            <a:normAutofit fontScale="90000"/>
          </a:bodyPr>
          <a:lstStyle/>
          <a:p>
            <a:r>
              <a:rPr lang="en-US" dirty="0"/>
              <a:t>History of anti-suit / anti-enforcement injunctions</a:t>
            </a:r>
            <a:endParaRPr lang="en-GB" dirty="0"/>
          </a:p>
        </p:txBody>
      </p:sp>
      <p:sp>
        <p:nvSpPr>
          <p:cNvPr id="4" name="Content Placeholder 3"/>
          <p:cNvSpPr>
            <a:spLocks noGrp="1"/>
          </p:cNvSpPr>
          <p:nvPr>
            <p:ph sz="quarter" idx="11"/>
          </p:nvPr>
        </p:nvSpPr>
        <p:spPr/>
        <p:txBody>
          <a:bodyPr>
            <a:normAutofit/>
          </a:bodyPr>
          <a:lstStyle/>
          <a:p>
            <a:r>
              <a:rPr lang="en-US" sz="1800" b="1" dirty="0"/>
              <a:t>1390s:</a:t>
            </a:r>
            <a:r>
              <a:rPr lang="en-US" sz="1800" dirty="0"/>
              <a:t> Injunctions issued by Court of Chancery against Court of King’s Bench</a:t>
            </a:r>
          </a:p>
          <a:p>
            <a:endParaRPr lang="en-US" sz="1800" b="1" dirty="0"/>
          </a:p>
          <a:p>
            <a:r>
              <a:rPr lang="en-US" sz="1800" b="1" dirty="0"/>
              <a:t>1615:</a:t>
            </a:r>
            <a:r>
              <a:rPr lang="en-US" sz="1800" dirty="0"/>
              <a:t> Injunction issued to prevent enforcement of judgment obtained by “</a:t>
            </a:r>
            <a:r>
              <a:rPr lang="en-US" sz="1800" i="1" dirty="0"/>
              <a:t>inveigling the defendant’s main witness to a tavern to drink… and telling the judge that the witness was not at court because he was deathly ill”</a:t>
            </a:r>
            <a:r>
              <a:rPr lang="en-US" sz="1800" dirty="0"/>
              <a:t>: ‘A History of Injunctions in England before 1700’, D.W. </a:t>
            </a:r>
            <a:r>
              <a:rPr lang="en-US" sz="1800" dirty="0" err="1"/>
              <a:t>Raack</a:t>
            </a:r>
            <a:r>
              <a:rPr lang="en-US" sz="1800" dirty="0"/>
              <a:t>, 61 Indiana Law Journal 539, 579</a:t>
            </a:r>
          </a:p>
          <a:p>
            <a:endParaRPr lang="en-US" sz="1800" dirty="0"/>
          </a:p>
          <a:p>
            <a:r>
              <a:rPr lang="en-US" sz="1800" b="1" dirty="0"/>
              <a:t>1616:</a:t>
            </a:r>
            <a:r>
              <a:rPr lang="en-US" sz="1800" dirty="0"/>
              <a:t> Royal Commission confirms jurisdiction to issue anti-suit / anti-enforcement injunctions</a:t>
            </a:r>
          </a:p>
          <a:p>
            <a:pPr marL="0" indent="0">
              <a:buNone/>
            </a:pPr>
            <a:endParaRPr lang="en-US" sz="1800" dirty="0"/>
          </a:p>
          <a:p>
            <a:r>
              <a:rPr lang="en-US" sz="1800" b="1" dirty="0"/>
              <a:t>1800s: </a:t>
            </a:r>
            <a:r>
              <a:rPr lang="en-US" sz="1800" dirty="0"/>
              <a:t>Injunctions used to restrain foreign proceedings</a:t>
            </a:r>
            <a:endParaRPr lang="en-US" sz="1800" b="1" dirty="0"/>
          </a:p>
          <a:p>
            <a:endParaRPr lang="en-US" sz="1800" dirty="0"/>
          </a:p>
          <a:p>
            <a:endParaRPr lang="en-GB" sz="1800" dirty="0"/>
          </a:p>
        </p:txBody>
      </p:sp>
    </p:spTree>
    <p:extLst>
      <p:ext uri="{BB962C8B-B14F-4D97-AF65-F5344CB8AC3E}">
        <p14:creationId xmlns:p14="http://schemas.microsoft.com/office/powerpoint/2010/main" val="20036998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GB" b="1"/>
              <a:t>brickcourt.co.uk </a:t>
            </a:r>
          </a:p>
          <a:p>
            <a:r>
              <a:rPr lang="en-GB"/>
              <a:t>+44(0)20 7379 3550</a:t>
            </a:r>
            <a:endParaRPr lang="en-GB" dirty="0"/>
          </a:p>
        </p:txBody>
      </p:sp>
      <p:sp>
        <p:nvSpPr>
          <p:cNvPr id="3" name="Title 2"/>
          <p:cNvSpPr>
            <a:spLocks noGrp="1"/>
          </p:cNvSpPr>
          <p:nvPr>
            <p:ph type="title"/>
          </p:nvPr>
        </p:nvSpPr>
        <p:spPr/>
        <p:txBody>
          <a:bodyPr/>
          <a:lstStyle/>
          <a:p>
            <a:r>
              <a:rPr lang="en-US" dirty="0"/>
              <a:t>Common law principles: anti-suit</a:t>
            </a:r>
            <a:endParaRPr lang="en-GB" dirty="0"/>
          </a:p>
        </p:txBody>
      </p:sp>
      <p:sp>
        <p:nvSpPr>
          <p:cNvPr id="4" name="Content Placeholder 3"/>
          <p:cNvSpPr>
            <a:spLocks noGrp="1"/>
          </p:cNvSpPr>
          <p:nvPr>
            <p:ph sz="quarter" idx="11"/>
          </p:nvPr>
        </p:nvSpPr>
        <p:spPr/>
        <p:txBody>
          <a:bodyPr/>
          <a:lstStyle/>
          <a:p>
            <a:r>
              <a:rPr lang="en-US" b="1" dirty="0"/>
              <a:t>Statutory basis:</a:t>
            </a:r>
            <a:r>
              <a:rPr lang="en-US" dirty="0"/>
              <a:t> section 37(1) Senior Courts Act 1981</a:t>
            </a:r>
          </a:p>
          <a:p>
            <a:pPr lvl="1"/>
            <a:r>
              <a:rPr lang="en-US" dirty="0"/>
              <a:t>“</a:t>
            </a:r>
            <a:r>
              <a:rPr lang="en-GB" i="1" dirty="0"/>
              <a:t>The High Court may by order (whether interlocutory or final) grant an injunction… in all cases in which it appears to the court to be just and convenient to do so.“</a:t>
            </a:r>
          </a:p>
          <a:p>
            <a:pPr lvl="1"/>
            <a:endParaRPr lang="en-US" b="1" i="1" dirty="0"/>
          </a:p>
          <a:p>
            <a:r>
              <a:rPr lang="en-US" b="1" dirty="0"/>
              <a:t>The “</a:t>
            </a:r>
            <a:r>
              <a:rPr lang="en-US" b="1" i="1" dirty="0"/>
              <a:t>touchstone</a:t>
            </a:r>
            <a:r>
              <a:rPr lang="en-US" b="1" dirty="0"/>
              <a:t>”: </a:t>
            </a:r>
            <a:r>
              <a:rPr lang="en-US" dirty="0"/>
              <a:t>“</a:t>
            </a:r>
            <a:r>
              <a:rPr lang="en-US" i="1" dirty="0"/>
              <a:t>what the ends of justice require</a:t>
            </a:r>
            <a:r>
              <a:rPr lang="en-US" dirty="0"/>
              <a:t>” (</a:t>
            </a:r>
            <a:r>
              <a:rPr lang="en-GB" i="1" dirty="0"/>
              <a:t>Michael Wilson &amp; Partners v Emmott</a:t>
            </a:r>
            <a:r>
              <a:rPr lang="en-GB" dirty="0"/>
              <a:t> [2018] EWCA </a:t>
            </a:r>
            <a:r>
              <a:rPr lang="en-GB" dirty="0" err="1"/>
              <a:t>Civ</a:t>
            </a:r>
            <a:r>
              <a:rPr lang="en-GB" dirty="0"/>
              <a:t> 51, Sir Terence </a:t>
            </a:r>
            <a:r>
              <a:rPr lang="en-GB" dirty="0" err="1"/>
              <a:t>Etherton</a:t>
            </a:r>
            <a:r>
              <a:rPr lang="en-GB" dirty="0"/>
              <a:t> MR at [36])</a:t>
            </a:r>
          </a:p>
          <a:p>
            <a:pPr marL="0" indent="0">
              <a:buNone/>
            </a:pPr>
            <a:endParaRPr lang="en-US" b="1" dirty="0"/>
          </a:p>
          <a:p>
            <a:r>
              <a:rPr lang="en-US" b="1" dirty="0"/>
              <a:t>Two key categories:</a:t>
            </a:r>
          </a:p>
          <a:p>
            <a:pPr lvl="1"/>
            <a:r>
              <a:rPr lang="en-US" dirty="0"/>
              <a:t>Protection of right</a:t>
            </a:r>
          </a:p>
          <a:p>
            <a:pPr lvl="1"/>
            <a:r>
              <a:rPr lang="en-US" dirty="0"/>
              <a:t>Prevention of vexation or oppression</a:t>
            </a:r>
          </a:p>
          <a:p>
            <a:pPr lvl="1"/>
            <a:endParaRPr lang="en-GB" b="1" dirty="0"/>
          </a:p>
        </p:txBody>
      </p:sp>
    </p:spTree>
    <p:extLst>
      <p:ext uri="{BB962C8B-B14F-4D97-AF65-F5344CB8AC3E}">
        <p14:creationId xmlns:p14="http://schemas.microsoft.com/office/powerpoint/2010/main" val="33035964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GB" b="1"/>
              <a:t>brickcourt.co.uk </a:t>
            </a:r>
          </a:p>
          <a:p>
            <a:r>
              <a:rPr lang="en-GB"/>
              <a:t>+44(0)20 7379 3550</a:t>
            </a:r>
            <a:endParaRPr lang="en-GB" dirty="0"/>
          </a:p>
        </p:txBody>
      </p:sp>
      <p:sp>
        <p:nvSpPr>
          <p:cNvPr id="3" name="Title 2"/>
          <p:cNvSpPr>
            <a:spLocks noGrp="1"/>
          </p:cNvSpPr>
          <p:nvPr>
            <p:ph type="title"/>
          </p:nvPr>
        </p:nvSpPr>
        <p:spPr/>
        <p:txBody>
          <a:bodyPr/>
          <a:lstStyle/>
          <a:p>
            <a:r>
              <a:rPr lang="en-US" dirty="0"/>
              <a:t>Protection of right</a:t>
            </a:r>
            <a:endParaRPr lang="en-GB" dirty="0"/>
          </a:p>
        </p:txBody>
      </p:sp>
      <p:sp>
        <p:nvSpPr>
          <p:cNvPr id="4" name="Content Placeholder 3"/>
          <p:cNvSpPr>
            <a:spLocks noGrp="1"/>
          </p:cNvSpPr>
          <p:nvPr>
            <p:ph sz="quarter" idx="11"/>
          </p:nvPr>
        </p:nvSpPr>
        <p:spPr/>
        <p:txBody>
          <a:bodyPr>
            <a:normAutofit/>
          </a:bodyPr>
          <a:lstStyle/>
          <a:p>
            <a:r>
              <a:rPr lang="en-US" b="1" dirty="0"/>
              <a:t>Key principle: </a:t>
            </a:r>
            <a:r>
              <a:rPr lang="en-US" dirty="0"/>
              <a:t>Injunction will be granted to restrain respondent from pursuing proceedings in breach of arbitration / jurisdiction agreement absent “</a:t>
            </a:r>
            <a:r>
              <a:rPr lang="en-US" b="1" i="1" dirty="0"/>
              <a:t>strong reasons</a:t>
            </a:r>
            <a:r>
              <a:rPr lang="en-US" dirty="0"/>
              <a:t>”: </a:t>
            </a:r>
            <a:r>
              <a:rPr lang="en-GB" i="1" dirty="0"/>
              <a:t>Donohue v Armco </a:t>
            </a:r>
            <a:r>
              <a:rPr lang="en-GB" i="1" dirty="0" err="1"/>
              <a:t>Inc</a:t>
            </a:r>
            <a:r>
              <a:rPr lang="en-GB" i="1" dirty="0"/>
              <a:t> </a:t>
            </a:r>
            <a:r>
              <a:rPr lang="en-GB" dirty="0"/>
              <a:t>[2001] UKHL 64, Lord Bingham at [24].</a:t>
            </a:r>
          </a:p>
          <a:p>
            <a:pPr marL="0" indent="0">
              <a:buNone/>
            </a:pPr>
            <a:endParaRPr lang="en-GB" dirty="0"/>
          </a:p>
          <a:p>
            <a:r>
              <a:rPr lang="en-US" i="1" dirty="0"/>
              <a:t>The Angelic Grace </a:t>
            </a:r>
            <a:r>
              <a:rPr lang="en-US" dirty="0"/>
              <a:t>[1995] 1 Lloyd’s Rep. 87: </a:t>
            </a:r>
          </a:p>
          <a:p>
            <a:pPr lvl="2"/>
            <a:r>
              <a:rPr lang="en-US" dirty="0"/>
              <a:t>“</a:t>
            </a:r>
            <a:r>
              <a:rPr lang="en-GB" i="1" dirty="0"/>
              <a:t>where an injunction is sought to restrain a party from proceeding in a foreign Court in breach of an arbitration agreement governed by English law, the English Court need </a:t>
            </a:r>
            <a:r>
              <a:rPr lang="en-GB" b="1" i="1" dirty="0"/>
              <a:t>feel no diffidence </a:t>
            </a:r>
            <a:r>
              <a:rPr lang="en-GB" i="1" dirty="0"/>
              <a:t>in granting the injunction, </a:t>
            </a:r>
            <a:r>
              <a:rPr lang="en-GB" b="1" i="1" dirty="0"/>
              <a:t>provided that it is sought promptly and before the foreign proceedings are too far advanced</a:t>
            </a:r>
            <a:r>
              <a:rPr lang="en-GB" i="1" dirty="0"/>
              <a:t>.”</a:t>
            </a:r>
          </a:p>
          <a:p>
            <a:endParaRPr lang="en-US" i="1" dirty="0"/>
          </a:p>
          <a:p>
            <a:r>
              <a:rPr lang="en-US" i="1" dirty="0"/>
              <a:t>“</a:t>
            </a:r>
            <a:r>
              <a:rPr lang="en-US" b="1" dirty="0"/>
              <a:t>strong reasons?</a:t>
            </a:r>
            <a:r>
              <a:rPr lang="en-US" dirty="0"/>
              <a:t>”: multi-party disputes; delay</a:t>
            </a:r>
            <a:endParaRPr lang="en-US" i="1" dirty="0"/>
          </a:p>
          <a:p>
            <a:endParaRPr lang="en-US" i="1" dirty="0"/>
          </a:p>
        </p:txBody>
      </p:sp>
    </p:spTree>
    <p:extLst>
      <p:ext uri="{BB962C8B-B14F-4D97-AF65-F5344CB8AC3E}">
        <p14:creationId xmlns:p14="http://schemas.microsoft.com/office/powerpoint/2010/main" val="1944087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GB" b="1"/>
              <a:t>brickcourt.co.uk </a:t>
            </a:r>
          </a:p>
          <a:p>
            <a:r>
              <a:rPr lang="en-GB"/>
              <a:t>+44(0)20 7379 3550</a:t>
            </a:r>
            <a:endParaRPr lang="en-GB" dirty="0"/>
          </a:p>
        </p:txBody>
      </p:sp>
      <p:sp>
        <p:nvSpPr>
          <p:cNvPr id="3" name="Title 2"/>
          <p:cNvSpPr>
            <a:spLocks noGrp="1"/>
          </p:cNvSpPr>
          <p:nvPr>
            <p:ph type="title"/>
          </p:nvPr>
        </p:nvSpPr>
        <p:spPr/>
        <p:txBody>
          <a:bodyPr/>
          <a:lstStyle/>
          <a:p>
            <a:r>
              <a:rPr lang="en-GB" dirty="0"/>
              <a:t>WHAT IS HAPPENING??</a:t>
            </a:r>
          </a:p>
        </p:txBody>
      </p:sp>
      <p:sp>
        <p:nvSpPr>
          <p:cNvPr id="6" name="Content Placeholder 5">
            <a:extLst>
              <a:ext uri="{FF2B5EF4-FFF2-40B4-BE49-F238E27FC236}">
                <a16:creationId xmlns:a16="http://schemas.microsoft.com/office/drawing/2014/main" id="{A7DFA841-C376-1C4F-A3FE-93B105C6640B}"/>
              </a:ext>
            </a:extLst>
          </p:cNvPr>
          <p:cNvSpPr>
            <a:spLocks noGrp="1"/>
          </p:cNvSpPr>
          <p:nvPr>
            <p:ph sz="quarter" idx="11"/>
          </p:nvPr>
        </p:nvSpPr>
        <p:spPr/>
        <p:txBody>
          <a:bodyPr>
            <a:normAutofit/>
          </a:bodyPr>
          <a:lstStyle/>
          <a:p>
            <a:pPr marL="360000" lvl="2" indent="0">
              <a:buNone/>
            </a:pPr>
            <a:endParaRPr lang="en-US" dirty="0"/>
          </a:p>
          <a:p>
            <a:pPr marL="360000" lvl="2" indent="0">
              <a:buNone/>
            </a:pPr>
            <a:endParaRPr lang="en-US" dirty="0"/>
          </a:p>
          <a:p>
            <a:pPr marL="360000" lvl="2" indent="0">
              <a:buNone/>
            </a:pPr>
            <a:endParaRPr lang="en-US" dirty="0"/>
          </a:p>
          <a:p>
            <a:pPr marL="360000" lvl="2" indent="0">
              <a:buNone/>
            </a:pPr>
            <a:endParaRPr lang="en-US" dirty="0"/>
          </a:p>
          <a:p>
            <a:pPr marL="360000" lvl="2" indent="0">
              <a:buNone/>
            </a:pPr>
            <a:endParaRPr lang="en-US" dirty="0"/>
          </a:p>
          <a:p>
            <a:pPr marL="360000" lvl="2" indent="0">
              <a:buNone/>
            </a:pPr>
            <a:endParaRPr lang="en-US" dirty="0"/>
          </a:p>
          <a:p>
            <a:pPr marL="0" indent="0">
              <a:buNone/>
            </a:pPr>
            <a:endParaRPr lang="en-US" b="1" dirty="0"/>
          </a:p>
          <a:p>
            <a:r>
              <a:rPr lang="en-US" sz="1800" b="1" dirty="0"/>
              <a:t>What have we left?</a:t>
            </a:r>
          </a:p>
          <a:p>
            <a:r>
              <a:rPr lang="en-US" sz="1800" b="1" dirty="0"/>
              <a:t>What are the transitional arrangements?</a:t>
            </a:r>
          </a:p>
          <a:p>
            <a:r>
              <a:rPr lang="en-US" sz="1800" b="1" dirty="0"/>
              <a:t>What is the position now? What is the same? What is different?</a:t>
            </a:r>
          </a:p>
          <a:p>
            <a:r>
              <a:rPr lang="en-US" sz="1800" b="1" dirty="0"/>
              <a:t>What are the future prospects for cooperation?</a:t>
            </a:r>
          </a:p>
          <a:p>
            <a:endParaRPr lang="en-US" dirty="0"/>
          </a:p>
        </p:txBody>
      </p:sp>
      <p:pic>
        <p:nvPicPr>
          <p:cNvPr id="5" name="Picture 4">
            <a:extLst>
              <a:ext uri="{FF2B5EF4-FFF2-40B4-BE49-F238E27FC236}">
                <a16:creationId xmlns:a16="http://schemas.microsoft.com/office/drawing/2014/main" id="{478614E1-B8BA-344B-AD27-01DF4762F001}"/>
              </a:ext>
            </a:extLst>
          </p:cNvPr>
          <p:cNvPicPr>
            <a:picLocks noChangeAspect="1"/>
          </p:cNvPicPr>
          <p:nvPr/>
        </p:nvPicPr>
        <p:blipFill>
          <a:blip r:embed="rId2"/>
          <a:stretch>
            <a:fillRect/>
          </a:stretch>
        </p:blipFill>
        <p:spPr>
          <a:xfrm>
            <a:off x="3562711" y="1498482"/>
            <a:ext cx="2000573" cy="2000573"/>
          </a:xfrm>
          <a:prstGeom prst="rect">
            <a:avLst/>
          </a:prstGeom>
        </p:spPr>
      </p:pic>
    </p:spTree>
    <p:extLst>
      <p:ext uri="{BB962C8B-B14F-4D97-AF65-F5344CB8AC3E}">
        <p14:creationId xmlns:p14="http://schemas.microsoft.com/office/powerpoint/2010/main" val="856953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GB" b="1"/>
              <a:t>brickcourt.co.uk </a:t>
            </a:r>
          </a:p>
          <a:p>
            <a:r>
              <a:rPr lang="en-GB"/>
              <a:t>+44(0)20 7379 3550</a:t>
            </a:r>
            <a:endParaRPr lang="en-GB" dirty="0"/>
          </a:p>
        </p:txBody>
      </p:sp>
      <p:sp>
        <p:nvSpPr>
          <p:cNvPr id="3" name="Title 2"/>
          <p:cNvSpPr>
            <a:spLocks noGrp="1"/>
          </p:cNvSpPr>
          <p:nvPr>
            <p:ph type="title"/>
          </p:nvPr>
        </p:nvSpPr>
        <p:spPr/>
        <p:txBody>
          <a:bodyPr/>
          <a:lstStyle/>
          <a:p>
            <a:r>
              <a:rPr lang="en-US" dirty="0"/>
              <a:t>Vexation or oppression</a:t>
            </a:r>
            <a:endParaRPr lang="en-GB" dirty="0"/>
          </a:p>
        </p:txBody>
      </p:sp>
      <p:sp>
        <p:nvSpPr>
          <p:cNvPr id="4" name="Content Placeholder 3"/>
          <p:cNvSpPr>
            <a:spLocks noGrp="1"/>
          </p:cNvSpPr>
          <p:nvPr>
            <p:ph sz="quarter" idx="11"/>
          </p:nvPr>
        </p:nvSpPr>
        <p:spPr/>
        <p:txBody>
          <a:bodyPr/>
          <a:lstStyle/>
          <a:p>
            <a:r>
              <a:rPr lang="en-US" b="1" dirty="0"/>
              <a:t>Evaluation vs discretion: </a:t>
            </a:r>
            <a:r>
              <a:rPr lang="en-US" dirty="0"/>
              <a:t>The question of vexation / oppression is an evaluative question; the subsequent decision whether to grant the injunction is discretionary.</a:t>
            </a:r>
          </a:p>
          <a:p>
            <a:endParaRPr lang="en-US" dirty="0"/>
          </a:p>
          <a:p>
            <a:r>
              <a:rPr lang="en-US" b="1" dirty="0"/>
              <a:t>Existence of vexation / oppression: </a:t>
            </a:r>
          </a:p>
          <a:p>
            <a:pPr lvl="1"/>
            <a:endParaRPr lang="en-US" dirty="0"/>
          </a:p>
          <a:p>
            <a:pPr lvl="1"/>
            <a:r>
              <a:rPr lang="en-US" dirty="0"/>
              <a:t>Generally case-sensitive</a:t>
            </a:r>
          </a:p>
          <a:p>
            <a:pPr lvl="1"/>
            <a:endParaRPr lang="en-US" dirty="0"/>
          </a:p>
          <a:p>
            <a:pPr lvl="2"/>
            <a:r>
              <a:rPr lang="en-US" dirty="0"/>
              <a:t>Example - forum non </a:t>
            </a:r>
            <a:r>
              <a:rPr lang="en-US" dirty="0" err="1"/>
              <a:t>conveniens</a:t>
            </a:r>
            <a:r>
              <a:rPr lang="en-US" dirty="0"/>
              <a:t>: (a) England is the most appropriate forum; (b) justice requires that the respondent be restrained (</a:t>
            </a:r>
            <a:r>
              <a:rPr lang="en-US" i="1" dirty="0"/>
              <a:t>Highland Crusader Offshore Partners LLP v Deutsche Bank AG </a:t>
            </a:r>
            <a:r>
              <a:rPr lang="en-US" dirty="0"/>
              <a:t>[2009] EWCA </a:t>
            </a:r>
            <a:r>
              <a:rPr lang="en-US" dirty="0" err="1"/>
              <a:t>Civ</a:t>
            </a:r>
            <a:r>
              <a:rPr lang="en-US" dirty="0"/>
              <a:t> 725, </a:t>
            </a:r>
            <a:r>
              <a:rPr lang="en-US" dirty="0" err="1"/>
              <a:t>Toulson</a:t>
            </a:r>
            <a:r>
              <a:rPr lang="en-US" dirty="0"/>
              <a:t> LJ at [50])</a:t>
            </a:r>
            <a:endParaRPr lang="en-GB" dirty="0"/>
          </a:p>
        </p:txBody>
      </p:sp>
    </p:spTree>
    <p:extLst>
      <p:ext uri="{BB962C8B-B14F-4D97-AF65-F5344CB8AC3E}">
        <p14:creationId xmlns:p14="http://schemas.microsoft.com/office/powerpoint/2010/main" val="6547681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GB" b="1"/>
              <a:t>brickcourt.co.uk </a:t>
            </a:r>
          </a:p>
          <a:p>
            <a:r>
              <a:rPr lang="en-GB"/>
              <a:t>+44(0)20 7379 3550</a:t>
            </a:r>
            <a:endParaRPr lang="en-GB" dirty="0"/>
          </a:p>
        </p:txBody>
      </p:sp>
      <p:sp>
        <p:nvSpPr>
          <p:cNvPr id="3" name="Title 2"/>
          <p:cNvSpPr>
            <a:spLocks noGrp="1"/>
          </p:cNvSpPr>
          <p:nvPr>
            <p:ph type="title"/>
          </p:nvPr>
        </p:nvSpPr>
        <p:spPr/>
        <p:txBody>
          <a:bodyPr>
            <a:normAutofit fontScale="90000"/>
          </a:bodyPr>
          <a:lstStyle/>
          <a:p>
            <a:r>
              <a:rPr lang="en-US" dirty="0"/>
              <a:t>Common law principles: anti-enforcement</a:t>
            </a:r>
            <a:endParaRPr lang="en-GB" dirty="0"/>
          </a:p>
        </p:txBody>
      </p:sp>
      <p:sp>
        <p:nvSpPr>
          <p:cNvPr id="4" name="Content Placeholder 3"/>
          <p:cNvSpPr>
            <a:spLocks noGrp="1"/>
          </p:cNvSpPr>
          <p:nvPr>
            <p:ph sz="quarter" idx="11"/>
          </p:nvPr>
        </p:nvSpPr>
        <p:spPr>
          <a:xfrm>
            <a:off x="493295" y="1275347"/>
            <a:ext cx="7807605" cy="4505853"/>
          </a:xfrm>
        </p:spPr>
        <p:txBody>
          <a:bodyPr>
            <a:normAutofit/>
          </a:bodyPr>
          <a:lstStyle/>
          <a:p>
            <a:r>
              <a:rPr lang="en-US" b="1" dirty="0"/>
              <a:t>Same basic principles</a:t>
            </a:r>
          </a:p>
          <a:p>
            <a:pPr lvl="1"/>
            <a:r>
              <a:rPr lang="en-US" dirty="0"/>
              <a:t>Protection of right: </a:t>
            </a:r>
            <a:r>
              <a:rPr lang="en-US" i="1" dirty="0" err="1"/>
              <a:t>Ellerman</a:t>
            </a:r>
            <a:r>
              <a:rPr lang="en-US" i="1" dirty="0"/>
              <a:t> Lines Ltd v Read </a:t>
            </a:r>
            <a:r>
              <a:rPr lang="en-US" dirty="0"/>
              <a:t>[1928] 2 KB 144 and </a:t>
            </a:r>
            <a:r>
              <a:rPr lang="en-US" i="1" dirty="0"/>
              <a:t>Bank St Petersburg OJSC v </a:t>
            </a:r>
            <a:r>
              <a:rPr lang="en-US" i="1" dirty="0" err="1"/>
              <a:t>Archangelsky</a:t>
            </a:r>
            <a:r>
              <a:rPr lang="en-US" dirty="0"/>
              <a:t> [2014] EWCA </a:t>
            </a:r>
            <a:r>
              <a:rPr lang="en-US" dirty="0" err="1"/>
              <a:t>Civ</a:t>
            </a:r>
            <a:r>
              <a:rPr lang="en-US" dirty="0"/>
              <a:t> 593, [2014] 1 WLR 4360</a:t>
            </a:r>
          </a:p>
          <a:p>
            <a:pPr lvl="1"/>
            <a:r>
              <a:rPr lang="en-US" dirty="0"/>
              <a:t>Preventing vexation: </a:t>
            </a:r>
            <a:r>
              <a:rPr lang="en-US" i="1" dirty="0"/>
              <a:t>SAS Institute </a:t>
            </a:r>
            <a:r>
              <a:rPr lang="en-US" i="1" dirty="0" err="1"/>
              <a:t>Inc</a:t>
            </a:r>
            <a:r>
              <a:rPr lang="en-US" i="1" dirty="0"/>
              <a:t> v World Programming Limited </a:t>
            </a:r>
            <a:r>
              <a:rPr lang="en-US" dirty="0"/>
              <a:t>[2020] EWCA </a:t>
            </a:r>
            <a:r>
              <a:rPr lang="en-US" dirty="0" err="1"/>
              <a:t>Civ</a:t>
            </a:r>
            <a:r>
              <a:rPr lang="en-US" dirty="0"/>
              <a:t> 599</a:t>
            </a:r>
          </a:p>
          <a:p>
            <a:endParaRPr lang="en-US" dirty="0"/>
          </a:p>
          <a:p>
            <a:r>
              <a:rPr lang="en-US" b="1" dirty="0"/>
              <a:t>“</a:t>
            </a:r>
            <a:r>
              <a:rPr lang="en-US" b="1" i="1" dirty="0"/>
              <a:t>few and far between</a:t>
            </a:r>
            <a:r>
              <a:rPr lang="en-US" b="1" dirty="0"/>
              <a:t>”</a:t>
            </a:r>
            <a:r>
              <a:rPr lang="en-US" dirty="0"/>
              <a:t> (</a:t>
            </a:r>
            <a:r>
              <a:rPr lang="en-US" i="1" dirty="0" err="1"/>
              <a:t>Ecobank</a:t>
            </a:r>
            <a:r>
              <a:rPr lang="en-US" i="1" dirty="0"/>
              <a:t> Transnational </a:t>
            </a:r>
            <a:r>
              <a:rPr lang="en-US" i="1" dirty="0" err="1"/>
              <a:t>Inc</a:t>
            </a:r>
            <a:r>
              <a:rPr lang="en-US" i="1" dirty="0"/>
              <a:t> v </a:t>
            </a:r>
            <a:r>
              <a:rPr lang="en-US" i="1" dirty="0" err="1"/>
              <a:t>Tanoh</a:t>
            </a:r>
            <a:r>
              <a:rPr lang="en-US" i="1" dirty="0"/>
              <a:t> </a:t>
            </a:r>
            <a:r>
              <a:rPr lang="en-US" dirty="0"/>
              <a:t>[2015] EWCA </a:t>
            </a:r>
            <a:r>
              <a:rPr lang="en-US" dirty="0" err="1"/>
              <a:t>Civ</a:t>
            </a:r>
            <a:r>
              <a:rPr lang="en-US" dirty="0"/>
              <a:t> 1309, Christopher Clarke LJ at [119])</a:t>
            </a:r>
          </a:p>
          <a:p>
            <a:endParaRPr lang="en-US" dirty="0"/>
          </a:p>
          <a:p>
            <a:r>
              <a:rPr lang="en-US" b="1" dirty="0"/>
              <a:t>The reason: delay / comity</a:t>
            </a:r>
            <a:endParaRPr lang="en-US" dirty="0"/>
          </a:p>
          <a:p>
            <a:pPr lvl="1"/>
            <a:r>
              <a:rPr lang="en-US" i="1" dirty="0"/>
              <a:t>The Angelic Grace</a:t>
            </a:r>
            <a:r>
              <a:rPr lang="en-US" dirty="0"/>
              <a:t>: </a:t>
            </a:r>
            <a:r>
              <a:rPr lang="en-US" i="1" dirty="0"/>
              <a:t>“…provided that it is sought promptly and before the foreign proceedings are too far advanced</a:t>
            </a:r>
            <a:r>
              <a:rPr lang="en-US" dirty="0"/>
              <a:t>.”</a:t>
            </a:r>
          </a:p>
          <a:p>
            <a:pPr lvl="1"/>
            <a:r>
              <a:rPr lang="en-US" i="1" dirty="0"/>
              <a:t>SAS Institute</a:t>
            </a:r>
            <a:r>
              <a:rPr lang="en-US" dirty="0"/>
              <a:t> (Males LJ at [104]): “</a:t>
            </a:r>
            <a:r>
              <a:rPr lang="en-GB" i="1" dirty="0"/>
              <a:t>the greater the delay in seeking relief, the further the foreign proceedings will have advanced, and the more justifiable will be the foreign court’s objection.”</a:t>
            </a:r>
            <a:endParaRPr lang="en-US" i="1" dirty="0"/>
          </a:p>
          <a:p>
            <a:pPr lvl="1"/>
            <a:endParaRPr lang="en-US" i="1" dirty="0"/>
          </a:p>
          <a:p>
            <a:endParaRPr lang="en-US" dirty="0"/>
          </a:p>
        </p:txBody>
      </p:sp>
    </p:spTree>
    <p:extLst>
      <p:ext uri="{BB962C8B-B14F-4D97-AF65-F5344CB8AC3E}">
        <p14:creationId xmlns:p14="http://schemas.microsoft.com/office/powerpoint/2010/main" val="12112290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B57A5-3AC2-7D44-910C-7512C52ECA37}"/>
              </a:ext>
            </a:extLst>
          </p:cNvPr>
          <p:cNvSpPr>
            <a:spLocks noGrp="1"/>
          </p:cNvSpPr>
          <p:nvPr>
            <p:ph type="ctrTitle"/>
          </p:nvPr>
        </p:nvSpPr>
        <p:spPr/>
        <p:txBody>
          <a:bodyPr/>
          <a:lstStyle/>
          <a:p>
            <a:r>
              <a:rPr lang="en-GB" b="1" dirty="0"/>
              <a:t>STEPHEN MIDWINTER QC</a:t>
            </a:r>
          </a:p>
        </p:txBody>
      </p:sp>
      <p:sp>
        <p:nvSpPr>
          <p:cNvPr id="3" name="Subtitle 2">
            <a:extLst>
              <a:ext uri="{FF2B5EF4-FFF2-40B4-BE49-F238E27FC236}">
                <a16:creationId xmlns:a16="http://schemas.microsoft.com/office/drawing/2014/main" id="{326B0960-3D69-A048-83D5-A006932324ED}"/>
              </a:ext>
            </a:extLst>
          </p:cNvPr>
          <p:cNvSpPr>
            <a:spLocks noGrp="1"/>
          </p:cNvSpPr>
          <p:nvPr>
            <p:ph type="subTitle" idx="1"/>
          </p:nvPr>
        </p:nvSpPr>
        <p:spPr/>
        <p:txBody>
          <a:bodyPr/>
          <a:lstStyle/>
          <a:p>
            <a:endParaRPr lang="en-GB"/>
          </a:p>
        </p:txBody>
      </p:sp>
      <p:sp>
        <p:nvSpPr>
          <p:cNvPr id="4" name="Footer Placeholder 3">
            <a:extLst>
              <a:ext uri="{FF2B5EF4-FFF2-40B4-BE49-F238E27FC236}">
                <a16:creationId xmlns:a16="http://schemas.microsoft.com/office/drawing/2014/main" id="{FE441B11-76D2-954E-A92C-57EC29D8CA57}"/>
              </a:ext>
            </a:extLst>
          </p:cNvPr>
          <p:cNvSpPr>
            <a:spLocks noGrp="1"/>
          </p:cNvSpPr>
          <p:nvPr>
            <p:ph type="ftr" sz="quarter" idx="11"/>
          </p:nvPr>
        </p:nvSpPr>
        <p:spPr/>
        <p:txBody>
          <a:bodyPr/>
          <a:lstStyle/>
          <a:p>
            <a:r>
              <a:rPr lang="en-GB" b="1"/>
              <a:t>brickcourt.co.uk </a:t>
            </a:r>
          </a:p>
          <a:p>
            <a:r>
              <a:rPr lang="en-GB"/>
              <a:t>+44(0)20 7379 3550</a:t>
            </a:r>
            <a:endParaRPr lang="en-GB" dirty="0"/>
          </a:p>
        </p:txBody>
      </p:sp>
      <p:sp>
        <p:nvSpPr>
          <p:cNvPr id="5" name="Text Placeholder 4">
            <a:extLst>
              <a:ext uri="{FF2B5EF4-FFF2-40B4-BE49-F238E27FC236}">
                <a16:creationId xmlns:a16="http://schemas.microsoft.com/office/drawing/2014/main" id="{DFF3F92E-CE93-0141-8FD6-83BB68931F19}"/>
              </a:ext>
            </a:extLst>
          </p:cNvPr>
          <p:cNvSpPr>
            <a:spLocks noGrp="1"/>
          </p:cNvSpPr>
          <p:nvPr>
            <p:ph type="body" sz="quarter" idx="12"/>
          </p:nvPr>
        </p:nvSpPr>
        <p:spPr/>
        <p:txBody>
          <a:bodyPr/>
          <a:lstStyle/>
          <a:p>
            <a:endParaRPr lang="en-GB"/>
          </a:p>
        </p:txBody>
      </p:sp>
    </p:spTree>
    <p:extLst>
      <p:ext uri="{BB962C8B-B14F-4D97-AF65-F5344CB8AC3E}">
        <p14:creationId xmlns:p14="http://schemas.microsoft.com/office/powerpoint/2010/main" val="16801301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GB" b="1"/>
              <a:t>brickcourt.co.uk </a:t>
            </a:r>
          </a:p>
          <a:p>
            <a:r>
              <a:rPr lang="en-GB"/>
              <a:t>+44(0)20 7379 3550</a:t>
            </a:r>
            <a:endParaRPr lang="en-GB" dirty="0"/>
          </a:p>
        </p:txBody>
      </p:sp>
      <p:sp>
        <p:nvSpPr>
          <p:cNvPr id="3" name="Title 2"/>
          <p:cNvSpPr>
            <a:spLocks noGrp="1"/>
          </p:cNvSpPr>
          <p:nvPr>
            <p:ph type="title"/>
          </p:nvPr>
        </p:nvSpPr>
        <p:spPr/>
        <p:txBody>
          <a:bodyPr>
            <a:normAutofit fontScale="90000"/>
          </a:bodyPr>
          <a:lstStyle/>
          <a:p>
            <a:r>
              <a:rPr lang="en-GB" dirty="0"/>
              <a:t>Injunctions re proceedings in </a:t>
            </a:r>
            <a:r>
              <a:rPr lang="en-GB" dirty="0" err="1"/>
              <a:t>Eu</a:t>
            </a:r>
            <a:r>
              <a:rPr lang="en-GB" dirty="0"/>
              <a:t> member states</a:t>
            </a:r>
          </a:p>
        </p:txBody>
      </p:sp>
      <p:sp>
        <p:nvSpPr>
          <p:cNvPr id="4" name="Content Placeholder 3"/>
          <p:cNvSpPr>
            <a:spLocks noGrp="1"/>
          </p:cNvSpPr>
          <p:nvPr>
            <p:ph sz="quarter" idx="11"/>
          </p:nvPr>
        </p:nvSpPr>
        <p:spPr/>
        <p:txBody>
          <a:bodyPr/>
          <a:lstStyle/>
          <a:p>
            <a:r>
              <a:rPr lang="en-GB" dirty="0"/>
              <a:t>The problem: interference with the Brussels Convention/Regulation regime?</a:t>
            </a:r>
          </a:p>
          <a:p>
            <a:endParaRPr lang="en-GB" dirty="0"/>
          </a:p>
          <a:p>
            <a:r>
              <a:rPr lang="en-GB" i="1" dirty="0"/>
              <a:t>Turner v </a:t>
            </a:r>
            <a:r>
              <a:rPr lang="en-GB" i="1" dirty="0" err="1"/>
              <a:t>Grovit</a:t>
            </a:r>
            <a:r>
              <a:rPr lang="en-GB" i="1" dirty="0"/>
              <a:t> </a:t>
            </a:r>
            <a:r>
              <a:rPr lang="en-GB" dirty="0"/>
              <a:t>[2002] 1 WLR 107</a:t>
            </a:r>
          </a:p>
          <a:p>
            <a:endParaRPr lang="en-GB" dirty="0"/>
          </a:p>
          <a:p>
            <a:r>
              <a:rPr lang="en-GB" dirty="0"/>
              <a:t>Paragraph 39 per Lord </a:t>
            </a:r>
            <a:r>
              <a:rPr lang="en-GB" dirty="0" err="1"/>
              <a:t>Hobhouse</a:t>
            </a:r>
            <a:r>
              <a:rPr lang="en-GB" dirty="0"/>
              <a:t>:</a:t>
            </a:r>
          </a:p>
          <a:p>
            <a:pPr marL="0" indent="0">
              <a:buNone/>
            </a:pPr>
            <a:r>
              <a:rPr lang="en-GB" dirty="0"/>
              <a:t>“Were the question of interpretation one which it was for your Lordship's House alone to decide, I would reject the defendant's arguments and dismiss the appeal primarily upon the ground that the defendant's arguments </a:t>
            </a:r>
            <a:r>
              <a:rPr lang="en-GB" dirty="0" err="1"/>
              <a:t>mis</a:t>
            </a:r>
            <a:r>
              <a:rPr lang="en-GB" dirty="0"/>
              <a:t>-state the English law and that therefore their arguments upon the Convention are misplaced. But their arguments also seek to give the Convention an ambit, wider than is justified by any decision of the Court of Justice which they have cited, so as to cover questions of the procedure to be followed and remedies to be adopted by national courts where jurisdiction is not the issue.</a:t>
            </a:r>
            <a:r>
              <a:rPr lang="en-GB" i="1" dirty="0"/>
              <a:t>”</a:t>
            </a:r>
            <a:endParaRPr lang="en-GB" dirty="0"/>
          </a:p>
          <a:p>
            <a:endParaRPr lang="en-GB" i="1" dirty="0"/>
          </a:p>
        </p:txBody>
      </p:sp>
    </p:spTree>
    <p:extLst>
      <p:ext uri="{BB962C8B-B14F-4D97-AF65-F5344CB8AC3E}">
        <p14:creationId xmlns:p14="http://schemas.microsoft.com/office/powerpoint/2010/main" val="870356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GB" b="1"/>
              <a:t>brickcourt.co.uk </a:t>
            </a:r>
          </a:p>
          <a:p>
            <a:r>
              <a:rPr lang="en-GB"/>
              <a:t>+44(0)20 7379 3550</a:t>
            </a:r>
            <a:endParaRPr lang="en-GB" dirty="0"/>
          </a:p>
        </p:txBody>
      </p:sp>
      <p:sp>
        <p:nvSpPr>
          <p:cNvPr id="3" name="Title 2"/>
          <p:cNvSpPr>
            <a:spLocks noGrp="1"/>
          </p:cNvSpPr>
          <p:nvPr>
            <p:ph type="title"/>
          </p:nvPr>
        </p:nvSpPr>
        <p:spPr/>
        <p:txBody>
          <a:bodyPr>
            <a:normAutofit fontScale="90000"/>
          </a:bodyPr>
          <a:lstStyle/>
          <a:p>
            <a:r>
              <a:rPr lang="en-GB" dirty="0"/>
              <a:t>Antisuit injunctions not permitted RE PROCEEDINGS IN EU MEMBER STATE</a:t>
            </a:r>
          </a:p>
        </p:txBody>
      </p:sp>
      <p:sp>
        <p:nvSpPr>
          <p:cNvPr id="4" name="Content Placeholder 3"/>
          <p:cNvSpPr>
            <a:spLocks noGrp="1"/>
          </p:cNvSpPr>
          <p:nvPr>
            <p:ph sz="quarter" idx="11"/>
          </p:nvPr>
        </p:nvSpPr>
        <p:spPr/>
        <p:txBody>
          <a:bodyPr/>
          <a:lstStyle/>
          <a:p>
            <a:r>
              <a:rPr lang="en-GB" i="1" dirty="0"/>
              <a:t>Turner v </a:t>
            </a:r>
            <a:r>
              <a:rPr lang="en-GB" i="1" dirty="0" err="1"/>
              <a:t>Grovit</a:t>
            </a:r>
            <a:r>
              <a:rPr lang="en-GB" dirty="0"/>
              <a:t> (C-159/02) [2005] 1 AC 101: paragraph 27:</a:t>
            </a:r>
          </a:p>
          <a:p>
            <a:pPr marL="0" indent="0">
              <a:buNone/>
            </a:pPr>
            <a:r>
              <a:rPr lang="en-GB" dirty="0"/>
              <a:t>“A prohibition imposed by a court, backed by a penalty, restraining a party from commencing or continuing proceedings before a foreign court undermines the latter court's jurisdiction to determine the dispute. Any injunction prohibiting a claimant from bringing such an action must be seen as constituting interference with the jurisdiction of the foreign court which, as such, is incompatible with the system of the Convention.”</a:t>
            </a:r>
          </a:p>
          <a:p>
            <a:pPr marL="0" indent="0">
              <a:buNone/>
            </a:pPr>
            <a:endParaRPr lang="en-GB" dirty="0"/>
          </a:p>
          <a:p>
            <a:r>
              <a:rPr lang="en-GB" dirty="0"/>
              <a:t>The court </a:t>
            </a:r>
            <a:r>
              <a:rPr lang="en-GB" u="sng" dirty="0"/>
              <a:t>can</a:t>
            </a:r>
            <a:r>
              <a:rPr lang="en-GB" dirty="0"/>
              <a:t> grant damages for breach of the jurisdiction clause: </a:t>
            </a:r>
          </a:p>
          <a:p>
            <a:pPr lvl="1"/>
            <a:r>
              <a:rPr lang="en-GB" i="1" dirty="0"/>
              <a:t>Starlight Shipping v Allianz Marine &amp; Aviation </a:t>
            </a:r>
            <a:r>
              <a:rPr lang="en-GB" i="1" dirty="0" err="1"/>
              <a:t>Versicherungs</a:t>
            </a:r>
            <a:r>
              <a:rPr lang="en-GB" i="1" dirty="0"/>
              <a:t> AG </a:t>
            </a:r>
            <a:r>
              <a:rPr lang="en-GB" dirty="0"/>
              <a:t>(</a:t>
            </a:r>
            <a:r>
              <a:rPr lang="en-GB" i="1" dirty="0"/>
              <a:t>“The Alexandros T</a:t>
            </a:r>
            <a:r>
              <a:rPr lang="en-GB" dirty="0"/>
              <a:t>”) [2014] EWCA </a:t>
            </a:r>
            <a:r>
              <a:rPr lang="en-GB" dirty="0" err="1"/>
              <a:t>Civ</a:t>
            </a:r>
            <a:r>
              <a:rPr lang="en-GB" dirty="0"/>
              <a:t> 1010</a:t>
            </a:r>
          </a:p>
          <a:p>
            <a:pPr lvl="1"/>
            <a:r>
              <a:rPr lang="en-GB" i="1" dirty="0"/>
              <a:t>Barclays Bank plc v </a:t>
            </a:r>
            <a:r>
              <a:rPr lang="en-GB" i="1" dirty="0" err="1"/>
              <a:t>Ente</a:t>
            </a:r>
            <a:r>
              <a:rPr lang="en-GB" i="1" dirty="0"/>
              <a:t> </a:t>
            </a:r>
            <a:r>
              <a:rPr lang="en-GB" i="1" dirty="0" err="1"/>
              <a:t>Nazionale</a:t>
            </a:r>
            <a:r>
              <a:rPr lang="en-GB" i="1" dirty="0"/>
              <a:t> de </a:t>
            </a:r>
            <a:r>
              <a:rPr lang="en-GB" i="1" dirty="0" err="1"/>
              <a:t>Previdenza</a:t>
            </a:r>
            <a:r>
              <a:rPr lang="en-GB" i="1" dirty="0"/>
              <a:t> </a:t>
            </a:r>
            <a:r>
              <a:rPr lang="en-GB" i="1" dirty="0" err="1"/>
              <a:t>ed</a:t>
            </a:r>
            <a:r>
              <a:rPr lang="en-GB" i="1" dirty="0"/>
              <a:t> </a:t>
            </a:r>
            <a:r>
              <a:rPr lang="en-GB" i="1" dirty="0" err="1"/>
              <a:t>Assistenza</a:t>
            </a:r>
            <a:r>
              <a:rPr lang="en-GB" i="1" dirty="0"/>
              <a:t> </a:t>
            </a:r>
            <a:r>
              <a:rPr lang="en-GB" i="1" dirty="0" err="1"/>
              <a:t>dei</a:t>
            </a:r>
            <a:r>
              <a:rPr lang="en-GB" i="1" dirty="0"/>
              <a:t> Medici a </a:t>
            </a:r>
            <a:r>
              <a:rPr lang="en-GB" i="1" dirty="0" err="1"/>
              <a:t>Degli</a:t>
            </a:r>
            <a:r>
              <a:rPr lang="en-GB" i="1" dirty="0"/>
              <a:t> </a:t>
            </a:r>
            <a:r>
              <a:rPr lang="en-GB" i="1" dirty="0" err="1"/>
              <a:t>Odontoiatri</a:t>
            </a:r>
            <a:r>
              <a:rPr lang="en-GB" dirty="0"/>
              <a:t> [2016] EWCA </a:t>
            </a:r>
            <a:r>
              <a:rPr lang="en-GB" dirty="0" err="1"/>
              <a:t>Civ</a:t>
            </a:r>
            <a:r>
              <a:rPr lang="en-GB" dirty="0"/>
              <a:t> 1261</a:t>
            </a:r>
            <a:endParaRPr lang="en-GB" i="1" dirty="0"/>
          </a:p>
          <a:p>
            <a:pPr marL="0" indent="0">
              <a:buNone/>
            </a:pPr>
            <a:endParaRPr lang="en-GB" dirty="0"/>
          </a:p>
          <a:p>
            <a:endParaRPr lang="en-GB" i="1" dirty="0"/>
          </a:p>
        </p:txBody>
      </p:sp>
    </p:spTree>
    <p:extLst>
      <p:ext uri="{BB962C8B-B14F-4D97-AF65-F5344CB8AC3E}">
        <p14:creationId xmlns:p14="http://schemas.microsoft.com/office/powerpoint/2010/main" val="7910907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GB" b="1"/>
              <a:t>brickcourt.co.uk </a:t>
            </a:r>
          </a:p>
          <a:p>
            <a:r>
              <a:rPr lang="en-GB"/>
              <a:t>+44(0)20 7379 3550</a:t>
            </a:r>
            <a:endParaRPr lang="en-GB" dirty="0"/>
          </a:p>
        </p:txBody>
      </p:sp>
      <p:sp>
        <p:nvSpPr>
          <p:cNvPr id="3" name="Title 2"/>
          <p:cNvSpPr>
            <a:spLocks noGrp="1"/>
          </p:cNvSpPr>
          <p:nvPr>
            <p:ph type="title"/>
          </p:nvPr>
        </p:nvSpPr>
        <p:spPr/>
        <p:txBody>
          <a:bodyPr/>
          <a:lstStyle/>
          <a:p>
            <a:r>
              <a:rPr lang="en-GB" dirty="0"/>
              <a:t>BREACH OF ARBITRATION AGREEMENT?</a:t>
            </a:r>
          </a:p>
        </p:txBody>
      </p:sp>
      <p:sp>
        <p:nvSpPr>
          <p:cNvPr id="4" name="Content Placeholder 3"/>
          <p:cNvSpPr>
            <a:spLocks noGrp="1"/>
          </p:cNvSpPr>
          <p:nvPr>
            <p:ph sz="quarter" idx="11"/>
          </p:nvPr>
        </p:nvSpPr>
        <p:spPr/>
        <p:txBody>
          <a:bodyPr/>
          <a:lstStyle/>
          <a:p>
            <a:r>
              <a:rPr lang="en-GB" dirty="0"/>
              <a:t>Generally no: </a:t>
            </a:r>
          </a:p>
          <a:p>
            <a:endParaRPr lang="en-GB" dirty="0"/>
          </a:p>
          <a:p>
            <a:pPr lvl="1"/>
            <a:r>
              <a:rPr lang="en-GB" i="1" dirty="0"/>
              <a:t>The Front </a:t>
            </a:r>
            <a:r>
              <a:rPr lang="en-GB" i="1" dirty="0" err="1"/>
              <a:t>Comor</a:t>
            </a:r>
            <a:r>
              <a:rPr lang="en-GB" dirty="0"/>
              <a:t> [2007] 1 Lloyd’s Rep 391</a:t>
            </a:r>
          </a:p>
          <a:p>
            <a:pPr lvl="1"/>
            <a:r>
              <a:rPr lang="en-GB" i="1" dirty="0"/>
              <a:t>Allianz </a:t>
            </a:r>
            <a:r>
              <a:rPr lang="en-GB" i="1" dirty="0" err="1"/>
              <a:t>SpA</a:t>
            </a:r>
            <a:r>
              <a:rPr lang="en-GB" i="1" dirty="0"/>
              <a:t> v West Tankers </a:t>
            </a:r>
            <a:r>
              <a:rPr lang="en-GB" i="1" dirty="0" err="1"/>
              <a:t>Inc</a:t>
            </a:r>
            <a:r>
              <a:rPr lang="en-GB" i="1" dirty="0"/>
              <a:t> </a:t>
            </a:r>
            <a:r>
              <a:rPr lang="en-GB" dirty="0"/>
              <a:t>(C-185/07) [2009] 1 AC 1138</a:t>
            </a:r>
          </a:p>
          <a:p>
            <a:pPr lvl="1"/>
            <a:r>
              <a:rPr lang="en-GB" i="1" dirty="0" err="1"/>
              <a:t>Nori</a:t>
            </a:r>
            <a:r>
              <a:rPr lang="en-GB" i="1" dirty="0"/>
              <a:t> Holdings Ltd v PJSC </a:t>
            </a:r>
            <a:r>
              <a:rPr lang="en-GB" i="1" dirty="0" err="1"/>
              <a:t>Otkritie</a:t>
            </a:r>
            <a:r>
              <a:rPr lang="en-GB" i="1" dirty="0"/>
              <a:t> Bank</a:t>
            </a:r>
            <a:r>
              <a:rPr lang="en-GB" dirty="0"/>
              <a:t> [2018] EWHC 1343 (</a:t>
            </a:r>
            <a:r>
              <a:rPr lang="en-GB" dirty="0" err="1"/>
              <a:t>Comm</a:t>
            </a:r>
            <a:r>
              <a:rPr lang="en-GB" dirty="0"/>
              <a:t>)</a:t>
            </a:r>
            <a:endParaRPr lang="en-GB" i="1" dirty="0"/>
          </a:p>
          <a:p>
            <a:endParaRPr lang="en-GB" dirty="0"/>
          </a:p>
          <a:p>
            <a:r>
              <a:rPr lang="en-GB" dirty="0"/>
              <a:t>But the Court </a:t>
            </a:r>
            <a:r>
              <a:rPr lang="en-GB" u="sng" dirty="0"/>
              <a:t>can</a:t>
            </a:r>
            <a:r>
              <a:rPr lang="en-GB" dirty="0"/>
              <a:t> enforce antisuit injunctions granted by the arbitrators:</a:t>
            </a:r>
          </a:p>
          <a:p>
            <a:endParaRPr lang="en-GB" dirty="0"/>
          </a:p>
          <a:p>
            <a:r>
              <a:rPr lang="en-GB" dirty="0"/>
              <a:t> Case C-536/13 </a:t>
            </a:r>
            <a:r>
              <a:rPr lang="en-GB" i="1" dirty="0"/>
              <a:t>Gazprom</a:t>
            </a:r>
            <a:r>
              <a:rPr lang="en-GB" dirty="0"/>
              <a:t> [2015] 1 WLR 4937</a:t>
            </a:r>
          </a:p>
        </p:txBody>
      </p:sp>
    </p:spTree>
    <p:extLst>
      <p:ext uri="{BB962C8B-B14F-4D97-AF65-F5344CB8AC3E}">
        <p14:creationId xmlns:p14="http://schemas.microsoft.com/office/powerpoint/2010/main" val="11919871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GB" b="1"/>
              <a:t>brickcourt.co.uk </a:t>
            </a:r>
          </a:p>
          <a:p>
            <a:r>
              <a:rPr lang="en-GB"/>
              <a:t>+44(0)20 7379 3550</a:t>
            </a:r>
            <a:endParaRPr lang="en-GB" dirty="0"/>
          </a:p>
        </p:txBody>
      </p:sp>
      <p:sp>
        <p:nvSpPr>
          <p:cNvPr id="3" name="Title 2"/>
          <p:cNvSpPr>
            <a:spLocks noGrp="1"/>
          </p:cNvSpPr>
          <p:nvPr>
            <p:ph type="title"/>
          </p:nvPr>
        </p:nvSpPr>
        <p:spPr/>
        <p:txBody>
          <a:bodyPr/>
          <a:lstStyle/>
          <a:p>
            <a:r>
              <a:rPr lang="en-GB" dirty="0"/>
              <a:t>What now?</a:t>
            </a:r>
          </a:p>
        </p:txBody>
      </p:sp>
      <p:sp>
        <p:nvSpPr>
          <p:cNvPr id="4" name="Content Placeholder 3"/>
          <p:cNvSpPr>
            <a:spLocks noGrp="1"/>
          </p:cNvSpPr>
          <p:nvPr>
            <p:ph sz="quarter" idx="11"/>
          </p:nvPr>
        </p:nvSpPr>
        <p:spPr/>
        <p:txBody>
          <a:bodyPr/>
          <a:lstStyle/>
          <a:p>
            <a:r>
              <a:rPr lang="en-GB" dirty="0"/>
              <a:t>On the face of it, the common law applies</a:t>
            </a:r>
          </a:p>
          <a:p>
            <a:r>
              <a:rPr lang="en-GB" dirty="0"/>
              <a:t>If the UK (re-)joins the Lugano Convention, reasoning of the CJEU as to its interpretation will probably be taken into account (cf. Civil Jurisdiction and Judgments Act 1982 s.3B, currently not in force).</a:t>
            </a:r>
          </a:p>
          <a:p>
            <a:pPr lvl="1"/>
            <a:r>
              <a:rPr lang="en-GB" dirty="0"/>
              <a:t>Will it be accepted?</a:t>
            </a:r>
          </a:p>
          <a:p>
            <a:pPr lvl="1"/>
            <a:r>
              <a:rPr lang="en-GB" dirty="0"/>
              <a:t>Different position as </a:t>
            </a:r>
            <a:r>
              <a:rPr lang="en-GB"/>
              <a:t>between antisuit and anti-enforcement?</a:t>
            </a:r>
            <a:endParaRPr lang="en-GB" dirty="0"/>
          </a:p>
          <a:p>
            <a:pPr marL="180000" lvl="1" indent="0">
              <a:buNone/>
            </a:pPr>
            <a:endParaRPr lang="en-GB" dirty="0"/>
          </a:p>
          <a:p>
            <a:r>
              <a:rPr lang="en-GB" dirty="0"/>
              <a:t>Hague Convention Articles 6 and 7: a way back in for </a:t>
            </a:r>
            <a:r>
              <a:rPr lang="en-GB" i="1" dirty="0"/>
              <a:t>Turner</a:t>
            </a:r>
            <a:r>
              <a:rPr lang="en-GB" dirty="0"/>
              <a:t>?</a:t>
            </a:r>
          </a:p>
          <a:p>
            <a:endParaRPr lang="en-GB" dirty="0"/>
          </a:p>
          <a:p>
            <a:r>
              <a:rPr lang="en-GB" dirty="0"/>
              <a:t>Reaction from EU member state courts?</a:t>
            </a:r>
          </a:p>
          <a:p>
            <a:pPr lvl="1"/>
            <a:r>
              <a:rPr lang="en-GB" dirty="0" err="1"/>
              <a:t>Oberlandesgericht</a:t>
            </a:r>
            <a:r>
              <a:rPr lang="en-GB" dirty="0"/>
              <a:t> </a:t>
            </a:r>
            <a:r>
              <a:rPr lang="en-GB" dirty="0" err="1"/>
              <a:t>München</a:t>
            </a:r>
            <a:r>
              <a:rPr lang="en-GB" dirty="0"/>
              <a:t> (12 December 2019) and the </a:t>
            </a:r>
            <a:r>
              <a:rPr lang="en-GB" dirty="0" err="1"/>
              <a:t>Cour</a:t>
            </a:r>
            <a:r>
              <a:rPr lang="en-GB" dirty="0"/>
              <a:t> </a:t>
            </a:r>
            <a:r>
              <a:rPr lang="en-GB" dirty="0" err="1"/>
              <a:t>d’appel</a:t>
            </a:r>
            <a:r>
              <a:rPr lang="en-GB" dirty="0"/>
              <a:t> de Paris (3 March 2020) grant anti-anti-suit injunctions in patent cases (hat tip: international-litigation-blog.com)</a:t>
            </a:r>
          </a:p>
          <a:p>
            <a:pPr marL="0" indent="0">
              <a:buNone/>
            </a:pPr>
            <a:endParaRPr lang="en-GB" dirty="0"/>
          </a:p>
        </p:txBody>
      </p:sp>
    </p:spTree>
    <p:extLst>
      <p:ext uri="{BB962C8B-B14F-4D97-AF65-F5344CB8AC3E}">
        <p14:creationId xmlns:p14="http://schemas.microsoft.com/office/powerpoint/2010/main" val="11569426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B57A5-3AC2-7D44-910C-7512C52ECA37}"/>
              </a:ext>
            </a:extLst>
          </p:cNvPr>
          <p:cNvSpPr>
            <a:spLocks noGrp="1"/>
          </p:cNvSpPr>
          <p:nvPr>
            <p:ph type="ctrTitle"/>
          </p:nvPr>
        </p:nvSpPr>
        <p:spPr>
          <a:xfrm>
            <a:off x="574767" y="535578"/>
            <a:ext cx="8059782" cy="2599508"/>
          </a:xfrm>
        </p:spPr>
        <p:txBody>
          <a:bodyPr>
            <a:normAutofit fontScale="90000"/>
          </a:bodyPr>
          <a:lstStyle/>
          <a:p>
            <a:br>
              <a:rPr lang="en-GB" dirty="0"/>
            </a:br>
            <a:br>
              <a:rPr lang="en-GB" b="1" dirty="0"/>
            </a:br>
            <a:r>
              <a:rPr lang="en-GB" b="1" dirty="0"/>
              <a:t>Jurisdiction jousts after </a:t>
            </a:r>
            <a:r>
              <a:rPr lang="en-GB" b="1" dirty="0" err="1"/>
              <a:t>Brexit</a:t>
            </a:r>
            <a:r>
              <a:rPr lang="en-GB" b="1" dirty="0"/>
              <a:t>; </a:t>
            </a:r>
            <a:br>
              <a:rPr lang="en-GB" b="1" dirty="0"/>
            </a:br>
            <a:r>
              <a:rPr lang="en-GB" b="1" dirty="0"/>
              <a:t>More conflicts ahead?</a:t>
            </a:r>
            <a:br>
              <a:rPr lang="en-GB" dirty="0"/>
            </a:br>
            <a:br>
              <a:rPr lang="en-GB" b="1" dirty="0"/>
            </a:br>
            <a:r>
              <a:rPr lang="en-GB" dirty="0"/>
              <a:t> </a:t>
            </a:r>
            <a:br>
              <a:rPr lang="en-GB" dirty="0"/>
            </a:br>
            <a:r>
              <a:rPr lang="en-GB" b="1" cap="none" dirty="0"/>
              <a:t>Wednesday 3 March 2020 at 11am online</a:t>
            </a:r>
            <a:br>
              <a:rPr lang="en-GB" sz="2200" b="1" cap="none" dirty="0"/>
            </a:br>
            <a:br>
              <a:rPr lang="en-GB" sz="2200" b="1" cap="none" dirty="0"/>
            </a:br>
            <a:endParaRPr lang="en-GB" sz="2700" cap="none" dirty="0"/>
          </a:p>
        </p:txBody>
      </p:sp>
      <p:sp>
        <p:nvSpPr>
          <p:cNvPr id="4" name="Footer Placeholder 3">
            <a:extLst>
              <a:ext uri="{FF2B5EF4-FFF2-40B4-BE49-F238E27FC236}">
                <a16:creationId xmlns:a16="http://schemas.microsoft.com/office/drawing/2014/main" id="{FE441B11-76D2-954E-A92C-57EC29D8CA57}"/>
              </a:ext>
            </a:extLst>
          </p:cNvPr>
          <p:cNvSpPr>
            <a:spLocks noGrp="1"/>
          </p:cNvSpPr>
          <p:nvPr>
            <p:ph type="ftr" sz="quarter" idx="11"/>
          </p:nvPr>
        </p:nvSpPr>
        <p:spPr/>
        <p:txBody>
          <a:bodyPr/>
          <a:lstStyle/>
          <a:p>
            <a:r>
              <a:rPr lang="en-GB" b="1"/>
              <a:t>brickcourt.co.uk </a:t>
            </a:r>
          </a:p>
          <a:p>
            <a:r>
              <a:rPr lang="en-GB"/>
              <a:t>+44(0)20 7379 3550</a:t>
            </a:r>
            <a:endParaRPr lang="en-GB" dirty="0"/>
          </a:p>
        </p:txBody>
      </p:sp>
      <p:sp>
        <p:nvSpPr>
          <p:cNvPr id="5" name="Text Placeholder 4">
            <a:extLst>
              <a:ext uri="{FF2B5EF4-FFF2-40B4-BE49-F238E27FC236}">
                <a16:creationId xmlns:a16="http://schemas.microsoft.com/office/drawing/2014/main" id="{DFF3F92E-CE93-0141-8FD6-83BB68931F19}"/>
              </a:ext>
            </a:extLst>
          </p:cNvPr>
          <p:cNvSpPr>
            <a:spLocks noGrp="1"/>
          </p:cNvSpPr>
          <p:nvPr>
            <p:ph type="body" sz="quarter" idx="12"/>
          </p:nvPr>
        </p:nvSpPr>
        <p:spPr>
          <a:xfrm>
            <a:off x="853204" y="2625634"/>
            <a:ext cx="7648245" cy="2390503"/>
          </a:xfrm>
        </p:spPr>
        <p:txBody>
          <a:bodyPr>
            <a:normAutofit/>
          </a:bodyPr>
          <a:lstStyle/>
          <a:p>
            <a:pPr marL="285750" indent="-285750" algn="l">
              <a:buFont typeface="Arial" panose="020B0604020202020204" pitchFamily="34" charset="0"/>
              <a:buChar char="•"/>
            </a:pPr>
            <a:endParaRPr lang="en-GB" dirty="0"/>
          </a:p>
          <a:p>
            <a:r>
              <a:rPr lang="en-GB" sz="2000" dirty="0"/>
              <a:t>Chaired by Sir Richard Aikens</a:t>
            </a:r>
          </a:p>
          <a:p>
            <a:endParaRPr lang="en-GB" sz="2000" b="0" dirty="0"/>
          </a:p>
          <a:p>
            <a:r>
              <a:rPr lang="en-GB" sz="2000" b="0" dirty="0"/>
              <a:t>Speakers:</a:t>
            </a:r>
          </a:p>
          <a:p>
            <a:endParaRPr lang="en-GB" sz="2000" b="0" dirty="0"/>
          </a:p>
          <a:p>
            <a:r>
              <a:rPr lang="en-GB" sz="2000" dirty="0"/>
              <a:t>Daniel Jowell QC</a:t>
            </a:r>
            <a:endParaRPr lang="en-GB" sz="2000" b="0" dirty="0"/>
          </a:p>
          <a:p>
            <a:r>
              <a:rPr lang="en-GB" sz="2000" dirty="0"/>
              <a:t>Stephen Midwinter QC</a:t>
            </a:r>
            <a:endParaRPr lang="en-GB" sz="2000" b="0" dirty="0"/>
          </a:p>
          <a:p>
            <a:r>
              <a:rPr lang="en-GB" sz="2000" dirty="0"/>
              <a:t>Charlotte Thomas</a:t>
            </a:r>
            <a:endParaRPr lang="en-GB" sz="2000" b="0" dirty="0"/>
          </a:p>
          <a:p>
            <a:r>
              <a:rPr lang="en-GB" sz="2000" dirty="0"/>
              <a:t>Jacob Rabinowitz</a:t>
            </a:r>
            <a:endParaRPr lang="en-GB" sz="2000" b="0" dirty="0"/>
          </a:p>
          <a:p>
            <a:pPr marL="342900" indent="-342900">
              <a:buFont typeface="Arial" panose="020B0604020202020204" pitchFamily="34" charset="0"/>
              <a:buChar char="•"/>
            </a:pPr>
            <a:endParaRPr lang="en-GB" sz="2000" b="0" i="1" dirty="0"/>
          </a:p>
        </p:txBody>
      </p:sp>
    </p:spTree>
    <p:extLst>
      <p:ext uri="{BB962C8B-B14F-4D97-AF65-F5344CB8AC3E}">
        <p14:creationId xmlns:p14="http://schemas.microsoft.com/office/powerpoint/2010/main" val="3287853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23F6989-D488-3C41-BBF4-F282B5502EAD}"/>
              </a:ext>
            </a:extLst>
          </p:cNvPr>
          <p:cNvSpPr>
            <a:spLocks noGrp="1"/>
          </p:cNvSpPr>
          <p:nvPr>
            <p:ph type="ftr" sz="quarter" idx="10"/>
          </p:nvPr>
        </p:nvSpPr>
        <p:spPr/>
        <p:txBody>
          <a:bodyPr/>
          <a:lstStyle/>
          <a:p>
            <a:r>
              <a:rPr lang="en-GB" b="1"/>
              <a:t>brickcourt.co.uk </a:t>
            </a:r>
          </a:p>
          <a:p>
            <a:r>
              <a:rPr lang="en-GB"/>
              <a:t>+44(0)20 7379 3550</a:t>
            </a:r>
            <a:endParaRPr lang="en-GB" dirty="0"/>
          </a:p>
        </p:txBody>
      </p:sp>
      <p:sp>
        <p:nvSpPr>
          <p:cNvPr id="3" name="Title 2">
            <a:extLst>
              <a:ext uri="{FF2B5EF4-FFF2-40B4-BE49-F238E27FC236}">
                <a16:creationId xmlns:a16="http://schemas.microsoft.com/office/drawing/2014/main" id="{D5C6A61E-31D2-7C46-931D-2F15C9A10861}"/>
              </a:ext>
            </a:extLst>
          </p:cNvPr>
          <p:cNvSpPr>
            <a:spLocks noGrp="1"/>
          </p:cNvSpPr>
          <p:nvPr>
            <p:ph type="title"/>
          </p:nvPr>
        </p:nvSpPr>
        <p:spPr/>
        <p:txBody>
          <a:bodyPr>
            <a:normAutofit fontScale="90000"/>
          </a:bodyPr>
          <a:lstStyle/>
          <a:p>
            <a:r>
              <a:rPr lang="en-US" dirty="0"/>
              <a:t>the current </a:t>
            </a:r>
            <a:r>
              <a:rPr lang="en-US" dirty="0" err="1"/>
              <a:t>eu</a:t>
            </a:r>
            <a:r>
              <a:rPr lang="en-US" dirty="0"/>
              <a:t>/EEA JURISDICTION rules: RECAP (1)</a:t>
            </a:r>
          </a:p>
        </p:txBody>
      </p:sp>
      <p:sp>
        <p:nvSpPr>
          <p:cNvPr id="4" name="Content Placeholder 3">
            <a:extLst>
              <a:ext uri="{FF2B5EF4-FFF2-40B4-BE49-F238E27FC236}">
                <a16:creationId xmlns:a16="http://schemas.microsoft.com/office/drawing/2014/main" id="{CDE26476-7FA4-484D-BFCE-D9D995F1D3FF}"/>
              </a:ext>
            </a:extLst>
          </p:cNvPr>
          <p:cNvSpPr>
            <a:spLocks noGrp="1"/>
          </p:cNvSpPr>
          <p:nvPr>
            <p:ph sz="quarter" idx="11"/>
          </p:nvPr>
        </p:nvSpPr>
        <p:spPr>
          <a:xfrm>
            <a:off x="606327" y="1399786"/>
            <a:ext cx="7913342" cy="4199508"/>
          </a:xfrm>
        </p:spPr>
        <p:txBody>
          <a:bodyPr>
            <a:normAutofit/>
          </a:bodyPr>
          <a:lstStyle/>
          <a:p>
            <a:r>
              <a:rPr lang="en-GB" dirty="0"/>
              <a:t>EU jurisdiction rules currently governed by the Brussels I Regulation (recast) 1215/2012, also known as the Judgments Regulation or the </a:t>
            </a:r>
            <a:r>
              <a:rPr lang="en-GB" b="1" dirty="0"/>
              <a:t>Brussels Recast Regulation</a:t>
            </a:r>
            <a:r>
              <a:rPr lang="en-GB" dirty="0"/>
              <a:t>. Previously:</a:t>
            </a:r>
          </a:p>
          <a:p>
            <a:pPr lvl="2"/>
            <a:r>
              <a:rPr lang="en-GB" dirty="0"/>
              <a:t>2001 Brussels Regulation</a:t>
            </a:r>
          </a:p>
          <a:p>
            <a:pPr lvl="2"/>
            <a:r>
              <a:rPr lang="en-GB" dirty="0"/>
              <a:t>1968 Brussels Convention (UK law by the Civil Jurisdiction and Judgments Act 1982)</a:t>
            </a:r>
          </a:p>
          <a:p>
            <a:pPr lvl="2"/>
            <a:r>
              <a:rPr lang="en-GB" dirty="0"/>
              <a:t>Various ad hoc bilateral agreements on recognition and enforcement (UK law under Administration of Justice Act 1920 and Foreign Judgments (Reciprocal Enforcement) Act 1933)</a:t>
            </a:r>
          </a:p>
          <a:p>
            <a:pPr marL="360000" lvl="2" indent="0">
              <a:buNone/>
            </a:pPr>
            <a:endParaRPr lang="en-GB" dirty="0"/>
          </a:p>
          <a:p>
            <a:r>
              <a:rPr lang="en-GB" dirty="0"/>
              <a:t>Also:</a:t>
            </a:r>
          </a:p>
          <a:p>
            <a:pPr lvl="2"/>
            <a:r>
              <a:rPr lang="en-GB" dirty="0"/>
              <a:t>2007 Lugano Convention, replacing 1988 Lugano Convention (now Norway, Iceland and Switzerland) – similar to 2001 Brussels Regulation</a:t>
            </a:r>
          </a:p>
          <a:p>
            <a:pPr lvl="2"/>
            <a:r>
              <a:rPr lang="en-GB" dirty="0"/>
              <a:t>EU/Denmark Agreement (Denmark)</a:t>
            </a:r>
          </a:p>
        </p:txBody>
      </p:sp>
      <p:pic>
        <p:nvPicPr>
          <p:cNvPr id="8" name="Picture 7">
            <a:extLst>
              <a:ext uri="{FF2B5EF4-FFF2-40B4-BE49-F238E27FC236}">
                <a16:creationId xmlns:a16="http://schemas.microsoft.com/office/drawing/2014/main" id="{B8824569-F1AF-FA4E-AFB6-9C2B75326202}"/>
              </a:ext>
            </a:extLst>
          </p:cNvPr>
          <p:cNvPicPr>
            <a:picLocks noChangeAspect="1"/>
          </p:cNvPicPr>
          <p:nvPr/>
        </p:nvPicPr>
        <p:blipFill>
          <a:blip r:embed="rId2"/>
          <a:stretch>
            <a:fillRect/>
          </a:stretch>
        </p:blipFill>
        <p:spPr>
          <a:xfrm>
            <a:off x="7562828" y="0"/>
            <a:ext cx="1581172" cy="1120656"/>
          </a:xfrm>
          <a:prstGeom prst="rect">
            <a:avLst/>
          </a:prstGeom>
        </p:spPr>
      </p:pic>
    </p:spTree>
    <p:extLst>
      <p:ext uri="{BB962C8B-B14F-4D97-AF65-F5344CB8AC3E}">
        <p14:creationId xmlns:p14="http://schemas.microsoft.com/office/powerpoint/2010/main" val="4028231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4A980AF-C739-3F45-821F-E9AC0D7E4086}"/>
              </a:ext>
            </a:extLst>
          </p:cNvPr>
          <p:cNvSpPr>
            <a:spLocks noGrp="1"/>
          </p:cNvSpPr>
          <p:nvPr>
            <p:ph type="ftr" sz="quarter" idx="10"/>
          </p:nvPr>
        </p:nvSpPr>
        <p:spPr/>
        <p:txBody>
          <a:bodyPr/>
          <a:lstStyle/>
          <a:p>
            <a:r>
              <a:rPr lang="en-GB" b="1"/>
              <a:t>brickcourt.co.uk </a:t>
            </a:r>
          </a:p>
          <a:p>
            <a:r>
              <a:rPr lang="en-GB"/>
              <a:t>+44(0)20 7379 3550</a:t>
            </a:r>
            <a:endParaRPr lang="en-GB" dirty="0"/>
          </a:p>
        </p:txBody>
      </p:sp>
      <p:sp>
        <p:nvSpPr>
          <p:cNvPr id="3" name="Title 2">
            <a:extLst>
              <a:ext uri="{FF2B5EF4-FFF2-40B4-BE49-F238E27FC236}">
                <a16:creationId xmlns:a16="http://schemas.microsoft.com/office/drawing/2014/main" id="{B1596234-83A4-CD42-B1DF-711D85492D3A}"/>
              </a:ext>
            </a:extLst>
          </p:cNvPr>
          <p:cNvSpPr>
            <a:spLocks noGrp="1"/>
          </p:cNvSpPr>
          <p:nvPr>
            <p:ph type="title"/>
          </p:nvPr>
        </p:nvSpPr>
        <p:spPr/>
        <p:txBody>
          <a:bodyPr>
            <a:normAutofit fontScale="90000"/>
          </a:bodyPr>
          <a:lstStyle/>
          <a:p>
            <a:r>
              <a:rPr lang="en-US" dirty="0"/>
              <a:t>the current </a:t>
            </a:r>
            <a:r>
              <a:rPr lang="en-US" dirty="0" err="1"/>
              <a:t>eu</a:t>
            </a:r>
            <a:r>
              <a:rPr lang="en-US" dirty="0"/>
              <a:t>/EEA JURISDICTION rules: RECAP (2)</a:t>
            </a:r>
          </a:p>
        </p:txBody>
      </p:sp>
      <p:sp>
        <p:nvSpPr>
          <p:cNvPr id="4" name="Content Placeholder 3">
            <a:extLst>
              <a:ext uri="{FF2B5EF4-FFF2-40B4-BE49-F238E27FC236}">
                <a16:creationId xmlns:a16="http://schemas.microsoft.com/office/drawing/2014/main" id="{0D6562D3-0A4B-8C4F-AC67-16987F1F8D3F}"/>
              </a:ext>
            </a:extLst>
          </p:cNvPr>
          <p:cNvSpPr>
            <a:spLocks noGrp="1"/>
          </p:cNvSpPr>
          <p:nvPr>
            <p:ph sz="quarter" idx="11"/>
          </p:nvPr>
        </p:nvSpPr>
        <p:spPr>
          <a:xfrm>
            <a:off x="846000" y="1717200"/>
            <a:ext cx="7720484" cy="4064000"/>
          </a:xfrm>
        </p:spPr>
        <p:txBody>
          <a:bodyPr/>
          <a:lstStyle/>
          <a:p>
            <a:r>
              <a:rPr lang="en-GB" dirty="0"/>
              <a:t>The following slide recaps the operation of the Brussels Recast Regulation as an aide-mémoire (with thanks to my colleague Ed </a:t>
            </a:r>
            <a:r>
              <a:rPr lang="en-GB" dirty="0" err="1"/>
              <a:t>Ho</a:t>
            </a:r>
            <a:r>
              <a:rPr lang="en-GB" dirty="0"/>
              <a:t>)</a:t>
            </a:r>
          </a:p>
          <a:p>
            <a:endParaRPr lang="en-GB" dirty="0"/>
          </a:p>
          <a:p>
            <a:r>
              <a:rPr lang="en-GB" dirty="0"/>
              <a:t>Note three points in particular:</a:t>
            </a:r>
          </a:p>
          <a:p>
            <a:pPr lvl="2"/>
            <a:r>
              <a:rPr lang="en-GB" dirty="0"/>
              <a:t>Scope: exclusion of arbitration: </a:t>
            </a:r>
            <a:r>
              <a:rPr lang="en-GB" i="1" dirty="0"/>
              <a:t>West Tankers </a:t>
            </a:r>
            <a:r>
              <a:rPr lang="en-GB" dirty="0"/>
              <a:t>(C-185/07); </a:t>
            </a:r>
            <a:r>
              <a:rPr lang="en-GB" i="1" dirty="0"/>
              <a:t>Gazprom </a:t>
            </a:r>
            <a:r>
              <a:rPr lang="en-GB" dirty="0"/>
              <a:t>(C-536/13)</a:t>
            </a:r>
          </a:p>
          <a:p>
            <a:pPr lvl="2"/>
            <a:r>
              <a:rPr lang="en-GB" dirty="0"/>
              <a:t>Treatment of jurisdiction agreements and </a:t>
            </a:r>
            <a:r>
              <a:rPr lang="en-GB" dirty="0" err="1"/>
              <a:t>lis</a:t>
            </a:r>
            <a:r>
              <a:rPr lang="en-GB" dirty="0"/>
              <a:t> alibi </a:t>
            </a:r>
            <a:r>
              <a:rPr lang="en-GB" dirty="0" err="1"/>
              <a:t>pendens</a:t>
            </a:r>
            <a:r>
              <a:rPr lang="en-GB" dirty="0"/>
              <a:t>: NB the </a:t>
            </a:r>
            <a:r>
              <a:rPr lang="en-GB" i="1" dirty="0"/>
              <a:t>Gasser </a:t>
            </a:r>
            <a:r>
              <a:rPr lang="en-GB" dirty="0"/>
              <a:t>(C-116/02)</a:t>
            </a:r>
            <a:r>
              <a:rPr lang="en-GB" i="1" dirty="0"/>
              <a:t> </a:t>
            </a:r>
            <a:r>
              <a:rPr lang="en-GB" dirty="0"/>
              <a:t>problem under Lugano</a:t>
            </a:r>
          </a:p>
          <a:p>
            <a:pPr lvl="4"/>
            <a:r>
              <a:rPr lang="en-GB" dirty="0" err="1"/>
              <a:t>Cf</a:t>
            </a:r>
            <a:r>
              <a:rPr lang="en-GB" dirty="0"/>
              <a:t> </a:t>
            </a:r>
            <a:r>
              <a:rPr lang="en-GB" i="1" dirty="0"/>
              <a:t>Generali Italia </a:t>
            </a:r>
            <a:r>
              <a:rPr lang="en-GB" i="1" dirty="0" err="1"/>
              <a:t>SpA</a:t>
            </a:r>
            <a:r>
              <a:rPr lang="en-GB" i="1" dirty="0"/>
              <a:t> v Pelagic Fisheries Corporation </a:t>
            </a:r>
            <a:r>
              <a:rPr lang="en-GB" dirty="0"/>
              <a:t>[2020] EWHC 1228 (</a:t>
            </a:r>
            <a:r>
              <a:rPr lang="en-GB" dirty="0" err="1"/>
              <a:t>Comm</a:t>
            </a:r>
            <a:r>
              <a:rPr lang="en-GB" dirty="0"/>
              <a:t>)</a:t>
            </a:r>
          </a:p>
          <a:p>
            <a:pPr lvl="2"/>
            <a:r>
              <a:rPr lang="en-GB" dirty="0"/>
              <a:t>The centrality of domicile: </a:t>
            </a:r>
            <a:r>
              <a:rPr lang="en-GB" i="1" dirty="0"/>
              <a:t>Group </a:t>
            </a:r>
            <a:r>
              <a:rPr lang="en-GB" i="1" dirty="0" err="1"/>
              <a:t>Josi</a:t>
            </a:r>
            <a:r>
              <a:rPr lang="en-GB" dirty="0"/>
              <a:t> (C-412/98);</a:t>
            </a:r>
            <a:r>
              <a:rPr lang="en-GB" i="1" dirty="0"/>
              <a:t> Owusu </a:t>
            </a:r>
            <a:r>
              <a:rPr lang="en-GB" dirty="0"/>
              <a:t>(C-281/02); </a:t>
            </a:r>
            <a:r>
              <a:rPr lang="en-GB" i="1" dirty="0"/>
              <a:t>Vedanta </a:t>
            </a:r>
            <a:r>
              <a:rPr lang="en-GB" dirty="0"/>
              <a:t>[2019] UKSC 20</a:t>
            </a:r>
          </a:p>
          <a:p>
            <a:pPr lvl="4"/>
            <a:r>
              <a:rPr lang="en-GB" dirty="0" err="1"/>
              <a:t>Cf</a:t>
            </a:r>
            <a:r>
              <a:rPr lang="en-GB" dirty="0"/>
              <a:t> </a:t>
            </a:r>
            <a:r>
              <a:rPr lang="en-GB" i="1" dirty="0"/>
              <a:t>Gulf International Bank BSC v </a:t>
            </a:r>
            <a:r>
              <a:rPr lang="en-GB" i="1" dirty="0" err="1"/>
              <a:t>Aldwood</a:t>
            </a:r>
            <a:r>
              <a:rPr lang="en-GB" i="1" dirty="0"/>
              <a:t> </a:t>
            </a:r>
            <a:r>
              <a:rPr lang="en-GB" dirty="0"/>
              <a:t>[2019] EWHC 1666 (QB) </a:t>
            </a:r>
          </a:p>
          <a:p>
            <a:endParaRPr lang="en-US" dirty="0"/>
          </a:p>
        </p:txBody>
      </p:sp>
    </p:spTree>
    <p:extLst>
      <p:ext uri="{BB962C8B-B14F-4D97-AF65-F5344CB8AC3E}">
        <p14:creationId xmlns:p14="http://schemas.microsoft.com/office/powerpoint/2010/main" val="2707751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82A56E5-9549-E44B-95D0-D59BC9A113A2}"/>
              </a:ext>
            </a:extLst>
          </p:cNvPr>
          <p:cNvSpPr>
            <a:spLocks noGrp="1"/>
          </p:cNvSpPr>
          <p:nvPr>
            <p:ph type="ftr" sz="quarter" idx="10"/>
          </p:nvPr>
        </p:nvSpPr>
        <p:spPr/>
        <p:txBody>
          <a:bodyPr/>
          <a:lstStyle/>
          <a:p>
            <a:r>
              <a:rPr lang="en-GB" b="1"/>
              <a:t>brickcourt.co.uk </a:t>
            </a:r>
          </a:p>
          <a:p>
            <a:r>
              <a:rPr lang="en-GB"/>
              <a:t>+44(0)20 7379 3550</a:t>
            </a:r>
            <a:endParaRPr lang="en-GB" dirty="0"/>
          </a:p>
        </p:txBody>
      </p:sp>
      <p:sp>
        <p:nvSpPr>
          <p:cNvPr id="3" name="Title 2">
            <a:extLst>
              <a:ext uri="{FF2B5EF4-FFF2-40B4-BE49-F238E27FC236}">
                <a16:creationId xmlns:a16="http://schemas.microsoft.com/office/drawing/2014/main" id="{189F1128-B9C4-974B-9E7E-D6BCBA042B51}"/>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97691C2E-00B3-B643-BFD5-3E30430931A7}"/>
              </a:ext>
            </a:extLst>
          </p:cNvPr>
          <p:cNvSpPr>
            <a:spLocks noGrp="1"/>
          </p:cNvSpPr>
          <p:nvPr>
            <p:ph sz="quarter" idx="11"/>
          </p:nvPr>
        </p:nvSpPr>
        <p:spPr/>
        <p:txBody>
          <a:bodyPr/>
          <a:lstStyle/>
          <a:p>
            <a:endParaRPr lang="en-US"/>
          </a:p>
        </p:txBody>
      </p:sp>
      <p:sp>
        <p:nvSpPr>
          <p:cNvPr id="5" name="Rectangle 4">
            <a:extLst>
              <a:ext uri="{FF2B5EF4-FFF2-40B4-BE49-F238E27FC236}">
                <a16:creationId xmlns:a16="http://schemas.microsoft.com/office/drawing/2014/main" id="{A2D1CFCA-300B-C04A-8003-FDF1CEBFFC36}"/>
              </a:ext>
            </a:extLst>
          </p:cNvPr>
          <p:cNvSpPr/>
          <p:nvPr/>
        </p:nvSpPr>
        <p:spPr>
          <a:xfrm>
            <a:off x="-96715" y="0"/>
            <a:ext cx="9750669" cy="695471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2" name="Footer Placeholder 1">
            <a:extLst>
              <a:ext uri="{FF2B5EF4-FFF2-40B4-BE49-F238E27FC236}">
                <a16:creationId xmlns:a16="http://schemas.microsoft.com/office/drawing/2014/main" id="{CA0181D9-A7FE-0E46-A053-E870F0B1BBB3}"/>
              </a:ext>
            </a:extLst>
          </p:cNvPr>
          <p:cNvSpPr txBox="1">
            <a:spLocks/>
          </p:cNvSpPr>
          <p:nvPr/>
        </p:nvSpPr>
        <p:spPr>
          <a:xfrm>
            <a:off x="5310904" y="6146673"/>
            <a:ext cx="3086100" cy="365125"/>
          </a:xfrm>
          <a:prstGeom prst="rect">
            <a:avLst/>
          </a:prstGeom>
          <a:solidFill>
            <a:schemeClr val="bg1"/>
          </a:solidFill>
        </p:spPr>
        <p:txBody>
          <a:bodyPr vert="horz" lIns="91440" tIns="45720" rIns="91440" bIns="45720" rtlCol="0" anchor="ctr"/>
          <a:lstStyle>
            <a:defPPr>
              <a:defRPr lang="en-US"/>
            </a:defPPr>
            <a:lvl1pPr marL="0" algn="r" defTabSz="914400" rtl="0" eaLnBrk="1" latinLnBrk="0" hangingPunct="1">
              <a:lnSpc>
                <a:spcPts val="1600"/>
              </a:lnSpc>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a:t>brickcourt.co.uk </a:t>
            </a:r>
          </a:p>
          <a:p>
            <a:r>
              <a:rPr lang="en-GB"/>
              <a:t>+44(0)20 7379 3550</a:t>
            </a:r>
            <a:endParaRPr lang="en-GB" dirty="0"/>
          </a:p>
        </p:txBody>
      </p:sp>
      <p:sp>
        <p:nvSpPr>
          <p:cNvPr id="103" name="Rectangle 102">
            <a:extLst>
              <a:ext uri="{FF2B5EF4-FFF2-40B4-BE49-F238E27FC236}">
                <a16:creationId xmlns:a16="http://schemas.microsoft.com/office/drawing/2014/main" id="{B061449F-B50D-DB40-8A78-B3AABEDCCFC7}"/>
              </a:ext>
            </a:extLst>
          </p:cNvPr>
          <p:cNvSpPr/>
          <p:nvPr/>
        </p:nvSpPr>
        <p:spPr>
          <a:xfrm>
            <a:off x="-96715" y="-1"/>
            <a:ext cx="9750669" cy="695471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4" name="Rounded Rectangle 103">
            <a:extLst>
              <a:ext uri="{FF2B5EF4-FFF2-40B4-BE49-F238E27FC236}">
                <a16:creationId xmlns:a16="http://schemas.microsoft.com/office/drawing/2014/main" id="{8996C6BF-E82C-F04A-B3E6-32DB20C9C93E}"/>
              </a:ext>
            </a:extLst>
          </p:cNvPr>
          <p:cNvSpPr/>
          <p:nvPr/>
        </p:nvSpPr>
        <p:spPr>
          <a:xfrm>
            <a:off x="5664200" y="138113"/>
            <a:ext cx="1355725" cy="327025"/>
          </a:xfrm>
          <a:prstGeom prst="roundRect">
            <a:avLst/>
          </a:prstGeom>
          <a:solidFill>
            <a:srgbClr val="FF0000"/>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2000" b="0" i="0" u="none" strike="noStrike" kern="0" cap="none" spc="0" normalizeH="0" baseline="0" noProof="0">
              <a:ln>
                <a:noFill/>
              </a:ln>
              <a:solidFill>
                <a:prstClr val="white"/>
              </a:solidFill>
              <a:effectLst/>
              <a:uLnTx/>
              <a:uFillTx/>
              <a:latin typeface="Calibri"/>
              <a:ea typeface="+mn-ea"/>
              <a:cs typeface="+mn-cs"/>
            </a:endParaRPr>
          </a:p>
        </p:txBody>
      </p:sp>
      <p:sp>
        <p:nvSpPr>
          <p:cNvPr id="105" name="Rounded Rectangle 104">
            <a:extLst>
              <a:ext uri="{FF2B5EF4-FFF2-40B4-BE49-F238E27FC236}">
                <a16:creationId xmlns:a16="http://schemas.microsoft.com/office/drawing/2014/main" id="{63E3EAC4-3963-D74F-B182-8CFB6E3187DD}"/>
              </a:ext>
            </a:extLst>
          </p:cNvPr>
          <p:cNvSpPr/>
          <p:nvPr/>
        </p:nvSpPr>
        <p:spPr>
          <a:xfrm>
            <a:off x="5622925" y="630238"/>
            <a:ext cx="3076575" cy="763587"/>
          </a:xfrm>
          <a:prstGeom prst="roundRect">
            <a:avLst/>
          </a:prstGeom>
          <a:solidFill>
            <a:srgbClr val="00B050"/>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lvl="0" algn="ctr" fontAlgn="base">
              <a:spcBef>
                <a:spcPct val="0"/>
              </a:spcBef>
              <a:spcAft>
                <a:spcPct val="0"/>
              </a:spcAft>
              <a:defRPr/>
            </a:pPr>
            <a:r>
              <a:rPr kumimoji="0" lang="en-GB" altLang="en-US" sz="1100" b="1" i="0" u="sng" strike="noStrike" kern="0" cap="none" spc="0" normalizeH="0" baseline="0" noProof="0" dirty="0">
                <a:ln>
                  <a:noFill/>
                </a:ln>
                <a:solidFill>
                  <a:prstClr val="white"/>
                </a:solidFill>
                <a:effectLst/>
                <a:uLnTx/>
                <a:uFillTx/>
                <a:latin typeface="Andale Sans for VST" charset="0"/>
                <a:ea typeface="+mn-ea"/>
                <a:cs typeface="+mn-cs"/>
              </a:rPr>
              <a:t>Court has </a:t>
            </a:r>
            <a:r>
              <a:rPr lang="en-GB" altLang="en-US" sz="1100" b="1" u="sng" kern="0" dirty="0">
                <a:solidFill>
                  <a:prstClr val="white"/>
                </a:solidFill>
                <a:latin typeface="Andale Sans for VST" charset="0"/>
              </a:rPr>
              <a:t>j</a:t>
            </a:r>
            <a:r>
              <a:rPr kumimoji="0" lang="en-GB" altLang="en-US" sz="1100" b="1" i="0" u="sng" strike="noStrike" kern="0" cap="none" spc="0" normalizeH="0" baseline="0" noProof="0" dirty="0" err="1">
                <a:ln>
                  <a:noFill/>
                </a:ln>
                <a:solidFill>
                  <a:prstClr val="white"/>
                </a:solidFill>
                <a:effectLst/>
                <a:uLnTx/>
                <a:uFillTx/>
                <a:latin typeface="Andale Sans for VST" charset="0"/>
                <a:ea typeface="+mn-ea"/>
                <a:cs typeface="+mn-cs"/>
              </a:rPr>
              <a:t>urisdiction</a:t>
            </a:r>
            <a:r>
              <a:rPr kumimoji="0" lang="en-GB" altLang="en-US" sz="1100" b="1" i="0" strike="noStrike" kern="0" cap="none" spc="0" normalizeH="0" baseline="0" noProof="0" dirty="0">
                <a:ln>
                  <a:noFill/>
                </a:ln>
                <a:solidFill>
                  <a:prstClr val="white"/>
                </a:solidFill>
                <a:effectLst/>
                <a:uLnTx/>
                <a:uFillTx/>
                <a:latin typeface="Andale Sans for VST" charset="0"/>
                <a:ea typeface="+mn-ea"/>
                <a:cs typeface="+mn-cs"/>
              </a:rPr>
              <a:t> </a:t>
            </a:r>
            <a:r>
              <a:rPr kumimoji="0" lang="en-GB" altLang="en-US" sz="1100" b="0" i="0" u="none" strike="noStrike" kern="0" cap="none" spc="0" normalizeH="0" baseline="0" noProof="0" dirty="0">
                <a:ln>
                  <a:noFill/>
                </a:ln>
                <a:solidFill>
                  <a:prstClr val="white"/>
                </a:solidFill>
                <a:effectLst/>
                <a:uLnTx/>
                <a:uFillTx/>
                <a:latin typeface="Andale Sans for VST" charset="0"/>
                <a:ea typeface="+mn-ea"/>
                <a:cs typeface="+mn-cs"/>
              </a:rPr>
              <a:t>(even if there are parallel/related proceedings abroad: </a:t>
            </a:r>
            <a:r>
              <a:rPr lang="en-GB" altLang="en-US" sz="1100" i="1" u="sng" kern="0" dirty="0">
                <a:solidFill>
                  <a:prstClr val="white"/>
                </a:solidFill>
                <a:latin typeface="Andale Sans for VST" charset="0"/>
              </a:rPr>
              <a:t>Commerzbank v </a:t>
            </a:r>
            <a:r>
              <a:rPr lang="en-GB" altLang="en-US" sz="1100" i="1" u="sng" kern="0" dirty="0" err="1">
                <a:solidFill>
                  <a:prstClr val="white"/>
                </a:solidFill>
                <a:latin typeface="Andale Sans for VST" charset="0"/>
              </a:rPr>
              <a:t>Liquimar</a:t>
            </a:r>
            <a:r>
              <a:rPr lang="en-GB" altLang="en-US" sz="1100" i="1" u="sng" kern="0" dirty="0">
                <a:solidFill>
                  <a:prstClr val="white"/>
                </a:solidFill>
                <a:latin typeface="Andale Sans for VST" charset="0"/>
              </a:rPr>
              <a:t> Tankers </a:t>
            </a:r>
            <a:r>
              <a:rPr lang="en-GB" altLang="en-US" sz="1100" kern="0" dirty="0">
                <a:solidFill>
                  <a:prstClr val="white"/>
                </a:solidFill>
                <a:latin typeface="Andale Sans for VST" charset="0"/>
              </a:rPr>
              <a:t>[2017] EWHC 161 (</a:t>
            </a:r>
            <a:r>
              <a:rPr lang="en-GB" altLang="en-US" sz="1100" kern="0" dirty="0" err="1">
                <a:solidFill>
                  <a:prstClr val="white"/>
                </a:solidFill>
                <a:latin typeface="Andale Sans for VST" charset="0"/>
              </a:rPr>
              <a:t>Comm</a:t>
            </a:r>
            <a:r>
              <a:rPr lang="en-GB" altLang="en-US" sz="1100" kern="0" dirty="0">
                <a:solidFill>
                  <a:prstClr val="white"/>
                </a:solidFill>
                <a:latin typeface="Andale Sans for VST" charset="0"/>
              </a:rPr>
              <a:t>) at [78</a:t>
            </a:r>
            <a:r>
              <a:rPr kumimoji="0" lang="en-GB" altLang="en-US" sz="1100" b="0" i="0" u="none" strike="noStrike" kern="0" cap="none" spc="0" normalizeH="0" baseline="0" noProof="0" dirty="0">
                <a:ln>
                  <a:noFill/>
                </a:ln>
                <a:solidFill>
                  <a:prstClr val="white"/>
                </a:solidFill>
                <a:effectLst/>
                <a:uLnTx/>
                <a:uFillTx/>
                <a:latin typeface="Andale Sans for VST" charset="0"/>
                <a:ea typeface="+mn-ea"/>
                <a:cs typeface="+mn-cs"/>
              </a:rPr>
              <a:t>])</a:t>
            </a:r>
          </a:p>
        </p:txBody>
      </p:sp>
      <p:sp>
        <p:nvSpPr>
          <p:cNvPr id="106" name="Title 1">
            <a:extLst>
              <a:ext uri="{FF2B5EF4-FFF2-40B4-BE49-F238E27FC236}">
                <a16:creationId xmlns:a16="http://schemas.microsoft.com/office/drawing/2014/main" id="{9C86A0F9-9F1F-5F45-9398-73F8C76BC6D3}"/>
              </a:ext>
            </a:extLst>
          </p:cNvPr>
          <p:cNvSpPr txBox="1">
            <a:spLocks/>
          </p:cNvSpPr>
          <p:nvPr/>
        </p:nvSpPr>
        <p:spPr bwMode="auto">
          <a:xfrm>
            <a:off x="7275513" y="-95250"/>
            <a:ext cx="1868487" cy="792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altLang="en-US" sz="1600" b="1" i="0" u="sng" strike="noStrike" kern="1200" cap="none" spc="0" normalizeH="0" baseline="0" noProof="0" dirty="0">
                <a:ln>
                  <a:noFill/>
                </a:ln>
                <a:solidFill>
                  <a:sysClr val="windowText" lastClr="000000"/>
                </a:solidFill>
                <a:effectLst/>
                <a:uLnTx/>
                <a:uFillTx/>
                <a:latin typeface="Calibri"/>
                <a:ea typeface="MS PGothic" pitchFamily="34" charset="-128"/>
              </a:rPr>
              <a:t>Jurisdiction under Brussels Recast</a:t>
            </a:r>
          </a:p>
        </p:txBody>
      </p:sp>
      <p:sp>
        <p:nvSpPr>
          <p:cNvPr id="107" name="Rounded Rectangle 106">
            <a:extLst>
              <a:ext uri="{FF2B5EF4-FFF2-40B4-BE49-F238E27FC236}">
                <a16:creationId xmlns:a16="http://schemas.microsoft.com/office/drawing/2014/main" id="{F8A18938-91E8-BB45-8079-4EFCB529430F}"/>
              </a:ext>
            </a:extLst>
          </p:cNvPr>
          <p:cNvSpPr/>
          <p:nvPr/>
        </p:nvSpPr>
        <p:spPr>
          <a:xfrm>
            <a:off x="107950" y="836613"/>
            <a:ext cx="4832350" cy="703262"/>
          </a:xfrm>
          <a:prstGeom prst="roundRect">
            <a:avLst/>
          </a:prstGeom>
          <a:solidFill>
            <a:srgbClr val="1F497D">
              <a:lumMod val="40000"/>
              <a:lumOff val="60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600" b="1" i="0" u="none" strike="noStrike" kern="0" cap="none" spc="0" normalizeH="0" baseline="0" noProof="0" dirty="0">
                <a:ln>
                  <a:noFill/>
                </a:ln>
                <a:solidFill>
                  <a:prstClr val="white"/>
                </a:solidFill>
                <a:effectLst/>
                <a:uLnTx/>
                <a:uFillTx/>
                <a:latin typeface="Calibri"/>
                <a:ea typeface="+mn-ea"/>
                <a:cs typeface="+mn-cs"/>
              </a:rPr>
              <a:t>Exclusive Jurisdiction:</a:t>
            </a:r>
            <a:r>
              <a:rPr kumimoji="0" lang="en-GB" sz="1400" b="1" i="0" u="none" strike="noStrike" kern="0" cap="none" spc="0" normalizeH="0" baseline="0" noProof="0" dirty="0">
                <a:ln>
                  <a:noFill/>
                </a:ln>
                <a:solidFill>
                  <a:prstClr val="white"/>
                </a:solidFill>
                <a:effectLst/>
                <a:uLnTx/>
                <a:uFillTx/>
                <a:latin typeface="Calibri"/>
                <a:ea typeface="+mn-ea"/>
                <a:cs typeface="+mn-cs"/>
              </a:rPr>
              <a:t> </a:t>
            </a:r>
            <a:r>
              <a:rPr kumimoji="0" lang="en-GB" sz="1400" b="0" i="0" u="none" strike="noStrike" kern="0" cap="none" spc="0" normalizeH="0" baseline="0" noProof="0" dirty="0">
                <a:ln>
                  <a:noFill/>
                </a:ln>
                <a:solidFill>
                  <a:prstClr val="white"/>
                </a:solidFill>
                <a:effectLst/>
                <a:uLnTx/>
                <a:uFillTx/>
                <a:latin typeface="Calibri"/>
                <a:ea typeface="+mn-ea"/>
                <a:cs typeface="+mn-cs"/>
              </a:rPr>
              <a:t>Is this a special case where (regardless of  domicile) the Court has exclusive jurisdiction?  Art 24 (CHANGE from ex Art 22)</a:t>
            </a:r>
          </a:p>
        </p:txBody>
      </p:sp>
      <p:sp>
        <p:nvSpPr>
          <p:cNvPr id="108" name="Rounded Rectangle 107">
            <a:extLst>
              <a:ext uri="{FF2B5EF4-FFF2-40B4-BE49-F238E27FC236}">
                <a16:creationId xmlns:a16="http://schemas.microsoft.com/office/drawing/2014/main" id="{1DF7996E-6D95-4D4F-996C-6E9BB59CC936}"/>
              </a:ext>
            </a:extLst>
          </p:cNvPr>
          <p:cNvSpPr/>
          <p:nvPr/>
        </p:nvSpPr>
        <p:spPr>
          <a:xfrm>
            <a:off x="211138" y="1777578"/>
            <a:ext cx="4414837" cy="740688"/>
          </a:xfrm>
          <a:prstGeom prst="roundRect">
            <a:avLst/>
          </a:prstGeom>
          <a:solidFill>
            <a:srgbClr val="1F497D">
              <a:lumMod val="40000"/>
              <a:lumOff val="60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600" b="1" i="0" u="none" strike="noStrike" kern="0" cap="none" spc="0" normalizeH="0" baseline="0" noProof="0" dirty="0">
                <a:ln>
                  <a:noFill/>
                </a:ln>
                <a:solidFill>
                  <a:prstClr val="white"/>
                </a:solidFill>
                <a:effectLst/>
                <a:uLnTx/>
                <a:uFillTx/>
                <a:latin typeface="Calibri"/>
                <a:ea typeface="+mn-ea"/>
                <a:cs typeface="+mn-cs"/>
              </a:rPr>
              <a:t>Jurisdiction Agreement:</a:t>
            </a:r>
            <a:r>
              <a:rPr kumimoji="0" lang="en-GB" sz="1400" b="1" i="0" u="none" strike="noStrike" kern="0" cap="none" spc="0" normalizeH="0" baseline="0" noProof="0" dirty="0">
                <a:ln>
                  <a:noFill/>
                </a:ln>
                <a:solidFill>
                  <a:prstClr val="white"/>
                </a:solidFill>
                <a:effectLst/>
                <a:uLnTx/>
                <a:uFillTx/>
                <a:latin typeface="Calibri"/>
                <a:ea typeface="+mn-ea"/>
                <a:cs typeface="+mn-cs"/>
              </a:rPr>
              <a:t> </a:t>
            </a:r>
            <a:r>
              <a:rPr kumimoji="0" lang="en-GB" sz="1400" b="0" i="0" u="none" strike="noStrike" kern="0" cap="none" spc="0" normalizeH="0" baseline="0" noProof="0" dirty="0">
                <a:ln>
                  <a:noFill/>
                </a:ln>
                <a:solidFill>
                  <a:prstClr val="white"/>
                </a:solidFill>
                <a:effectLst/>
                <a:uLnTx/>
                <a:uFillTx/>
                <a:latin typeface="Calibri"/>
                <a:ea typeface="+mn-ea"/>
                <a:cs typeface="+mn-cs"/>
              </a:rPr>
              <a:t>Is there a valid jurisdiction agreement conferring jurisdiction? Art 25</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400" b="0" i="0" u="none" strike="noStrike" kern="0" cap="none" spc="0" normalizeH="0" baseline="0" noProof="0" dirty="0">
                <a:ln>
                  <a:noFill/>
                </a:ln>
                <a:solidFill>
                  <a:prstClr val="white"/>
                </a:solidFill>
                <a:effectLst/>
                <a:uLnTx/>
                <a:uFillTx/>
                <a:latin typeface="Calibri"/>
                <a:ea typeface="+mn-ea"/>
                <a:cs typeface="+mn-cs"/>
              </a:rPr>
              <a:t>(CHANGE from ex Art 23)</a:t>
            </a:r>
          </a:p>
        </p:txBody>
      </p:sp>
      <p:sp>
        <p:nvSpPr>
          <p:cNvPr id="109" name="Rounded Rectangle 108">
            <a:extLst>
              <a:ext uri="{FF2B5EF4-FFF2-40B4-BE49-F238E27FC236}">
                <a16:creationId xmlns:a16="http://schemas.microsoft.com/office/drawing/2014/main" id="{19A34374-C26F-9A4C-AE34-054B592ECC4A}"/>
              </a:ext>
            </a:extLst>
          </p:cNvPr>
          <p:cNvSpPr/>
          <p:nvPr/>
        </p:nvSpPr>
        <p:spPr>
          <a:xfrm>
            <a:off x="155575" y="3552825"/>
            <a:ext cx="4411663" cy="523875"/>
          </a:xfrm>
          <a:prstGeom prst="roundRect">
            <a:avLst/>
          </a:prstGeom>
          <a:solidFill>
            <a:srgbClr val="1F497D">
              <a:lumMod val="40000"/>
              <a:lumOff val="60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600" b="1" i="0" u="none" strike="noStrike" kern="0" cap="none" spc="0" normalizeH="0" baseline="0" noProof="0" dirty="0">
                <a:ln>
                  <a:noFill/>
                </a:ln>
                <a:solidFill>
                  <a:prstClr val="white"/>
                </a:solidFill>
                <a:effectLst/>
                <a:uLnTx/>
                <a:uFillTx/>
                <a:latin typeface="Calibri"/>
                <a:ea typeface="+mn-ea"/>
                <a:cs typeface="+mn-cs"/>
              </a:rPr>
              <a:t>General Rule – Domicile</a:t>
            </a:r>
            <a:r>
              <a:rPr kumimoji="0" lang="en-GB" sz="1400" b="1" i="0" u="none" strike="noStrike" kern="0" cap="none" spc="0" normalizeH="0" baseline="0" noProof="0" dirty="0">
                <a:ln>
                  <a:noFill/>
                </a:ln>
                <a:solidFill>
                  <a:prstClr val="white"/>
                </a:solidFill>
                <a:effectLst/>
                <a:uLnTx/>
                <a:uFillTx/>
                <a:latin typeface="Calibri"/>
                <a:ea typeface="+mn-ea"/>
                <a:cs typeface="+mn-cs"/>
              </a:rPr>
              <a:t>: </a:t>
            </a:r>
            <a:r>
              <a:rPr kumimoji="0" lang="en-GB" sz="1400" b="0" i="0" u="none" strike="noStrike" kern="0" cap="none" spc="0" normalizeH="0" baseline="0" noProof="0" dirty="0">
                <a:ln>
                  <a:noFill/>
                </a:ln>
                <a:solidFill>
                  <a:prstClr val="white"/>
                </a:solidFill>
                <a:effectLst/>
                <a:uLnTx/>
                <a:uFillTx/>
                <a:latin typeface="Calibri"/>
                <a:ea typeface="+mn-ea"/>
                <a:cs typeface="+mn-cs"/>
              </a:rPr>
              <a:t>Is D domiciled in  England &amp; Wales? Art 4 (ex Art 2): </a:t>
            </a:r>
            <a:r>
              <a:rPr kumimoji="0" lang="en-GB" sz="1400" b="0" i="1" u="sng" strike="noStrike" kern="0" cap="none" spc="0" normalizeH="0" baseline="0" noProof="0" dirty="0">
                <a:ln>
                  <a:noFill/>
                </a:ln>
                <a:solidFill>
                  <a:prstClr val="white"/>
                </a:solidFill>
                <a:effectLst/>
                <a:uLnTx/>
                <a:uFillTx/>
                <a:latin typeface="Calibri"/>
                <a:ea typeface="+mn-ea"/>
                <a:cs typeface="+mn-cs"/>
              </a:rPr>
              <a:t>Group </a:t>
            </a:r>
            <a:r>
              <a:rPr kumimoji="0" lang="en-GB" sz="1400" b="0" i="1" u="sng" strike="noStrike" kern="0" cap="none" spc="0" normalizeH="0" baseline="0" noProof="0" dirty="0" err="1">
                <a:ln>
                  <a:noFill/>
                </a:ln>
                <a:solidFill>
                  <a:prstClr val="white"/>
                </a:solidFill>
                <a:effectLst/>
                <a:uLnTx/>
                <a:uFillTx/>
                <a:latin typeface="Calibri"/>
                <a:ea typeface="+mn-ea"/>
                <a:cs typeface="+mn-cs"/>
              </a:rPr>
              <a:t>Josi</a:t>
            </a:r>
            <a:r>
              <a:rPr kumimoji="0" lang="en-GB" sz="1400" b="0" strike="noStrike" kern="0" cap="none" spc="0" normalizeH="0" baseline="0" noProof="0" dirty="0">
                <a:ln>
                  <a:noFill/>
                </a:ln>
                <a:solidFill>
                  <a:prstClr val="white"/>
                </a:solidFill>
                <a:effectLst/>
                <a:uLnTx/>
                <a:uFillTx/>
                <a:latin typeface="Calibri"/>
                <a:ea typeface="+mn-ea"/>
                <a:cs typeface="+mn-cs"/>
              </a:rPr>
              <a:t>; </a:t>
            </a:r>
            <a:r>
              <a:rPr kumimoji="0" lang="en-GB" sz="1400" b="0" i="1" u="sng" strike="noStrike" kern="0" cap="none" spc="0" normalizeH="0" baseline="0" noProof="0" dirty="0">
                <a:ln>
                  <a:noFill/>
                </a:ln>
                <a:solidFill>
                  <a:prstClr val="white"/>
                </a:solidFill>
                <a:effectLst/>
                <a:uLnTx/>
                <a:uFillTx/>
                <a:latin typeface="Calibri"/>
                <a:ea typeface="+mn-ea"/>
                <a:cs typeface="+mn-cs"/>
              </a:rPr>
              <a:t>Owusu</a:t>
            </a:r>
            <a:r>
              <a:rPr lang="en-GB" sz="1400" kern="0" dirty="0">
                <a:solidFill>
                  <a:prstClr val="white"/>
                </a:solidFill>
                <a:latin typeface="Calibri"/>
              </a:rPr>
              <a:t>;</a:t>
            </a:r>
            <a:r>
              <a:rPr kumimoji="0" lang="en-GB" sz="1400" b="0" strike="noStrike" kern="0" cap="none" spc="0" normalizeH="0" baseline="0" noProof="0" dirty="0">
                <a:ln>
                  <a:noFill/>
                </a:ln>
                <a:solidFill>
                  <a:prstClr val="white"/>
                </a:solidFill>
                <a:effectLst/>
                <a:uLnTx/>
                <a:uFillTx/>
                <a:latin typeface="Calibri"/>
                <a:ea typeface="+mn-ea"/>
                <a:cs typeface="+mn-cs"/>
              </a:rPr>
              <a:t> </a:t>
            </a:r>
            <a:r>
              <a:rPr kumimoji="0" lang="en-GB" sz="1400" b="0" i="1" u="sng" strike="noStrike" kern="0" cap="none" spc="0" normalizeH="0" baseline="0" noProof="0" dirty="0">
                <a:ln>
                  <a:noFill/>
                </a:ln>
                <a:solidFill>
                  <a:prstClr val="white"/>
                </a:solidFill>
                <a:effectLst/>
                <a:uLnTx/>
                <a:uFillTx/>
                <a:latin typeface="Calibri"/>
                <a:ea typeface="+mn-ea"/>
                <a:cs typeface="+mn-cs"/>
              </a:rPr>
              <a:t>Vedanta</a:t>
            </a:r>
            <a:endParaRPr kumimoji="0" lang="en-GB" sz="1400" b="0" i="0" u="none" strike="noStrike" kern="0" cap="none" spc="0" normalizeH="0" baseline="0" noProof="0" dirty="0">
              <a:ln>
                <a:noFill/>
              </a:ln>
              <a:solidFill>
                <a:prstClr val="white"/>
              </a:solidFill>
              <a:effectLst/>
              <a:uLnTx/>
              <a:uFillTx/>
              <a:latin typeface="Calibri"/>
              <a:ea typeface="+mn-ea"/>
              <a:cs typeface="+mn-cs"/>
            </a:endParaRPr>
          </a:p>
        </p:txBody>
      </p:sp>
      <p:sp>
        <p:nvSpPr>
          <p:cNvPr id="110" name="Rounded Rectangle 109">
            <a:extLst>
              <a:ext uri="{FF2B5EF4-FFF2-40B4-BE49-F238E27FC236}">
                <a16:creationId xmlns:a16="http://schemas.microsoft.com/office/drawing/2014/main" id="{97E07C2D-4B5E-E147-B304-72AA20A81C78}"/>
              </a:ext>
            </a:extLst>
          </p:cNvPr>
          <p:cNvSpPr/>
          <p:nvPr/>
        </p:nvSpPr>
        <p:spPr>
          <a:xfrm>
            <a:off x="155575" y="4313238"/>
            <a:ext cx="4819650" cy="555625"/>
          </a:xfrm>
          <a:prstGeom prst="roundRect">
            <a:avLst/>
          </a:prstGeom>
          <a:solidFill>
            <a:srgbClr val="1F497D">
              <a:lumMod val="40000"/>
              <a:lumOff val="60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Calibri"/>
                <a:ea typeface="+mn-ea"/>
                <a:cs typeface="+mn-cs"/>
              </a:rPr>
              <a:t>Special Rules: </a:t>
            </a:r>
            <a:r>
              <a:rPr kumimoji="0" lang="en-GB" sz="1400" b="0" i="0" u="none" strike="noStrike" kern="0" cap="none" spc="0" normalizeH="0" baseline="0" noProof="0" dirty="0">
                <a:ln>
                  <a:noFill/>
                </a:ln>
                <a:solidFill>
                  <a:prstClr val="white"/>
                </a:solidFill>
                <a:effectLst/>
                <a:uLnTx/>
                <a:uFillTx/>
                <a:latin typeface="Calibri"/>
                <a:ea typeface="+mn-ea"/>
                <a:cs typeface="+mn-cs"/>
              </a:rPr>
              <a:t>Do any of the special rules on jurisdiction confer jurisdiction on the English court? Arts 7-8 (ex Arts 5-6)</a:t>
            </a:r>
            <a:endParaRPr kumimoji="0" lang="en-GB" sz="1400" b="1" i="0" u="none" strike="noStrike" kern="0" cap="none" spc="0" normalizeH="0" baseline="0" noProof="0" dirty="0">
              <a:ln>
                <a:noFill/>
              </a:ln>
              <a:solidFill>
                <a:prstClr val="white"/>
              </a:solidFill>
              <a:effectLst/>
              <a:uLnTx/>
              <a:uFillTx/>
              <a:latin typeface="Calibri"/>
              <a:ea typeface="+mn-ea"/>
              <a:cs typeface="+mn-cs"/>
            </a:endParaRPr>
          </a:p>
        </p:txBody>
      </p:sp>
      <p:sp>
        <p:nvSpPr>
          <p:cNvPr id="111" name="Rounded Rectangle 110">
            <a:extLst>
              <a:ext uri="{FF2B5EF4-FFF2-40B4-BE49-F238E27FC236}">
                <a16:creationId xmlns:a16="http://schemas.microsoft.com/office/drawing/2014/main" id="{F6D144B7-54BD-AD47-AC4F-6B0162610E17}"/>
              </a:ext>
            </a:extLst>
          </p:cNvPr>
          <p:cNvSpPr/>
          <p:nvPr/>
        </p:nvSpPr>
        <p:spPr>
          <a:xfrm>
            <a:off x="227190" y="90640"/>
            <a:ext cx="4800600" cy="514354"/>
          </a:xfrm>
          <a:prstGeom prst="roundRect">
            <a:avLst/>
          </a:prstGeom>
          <a:solidFill>
            <a:srgbClr val="F79646">
              <a:lumMod val="75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600" b="1" i="0" u="none" strike="noStrike" kern="0" cap="none" spc="0" normalizeH="0" baseline="0" noProof="0" dirty="0">
                <a:ln>
                  <a:noFill/>
                </a:ln>
                <a:solidFill>
                  <a:prstClr val="white"/>
                </a:solidFill>
                <a:effectLst/>
                <a:uLnTx/>
                <a:uFillTx/>
                <a:latin typeface="Calibri"/>
                <a:ea typeface="+mn-ea"/>
                <a:cs typeface="+mn-cs"/>
              </a:rPr>
              <a:t>Scope:</a:t>
            </a:r>
            <a:r>
              <a:rPr kumimoji="0" lang="en-GB" sz="1400" b="1" i="0" u="none" strike="noStrike" kern="0" cap="none" spc="0" normalizeH="0" baseline="0" noProof="0" dirty="0">
                <a:ln>
                  <a:noFill/>
                </a:ln>
                <a:solidFill>
                  <a:prstClr val="white"/>
                </a:solidFill>
                <a:effectLst/>
                <a:uLnTx/>
                <a:uFillTx/>
                <a:latin typeface="Calibri"/>
                <a:ea typeface="+mn-ea"/>
                <a:cs typeface="+mn-cs"/>
              </a:rPr>
              <a:t> </a:t>
            </a:r>
            <a:r>
              <a:rPr kumimoji="0" lang="en-GB" sz="1400" b="0" i="0" u="none" strike="noStrike" kern="0" cap="none" spc="0" normalizeH="0" baseline="0" noProof="0" dirty="0">
                <a:ln>
                  <a:noFill/>
                </a:ln>
                <a:solidFill>
                  <a:prstClr val="white"/>
                </a:solidFill>
                <a:effectLst/>
                <a:uLnTx/>
                <a:uFillTx/>
                <a:latin typeface="Calibri"/>
                <a:ea typeface="+mn-ea"/>
                <a:cs typeface="+mn-cs"/>
              </a:rPr>
              <a:t>Is  the claim a “civil and commercial matter”? – Art 1</a:t>
            </a:r>
          </a:p>
          <a:p>
            <a:pPr marL="0" marR="0" lvl="0" indent="0" algn="ctr" defTabSz="914400" eaLnBrk="1" fontAlgn="base" latinLnBrk="0" hangingPunct="1">
              <a:lnSpc>
                <a:spcPct val="100000"/>
              </a:lnSpc>
              <a:spcBef>
                <a:spcPct val="0"/>
              </a:spcBef>
              <a:spcAft>
                <a:spcPct val="0"/>
              </a:spcAft>
              <a:buClrTx/>
              <a:buSzTx/>
              <a:buFontTx/>
              <a:buNone/>
              <a:tabLst/>
              <a:defRPr/>
            </a:pPr>
            <a:r>
              <a:rPr lang="en-GB" sz="1400" kern="0" dirty="0">
                <a:solidFill>
                  <a:prstClr val="white"/>
                </a:solidFill>
                <a:latin typeface="Calibri"/>
              </a:rPr>
              <a:t>NB arbitration excluded – but see </a:t>
            </a:r>
            <a:r>
              <a:rPr lang="en-GB" sz="1400" i="1" u="sng" kern="0" dirty="0">
                <a:solidFill>
                  <a:prstClr val="white"/>
                </a:solidFill>
                <a:latin typeface="Calibri"/>
              </a:rPr>
              <a:t>West</a:t>
            </a:r>
            <a:r>
              <a:rPr lang="en-GB" sz="1400" u="sng" kern="0" dirty="0">
                <a:solidFill>
                  <a:prstClr val="white"/>
                </a:solidFill>
                <a:latin typeface="Calibri"/>
              </a:rPr>
              <a:t> </a:t>
            </a:r>
            <a:r>
              <a:rPr lang="en-GB" sz="1400" i="1" u="sng" kern="0" dirty="0">
                <a:solidFill>
                  <a:prstClr val="white"/>
                </a:solidFill>
                <a:latin typeface="Calibri"/>
              </a:rPr>
              <a:t>Tankers</a:t>
            </a:r>
            <a:r>
              <a:rPr lang="en-GB" sz="1400" i="1" kern="0" dirty="0">
                <a:solidFill>
                  <a:prstClr val="white"/>
                </a:solidFill>
                <a:latin typeface="Calibri"/>
              </a:rPr>
              <a:t>; </a:t>
            </a:r>
            <a:r>
              <a:rPr lang="en-GB" sz="1400" i="1" u="sng" kern="0" dirty="0">
                <a:solidFill>
                  <a:prstClr val="white"/>
                </a:solidFill>
                <a:latin typeface="Calibri"/>
              </a:rPr>
              <a:t>Gazprom</a:t>
            </a:r>
            <a:endParaRPr kumimoji="0" lang="en-GB" sz="1400" b="0" i="0" u="sng" strike="noStrike" kern="0" cap="none" spc="0" normalizeH="0" baseline="0" noProof="0" dirty="0">
              <a:ln>
                <a:noFill/>
              </a:ln>
              <a:solidFill>
                <a:prstClr val="white"/>
              </a:solidFill>
              <a:effectLst/>
              <a:uLnTx/>
              <a:uFillTx/>
              <a:latin typeface="Calibri"/>
              <a:ea typeface="+mn-ea"/>
              <a:cs typeface="+mn-cs"/>
            </a:endParaRPr>
          </a:p>
        </p:txBody>
      </p:sp>
      <p:cxnSp>
        <p:nvCxnSpPr>
          <p:cNvPr id="112" name="Straight Arrow Connector 111">
            <a:extLst>
              <a:ext uri="{FF2B5EF4-FFF2-40B4-BE49-F238E27FC236}">
                <a16:creationId xmlns:a16="http://schemas.microsoft.com/office/drawing/2014/main" id="{E4DF3D11-13D8-2D4B-8A10-99577F365295}"/>
              </a:ext>
            </a:extLst>
          </p:cNvPr>
          <p:cNvCxnSpPr>
            <a:cxnSpLocks/>
            <a:stCxn id="111" idx="3"/>
          </p:cNvCxnSpPr>
          <p:nvPr/>
        </p:nvCxnSpPr>
        <p:spPr>
          <a:xfrm flipV="1">
            <a:off x="5027790" y="331864"/>
            <a:ext cx="618810" cy="15953"/>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113" name="Straight Arrow Connector 112">
            <a:extLst>
              <a:ext uri="{FF2B5EF4-FFF2-40B4-BE49-F238E27FC236}">
                <a16:creationId xmlns:a16="http://schemas.microsoft.com/office/drawing/2014/main" id="{BBEFFBCF-9549-A345-95D0-6E44C225ACF2}"/>
              </a:ext>
            </a:extLst>
          </p:cNvPr>
          <p:cNvCxnSpPr>
            <a:cxnSpLocks/>
          </p:cNvCxnSpPr>
          <p:nvPr/>
        </p:nvCxnSpPr>
        <p:spPr>
          <a:xfrm>
            <a:off x="2165350" y="630238"/>
            <a:ext cx="0" cy="196056"/>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114" name="TextBox 31">
            <a:extLst>
              <a:ext uri="{FF2B5EF4-FFF2-40B4-BE49-F238E27FC236}">
                <a16:creationId xmlns:a16="http://schemas.microsoft.com/office/drawing/2014/main" id="{A08D32BD-BFE1-7D4F-A7D7-DB09ED571AAA}"/>
              </a:ext>
            </a:extLst>
          </p:cNvPr>
          <p:cNvSpPr txBox="1">
            <a:spLocks noChangeArrowheads="1"/>
          </p:cNvSpPr>
          <p:nvPr/>
        </p:nvSpPr>
        <p:spPr bwMode="auto">
          <a:xfrm>
            <a:off x="1460500" y="569913"/>
            <a:ext cx="447675"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fontAlgn="base" hangingPunct="1">
              <a:spcBef>
                <a:spcPct val="0"/>
              </a:spcBef>
              <a:spcAft>
                <a:spcPct val="0"/>
              </a:spcAft>
              <a:buFontTx/>
              <a:buNone/>
            </a:pPr>
            <a:r>
              <a:rPr lang="en-GB" altLang="en-US" sz="1200" b="1">
                <a:solidFill>
                  <a:prstClr val="black"/>
                </a:solidFill>
                <a:latin typeface="Andale Sans for VST" charset="0"/>
              </a:rPr>
              <a:t>Yes</a:t>
            </a:r>
          </a:p>
        </p:txBody>
      </p:sp>
      <p:sp>
        <p:nvSpPr>
          <p:cNvPr id="115" name="Rounded Rectangle 114">
            <a:extLst>
              <a:ext uri="{FF2B5EF4-FFF2-40B4-BE49-F238E27FC236}">
                <a16:creationId xmlns:a16="http://schemas.microsoft.com/office/drawing/2014/main" id="{730230EA-3710-1C48-A99F-CBEE65A8775B}"/>
              </a:ext>
            </a:extLst>
          </p:cNvPr>
          <p:cNvSpPr/>
          <p:nvPr/>
        </p:nvSpPr>
        <p:spPr>
          <a:xfrm>
            <a:off x="5840413" y="3897313"/>
            <a:ext cx="1944687" cy="668337"/>
          </a:xfrm>
          <a:prstGeom prst="roundRect">
            <a:avLst/>
          </a:prstGeom>
          <a:solidFill>
            <a:srgbClr val="1F497D">
              <a:lumMod val="75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400" b="0" i="0" u="none" strike="noStrike" kern="0" cap="none" spc="0" normalizeH="0" baseline="0" noProof="0" dirty="0">
                <a:ln>
                  <a:noFill/>
                </a:ln>
                <a:solidFill>
                  <a:prstClr val="white"/>
                </a:solidFill>
                <a:effectLst/>
                <a:uLnTx/>
                <a:uFillTx/>
                <a:latin typeface="Calibri"/>
                <a:ea typeface="+mn-ea"/>
                <a:cs typeface="+mn-cs"/>
              </a:rPr>
              <a:t>Are there parallel proceedings in another MS? Art 29</a:t>
            </a:r>
          </a:p>
        </p:txBody>
      </p:sp>
      <p:sp>
        <p:nvSpPr>
          <p:cNvPr id="116" name="TextBox 14">
            <a:extLst>
              <a:ext uri="{FF2B5EF4-FFF2-40B4-BE49-F238E27FC236}">
                <a16:creationId xmlns:a16="http://schemas.microsoft.com/office/drawing/2014/main" id="{8EAE4DEB-EAED-854C-9EE9-4E604D821A30}"/>
              </a:ext>
            </a:extLst>
          </p:cNvPr>
          <p:cNvSpPr txBox="1">
            <a:spLocks noChangeArrowheads="1"/>
          </p:cNvSpPr>
          <p:nvPr/>
        </p:nvSpPr>
        <p:spPr bwMode="auto">
          <a:xfrm>
            <a:off x="5529263" y="187325"/>
            <a:ext cx="1609725"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fontAlgn="base" hangingPunct="1">
              <a:spcBef>
                <a:spcPct val="0"/>
              </a:spcBef>
              <a:spcAft>
                <a:spcPct val="0"/>
              </a:spcAft>
              <a:buFontTx/>
              <a:buNone/>
            </a:pPr>
            <a:r>
              <a:rPr lang="en-GB" altLang="en-US" sz="1200">
                <a:solidFill>
                  <a:prstClr val="black"/>
                </a:solidFill>
                <a:latin typeface="Andale Sans for VST" charset="0"/>
              </a:rPr>
              <a:t>Reg does not apply</a:t>
            </a:r>
          </a:p>
        </p:txBody>
      </p:sp>
      <p:sp>
        <p:nvSpPr>
          <p:cNvPr id="117" name="Rounded Rectangle 116">
            <a:extLst>
              <a:ext uri="{FF2B5EF4-FFF2-40B4-BE49-F238E27FC236}">
                <a16:creationId xmlns:a16="http://schemas.microsoft.com/office/drawing/2014/main" id="{9A6700D1-4FBA-A042-9F7F-2E19E010E7BB}"/>
              </a:ext>
            </a:extLst>
          </p:cNvPr>
          <p:cNvSpPr/>
          <p:nvPr/>
        </p:nvSpPr>
        <p:spPr>
          <a:xfrm>
            <a:off x="8313738" y="3055938"/>
            <a:ext cx="1091519" cy="676275"/>
          </a:xfrm>
          <a:prstGeom prst="roundRect">
            <a:avLst/>
          </a:prstGeom>
          <a:solidFill>
            <a:srgbClr val="00B050"/>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400" b="0" i="0" u="none" strike="noStrike" kern="0" cap="none" spc="0" normalizeH="0" baseline="0" noProof="0" dirty="0">
                <a:ln>
                  <a:noFill/>
                </a:ln>
                <a:solidFill>
                  <a:prstClr val="white"/>
                </a:solidFill>
                <a:effectLst/>
                <a:uLnTx/>
                <a:uFillTx/>
                <a:latin typeface="Calibri"/>
                <a:ea typeface="+mn-ea"/>
                <a:cs typeface="+mn-cs"/>
              </a:rPr>
              <a:t>Court has </a:t>
            </a:r>
            <a:r>
              <a:rPr lang="en-GB" sz="1400" kern="0" dirty="0">
                <a:solidFill>
                  <a:prstClr val="white"/>
                </a:solidFill>
                <a:latin typeface="Calibri"/>
              </a:rPr>
              <a:t>j</a:t>
            </a:r>
            <a:r>
              <a:rPr kumimoji="0" lang="en-GB" sz="1400" b="0" i="0" u="none" strike="noStrike" kern="0" cap="none" spc="0" normalizeH="0" baseline="0" noProof="0" dirty="0" err="1">
                <a:ln>
                  <a:noFill/>
                </a:ln>
                <a:solidFill>
                  <a:prstClr val="white"/>
                </a:solidFill>
                <a:effectLst/>
                <a:uLnTx/>
                <a:uFillTx/>
                <a:latin typeface="Calibri"/>
                <a:ea typeface="+mn-ea"/>
                <a:cs typeface="+mn-cs"/>
              </a:rPr>
              <a:t>urisdiction</a:t>
            </a:r>
            <a:endParaRPr kumimoji="0" lang="en-GB" sz="1400" b="0" i="0" u="none" strike="noStrike" kern="0" cap="none" spc="0" normalizeH="0" baseline="0" noProof="0" dirty="0">
              <a:ln>
                <a:noFill/>
              </a:ln>
              <a:solidFill>
                <a:prstClr val="white"/>
              </a:solidFill>
              <a:effectLst/>
              <a:uLnTx/>
              <a:uFillTx/>
              <a:latin typeface="Calibri"/>
              <a:ea typeface="+mn-ea"/>
              <a:cs typeface="+mn-cs"/>
            </a:endParaRPr>
          </a:p>
        </p:txBody>
      </p:sp>
      <p:sp>
        <p:nvSpPr>
          <p:cNvPr id="118" name="Rounded Rectangle 117">
            <a:extLst>
              <a:ext uri="{FF2B5EF4-FFF2-40B4-BE49-F238E27FC236}">
                <a16:creationId xmlns:a16="http://schemas.microsoft.com/office/drawing/2014/main" id="{9BEF7F21-850A-EA4D-8B4D-F936E4B444AE}"/>
              </a:ext>
            </a:extLst>
          </p:cNvPr>
          <p:cNvSpPr/>
          <p:nvPr/>
        </p:nvSpPr>
        <p:spPr>
          <a:xfrm>
            <a:off x="17463" y="6021388"/>
            <a:ext cx="5216525" cy="523875"/>
          </a:xfrm>
          <a:prstGeom prst="roundRect">
            <a:avLst/>
          </a:prstGeom>
          <a:solidFill>
            <a:srgbClr val="92D050"/>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200" b="1" i="0" u="none" strike="noStrike" kern="0" cap="none" spc="0" normalizeH="0" baseline="0" noProof="0" dirty="0">
                <a:ln>
                  <a:noFill/>
                </a:ln>
                <a:solidFill>
                  <a:prstClr val="white"/>
                </a:solidFill>
                <a:effectLst/>
                <a:uLnTx/>
                <a:uFillTx/>
                <a:latin typeface="Calibri"/>
                <a:ea typeface="+mn-ea"/>
                <a:cs typeface="+mn-cs"/>
              </a:rPr>
              <a:t>National Law: </a:t>
            </a:r>
            <a:r>
              <a:rPr kumimoji="0" lang="en-GB" sz="1200" b="0" i="0" u="none" strike="noStrike" kern="0" cap="none" spc="0" normalizeH="0" baseline="0" noProof="0" dirty="0">
                <a:ln>
                  <a:noFill/>
                </a:ln>
                <a:solidFill>
                  <a:prstClr val="white"/>
                </a:solidFill>
                <a:effectLst/>
                <a:uLnTx/>
                <a:uFillTx/>
                <a:latin typeface="Calibri"/>
                <a:ea typeface="+mn-ea"/>
                <a:cs typeface="+mn-cs"/>
              </a:rPr>
              <a:t>If D is not domiciled in a member state, does the court have jurisdiction under MS law (e.g. at common law)? Art 6 (ex Art 4)</a:t>
            </a:r>
          </a:p>
        </p:txBody>
      </p:sp>
      <p:sp>
        <p:nvSpPr>
          <p:cNvPr id="119" name="TextBox 31">
            <a:extLst>
              <a:ext uri="{FF2B5EF4-FFF2-40B4-BE49-F238E27FC236}">
                <a16:creationId xmlns:a16="http://schemas.microsoft.com/office/drawing/2014/main" id="{CAB439EA-12DF-2946-A8F6-8F0B3DF9ECA0}"/>
              </a:ext>
            </a:extLst>
          </p:cNvPr>
          <p:cNvSpPr txBox="1">
            <a:spLocks noChangeArrowheads="1"/>
          </p:cNvSpPr>
          <p:nvPr/>
        </p:nvSpPr>
        <p:spPr bwMode="auto">
          <a:xfrm>
            <a:off x="4997450" y="706438"/>
            <a:ext cx="493713"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fontAlgn="base" hangingPunct="1">
              <a:spcBef>
                <a:spcPct val="0"/>
              </a:spcBef>
              <a:spcAft>
                <a:spcPct val="0"/>
              </a:spcAft>
              <a:buFontTx/>
              <a:buNone/>
            </a:pPr>
            <a:r>
              <a:rPr lang="en-GB" altLang="en-US" sz="1400" b="1" dirty="0">
                <a:solidFill>
                  <a:prstClr val="black"/>
                </a:solidFill>
                <a:latin typeface="Andale Sans for VST" charset="0"/>
              </a:rPr>
              <a:t>Yes</a:t>
            </a:r>
            <a:endParaRPr lang="en-GB" altLang="en-US" sz="1400" dirty="0">
              <a:solidFill>
                <a:prstClr val="black"/>
              </a:solidFill>
              <a:latin typeface="Andale Sans for VST" charset="0"/>
            </a:endParaRPr>
          </a:p>
        </p:txBody>
      </p:sp>
      <p:cxnSp>
        <p:nvCxnSpPr>
          <p:cNvPr id="120" name="Straight Arrow Connector 119">
            <a:extLst>
              <a:ext uri="{FF2B5EF4-FFF2-40B4-BE49-F238E27FC236}">
                <a16:creationId xmlns:a16="http://schemas.microsoft.com/office/drawing/2014/main" id="{D824CEF6-DFF6-F54C-9048-EA30031F0867}"/>
              </a:ext>
            </a:extLst>
          </p:cNvPr>
          <p:cNvCxnSpPr/>
          <p:nvPr/>
        </p:nvCxnSpPr>
        <p:spPr>
          <a:xfrm>
            <a:off x="6900863" y="2063750"/>
            <a:ext cx="7937" cy="250825"/>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121" name="TextBox 14">
            <a:extLst>
              <a:ext uri="{FF2B5EF4-FFF2-40B4-BE49-F238E27FC236}">
                <a16:creationId xmlns:a16="http://schemas.microsoft.com/office/drawing/2014/main" id="{9EC5BF46-1DE5-B246-82AD-46F68D6B3B08}"/>
              </a:ext>
            </a:extLst>
          </p:cNvPr>
          <p:cNvSpPr txBox="1">
            <a:spLocks noChangeArrowheads="1"/>
          </p:cNvSpPr>
          <p:nvPr/>
        </p:nvSpPr>
        <p:spPr bwMode="auto">
          <a:xfrm>
            <a:off x="4956175" y="49213"/>
            <a:ext cx="814388"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fontAlgn="base" hangingPunct="1">
              <a:spcBef>
                <a:spcPct val="0"/>
              </a:spcBef>
              <a:spcAft>
                <a:spcPct val="0"/>
              </a:spcAft>
              <a:buFontTx/>
              <a:buNone/>
            </a:pPr>
            <a:r>
              <a:rPr lang="en-GB" altLang="en-US" sz="1200" b="1" dirty="0">
                <a:solidFill>
                  <a:prstClr val="black"/>
                </a:solidFill>
                <a:latin typeface="Andale Sans for VST" charset="0"/>
              </a:rPr>
              <a:t>No</a:t>
            </a:r>
            <a:endParaRPr lang="en-GB" altLang="en-US" sz="1200" dirty="0">
              <a:solidFill>
                <a:prstClr val="black"/>
              </a:solidFill>
              <a:latin typeface="Andale Sans for VST" charset="0"/>
            </a:endParaRPr>
          </a:p>
        </p:txBody>
      </p:sp>
      <p:cxnSp>
        <p:nvCxnSpPr>
          <p:cNvPr id="122" name="Straight Arrow Connector 121">
            <a:extLst>
              <a:ext uri="{FF2B5EF4-FFF2-40B4-BE49-F238E27FC236}">
                <a16:creationId xmlns:a16="http://schemas.microsoft.com/office/drawing/2014/main" id="{3874D132-1821-C745-A87F-BFD3D149BC26}"/>
              </a:ext>
            </a:extLst>
          </p:cNvPr>
          <p:cNvCxnSpPr/>
          <p:nvPr/>
        </p:nvCxnSpPr>
        <p:spPr>
          <a:xfrm>
            <a:off x="5518150" y="1281113"/>
            <a:ext cx="0" cy="0"/>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grpSp>
        <p:nvGrpSpPr>
          <p:cNvPr id="123" name="Group 13">
            <a:extLst>
              <a:ext uri="{FF2B5EF4-FFF2-40B4-BE49-F238E27FC236}">
                <a16:creationId xmlns:a16="http://schemas.microsoft.com/office/drawing/2014/main" id="{79E601EB-FB1E-2140-9C70-4775C6ED0B81}"/>
              </a:ext>
            </a:extLst>
          </p:cNvPr>
          <p:cNvGrpSpPr>
            <a:grpSpLocks/>
          </p:cNvGrpSpPr>
          <p:nvPr/>
        </p:nvGrpSpPr>
        <p:grpSpPr bwMode="auto">
          <a:xfrm>
            <a:off x="1531938" y="1570464"/>
            <a:ext cx="633412" cy="240035"/>
            <a:chOff x="1626895" y="2144305"/>
            <a:chExt cx="633833" cy="280532"/>
          </a:xfrm>
        </p:grpSpPr>
        <p:cxnSp>
          <p:nvCxnSpPr>
            <p:cNvPr id="124" name="Straight Arrow Connector 123">
              <a:extLst>
                <a:ext uri="{FF2B5EF4-FFF2-40B4-BE49-F238E27FC236}">
                  <a16:creationId xmlns:a16="http://schemas.microsoft.com/office/drawing/2014/main" id="{7F084E5B-8702-1045-88E2-195E0CDA94E8}"/>
                </a:ext>
              </a:extLst>
            </p:cNvPr>
            <p:cNvCxnSpPr>
              <a:cxnSpLocks/>
            </p:cNvCxnSpPr>
            <p:nvPr/>
          </p:nvCxnSpPr>
          <p:spPr>
            <a:xfrm>
              <a:off x="2260728" y="2144305"/>
              <a:ext cx="0" cy="242061"/>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125" name="TextBox 31">
              <a:extLst>
                <a:ext uri="{FF2B5EF4-FFF2-40B4-BE49-F238E27FC236}">
                  <a16:creationId xmlns:a16="http://schemas.microsoft.com/office/drawing/2014/main" id="{7246DF01-52B8-0942-ABEE-32C40929DA71}"/>
                </a:ext>
              </a:extLst>
            </p:cNvPr>
            <p:cNvSpPr txBox="1">
              <a:spLocks noChangeArrowheads="1"/>
            </p:cNvSpPr>
            <p:nvPr/>
          </p:nvSpPr>
          <p:spPr bwMode="auto">
            <a:xfrm>
              <a:off x="1626895" y="2147838"/>
              <a:ext cx="38985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altLang="en-US" sz="1200" b="1" i="0" u="none" strike="noStrike" kern="0" cap="none" spc="0" normalizeH="0" baseline="0" noProof="0">
                  <a:ln>
                    <a:noFill/>
                  </a:ln>
                  <a:solidFill>
                    <a:prstClr val="black"/>
                  </a:solidFill>
                  <a:effectLst/>
                  <a:uLnTx/>
                  <a:uFillTx/>
                  <a:latin typeface="Andale Sans for VST" charset="0"/>
                  <a:ea typeface="MS PGothic" panose="020B0600070205080204" pitchFamily="34" charset="-128"/>
                </a:rPr>
                <a:t>No</a:t>
              </a:r>
            </a:p>
          </p:txBody>
        </p:sp>
      </p:grpSp>
      <p:sp>
        <p:nvSpPr>
          <p:cNvPr id="126" name="TextBox 31">
            <a:extLst>
              <a:ext uri="{FF2B5EF4-FFF2-40B4-BE49-F238E27FC236}">
                <a16:creationId xmlns:a16="http://schemas.microsoft.com/office/drawing/2014/main" id="{17EB07AD-43D3-1D44-BE6D-FCA2E4EA5807}"/>
              </a:ext>
            </a:extLst>
          </p:cNvPr>
          <p:cNvSpPr txBox="1">
            <a:spLocks noChangeArrowheads="1"/>
          </p:cNvSpPr>
          <p:nvPr/>
        </p:nvSpPr>
        <p:spPr bwMode="auto">
          <a:xfrm>
            <a:off x="4975225" y="2714625"/>
            <a:ext cx="493713"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fontAlgn="base" hangingPunct="1">
              <a:spcBef>
                <a:spcPct val="0"/>
              </a:spcBef>
              <a:spcAft>
                <a:spcPct val="0"/>
              </a:spcAft>
              <a:buFontTx/>
              <a:buNone/>
            </a:pPr>
            <a:r>
              <a:rPr lang="en-GB" altLang="en-US" sz="1400" b="1">
                <a:solidFill>
                  <a:prstClr val="black"/>
                </a:solidFill>
                <a:latin typeface="Andale Sans for VST" charset="0"/>
              </a:rPr>
              <a:t>Yes</a:t>
            </a:r>
          </a:p>
        </p:txBody>
      </p:sp>
      <p:sp>
        <p:nvSpPr>
          <p:cNvPr id="127" name="Rounded Rectangle 126">
            <a:extLst>
              <a:ext uri="{FF2B5EF4-FFF2-40B4-BE49-F238E27FC236}">
                <a16:creationId xmlns:a16="http://schemas.microsoft.com/office/drawing/2014/main" id="{3BC639E1-8818-5C43-8C72-F9725E7E27A7}"/>
              </a:ext>
            </a:extLst>
          </p:cNvPr>
          <p:cNvSpPr/>
          <p:nvPr/>
        </p:nvSpPr>
        <p:spPr>
          <a:xfrm>
            <a:off x="117475" y="5157788"/>
            <a:ext cx="5216525" cy="555625"/>
          </a:xfrm>
          <a:prstGeom prst="roundRect">
            <a:avLst/>
          </a:prstGeom>
          <a:solidFill>
            <a:srgbClr val="1F497D">
              <a:lumMod val="40000"/>
              <a:lumOff val="60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Calibri"/>
                <a:ea typeface="+mn-ea"/>
                <a:cs typeface="+mn-cs"/>
              </a:rPr>
              <a:t>Insurance/consumer/employment contract claims: </a:t>
            </a:r>
            <a:r>
              <a:rPr kumimoji="0" lang="en-GB" sz="1400" b="0" i="0" u="none" strike="noStrike" kern="0" cap="none" spc="0" normalizeH="0" baseline="0" noProof="0" dirty="0">
                <a:ln>
                  <a:noFill/>
                </a:ln>
                <a:solidFill>
                  <a:prstClr val="white"/>
                </a:solidFill>
                <a:effectLst/>
                <a:uLnTx/>
                <a:uFillTx/>
                <a:latin typeface="Calibri"/>
                <a:ea typeface="+mn-ea"/>
                <a:cs typeface="+mn-cs"/>
              </a:rPr>
              <a:t>Do any of the special rules on jurisdiction apply? Arts 10-23 (ex Arts 8-21)</a:t>
            </a:r>
            <a:endParaRPr kumimoji="0" lang="en-GB" sz="1400" b="1" i="0" u="none" strike="noStrike" kern="0" cap="none" spc="0" normalizeH="0" baseline="0" noProof="0" dirty="0">
              <a:ln>
                <a:noFill/>
              </a:ln>
              <a:solidFill>
                <a:prstClr val="white"/>
              </a:solidFill>
              <a:effectLst/>
              <a:uLnTx/>
              <a:uFillTx/>
              <a:latin typeface="Calibri"/>
              <a:ea typeface="+mn-ea"/>
              <a:cs typeface="+mn-cs"/>
            </a:endParaRPr>
          </a:p>
        </p:txBody>
      </p:sp>
      <p:grpSp>
        <p:nvGrpSpPr>
          <p:cNvPr id="128" name="Group 63">
            <a:extLst>
              <a:ext uri="{FF2B5EF4-FFF2-40B4-BE49-F238E27FC236}">
                <a16:creationId xmlns:a16="http://schemas.microsoft.com/office/drawing/2014/main" id="{48895742-1EC7-AA47-93D9-05F0E81744AE}"/>
              </a:ext>
            </a:extLst>
          </p:cNvPr>
          <p:cNvGrpSpPr>
            <a:grpSpLocks/>
          </p:cNvGrpSpPr>
          <p:nvPr/>
        </p:nvGrpSpPr>
        <p:grpSpPr bwMode="auto">
          <a:xfrm>
            <a:off x="1531938" y="2499539"/>
            <a:ext cx="633413" cy="261127"/>
            <a:chOff x="1626895" y="2147838"/>
            <a:chExt cx="633834" cy="318876"/>
          </a:xfrm>
        </p:grpSpPr>
        <p:cxnSp>
          <p:nvCxnSpPr>
            <p:cNvPr id="129" name="Straight Arrow Connector 128">
              <a:extLst>
                <a:ext uri="{FF2B5EF4-FFF2-40B4-BE49-F238E27FC236}">
                  <a16:creationId xmlns:a16="http://schemas.microsoft.com/office/drawing/2014/main" id="{746A63F8-1CFA-4648-845C-EDFBC4DAE095}"/>
                </a:ext>
              </a:extLst>
            </p:cNvPr>
            <p:cNvCxnSpPr/>
            <p:nvPr/>
          </p:nvCxnSpPr>
          <p:spPr>
            <a:xfrm>
              <a:off x="2260729" y="2164295"/>
              <a:ext cx="0" cy="302419"/>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130" name="TextBox 31">
              <a:extLst>
                <a:ext uri="{FF2B5EF4-FFF2-40B4-BE49-F238E27FC236}">
                  <a16:creationId xmlns:a16="http://schemas.microsoft.com/office/drawing/2014/main" id="{59C98E0A-9EB8-FA45-97B0-EEF2E68CA6A9}"/>
                </a:ext>
              </a:extLst>
            </p:cNvPr>
            <p:cNvSpPr txBox="1">
              <a:spLocks noChangeArrowheads="1"/>
            </p:cNvSpPr>
            <p:nvPr/>
          </p:nvSpPr>
          <p:spPr bwMode="auto">
            <a:xfrm>
              <a:off x="1626895" y="2147838"/>
              <a:ext cx="38985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altLang="en-US" sz="1200" b="1" i="0" u="none" strike="noStrike" kern="0" cap="none" spc="0" normalizeH="0" baseline="0" noProof="0">
                  <a:ln>
                    <a:noFill/>
                  </a:ln>
                  <a:solidFill>
                    <a:prstClr val="black"/>
                  </a:solidFill>
                  <a:effectLst/>
                  <a:uLnTx/>
                  <a:uFillTx/>
                  <a:latin typeface="Andale Sans for VST" charset="0"/>
                  <a:ea typeface="MS PGothic" panose="020B0600070205080204" pitchFamily="34" charset="-128"/>
                </a:rPr>
                <a:t>No</a:t>
              </a:r>
            </a:p>
          </p:txBody>
        </p:sp>
      </p:grpSp>
      <p:grpSp>
        <p:nvGrpSpPr>
          <p:cNvPr id="131" name="Group 66">
            <a:extLst>
              <a:ext uri="{FF2B5EF4-FFF2-40B4-BE49-F238E27FC236}">
                <a16:creationId xmlns:a16="http://schemas.microsoft.com/office/drawing/2014/main" id="{044D1180-550B-114B-B1D7-7AD6DBC3A662}"/>
              </a:ext>
            </a:extLst>
          </p:cNvPr>
          <p:cNvGrpSpPr>
            <a:grpSpLocks/>
          </p:cNvGrpSpPr>
          <p:nvPr/>
        </p:nvGrpSpPr>
        <p:grpSpPr bwMode="auto">
          <a:xfrm>
            <a:off x="1531937" y="3287263"/>
            <a:ext cx="689856" cy="246510"/>
            <a:chOff x="1626895" y="2147838"/>
            <a:chExt cx="690315" cy="319458"/>
          </a:xfrm>
        </p:grpSpPr>
        <p:cxnSp>
          <p:nvCxnSpPr>
            <p:cNvPr id="132" name="Straight Arrow Connector 131">
              <a:extLst>
                <a:ext uri="{FF2B5EF4-FFF2-40B4-BE49-F238E27FC236}">
                  <a16:creationId xmlns:a16="http://schemas.microsoft.com/office/drawing/2014/main" id="{9D0141DF-0BA5-AC4C-A3E0-7E751D06F8F8}"/>
                </a:ext>
              </a:extLst>
            </p:cNvPr>
            <p:cNvCxnSpPr/>
            <p:nvPr/>
          </p:nvCxnSpPr>
          <p:spPr>
            <a:xfrm>
              <a:off x="2317210" y="2164877"/>
              <a:ext cx="0" cy="302419"/>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133" name="TextBox 31">
              <a:extLst>
                <a:ext uri="{FF2B5EF4-FFF2-40B4-BE49-F238E27FC236}">
                  <a16:creationId xmlns:a16="http://schemas.microsoft.com/office/drawing/2014/main" id="{9E982014-3102-2E44-96F4-A23BAD42B606}"/>
                </a:ext>
              </a:extLst>
            </p:cNvPr>
            <p:cNvSpPr txBox="1">
              <a:spLocks noChangeArrowheads="1"/>
            </p:cNvSpPr>
            <p:nvPr/>
          </p:nvSpPr>
          <p:spPr bwMode="auto">
            <a:xfrm>
              <a:off x="1626895" y="2147838"/>
              <a:ext cx="38985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altLang="en-US" sz="1200" b="1" i="0" u="none" strike="noStrike" kern="0" cap="none" spc="0" normalizeH="0" baseline="0" noProof="0">
                  <a:ln>
                    <a:noFill/>
                  </a:ln>
                  <a:solidFill>
                    <a:prstClr val="black"/>
                  </a:solidFill>
                  <a:effectLst/>
                  <a:uLnTx/>
                  <a:uFillTx/>
                  <a:latin typeface="Andale Sans for VST" charset="0"/>
                  <a:ea typeface="MS PGothic" panose="020B0600070205080204" pitchFamily="34" charset="-128"/>
                </a:rPr>
                <a:t>No</a:t>
              </a:r>
            </a:p>
          </p:txBody>
        </p:sp>
      </p:grpSp>
      <p:grpSp>
        <p:nvGrpSpPr>
          <p:cNvPr id="134" name="Group 69">
            <a:extLst>
              <a:ext uri="{FF2B5EF4-FFF2-40B4-BE49-F238E27FC236}">
                <a16:creationId xmlns:a16="http://schemas.microsoft.com/office/drawing/2014/main" id="{51C735B7-67DC-B149-999C-0F6A00FBF57A}"/>
              </a:ext>
            </a:extLst>
          </p:cNvPr>
          <p:cNvGrpSpPr>
            <a:grpSpLocks/>
          </p:cNvGrpSpPr>
          <p:nvPr/>
        </p:nvGrpSpPr>
        <p:grpSpPr bwMode="auto">
          <a:xfrm>
            <a:off x="1570038" y="4079875"/>
            <a:ext cx="633412" cy="231775"/>
            <a:chOff x="1626895" y="2144305"/>
            <a:chExt cx="633833" cy="302419"/>
          </a:xfrm>
        </p:grpSpPr>
        <p:cxnSp>
          <p:nvCxnSpPr>
            <p:cNvPr id="135" name="Straight Arrow Connector 134">
              <a:extLst>
                <a:ext uri="{FF2B5EF4-FFF2-40B4-BE49-F238E27FC236}">
                  <a16:creationId xmlns:a16="http://schemas.microsoft.com/office/drawing/2014/main" id="{A43D4455-AA13-CC4A-9F80-B06D579E5A6D}"/>
                </a:ext>
              </a:extLst>
            </p:cNvPr>
            <p:cNvCxnSpPr/>
            <p:nvPr/>
          </p:nvCxnSpPr>
          <p:spPr>
            <a:xfrm>
              <a:off x="2260728" y="2144305"/>
              <a:ext cx="0" cy="302419"/>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136" name="TextBox 31">
              <a:extLst>
                <a:ext uri="{FF2B5EF4-FFF2-40B4-BE49-F238E27FC236}">
                  <a16:creationId xmlns:a16="http://schemas.microsoft.com/office/drawing/2014/main" id="{ABFF917E-F498-0F49-B4F6-CA3B16EEFA6F}"/>
                </a:ext>
              </a:extLst>
            </p:cNvPr>
            <p:cNvSpPr txBox="1">
              <a:spLocks noChangeArrowheads="1"/>
            </p:cNvSpPr>
            <p:nvPr/>
          </p:nvSpPr>
          <p:spPr bwMode="auto">
            <a:xfrm>
              <a:off x="1626895" y="2147838"/>
              <a:ext cx="38985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altLang="en-US" sz="1200" b="1" i="0" u="none" strike="noStrike" kern="0" cap="none" spc="0" normalizeH="0" baseline="0" noProof="0">
                  <a:ln>
                    <a:noFill/>
                  </a:ln>
                  <a:solidFill>
                    <a:prstClr val="black"/>
                  </a:solidFill>
                  <a:effectLst/>
                  <a:uLnTx/>
                  <a:uFillTx/>
                  <a:latin typeface="Andale Sans for VST" charset="0"/>
                  <a:ea typeface="MS PGothic" panose="020B0600070205080204" pitchFamily="34" charset="-128"/>
                </a:rPr>
                <a:t>No</a:t>
              </a:r>
            </a:p>
          </p:txBody>
        </p:sp>
      </p:grpSp>
      <p:grpSp>
        <p:nvGrpSpPr>
          <p:cNvPr id="137" name="Group 72">
            <a:extLst>
              <a:ext uri="{FF2B5EF4-FFF2-40B4-BE49-F238E27FC236}">
                <a16:creationId xmlns:a16="http://schemas.microsoft.com/office/drawing/2014/main" id="{FE2B2D9E-2907-1E42-8A56-4010E262FF55}"/>
              </a:ext>
            </a:extLst>
          </p:cNvPr>
          <p:cNvGrpSpPr>
            <a:grpSpLocks/>
          </p:cNvGrpSpPr>
          <p:nvPr/>
        </p:nvGrpSpPr>
        <p:grpSpPr bwMode="auto">
          <a:xfrm>
            <a:off x="1570038" y="4887913"/>
            <a:ext cx="633412" cy="260350"/>
            <a:chOff x="1626895" y="2144305"/>
            <a:chExt cx="633833" cy="302419"/>
          </a:xfrm>
        </p:grpSpPr>
        <p:cxnSp>
          <p:nvCxnSpPr>
            <p:cNvPr id="138" name="Straight Arrow Connector 137">
              <a:extLst>
                <a:ext uri="{FF2B5EF4-FFF2-40B4-BE49-F238E27FC236}">
                  <a16:creationId xmlns:a16="http://schemas.microsoft.com/office/drawing/2014/main" id="{9489B2C1-DC89-F044-85F1-84ECE0C0E43A}"/>
                </a:ext>
              </a:extLst>
            </p:cNvPr>
            <p:cNvCxnSpPr/>
            <p:nvPr/>
          </p:nvCxnSpPr>
          <p:spPr>
            <a:xfrm>
              <a:off x="2260728" y="2144305"/>
              <a:ext cx="0" cy="302419"/>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139" name="TextBox 31">
              <a:extLst>
                <a:ext uri="{FF2B5EF4-FFF2-40B4-BE49-F238E27FC236}">
                  <a16:creationId xmlns:a16="http://schemas.microsoft.com/office/drawing/2014/main" id="{95AB7DF8-8687-1D4F-955B-00CC5E5F9442}"/>
                </a:ext>
              </a:extLst>
            </p:cNvPr>
            <p:cNvSpPr txBox="1">
              <a:spLocks noChangeArrowheads="1"/>
            </p:cNvSpPr>
            <p:nvPr/>
          </p:nvSpPr>
          <p:spPr bwMode="auto">
            <a:xfrm>
              <a:off x="1626895" y="2147838"/>
              <a:ext cx="38985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altLang="en-US" sz="1200" b="1" i="0" u="none" strike="noStrike" kern="0" cap="none" spc="0" normalizeH="0" baseline="0" noProof="0">
                  <a:ln>
                    <a:noFill/>
                  </a:ln>
                  <a:solidFill>
                    <a:prstClr val="black"/>
                  </a:solidFill>
                  <a:effectLst/>
                  <a:uLnTx/>
                  <a:uFillTx/>
                  <a:latin typeface="Andale Sans for VST" charset="0"/>
                  <a:ea typeface="MS PGothic" panose="020B0600070205080204" pitchFamily="34" charset="-128"/>
                </a:rPr>
                <a:t>No</a:t>
              </a:r>
            </a:p>
          </p:txBody>
        </p:sp>
      </p:grpSp>
      <p:sp>
        <p:nvSpPr>
          <p:cNvPr id="140" name="Rounded Rectangle 139">
            <a:extLst>
              <a:ext uri="{FF2B5EF4-FFF2-40B4-BE49-F238E27FC236}">
                <a16:creationId xmlns:a16="http://schemas.microsoft.com/office/drawing/2014/main" id="{71089401-4180-4440-822A-AA25EC3449AC}"/>
              </a:ext>
            </a:extLst>
          </p:cNvPr>
          <p:cNvSpPr/>
          <p:nvPr/>
        </p:nvSpPr>
        <p:spPr>
          <a:xfrm>
            <a:off x="5811838" y="3165475"/>
            <a:ext cx="1943100" cy="471488"/>
          </a:xfrm>
          <a:prstGeom prst="roundRect">
            <a:avLst/>
          </a:prstGeom>
          <a:solidFill>
            <a:srgbClr val="1F497D">
              <a:lumMod val="75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400" b="0" i="0" u="none" strike="noStrike" kern="0" cap="none" spc="0" normalizeH="0" baseline="0" noProof="0" dirty="0">
                <a:ln>
                  <a:noFill/>
                </a:ln>
                <a:solidFill>
                  <a:prstClr val="white"/>
                </a:solidFill>
                <a:effectLst/>
                <a:uLnTx/>
                <a:uFillTx/>
                <a:latin typeface="Calibri"/>
                <a:ea typeface="+mn-ea"/>
                <a:cs typeface="+mn-cs"/>
              </a:rPr>
              <a:t>Was the MS court first </a:t>
            </a:r>
            <a:r>
              <a:rPr kumimoji="0" lang="en-GB" sz="1400" b="0" i="0" u="none" strike="noStrike" kern="0" cap="none" spc="0" normalizeH="0" baseline="0" noProof="0" dirty="0" err="1">
                <a:ln>
                  <a:noFill/>
                </a:ln>
                <a:solidFill>
                  <a:prstClr val="white"/>
                </a:solidFill>
                <a:effectLst/>
                <a:uLnTx/>
                <a:uFillTx/>
                <a:latin typeface="Calibri"/>
                <a:ea typeface="+mn-ea"/>
                <a:cs typeface="+mn-cs"/>
              </a:rPr>
              <a:t>seised</a:t>
            </a:r>
            <a:r>
              <a:rPr kumimoji="0" lang="en-GB" sz="1400" b="0" i="0" u="none" strike="noStrike" kern="0" cap="none" spc="0" normalizeH="0" baseline="0" noProof="0" dirty="0">
                <a:ln>
                  <a:noFill/>
                </a:ln>
                <a:solidFill>
                  <a:prstClr val="white"/>
                </a:solidFill>
                <a:effectLst/>
                <a:uLnTx/>
                <a:uFillTx/>
                <a:latin typeface="Calibri"/>
                <a:ea typeface="+mn-ea"/>
                <a:cs typeface="+mn-cs"/>
              </a:rPr>
              <a:t>? Arts 29/30</a:t>
            </a:r>
          </a:p>
        </p:txBody>
      </p:sp>
      <p:sp>
        <p:nvSpPr>
          <p:cNvPr id="141" name="Rounded Rectangle 140">
            <a:extLst>
              <a:ext uri="{FF2B5EF4-FFF2-40B4-BE49-F238E27FC236}">
                <a16:creationId xmlns:a16="http://schemas.microsoft.com/office/drawing/2014/main" id="{B1C1D6C7-F1A2-444E-9F31-6C5E965B1490}"/>
              </a:ext>
            </a:extLst>
          </p:cNvPr>
          <p:cNvSpPr/>
          <p:nvPr/>
        </p:nvSpPr>
        <p:spPr>
          <a:xfrm>
            <a:off x="5840413" y="4822825"/>
            <a:ext cx="1962150" cy="650875"/>
          </a:xfrm>
          <a:prstGeom prst="roundRect">
            <a:avLst/>
          </a:prstGeom>
          <a:solidFill>
            <a:srgbClr val="1F497D">
              <a:lumMod val="75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400" b="0" i="0" u="none" strike="noStrike" kern="0" cap="none" spc="0" normalizeH="0" baseline="0" noProof="0" dirty="0">
                <a:ln>
                  <a:noFill/>
                </a:ln>
                <a:solidFill>
                  <a:prstClr val="white"/>
                </a:solidFill>
                <a:effectLst/>
                <a:uLnTx/>
                <a:uFillTx/>
                <a:latin typeface="Calibri"/>
                <a:ea typeface="+mn-ea"/>
                <a:cs typeface="+mn-cs"/>
              </a:rPr>
              <a:t>Are there related proceedings  in another MS? Art 30</a:t>
            </a:r>
          </a:p>
        </p:txBody>
      </p:sp>
      <p:cxnSp>
        <p:nvCxnSpPr>
          <p:cNvPr id="142" name="Straight Connector 141">
            <a:extLst>
              <a:ext uri="{FF2B5EF4-FFF2-40B4-BE49-F238E27FC236}">
                <a16:creationId xmlns:a16="http://schemas.microsoft.com/office/drawing/2014/main" id="{448DA7DF-BBCE-9F41-9F19-16A7EA0DA6E2}"/>
              </a:ext>
            </a:extLst>
          </p:cNvPr>
          <p:cNvCxnSpPr/>
          <p:nvPr/>
        </p:nvCxnSpPr>
        <p:spPr>
          <a:xfrm>
            <a:off x="5319713" y="5473700"/>
            <a:ext cx="257175" cy="0"/>
          </a:xfrm>
          <a:prstGeom prst="line">
            <a:avLst/>
          </a:prstGeom>
          <a:noFill/>
          <a:ln w="25400" cap="flat" cmpd="sng" algn="ctr">
            <a:solidFill>
              <a:srgbClr val="4F81BD"/>
            </a:solidFill>
            <a:prstDash val="sysDash"/>
          </a:ln>
          <a:effectLst>
            <a:outerShdw blurRad="40000" dist="20000" dir="5400000" rotWithShape="0">
              <a:srgbClr val="000000">
                <a:alpha val="38000"/>
              </a:srgbClr>
            </a:outerShdw>
          </a:effectLst>
        </p:spPr>
      </p:cxnSp>
      <p:cxnSp>
        <p:nvCxnSpPr>
          <p:cNvPr id="143" name="Straight Connector 142">
            <a:extLst>
              <a:ext uri="{FF2B5EF4-FFF2-40B4-BE49-F238E27FC236}">
                <a16:creationId xmlns:a16="http://schemas.microsoft.com/office/drawing/2014/main" id="{5A932D26-26C7-6743-BED6-CD02649924AC}"/>
              </a:ext>
            </a:extLst>
          </p:cNvPr>
          <p:cNvCxnSpPr/>
          <p:nvPr/>
        </p:nvCxnSpPr>
        <p:spPr>
          <a:xfrm>
            <a:off x="4997450" y="4540250"/>
            <a:ext cx="584200" cy="0"/>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144" name="Straight Connector 143">
            <a:extLst>
              <a:ext uri="{FF2B5EF4-FFF2-40B4-BE49-F238E27FC236}">
                <a16:creationId xmlns:a16="http://schemas.microsoft.com/office/drawing/2014/main" id="{12E550C6-C119-6A48-AE0F-7ED06E08F6B0}"/>
              </a:ext>
            </a:extLst>
          </p:cNvPr>
          <p:cNvCxnSpPr/>
          <p:nvPr/>
        </p:nvCxnSpPr>
        <p:spPr>
          <a:xfrm flipH="1" flipV="1">
            <a:off x="5518150" y="2060575"/>
            <a:ext cx="61913" cy="2479675"/>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145" name="Straight Connector 144">
            <a:extLst>
              <a:ext uri="{FF2B5EF4-FFF2-40B4-BE49-F238E27FC236}">
                <a16:creationId xmlns:a16="http://schemas.microsoft.com/office/drawing/2014/main" id="{2971A4CD-4604-C64F-A115-D90D79DC2FDE}"/>
              </a:ext>
            </a:extLst>
          </p:cNvPr>
          <p:cNvCxnSpPr/>
          <p:nvPr/>
        </p:nvCxnSpPr>
        <p:spPr>
          <a:xfrm>
            <a:off x="4625975" y="3086100"/>
            <a:ext cx="919163" cy="0"/>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146" name="Straight Connector 145">
            <a:extLst>
              <a:ext uri="{FF2B5EF4-FFF2-40B4-BE49-F238E27FC236}">
                <a16:creationId xmlns:a16="http://schemas.microsoft.com/office/drawing/2014/main" id="{888236F2-E73B-D644-9851-3C6539A2D3F2}"/>
              </a:ext>
            </a:extLst>
          </p:cNvPr>
          <p:cNvCxnSpPr/>
          <p:nvPr/>
        </p:nvCxnSpPr>
        <p:spPr>
          <a:xfrm>
            <a:off x="5518150" y="2060575"/>
            <a:ext cx="1393825" cy="0"/>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147" name="Straight Arrow Connector 146">
            <a:extLst>
              <a:ext uri="{FF2B5EF4-FFF2-40B4-BE49-F238E27FC236}">
                <a16:creationId xmlns:a16="http://schemas.microsoft.com/office/drawing/2014/main" id="{3777A46A-3433-B847-A63A-37AB26095A2E}"/>
              </a:ext>
            </a:extLst>
          </p:cNvPr>
          <p:cNvCxnSpPr/>
          <p:nvPr/>
        </p:nvCxnSpPr>
        <p:spPr>
          <a:xfrm>
            <a:off x="6931025" y="4560888"/>
            <a:ext cx="0" cy="269875"/>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148" name="TextBox 14">
            <a:extLst>
              <a:ext uri="{FF2B5EF4-FFF2-40B4-BE49-F238E27FC236}">
                <a16:creationId xmlns:a16="http://schemas.microsoft.com/office/drawing/2014/main" id="{9F806903-E3F4-4A4F-88AC-F44AC3663A51}"/>
              </a:ext>
            </a:extLst>
          </p:cNvPr>
          <p:cNvSpPr txBox="1">
            <a:spLocks noChangeArrowheads="1"/>
          </p:cNvSpPr>
          <p:nvPr/>
        </p:nvSpPr>
        <p:spPr bwMode="auto">
          <a:xfrm>
            <a:off x="6405563" y="4554538"/>
            <a:ext cx="533400"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fontAlgn="base" hangingPunct="1">
              <a:spcBef>
                <a:spcPct val="0"/>
              </a:spcBef>
              <a:spcAft>
                <a:spcPct val="0"/>
              </a:spcAft>
              <a:buFontTx/>
              <a:buNone/>
            </a:pPr>
            <a:r>
              <a:rPr lang="en-GB" altLang="en-US" sz="1200" b="1">
                <a:solidFill>
                  <a:prstClr val="black"/>
                </a:solidFill>
                <a:latin typeface="Andale Sans for VST" charset="0"/>
              </a:rPr>
              <a:t>No</a:t>
            </a:r>
            <a:endParaRPr lang="en-GB" altLang="en-US" sz="1200">
              <a:solidFill>
                <a:prstClr val="black"/>
              </a:solidFill>
              <a:latin typeface="Andale Sans for VST" charset="0"/>
            </a:endParaRPr>
          </a:p>
        </p:txBody>
      </p:sp>
      <p:grpSp>
        <p:nvGrpSpPr>
          <p:cNvPr id="149" name="Group 90">
            <a:extLst>
              <a:ext uri="{FF2B5EF4-FFF2-40B4-BE49-F238E27FC236}">
                <a16:creationId xmlns:a16="http://schemas.microsoft.com/office/drawing/2014/main" id="{FD61D23E-B353-EF46-B9D9-543043EA4CAC}"/>
              </a:ext>
            </a:extLst>
          </p:cNvPr>
          <p:cNvGrpSpPr>
            <a:grpSpLocks/>
          </p:cNvGrpSpPr>
          <p:nvPr/>
        </p:nvGrpSpPr>
        <p:grpSpPr bwMode="auto">
          <a:xfrm>
            <a:off x="6376988" y="5473700"/>
            <a:ext cx="549275" cy="304800"/>
            <a:chOff x="6465896" y="5439819"/>
            <a:chExt cx="549166" cy="304347"/>
          </a:xfrm>
        </p:grpSpPr>
        <p:cxnSp>
          <p:nvCxnSpPr>
            <p:cNvPr id="150" name="Straight Arrow Connector 149">
              <a:extLst>
                <a:ext uri="{FF2B5EF4-FFF2-40B4-BE49-F238E27FC236}">
                  <a16:creationId xmlns:a16="http://schemas.microsoft.com/office/drawing/2014/main" id="{4E0585B5-EE6E-6B4E-A109-5C4F375D4951}"/>
                </a:ext>
              </a:extLst>
            </p:cNvPr>
            <p:cNvCxnSpPr/>
            <p:nvPr/>
          </p:nvCxnSpPr>
          <p:spPr>
            <a:xfrm>
              <a:off x="7015062" y="5439819"/>
              <a:ext cx="0" cy="269474"/>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151" name="TextBox 14">
              <a:extLst>
                <a:ext uri="{FF2B5EF4-FFF2-40B4-BE49-F238E27FC236}">
                  <a16:creationId xmlns:a16="http://schemas.microsoft.com/office/drawing/2014/main" id="{90C3E0B2-DC8B-DA44-84A5-D146B60FDF2D}"/>
                </a:ext>
              </a:extLst>
            </p:cNvPr>
            <p:cNvSpPr txBox="1">
              <a:spLocks noChangeArrowheads="1"/>
            </p:cNvSpPr>
            <p:nvPr/>
          </p:nvSpPr>
          <p:spPr bwMode="auto">
            <a:xfrm>
              <a:off x="6465896" y="5467167"/>
              <a:ext cx="53349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altLang="en-US" sz="1200" b="1" i="0" u="none" strike="noStrike" kern="0" cap="none" spc="0" normalizeH="0" baseline="0" noProof="0">
                  <a:ln>
                    <a:noFill/>
                  </a:ln>
                  <a:solidFill>
                    <a:prstClr val="black"/>
                  </a:solidFill>
                  <a:effectLst/>
                  <a:uLnTx/>
                  <a:uFillTx/>
                  <a:latin typeface="Andale Sans for VST" charset="0"/>
                  <a:ea typeface="MS PGothic" panose="020B0600070205080204" pitchFamily="34" charset="-128"/>
                </a:rPr>
                <a:t>No</a:t>
              </a:r>
              <a:endParaRPr kumimoji="0" lang="en-GB" altLang="en-US" sz="1200" b="0" i="0" u="none" strike="noStrike" kern="0" cap="none" spc="0" normalizeH="0" baseline="0" noProof="0">
                <a:ln>
                  <a:noFill/>
                </a:ln>
                <a:solidFill>
                  <a:prstClr val="black"/>
                </a:solidFill>
                <a:effectLst/>
                <a:uLnTx/>
                <a:uFillTx/>
                <a:latin typeface="Andale Sans for VST" charset="0"/>
                <a:ea typeface="MS PGothic" panose="020B0600070205080204" pitchFamily="34" charset="-128"/>
              </a:endParaRPr>
            </a:p>
          </p:txBody>
        </p:sp>
      </p:grpSp>
      <p:sp>
        <p:nvSpPr>
          <p:cNvPr id="152" name="Rounded Rectangle 151">
            <a:extLst>
              <a:ext uri="{FF2B5EF4-FFF2-40B4-BE49-F238E27FC236}">
                <a16:creationId xmlns:a16="http://schemas.microsoft.com/office/drawing/2014/main" id="{189F91A2-CBAD-D845-A9D0-816CFBACF174}"/>
              </a:ext>
            </a:extLst>
          </p:cNvPr>
          <p:cNvSpPr/>
          <p:nvPr/>
        </p:nvSpPr>
        <p:spPr>
          <a:xfrm>
            <a:off x="5348167" y="5773738"/>
            <a:ext cx="2616322" cy="465137"/>
          </a:xfrm>
          <a:prstGeom prst="roundRect">
            <a:avLst/>
          </a:prstGeom>
          <a:solidFill>
            <a:srgbClr val="1F497D">
              <a:lumMod val="75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200" b="0" i="0" u="none" strike="noStrike" kern="0" cap="none" spc="0" normalizeH="0" baseline="0" noProof="0" dirty="0">
                <a:ln>
                  <a:noFill/>
                </a:ln>
                <a:solidFill>
                  <a:prstClr val="white"/>
                </a:solidFill>
                <a:effectLst/>
                <a:uLnTx/>
                <a:uFillTx/>
                <a:latin typeface="Calibri"/>
                <a:ea typeface="+mn-ea"/>
                <a:cs typeface="+mn-cs"/>
              </a:rPr>
              <a:t>Are there parallel/related proceedings in a non-MS? Arts 33/34</a:t>
            </a:r>
          </a:p>
        </p:txBody>
      </p:sp>
      <p:cxnSp>
        <p:nvCxnSpPr>
          <p:cNvPr id="153" name="Straight Arrow Connector 152">
            <a:extLst>
              <a:ext uri="{FF2B5EF4-FFF2-40B4-BE49-F238E27FC236}">
                <a16:creationId xmlns:a16="http://schemas.microsoft.com/office/drawing/2014/main" id="{F075B414-D520-A44F-91B0-6B53B2D21E9E}"/>
              </a:ext>
            </a:extLst>
          </p:cNvPr>
          <p:cNvCxnSpPr>
            <a:cxnSpLocks/>
            <a:stCxn id="140" idx="3"/>
            <a:endCxn id="117" idx="1"/>
          </p:cNvCxnSpPr>
          <p:nvPr/>
        </p:nvCxnSpPr>
        <p:spPr>
          <a:xfrm flipV="1">
            <a:off x="7754938" y="3394076"/>
            <a:ext cx="558800" cy="7143"/>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154" name="Rounded Rectangle 153">
            <a:extLst>
              <a:ext uri="{FF2B5EF4-FFF2-40B4-BE49-F238E27FC236}">
                <a16:creationId xmlns:a16="http://schemas.microsoft.com/office/drawing/2014/main" id="{8C67FBA2-FB35-2444-B2C0-79AABD2DB0C1}"/>
              </a:ext>
            </a:extLst>
          </p:cNvPr>
          <p:cNvSpPr/>
          <p:nvPr/>
        </p:nvSpPr>
        <p:spPr>
          <a:xfrm>
            <a:off x="5954486" y="6502400"/>
            <a:ext cx="1800452" cy="290513"/>
          </a:xfrm>
          <a:prstGeom prst="roundRect">
            <a:avLst/>
          </a:prstGeom>
          <a:solidFill>
            <a:srgbClr val="00B050"/>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400" b="0" i="0" u="none" strike="noStrike" kern="0" cap="none" spc="0" normalizeH="0" baseline="0" noProof="0" dirty="0">
                <a:ln>
                  <a:noFill/>
                </a:ln>
                <a:solidFill>
                  <a:prstClr val="white"/>
                </a:solidFill>
                <a:effectLst/>
                <a:uLnTx/>
                <a:uFillTx/>
                <a:latin typeface="Calibri"/>
                <a:ea typeface="+mn-ea"/>
                <a:cs typeface="+mn-cs"/>
              </a:rPr>
              <a:t>Court has </a:t>
            </a:r>
            <a:r>
              <a:rPr lang="en-GB" sz="1400" kern="0" dirty="0">
                <a:solidFill>
                  <a:prstClr val="white"/>
                </a:solidFill>
                <a:latin typeface="Calibri"/>
              </a:rPr>
              <a:t>j</a:t>
            </a:r>
            <a:r>
              <a:rPr kumimoji="0" lang="en-GB" sz="1400" b="0" i="0" u="none" strike="noStrike" kern="0" cap="none" spc="0" normalizeH="0" baseline="0" noProof="0" dirty="0" err="1">
                <a:ln>
                  <a:noFill/>
                </a:ln>
                <a:solidFill>
                  <a:prstClr val="white"/>
                </a:solidFill>
                <a:effectLst/>
                <a:uLnTx/>
                <a:uFillTx/>
                <a:latin typeface="Calibri"/>
                <a:ea typeface="+mn-ea"/>
                <a:cs typeface="+mn-cs"/>
              </a:rPr>
              <a:t>urisdiction</a:t>
            </a:r>
            <a:endParaRPr kumimoji="0" lang="en-GB" sz="140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155" name="Group 118">
            <a:extLst>
              <a:ext uri="{FF2B5EF4-FFF2-40B4-BE49-F238E27FC236}">
                <a16:creationId xmlns:a16="http://schemas.microsoft.com/office/drawing/2014/main" id="{2750D232-66B4-AF44-9635-D5E2C1EB501B}"/>
              </a:ext>
            </a:extLst>
          </p:cNvPr>
          <p:cNvGrpSpPr>
            <a:grpSpLocks/>
          </p:cNvGrpSpPr>
          <p:nvPr/>
        </p:nvGrpSpPr>
        <p:grpSpPr bwMode="auto">
          <a:xfrm>
            <a:off x="6389688" y="6240463"/>
            <a:ext cx="549275" cy="303212"/>
            <a:chOff x="6465896" y="5439819"/>
            <a:chExt cx="549166" cy="304347"/>
          </a:xfrm>
        </p:grpSpPr>
        <p:cxnSp>
          <p:nvCxnSpPr>
            <p:cNvPr id="156" name="Straight Arrow Connector 155">
              <a:extLst>
                <a:ext uri="{FF2B5EF4-FFF2-40B4-BE49-F238E27FC236}">
                  <a16:creationId xmlns:a16="http://schemas.microsoft.com/office/drawing/2014/main" id="{FEEED4F7-2A4A-014D-A221-05D294D9877A}"/>
                </a:ext>
              </a:extLst>
            </p:cNvPr>
            <p:cNvCxnSpPr/>
            <p:nvPr/>
          </p:nvCxnSpPr>
          <p:spPr>
            <a:xfrm>
              <a:off x="7015062" y="5439819"/>
              <a:ext cx="0" cy="269291"/>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157" name="TextBox 14">
              <a:extLst>
                <a:ext uri="{FF2B5EF4-FFF2-40B4-BE49-F238E27FC236}">
                  <a16:creationId xmlns:a16="http://schemas.microsoft.com/office/drawing/2014/main" id="{FCC66974-7297-8D4A-98B3-F6D75C369F23}"/>
                </a:ext>
              </a:extLst>
            </p:cNvPr>
            <p:cNvSpPr txBox="1">
              <a:spLocks noChangeArrowheads="1"/>
            </p:cNvSpPr>
            <p:nvPr/>
          </p:nvSpPr>
          <p:spPr bwMode="auto">
            <a:xfrm>
              <a:off x="6465896" y="5467167"/>
              <a:ext cx="53349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altLang="en-US" sz="1200" b="1" i="0" u="none" strike="noStrike" kern="0" cap="none" spc="0" normalizeH="0" baseline="0" noProof="0">
                  <a:ln>
                    <a:noFill/>
                  </a:ln>
                  <a:solidFill>
                    <a:prstClr val="black"/>
                  </a:solidFill>
                  <a:effectLst/>
                  <a:uLnTx/>
                  <a:uFillTx/>
                  <a:latin typeface="Andale Sans for VST" charset="0"/>
                  <a:ea typeface="MS PGothic" panose="020B0600070205080204" pitchFamily="34" charset="-128"/>
                </a:rPr>
                <a:t>No</a:t>
              </a:r>
              <a:endParaRPr kumimoji="0" lang="en-GB" altLang="en-US" sz="1200" b="0" i="0" u="none" strike="noStrike" kern="0" cap="none" spc="0" normalizeH="0" baseline="0" noProof="0">
                <a:ln>
                  <a:noFill/>
                </a:ln>
                <a:solidFill>
                  <a:prstClr val="black"/>
                </a:solidFill>
                <a:effectLst/>
                <a:uLnTx/>
                <a:uFillTx/>
                <a:latin typeface="Andale Sans for VST" charset="0"/>
                <a:ea typeface="MS PGothic" panose="020B0600070205080204" pitchFamily="34" charset="-128"/>
              </a:endParaRPr>
            </a:p>
          </p:txBody>
        </p:sp>
      </p:grpSp>
      <p:sp>
        <p:nvSpPr>
          <p:cNvPr id="158" name="TextBox 31">
            <a:extLst>
              <a:ext uri="{FF2B5EF4-FFF2-40B4-BE49-F238E27FC236}">
                <a16:creationId xmlns:a16="http://schemas.microsoft.com/office/drawing/2014/main" id="{38FFF67B-8B74-4D4A-AD26-65E3D7D90C36}"/>
              </a:ext>
            </a:extLst>
          </p:cNvPr>
          <p:cNvSpPr txBox="1">
            <a:spLocks noChangeArrowheads="1"/>
          </p:cNvSpPr>
          <p:nvPr/>
        </p:nvSpPr>
        <p:spPr bwMode="auto">
          <a:xfrm>
            <a:off x="7773988" y="3043238"/>
            <a:ext cx="492125"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fontAlgn="base" hangingPunct="1">
              <a:spcBef>
                <a:spcPct val="0"/>
              </a:spcBef>
              <a:spcAft>
                <a:spcPct val="0"/>
              </a:spcAft>
              <a:buFontTx/>
              <a:buNone/>
            </a:pPr>
            <a:r>
              <a:rPr lang="en-GB" altLang="en-US" sz="1200" b="1" dirty="0">
                <a:solidFill>
                  <a:prstClr val="black"/>
                </a:solidFill>
                <a:latin typeface="Andale Sans for VST" charset="0"/>
              </a:rPr>
              <a:t>Yes</a:t>
            </a:r>
            <a:endParaRPr lang="en-GB" altLang="en-US" sz="1200" dirty="0">
              <a:solidFill>
                <a:prstClr val="black"/>
              </a:solidFill>
              <a:latin typeface="Andale Sans for VST" charset="0"/>
            </a:endParaRPr>
          </a:p>
        </p:txBody>
      </p:sp>
      <p:sp>
        <p:nvSpPr>
          <p:cNvPr id="159" name="TextBox 31">
            <a:extLst>
              <a:ext uri="{FF2B5EF4-FFF2-40B4-BE49-F238E27FC236}">
                <a16:creationId xmlns:a16="http://schemas.microsoft.com/office/drawing/2014/main" id="{5D2845FB-01A6-024E-8F2C-03A349DD36B3}"/>
              </a:ext>
            </a:extLst>
          </p:cNvPr>
          <p:cNvSpPr txBox="1">
            <a:spLocks noChangeArrowheads="1"/>
          </p:cNvSpPr>
          <p:nvPr/>
        </p:nvSpPr>
        <p:spPr bwMode="auto">
          <a:xfrm>
            <a:off x="4692650" y="1822450"/>
            <a:ext cx="493713"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fontAlgn="base" hangingPunct="1">
              <a:spcBef>
                <a:spcPct val="0"/>
              </a:spcBef>
              <a:spcAft>
                <a:spcPct val="0"/>
              </a:spcAft>
              <a:buFontTx/>
              <a:buNone/>
            </a:pPr>
            <a:r>
              <a:rPr lang="en-GB" altLang="en-US" sz="1400" b="1">
                <a:solidFill>
                  <a:prstClr val="black"/>
                </a:solidFill>
                <a:latin typeface="Andale Sans for VST" charset="0"/>
              </a:rPr>
              <a:t>Yes</a:t>
            </a:r>
            <a:endParaRPr lang="en-GB" altLang="en-US" sz="1400">
              <a:solidFill>
                <a:prstClr val="black"/>
              </a:solidFill>
              <a:latin typeface="Andale Sans for VST" charset="0"/>
            </a:endParaRPr>
          </a:p>
        </p:txBody>
      </p:sp>
      <p:sp>
        <p:nvSpPr>
          <p:cNvPr id="160" name="TextBox 31">
            <a:extLst>
              <a:ext uri="{FF2B5EF4-FFF2-40B4-BE49-F238E27FC236}">
                <a16:creationId xmlns:a16="http://schemas.microsoft.com/office/drawing/2014/main" id="{D0303CF4-2769-7E4F-A6DD-6ED5151DCFF4}"/>
              </a:ext>
            </a:extLst>
          </p:cNvPr>
          <p:cNvSpPr txBox="1">
            <a:spLocks noChangeArrowheads="1"/>
          </p:cNvSpPr>
          <p:nvPr/>
        </p:nvSpPr>
        <p:spPr bwMode="auto">
          <a:xfrm>
            <a:off x="5116513" y="4751388"/>
            <a:ext cx="493712"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fontAlgn="base" hangingPunct="1">
              <a:spcBef>
                <a:spcPct val="0"/>
              </a:spcBef>
              <a:spcAft>
                <a:spcPct val="0"/>
              </a:spcAft>
              <a:buFontTx/>
              <a:buNone/>
            </a:pPr>
            <a:r>
              <a:rPr lang="en-GB" altLang="en-US" sz="1400" b="1">
                <a:solidFill>
                  <a:prstClr val="black"/>
                </a:solidFill>
                <a:latin typeface="Andale Sans for VST" charset="0"/>
              </a:rPr>
              <a:t>Yes</a:t>
            </a:r>
            <a:endParaRPr lang="en-GB" altLang="en-US" sz="1400">
              <a:solidFill>
                <a:prstClr val="black"/>
              </a:solidFill>
              <a:latin typeface="Andale Sans for VST" charset="0"/>
            </a:endParaRPr>
          </a:p>
        </p:txBody>
      </p:sp>
      <p:sp>
        <p:nvSpPr>
          <p:cNvPr id="161" name="TextBox 31">
            <a:extLst>
              <a:ext uri="{FF2B5EF4-FFF2-40B4-BE49-F238E27FC236}">
                <a16:creationId xmlns:a16="http://schemas.microsoft.com/office/drawing/2014/main" id="{75C26141-6EEB-2540-B0E3-10D194BFAFF6}"/>
              </a:ext>
            </a:extLst>
          </p:cNvPr>
          <p:cNvSpPr txBox="1">
            <a:spLocks noChangeArrowheads="1"/>
          </p:cNvSpPr>
          <p:nvPr/>
        </p:nvSpPr>
        <p:spPr bwMode="auto">
          <a:xfrm>
            <a:off x="5076825" y="4140200"/>
            <a:ext cx="493713"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fontAlgn="base" hangingPunct="1">
              <a:spcBef>
                <a:spcPct val="0"/>
              </a:spcBef>
              <a:spcAft>
                <a:spcPct val="0"/>
              </a:spcAft>
              <a:buFontTx/>
              <a:buNone/>
            </a:pPr>
            <a:r>
              <a:rPr lang="en-GB" altLang="en-US" sz="1400" b="1">
                <a:solidFill>
                  <a:prstClr val="black"/>
                </a:solidFill>
                <a:latin typeface="Andale Sans for VST" charset="0"/>
              </a:rPr>
              <a:t>Yes</a:t>
            </a:r>
            <a:endParaRPr lang="en-GB" altLang="en-US" sz="1400">
              <a:solidFill>
                <a:prstClr val="black"/>
              </a:solidFill>
              <a:latin typeface="Andale Sans for VST" charset="0"/>
            </a:endParaRPr>
          </a:p>
        </p:txBody>
      </p:sp>
      <p:cxnSp>
        <p:nvCxnSpPr>
          <p:cNvPr id="162" name="Straight Arrow Connector 161">
            <a:extLst>
              <a:ext uri="{FF2B5EF4-FFF2-40B4-BE49-F238E27FC236}">
                <a16:creationId xmlns:a16="http://schemas.microsoft.com/office/drawing/2014/main" id="{15AE12CD-5121-FE49-9B1C-32FA8A9F8C42}"/>
              </a:ext>
            </a:extLst>
          </p:cNvPr>
          <p:cNvCxnSpPr>
            <a:cxnSpLocks/>
            <a:endCxn id="164" idx="1"/>
          </p:cNvCxnSpPr>
          <p:nvPr/>
        </p:nvCxnSpPr>
        <p:spPr>
          <a:xfrm>
            <a:off x="7802563" y="4198938"/>
            <a:ext cx="523875" cy="11112"/>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163" name="TextBox 31">
            <a:extLst>
              <a:ext uri="{FF2B5EF4-FFF2-40B4-BE49-F238E27FC236}">
                <a16:creationId xmlns:a16="http://schemas.microsoft.com/office/drawing/2014/main" id="{C67D95AA-C414-0E4B-88CB-50C0019F727F}"/>
              </a:ext>
            </a:extLst>
          </p:cNvPr>
          <p:cNvSpPr txBox="1">
            <a:spLocks noChangeArrowheads="1"/>
          </p:cNvSpPr>
          <p:nvPr/>
        </p:nvSpPr>
        <p:spPr bwMode="auto">
          <a:xfrm>
            <a:off x="7785100" y="3881438"/>
            <a:ext cx="493713"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fontAlgn="base" hangingPunct="1">
              <a:spcBef>
                <a:spcPct val="0"/>
              </a:spcBef>
              <a:spcAft>
                <a:spcPct val="0"/>
              </a:spcAft>
              <a:buFontTx/>
              <a:buNone/>
            </a:pPr>
            <a:r>
              <a:rPr lang="en-GB" altLang="en-US" sz="1200" b="1">
                <a:solidFill>
                  <a:prstClr val="black"/>
                </a:solidFill>
                <a:latin typeface="Andale Sans for VST" charset="0"/>
              </a:rPr>
              <a:t>Yes</a:t>
            </a:r>
            <a:endParaRPr lang="en-GB" altLang="en-US" sz="1200">
              <a:solidFill>
                <a:prstClr val="black"/>
              </a:solidFill>
              <a:latin typeface="Andale Sans for VST" charset="0"/>
            </a:endParaRPr>
          </a:p>
        </p:txBody>
      </p:sp>
      <p:sp>
        <p:nvSpPr>
          <p:cNvPr id="164" name="Rounded Rectangle 163">
            <a:extLst>
              <a:ext uri="{FF2B5EF4-FFF2-40B4-BE49-F238E27FC236}">
                <a16:creationId xmlns:a16="http://schemas.microsoft.com/office/drawing/2014/main" id="{606F78A5-9FDC-7846-8454-DF7CDFDC7AE5}"/>
              </a:ext>
            </a:extLst>
          </p:cNvPr>
          <p:cNvSpPr/>
          <p:nvPr/>
        </p:nvSpPr>
        <p:spPr>
          <a:xfrm>
            <a:off x="8326438" y="3794125"/>
            <a:ext cx="1076202" cy="831850"/>
          </a:xfrm>
          <a:prstGeom prst="roundRect">
            <a:avLst/>
          </a:prstGeom>
          <a:solidFill>
            <a:srgbClr val="9BBB59">
              <a:lumMod val="75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400" b="0" i="0" u="none" strike="noStrike" kern="0" cap="none" spc="0" normalizeH="0" baseline="0" noProof="0" dirty="0">
                <a:ln>
                  <a:noFill/>
                </a:ln>
                <a:solidFill>
                  <a:prstClr val="white"/>
                </a:solidFill>
                <a:effectLst/>
                <a:uLnTx/>
                <a:uFillTx/>
                <a:latin typeface="Calibri"/>
                <a:ea typeface="+mn-ea"/>
                <a:cs typeface="+mn-cs"/>
              </a:rPr>
              <a:t>Court </a:t>
            </a:r>
            <a:r>
              <a:rPr kumimoji="0" lang="en-GB" sz="1400" b="0" i="0" u="sng" strike="noStrike" kern="0" cap="none" spc="0" normalizeH="0" baseline="0" noProof="0" dirty="0">
                <a:ln>
                  <a:noFill/>
                </a:ln>
                <a:solidFill>
                  <a:prstClr val="white"/>
                </a:solidFill>
                <a:effectLst/>
                <a:uLnTx/>
                <a:uFillTx/>
                <a:latin typeface="Calibri"/>
                <a:ea typeface="+mn-ea"/>
                <a:cs typeface="+mn-cs"/>
              </a:rPr>
              <a:t>must</a:t>
            </a:r>
            <a:r>
              <a:rPr kumimoji="0" lang="en-GB" sz="1400" b="0" i="0" u="none" strike="noStrike" kern="0" cap="none" spc="0" normalizeH="0" baseline="0" noProof="0" dirty="0">
                <a:ln>
                  <a:noFill/>
                </a:ln>
                <a:solidFill>
                  <a:prstClr val="white"/>
                </a:solidFill>
                <a:effectLst/>
                <a:uLnTx/>
                <a:uFillTx/>
                <a:latin typeface="Calibri"/>
                <a:ea typeface="+mn-ea"/>
                <a:cs typeface="+mn-cs"/>
              </a:rPr>
              <a:t> stay claim</a:t>
            </a:r>
          </a:p>
        </p:txBody>
      </p:sp>
      <p:sp>
        <p:nvSpPr>
          <p:cNvPr id="165" name="Rounded Rectangle 164">
            <a:extLst>
              <a:ext uri="{FF2B5EF4-FFF2-40B4-BE49-F238E27FC236}">
                <a16:creationId xmlns:a16="http://schemas.microsoft.com/office/drawing/2014/main" id="{A361A6D6-EA97-D94A-8044-3E7FA9621E08}"/>
              </a:ext>
            </a:extLst>
          </p:cNvPr>
          <p:cNvSpPr/>
          <p:nvPr/>
        </p:nvSpPr>
        <p:spPr>
          <a:xfrm>
            <a:off x="8337550" y="4776788"/>
            <a:ext cx="1065090" cy="1524000"/>
          </a:xfrm>
          <a:prstGeom prst="roundRect">
            <a:avLst/>
          </a:prstGeom>
          <a:solidFill>
            <a:srgbClr val="9BBB59">
              <a:lumMod val="60000"/>
              <a:lumOff val="40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400" b="0" i="0" u="none" strike="noStrike" kern="0" cap="none" spc="0" normalizeH="0" baseline="0" noProof="0" dirty="0">
                <a:ln>
                  <a:noFill/>
                </a:ln>
                <a:solidFill>
                  <a:prstClr val="white"/>
                </a:solidFill>
                <a:effectLst/>
                <a:uLnTx/>
                <a:uFillTx/>
                <a:latin typeface="Calibri"/>
                <a:ea typeface="+mn-ea"/>
                <a:cs typeface="+mn-cs"/>
              </a:rPr>
              <a:t>Court </a:t>
            </a:r>
            <a:r>
              <a:rPr kumimoji="0" lang="en-GB" sz="1400" b="0" i="0" u="sng" strike="noStrike" kern="0" cap="none" spc="0" normalizeH="0" baseline="0" noProof="0" dirty="0">
                <a:ln>
                  <a:noFill/>
                </a:ln>
                <a:solidFill>
                  <a:prstClr val="white"/>
                </a:solidFill>
                <a:effectLst/>
                <a:uLnTx/>
                <a:uFillTx/>
                <a:latin typeface="Calibri"/>
                <a:ea typeface="+mn-ea"/>
                <a:cs typeface="+mn-cs"/>
              </a:rPr>
              <a:t>may</a:t>
            </a:r>
            <a:r>
              <a:rPr kumimoji="0" lang="en-GB" sz="1400" b="0" i="0" u="none" strike="noStrike" kern="0" cap="none" spc="0" normalizeH="0" baseline="0" noProof="0" dirty="0">
                <a:ln>
                  <a:noFill/>
                </a:ln>
                <a:solidFill>
                  <a:prstClr val="white"/>
                </a:solidFill>
                <a:effectLst/>
                <a:uLnTx/>
                <a:uFillTx/>
                <a:latin typeface="Calibri"/>
                <a:ea typeface="+mn-ea"/>
                <a:cs typeface="+mn-cs"/>
              </a:rPr>
              <a:t> stay claim</a:t>
            </a:r>
          </a:p>
        </p:txBody>
      </p:sp>
      <p:sp>
        <p:nvSpPr>
          <p:cNvPr id="166" name="TextBox 31">
            <a:extLst>
              <a:ext uri="{FF2B5EF4-FFF2-40B4-BE49-F238E27FC236}">
                <a16:creationId xmlns:a16="http://schemas.microsoft.com/office/drawing/2014/main" id="{3ECA3291-BAD7-8F41-B1EC-8A752ED954B5}"/>
              </a:ext>
            </a:extLst>
          </p:cNvPr>
          <p:cNvSpPr txBox="1">
            <a:spLocks noChangeArrowheads="1"/>
          </p:cNvSpPr>
          <p:nvPr/>
        </p:nvSpPr>
        <p:spPr bwMode="auto">
          <a:xfrm>
            <a:off x="7802563" y="4924425"/>
            <a:ext cx="493712"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fontAlgn="base" hangingPunct="1">
              <a:spcBef>
                <a:spcPct val="0"/>
              </a:spcBef>
              <a:spcAft>
                <a:spcPct val="0"/>
              </a:spcAft>
              <a:buFontTx/>
              <a:buNone/>
            </a:pPr>
            <a:r>
              <a:rPr lang="en-GB" altLang="en-US" sz="1200" b="1">
                <a:solidFill>
                  <a:prstClr val="black"/>
                </a:solidFill>
                <a:latin typeface="Andale Sans for VST" charset="0"/>
              </a:rPr>
              <a:t>Yes</a:t>
            </a:r>
            <a:endParaRPr lang="en-GB" altLang="en-US" sz="1200">
              <a:solidFill>
                <a:prstClr val="black"/>
              </a:solidFill>
              <a:latin typeface="Andale Sans for VST" charset="0"/>
            </a:endParaRPr>
          </a:p>
        </p:txBody>
      </p:sp>
      <p:cxnSp>
        <p:nvCxnSpPr>
          <p:cNvPr id="167" name="Straight Arrow Connector 166">
            <a:extLst>
              <a:ext uri="{FF2B5EF4-FFF2-40B4-BE49-F238E27FC236}">
                <a16:creationId xmlns:a16="http://schemas.microsoft.com/office/drawing/2014/main" id="{E2F6074C-4D32-2948-BE78-0A9A0B209525}"/>
              </a:ext>
            </a:extLst>
          </p:cNvPr>
          <p:cNvCxnSpPr>
            <a:cxnSpLocks/>
          </p:cNvCxnSpPr>
          <p:nvPr/>
        </p:nvCxnSpPr>
        <p:spPr>
          <a:xfrm flipV="1">
            <a:off x="7802563" y="5199064"/>
            <a:ext cx="523875" cy="3174"/>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168" name="Straight Connector 167">
            <a:extLst>
              <a:ext uri="{FF2B5EF4-FFF2-40B4-BE49-F238E27FC236}">
                <a16:creationId xmlns:a16="http://schemas.microsoft.com/office/drawing/2014/main" id="{F4B0FB01-0B1F-F144-87D5-747DCFB3602C}"/>
              </a:ext>
            </a:extLst>
          </p:cNvPr>
          <p:cNvCxnSpPr/>
          <p:nvPr/>
        </p:nvCxnSpPr>
        <p:spPr>
          <a:xfrm flipH="1" flipV="1">
            <a:off x="5572125" y="4545013"/>
            <a:ext cx="20638" cy="931862"/>
          </a:xfrm>
          <a:prstGeom prst="line">
            <a:avLst/>
          </a:prstGeom>
          <a:noFill/>
          <a:ln w="25400" cap="flat" cmpd="sng" algn="ctr">
            <a:solidFill>
              <a:srgbClr val="4F81BD"/>
            </a:solidFill>
            <a:prstDash val="sysDash"/>
          </a:ln>
          <a:effectLst>
            <a:outerShdw blurRad="40000" dist="20000" dir="5400000" rotWithShape="0">
              <a:srgbClr val="000000">
                <a:alpha val="38000"/>
              </a:srgbClr>
            </a:outerShdw>
          </a:effectLst>
        </p:spPr>
      </p:cxnSp>
      <p:cxnSp>
        <p:nvCxnSpPr>
          <p:cNvPr id="169" name="Straight Arrow Connector 168">
            <a:extLst>
              <a:ext uri="{FF2B5EF4-FFF2-40B4-BE49-F238E27FC236}">
                <a16:creationId xmlns:a16="http://schemas.microsoft.com/office/drawing/2014/main" id="{ACED033E-3A98-D74B-91E3-2ADC420E834A}"/>
              </a:ext>
            </a:extLst>
          </p:cNvPr>
          <p:cNvCxnSpPr>
            <a:cxnSpLocks/>
          </p:cNvCxnSpPr>
          <p:nvPr/>
        </p:nvCxnSpPr>
        <p:spPr>
          <a:xfrm>
            <a:off x="7964489" y="6045200"/>
            <a:ext cx="361949" cy="0"/>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170" name="TextBox 31">
            <a:extLst>
              <a:ext uri="{FF2B5EF4-FFF2-40B4-BE49-F238E27FC236}">
                <a16:creationId xmlns:a16="http://schemas.microsoft.com/office/drawing/2014/main" id="{D925C4E5-1260-3744-ACA0-2932993F14D3}"/>
              </a:ext>
            </a:extLst>
          </p:cNvPr>
          <p:cNvSpPr txBox="1">
            <a:spLocks noChangeArrowheads="1"/>
          </p:cNvSpPr>
          <p:nvPr/>
        </p:nvSpPr>
        <p:spPr bwMode="auto">
          <a:xfrm>
            <a:off x="7888288" y="5743575"/>
            <a:ext cx="493712"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fontAlgn="base" hangingPunct="1">
              <a:spcBef>
                <a:spcPct val="0"/>
              </a:spcBef>
              <a:spcAft>
                <a:spcPct val="0"/>
              </a:spcAft>
              <a:buFontTx/>
              <a:buNone/>
            </a:pPr>
            <a:r>
              <a:rPr lang="en-GB" altLang="en-US" sz="1200" b="1">
                <a:solidFill>
                  <a:prstClr val="black"/>
                </a:solidFill>
                <a:latin typeface="Andale Sans for VST" charset="0"/>
              </a:rPr>
              <a:t>Yes</a:t>
            </a:r>
            <a:endParaRPr lang="en-GB" altLang="en-US" sz="1200">
              <a:solidFill>
                <a:prstClr val="black"/>
              </a:solidFill>
              <a:latin typeface="Andale Sans for VST" charset="0"/>
            </a:endParaRPr>
          </a:p>
        </p:txBody>
      </p:sp>
      <p:sp>
        <p:nvSpPr>
          <p:cNvPr id="171" name="Rounded Rectangle 170">
            <a:extLst>
              <a:ext uri="{FF2B5EF4-FFF2-40B4-BE49-F238E27FC236}">
                <a16:creationId xmlns:a16="http://schemas.microsoft.com/office/drawing/2014/main" id="{D2C1E534-C50D-5545-9F44-C2171B72B2F1}"/>
              </a:ext>
            </a:extLst>
          </p:cNvPr>
          <p:cNvSpPr/>
          <p:nvPr/>
        </p:nvSpPr>
        <p:spPr>
          <a:xfrm>
            <a:off x="201613" y="2760663"/>
            <a:ext cx="4411662" cy="523875"/>
          </a:xfrm>
          <a:prstGeom prst="roundRect">
            <a:avLst/>
          </a:prstGeom>
          <a:solidFill>
            <a:srgbClr val="1F497D">
              <a:lumMod val="40000"/>
              <a:lumOff val="60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600" b="1" i="0" u="none" strike="noStrike" kern="0" cap="none" spc="0" normalizeH="0" baseline="0" noProof="0" dirty="0">
                <a:ln>
                  <a:noFill/>
                </a:ln>
                <a:solidFill>
                  <a:prstClr val="white"/>
                </a:solidFill>
                <a:effectLst/>
                <a:uLnTx/>
                <a:uFillTx/>
                <a:latin typeface="Calibri"/>
                <a:ea typeface="+mn-ea"/>
                <a:cs typeface="+mn-cs"/>
              </a:rPr>
              <a:t>Submission</a:t>
            </a:r>
            <a:r>
              <a:rPr kumimoji="0" lang="en-GB" sz="1400" b="1" i="0" u="none" strike="noStrike" kern="0" cap="none" spc="0" normalizeH="0" baseline="0" noProof="0" dirty="0">
                <a:ln>
                  <a:noFill/>
                </a:ln>
                <a:solidFill>
                  <a:prstClr val="white"/>
                </a:solidFill>
                <a:effectLst/>
                <a:uLnTx/>
                <a:uFillTx/>
                <a:latin typeface="Calibri"/>
                <a:ea typeface="+mn-ea"/>
                <a:cs typeface="+mn-cs"/>
              </a:rPr>
              <a:t>: </a:t>
            </a:r>
            <a:r>
              <a:rPr kumimoji="0" lang="en-GB" sz="1400" b="0" i="0" u="none" strike="noStrike" kern="0" cap="none" spc="0" normalizeH="0" baseline="0" noProof="0" dirty="0">
                <a:ln>
                  <a:noFill/>
                </a:ln>
                <a:solidFill>
                  <a:prstClr val="white"/>
                </a:solidFill>
                <a:effectLst/>
                <a:uLnTx/>
                <a:uFillTx/>
                <a:latin typeface="Calibri"/>
                <a:ea typeface="+mn-ea"/>
                <a:cs typeface="+mn-cs"/>
              </a:rPr>
              <a:t>Has D submitted to the jurisdiction? Art 26 (ex Art 24)</a:t>
            </a:r>
          </a:p>
        </p:txBody>
      </p:sp>
      <p:grpSp>
        <p:nvGrpSpPr>
          <p:cNvPr id="172" name="Group 72">
            <a:extLst>
              <a:ext uri="{FF2B5EF4-FFF2-40B4-BE49-F238E27FC236}">
                <a16:creationId xmlns:a16="http://schemas.microsoft.com/office/drawing/2014/main" id="{E618D62C-B851-5640-B22E-E45BDAEABF25}"/>
              </a:ext>
            </a:extLst>
          </p:cNvPr>
          <p:cNvGrpSpPr>
            <a:grpSpLocks/>
          </p:cNvGrpSpPr>
          <p:nvPr/>
        </p:nvGrpSpPr>
        <p:grpSpPr bwMode="auto">
          <a:xfrm>
            <a:off x="1590675" y="5745163"/>
            <a:ext cx="633413" cy="260350"/>
            <a:chOff x="1626895" y="2144305"/>
            <a:chExt cx="633833" cy="302419"/>
          </a:xfrm>
        </p:grpSpPr>
        <p:cxnSp>
          <p:nvCxnSpPr>
            <p:cNvPr id="173" name="Straight Arrow Connector 172">
              <a:extLst>
                <a:ext uri="{FF2B5EF4-FFF2-40B4-BE49-F238E27FC236}">
                  <a16:creationId xmlns:a16="http://schemas.microsoft.com/office/drawing/2014/main" id="{B688EDF8-E2FE-8846-8C8E-97C7742DDC32}"/>
                </a:ext>
              </a:extLst>
            </p:cNvPr>
            <p:cNvCxnSpPr/>
            <p:nvPr/>
          </p:nvCxnSpPr>
          <p:spPr>
            <a:xfrm>
              <a:off x="2260728" y="2144305"/>
              <a:ext cx="0" cy="302419"/>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174" name="TextBox 31">
              <a:extLst>
                <a:ext uri="{FF2B5EF4-FFF2-40B4-BE49-F238E27FC236}">
                  <a16:creationId xmlns:a16="http://schemas.microsoft.com/office/drawing/2014/main" id="{B60C4CEF-8068-F148-A496-6B0B0F59D3DA}"/>
                </a:ext>
              </a:extLst>
            </p:cNvPr>
            <p:cNvSpPr txBox="1">
              <a:spLocks noChangeArrowheads="1"/>
            </p:cNvSpPr>
            <p:nvPr/>
          </p:nvSpPr>
          <p:spPr bwMode="auto">
            <a:xfrm>
              <a:off x="1626895" y="2147838"/>
              <a:ext cx="38985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altLang="en-US" sz="1200" b="1" i="0" u="none" strike="noStrike" kern="0" cap="none" spc="0" normalizeH="0" baseline="0" noProof="0">
                  <a:ln>
                    <a:noFill/>
                  </a:ln>
                  <a:solidFill>
                    <a:prstClr val="black"/>
                  </a:solidFill>
                  <a:effectLst/>
                  <a:uLnTx/>
                  <a:uFillTx/>
                  <a:latin typeface="Andale Sans for VST" charset="0"/>
                  <a:ea typeface="MS PGothic" panose="020B0600070205080204" pitchFamily="34" charset="-128"/>
                </a:rPr>
                <a:t>No</a:t>
              </a:r>
            </a:p>
          </p:txBody>
        </p:sp>
      </p:grpSp>
      <p:cxnSp>
        <p:nvCxnSpPr>
          <p:cNvPr id="175" name="Straight Connector 174">
            <a:extLst>
              <a:ext uri="{FF2B5EF4-FFF2-40B4-BE49-F238E27FC236}">
                <a16:creationId xmlns:a16="http://schemas.microsoft.com/office/drawing/2014/main" id="{BD2E5162-6084-E747-BCAC-132BB67D07FF}"/>
              </a:ext>
            </a:extLst>
          </p:cNvPr>
          <p:cNvCxnSpPr>
            <a:cxnSpLocks/>
            <a:stCxn id="108" idx="3"/>
          </p:cNvCxnSpPr>
          <p:nvPr/>
        </p:nvCxnSpPr>
        <p:spPr>
          <a:xfrm>
            <a:off x="4625975" y="2147922"/>
            <a:ext cx="663575" cy="12666"/>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176" name="Straight Arrow Connector 175">
            <a:extLst>
              <a:ext uri="{FF2B5EF4-FFF2-40B4-BE49-F238E27FC236}">
                <a16:creationId xmlns:a16="http://schemas.microsoft.com/office/drawing/2014/main" id="{AD533948-4620-EB44-9B69-50FED6F62991}"/>
              </a:ext>
            </a:extLst>
          </p:cNvPr>
          <p:cNvCxnSpPr/>
          <p:nvPr/>
        </p:nvCxnSpPr>
        <p:spPr>
          <a:xfrm>
            <a:off x="4954588" y="1014413"/>
            <a:ext cx="654050" cy="0"/>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177" name="Straight Connector 176">
            <a:extLst>
              <a:ext uri="{FF2B5EF4-FFF2-40B4-BE49-F238E27FC236}">
                <a16:creationId xmlns:a16="http://schemas.microsoft.com/office/drawing/2014/main" id="{1C2A78B5-4FEE-7643-A123-F4CDF33A9056}"/>
              </a:ext>
            </a:extLst>
          </p:cNvPr>
          <p:cNvCxnSpPr>
            <a:stCxn id="109" idx="3"/>
          </p:cNvCxnSpPr>
          <p:nvPr/>
        </p:nvCxnSpPr>
        <p:spPr>
          <a:xfrm flipV="1">
            <a:off x="4567238" y="3814763"/>
            <a:ext cx="1004887" cy="0"/>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sp>
        <p:nvSpPr>
          <p:cNvPr id="178" name="TextBox 31">
            <a:extLst>
              <a:ext uri="{FF2B5EF4-FFF2-40B4-BE49-F238E27FC236}">
                <a16:creationId xmlns:a16="http://schemas.microsoft.com/office/drawing/2014/main" id="{8DF10E51-4A4F-9443-AF89-D5FF3228804C}"/>
              </a:ext>
            </a:extLst>
          </p:cNvPr>
          <p:cNvSpPr txBox="1">
            <a:spLocks noChangeArrowheads="1"/>
          </p:cNvSpPr>
          <p:nvPr/>
        </p:nvSpPr>
        <p:spPr bwMode="auto">
          <a:xfrm>
            <a:off x="5010150" y="3430588"/>
            <a:ext cx="493713"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fontAlgn="base" hangingPunct="1">
              <a:spcBef>
                <a:spcPct val="0"/>
              </a:spcBef>
              <a:spcAft>
                <a:spcPct val="0"/>
              </a:spcAft>
              <a:buFontTx/>
              <a:buNone/>
            </a:pPr>
            <a:r>
              <a:rPr lang="en-GB" altLang="en-US" sz="1400" b="1">
                <a:solidFill>
                  <a:prstClr val="black"/>
                </a:solidFill>
                <a:latin typeface="Andale Sans for VST" charset="0"/>
              </a:rPr>
              <a:t>Yes</a:t>
            </a:r>
          </a:p>
        </p:txBody>
      </p:sp>
      <p:sp>
        <p:nvSpPr>
          <p:cNvPr id="179" name="Rounded Rectangle 178">
            <a:extLst>
              <a:ext uri="{FF2B5EF4-FFF2-40B4-BE49-F238E27FC236}">
                <a16:creationId xmlns:a16="http://schemas.microsoft.com/office/drawing/2014/main" id="{2FFB9618-9DC7-5D43-8A35-9C0EAA6FF632}"/>
              </a:ext>
            </a:extLst>
          </p:cNvPr>
          <p:cNvSpPr/>
          <p:nvPr/>
        </p:nvSpPr>
        <p:spPr>
          <a:xfrm>
            <a:off x="5608638" y="2286000"/>
            <a:ext cx="2411412" cy="630238"/>
          </a:xfrm>
          <a:prstGeom prst="roundRect">
            <a:avLst/>
          </a:prstGeom>
          <a:solidFill>
            <a:srgbClr val="1F497D">
              <a:lumMod val="75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100" b="0" i="0" u="none" strike="noStrike" kern="0" cap="none" spc="0" normalizeH="0" baseline="0" noProof="0" dirty="0">
                <a:ln>
                  <a:noFill/>
                </a:ln>
                <a:solidFill>
                  <a:prstClr val="white"/>
                </a:solidFill>
                <a:effectLst/>
                <a:uLnTx/>
                <a:uFillTx/>
                <a:latin typeface="Calibri"/>
                <a:ea typeface="+mn-ea"/>
                <a:cs typeface="+mn-cs"/>
              </a:rPr>
              <a:t>Is there an excl.  JA or excl. basis for jurisdiction in favour of a (</a:t>
            </a:r>
            <a:r>
              <a:rPr kumimoji="0" lang="en-GB" sz="1100" b="0" i="0" u="none" strike="noStrike" kern="0" cap="none" spc="0" normalizeH="0" baseline="0" noProof="0" dirty="0" err="1">
                <a:ln>
                  <a:noFill/>
                </a:ln>
                <a:solidFill>
                  <a:prstClr val="white"/>
                </a:solidFill>
                <a:effectLst/>
                <a:uLnTx/>
                <a:uFillTx/>
                <a:latin typeface="Calibri"/>
                <a:ea typeface="+mn-ea"/>
                <a:cs typeface="+mn-cs"/>
              </a:rPr>
              <a:t>seised</a:t>
            </a:r>
            <a:r>
              <a:rPr kumimoji="0" lang="en-GB" sz="1100" b="0" i="0" u="none" strike="noStrike" kern="0" cap="none" spc="0" normalizeH="0" baseline="0" noProof="0" dirty="0">
                <a:ln>
                  <a:noFill/>
                </a:ln>
                <a:solidFill>
                  <a:prstClr val="white"/>
                </a:solidFill>
                <a:effectLst/>
                <a:uLnTx/>
                <a:uFillTx/>
                <a:latin typeface="Calibri"/>
                <a:ea typeface="+mn-ea"/>
                <a:cs typeface="+mn-cs"/>
              </a:rPr>
              <a:t>) MS court? Arts 31(3)/25(4)</a:t>
            </a:r>
          </a:p>
        </p:txBody>
      </p:sp>
      <p:grpSp>
        <p:nvGrpSpPr>
          <p:cNvPr id="180" name="Group 63">
            <a:extLst>
              <a:ext uri="{FF2B5EF4-FFF2-40B4-BE49-F238E27FC236}">
                <a16:creationId xmlns:a16="http://schemas.microsoft.com/office/drawing/2014/main" id="{C2D69D07-C859-8042-9A91-77B4CCBD37C4}"/>
              </a:ext>
            </a:extLst>
          </p:cNvPr>
          <p:cNvGrpSpPr>
            <a:grpSpLocks/>
          </p:cNvGrpSpPr>
          <p:nvPr/>
        </p:nvGrpSpPr>
        <p:grpSpPr bwMode="auto">
          <a:xfrm>
            <a:off x="6432550" y="2924175"/>
            <a:ext cx="500063" cy="249238"/>
            <a:chOff x="1759479" y="2144305"/>
            <a:chExt cx="501249" cy="302419"/>
          </a:xfrm>
        </p:grpSpPr>
        <p:cxnSp>
          <p:nvCxnSpPr>
            <p:cNvPr id="181" name="Straight Arrow Connector 180">
              <a:extLst>
                <a:ext uri="{FF2B5EF4-FFF2-40B4-BE49-F238E27FC236}">
                  <a16:creationId xmlns:a16="http://schemas.microsoft.com/office/drawing/2014/main" id="{236A97B1-725C-944C-8206-FB4D27239880}"/>
                </a:ext>
              </a:extLst>
            </p:cNvPr>
            <p:cNvCxnSpPr/>
            <p:nvPr/>
          </p:nvCxnSpPr>
          <p:spPr>
            <a:xfrm>
              <a:off x="2260728" y="2144305"/>
              <a:ext cx="0" cy="302419"/>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182" name="TextBox 31">
              <a:extLst>
                <a:ext uri="{FF2B5EF4-FFF2-40B4-BE49-F238E27FC236}">
                  <a16:creationId xmlns:a16="http://schemas.microsoft.com/office/drawing/2014/main" id="{95A5AF80-A450-2840-BB3C-366950549521}"/>
                </a:ext>
              </a:extLst>
            </p:cNvPr>
            <p:cNvSpPr txBox="1">
              <a:spLocks noChangeArrowheads="1"/>
            </p:cNvSpPr>
            <p:nvPr/>
          </p:nvSpPr>
          <p:spPr bwMode="auto">
            <a:xfrm>
              <a:off x="1759479" y="2147838"/>
              <a:ext cx="38985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altLang="en-US" sz="1200" b="1" i="0" u="none" strike="noStrike" kern="0" cap="none" spc="0" normalizeH="0" baseline="0" noProof="0">
                  <a:ln>
                    <a:noFill/>
                  </a:ln>
                  <a:solidFill>
                    <a:prstClr val="black"/>
                  </a:solidFill>
                  <a:effectLst/>
                  <a:uLnTx/>
                  <a:uFillTx/>
                  <a:latin typeface="Andale Sans for VST" charset="0"/>
                  <a:ea typeface="MS PGothic" panose="020B0600070205080204" pitchFamily="34" charset="-128"/>
                </a:rPr>
                <a:t>No</a:t>
              </a:r>
            </a:p>
          </p:txBody>
        </p:sp>
      </p:grpSp>
      <p:grpSp>
        <p:nvGrpSpPr>
          <p:cNvPr id="183" name="Group 63">
            <a:extLst>
              <a:ext uri="{FF2B5EF4-FFF2-40B4-BE49-F238E27FC236}">
                <a16:creationId xmlns:a16="http://schemas.microsoft.com/office/drawing/2014/main" id="{6F9C7039-DFD7-5A4B-9C80-77512455DFAF}"/>
              </a:ext>
            </a:extLst>
          </p:cNvPr>
          <p:cNvGrpSpPr>
            <a:grpSpLocks/>
          </p:cNvGrpSpPr>
          <p:nvPr/>
        </p:nvGrpSpPr>
        <p:grpSpPr bwMode="auto">
          <a:xfrm>
            <a:off x="6437313" y="3656013"/>
            <a:ext cx="501650" cy="247650"/>
            <a:chOff x="1759479" y="2144305"/>
            <a:chExt cx="501249" cy="302419"/>
          </a:xfrm>
        </p:grpSpPr>
        <p:cxnSp>
          <p:nvCxnSpPr>
            <p:cNvPr id="184" name="Straight Arrow Connector 183">
              <a:extLst>
                <a:ext uri="{FF2B5EF4-FFF2-40B4-BE49-F238E27FC236}">
                  <a16:creationId xmlns:a16="http://schemas.microsoft.com/office/drawing/2014/main" id="{494BD844-F693-D04C-83FB-A61EDB5DB41A}"/>
                </a:ext>
              </a:extLst>
            </p:cNvPr>
            <p:cNvCxnSpPr/>
            <p:nvPr/>
          </p:nvCxnSpPr>
          <p:spPr>
            <a:xfrm>
              <a:off x="2260728" y="2144305"/>
              <a:ext cx="0" cy="302419"/>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185" name="TextBox 31">
              <a:extLst>
                <a:ext uri="{FF2B5EF4-FFF2-40B4-BE49-F238E27FC236}">
                  <a16:creationId xmlns:a16="http://schemas.microsoft.com/office/drawing/2014/main" id="{12DE9C22-8E59-8A43-B338-A0EF8A31C10F}"/>
                </a:ext>
              </a:extLst>
            </p:cNvPr>
            <p:cNvSpPr txBox="1">
              <a:spLocks noChangeArrowheads="1"/>
            </p:cNvSpPr>
            <p:nvPr/>
          </p:nvSpPr>
          <p:spPr bwMode="auto">
            <a:xfrm>
              <a:off x="1759479" y="2147838"/>
              <a:ext cx="38985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altLang="en-US" sz="1200" b="1" i="0" u="none" strike="noStrike" kern="0" cap="none" spc="0" normalizeH="0" baseline="0" noProof="0">
                  <a:ln>
                    <a:noFill/>
                  </a:ln>
                  <a:solidFill>
                    <a:prstClr val="black"/>
                  </a:solidFill>
                  <a:effectLst/>
                  <a:uLnTx/>
                  <a:uFillTx/>
                  <a:latin typeface="Andale Sans for VST" charset="0"/>
                  <a:ea typeface="MS PGothic" panose="020B0600070205080204" pitchFamily="34" charset="-128"/>
                </a:rPr>
                <a:t>No</a:t>
              </a:r>
            </a:p>
          </p:txBody>
        </p:sp>
      </p:grpSp>
      <p:cxnSp>
        <p:nvCxnSpPr>
          <p:cNvPr id="186" name="Straight Arrow Connector 185">
            <a:extLst>
              <a:ext uri="{FF2B5EF4-FFF2-40B4-BE49-F238E27FC236}">
                <a16:creationId xmlns:a16="http://schemas.microsoft.com/office/drawing/2014/main" id="{CD82F06D-C5B4-A644-A22A-279DCFBCDBE7}"/>
              </a:ext>
            </a:extLst>
          </p:cNvPr>
          <p:cNvCxnSpPr>
            <a:cxnSpLocks/>
            <a:stCxn id="179" idx="3"/>
          </p:cNvCxnSpPr>
          <p:nvPr/>
        </p:nvCxnSpPr>
        <p:spPr>
          <a:xfrm flipV="1">
            <a:off x="8020050" y="2593975"/>
            <a:ext cx="327025" cy="7144"/>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187" name="Rounded Rectangle 186">
            <a:extLst>
              <a:ext uri="{FF2B5EF4-FFF2-40B4-BE49-F238E27FC236}">
                <a16:creationId xmlns:a16="http://schemas.microsoft.com/office/drawing/2014/main" id="{8B09EF2E-6431-8543-A1EC-978C2DA515E7}"/>
              </a:ext>
            </a:extLst>
          </p:cNvPr>
          <p:cNvSpPr/>
          <p:nvPr/>
        </p:nvSpPr>
        <p:spPr>
          <a:xfrm>
            <a:off x="8326438" y="2036763"/>
            <a:ext cx="1076202" cy="831850"/>
          </a:xfrm>
          <a:prstGeom prst="roundRect">
            <a:avLst/>
          </a:prstGeom>
          <a:solidFill>
            <a:srgbClr val="9BBB59">
              <a:lumMod val="75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400" b="0" i="0" u="none" strike="noStrike" kern="0" cap="none" spc="0" normalizeH="0" baseline="0" noProof="0" dirty="0">
                <a:ln>
                  <a:noFill/>
                </a:ln>
                <a:solidFill>
                  <a:prstClr val="white"/>
                </a:solidFill>
                <a:effectLst/>
                <a:uLnTx/>
                <a:uFillTx/>
                <a:latin typeface="Calibri"/>
                <a:ea typeface="+mn-ea"/>
                <a:cs typeface="+mn-cs"/>
              </a:rPr>
              <a:t>Court </a:t>
            </a:r>
            <a:r>
              <a:rPr kumimoji="0" lang="en-GB" sz="1400" b="0" i="0" u="sng" strike="noStrike" kern="0" cap="none" spc="0" normalizeH="0" baseline="0" noProof="0" dirty="0">
                <a:ln>
                  <a:noFill/>
                </a:ln>
                <a:solidFill>
                  <a:prstClr val="white"/>
                </a:solidFill>
                <a:effectLst/>
                <a:uLnTx/>
                <a:uFillTx/>
                <a:latin typeface="Calibri"/>
                <a:ea typeface="+mn-ea"/>
                <a:cs typeface="+mn-cs"/>
              </a:rPr>
              <a:t>must</a:t>
            </a:r>
            <a:r>
              <a:rPr kumimoji="0" lang="en-GB" sz="1400" b="0" i="0" u="none" strike="noStrike" kern="0" cap="none" spc="0" normalizeH="0" baseline="0" noProof="0" dirty="0">
                <a:ln>
                  <a:noFill/>
                </a:ln>
                <a:solidFill>
                  <a:prstClr val="white"/>
                </a:solidFill>
                <a:effectLst/>
                <a:uLnTx/>
                <a:uFillTx/>
                <a:latin typeface="Calibri"/>
                <a:ea typeface="+mn-ea"/>
                <a:cs typeface="+mn-cs"/>
              </a:rPr>
              <a:t> stay claim</a:t>
            </a:r>
          </a:p>
        </p:txBody>
      </p:sp>
      <p:sp>
        <p:nvSpPr>
          <p:cNvPr id="188" name="TextBox 31">
            <a:extLst>
              <a:ext uri="{FF2B5EF4-FFF2-40B4-BE49-F238E27FC236}">
                <a16:creationId xmlns:a16="http://schemas.microsoft.com/office/drawing/2014/main" id="{575F6452-8C18-3247-A736-118CA38D3A89}"/>
              </a:ext>
            </a:extLst>
          </p:cNvPr>
          <p:cNvSpPr txBox="1">
            <a:spLocks noChangeArrowheads="1"/>
          </p:cNvSpPr>
          <p:nvPr/>
        </p:nvSpPr>
        <p:spPr bwMode="auto">
          <a:xfrm>
            <a:off x="7956550" y="2303463"/>
            <a:ext cx="455613" cy="261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fontAlgn="base" hangingPunct="1">
              <a:spcBef>
                <a:spcPct val="0"/>
              </a:spcBef>
              <a:spcAft>
                <a:spcPct val="0"/>
              </a:spcAft>
              <a:buFontTx/>
              <a:buNone/>
            </a:pPr>
            <a:r>
              <a:rPr lang="en-GB" altLang="en-US" sz="1100" b="1">
                <a:solidFill>
                  <a:prstClr val="black"/>
                </a:solidFill>
                <a:latin typeface="Andale Sans for VST" charset="0"/>
              </a:rPr>
              <a:t>Yes</a:t>
            </a:r>
            <a:endParaRPr lang="en-GB" altLang="en-US" sz="1100">
              <a:solidFill>
                <a:prstClr val="black"/>
              </a:solidFill>
              <a:latin typeface="Andale Sans for VST" charset="0"/>
            </a:endParaRPr>
          </a:p>
        </p:txBody>
      </p:sp>
      <p:sp>
        <p:nvSpPr>
          <p:cNvPr id="189" name="Rounded Rectangle 188">
            <a:extLst>
              <a:ext uri="{FF2B5EF4-FFF2-40B4-BE49-F238E27FC236}">
                <a16:creationId xmlns:a16="http://schemas.microsoft.com/office/drawing/2014/main" id="{57ABC8ED-11D5-D54E-82E3-677AB73EE8D3}"/>
              </a:ext>
            </a:extLst>
          </p:cNvPr>
          <p:cNvSpPr/>
          <p:nvPr/>
        </p:nvSpPr>
        <p:spPr>
          <a:xfrm>
            <a:off x="5014913" y="1503363"/>
            <a:ext cx="1660525" cy="338137"/>
          </a:xfrm>
          <a:prstGeom prst="roundRect">
            <a:avLst/>
          </a:prstGeom>
          <a:solidFill>
            <a:srgbClr val="4BACC6">
              <a:lumMod val="75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200" b="0" i="0" u="none" strike="noStrike" kern="0" cap="none" spc="0" normalizeH="0" baseline="0" noProof="0" dirty="0">
                <a:ln>
                  <a:noFill/>
                </a:ln>
                <a:solidFill>
                  <a:prstClr val="white"/>
                </a:solidFill>
                <a:effectLst/>
                <a:uLnTx/>
                <a:uFillTx/>
                <a:latin typeface="Calibri"/>
                <a:ea typeface="+mn-ea"/>
                <a:cs typeface="+mn-cs"/>
              </a:rPr>
              <a:t>Is Jurisdiction Agreement exclusive?</a:t>
            </a:r>
          </a:p>
        </p:txBody>
      </p:sp>
      <p:cxnSp>
        <p:nvCxnSpPr>
          <p:cNvPr id="190" name="Straight Connector 189">
            <a:extLst>
              <a:ext uri="{FF2B5EF4-FFF2-40B4-BE49-F238E27FC236}">
                <a16:creationId xmlns:a16="http://schemas.microsoft.com/office/drawing/2014/main" id="{BF491E41-B8CD-2941-B0C5-C4FCBDF16AFC}"/>
              </a:ext>
            </a:extLst>
          </p:cNvPr>
          <p:cNvCxnSpPr/>
          <p:nvPr/>
        </p:nvCxnSpPr>
        <p:spPr>
          <a:xfrm flipH="1" flipV="1">
            <a:off x="5281613" y="1841500"/>
            <a:ext cx="7937" cy="319088"/>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191" name="Straight Connector 190">
            <a:extLst>
              <a:ext uri="{FF2B5EF4-FFF2-40B4-BE49-F238E27FC236}">
                <a16:creationId xmlns:a16="http://schemas.microsoft.com/office/drawing/2014/main" id="{D4A2B264-6041-8D4B-A067-1F66EAADFB90}"/>
              </a:ext>
            </a:extLst>
          </p:cNvPr>
          <p:cNvCxnSpPr>
            <a:stCxn id="189" idx="3"/>
          </p:cNvCxnSpPr>
          <p:nvPr/>
        </p:nvCxnSpPr>
        <p:spPr>
          <a:xfrm>
            <a:off x="6675438" y="1671638"/>
            <a:ext cx="417512" cy="0"/>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192" name="Straight Arrow Connector 191">
            <a:extLst>
              <a:ext uri="{FF2B5EF4-FFF2-40B4-BE49-F238E27FC236}">
                <a16:creationId xmlns:a16="http://schemas.microsoft.com/office/drawing/2014/main" id="{E9B6CEF2-5286-0D4C-918E-D51185FDBEEB}"/>
              </a:ext>
            </a:extLst>
          </p:cNvPr>
          <p:cNvCxnSpPr/>
          <p:nvPr/>
        </p:nvCxnSpPr>
        <p:spPr>
          <a:xfrm>
            <a:off x="7092950" y="1671638"/>
            <a:ext cx="0" cy="614362"/>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193" name="Straight Arrow Connector 192">
            <a:extLst>
              <a:ext uri="{FF2B5EF4-FFF2-40B4-BE49-F238E27FC236}">
                <a16:creationId xmlns:a16="http://schemas.microsoft.com/office/drawing/2014/main" id="{645641D5-7C42-A641-BFA2-4CADCE053C43}"/>
              </a:ext>
            </a:extLst>
          </p:cNvPr>
          <p:cNvCxnSpPr/>
          <p:nvPr/>
        </p:nvCxnSpPr>
        <p:spPr>
          <a:xfrm flipV="1">
            <a:off x="7091363" y="1393825"/>
            <a:ext cx="0" cy="292100"/>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194" name="TextBox 31">
            <a:extLst>
              <a:ext uri="{FF2B5EF4-FFF2-40B4-BE49-F238E27FC236}">
                <a16:creationId xmlns:a16="http://schemas.microsoft.com/office/drawing/2014/main" id="{BDD9B69C-5FDB-5A42-B572-4673D2A9D514}"/>
              </a:ext>
            </a:extLst>
          </p:cNvPr>
          <p:cNvSpPr txBox="1">
            <a:spLocks noChangeArrowheads="1"/>
          </p:cNvSpPr>
          <p:nvPr/>
        </p:nvSpPr>
        <p:spPr bwMode="auto">
          <a:xfrm>
            <a:off x="7134225" y="1401763"/>
            <a:ext cx="493713"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fontAlgn="base" hangingPunct="1">
              <a:spcBef>
                <a:spcPct val="0"/>
              </a:spcBef>
              <a:spcAft>
                <a:spcPct val="0"/>
              </a:spcAft>
              <a:buFontTx/>
              <a:buNone/>
            </a:pPr>
            <a:r>
              <a:rPr lang="en-GB" altLang="en-US" sz="1200" b="1">
                <a:solidFill>
                  <a:prstClr val="black"/>
                </a:solidFill>
                <a:latin typeface="Andale Sans for VST" charset="0"/>
              </a:rPr>
              <a:t>Yes</a:t>
            </a:r>
            <a:endParaRPr lang="en-GB" altLang="en-US" sz="1200">
              <a:solidFill>
                <a:prstClr val="black"/>
              </a:solidFill>
              <a:latin typeface="Andale Sans for VST" charset="0"/>
            </a:endParaRPr>
          </a:p>
        </p:txBody>
      </p:sp>
      <p:sp>
        <p:nvSpPr>
          <p:cNvPr id="195" name="TextBox 31">
            <a:extLst>
              <a:ext uri="{FF2B5EF4-FFF2-40B4-BE49-F238E27FC236}">
                <a16:creationId xmlns:a16="http://schemas.microsoft.com/office/drawing/2014/main" id="{8F89902F-D843-1743-AA59-3E94E8C88CAE}"/>
              </a:ext>
            </a:extLst>
          </p:cNvPr>
          <p:cNvSpPr txBox="1">
            <a:spLocks noChangeArrowheads="1"/>
          </p:cNvSpPr>
          <p:nvPr/>
        </p:nvSpPr>
        <p:spPr bwMode="auto">
          <a:xfrm>
            <a:off x="7138988" y="1806575"/>
            <a:ext cx="493712"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fontAlgn="base" hangingPunct="1">
              <a:spcBef>
                <a:spcPct val="0"/>
              </a:spcBef>
              <a:spcAft>
                <a:spcPct val="0"/>
              </a:spcAft>
              <a:buFontTx/>
              <a:buNone/>
            </a:pPr>
            <a:r>
              <a:rPr lang="en-GB" altLang="en-US" sz="1200" b="1">
                <a:solidFill>
                  <a:prstClr val="black"/>
                </a:solidFill>
                <a:latin typeface="Andale Sans for VST" charset="0"/>
              </a:rPr>
              <a:t>No</a:t>
            </a:r>
            <a:endParaRPr lang="en-GB" altLang="en-US" sz="1200">
              <a:solidFill>
                <a:prstClr val="black"/>
              </a:solidFill>
              <a:latin typeface="Andale Sans for VST" charset="0"/>
            </a:endParaRPr>
          </a:p>
        </p:txBody>
      </p:sp>
    </p:spTree>
    <p:extLst>
      <p:ext uri="{BB962C8B-B14F-4D97-AF65-F5344CB8AC3E}">
        <p14:creationId xmlns:p14="http://schemas.microsoft.com/office/powerpoint/2010/main" val="105499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GB" b="1"/>
              <a:t>brickcourt.co.uk </a:t>
            </a:r>
          </a:p>
          <a:p>
            <a:r>
              <a:rPr lang="en-GB"/>
              <a:t>+44(0)20 7379 3550</a:t>
            </a:r>
            <a:endParaRPr lang="en-GB" dirty="0"/>
          </a:p>
        </p:txBody>
      </p:sp>
      <p:sp>
        <p:nvSpPr>
          <p:cNvPr id="3" name="Title 2"/>
          <p:cNvSpPr>
            <a:spLocks noGrp="1"/>
          </p:cNvSpPr>
          <p:nvPr>
            <p:ph type="title"/>
          </p:nvPr>
        </p:nvSpPr>
        <p:spPr/>
        <p:txBody>
          <a:bodyPr>
            <a:normAutofit fontScale="90000"/>
          </a:bodyPr>
          <a:lstStyle/>
          <a:p>
            <a:r>
              <a:rPr lang="en-GB" dirty="0"/>
              <a:t>TRANSITIONAL ARRANGEMENTS</a:t>
            </a:r>
            <a:r>
              <a:rPr lang="en-GB" dirty="0">
                <a:sym typeface="Wingdings" pitchFamily="2" charset="2"/>
              </a:rPr>
              <a:t>: choice of law</a:t>
            </a:r>
            <a:endParaRPr lang="en-GB" dirty="0"/>
          </a:p>
        </p:txBody>
      </p:sp>
      <p:sp>
        <p:nvSpPr>
          <p:cNvPr id="6" name="Content Placeholder 5">
            <a:extLst>
              <a:ext uri="{FF2B5EF4-FFF2-40B4-BE49-F238E27FC236}">
                <a16:creationId xmlns:a16="http://schemas.microsoft.com/office/drawing/2014/main" id="{A7DFA841-C376-1C4F-A3FE-93B105C6640B}"/>
              </a:ext>
            </a:extLst>
          </p:cNvPr>
          <p:cNvSpPr>
            <a:spLocks noGrp="1"/>
          </p:cNvSpPr>
          <p:nvPr>
            <p:ph sz="quarter" idx="11"/>
          </p:nvPr>
        </p:nvSpPr>
        <p:spPr>
          <a:xfrm>
            <a:off x="835548" y="2040854"/>
            <a:ext cx="7454900" cy="2917372"/>
          </a:xfrm>
        </p:spPr>
        <p:txBody>
          <a:bodyPr>
            <a:normAutofit fontScale="92500" lnSpcReduction="10000"/>
          </a:bodyPr>
          <a:lstStyle/>
          <a:p>
            <a:pPr>
              <a:lnSpc>
                <a:spcPct val="120000"/>
              </a:lnSpc>
            </a:pPr>
            <a:r>
              <a:rPr lang="en-US" sz="2200" b="1" dirty="0"/>
              <a:t>Withdrawal Agreement, Article 66: choice of law</a:t>
            </a:r>
          </a:p>
          <a:p>
            <a:pPr lvl="2">
              <a:lnSpc>
                <a:spcPct val="120000"/>
              </a:lnSpc>
            </a:pPr>
            <a:r>
              <a:rPr lang="en-GB" sz="2200" b="1" dirty="0"/>
              <a:t>Contract claims</a:t>
            </a:r>
            <a:r>
              <a:rPr lang="en-GB" sz="2200" dirty="0"/>
              <a:t>: The Rome I Regulation 593/2008 continues to apply in respect of contracts “</a:t>
            </a:r>
            <a:r>
              <a:rPr lang="en-GB" sz="2200" i="1" dirty="0"/>
              <a:t>concluded before the end of the transition period</a:t>
            </a:r>
            <a:r>
              <a:rPr lang="en-GB" sz="2200" dirty="0"/>
              <a:t>”</a:t>
            </a:r>
          </a:p>
          <a:p>
            <a:pPr lvl="2">
              <a:lnSpc>
                <a:spcPct val="120000"/>
              </a:lnSpc>
            </a:pPr>
            <a:r>
              <a:rPr lang="en-GB" sz="2200" b="1" dirty="0"/>
              <a:t>Non-contractual claims</a:t>
            </a:r>
            <a:r>
              <a:rPr lang="en-GB" sz="2200" dirty="0"/>
              <a:t>: The Rome II Regulation 864/2007 continues to apply to non-contractual liability where the “</a:t>
            </a:r>
            <a:r>
              <a:rPr lang="en-GB" sz="2200" i="1" dirty="0"/>
              <a:t>event giving rise to damage occurred before the end of the transition period</a:t>
            </a:r>
            <a:r>
              <a:rPr lang="en-GB" sz="2200" dirty="0"/>
              <a:t>”</a:t>
            </a:r>
            <a:endParaRPr lang="en-US" sz="2200" b="1" dirty="0"/>
          </a:p>
          <a:p>
            <a:pPr lvl="2"/>
            <a:endParaRPr lang="en-GB" b="1" dirty="0"/>
          </a:p>
          <a:p>
            <a:pPr lvl="2"/>
            <a:endParaRPr lang="en-US" b="1" dirty="0"/>
          </a:p>
          <a:p>
            <a:endParaRPr lang="en-US" dirty="0"/>
          </a:p>
          <a:p>
            <a:endParaRPr lang="en-US" dirty="0"/>
          </a:p>
        </p:txBody>
      </p:sp>
    </p:spTree>
    <p:extLst>
      <p:ext uri="{BB962C8B-B14F-4D97-AF65-F5344CB8AC3E}">
        <p14:creationId xmlns:p14="http://schemas.microsoft.com/office/powerpoint/2010/main" val="2291471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b="1"/>
              <a:t>brickcourt.co.uk </a:t>
            </a:r>
          </a:p>
          <a:p>
            <a:r>
              <a:rPr lang="en-GB"/>
              <a:t>+44(0)20 7379 3550</a:t>
            </a:r>
            <a:endParaRPr lang="en-GB" dirty="0"/>
          </a:p>
        </p:txBody>
      </p:sp>
      <p:sp>
        <p:nvSpPr>
          <p:cNvPr id="4" name="Title 3"/>
          <p:cNvSpPr>
            <a:spLocks noGrp="1"/>
          </p:cNvSpPr>
          <p:nvPr>
            <p:ph type="title"/>
          </p:nvPr>
        </p:nvSpPr>
        <p:spPr>
          <a:xfrm>
            <a:off x="846000" y="365127"/>
            <a:ext cx="7433997" cy="487280"/>
          </a:xfrm>
        </p:spPr>
        <p:txBody>
          <a:bodyPr>
            <a:normAutofit fontScale="90000"/>
          </a:bodyPr>
          <a:lstStyle/>
          <a:p>
            <a:r>
              <a:rPr lang="en-US" dirty="0"/>
              <a:t>TRANSITIONAL ARRANGEMENTS: jurisdiction, recognition and enforcement</a:t>
            </a:r>
          </a:p>
        </p:txBody>
      </p:sp>
      <p:sp>
        <p:nvSpPr>
          <p:cNvPr id="5" name="Content Placeholder 4">
            <a:extLst>
              <a:ext uri="{FF2B5EF4-FFF2-40B4-BE49-F238E27FC236}">
                <a16:creationId xmlns:a16="http://schemas.microsoft.com/office/drawing/2014/main" id="{C840711D-396F-8644-9502-8ACD25071A4F}"/>
              </a:ext>
            </a:extLst>
          </p:cNvPr>
          <p:cNvSpPr>
            <a:spLocks noGrp="1"/>
          </p:cNvSpPr>
          <p:nvPr>
            <p:ph sz="quarter" idx="11"/>
          </p:nvPr>
        </p:nvSpPr>
        <p:spPr>
          <a:xfrm>
            <a:off x="630391" y="1262942"/>
            <a:ext cx="7865214" cy="4363191"/>
          </a:xfrm>
        </p:spPr>
        <p:txBody>
          <a:bodyPr>
            <a:noAutofit/>
          </a:bodyPr>
          <a:lstStyle/>
          <a:p>
            <a:pPr>
              <a:lnSpc>
                <a:spcPct val="100000"/>
              </a:lnSpc>
            </a:pPr>
            <a:r>
              <a:rPr lang="en-US" sz="1400" b="1" dirty="0"/>
              <a:t>Withdrawal Agreement, Article 67 and Article 69(2): jurisdiction, recognition and enforcement of judgments</a:t>
            </a:r>
          </a:p>
          <a:p>
            <a:pPr lvl="2">
              <a:lnSpc>
                <a:spcPct val="100000"/>
              </a:lnSpc>
            </a:pPr>
            <a:r>
              <a:rPr lang="en-GB" sz="1250" dirty="0"/>
              <a:t>Brussels Recast continues to apply in the UK to “</a:t>
            </a:r>
            <a:r>
              <a:rPr lang="en-GB" sz="1250" i="1" dirty="0"/>
              <a:t>legal proceedings instituted before the end of the transition period</a:t>
            </a:r>
            <a:r>
              <a:rPr lang="en-GB" sz="1250" dirty="0"/>
              <a:t>” (and related proceedings or actions)</a:t>
            </a:r>
          </a:p>
          <a:p>
            <a:pPr lvl="2">
              <a:lnSpc>
                <a:spcPct val="100000"/>
              </a:lnSpc>
            </a:pPr>
            <a:r>
              <a:rPr lang="en-GB" sz="1250" dirty="0"/>
              <a:t>EU Member State courts continue to apply Brussels Recast reciprocally to “</a:t>
            </a:r>
            <a:r>
              <a:rPr lang="en-GB" sz="1250" i="1" dirty="0"/>
              <a:t>situations involving the United Kingdom</a:t>
            </a:r>
            <a:r>
              <a:rPr lang="en-GB" sz="1250" dirty="0"/>
              <a:t>”</a:t>
            </a:r>
          </a:p>
          <a:p>
            <a:pPr>
              <a:lnSpc>
                <a:spcPct val="100000"/>
              </a:lnSpc>
            </a:pPr>
            <a:r>
              <a:rPr lang="en-GB" sz="1400" b="1" dirty="0"/>
              <a:t>Withdrawal Agreement, Article 129: international agreements</a:t>
            </a:r>
          </a:p>
          <a:p>
            <a:pPr lvl="2">
              <a:lnSpc>
                <a:spcPct val="100000"/>
              </a:lnSpc>
            </a:pPr>
            <a:r>
              <a:rPr lang="en-GB" sz="1250" dirty="0"/>
              <a:t>Lugano Convention continues to apply until the end of the transition period</a:t>
            </a:r>
          </a:p>
          <a:p>
            <a:pPr lvl="2">
              <a:lnSpc>
                <a:spcPct val="100000"/>
              </a:lnSpc>
            </a:pPr>
            <a:endParaRPr lang="en-GB" sz="1250" dirty="0"/>
          </a:p>
          <a:p>
            <a:pPr>
              <a:lnSpc>
                <a:spcPct val="100000"/>
              </a:lnSpc>
            </a:pPr>
            <a:r>
              <a:rPr lang="en-GB" sz="1400" b="1" dirty="0"/>
              <a:t>Civil Jurisdiction and Judgments (Amendment) (EU Exit) Regulations 2019 (SI 2019/479)</a:t>
            </a:r>
          </a:p>
          <a:p>
            <a:pPr lvl="2">
              <a:lnSpc>
                <a:spcPct val="100000"/>
              </a:lnSpc>
            </a:pPr>
            <a:r>
              <a:rPr lang="en-GB" sz="1250" dirty="0" err="1"/>
              <a:t>Regs</a:t>
            </a:r>
            <a:r>
              <a:rPr lang="en-GB" sz="1250" dirty="0"/>
              <a:t> 92 and 93 implement the WA as savings provisions (see list at Article 92(2))</a:t>
            </a:r>
          </a:p>
          <a:p>
            <a:pPr lvl="2">
              <a:lnSpc>
                <a:spcPct val="100000"/>
              </a:lnSpc>
            </a:pPr>
            <a:r>
              <a:rPr lang="en-GB" sz="1250" dirty="0"/>
              <a:t>Reg 93(2): Where UK court is </a:t>
            </a:r>
            <a:r>
              <a:rPr lang="en-GB" sz="1250" dirty="0" err="1"/>
              <a:t>seised</a:t>
            </a:r>
            <a:r>
              <a:rPr lang="en-GB" sz="1250" dirty="0"/>
              <a:t> first before exit day and another MS court is </a:t>
            </a:r>
            <a:r>
              <a:rPr lang="en-GB" sz="1250" dirty="0" err="1"/>
              <a:t>seised</a:t>
            </a:r>
            <a:r>
              <a:rPr lang="en-GB" sz="1250" dirty="0"/>
              <a:t> second in same cause of action between same parties, UK court may decline jurisdiction “if, and only if, it considers that it would be unjust not to do so”</a:t>
            </a:r>
          </a:p>
          <a:p>
            <a:pPr lvl="4">
              <a:lnSpc>
                <a:spcPct val="100000"/>
              </a:lnSpc>
            </a:pPr>
            <a:r>
              <a:rPr lang="en-GB" sz="1250" dirty="0"/>
              <a:t>Compare </a:t>
            </a:r>
            <a:r>
              <a:rPr lang="en-GB" sz="1250" i="1" dirty="0"/>
              <a:t>Owusu </a:t>
            </a:r>
            <a:r>
              <a:rPr lang="en-GB" sz="1250" dirty="0"/>
              <a:t>and Article 31(2) and (3) of Brussels Recast</a:t>
            </a:r>
          </a:p>
          <a:p>
            <a:pPr>
              <a:lnSpc>
                <a:spcPct val="100000"/>
              </a:lnSpc>
            </a:pPr>
            <a:r>
              <a:rPr lang="en-GB" sz="1400" b="1" dirty="0"/>
              <a:t>Civil, Criminal and Family Justice (Amendment) (EU Exit) Regulations 2020 (SI 2020/1493)</a:t>
            </a:r>
          </a:p>
          <a:p>
            <a:pPr lvl="2">
              <a:lnSpc>
                <a:spcPct val="100000"/>
              </a:lnSpc>
            </a:pPr>
            <a:r>
              <a:rPr lang="en-GB" sz="1250" dirty="0"/>
              <a:t>Reg 5: Nothing in SI 2019/479 affects the WA</a:t>
            </a:r>
            <a:endParaRPr lang="en-GB" sz="1250" b="1" dirty="0"/>
          </a:p>
          <a:p>
            <a:pPr lvl="2">
              <a:lnSpc>
                <a:spcPct val="100000"/>
              </a:lnSpc>
            </a:pPr>
            <a:r>
              <a:rPr lang="en-GB" sz="1250" dirty="0"/>
              <a:t>Reg 9: “institutes” = issued (not necessarily served) under the CPR</a:t>
            </a:r>
          </a:p>
        </p:txBody>
      </p:sp>
    </p:spTree>
    <p:extLst>
      <p:ext uri="{BB962C8B-B14F-4D97-AF65-F5344CB8AC3E}">
        <p14:creationId xmlns:p14="http://schemas.microsoft.com/office/powerpoint/2010/main" val="2971368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GB" b="1"/>
              <a:t>brickcourt.co.uk </a:t>
            </a:r>
          </a:p>
          <a:p>
            <a:r>
              <a:rPr lang="en-GB"/>
              <a:t>+44(0)20 7379 3550</a:t>
            </a:r>
            <a:endParaRPr lang="en-GB" dirty="0"/>
          </a:p>
        </p:txBody>
      </p:sp>
      <p:sp>
        <p:nvSpPr>
          <p:cNvPr id="3" name="Title 2"/>
          <p:cNvSpPr>
            <a:spLocks noGrp="1"/>
          </p:cNvSpPr>
          <p:nvPr>
            <p:ph type="title"/>
          </p:nvPr>
        </p:nvSpPr>
        <p:spPr>
          <a:xfrm>
            <a:off x="846000" y="365127"/>
            <a:ext cx="7433997" cy="487280"/>
          </a:xfrm>
        </p:spPr>
        <p:txBody>
          <a:bodyPr>
            <a:normAutofit fontScale="90000"/>
          </a:bodyPr>
          <a:lstStyle/>
          <a:p>
            <a:r>
              <a:rPr lang="en-US" dirty="0"/>
              <a:t>Transitional arrangements: service and evidence</a:t>
            </a:r>
            <a:endParaRPr lang="en-GB" dirty="0"/>
          </a:p>
        </p:txBody>
      </p:sp>
      <p:sp>
        <p:nvSpPr>
          <p:cNvPr id="4" name="Content Placeholder 3"/>
          <p:cNvSpPr>
            <a:spLocks noGrp="1"/>
          </p:cNvSpPr>
          <p:nvPr>
            <p:ph sz="quarter" idx="11"/>
          </p:nvPr>
        </p:nvSpPr>
        <p:spPr>
          <a:xfrm>
            <a:off x="846000" y="2141743"/>
            <a:ext cx="7454900" cy="3072514"/>
          </a:xfrm>
        </p:spPr>
        <p:txBody>
          <a:bodyPr>
            <a:normAutofit/>
          </a:bodyPr>
          <a:lstStyle/>
          <a:p>
            <a:pPr>
              <a:lnSpc>
                <a:spcPct val="100000"/>
              </a:lnSpc>
            </a:pPr>
            <a:r>
              <a:rPr lang="en-GB" sz="2000" b="1" dirty="0"/>
              <a:t>Withdrawal Agreement, Article 68 and Article 69(3): service and taking of evidence</a:t>
            </a:r>
          </a:p>
          <a:p>
            <a:pPr lvl="2">
              <a:lnSpc>
                <a:spcPct val="100000"/>
              </a:lnSpc>
            </a:pPr>
            <a:r>
              <a:rPr lang="en-GB" sz="2000" dirty="0"/>
              <a:t>The Service Regulation 1393/2007 continue to apply in respect of documents “</a:t>
            </a:r>
            <a:r>
              <a:rPr lang="en-GB" sz="2000" i="1" dirty="0"/>
              <a:t>received for the purposes of service before the end of the transition period</a:t>
            </a:r>
            <a:r>
              <a:rPr lang="en-GB" sz="2000" dirty="0"/>
              <a:t>”.</a:t>
            </a:r>
          </a:p>
          <a:p>
            <a:pPr lvl="2">
              <a:lnSpc>
                <a:spcPct val="100000"/>
              </a:lnSpc>
            </a:pPr>
            <a:r>
              <a:rPr lang="en-GB" sz="2000" dirty="0"/>
              <a:t>The Taking of Evidence Regulation 1206/2001 continue to apply to “</a:t>
            </a:r>
            <a:r>
              <a:rPr lang="en-GB" sz="2000" i="1" dirty="0"/>
              <a:t>requests received before the end of the transition period</a:t>
            </a:r>
            <a:r>
              <a:rPr lang="en-GB" sz="2000" dirty="0"/>
              <a:t>”. </a:t>
            </a:r>
          </a:p>
          <a:p>
            <a:pPr lvl="2">
              <a:lnSpc>
                <a:spcPct val="100000"/>
              </a:lnSpc>
            </a:pPr>
            <a:endParaRPr lang="en-GB" sz="2000" dirty="0"/>
          </a:p>
          <a:p>
            <a:pPr lvl="2"/>
            <a:endParaRPr lang="en-GB" dirty="0"/>
          </a:p>
          <a:p>
            <a:pPr lvl="2"/>
            <a:endParaRPr lang="en-GB" dirty="0"/>
          </a:p>
          <a:p>
            <a:pPr lvl="1"/>
            <a:endParaRPr lang="en-GB" dirty="0"/>
          </a:p>
          <a:p>
            <a:pPr lvl="1"/>
            <a:endParaRPr lang="en-GB" dirty="0"/>
          </a:p>
          <a:p>
            <a:pPr lvl="1"/>
            <a:endParaRPr lang="en-GB" dirty="0"/>
          </a:p>
        </p:txBody>
      </p:sp>
    </p:spTree>
    <p:extLst>
      <p:ext uri="{BB962C8B-B14F-4D97-AF65-F5344CB8AC3E}">
        <p14:creationId xmlns:p14="http://schemas.microsoft.com/office/powerpoint/2010/main" val="4191848638"/>
      </p:ext>
    </p:extLst>
  </p:cSld>
  <p:clrMapOvr>
    <a:masterClrMapping/>
  </p:clrMapOvr>
</p:sld>
</file>

<file path=ppt/theme/theme1.xml><?xml version="1.0" encoding="utf-8"?>
<a:theme xmlns:a="http://schemas.openxmlformats.org/drawingml/2006/main" name="Office Theme">
  <a:themeElements>
    <a:clrScheme name="Brick Court Chambers">
      <a:dk1>
        <a:sysClr val="windowText" lastClr="000000"/>
      </a:dk1>
      <a:lt1>
        <a:sysClr val="window" lastClr="FFFFFF"/>
      </a:lt1>
      <a:dk2>
        <a:srgbClr val="173E61"/>
      </a:dk2>
      <a:lt2>
        <a:srgbClr val="CECCCB"/>
      </a:lt2>
      <a:accent1>
        <a:srgbClr val="173E61"/>
      </a:accent1>
      <a:accent2>
        <a:srgbClr val="2F8698"/>
      </a:accent2>
      <a:accent3>
        <a:srgbClr val="004789"/>
      </a:accent3>
      <a:accent4>
        <a:srgbClr val="B78C39"/>
      </a:accent4>
      <a:accent5>
        <a:srgbClr val="637B89"/>
      </a:accent5>
      <a:accent6>
        <a:srgbClr val="B9A070"/>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Tan">
      <a:srgbClr val="A34F2A"/>
    </a:custClr>
    <a:custClr name="Red">
      <a:srgbClr val="C0254B"/>
    </a:custClr>
  </a:custClrLst>
  <a:extLst>
    <a:ext uri="{05A4C25C-085E-4340-85A3-A5531E510DB2}">
      <thm15:themeFamily xmlns:thm15="http://schemas.microsoft.com/office/thememl/2012/main" name="Presentation2" id="{045E37D9-CFC0-B148-80B3-8337B248D763}" vid="{75FBB2F3-9C77-1849-B9FD-99EE31FE697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NavCat xmlns="f33d98d2-a6c3-4618-9a74-e14d2d13e379"/>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Brick Court Document" ma:contentTypeID="0x01010063BD4BF4AE3A6E42AA992EECC762A20E003D27FC44AAF1874C9D93A232ABCC5AA4" ma:contentTypeVersion="3" ma:contentTypeDescription="" ma:contentTypeScope="" ma:versionID="23f4d947ba7127d448cb37509cf306c7">
  <xsd:schema xmlns:xsd="http://www.w3.org/2001/XMLSchema" xmlns:xs="http://www.w3.org/2001/XMLSchema" xmlns:p="http://schemas.microsoft.com/office/2006/metadata/properties" xmlns:ns1="http://schemas.microsoft.com/sharepoint/v3" xmlns:ns2="f33d98d2-a6c3-4618-9a74-e14d2d13e379" targetNamespace="http://schemas.microsoft.com/office/2006/metadata/properties" ma:root="true" ma:fieldsID="3823a8c9245d1ac401a59d492201c790" ns1:_="" ns2:_="">
    <xsd:import namespace="http://schemas.microsoft.com/sharepoint/v3"/>
    <xsd:import namespace="f33d98d2-a6c3-4618-9a74-e14d2d13e379"/>
    <xsd:element name="properties">
      <xsd:complexType>
        <xsd:sequence>
          <xsd:element name="documentManagement">
            <xsd:complexType>
              <xsd:all>
                <xsd:element ref="ns2:NavCa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9"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0"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33d98d2-a6c3-4618-9a74-e14d2d13e379" elementFormDefault="qualified">
    <xsd:import namespace="http://schemas.microsoft.com/office/2006/documentManagement/types"/>
    <xsd:import namespace="http://schemas.microsoft.com/office/infopath/2007/PartnerControls"/>
    <xsd:element name="NavCat" ma:index="8" nillable="true" ma:displayName="Navigation Category" ma:description="Used to filter navigation on pages" ma:list="{9416a30a-c709-49f9-9b76-51aad6052665}" ma:internalName="NavCat" ma:showField="Title" ma:web="f33d98d2-a6c3-4618-9a74-e14d2d13e37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596354-2D23-485F-8D8F-0F61CFDFBCF1}">
  <ds:schemaRefs>
    <ds:schemaRef ds:uri="http://www.w3.org/XML/1998/namespace"/>
    <ds:schemaRef ds:uri="http://purl.org/dc/terms/"/>
    <ds:schemaRef ds:uri="http://schemas.microsoft.com/office/2006/documentManagement/types"/>
    <ds:schemaRef ds:uri="http://purl.org/dc/elements/1.1/"/>
    <ds:schemaRef ds:uri="http://schemas.microsoft.com/office/2006/metadata/properties"/>
    <ds:schemaRef ds:uri="f33d98d2-a6c3-4618-9a74-e14d2d13e379"/>
    <ds:schemaRef ds:uri="http://schemas.openxmlformats.org/package/2006/metadata/core-properties"/>
    <ds:schemaRef ds:uri="http://schemas.microsoft.com/office/infopath/2007/PartnerControls"/>
    <ds:schemaRef ds:uri="http://schemas.microsoft.com/sharepoint/v3"/>
    <ds:schemaRef ds:uri="http://purl.org/dc/dcmitype/"/>
  </ds:schemaRefs>
</ds:datastoreItem>
</file>

<file path=customXml/itemProps2.xml><?xml version="1.0" encoding="utf-8"?>
<ds:datastoreItem xmlns:ds="http://schemas.openxmlformats.org/officeDocument/2006/customXml" ds:itemID="{DAE76AE1-B9B1-4651-94B2-99025E372E3B}">
  <ds:schemaRefs>
    <ds:schemaRef ds:uri="http://schemas.microsoft.com/sharepoint/v3/contenttype/forms"/>
  </ds:schemaRefs>
</ds:datastoreItem>
</file>

<file path=customXml/itemProps3.xml><?xml version="1.0" encoding="utf-8"?>
<ds:datastoreItem xmlns:ds="http://schemas.openxmlformats.org/officeDocument/2006/customXml" ds:itemID="{13A223FA-9F86-4FDF-9B6D-0718FE1310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33d98d2-a6c3-4618-9a74-e14d2d13e3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265</TotalTime>
  <Words>4305</Words>
  <Application>Microsoft Macintosh PowerPoint</Application>
  <PresentationFormat>On-screen Show (4:3)</PresentationFormat>
  <Paragraphs>412</Paragraphs>
  <Slides>37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Andale Sans for VST</vt:lpstr>
      <vt:lpstr>Arial</vt:lpstr>
      <vt:lpstr>Calibri</vt:lpstr>
      <vt:lpstr>Office Theme</vt:lpstr>
      <vt:lpstr>  Jurisdiction jousts after Brexit;  More conflicts ahead?    Wednesday 3 March 2020 at 11am online  </vt:lpstr>
      <vt:lpstr>CHARLOTTE THOMAS</vt:lpstr>
      <vt:lpstr>WHAT IS HAPPENING??</vt:lpstr>
      <vt:lpstr>the current eu/EEA JURISDICTION rules: RECAP (1)</vt:lpstr>
      <vt:lpstr>the current eu/EEA JURISDICTION rules: RECAP (2)</vt:lpstr>
      <vt:lpstr>PowerPoint Presentation</vt:lpstr>
      <vt:lpstr>TRANSITIONAL ARRANGEMENTS: choice of law</vt:lpstr>
      <vt:lpstr>TRANSITIONAL ARRANGEMENTS: jurisdiction, recognition and enforcement</vt:lpstr>
      <vt:lpstr>Transitional arrangements: service and evidence</vt:lpstr>
      <vt:lpstr>What stays the same?</vt:lpstr>
      <vt:lpstr>What HAS CHANGED?</vt:lpstr>
      <vt:lpstr>Effect on permission to serve out</vt:lpstr>
      <vt:lpstr>RECOGNITION AND ENFORCEMENT</vt:lpstr>
      <vt:lpstr>Service and taking of evidence</vt:lpstr>
      <vt:lpstr>Benefits of the common law?</vt:lpstr>
      <vt:lpstr>Future relationship: lugano? (1)</vt:lpstr>
      <vt:lpstr>Future relationship: lugano? (2)</vt:lpstr>
      <vt:lpstr>DANIEL JOWELL QC</vt:lpstr>
      <vt:lpstr>Exclusive jurisdiction clauses</vt:lpstr>
      <vt:lpstr>Exclusive jurisdiction clauses</vt:lpstr>
      <vt:lpstr>Hague convention</vt:lpstr>
      <vt:lpstr>Hague convention </vt:lpstr>
      <vt:lpstr>Uk: service</vt:lpstr>
      <vt:lpstr>Uk: jurisdiction</vt:lpstr>
      <vt:lpstr>JACOB RABINOWITZ</vt:lpstr>
      <vt:lpstr>Anti-suit &amp; anti-enforcement injunctions</vt:lpstr>
      <vt:lpstr>History of anti-suit / anti-enforcement injunctions</vt:lpstr>
      <vt:lpstr>Common law principles: anti-suit</vt:lpstr>
      <vt:lpstr>Protection of right</vt:lpstr>
      <vt:lpstr>Vexation or oppression</vt:lpstr>
      <vt:lpstr>Common law principles: anti-enforcement</vt:lpstr>
      <vt:lpstr>STEPHEN MIDWINTER QC</vt:lpstr>
      <vt:lpstr>Injunctions re proceedings in Eu member states</vt:lpstr>
      <vt:lpstr>Antisuit injunctions not permitted RE PROCEEDINGS IN EU MEMBER STATE</vt:lpstr>
      <vt:lpstr>BREACH OF ARBITRATION AGREEMENT?</vt:lpstr>
      <vt:lpstr>What now?</vt:lpstr>
      <vt:lpstr>  Jurisdiction jousts after Brexit;  More conflicts ahead?    Wednesday 3 March 2020 at 11am online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Natalie Lawrence</dc:creator>
  <cp:keywords/>
  <dc:description/>
  <cp:lastModifiedBy>Sears Davies</cp:lastModifiedBy>
  <cp:revision>28</cp:revision>
  <dcterms:created xsi:type="dcterms:W3CDTF">2018-09-12T09:19:44Z</dcterms:created>
  <dcterms:modified xsi:type="dcterms:W3CDTF">2021-03-03T15:07:51Z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0x01010063BD4BF4AE3A6E42AA992EECC762A20E003D27FC44AAF1874C9D93A232ABCC5AA4</vt:lpwstr>
  </property>
</Properties>
</file>