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3"/>
  </p:notesMasterIdLst>
  <p:sldIdLst>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68" r:id="rId34"/>
    <p:sldId id="269" r:id="rId35"/>
    <p:sldId id="270" r:id="rId36"/>
    <p:sldId id="273" r:id="rId37"/>
    <p:sldId id="278" r:id="rId38"/>
    <p:sldId id="277" r:id="rId39"/>
    <p:sldId id="274" r:id="rId40"/>
    <p:sldId id="276" r:id="rId41"/>
    <p:sldId id="31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CCB"/>
    <a:srgbClr val="173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3" autoAdjust="0"/>
    <p:restoredTop sz="94660"/>
  </p:normalViewPr>
  <p:slideViewPr>
    <p:cSldViewPr snapToGrid="0">
      <p:cViewPr varScale="1">
        <p:scale>
          <a:sx n="116" d="100"/>
          <a:sy n="116"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F924-FDF9-4220-8050-B5CB7F3EEC43}" type="datetimeFigureOut">
              <a:rPr lang="en-GB" smtClean="0"/>
              <a:t>13/01/2022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E347D-53FC-4710-B120-EDBADD260F96}" type="slidenum">
              <a:rPr lang="en-GB" smtClean="0"/>
              <a:t>‹#›</a:t>
            </a:fld>
            <a:endParaRPr lang="en-GB"/>
          </a:p>
        </p:txBody>
      </p:sp>
    </p:spTree>
    <p:extLst>
      <p:ext uri="{BB962C8B-B14F-4D97-AF65-F5344CB8AC3E}">
        <p14:creationId xmlns:p14="http://schemas.microsoft.com/office/powerpoint/2010/main" val="18160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4A931F7-F35E-4CAE-83B5-7D00025AE078}"/>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 xmlns:a16="http://schemas.microsoft.com/office/drawing/2014/main" id="{D8ADC6D0-8605-40AD-8198-A5A51B98FEBE}"/>
              </a:ext>
            </a:extLst>
          </p:cNvPr>
          <p:cNvSpPr>
            <a:spLocks noGrp="1"/>
          </p:cNvSpPr>
          <p:nvPr>
            <p:ph type="ctrTitle" hasCustomPrompt="1"/>
          </p:nvPr>
        </p:nvSpPr>
        <p:spPr>
          <a:xfrm>
            <a:off x="1143000" y="1199855"/>
            <a:ext cx="6858000" cy="1512349"/>
          </a:xfrm>
        </p:spPr>
        <p:txBody>
          <a:bodyPr anchor="b">
            <a:normAutofit/>
          </a:bodyPr>
          <a:lstStyle>
            <a:lvl1pPr algn="ctr">
              <a:lnSpc>
                <a:spcPts val="2100"/>
              </a:lnSpc>
              <a:defRPr sz="1950" baseline="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46AF081E-C758-4363-8C85-61F5D9E355C7}"/>
              </a:ext>
            </a:extLst>
          </p:cNvPr>
          <p:cNvSpPr>
            <a:spLocks noGrp="1"/>
          </p:cNvSpPr>
          <p:nvPr>
            <p:ph type="subTitle" idx="1"/>
          </p:nvPr>
        </p:nvSpPr>
        <p:spPr>
          <a:xfrm>
            <a:off x="1143000" y="2758698"/>
            <a:ext cx="6858000" cy="670302"/>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GB" dirty="0"/>
          </a:p>
        </p:txBody>
      </p:sp>
      <p:sp>
        <p:nvSpPr>
          <p:cNvPr id="8" name="Footer Placeholder 7">
            <a:extLst>
              <a:ext uri="{FF2B5EF4-FFF2-40B4-BE49-F238E27FC236}">
                <a16:creationId xmlns="" xmlns:a16="http://schemas.microsoft.com/office/drawing/2014/main" id="{DD703CE2-6555-4DB8-A05F-9B815A03692D}"/>
              </a:ext>
            </a:extLst>
          </p:cNvPr>
          <p:cNvSpPr>
            <a:spLocks noGrp="1"/>
          </p:cNvSpPr>
          <p:nvPr>
            <p:ph type="ftr" sz="quarter" idx="11"/>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3" name="Text Placeholder 12">
            <a:extLst>
              <a:ext uri="{FF2B5EF4-FFF2-40B4-BE49-F238E27FC236}">
                <a16:creationId xmlns="" xmlns:a16="http://schemas.microsoft.com/office/drawing/2014/main" id="{607A3DE9-A952-491D-9047-26E98BAFDD9B}"/>
              </a:ext>
            </a:extLst>
          </p:cNvPr>
          <p:cNvSpPr>
            <a:spLocks noGrp="1"/>
          </p:cNvSpPr>
          <p:nvPr>
            <p:ph type="body" sz="quarter" idx="12" hasCustomPrompt="1"/>
          </p:nvPr>
        </p:nvSpPr>
        <p:spPr>
          <a:xfrm>
            <a:off x="1143000" y="3806701"/>
            <a:ext cx="6858000" cy="976313"/>
          </a:xfrm>
        </p:spPr>
        <p:txBody>
          <a:bodyPr/>
          <a:lstStyle>
            <a:lvl1pPr marL="0" indent="0" algn="ctr">
              <a:lnSpc>
                <a:spcPts val="1425"/>
              </a:lnSpc>
              <a:spcBef>
                <a:spcPts val="0"/>
              </a:spcBef>
              <a:buNone/>
              <a:defRPr sz="1200" b="1">
                <a:solidFill>
                  <a:schemeClr val="bg1"/>
                </a:solidFill>
              </a:defRPr>
            </a:lvl1pPr>
            <a:lvl2pPr marL="0" indent="0" algn="ctr">
              <a:lnSpc>
                <a:spcPts val="1425"/>
              </a:lnSpc>
              <a:spcBef>
                <a:spcPts val="0"/>
              </a:spcBef>
              <a:buNone/>
              <a:defRPr sz="1200">
                <a:solidFill>
                  <a:schemeClr val="bg1"/>
                </a:solidFill>
              </a:defRPr>
            </a:lvl2pPr>
            <a:lvl3pPr marL="514350" indent="0" algn="ctr">
              <a:buNone/>
              <a:defRPr/>
            </a:lvl3pPr>
            <a:lvl4pPr algn="ctr">
              <a:defRPr/>
            </a:lvl4pPr>
            <a:lvl5pPr algn="ctr">
              <a:defRPr/>
            </a:lvl5pPr>
          </a:lstStyle>
          <a:p>
            <a:pPr lvl="0"/>
            <a:r>
              <a:rPr lang="en-US" dirty="0"/>
              <a:t>&lt;Name&gt;</a:t>
            </a:r>
          </a:p>
          <a:p>
            <a:pPr lvl="1"/>
            <a:r>
              <a:rPr lang="en-US" dirty="0"/>
              <a:t>Brick Court Chambers</a:t>
            </a:r>
          </a:p>
          <a:p>
            <a:pPr lvl="1"/>
            <a:r>
              <a:rPr lang="en-US" dirty="0"/>
              <a:t>&lt;Date&gt;</a:t>
            </a:r>
          </a:p>
          <a:p>
            <a:pPr lvl="2"/>
            <a:endParaRPr lang="en-GB" dirty="0"/>
          </a:p>
        </p:txBody>
      </p:sp>
    </p:spTree>
    <p:extLst>
      <p:ext uri="{BB962C8B-B14F-4D97-AF65-F5344CB8AC3E}">
        <p14:creationId xmlns:p14="http://schemas.microsoft.com/office/powerpoint/2010/main" val="19828142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350" cap="all" spc="113" baseline="0">
                <a:solidFill>
                  <a:schemeClr val="tx2"/>
                </a:solidFill>
                <a:latin typeface="+mj-lt"/>
              </a:defRPr>
            </a:lvl1pPr>
            <a:lvl2pPr marL="257169" indent="0" algn="ctr">
              <a:buNone/>
              <a:defRPr sz="1350"/>
            </a:lvl2pPr>
            <a:lvl3pPr marL="514337" indent="0" algn="ctr">
              <a:buNone/>
              <a:defRPr sz="1350"/>
            </a:lvl3pPr>
            <a:lvl4pPr marL="771506" indent="0" algn="ctr">
              <a:buNone/>
              <a:defRPr sz="1125"/>
            </a:lvl4pPr>
            <a:lvl5pPr marL="1028675" indent="0" algn="ctr">
              <a:buNone/>
              <a:defRPr sz="1125"/>
            </a:lvl5pPr>
            <a:lvl6pPr marL="1285843" indent="0" algn="ctr">
              <a:buNone/>
              <a:defRPr sz="1125"/>
            </a:lvl6pPr>
            <a:lvl7pPr marL="1543011" indent="0" algn="ctr">
              <a:buNone/>
              <a:defRPr sz="1125"/>
            </a:lvl7pPr>
            <a:lvl8pPr marL="1800180" indent="0" algn="ctr">
              <a:buNone/>
              <a:defRPr sz="1125"/>
            </a:lvl8pPr>
            <a:lvl9pPr marL="2057349" indent="0" algn="ctr">
              <a:buNone/>
              <a:defRPr sz="1125"/>
            </a:lvl9pPr>
          </a:lstStyle>
          <a:p>
            <a:r>
              <a:rPr lang="en-US"/>
              <a:t>Click to edit Master subtitle style</a:t>
            </a:r>
          </a:p>
        </p:txBody>
      </p:sp>
      <p:sp>
        <p:nvSpPr>
          <p:cNvPr id="4" name="Date Placeholder 3"/>
          <p:cNvSpPr>
            <a:spLocks noGrp="1"/>
          </p:cNvSpPr>
          <p:nvPr>
            <p:ph type="dt" sz="half" idx="10"/>
          </p:nvPr>
        </p:nvSpPr>
        <p:spPr/>
        <p:txBody>
          <a:bodyPr/>
          <a:lstStyle/>
          <a:p>
            <a:fld id="{19296DB8-8458-49FD-927A-98D4607FE70D}" type="datetime1">
              <a:rPr lang="en-GB" smtClean="0"/>
              <a:pPr/>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FD53-04E0-40D1-ACB8-7A18E634287F}"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3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7A2FBB-49CA-417B-BF13-8F25111AC91C}" type="datetime1">
              <a:rPr lang="en-GB" smtClean="0"/>
              <a:pPr/>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347989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69" indent="0">
              <a:buNone/>
              <a:defRPr sz="1013">
                <a:solidFill>
                  <a:schemeClr val="tx1">
                    <a:tint val="75000"/>
                  </a:schemeClr>
                </a:solidFill>
              </a:defRPr>
            </a:lvl2pPr>
            <a:lvl3pPr marL="514337" indent="0">
              <a:buNone/>
              <a:defRPr sz="900">
                <a:solidFill>
                  <a:schemeClr val="tx1">
                    <a:tint val="75000"/>
                  </a:schemeClr>
                </a:solidFill>
              </a:defRPr>
            </a:lvl3pPr>
            <a:lvl4pPr marL="771506" indent="0">
              <a:buNone/>
              <a:defRPr sz="788">
                <a:solidFill>
                  <a:schemeClr val="tx1">
                    <a:tint val="75000"/>
                  </a:schemeClr>
                </a:solidFill>
              </a:defRPr>
            </a:lvl4pPr>
            <a:lvl5pPr marL="1028675" indent="0">
              <a:buNone/>
              <a:defRPr sz="788">
                <a:solidFill>
                  <a:schemeClr val="tx1">
                    <a:tint val="75000"/>
                  </a:schemeClr>
                </a:solidFill>
              </a:defRPr>
            </a:lvl5pPr>
            <a:lvl6pPr marL="1285843" indent="0">
              <a:buNone/>
              <a:defRPr sz="788">
                <a:solidFill>
                  <a:schemeClr val="tx1">
                    <a:tint val="75000"/>
                  </a:schemeClr>
                </a:solidFill>
              </a:defRPr>
            </a:lvl6pPr>
            <a:lvl7pPr marL="1543011" indent="0">
              <a:buNone/>
              <a:defRPr sz="788">
                <a:solidFill>
                  <a:schemeClr val="tx1">
                    <a:tint val="75000"/>
                  </a:schemeClr>
                </a:solidFill>
              </a:defRPr>
            </a:lvl7pPr>
            <a:lvl8pPr marL="1800180" indent="0">
              <a:buNone/>
              <a:defRPr sz="788">
                <a:solidFill>
                  <a:schemeClr val="tx1">
                    <a:tint val="75000"/>
                  </a:schemeClr>
                </a:solidFill>
              </a:defRPr>
            </a:lvl8pPr>
            <a:lvl9pPr marL="2057349"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B22CC-37BA-4B11-8724-B4E5701085DF}" type="datetime1">
              <a:rPr lang="en-GB" smtClean="0"/>
              <a:pPr/>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FD53-04E0-40D1-ACB8-7A18E634287F}"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7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CE92A-6A6F-4455-874C-C7C28D4A3CDB}" type="datetime1">
              <a:rPr lang="en-GB" smtClean="0"/>
              <a:pPr/>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348378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9E382-E558-423E-8600-1920496BE09E}" type="datetime1">
              <a:rPr lang="en-GB" smtClean="0"/>
              <a:pPr/>
              <a:t>13/01/2022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383509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CB6F9D-78C0-4BDF-86E4-139EB85C3B69}" type="datetime1">
              <a:rPr lang="en-GB" smtClean="0"/>
              <a:pPr/>
              <a:t>13/01/2022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314824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7E9327-B4CA-4AFA-BAA9-65C31488A0C6}" type="datetime1">
              <a:rPr lang="en-GB" smtClean="0"/>
              <a:pPr/>
              <a:t>13/01/2022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213902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025"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Date Placeholder 4"/>
          <p:cNvSpPr>
            <a:spLocks noGrp="1"/>
          </p:cNvSpPr>
          <p:nvPr>
            <p:ph type="dt" sz="half" idx="10"/>
          </p:nvPr>
        </p:nvSpPr>
        <p:spPr>
          <a:xfrm>
            <a:off x="349137" y="6459792"/>
            <a:ext cx="1963883" cy="365125"/>
          </a:xfrm>
        </p:spPr>
        <p:txBody>
          <a:bodyPr/>
          <a:lstStyle>
            <a:lvl1pPr algn="l">
              <a:defRPr/>
            </a:lvl1pPr>
          </a:lstStyle>
          <a:p>
            <a:fld id="{379B6204-7C94-4969-909D-786F304B1E55}" type="datetime1">
              <a:rPr lang="en-GB" smtClean="0"/>
              <a:pPr/>
              <a:t>13/01/2022</a:t>
            </a:fld>
            <a:endParaRPr lang="en-GB"/>
          </a:p>
        </p:txBody>
      </p:sp>
      <p:sp>
        <p:nvSpPr>
          <p:cNvPr id="6" name="Footer Placeholder 5"/>
          <p:cNvSpPr>
            <a:spLocks noGrp="1"/>
          </p:cNvSpPr>
          <p:nvPr>
            <p:ph type="ftr" sz="quarter" idx="11"/>
          </p:nvPr>
        </p:nvSpPr>
        <p:spPr>
          <a:xfrm>
            <a:off x="3600450" y="6459792"/>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73FD53-04E0-40D1-ACB8-7A18E634287F}"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1139046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025"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9143989" cy="4915076"/>
          </a:xfrm>
          <a:blipFill>
            <a:blip r:embed="rId2"/>
            <a:srcRect/>
            <a:stretch>
              <a:fillRect/>
            </a:stretch>
          </a:blipFill>
        </p:spPr>
        <p:txBody>
          <a:bodyPr lIns="457200" tIns="457200" anchor="t"/>
          <a:lstStyle>
            <a:lvl1pPr marL="0" indent="0">
              <a:buNone/>
              <a:defRPr sz="1800">
                <a:solidFill>
                  <a:schemeClr val="bg1"/>
                </a:solidFill>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ct val="0"/>
              </a:spcBef>
              <a:spcAft>
                <a:spcPts val="338"/>
              </a:spcAft>
              <a:buNone/>
              <a:defRPr sz="844">
                <a:solidFill>
                  <a:srgbClr val="FFFFFF"/>
                </a:solidFill>
              </a:defRPr>
            </a:lvl1pPr>
            <a:lvl2pPr marL="257169"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1" indent="0">
              <a:buNone/>
              <a:defRPr sz="506"/>
            </a:lvl7pPr>
            <a:lvl8pPr marL="1800180" indent="0">
              <a:buNone/>
              <a:defRPr sz="506"/>
            </a:lvl8pPr>
            <a:lvl9pPr marL="20573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067C7D03-8C8B-4DDD-A2EA-45DF8D6185E4}" type="datetime1">
              <a:rPr lang="en-GB" smtClean="0"/>
              <a:pPr/>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24266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2A0C2-1337-4895-9634-CC259F04074D}" type="datetime1">
              <a:rPr lang="en-GB" smtClean="0"/>
              <a:pPr/>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251011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28AAE40-A9A9-49E5-AB0E-AFEDE4D7BCB4}"/>
              </a:ext>
            </a:extLst>
          </p:cNvPr>
          <p:cNvSpPr/>
          <p:nvPr userDrawn="1"/>
        </p:nvSpPr>
        <p:spPr>
          <a:xfrm>
            <a:off x="0" y="4234"/>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 xmlns:a16="http://schemas.microsoft.com/office/drawing/2014/main" id="{F7C8D38D-E539-45FB-9DDF-DD505B698588}"/>
              </a:ext>
            </a:extLst>
          </p:cNvPr>
          <p:cNvSpPr>
            <a:spLocks noGrp="1"/>
          </p:cNvSpPr>
          <p:nvPr>
            <p:ph type="title" hasCustomPrompt="1"/>
          </p:nvPr>
        </p:nvSpPr>
        <p:spPr>
          <a:xfrm>
            <a:off x="623888" y="944851"/>
            <a:ext cx="7886700" cy="1766808"/>
          </a:xfrm>
        </p:spPr>
        <p:txBody>
          <a:bodyPr bIns="0" anchor="b">
            <a:normAutofit/>
          </a:bodyPr>
          <a:lstStyle>
            <a:lvl1pPr algn="ctr">
              <a:lnSpc>
                <a:spcPts val="2100"/>
              </a:lnSpc>
              <a:defRPr sz="1950">
                <a:solidFill>
                  <a:schemeClr val="bg1"/>
                </a:solidFill>
              </a:defRPr>
            </a:lvl1pPr>
          </a:lstStyle>
          <a:p>
            <a:r>
              <a:rPr lang="en-US" dirty="0"/>
              <a:t>CLICK TO EDIT MASTER TITLE STYLE</a:t>
            </a:r>
            <a:endParaRPr lang="en-GB" dirty="0"/>
          </a:p>
        </p:txBody>
      </p:sp>
      <p:sp>
        <p:nvSpPr>
          <p:cNvPr id="7" name="Footer Placeholder 6">
            <a:extLst>
              <a:ext uri="{FF2B5EF4-FFF2-40B4-BE49-F238E27FC236}">
                <a16:creationId xmlns="" xmlns:a16="http://schemas.microsoft.com/office/drawing/2014/main" id="{E11F509F-506C-4AC8-B26F-05CD2F2C907B}"/>
              </a:ext>
            </a:extLst>
          </p:cNvPr>
          <p:cNvSpPr>
            <a:spLocks noGrp="1"/>
          </p:cNvSpPr>
          <p:nvPr>
            <p:ph type="ftr" sz="quarter" idx="10"/>
          </p:nvPr>
        </p:nvSpPr>
        <p:spPr/>
        <p:txBody>
          <a:bodyPr/>
          <a:lstStyle/>
          <a:p>
            <a:r>
              <a:rPr lang="en-GB" b="1" dirty="0"/>
              <a:t>brickcourt.co.uk </a:t>
            </a:r>
          </a:p>
          <a:p>
            <a:r>
              <a:rPr lang="en-GB" dirty="0"/>
              <a:t>+44(0)20 7379 3550</a:t>
            </a:r>
          </a:p>
        </p:txBody>
      </p:sp>
    </p:spTree>
    <p:extLst>
      <p:ext uri="{BB962C8B-B14F-4D97-AF65-F5344CB8AC3E}">
        <p14:creationId xmlns:p14="http://schemas.microsoft.com/office/powerpoint/2010/main" val="55292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5"/>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A208C-E151-4840-A572-9FB476106E18}" type="datetime1">
              <a:rPr lang="en-GB" smtClean="0"/>
              <a:pPr/>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73FD53-04E0-40D1-ACB8-7A18E634287F}" type="slidenum">
              <a:rPr lang="en-GB" smtClean="0"/>
              <a:pPr/>
              <a:t>‹#›</a:t>
            </a:fld>
            <a:endParaRPr lang="en-GB"/>
          </a:p>
        </p:txBody>
      </p:sp>
    </p:spTree>
    <p:extLst>
      <p:ext uri="{BB962C8B-B14F-4D97-AF65-F5344CB8AC3E}">
        <p14:creationId xmlns:p14="http://schemas.microsoft.com/office/powerpoint/2010/main" val="67545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 xmlns:a16="http://schemas.microsoft.com/office/drawing/2014/main" id="{40C615FD-282B-4154-ABF6-9CE289443462}"/>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Footer Placeholder 6">
            <a:extLst>
              <a:ext uri="{FF2B5EF4-FFF2-40B4-BE49-F238E27FC236}">
                <a16:creationId xmlns=""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0" name="Title 9">
            <a:extLst>
              <a:ext uri="{FF2B5EF4-FFF2-40B4-BE49-F238E27FC236}">
                <a16:creationId xmlns="" xmlns:a16="http://schemas.microsoft.com/office/drawing/2014/main" id="{09A86DDB-40A9-4737-8FB6-F900BD1F2F86}"/>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2" name="Content Placeholder 11">
            <a:extLst>
              <a:ext uri="{FF2B5EF4-FFF2-40B4-BE49-F238E27FC236}">
                <a16:creationId xmlns="" xmlns:a16="http://schemas.microsoft.com/office/drawing/2014/main" id="{D04F4C24-34F3-45C6-8564-68D314DE6E5A}"/>
              </a:ext>
            </a:extLst>
          </p:cNvPr>
          <p:cNvSpPr>
            <a:spLocks noGrp="1"/>
          </p:cNvSpPr>
          <p:nvPr>
            <p:ph sz="quarter" idx="11"/>
          </p:nvPr>
        </p:nvSpPr>
        <p:spPr>
          <a:xfrm>
            <a:off x="846001" y="1717200"/>
            <a:ext cx="7454900" cy="4064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3996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 xmlns:a16="http://schemas.microsoft.com/office/drawing/2014/main" id="{CA359E1E-9DEF-4F98-8624-0B121E754420}"/>
              </a:ext>
            </a:extLst>
          </p:cNvPr>
          <p:cNvSpPr>
            <a:spLocks noGrp="1"/>
          </p:cNvSpPr>
          <p:nvPr>
            <p:ph idx="1"/>
          </p:nvPr>
        </p:nvSpPr>
        <p:spPr>
          <a:xfrm>
            <a:off x="846001" y="1717202"/>
            <a:ext cx="7459259" cy="4064001"/>
          </a:xfrm>
        </p:spPr>
        <p:txBody>
          <a:bodyPr lIns="0" tIns="0"/>
          <a:lstStyle>
            <a:lvl1pPr marL="135000" indent="-135000">
              <a:lnSpc>
                <a:spcPts val="1425"/>
              </a:lnSpc>
              <a:defRPr sz="1200">
                <a:solidFill>
                  <a:schemeClr val="tx2"/>
                </a:solidFill>
              </a:defRPr>
            </a:lvl1pPr>
            <a:lvl2pPr marL="270000" indent="-135000">
              <a:lnSpc>
                <a:spcPts val="1425"/>
              </a:lnSpc>
              <a:defRPr sz="1200">
                <a:solidFill>
                  <a:schemeClr val="tx2"/>
                </a:solidFill>
              </a:defRPr>
            </a:lvl2pPr>
            <a:lvl3pPr marL="405000" indent="-135000">
              <a:lnSpc>
                <a:spcPts val="1425"/>
              </a:lnSpc>
              <a:defRPr sz="1200">
                <a:solidFill>
                  <a:schemeClr val="tx2"/>
                </a:solidFill>
              </a:defRPr>
            </a:lvl3pPr>
            <a:lvl4pPr marL="540000" indent="-135000">
              <a:lnSpc>
                <a:spcPts val="1425"/>
              </a:lnSpc>
              <a:defRPr sz="1200">
                <a:solidFill>
                  <a:schemeClr val="tx2"/>
                </a:solidFill>
              </a:defRPr>
            </a:lvl4pPr>
            <a:lvl5pPr marL="675000" indent="-135000">
              <a:lnSpc>
                <a:spcPts val="1425"/>
              </a:lnSpc>
              <a:defRPr sz="12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a:extLst>
              <a:ext uri="{FF2B5EF4-FFF2-40B4-BE49-F238E27FC236}">
                <a16:creationId xmlns=""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4" name="Title 3">
            <a:extLst>
              <a:ext uri="{FF2B5EF4-FFF2-40B4-BE49-F238E27FC236}">
                <a16:creationId xmlns="" xmlns:a16="http://schemas.microsoft.com/office/drawing/2014/main" id="{22673E0D-B853-49B6-B25A-B4B2811CCC40}"/>
              </a:ext>
            </a:extLst>
          </p:cNvPr>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33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 xmlns:a16="http://schemas.microsoft.com/office/drawing/2014/main" id="{8A32AF53-A1E9-481F-BA72-0AFCB2174A70}"/>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marL="135000" indent="-135000">
              <a:lnSpc>
                <a:spcPts val="1425"/>
              </a:lnSpc>
              <a:defRPr sz="1200">
                <a:solidFill>
                  <a:schemeClr val="tx2"/>
                </a:solidFill>
              </a:defRPr>
            </a:lvl1pPr>
            <a:lvl2pPr marL="270000" indent="-135000">
              <a:lnSpc>
                <a:spcPts val="1425"/>
              </a:lnSpc>
              <a:defRPr sz="1200">
                <a:solidFill>
                  <a:schemeClr val="tx2"/>
                </a:solidFill>
              </a:defRPr>
            </a:lvl2pPr>
            <a:lvl3pPr marL="405000" indent="-135000">
              <a:lnSpc>
                <a:spcPts val="1425"/>
              </a:lnSpc>
              <a:defRPr sz="1200">
                <a:solidFill>
                  <a:schemeClr val="tx2"/>
                </a:solidFill>
              </a:defRPr>
            </a:lvl3pPr>
            <a:lvl4pPr marL="540000" indent="-135000">
              <a:lnSpc>
                <a:spcPts val="1425"/>
              </a:lnSpc>
              <a:defRPr sz="1200">
                <a:solidFill>
                  <a:schemeClr val="tx2"/>
                </a:solidFill>
              </a:defRPr>
            </a:lvl4pPr>
            <a:lvl5pPr marL="675000" indent="-135000">
              <a:lnSpc>
                <a:spcPts val="1425"/>
              </a:lnSpc>
              <a:defRPr sz="12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a:extLst>
              <a:ext uri="{FF2B5EF4-FFF2-40B4-BE49-F238E27FC236}">
                <a16:creationId xmlns="" xmlns:a16="http://schemas.microsoft.com/office/drawing/2014/main" id="{993AB4CA-E859-49C8-A9DD-59570F1000FF}"/>
              </a:ext>
            </a:extLst>
          </p:cNvPr>
          <p:cNvSpPr>
            <a:spLocks noGrp="1"/>
          </p:cNvSpPr>
          <p:nvPr>
            <p:ph sz="half" idx="2"/>
          </p:nvPr>
        </p:nvSpPr>
        <p:spPr>
          <a:xfrm>
            <a:off x="4715997" y="1717199"/>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a:extLst>
              <a:ext uri="{FF2B5EF4-FFF2-40B4-BE49-F238E27FC236}">
                <a16:creationId xmlns=""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 xmlns:a16="http://schemas.microsoft.com/office/drawing/2014/main" id="{830F98B4-E0C9-44BA-8BC8-993D15CB2087}"/>
              </a:ext>
            </a:extLst>
          </p:cNvPr>
          <p:cNvSpPr>
            <a:spLocks noGrp="1"/>
          </p:cNvSpPr>
          <p:nvPr>
            <p:ph type="title"/>
          </p:nvPr>
        </p:nvSpPr>
        <p:spPr>
          <a:xfrm>
            <a:off x="846001" y="365127"/>
            <a:ext cx="7433997" cy="487280"/>
          </a:xfrm>
        </p:spPr>
        <p:txBody>
          <a:bodyPr/>
          <a:lstStyle>
            <a:lvl1pPr algn="l">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4818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a:extLst>
              <a:ext uri="{FF2B5EF4-FFF2-40B4-BE49-F238E27FC236}">
                <a16:creationId xmlns="" xmlns:a16="http://schemas.microsoft.com/office/drawing/2014/main" id="{993AB4CA-E859-49C8-A9DD-59570F1000FF}"/>
              </a:ext>
            </a:extLst>
          </p:cNvPr>
          <p:cNvSpPr>
            <a:spLocks noGrp="1"/>
          </p:cNvSpPr>
          <p:nvPr>
            <p:ph sz="half" idx="2"/>
          </p:nvPr>
        </p:nvSpPr>
        <p:spPr>
          <a:xfrm>
            <a:off x="4715997"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7">
            <a:extLst>
              <a:ext uri="{FF2B5EF4-FFF2-40B4-BE49-F238E27FC236}">
                <a16:creationId xmlns=""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 xmlns:a16="http://schemas.microsoft.com/office/drawing/2014/main" id="{830F98B4-E0C9-44BA-8BC8-993D15CB2087}"/>
              </a:ext>
            </a:extLst>
          </p:cNvPr>
          <p:cNvSpPr>
            <a:spLocks noGrp="1"/>
          </p:cNvSpPr>
          <p:nvPr>
            <p:ph type="title"/>
          </p:nvPr>
        </p:nvSpPr>
        <p:spPr>
          <a:xfrm>
            <a:off x="846001" y="365127"/>
            <a:ext cx="7433997" cy="487280"/>
          </a:xfrm>
        </p:spPr>
        <p:txBody>
          <a:bodyPr/>
          <a:lstStyle>
            <a:lvl1pPr algn="l">
              <a:defRPr>
                <a:solidFill>
                  <a:schemeClr val="tx2"/>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4781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0F0DB-D1F1-45D6-8981-72F37B056FE6}"/>
              </a:ext>
            </a:extLst>
          </p:cNvPr>
          <p:cNvSpPr>
            <a:spLocks noGrp="1"/>
          </p:cNvSpPr>
          <p:nvPr>
            <p:ph type="title"/>
          </p:nvPr>
        </p:nvSpPr>
        <p:spPr/>
        <p:txBody>
          <a:bodyPr/>
          <a:lstStyle>
            <a:lvl1pPr algn="l">
              <a:defRPr>
                <a:solidFill>
                  <a:schemeClr val="tx2"/>
                </a:solidFill>
              </a:defRPr>
            </a:lvl1pPr>
          </a:lstStyle>
          <a:p>
            <a:r>
              <a:rPr lang="en-US" smtClean="0"/>
              <a:t>Click to edit Master title style</a:t>
            </a:r>
            <a:endParaRPr lang="en-GB" dirty="0"/>
          </a:p>
        </p:txBody>
      </p:sp>
      <p:sp>
        <p:nvSpPr>
          <p:cNvPr id="6" name="Footer Placeholder 5">
            <a:extLst>
              <a:ext uri="{FF2B5EF4-FFF2-40B4-BE49-F238E27FC236}">
                <a16:creationId xmlns="" xmlns:a16="http://schemas.microsoft.com/office/drawing/2014/main" id="{708F5024-26F7-4B2C-B374-B6643380E225}"/>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66107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C7EB237F-40BB-4865-AEDC-73B2F6C41743}"/>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194226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43D9FE2-A014-41F6-9435-4131AC362674}"/>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 xmlns:a16="http://schemas.microsoft.com/office/drawing/2014/main" id="{B28B59F1-8A7E-436E-9451-E7F4E00903A6}"/>
              </a:ext>
            </a:extLst>
          </p:cNvPr>
          <p:cNvSpPr>
            <a:spLocks noGrp="1"/>
          </p:cNvSpPr>
          <p:nvPr>
            <p:ph type="title"/>
          </p:nvPr>
        </p:nvSpPr>
        <p:spPr>
          <a:xfrm>
            <a:off x="628650" y="1759976"/>
            <a:ext cx="7886700" cy="1325563"/>
          </a:xfrm>
        </p:spPr>
        <p:txBody>
          <a:bodyPr/>
          <a:lstStyle>
            <a:lvl1pPr algn="ctr">
              <a:defRPr>
                <a:solidFill>
                  <a:schemeClr val="bg1"/>
                </a:solidFill>
              </a:defRPr>
            </a:lvl1pPr>
          </a:lstStyle>
          <a:p>
            <a:r>
              <a:rPr lang="en-US" smtClean="0"/>
              <a:t>Click to edit Master title style</a:t>
            </a:r>
            <a:endParaRPr lang="en-GB"/>
          </a:p>
        </p:txBody>
      </p:sp>
      <p:sp>
        <p:nvSpPr>
          <p:cNvPr id="3" name="Footer Placeholder 2">
            <a:extLst>
              <a:ext uri="{FF2B5EF4-FFF2-40B4-BE49-F238E27FC236}">
                <a16:creationId xmlns="" xmlns:a16="http://schemas.microsoft.com/office/drawing/2014/main" id="{4ABF4C48-0524-4B64-B5B6-C6078914BDE2}"/>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6" name="Text Placeholder 5">
            <a:extLst>
              <a:ext uri="{FF2B5EF4-FFF2-40B4-BE49-F238E27FC236}">
                <a16:creationId xmlns="" xmlns:a16="http://schemas.microsoft.com/office/drawing/2014/main" id="{15838B1F-A3FF-45CE-A496-B3A44905EE8C}"/>
              </a:ext>
            </a:extLst>
          </p:cNvPr>
          <p:cNvSpPr>
            <a:spLocks noGrp="1"/>
          </p:cNvSpPr>
          <p:nvPr>
            <p:ph type="body" sz="quarter" idx="11" hasCustomPrompt="1"/>
          </p:nvPr>
        </p:nvSpPr>
        <p:spPr>
          <a:xfrm>
            <a:off x="628650" y="3254375"/>
            <a:ext cx="7886700" cy="1325563"/>
          </a:xfrm>
        </p:spPr>
        <p:txBody>
          <a:bodyP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&lt;Name&gt;</a:t>
            </a:r>
            <a:endParaRPr lang="en-GB" dirty="0"/>
          </a:p>
        </p:txBody>
      </p:sp>
    </p:spTree>
    <p:extLst>
      <p:ext uri="{BB962C8B-B14F-4D97-AF65-F5344CB8AC3E}">
        <p14:creationId xmlns:p14="http://schemas.microsoft.com/office/powerpoint/2010/main" val="233598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 banner" descr="A close up of a logo&#10;&#10;Description generated with very high confidence">
            <a:extLst>
              <a:ext uri="{FF2B5EF4-FFF2-40B4-BE49-F238E27FC236}">
                <a16:creationId xmlns="" xmlns:a16="http://schemas.microsoft.com/office/drawing/2014/main" id="{09B0CA6F-BD90-4FF6-9A11-3B4B8C1173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755639"/>
            <a:ext cx="9144000" cy="1112520"/>
          </a:xfrm>
          <a:prstGeom prst="rect">
            <a:avLst/>
          </a:prstGeom>
        </p:spPr>
      </p:pic>
      <p:sp>
        <p:nvSpPr>
          <p:cNvPr id="11" name="Mask">
            <a:extLst>
              <a:ext uri="{FF2B5EF4-FFF2-40B4-BE49-F238E27FC236}">
                <a16:creationId xmlns="" xmlns:a16="http://schemas.microsoft.com/office/drawing/2014/main" id="{B452B2DA-5069-48D7-8FF8-34F037B10069}"/>
              </a:ext>
            </a:extLst>
          </p:cNvPr>
          <p:cNvSpPr/>
          <p:nvPr userDrawn="1"/>
        </p:nvSpPr>
        <p:spPr>
          <a:xfrm>
            <a:off x="5774076" y="6088480"/>
            <a:ext cx="2741274" cy="48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 name="Title Placeholder 1">
            <a:extLst>
              <a:ext uri="{FF2B5EF4-FFF2-40B4-BE49-F238E27FC236}">
                <a16:creationId xmlns="" xmlns:a16="http://schemas.microsoft.com/office/drawing/2014/main" id="{D499FB7A-7990-42D1-97B3-A931BC4089DD}"/>
              </a:ext>
            </a:extLst>
          </p:cNvPr>
          <p:cNvSpPr>
            <a:spLocks noGrp="1"/>
          </p:cNvSpPr>
          <p:nvPr>
            <p:ph type="title"/>
          </p:nvPr>
        </p:nvSpPr>
        <p:spPr>
          <a:xfrm>
            <a:off x="846001" y="365127"/>
            <a:ext cx="7433997" cy="487280"/>
          </a:xfrm>
          <a:prstGeom prst="rect">
            <a:avLst/>
          </a:prstGeom>
        </p:spPr>
        <p:txBody>
          <a:bodyPr vert="horz" lIns="0" tIns="0" rIns="0" bIns="0" rtlCol="0" anchor="ctr">
            <a:normAutofit/>
          </a:bodyPr>
          <a:lstStyle/>
          <a:p>
            <a:r>
              <a:rPr lang="en-US" smtClean="0"/>
              <a:t>Click to edit Master title style</a:t>
            </a:r>
            <a:endParaRPr lang="en-GB" dirty="0"/>
          </a:p>
        </p:txBody>
      </p:sp>
      <p:sp>
        <p:nvSpPr>
          <p:cNvPr id="3" name="Text Placeholder 2">
            <a:extLst>
              <a:ext uri="{FF2B5EF4-FFF2-40B4-BE49-F238E27FC236}">
                <a16:creationId xmlns="" xmlns:a16="http://schemas.microsoft.com/office/drawing/2014/main" id="{0C318955-BD42-4202-AD87-FB4651F31FEB}"/>
              </a:ext>
            </a:extLst>
          </p:cNvPr>
          <p:cNvSpPr>
            <a:spLocks noGrp="1"/>
          </p:cNvSpPr>
          <p:nvPr>
            <p:ph type="body" idx="1"/>
          </p:nvPr>
        </p:nvSpPr>
        <p:spPr>
          <a:xfrm>
            <a:off x="846001" y="1717200"/>
            <a:ext cx="7433997" cy="4051775"/>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849E257C-1A1E-4ACB-B760-7F897DDCC8D3}"/>
              </a:ext>
            </a:extLst>
          </p:cNvPr>
          <p:cNvSpPr>
            <a:spLocks noGrp="1"/>
          </p:cNvSpPr>
          <p:nvPr>
            <p:ph type="ftr" sz="quarter" idx="3"/>
          </p:nvPr>
        </p:nvSpPr>
        <p:spPr>
          <a:xfrm>
            <a:off x="5310904" y="6146675"/>
            <a:ext cx="3086100" cy="365125"/>
          </a:xfrm>
          <a:prstGeom prst="rect">
            <a:avLst/>
          </a:prstGeom>
          <a:solidFill>
            <a:schemeClr val="bg1"/>
          </a:solidFill>
        </p:spPr>
        <p:txBody>
          <a:bodyPr vert="horz" lIns="91440" tIns="45720" rIns="91440" bIns="45720" rtlCol="0" anchor="ctr"/>
          <a:lstStyle>
            <a:lvl1pPr algn="r">
              <a:lnSpc>
                <a:spcPts val="1200"/>
              </a:lnSpc>
              <a:defRPr sz="900">
                <a:solidFill>
                  <a:srgbClr val="173E61"/>
                </a:solidFill>
              </a:defRPr>
            </a:lvl1pPr>
          </a:lstStyle>
          <a:p>
            <a:r>
              <a:rPr lang="en-GB" b="1" dirty="0"/>
              <a:t>brickcourt.co.uk</a:t>
            </a:r>
          </a:p>
          <a:p>
            <a:r>
              <a:rPr lang="en-GB" dirty="0"/>
              <a:t>+44(0)20 7379 3550</a:t>
            </a:r>
          </a:p>
        </p:txBody>
      </p:sp>
    </p:spTree>
    <p:extLst>
      <p:ext uri="{BB962C8B-B14F-4D97-AF65-F5344CB8AC3E}">
        <p14:creationId xmlns:p14="http://schemas.microsoft.com/office/powerpoint/2010/main" val="5338465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7" r:id="rId6"/>
    <p:sldLayoutId id="2147483654" r:id="rId7"/>
    <p:sldLayoutId id="2147483655" r:id="rId8"/>
    <p:sldLayoutId id="2147483658" r:id="rId9"/>
  </p:sldLayoutIdLst>
  <p:hf sldNum="0" hdr="0" dt="0"/>
  <p:txStyles>
    <p:titleStyle>
      <a:lvl1pPr algn="l" defTabSz="514350" rtl="0" eaLnBrk="1" latinLnBrk="0" hangingPunct="1">
        <a:lnSpc>
          <a:spcPct val="90000"/>
        </a:lnSpc>
        <a:spcBef>
          <a:spcPct val="0"/>
        </a:spcBef>
        <a:buNone/>
        <a:defRPr sz="1950" kern="1200" cap="all" baseline="0">
          <a:solidFill>
            <a:schemeClr val="tx2"/>
          </a:solidFill>
          <a:latin typeface="+mj-lt"/>
          <a:ea typeface="+mj-ea"/>
          <a:cs typeface="+mj-cs"/>
        </a:defRPr>
      </a:lvl1pPr>
    </p:titleStyle>
    <p:bodyStyle>
      <a:lvl1pPr marL="135000" indent="-135000" algn="l" defTabSz="514350" rtl="0" eaLnBrk="1" latinLnBrk="0" hangingPunct="1">
        <a:lnSpc>
          <a:spcPts val="1425"/>
        </a:lnSpc>
        <a:spcBef>
          <a:spcPts val="563"/>
        </a:spcBef>
        <a:buFont typeface="Arial" panose="020B0604020202020204" pitchFamily="34" charset="0"/>
        <a:buChar char="•"/>
        <a:defRPr sz="1200" kern="1200">
          <a:solidFill>
            <a:schemeClr val="tx2"/>
          </a:solidFill>
          <a:latin typeface="+mn-lt"/>
          <a:ea typeface="+mn-ea"/>
          <a:cs typeface="+mn-cs"/>
        </a:defRPr>
      </a:lvl1pPr>
      <a:lvl2pPr marL="270000" indent="-135000" algn="l" defTabSz="514350" rtl="0" eaLnBrk="1" latinLnBrk="0" hangingPunct="1">
        <a:lnSpc>
          <a:spcPts val="1425"/>
        </a:lnSpc>
        <a:spcBef>
          <a:spcPts val="281"/>
        </a:spcBef>
        <a:buFont typeface="Arial" panose="020B0604020202020204" pitchFamily="34" charset="0"/>
        <a:buChar char="•"/>
        <a:defRPr sz="1200" kern="1200">
          <a:solidFill>
            <a:schemeClr val="tx2"/>
          </a:solidFill>
          <a:latin typeface="+mn-lt"/>
          <a:ea typeface="+mn-ea"/>
          <a:cs typeface="+mn-cs"/>
        </a:defRPr>
      </a:lvl2pPr>
      <a:lvl3pPr marL="405000" indent="-135000" algn="l" defTabSz="514350" rtl="0" eaLnBrk="1" latinLnBrk="0" hangingPunct="1">
        <a:lnSpc>
          <a:spcPts val="1425"/>
        </a:lnSpc>
        <a:spcBef>
          <a:spcPts val="281"/>
        </a:spcBef>
        <a:buFont typeface="Arial" panose="020B0604020202020204" pitchFamily="34" charset="0"/>
        <a:buChar char="•"/>
        <a:defRPr sz="1200" kern="1200">
          <a:solidFill>
            <a:schemeClr val="tx2"/>
          </a:solidFill>
          <a:latin typeface="+mn-lt"/>
          <a:ea typeface="+mn-ea"/>
          <a:cs typeface="+mn-cs"/>
        </a:defRPr>
      </a:lvl3pPr>
      <a:lvl4pPr marL="540000" indent="-135000" algn="l" defTabSz="514350" rtl="0" eaLnBrk="1" latinLnBrk="0" hangingPunct="1">
        <a:lnSpc>
          <a:spcPts val="1425"/>
        </a:lnSpc>
        <a:spcBef>
          <a:spcPts val="281"/>
        </a:spcBef>
        <a:buFont typeface="Arial" panose="020B0604020202020204" pitchFamily="34" charset="0"/>
        <a:buChar char="•"/>
        <a:defRPr sz="1200" kern="1200">
          <a:solidFill>
            <a:schemeClr val="tx2"/>
          </a:solidFill>
          <a:latin typeface="+mn-lt"/>
          <a:ea typeface="+mn-ea"/>
          <a:cs typeface="+mn-cs"/>
        </a:defRPr>
      </a:lvl4pPr>
      <a:lvl5pPr marL="675000" indent="-135000" algn="l" defTabSz="514350" rtl="0" eaLnBrk="1" latinLnBrk="0" hangingPunct="1">
        <a:lnSpc>
          <a:spcPts val="1425"/>
        </a:lnSpc>
        <a:spcBef>
          <a:spcPts val="281"/>
        </a:spcBef>
        <a:buFont typeface="Arial" panose="020B0604020202020204" pitchFamily="34" charset="0"/>
        <a:buChar char="•"/>
        <a:defRPr sz="120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634" userDrawn="1">
          <p15:clr>
            <a:srgbClr val="F26B43"/>
          </p15:clr>
        </p15:guide>
        <p15:guide id="4" pos="517" userDrawn="1">
          <p15:clr>
            <a:srgbClr val="F26B43"/>
          </p15:clr>
        </p15:guide>
        <p15:guide id="5" pos="5213" userDrawn="1">
          <p15:clr>
            <a:srgbClr val="F26B43"/>
          </p15:clr>
        </p15:guide>
        <p15:guide id="6" orient="horz" pos="10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4" y="6459792"/>
            <a:ext cx="1854203" cy="365125"/>
          </a:xfrm>
          <a:prstGeom prst="rect">
            <a:avLst/>
          </a:prstGeom>
        </p:spPr>
        <p:txBody>
          <a:bodyPr vert="horz" lIns="91440" tIns="45720" rIns="91440" bIns="45720" rtlCol="0" anchor="ctr"/>
          <a:lstStyle>
            <a:lvl1pPr algn="l">
              <a:defRPr sz="506">
                <a:solidFill>
                  <a:srgbClr val="FFFFFF"/>
                </a:solidFill>
              </a:defRPr>
            </a:lvl1pPr>
          </a:lstStyle>
          <a:p>
            <a:fld id="{E6772EC9-0E44-4D26-92C6-E30F5EF0BBF8}" type="datetime1">
              <a:rPr lang="en-GB" smtClean="0"/>
              <a:pPr/>
              <a:t>13/01/2022</a:t>
            </a:fld>
            <a:endParaRPr lang="en-GB"/>
          </a:p>
        </p:txBody>
      </p:sp>
      <p:sp>
        <p:nvSpPr>
          <p:cNvPr id="5" name="Footer Placeholder 4"/>
          <p:cNvSpPr>
            <a:spLocks noGrp="1"/>
          </p:cNvSpPr>
          <p:nvPr>
            <p:ph type="ftr" sz="quarter" idx="3"/>
          </p:nvPr>
        </p:nvSpPr>
        <p:spPr>
          <a:xfrm>
            <a:off x="2764640" y="6459792"/>
            <a:ext cx="3617103" cy="365125"/>
          </a:xfrm>
          <a:prstGeom prst="rect">
            <a:avLst/>
          </a:prstGeom>
        </p:spPr>
        <p:txBody>
          <a:bodyPr vert="horz" lIns="91440" tIns="45720" rIns="91440" bIns="45720" rtlCol="0" anchor="ctr"/>
          <a:lstStyle>
            <a:lvl1pPr algn="ctr">
              <a:defRPr sz="506"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7" y="6459792"/>
            <a:ext cx="984019" cy="365125"/>
          </a:xfrm>
          <a:prstGeom prst="rect">
            <a:avLst/>
          </a:prstGeom>
        </p:spPr>
        <p:txBody>
          <a:bodyPr vert="horz" lIns="91440" tIns="45720" rIns="91440" bIns="45720" rtlCol="0" anchor="ctr"/>
          <a:lstStyle>
            <a:lvl1pPr algn="r">
              <a:defRPr sz="591">
                <a:solidFill>
                  <a:srgbClr val="FFFFFF"/>
                </a:solidFill>
              </a:defRPr>
            </a:lvl1pPr>
          </a:lstStyle>
          <a:p>
            <a:fld id="{0473FD53-04E0-40D1-ACB8-7A18E634287F}"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4706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514337"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4" indent="-51434" algn="l" defTabSz="514337" rtl="0" eaLnBrk="1" latinLnBrk="0" hangingPunct="1">
        <a:lnSpc>
          <a:spcPct val="90000"/>
        </a:lnSpc>
        <a:spcBef>
          <a:spcPts val="675"/>
        </a:spcBef>
        <a:spcAft>
          <a:spcPts val="113"/>
        </a:spcAft>
        <a:buClr>
          <a:schemeClr val="accent1"/>
        </a:buClr>
        <a:buSzTx/>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2" indent="-102867" algn="l" defTabSz="514337"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0" indent="-102867"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57" indent="-102867"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24" indent="-102867"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35" indent="-128585"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32" indent="-128585"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29" indent="-128585"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27" indent="-128585" algn="l" defTabSz="514337"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law.ox.ac.uk/sites/files/oxlaw/cclp_working_paper_cclpl51.pdf" TargetMode="External"/><Relationship Id="rId2" Type="http://schemas.openxmlformats.org/officeDocument/2006/relationships/hyperlink" Target="https://academic.oup.com/antitrust/article/8/2/354/5819564?login=true" TargetMode="External"/><Relationship Id="rId1" Type="http://schemas.openxmlformats.org/officeDocument/2006/relationships/slideLayout" Target="../slideLayouts/slideLayout11.xml"/><Relationship Id="rId6" Type="http://schemas.openxmlformats.org/officeDocument/2006/relationships/hyperlink" Target="https://www.concurrences.com/en/review/issues/no-1-2021/conferences/sustainable-development-what-role-for-competition-policy-new-frontiers-of" TargetMode="External"/><Relationship Id="rId5" Type="http://schemas.openxmlformats.org/officeDocument/2006/relationships/hyperlink" Target="https://www.clientearth.org/media/3c4lsaex/clientearth-and-s-holmes-contribution-horizontal-agreements-04-10-2021.pdf" TargetMode="External"/><Relationship Id="rId4" Type="http://schemas.openxmlformats.org/officeDocument/2006/relationships/hyperlink" Target="https://one.oecd.org/document/DAF/COMP/WD(2020)94/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oncurrences.com/en/review/issues/no-2-2020/foreword/consumer-welfare-sustainability-and-competition-law-goals-93496-en" TargetMode="External"/><Relationship Id="rId2" Type="http://schemas.openxmlformats.org/officeDocument/2006/relationships/hyperlink" Target="https://www.competitionpolicyinternational.com/climate-change-is-an-existential-threat-competition-law-must-be-part-of-the-solution-and-not-part-of-the-problem/" TargetMode="External"/><Relationship Id="rId1" Type="http://schemas.openxmlformats.org/officeDocument/2006/relationships/slideLayout" Target="../slideLayouts/slideLayout11.xml"/><Relationship Id="rId5" Type="http://schemas.openxmlformats.org/officeDocument/2006/relationships/hyperlink" Target="https://www.concurrences.com/en/all-books/competition-law-climate-change-environmental-sustainability" TargetMode="External"/><Relationship Id="rId4" Type="http://schemas.openxmlformats.org/officeDocument/2006/relationships/hyperlink" Target="http://competitionlawblog.kluwercompetitionlaw.com/2020/04/23/climate-change-sustainability-and-competition-law-lessons-from-covid-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99856"/>
            <a:ext cx="6858000" cy="966696"/>
          </a:xfrm>
        </p:spPr>
        <p:txBody>
          <a:bodyPr/>
          <a:lstStyle/>
          <a:p>
            <a:r>
              <a:rPr lang="en-US" dirty="0" smtClean="0"/>
              <a:t>Environmental SUSTAINABILITY:  UK COMPETITION LAW and other tools</a:t>
            </a:r>
            <a:endParaRPr lang="en-US" dirty="0"/>
          </a:p>
        </p:txBody>
      </p:sp>
      <p:sp>
        <p:nvSpPr>
          <p:cNvPr id="3" name="Subtitle 2"/>
          <p:cNvSpPr>
            <a:spLocks noGrp="1"/>
          </p:cNvSpPr>
          <p:nvPr>
            <p:ph type="subTitle" idx="1"/>
          </p:nvPr>
        </p:nvSpPr>
        <p:spPr/>
        <p:txBody>
          <a:bodyPr/>
          <a:lstStyle/>
          <a:p>
            <a:endParaRPr lang="en-US" smtClean="0"/>
          </a:p>
          <a:p>
            <a:r>
              <a:rPr lang="en-US" sz="1500"/>
              <a:t>Thursday 13 January 2022</a:t>
            </a:r>
            <a:endParaRPr lang="en-US" sz="1500" dirty="0"/>
          </a:p>
        </p:txBody>
      </p:sp>
      <p:sp>
        <p:nvSpPr>
          <p:cNvPr id="4" name="Footer Placeholder 3"/>
          <p:cNvSpPr>
            <a:spLocks noGrp="1"/>
          </p:cNvSpPr>
          <p:nvPr>
            <p:ph type="ftr" sz="quarter" idx="11"/>
          </p:nvPr>
        </p:nvSpPr>
        <p:spPr/>
        <p:txBody>
          <a:bodyPr/>
          <a:lstStyle/>
          <a:p>
            <a:r>
              <a:rPr lang="en-GB" b="1" smtClean="0"/>
              <a:t>brickcourt.co.uk </a:t>
            </a:r>
          </a:p>
          <a:p>
            <a:r>
              <a:rPr lang="en-GB" smtClean="0"/>
              <a:t>+44(0)20 7379 3550</a:t>
            </a:r>
            <a:endParaRPr lang="en-GB" dirty="0"/>
          </a:p>
        </p:txBody>
      </p:sp>
      <p:sp>
        <p:nvSpPr>
          <p:cNvPr id="5" name="Text Placeholder 4"/>
          <p:cNvSpPr>
            <a:spLocks noGrp="1"/>
          </p:cNvSpPr>
          <p:nvPr>
            <p:ph type="body" sz="quarter" idx="12"/>
          </p:nvPr>
        </p:nvSpPr>
        <p:spPr>
          <a:xfrm>
            <a:off x="2000250" y="3712275"/>
            <a:ext cx="5143500" cy="950857"/>
          </a:xfrm>
        </p:spPr>
        <p:txBody>
          <a:bodyPr>
            <a:normAutofit/>
          </a:bodyPr>
          <a:lstStyle/>
          <a:p>
            <a:endParaRPr lang="en-US" sz="1500"/>
          </a:p>
          <a:p>
            <a:r>
              <a:rPr lang="en-US" sz="1500"/>
              <a:t>SIMON HOLMES</a:t>
            </a:r>
          </a:p>
          <a:p>
            <a:endParaRPr lang="en-US" sz="1500"/>
          </a:p>
          <a:p>
            <a:r>
              <a:rPr lang="en-US" sz="1500"/>
              <a:t>SARAH LEE QC</a:t>
            </a:r>
            <a:endParaRPr lang="en-US" sz="1500" dirty="0"/>
          </a:p>
        </p:txBody>
      </p:sp>
    </p:spTree>
    <p:extLst>
      <p:ext uri="{BB962C8B-B14F-4D97-AF65-F5344CB8AC3E}">
        <p14:creationId xmlns:p14="http://schemas.microsoft.com/office/powerpoint/2010/main" val="4286710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D46DC0-E641-4DED-B92B-FA39B60B35D4}"/>
              </a:ext>
            </a:extLst>
          </p:cNvPr>
          <p:cNvSpPr>
            <a:spLocks noGrp="1"/>
          </p:cNvSpPr>
          <p:nvPr>
            <p:ph type="title"/>
          </p:nvPr>
        </p:nvSpPr>
        <p:spPr/>
        <p:txBody>
          <a:bodyPr/>
          <a:lstStyle/>
          <a:p>
            <a:r>
              <a:rPr lang="en-GB" dirty="0">
                <a:solidFill>
                  <a:srgbClr val="FF0000"/>
                </a:solidFill>
              </a:rPr>
              <a:t>3(4). GOALS OF COMPETITION</a:t>
            </a:r>
          </a:p>
        </p:txBody>
      </p:sp>
      <p:sp>
        <p:nvSpPr>
          <p:cNvPr id="4" name="Slide Number Placeholder 3">
            <a:extLst>
              <a:ext uri="{FF2B5EF4-FFF2-40B4-BE49-F238E27FC236}">
                <a16:creationId xmlns="" xmlns:a16="http://schemas.microsoft.com/office/drawing/2014/main" id="{1D3BEBFA-E22C-47FF-8B79-878F440C35F9}"/>
              </a:ext>
            </a:extLst>
          </p:cNvPr>
          <p:cNvSpPr>
            <a:spLocks noGrp="1"/>
          </p:cNvSpPr>
          <p:nvPr>
            <p:ph type="sldNum" sz="quarter" idx="12"/>
          </p:nvPr>
        </p:nvSpPr>
        <p:spPr/>
        <p:txBody>
          <a:bodyPr/>
          <a:lstStyle/>
          <a:p>
            <a:fld id="{0473FD53-04E0-40D1-ACB8-7A18E634287F}" type="slidenum">
              <a:rPr lang="en-GB">
                <a:latin typeface="Calibri"/>
              </a:rPr>
              <a:pPr/>
              <a:t>10</a:t>
            </a:fld>
            <a:endParaRPr lang="en-GB">
              <a:latin typeface="Calibri"/>
            </a:endParaRPr>
          </a:p>
        </p:txBody>
      </p:sp>
      <p:pic>
        <p:nvPicPr>
          <p:cNvPr id="5" name="Picture 4">
            <a:extLst>
              <a:ext uri="{FF2B5EF4-FFF2-40B4-BE49-F238E27FC236}">
                <a16:creationId xmlns="" xmlns:a16="http://schemas.microsoft.com/office/drawing/2014/main" id="{DB5760DF-DA4F-7C41-A3DF-0C8E1A2BDC7A}"/>
              </a:ext>
            </a:extLst>
          </p:cNvPr>
          <p:cNvPicPr>
            <a:picLocks noChangeAspect="1"/>
          </p:cNvPicPr>
          <p:nvPr/>
        </p:nvPicPr>
        <p:blipFill>
          <a:blip r:embed="rId2"/>
          <a:srcRect/>
          <a:stretch>
            <a:fillRect/>
          </a:stretch>
        </p:blipFill>
        <p:spPr>
          <a:xfrm>
            <a:off x="2187879" y="2475985"/>
            <a:ext cx="4269095" cy="2856296"/>
          </a:xfrm>
          <a:prstGeom prst="rect">
            <a:avLst/>
          </a:prstGeom>
        </p:spPr>
      </p:pic>
      <p:pic>
        <p:nvPicPr>
          <p:cNvPr id="6" name="Content Placeholder 4">
            <a:extLst>
              <a:ext uri="{FF2B5EF4-FFF2-40B4-BE49-F238E27FC236}">
                <a16:creationId xmlns="" xmlns:a16="http://schemas.microsoft.com/office/drawing/2014/main" id="{0C84FA96-A092-41AD-ADD5-D3279F044FE7}"/>
              </a:ext>
            </a:extLst>
          </p:cNvPr>
          <p:cNvPicPr>
            <a:picLocks noChangeAspect="1"/>
          </p:cNvPicPr>
          <p:nvPr/>
        </p:nvPicPr>
        <p:blipFill rotWithShape="1">
          <a:blip r:embed="rId3">
            <a:extLst>
              <a:ext uri="{28A0092B-C50C-407E-A947-70E740481C1C}">
                <a14:useLocalDpi xmlns:a14="http://schemas.microsoft.com/office/drawing/2010/main" val="0"/>
              </a:ext>
            </a:extLst>
          </a:blip>
          <a:srcRect l="3878" t="5632" r="2756" b="3448"/>
          <a:stretch/>
        </p:blipFill>
        <p:spPr>
          <a:xfrm>
            <a:off x="2560015" y="2586220"/>
            <a:ext cx="3980828" cy="2658893"/>
          </a:xfrm>
          <a:prstGeom prst="rect">
            <a:avLst/>
          </a:prstGeom>
        </p:spPr>
      </p:pic>
    </p:spTree>
    <p:extLst>
      <p:ext uri="{BB962C8B-B14F-4D97-AF65-F5344CB8AC3E}">
        <p14:creationId xmlns:p14="http://schemas.microsoft.com/office/powerpoint/2010/main" val="329942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3FD53-04E0-40D1-ACB8-7A18E634287F}" type="slidenum">
              <a:rPr lang="en-GB">
                <a:latin typeface="Calibri"/>
              </a:rPr>
              <a:pPr/>
              <a:t>11</a:t>
            </a:fld>
            <a:endParaRPr lang="en-GB">
              <a:latin typeface="Calibri"/>
            </a:endParaRPr>
          </a:p>
        </p:txBody>
      </p:sp>
      <p:grpSp>
        <p:nvGrpSpPr>
          <p:cNvPr id="3" name="Group 2">
            <a:extLst>
              <a:ext uri="{FF2B5EF4-FFF2-40B4-BE49-F238E27FC236}">
                <a16:creationId xmlns="" xmlns:a16="http://schemas.microsoft.com/office/drawing/2014/main" id="{73525419-A4A2-4D8A-AD47-BD56AD27EF04}"/>
              </a:ext>
            </a:extLst>
          </p:cNvPr>
          <p:cNvGrpSpPr/>
          <p:nvPr/>
        </p:nvGrpSpPr>
        <p:grpSpPr>
          <a:xfrm>
            <a:off x="1383522" y="2522937"/>
            <a:ext cx="6085708" cy="2525363"/>
            <a:chOff x="1076297" y="2526001"/>
            <a:chExt cx="10633074" cy="4489535"/>
          </a:xfrm>
        </p:grpSpPr>
        <p:sp>
          <p:nvSpPr>
            <p:cNvPr id="4" name="Freeform 3">
              <a:extLst>
                <a:ext uri="{FF2B5EF4-FFF2-40B4-BE49-F238E27FC236}">
                  <a16:creationId xmlns="" xmlns:a16="http://schemas.microsoft.com/office/drawing/2014/main" id="{965BC7E2-C552-492C-B180-3BE91ADE9659}"/>
                </a:ext>
              </a:extLst>
            </p:cNvPr>
            <p:cNvSpPr>
              <a:spLocks/>
            </p:cNvSpPr>
            <p:nvPr/>
          </p:nvSpPr>
          <p:spPr bwMode="auto">
            <a:xfrm>
              <a:off x="5781752" y="2908091"/>
              <a:ext cx="647427" cy="4107444"/>
            </a:xfrm>
            <a:custGeom>
              <a:avLst/>
              <a:gdLst>
                <a:gd name="T0" fmla="*/ 513 w 513"/>
                <a:gd name="T1" fmla="*/ 273 h 3288"/>
                <a:gd name="T2" fmla="*/ 258 w 513"/>
                <a:gd name="T3" fmla="*/ 0 h 3288"/>
                <a:gd name="T4" fmla="*/ 0 w 513"/>
                <a:gd name="T5" fmla="*/ 273 h 3288"/>
                <a:gd name="T6" fmla="*/ 157 w 513"/>
                <a:gd name="T7" fmla="*/ 273 h 3288"/>
                <a:gd name="T8" fmla="*/ 157 w 513"/>
                <a:gd name="T9" fmla="*/ 3288 h 3288"/>
                <a:gd name="T10" fmla="*/ 359 w 513"/>
                <a:gd name="T11" fmla="*/ 3288 h 3288"/>
                <a:gd name="T12" fmla="*/ 359 w 513"/>
                <a:gd name="T13" fmla="*/ 273 h 3288"/>
                <a:gd name="T14" fmla="*/ 513 w 513"/>
                <a:gd name="T15" fmla="*/ 273 h 3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288">
                  <a:moveTo>
                    <a:pt x="513" y="273"/>
                  </a:moveTo>
                  <a:lnTo>
                    <a:pt x="258" y="0"/>
                  </a:lnTo>
                  <a:lnTo>
                    <a:pt x="0" y="273"/>
                  </a:lnTo>
                  <a:lnTo>
                    <a:pt x="157" y="273"/>
                  </a:lnTo>
                  <a:lnTo>
                    <a:pt x="157" y="3288"/>
                  </a:lnTo>
                  <a:lnTo>
                    <a:pt x="359" y="3288"/>
                  </a:lnTo>
                  <a:lnTo>
                    <a:pt x="359" y="273"/>
                  </a:lnTo>
                  <a:lnTo>
                    <a:pt x="513" y="273"/>
                  </a:lnTo>
                  <a:close/>
                </a:path>
              </a:pathLst>
            </a:custGeom>
            <a:solidFill>
              <a:srgbClr val="66CCCC"/>
            </a:solidFill>
            <a:ln>
              <a:noFill/>
            </a:ln>
            <a:effectLst/>
          </p:spPr>
          <p:txBody>
            <a:bodyPr vert="horz" wrap="square" lIns="41258" tIns="20630" rIns="41258" bIns="20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816" dirty="0">
                <a:solidFill>
                  <a:srgbClr val="000000"/>
                </a:solidFill>
                <a:latin typeface="Calibri"/>
              </a:endParaRPr>
            </a:p>
          </p:txBody>
        </p:sp>
        <p:sp>
          <p:nvSpPr>
            <p:cNvPr id="5" name="Freeform 4">
              <a:extLst>
                <a:ext uri="{FF2B5EF4-FFF2-40B4-BE49-F238E27FC236}">
                  <a16:creationId xmlns="" xmlns:a16="http://schemas.microsoft.com/office/drawing/2014/main" id="{C85AFEE0-FF94-4EC7-9E8E-503716432A30}"/>
                </a:ext>
              </a:extLst>
            </p:cNvPr>
            <p:cNvSpPr>
              <a:spLocks/>
            </p:cNvSpPr>
            <p:nvPr/>
          </p:nvSpPr>
          <p:spPr bwMode="auto">
            <a:xfrm>
              <a:off x="3748417" y="3531667"/>
              <a:ext cx="2241384" cy="3483868"/>
            </a:xfrm>
            <a:custGeom>
              <a:avLst/>
              <a:gdLst>
                <a:gd name="T0" fmla="*/ 91 w 599"/>
                <a:gd name="T1" fmla="*/ 0 h 911"/>
                <a:gd name="T2" fmla="*/ 0 w 599"/>
                <a:gd name="T3" fmla="*/ 92 h 911"/>
                <a:gd name="T4" fmla="*/ 91 w 599"/>
                <a:gd name="T5" fmla="*/ 183 h 911"/>
                <a:gd name="T6" fmla="*/ 91 w 599"/>
                <a:gd name="T7" fmla="*/ 124 h 911"/>
                <a:gd name="T8" fmla="*/ 113 w 599"/>
                <a:gd name="T9" fmla="*/ 124 h 911"/>
                <a:gd name="T10" fmla="*/ 345 w 599"/>
                <a:gd name="T11" fmla="*/ 173 h 911"/>
                <a:gd name="T12" fmla="*/ 445 w 599"/>
                <a:gd name="T13" fmla="*/ 254 h 911"/>
                <a:gd name="T14" fmla="*/ 516 w 599"/>
                <a:gd name="T15" fmla="*/ 401 h 911"/>
                <a:gd name="T16" fmla="*/ 530 w 599"/>
                <a:gd name="T17" fmla="*/ 515 h 911"/>
                <a:gd name="T18" fmla="*/ 529 w 599"/>
                <a:gd name="T19" fmla="*/ 911 h 911"/>
                <a:gd name="T20" fmla="*/ 597 w 599"/>
                <a:gd name="T21" fmla="*/ 911 h 911"/>
                <a:gd name="T22" fmla="*/ 598 w 599"/>
                <a:gd name="T23" fmla="*/ 594 h 911"/>
                <a:gd name="T24" fmla="*/ 586 w 599"/>
                <a:gd name="T25" fmla="*/ 402 h 911"/>
                <a:gd name="T26" fmla="*/ 547 w 599"/>
                <a:gd name="T27" fmla="*/ 288 h 911"/>
                <a:gd name="T28" fmla="*/ 401 w 599"/>
                <a:gd name="T29" fmla="*/ 127 h 911"/>
                <a:gd name="T30" fmla="*/ 113 w 599"/>
                <a:gd name="T31" fmla="*/ 55 h 911"/>
                <a:gd name="T32" fmla="*/ 91 w 599"/>
                <a:gd name="T33" fmla="*/ 56 h 911"/>
                <a:gd name="T34" fmla="*/ 91 w 599"/>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911">
                  <a:moveTo>
                    <a:pt x="91" y="0"/>
                  </a:moveTo>
                  <a:cubicBezTo>
                    <a:pt x="0" y="92"/>
                    <a:pt x="0" y="92"/>
                    <a:pt x="0" y="92"/>
                  </a:cubicBezTo>
                  <a:cubicBezTo>
                    <a:pt x="91" y="183"/>
                    <a:pt x="91" y="183"/>
                    <a:pt x="91" y="183"/>
                  </a:cubicBezTo>
                  <a:cubicBezTo>
                    <a:pt x="91" y="124"/>
                    <a:pt x="91" y="124"/>
                    <a:pt x="91" y="124"/>
                  </a:cubicBezTo>
                  <a:cubicBezTo>
                    <a:pt x="98" y="124"/>
                    <a:pt x="105" y="124"/>
                    <a:pt x="113" y="124"/>
                  </a:cubicBezTo>
                  <a:cubicBezTo>
                    <a:pt x="214" y="124"/>
                    <a:pt x="289" y="143"/>
                    <a:pt x="345" y="173"/>
                  </a:cubicBezTo>
                  <a:cubicBezTo>
                    <a:pt x="387" y="195"/>
                    <a:pt x="420" y="223"/>
                    <a:pt x="445" y="254"/>
                  </a:cubicBezTo>
                  <a:cubicBezTo>
                    <a:pt x="482" y="300"/>
                    <a:pt x="504" y="353"/>
                    <a:pt x="516" y="401"/>
                  </a:cubicBezTo>
                  <a:cubicBezTo>
                    <a:pt x="528" y="448"/>
                    <a:pt x="530" y="478"/>
                    <a:pt x="530" y="515"/>
                  </a:cubicBezTo>
                  <a:cubicBezTo>
                    <a:pt x="530" y="565"/>
                    <a:pt x="529" y="911"/>
                    <a:pt x="529" y="911"/>
                  </a:cubicBezTo>
                  <a:cubicBezTo>
                    <a:pt x="597" y="911"/>
                    <a:pt x="597" y="911"/>
                    <a:pt x="597" y="911"/>
                  </a:cubicBezTo>
                  <a:cubicBezTo>
                    <a:pt x="597" y="911"/>
                    <a:pt x="598" y="607"/>
                    <a:pt x="598" y="594"/>
                  </a:cubicBezTo>
                  <a:cubicBezTo>
                    <a:pt x="599" y="465"/>
                    <a:pt x="592" y="426"/>
                    <a:pt x="586" y="402"/>
                  </a:cubicBezTo>
                  <a:cubicBezTo>
                    <a:pt x="578" y="367"/>
                    <a:pt x="566" y="328"/>
                    <a:pt x="547" y="288"/>
                  </a:cubicBezTo>
                  <a:cubicBezTo>
                    <a:pt x="518" y="229"/>
                    <a:pt x="472" y="170"/>
                    <a:pt x="401" y="127"/>
                  </a:cubicBezTo>
                  <a:cubicBezTo>
                    <a:pt x="330" y="83"/>
                    <a:pt x="236" y="55"/>
                    <a:pt x="113" y="55"/>
                  </a:cubicBezTo>
                  <a:cubicBezTo>
                    <a:pt x="105" y="55"/>
                    <a:pt x="98" y="56"/>
                    <a:pt x="91" y="56"/>
                  </a:cubicBezTo>
                  <a:lnTo>
                    <a:pt x="91" y="0"/>
                  </a:lnTo>
                  <a:close/>
                </a:path>
              </a:pathLst>
            </a:custGeom>
            <a:solidFill>
              <a:srgbClr val="9999CC"/>
            </a:solidFill>
            <a:ln>
              <a:noFill/>
            </a:ln>
            <a:effectLst/>
          </p:spPr>
          <p:txBody>
            <a:bodyPr vert="horz" wrap="square" lIns="41258" tIns="20630" rIns="41258" bIns="20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816" dirty="0">
                <a:solidFill>
                  <a:srgbClr val="000000"/>
                </a:solidFill>
                <a:latin typeface="Calibri"/>
              </a:endParaRPr>
            </a:p>
          </p:txBody>
        </p:sp>
        <p:sp>
          <p:nvSpPr>
            <p:cNvPr id="6" name="Freeform 5">
              <a:extLst>
                <a:ext uri="{FF2B5EF4-FFF2-40B4-BE49-F238E27FC236}">
                  <a16:creationId xmlns="" xmlns:a16="http://schemas.microsoft.com/office/drawing/2014/main" id="{A4CC3ADB-E401-43A1-B70F-0EED7CBE8124}"/>
                </a:ext>
              </a:extLst>
            </p:cNvPr>
            <p:cNvSpPr>
              <a:spLocks/>
            </p:cNvSpPr>
            <p:nvPr/>
          </p:nvSpPr>
          <p:spPr bwMode="auto">
            <a:xfrm>
              <a:off x="6225515" y="3531667"/>
              <a:ext cx="2245169" cy="3483868"/>
            </a:xfrm>
            <a:custGeom>
              <a:avLst/>
              <a:gdLst>
                <a:gd name="T0" fmla="*/ 508 w 600"/>
                <a:gd name="T1" fmla="*/ 0 h 911"/>
                <a:gd name="T2" fmla="*/ 600 w 600"/>
                <a:gd name="T3" fmla="*/ 92 h 911"/>
                <a:gd name="T4" fmla="*/ 508 w 600"/>
                <a:gd name="T5" fmla="*/ 183 h 911"/>
                <a:gd name="T6" fmla="*/ 508 w 600"/>
                <a:gd name="T7" fmla="*/ 124 h 911"/>
                <a:gd name="T8" fmla="*/ 487 w 600"/>
                <a:gd name="T9" fmla="*/ 124 h 911"/>
                <a:gd name="T10" fmla="*/ 254 w 600"/>
                <a:gd name="T11" fmla="*/ 173 h 911"/>
                <a:gd name="T12" fmla="*/ 154 w 600"/>
                <a:gd name="T13" fmla="*/ 254 h 911"/>
                <a:gd name="T14" fmla="*/ 83 w 600"/>
                <a:gd name="T15" fmla="*/ 401 h 911"/>
                <a:gd name="T16" fmla="*/ 69 w 600"/>
                <a:gd name="T17" fmla="*/ 515 h 911"/>
                <a:gd name="T18" fmla="*/ 70 w 600"/>
                <a:gd name="T19" fmla="*/ 911 h 911"/>
                <a:gd name="T20" fmla="*/ 2 w 600"/>
                <a:gd name="T21" fmla="*/ 911 h 911"/>
                <a:gd name="T22" fmla="*/ 1 w 600"/>
                <a:gd name="T23" fmla="*/ 594 h 911"/>
                <a:gd name="T24" fmla="*/ 13 w 600"/>
                <a:gd name="T25" fmla="*/ 402 h 911"/>
                <a:gd name="T26" fmla="*/ 52 w 600"/>
                <a:gd name="T27" fmla="*/ 288 h 911"/>
                <a:gd name="T28" fmla="*/ 198 w 600"/>
                <a:gd name="T29" fmla="*/ 127 h 911"/>
                <a:gd name="T30" fmla="*/ 487 w 600"/>
                <a:gd name="T31" fmla="*/ 55 h 911"/>
                <a:gd name="T32" fmla="*/ 508 w 600"/>
                <a:gd name="T33" fmla="*/ 56 h 911"/>
                <a:gd name="T34" fmla="*/ 508 w 600"/>
                <a:gd name="T35"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11">
                  <a:moveTo>
                    <a:pt x="508" y="0"/>
                  </a:moveTo>
                  <a:cubicBezTo>
                    <a:pt x="600" y="92"/>
                    <a:pt x="600" y="92"/>
                    <a:pt x="600" y="92"/>
                  </a:cubicBezTo>
                  <a:cubicBezTo>
                    <a:pt x="508" y="183"/>
                    <a:pt x="508" y="183"/>
                    <a:pt x="508" y="183"/>
                  </a:cubicBezTo>
                  <a:cubicBezTo>
                    <a:pt x="508" y="124"/>
                    <a:pt x="508" y="124"/>
                    <a:pt x="508" y="124"/>
                  </a:cubicBezTo>
                  <a:cubicBezTo>
                    <a:pt x="501" y="124"/>
                    <a:pt x="494" y="124"/>
                    <a:pt x="487" y="124"/>
                  </a:cubicBezTo>
                  <a:cubicBezTo>
                    <a:pt x="386" y="124"/>
                    <a:pt x="311" y="143"/>
                    <a:pt x="254" y="173"/>
                  </a:cubicBezTo>
                  <a:cubicBezTo>
                    <a:pt x="212" y="195"/>
                    <a:pt x="179" y="223"/>
                    <a:pt x="154" y="254"/>
                  </a:cubicBezTo>
                  <a:cubicBezTo>
                    <a:pt x="117" y="300"/>
                    <a:pt x="95" y="353"/>
                    <a:pt x="83" y="401"/>
                  </a:cubicBezTo>
                  <a:cubicBezTo>
                    <a:pt x="72" y="448"/>
                    <a:pt x="70" y="478"/>
                    <a:pt x="69" y="515"/>
                  </a:cubicBezTo>
                  <a:cubicBezTo>
                    <a:pt x="69" y="565"/>
                    <a:pt x="70" y="911"/>
                    <a:pt x="70" y="911"/>
                  </a:cubicBezTo>
                  <a:cubicBezTo>
                    <a:pt x="2" y="911"/>
                    <a:pt x="2" y="911"/>
                    <a:pt x="2" y="911"/>
                  </a:cubicBezTo>
                  <a:cubicBezTo>
                    <a:pt x="2" y="911"/>
                    <a:pt x="1" y="607"/>
                    <a:pt x="1" y="594"/>
                  </a:cubicBezTo>
                  <a:cubicBezTo>
                    <a:pt x="0" y="465"/>
                    <a:pt x="8" y="426"/>
                    <a:pt x="13" y="402"/>
                  </a:cubicBezTo>
                  <a:cubicBezTo>
                    <a:pt x="21" y="367"/>
                    <a:pt x="33" y="328"/>
                    <a:pt x="52" y="288"/>
                  </a:cubicBezTo>
                  <a:cubicBezTo>
                    <a:pt x="81" y="229"/>
                    <a:pt x="127" y="170"/>
                    <a:pt x="198" y="127"/>
                  </a:cubicBezTo>
                  <a:cubicBezTo>
                    <a:pt x="269" y="83"/>
                    <a:pt x="363" y="55"/>
                    <a:pt x="487" y="55"/>
                  </a:cubicBezTo>
                  <a:cubicBezTo>
                    <a:pt x="494" y="55"/>
                    <a:pt x="501" y="56"/>
                    <a:pt x="508" y="56"/>
                  </a:cubicBezTo>
                  <a:lnTo>
                    <a:pt x="508" y="0"/>
                  </a:lnTo>
                  <a:close/>
                </a:path>
              </a:pathLst>
            </a:custGeom>
            <a:solidFill>
              <a:srgbClr val="CC5C99"/>
            </a:solidFill>
            <a:ln>
              <a:noFill/>
            </a:ln>
            <a:effectLst/>
          </p:spPr>
          <p:txBody>
            <a:bodyPr vert="horz" wrap="square" lIns="41258" tIns="20630" rIns="41258" bIns="20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816" dirty="0">
                <a:solidFill>
                  <a:srgbClr val="000000"/>
                </a:solidFill>
                <a:latin typeface="Calibri"/>
              </a:endParaRPr>
            </a:p>
          </p:txBody>
        </p:sp>
        <p:sp>
          <p:nvSpPr>
            <p:cNvPr id="7" name="Freeform 6">
              <a:extLst>
                <a:ext uri="{FF2B5EF4-FFF2-40B4-BE49-F238E27FC236}">
                  <a16:creationId xmlns="" xmlns:a16="http://schemas.microsoft.com/office/drawing/2014/main" id="{75157A58-C96F-48C2-8518-ED78C59F2FCA}"/>
                </a:ext>
              </a:extLst>
            </p:cNvPr>
            <p:cNvSpPr>
              <a:spLocks/>
            </p:cNvSpPr>
            <p:nvPr/>
          </p:nvSpPr>
          <p:spPr bwMode="auto">
            <a:xfrm>
              <a:off x="4507686" y="5137523"/>
              <a:ext cx="1227965" cy="1878013"/>
            </a:xfrm>
            <a:custGeom>
              <a:avLst/>
              <a:gdLst>
                <a:gd name="T0" fmla="*/ 0 w 328"/>
                <a:gd name="T1" fmla="*/ 91 h 491"/>
                <a:gd name="T2" fmla="*/ 92 w 328"/>
                <a:gd name="T3" fmla="*/ 183 h 491"/>
                <a:gd name="T4" fmla="*/ 92 w 328"/>
                <a:gd name="T5" fmla="*/ 128 h 491"/>
                <a:gd name="T6" fmla="*/ 209 w 328"/>
                <a:gd name="T7" fmla="*/ 128 h 491"/>
                <a:gd name="T8" fmla="*/ 245 w 328"/>
                <a:gd name="T9" fmla="*/ 143 h 491"/>
                <a:gd name="T10" fmla="*/ 260 w 328"/>
                <a:gd name="T11" fmla="*/ 179 h 491"/>
                <a:gd name="T12" fmla="*/ 260 w 328"/>
                <a:gd name="T13" fmla="*/ 491 h 491"/>
                <a:gd name="T14" fmla="*/ 328 w 328"/>
                <a:gd name="T15" fmla="*/ 491 h 491"/>
                <a:gd name="T16" fmla="*/ 328 w 328"/>
                <a:gd name="T17" fmla="*/ 179 h 491"/>
                <a:gd name="T18" fmla="*/ 293 w 328"/>
                <a:gd name="T19" fmla="*/ 95 h 491"/>
                <a:gd name="T20" fmla="*/ 209 w 328"/>
                <a:gd name="T21" fmla="*/ 60 h 491"/>
                <a:gd name="T22" fmla="*/ 92 w 328"/>
                <a:gd name="T23" fmla="*/ 60 h 491"/>
                <a:gd name="T24" fmla="*/ 92 w 328"/>
                <a:gd name="T25" fmla="*/ 0 h 491"/>
                <a:gd name="T26" fmla="*/ 0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0" y="91"/>
                  </a:moveTo>
                  <a:cubicBezTo>
                    <a:pt x="92" y="183"/>
                    <a:pt x="92" y="183"/>
                    <a:pt x="92" y="183"/>
                  </a:cubicBezTo>
                  <a:cubicBezTo>
                    <a:pt x="92" y="128"/>
                    <a:pt x="92" y="128"/>
                    <a:pt x="92" y="128"/>
                  </a:cubicBezTo>
                  <a:cubicBezTo>
                    <a:pt x="209" y="128"/>
                    <a:pt x="209" y="128"/>
                    <a:pt x="209" y="128"/>
                  </a:cubicBezTo>
                  <a:cubicBezTo>
                    <a:pt x="223" y="128"/>
                    <a:pt x="236" y="134"/>
                    <a:pt x="245" y="143"/>
                  </a:cubicBezTo>
                  <a:cubicBezTo>
                    <a:pt x="254" y="152"/>
                    <a:pt x="260" y="165"/>
                    <a:pt x="260" y="179"/>
                  </a:cubicBezTo>
                  <a:cubicBezTo>
                    <a:pt x="260" y="491"/>
                    <a:pt x="260" y="491"/>
                    <a:pt x="260" y="491"/>
                  </a:cubicBezTo>
                  <a:cubicBezTo>
                    <a:pt x="328" y="491"/>
                    <a:pt x="328" y="491"/>
                    <a:pt x="328" y="491"/>
                  </a:cubicBezTo>
                  <a:cubicBezTo>
                    <a:pt x="328" y="179"/>
                    <a:pt x="328" y="179"/>
                    <a:pt x="328" y="179"/>
                  </a:cubicBezTo>
                  <a:cubicBezTo>
                    <a:pt x="328" y="146"/>
                    <a:pt x="315" y="116"/>
                    <a:pt x="293" y="95"/>
                  </a:cubicBezTo>
                  <a:cubicBezTo>
                    <a:pt x="272" y="73"/>
                    <a:pt x="242" y="60"/>
                    <a:pt x="209" y="60"/>
                  </a:cubicBezTo>
                  <a:cubicBezTo>
                    <a:pt x="92" y="60"/>
                    <a:pt x="92" y="60"/>
                    <a:pt x="92" y="60"/>
                  </a:cubicBezTo>
                  <a:cubicBezTo>
                    <a:pt x="92" y="0"/>
                    <a:pt x="92" y="0"/>
                    <a:pt x="92" y="0"/>
                  </a:cubicBezTo>
                  <a:lnTo>
                    <a:pt x="0" y="91"/>
                  </a:lnTo>
                  <a:close/>
                </a:path>
              </a:pathLst>
            </a:custGeom>
            <a:solidFill>
              <a:srgbClr val="CCCC99"/>
            </a:solidFill>
            <a:ln>
              <a:noFill/>
            </a:ln>
            <a:effectLst/>
          </p:spPr>
          <p:txBody>
            <a:bodyPr vert="horz" wrap="square" lIns="41258" tIns="20630" rIns="41258" bIns="20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816">
                <a:solidFill>
                  <a:srgbClr val="000000"/>
                </a:solidFill>
                <a:latin typeface="Calibri"/>
              </a:endParaRPr>
            </a:p>
          </p:txBody>
        </p:sp>
        <p:sp>
          <p:nvSpPr>
            <p:cNvPr id="8" name="Freeform 7">
              <a:extLst>
                <a:ext uri="{FF2B5EF4-FFF2-40B4-BE49-F238E27FC236}">
                  <a16:creationId xmlns="" xmlns:a16="http://schemas.microsoft.com/office/drawing/2014/main" id="{C253E51B-5C66-42D6-A0F6-8D8DA9F25096}"/>
                </a:ext>
              </a:extLst>
            </p:cNvPr>
            <p:cNvSpPr>
              <a:spLocks/>
            </p:cNvSpPr>
            <p:nvPr/>
          </p:nvSpPr>
          <p:spPr bwMode="auto">
            <a:xfrm>
              <a:off x="6485770" y="5137523"/>
              <a:ext cx="1226703" cy="1878013"/>
            </a:xfrm>
            <a:custGeom>
              <a:avLst/>
              <a:gdLst>
                <a:gd name="T0" fmla="*/ 328 w 328"/>
                <a:gd name="T1" fmla="*/ 91 h 491"/>
                <a:gd name="T2" fmla="*/ 236 w 328"/>
                <a:gd name="T3" fmla="*/ 183 h 491"/>
                <a:gd name="T4" fmla="*/ 236 w 328"/>
                <a:gd name="T5" fmla="*/ 128 h 491"/>
                <a:gd name="T6" fmla="*/ 119 w 328"/>
                <a:gd name="T7" fmla="*/ 128 h 491"/>
                <a:gd name="T8" fmla="*/ 83 w 328"/>
                <a:gd name="T9" fmla="*/ 143 h 491"/>
                <a:gd name="T10" fmla="*/ 68 w 328"/>
                <a:gd name="T11" fmla="*/ 179 h 491"/>
                <a:gd name="T12" fmla="*/ 68 w 328"/>
                <a:gd name="T13" fmla="*/ 491 h 491"/>
                <a:gd name="T14" fmla="*/ 0 w 328"/>
                <a:gd name="T15" fmla="*/ 491 h 491"/>
                <a:gd name="T16" fmla="*/ 0 w 328"/>
                <a:gd name="T17" fmla="*/ 179 h 491"/>
                <a:gd name="T18" fmla="*/ 35 w 328"/>
                <a:gd name="T19" fmla="*/ 95 h 491"/>
                <a:gd name="T20" fmla="*/ 119 w 328"/>
                <a:gd name="T21" fmla="*/ 60 h 491"/>
                <a:gd name="T22" fmla="*/ 236 w 328"/>
                <a:gd name="T23" fmla="*/ 60 h 491"/>
                <a:gd name="T24" fmla="*/ 236 w 328"/>
                <a:gd name="T25" fmla="*/ 0 h 491"/>
                <a:gd name="T26" fmla="*/ 328 w 328"/>
                <a:gd name="T27" fmla="*/ 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91">
                  <a:moveTo>
                    <a:pt x="328" y="91"/>
                  </a:moveTo>
                  <a:cubicBezTo>
                    <a:pt x="236" y="183"/>
                    <a:pt x="236" y="183"/>
                    <a:pt x="236" y="183"/>
                  </a:cubicBezTo>
                  <a:cubicBezTo>
                    <a:pt x="236" y="128"/>
                    <a:pt x="236" y="128"/>
                    <a:pt x="236" y="128"/>
                  </a:cubicBezTo>
                  <a:cubicBezTo>
                    <a:pt x="119" y="128"/>
                    <a:pt x="119" y="128"/>
                    <a:pt x="119" y="128"/>
                  </a:cubicBezTo>
                  <a:cubicBezTo>
                    <a:pt x="105" y="128"/>
                    <a:pt x="93" y="134"/>
                    <a:pt x="83" y="143"/>
                  </a:cubicBezTo>
                  <a:cubicBezTo>
                    <a:pt x="74" y="152"/>
                    <a:pt x="68" y="165"/>
                    <a:pt x="68" y="179"/>
                  </a:cubicBezTo>
                  <a:cubicBezTo>
                    <a:pt x="68" y="491"/>
                    <a:pt x="68" y="491"/>
                    <a:pt x="68" y="491"/>
                  </a:cubicBezTo>
                  <a:cubicBezTo>
                    <a:pt x="0" y="491"/>
                    <a:pt x="0" y="491"/>
                    <a:pt x="0" y="491"/>
                  </a:cubicBezTo>
                  <a:cubicBezTo>
                    <a:pt x="0" y="179"/>
                    <a:pt x="0" y="179"/>
                    <a:pt x="0" y="179"/>
                  </a:cubicBezTo>
                  <a:cubicBezTo>
                    <a:pt x="0" y="146"/>
                    <a:pt x="13" y="116"/>
                    <a:pt x="35" y="95"/>
                  </a:cubicBezTo>
                  <a:cubicBezTo>
                    <a:pt x="56" y="73"/>
                    <a:pt x="86" y="60"/>
                    <a:pt x="119" y="60"/>
                  </a:cubicBezTo>
                  <a:cubicBezTo>
                    <a:pt x="236" y="60"/>
                    <a:pt x="236" y="60"/>
                    <a:pt x="236" y="60"/>
                  </a:cubicBezTo>
                  <a:cubicBezTo>
                    <a:pt x="236" y="0"/>
                    <a:pt x="236" y="0"/>
                    <a:pt x="236" y="0"/>
                  </a:cubicBezTo>
                  <a:lnTo>
                    <a:pt x="328" y="91"/>
                  </a:lnTo>
                  <a:close/>
                </a:path>
              </a:pathLst>
            </a:custGeom>
            <a:solidFill>
              <a:srgbClr val="99CC99"/>
            </a:solidFill>
            <a:ln>
              <a:noFill/>
            </a:ln>
            <a:effectLst/>
          </p:spPr>
          <p:txBody>
            <a:bodyPr vert="horz" wrap="square" lIns="41258" tIns="20630" rIns="41258" bIns="2063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816">
                <a:solidFill>
                  <a:srgbClr val="000000"/>
                </a:solidFill>
                <a:latin typeface="Calibri"/>
              </a:endParaRPr>
            </a:p>
          </p:txBody>
        </p:sp>
        <p:sp>
          <p:nvSpPr>
            <p:cNvPr id="9" name="TextBox 15">
              <a:extLst>
                <a:ext uri="{FF2B5EF4-FFF2-40B4-BE49-F238E27FC236}">
                  <a16:creationId xmlns="" xmlns:a16="http://schemas.microsoft.com/office/drawing/2014/main" id="{CEC6BB3E-28AE-4257-98D3-8E32716EDA3B}"/>
                </a:ext>
              </a:extLst>
            </p:cNvPr>
            <p:cNvSpPr txBox="1"/>
            <p:nvPr/>
          </p:nvSpPr>
          <p:spPr>
            <a:xfrm>
              <a:off x="8459667" y="3388901"/>
              <a:ext cx="3227237" cy="368267"/>
            </a:xfrm>
            <a:prstGeom prst="rect">
              <a:avLst/>
            </a:prstGeom>
            <a:noFill/>
          </p:spPr>
          <p:txBody>
            <a:bodyPr wrap="square" lIns="50779" tIns="25389" rIns="50779" bIns="253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13" b="1" dirty="0">
                  <a:solidFill>
                    <a:srgbClr val="AF005F"/>
                  </a:solidFill>
                  <a:latin typeface="Calibri"/>
                </a:rPr>
                <a:t>4. Exemption Route 101(3)</a:t>
              </a:r>
              <a:endParaRPr lang="id-ID" sz="900" b="1" dirty="0">
                <a:solidFill>
                  <a:srgbClr val="AF005F"/>
                </a:solidFill>
                <a:latin typeface="Arial"/>
                <a:cs typeface="Arial"/>
              </a:endParaRPr>
            </a:p>
          </p:txBody>
        </p:sp>
        <p:sp>
          <p:nvSpPr>
            <p:cNvPr id="10" name="Rectangle 9">
              <a:extLst>
                <a:ext uri="{FF2B5EF4-FFF2-40B4-BE49-F238E27FC236}">
                  <a16:creationId xmlns="" xmlns:a16="http://schemas.microsoft.com/office/drawing/2014/main" id="{22E49CED-DDB4-4CD9-B13D-890147EBCAF8}"/>
                </a:ext>
              </a:extLst>
            </p:cNvPr>
            <p:cNvSpPr/>
            <p:nvPr/>
          </p:nvSpPr>
          <p:spPr>
            <a:xfrm>
              <a:off x="8494835" y="3861128"/>
              <a:ext cx="3214536" cy="1383815"/>
            </a:xfrm>
            <a:prstGeom prst="rect">
              <a:avLst/>
            </a:prstGeom>
          </p:spPr>
          <p:txBody>
            <a:bodyPr wrap="square" lIns="50779" tIns="25389" rIns="50779" bIns="2538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dirty="0">
                  <a:solidFill>
                    <a:srgbClr val="808080"/>
                  </a:solidFill>
                  <a:latin typeface="Calibri"/>
                </a:rPr>
                <a:t>4 conditions:</a:t>
              </a:r>
            </a:p>
            <a:p>
              <a:pPr marL="160731" indent="-160731">
                <a:buFontTx/>
                <a:buAutoNum type="romanLcParenR"/>
              </a:pPr>
              <a:r>
                <a:rPr lang="en-US" sz="675" b="1" dirty="0">
                  <a:solidFill>
                    <a:srgbClr val="808080"/>
                  </a:solidFill>
                  <a:latin typeface="Calibri"/>
                </a:rPr>
                <a:t>“contribute to improving the production OR distribution of goods OR to promoting technical OR economic progress”; </a:t>
              </a:r>
            </a:p>
            <a:p>
              <a:pPr marL="160731" indent="-160731">
                <a:buFontTx/>
                <a:buAutoNum type="romanLcParenR"/>
              </a:pPr>
              <a:r>
                <a:rPr lang="en-US" sz="675" b="1" dirty="0">
                  <a:solidFill>
                    <a:srgbClr val="808080"/>
                  </a:solidFill>
                  <a:latin typeface="Calibri"/>
                </a:rPr>
                <a:t>Fair Share for Consumers; </a:t>
              </a:r>
            </a:p>
            <a:p>
              <a:pPr marL="160731" indent="-160731">
                <a:buFontTx/>
                <a:buAutoNum type="romanLcParenR"/>
              </a:pPr>
              <a:r>
                <a:rPr lang="en-US" sz="675" b="1" dirty="0">
                  <a:solidFill>
                    <a:srgbClr val="808080"/>
                  </a:solidFill>
                  <a:latin typeface="Calibri"/>
                </a:rPr>
                <a:t>No more restrictive than necessary; </a:t>
              </a:r>
            </a:p>
            <a:p>
              <a:pPr marL="160731" indent="-160731">
                <a:buFontTx/>
                <a:buAutoNum type="romanLcParenR"/>
              </a:pPr>
              <a:r>
                <a:rPr lang="en-US" sz="675" b="1" dirty="0">
                  <a:solidFill>
                    <a:srgbClr val="808080"/>
                  </a:solidFill>
                  <a:latin typeface="Calibri"/>
                </a:rPr>
                <a:t>No elimination of competition.</a:t>
              </a:r>
            </a:p>
          </p:txBody>
        </p:sp>
        <p:sp>
          <p:nvSpPr>
            <p:cNvPr id="11" name="TextBox 17">
              <a:extLst>
                <a:ext uri="{FF2B5EF4-FFF2-40B4-BE49-F238E27FC236}">
                  <a16:creationId xmlns="" xmlns:a16="http://schemas.microsoft.com/office/drawing/2014/main" id="{E10C409A-DAD1-4405-8890-05DEB6D1AF8B}"/>
                </a:ext>
              </a:extLst>
            </p:cNvPr>
            <p:cNvSpPr txBox="1"/>
            <p:nvPr/>
          </p:nvSpPr>
          <p:spPr>
            <a:xfrm>
              <a:off x="7768985" y="5294874"/>
              <a:ext cx="2509442" cy="645380"/>
            </a:xfrm>
            <a:prstGeom prst="rect">
              <a:avLst/>
            </a:prstGeom>
            <a:noFill/>
          </p:spPr>
          <p:txBody>
            <a:bodyPr wrap="none" lIns="50779" tIns="25389" rIns="50779" bIns="253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b="1" dirty="0">
                  <a:solidFill>
                    <a:srgbClr val="AF005F"/>
                  </a:solidFill>
                  <a:latin typeface="Calibri"/>
                </a:rPr>
                <a:t>5. </a:t>
              </a:r>
              <a:r>
                <a:rPr lang="id-ID" sz="1013" b="1" dirty="0" err="1">
                  <a:solidFill>
                    <a:srgbClr val="AF005F"/>
                  </a:solidFill>
                  <a:latin typeface="Calibri"/>
                </a:rPr>
                <a:t>Standardisation</a:t>
              </a:r>
              <a:r>
                <a:rPr lang="id-ID" sz="1013" b="1" dirty="0">
                  <a:solidFill>
                    <a:srgbClr val="AF005F"/>
                  </a:solidFill>
                  <a:latin typeface="Calibri"/>
                </a:rPr>
                <a:t> </a:t>
              </a:r>
              <a:r>
                <a:rPr lang="id-ID" sz="1013" b="1" dirty="0" err="1">
                  <a:solidFill>
                    <a:srgbClr val="AF005F"/>
                  </a:solidFill>
                  <a:latin typeface="Calibri"/>
                </a:rPr>
                <a:t>Route</a:t>
              </a:r>
              <a:endParaRPr lang="id-ID" sz="1013" b="1" dirty="0">
                <a:solidFill>
                  <a:srgbClr val="AF005F"/>
                </a:solidFill>
                <a:latin typeface="Calibri"/>
              </a:endParaRPr>
            </a:p>
            <a:p>
              <a:endParaRPr lang="id-ID" sz="1013" b="1" dirty="0">
                <a:solidFill>
                  <a:srgbClr val="AF005F"/>
                </a:solidFill>
                <a:latin typeface="Arial"/>
                <a:cs typeface="Arial"/>
              </a:endParaRPr>
            </a:p>
          </p:txBody>
        </p:sp>
        <p:sp>
          <p:nvSpPr>
            <p:cNvPr id="12" name="TextBox 19">
              <a:extLst>
                <a:ext uri="{FF2B5EF4-FFF2-40B4-BE49-F238E27FC236}">
                  <a16:creationId xmlns="" xmlns:a16="http://schemas.microsoft.com/office/drawing/2014/main" id="{8ED57886-73E1-4428-BD0D-27F682720E24}"/>
                </a:ext>
              </a:extLst>
            </p:cNvPr>
            <p:cNvSpPr txBox="1"/>
            <p:nvPr/>
          </p:nvSpPr>
          <p:spPr>
            <a:xfrm>
              <a:off x="1076297" y="3529580"/>
              <a:ext cx="2187462" cy="645380"/>
            </a:xfrm>
            <a:prstGeom prst="rect">
              <a:avLst/>
            </a:prstGeom>
            <a:noFill/>
          </p:spPr>
          <p:txBody>
            <a:bodyPr wrap="none" lIns="50779" tIns="25389" rIns="50779" bIns="253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013" b="1" dirty="0">
                  <a:solidFill>
                    <a:srgbClr val="AF005F"/>
                  </a:solidFill>
                  <a:latin typeface="Calibri"/>
                </a:rPr>
                <a:t>2. </a:t>
              </a:r>
              <a:r>
                <a:rPr lang="id-ID" sz="1013" b="1" dirty="0" err="1">
                  <a:solidFill>
                    <a:srgbClr val="AF005F"/>
                  </a:solidFill>
                  <a:latin typeface="Calibri"/>
                </a:rPr>
                <a:t>the</a:t>
              </a:r>
              <a:r>
                <a:rPr lang="id-ID" sz="1013" b="1" dirty="0">
                  <a:solidFill>
                    <a:srgbClr val="AF005F"/>
                  </a:solidFill>
                  <a:latin typeface="Calibri"/>
                </a:rPr>
                <a:t> “</a:t>
              </a:r>
              <a:r>
                <a:rPr lang="id-ID" sz="1013" b="1" dirty="0" err="1">
                  <a:solidFill>
                    <a:srgbClr val="AF005F"/>
                  </a:solidFill>
                  <a:latin typeface="Calibri"/>
                </a:rPr>
                <a:t>Albany</a:t>
              </a:r>
              <a:r>
                <a:rPr lang="id-ID" sz="1013" b="1" dirty="0">
                  <a:solidFill>
                    <a:srgbClr val="AF005F"/>
                  </a:solidFill>
                  <a:latin typeface="Calibri"/>
                </a:rPr>
                <a:t>” </a:t>
              </a:r>
              <a:r>
                <a:rPr lang="id-ID" sz="1013" b="1" dirty="0" err="1">
                  <a:solidFill>
                    <a:srgbClr val="AF005F"/>
                  </a:solidFill>
                  <a:latin typeface="Calibri"/>
                </a:rPr>
                <a:t>route</a:t>
              </a:r>
              <a:endParaRPr lang="id-ID" sz="1013" b="1" dirty="0">
                <a:solidFill>
                  <a:srgbClr val="AF005F"/>
                </a:solidFill>
                <a:latin typeface="Calibri"/>
              </a:endParaRPr>
            </a:p>
            <a:p>
              <a:pPr algn="r"/>
              <a:endParaRPr lang="id-ID" sz="1013" b="1" dirty="0">
                <a:solidFill>
                  <a:srgbClr val="AF005F"/>
                </a:solidFill>
                <a:latin typeface="Arial"/>
                <a:cs typeface="Arial"/>
              </a:endParaRPr>
            </a:p>
          </p:txBody>
        </p:sp>
        <p:sp>
          <p:nvSpPr>
            <p:cNvPr id="13" name="TextBox 21">
              <a:extLst>
                <a:ext uri="{FF2B5EF4-FFF2-40B4-BE49-F238E27FC236}">
                  <a16:creationId xmlns="" xmlns:a16="http://schemas.microsoft.com/office/drawing/2014/main" id="{47EFB79F-BA9B-42C9-98AC-3691D45F983B}"/>
                </a:ext>
              </a:extLst>
            </p:cNvPr>
            <p:cNvSpPr txBox="1"/>
            <p:nvPr/>
          </p:nvSpPr>
          <p:spPr>
            <a:xfrm>
              <a:off x="1147664" y="5264169"/>
              <a:ext cx="3150939" cy="645380"/>
            </a:xfrm>
            <a:prstGeom prst="rect">
              <a:avLst/>
            </a:prstGeom>
            <a:noFill/>
          </p:spPr>
          <p:txBody>
            <a:bodyPr wrap="none" lIns="50779" tIns="25389" rIns="50779" bIns="253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13" b="1" dirty="0">
                  <a:solidFill>
                    <a:srgbClr val="AF005F"/>
                  </a:solidFill>
                  <a:latin typeface="Calibri"/>
                </a:rPr>
                <a:t>1. No restriction of competition</a:t>
              </a:r>
            </a:p>
            <a:p>
              <a:pPr algn="r"/>
              <a:endParaRPr lang="id-ID" sz="1013" b="1" dirty="0">
                <a:solidFill>
                  <a:srgbClr val="AF005F"/>
                </a:solidFill>
                <a:latin typeface="Arial"/>
                <a:cs typeface="Arial"/>
              </a:endParaRPr>
            </a:p>
          </p:txBody>
        </p:sp>
        <p:sp>
          <p:nvSpPr>
            <p:cNvPr id="14" name="TextBox 23">
              <a:extLst>
                <a:ext uri="{FF2B5EF4-FFF2-40B4-BE49-F238E27FC236}">
                  <a16:creationId xmlns="" xmlns:a16="http://schemas.microsoft.com/office/drawing/2014/main" id="{DB65F0E2-6DDD-4EBB-9B74-BE3DEFABB1EA}"/>
                </a:ext>
              </a:extLst>
            </p:cNvPr>
            <p:cNvSpPr txBox="1"/>
            <p:nvPr/>
          </p:nvSpPr>
          <p:spPr>
            <a:xfrm>
              <a:off x="3649223" y="2526001"/>
              <a:ext cx="4932135" cy="799154"/>
            </a:xfrm>
            <a:prstGeom prst="rect">
              <a:avLst/>
            </a:prstGeom>
            <a:noFill/>
          </p:spPr>
          <p:txBody>
            <a:bodyPr wrap="none" lIns="50779" tIns="25389" rIns="50779" bIns="2538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13" b="1" dirty="0">
                  <a:solidFill>
                    <a:srgbClr val="BF337F"/>
                  </a:solidFill>
                  <a:latin typeface="Calibri"/>
                </a:rPr>
                <a:t>3. Ancillary restraints/Objective necessity doctrine</a:t>
              </a:r>
            </a:p>
            <a:p>
              <a:pPr algn="ctr"/>
              <a:endParaRPr lang="id-ID" sz="1575" b="1" dirty="0">
                <a:solidFill>
                  <a:srgbClr val="BF337F"/>
                </a:solidFill>
                <a:latin typeface="Arial"/>
                <a:cs typeface="Arial"/>
              </a:endParaRPr>
            </a:p>
          </p:txBody>
        </p:sp>
      </p:grpSp>
      <p:sp>
        <p:nvSpPr>
          <p:cNvPr id="16" name="Rectangle 15"/>
          <p:cNvSpPr/>
          <p:nvPr/>
        </p:nvSpPr>
        <p:spPr>
          <a:xfrm>
            <a:off x="2553025" y="1663474"/>
            <a:ext cx="3429000" cy="646331"/>
          </a:xfrm>
          <a:prstGeom prst="rect">
            <a:avLst/>
          </a:prstGeom>
        </p:spPr>
        <p:txBody>
          <a:bodyPr>
            <a:spAutoFit/>
          </a:bodyPr>
          <a:lstStyle/>
          <a:p>
            <a:r>
              <a:rPr lang="en-GB" dirty="0">
                <a:solidFill>
                  <a:srgbClr val="FF0000"/>
                </a:solidFill>
                <a:latin typeface="Calibri"/>
              </a:rPr>
              <a:t>4(1). </a:t>
            </a:r>
            <a:r>
              <a:rPr lang="en-GB" b="1" dirty="0">
                <a:solidFill>
                  <a:srgbClr val="FF0000"/>
                </a:solidFill>
                <a:latin typeface="Calibri"/>
              </a:rPr>
              <a:t>HOW TO ESCAPE ARTICLE 101.(and Chapter1).</a:t>
            </a:r>
            <a:endParaRPr lang="en-GB" b="1" dirty="0">
              <a:solidFill>
                <a:srgbClr val="000000"/>
              </a:solidFill>
              <a:latin typeface="Calibri"/>
            </a:endParaRPr>
          </a:p>
        </p:txBody>
      </p:sp>
    </p:spTree>
    <p:extLst>
      <p:ext uri="{BB962C8B-B14F-4D97-AF65-F5344CB8AC3E}">
        <p14:creationId xmlns:p14="http://schemas.microsoft.com/office/powerpoint/2010/main" val="143629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E1175A-626E-4947-9D26-6509FD87D05E}"/>
              </a:ext>
            </a:extLst>
          </p:cNvPr>
          <p:cNvSpPr>
            <a:spLocks noGrp="1"/>
          </p:cNvSpPr>
          <p:nvPr>
            <p:ph type="title"/>
          </p:nvPr>
        </p:nvSpPr>
        <p:spPr/>
        <p:txBody>
          <a:bodyPr/>
          <a:lstStyle/>
          <a:p>
            <a:r>
              <a:rPr lang="en-GB" dirty="0">
                <a:solidFill>
                  <a:srgbClr val="FF0000"/>
                </a:solidFill>
              </a:rPr>
              <a:t>4(2). ARTICLE 101.  Agreements that do not Restrict Competition</a:t>
            </a:r>
          </a:p>
        </p:txBody>
      </p:sp>
      <p:sp>
        <p:nvSpPr>
          <p:cNvPr id="3" name="Content Placeholder 2">
            <a:extLst>
              <a:ext uri="{FF2B5EF4-FFF2-40B4-BE49-F238E27FC236}">
                <a16:creationId xmlns="" xmlns:a16="http://schemas.microsoft.com/office/drawing/2014/main" id="{50A5477C-5652-489E-BD70-7C2FBA745E39}"/>
              </a:ext>
            </a:extLst>
          </p:cNvPr>
          <p:cNvSpPr>
            <a:spLocks noGrp="1"/>
          </p:cNvSpPr>
          <p:nvPr>
            <p:ph idx="1"/>
          </p:nvPr>
        </p:nvSpPr>
        <p:spPr/>
        <p:txBody>
          <a:bodyPr/>
          <a:lstStyle/>
          <a:p>
            <a:r>
              <a:rPr lang="en-GB" b="1" dirty="0" smtClean="0"/>
              <a:t>* </a:t>
            </a:r>
            <a:r>
              <a:rPr lang="en-GB" b="1" dirty="0"/>
              <a:t>Horizontal </a:t>
            </a:r>
            <a:r>
              <a:rPr lang="en-GB" b="1" dirty="0" smtClean="0"/>
              <a:t>Guidelines-2001, 2010 and next…</a:t>
            </a:r>
            <a:endParaRPr lang="en-GB" b="1" dirty="0"/>
          </a:p>
          <a:p>
            <a:r>
              <a:rPr lang="en-GB" b="1" dirty="0" smtClean="0"/>
              <a:t>* Examples</a:t>
            </a:r>
            <a:r>
              <a:rPr lang="en-GB" b="1" dirty="0"/>
              <a:t>:</a:t>
            </a:r>
          </a:p>
          <a:p>
            <a:pPr lvl="1"/>
            <a:r>
              <a:rPr lang="en-GB" b="1" dirty="0"/>
              <a:t>JAMA</a:t>
            </a:r>
          </a:p>
          <a:p>
            <a:pPr lvl="1"/>
            <a:r>
              <a:rPr lang="en-GB" b="1" dirty="0"/>
              <a:t>KAMA</a:t>
            </a:r>
          </a:p>
          <a:p>
            <a:pPr lvl="1"/>
            <a:r>
              <a:rPr lang="en-GB" b="1" dirty="0" smtClean="0"/>
              <a:t>1000s </a:t>
            </a:r>
            <a:r>
              <a:rPr lang="en-GB" b="1" dirty="0"/>
              <a:t>of others</a:t>
            </a:r>
            <a:r>
              <a:rPr lang="en-GB" b="1" dirty="0" smtClean="0"/>
              <a:t>! (see submissions re HLGs—</a:t>
            </a:r>
            <a:r>
              <a:rPr lang="en-GB" b="1" dirty="0" err="1" smtClean="0"/>
              <a:t>eg</a:t>
            </a:r>
            <a:r>
              <a:rPr lang="en-GB" b="1" dirty="0" smtClean="0"/>
              <a:t> Unilever Submission).</a:t>
            </a:r>
          </a:p>
          <a:p>
            <a:pPr lvl="1"/>
            <a:endParaRPr lang="en-GB" b="1" dirty="0"/>
          </a:p>
          <a:p>
            <a:pPr marL="113154" lvl="1" indent="0">
              <a:buNone/>
            </a:pPr>
            <a:r>
              <a:rPr lang="en-GB" b="1" dirty="0" smtClean="0"/>
              <a:t>* Block exemptions-EU/UK</a:t>
            </a:r>
          </a:p>
          <a:p>
            <a:pPr lvl="1">
              <a:buFont typeface="Arial" panose="020B0604020202020204" pitchFamily="34" charset="0"/>
              <a:buChar char="•"/>
            </a:pPr>
            <a:endParaRPr lang="en-GB" dirty="0" smtClean="0"/>
          </a:p>
          <a:p>
            <a:pPr marL="113154" lvl="1" indent="0">
              <a:buNone/>
            </a:pPr>
            <a:endParaRPr lang="en-GB" dirty="0" smtClean="0"/>
          </a:p>
          <a:p>
            <a:pPr marL="113154" lvl="1" indent="0">
              <a:buNone/>
            </a:pPr>
            <a:endParaRPr lang="en-GB" dirty="0"/>
          </a:p>
          <a:p>
            <a:pPr marL="257169" lvl="1" indent="0">
              <a:buNone/>
            </a:pPr>
            <a:endParaRPr lang="en-GB" dirty="0"/>
          </a:p>
        </p:txBody>
      </p:sp>
      <p:sp>
        <p:nvSpPr>
          <p:cNvPr id="4" name="Slide Number Placeholder 3">
            <a:extLst>
              <a:ext uri="{FF2B5EF4-FFF2-40B4-BE49-F238E27FC236}">
                <a16:creationId xmlns="" xmlns:a16="http://schemas.microsoft.com/office/drawing/2014/main" id="{912833D1-E3F7-4F50-85C6-BD1D4725C046}"/>
              </a:ext>
            </a:extLst>
          </p:cNvPr>
          <p:cNvSpPr>
            <a:spLocks noGrp="1"/>
          </p:cNvSpPr>
          <p:nvPr>
            <p:ph type="sldNum" sz="quarter" idx="12"/>
          </p:nvPr>
        </p:nvSpPr>
        <p:spPr/>
        <p:txBody>
          <a:bodyPr/>
          <a:lstStyle/>
          <a:p>
            <a:fld id="{0473FD53-04E0-40D1-ACB8-7A18E634287F}" type="slidenum">
              <a:rPr lang="en-GB">
                <a:latin typeface="Calibri"/>
              </a:rPr>
              <a:pPr/>
              <a:t>12</a:t>
            </a:fld>
            <a:endParaRPr lang="en-GB">
              <a:latin typeface="Calibri"/>
            </a:endParaRPr>
          </a:p>
        </p:txBody>
      </p:sp>
    </p:spTree>
    <p:extLst>
      <p:ext uri="{BB962C8B-B14F-4D97-AF65-F5344CB8AC3E}">
        <p14:creationId xmlns:p14="http://schemas.microsoft.com/office/powerpoint/2010/main" val="137501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1E4B62-91AD-4249-86D3-3E8885F5737A}"/>
              </a:ext>
            </a:extLst>
          </p:cNvPr>
          <p:cNvSpPr>
            <a:spLocks noGrp="1"/>
          </p:cNvSpPr>
          <p:nvPr>
            <p:ph type="title"/>
          </p:nvPr>
        </p:nvSpPr>
        <p:spPr/>
        <p:txBody>
          <a:bodyPr/>
          <a:lstStyle/>
          <a:p>
            <a:r>
              <a:rPr lang="en-GB">
                <a:solidFill>
                  <a:srgbClr val="FF0000"/>
                </a:solidFill>
              </a:rPr>
              <a:t>4(3). ARTICLE 101.  The “Albany” Route</a:t>
            </a:r>
          </a:p>
        </p:txBody>
      </p:sp>
      <p:sp>
        <p:nvSpPr>
          <p:cNvPr id="3" name="Content Placeholder 2">
            <a:extLst>
              <a:ext uri="{FF2B5EF4-FFF2-40B4-BE49-F238E27FC236}">
                <a16:creationId xmlns="" xmlns:a16="http://schemas.microsoft.com/office/drawing/2014/main" id="{EB5C92C7-DB0E-4C11-96CB-696EC8719C24}"/>
              </a:ext>
            </a:extLst>
          </p:cNvPr>
          <p:cNvSpPr>
            <a:spLocks noGrp="1"/>
          </p:cNvSpPr>
          <p:nvPr>
            <p:ph idx="1"/>
          </p:nvPr>
        </p:nvSpPr>
        <p:spPr/>
        <p:txBody>
          <a:bodyPr/>
          <a:lstStyle/>
          <a:p>
            <a:pPr marL="0" indent="0">
              <a:buNone/>
            </a:pPr>
            <a:endParaRPr lang="en-GB" dirty="0"/>
          </a:p>
          <a:p>
            <a:r>
              <a:rPr lang="en-GB" b="1" dirty="0"/>
              <a:t>*Reliance on “constitutional” provisions</a:t>
            </a:r>
          </a:p>
          <a:p>
            <a:r>
              <a:rPr lang="en-GB" b="1" dirty="0"/>
              <a:t>*Policy decision</a:t>
            </a:r>
          </a:p>
          <a:p>
            <a:r>
              <a:rPr lang="en-GB" b="1" dirty="0"/>
              <a:t>*Why not climate change?</a:t>
            </a:r>
          </a:p>
        </p:txBody>
      </p:sp>
      <p:sp>
        <p:nvSpPr>
          <p:cNvPr id="4" name="Slide Number Placeholder 3">
            <a:extLst>
              <a:ext uri="{FF2B5EF4-FFF2-40B4-BE49-F238E27FC236}">
                <a16:creationId xmlns="" xmlns:a16="http://schemas.microsoft.com/office/drawing/2014/main" id="{65B56467-6537-48F5-90E4-5A3D3DE5B0CB}"/>
              </a:ext>
            </a:extLst>
          </p:cNvPr>
          <p:cNvSpPr>
            <a:spLocks noGrp="1"/>
          </p:cNvSpPr>
          <p:nvPr>
            <p:ph type="sldNum" sz="quarter" idx="12"/>
          </p:nvPr>
        </p:nvSpPr>
        <p:spPr/>
        <p:txBody>
          <a:bodyPr/>
          <a:lstStyle/>
          <a:p>
            <a:fld id="{0473FD53-04E0-40D1-ACB8-7A18E634287F}" type="slidenum">
              <a:rPr lang="en-GB">
                <a:latin typeface="Calibri"/>
              </a:rPr>
              <a:pPr/>
              <a:t>13</a:t>
            </a:fld>
            <a:endParaRPr lang="en-GB">
              <a:latin typeface="Calibri"/>
            </a:endParaRPr>
          </a:p>
        </p:txBody>
      </p:sp>
    </p:spTree>
    <p:extLst>
      <p:ext uri="{BB962C8B-B14F-4D97-AF65-F5344CB8AC3E}">
        <p14:creationId xmlns:p14="http://schemas.microsoft.com/office/powerpoint/2010/main" val="142123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22F25B-E7E4-4F58-B830-9D98BC61DA5F}"/>
              </a:ext>
            </a:extLst>
          </p:cNvPr>
          <p:cNvSpPr>
            <a:spLocks noGrp="1"/>
          </p:cNvSpPr>
          <p:nvPr>
            <p:ph type="title"/>
          </p:nvPr>
        </p:nvSpPr>
        <p:spPr/>
        <p:txBody>
          <a:bodyPr/>
          <a:lstStyle/>
          <a:p>
            <a:r>
              <a:rPr lang="en-GB">
                <a:solidFill>
                  <a:srgbClr val="FF0000"/>
                </a:solidFill>
              </a:rPr>
              <a:t>4(4). ARTICLE 101.  Ancillary Restraints / Objective Necessity</a:t>
            </a:r>
          </a:p>
        </p:txBody>
      </p:sp>
      <p:sp>
        <p:nvSpPr>
          <p:cNvPr id="3" name="Content Placeholder 2">
            <a:extLst>
              <a:ext uri="{FF2B5EF4-FFF2-40B4-BE49-F238E27FC236}">
                <a16:creationId xmlns="" xmlns:a16="http://schemas.microsoft.com/office/drawing/2014/main" id="{EFE8A38F-9079-4950-9691-66E426581CEF}"/>
              </a:ext>
            </a:extLst>
          </p:cNvPr>
          <p:cNvSpPr>
            <a:spLocks noGrp="1"/>
          </p:cNvSpPr>
          <p:nvPr>
            <p:ph idx="1"/>
          </p:nvPr>
        </p:nvSpPr>
        <p:spPr/>
        <p:txBody>
          <a:bodyPr>
            <a:normAutofit/>
          </a:bodyPr>
          <a:lstStyle/>
          <a:p>
            <a:r>
              <a:rPr lang="en-GB" b="1" dirty="0"/>
              <a:t>*Albany</a:t>
            </a:r>
          </a:p>
          <a:p>
            <a:r>
              <a:rPr lang="en-GB" b="1" dirty="0"/>
              <a:t>*</a:t>
            </a:r>
            <a:r>
              <a:rPr lang="en-GB" b="1" dirty="0" err="1"/>
              <a:t>Wouters</a:t>
            </a:r>
            <a:endParaRPr lang="en-GB" b="1" dirty="0"/>
          </a:p>
          <a:p>
            <a:r>
              <a:rPr lang="en-GB" b="1" dirty="0"/>
              <a:t>*Sustainability Agreements:</a:t>
            </a:r>
          </a:p>
          <a:p>
            <a:pPr lvl="1"/>
            <a:r>
              <a:rPr lang="en-GB" b="1" dirty="0"/>
              <a:t>proportionate restrictions</a:t>
            </a:r>
          </a:p>
          <a:p>
            <a:pPr lvl="1"/>
            <a:r>
              <a:rPr lang="en-GB" b="1" dirty="0"/>
              <a:t>without which agreement would not to be concluded</a:t>
            </a:r>
          </a:p>
          <a:p>
            <a:pPr lvl="1"/>
            <a:r>
              <a:rPr lang="en-GB" b="1" dirty="0"/>
              <a:t>Necessary to carry out environmental regulatory task</a:t>
            </a:r>
          </a:p>
          <a:p>
            <a:r>
              <a:rPr lang="en-GB" b="1" dirty="0"/>
              <a:t>*Not tested</a:t>
            </a:r>
          </a:p>
          <a:p>
            <a:pPr lvl="1"/>
            <a:r>
              <a:rPr lang="en-GB" b="1" dirty="0"/>
              <a:t>opportunity?</a:t>
            </a:r>
          </a:p>
          <a:p>
            <a:r>
              <a:rPr lang="en-GB" b="1" dirty="0"/>
              <a:t>*Policy</a:t>
            </a:r>
          </a:p>
          <a:p>
            <a:pPr lvl="1"/>
            <a:r>
              <a:rPr lang="en-GB" b="1" dirty="0"/>
              <a:t>again – climate emergency</a:t>
            </a:r>
          </a:p>
        </p:txBody>
      </p:sp>
      <p:sp>
        <p:nvSpPr>
          <p:cNvPr id="4" name="Slide Number Placeholder 3">
            <a:extLst>
              <a:ext uri="{FF2B5EF4-FFF2-40B4-BE49-F238E27FC236}">
                <a16:creationId xmlns="" xmlns:a16="http://schemas.microsoft.com/office/drawing/2014/main" id="{C9D01C11-ADB8-44B1-9939-CAA5F299D570}"/>
              </a:ext>
            </a:extLst>
          </p:cNvPr>
          <p:cNvSpPr>
            <a:spLocks noGrp="1"/>
          </p:cNvSpPr>
          <p:nvPr>
            <p:ph type="sldNum" sz="quarter" idx="12"/>
          </p:nvPr>
        </p:nvSpPr>
        <p:spPr/>
        <p:txBody>
          <a:bodyPr/>
          <a:lstStyle/>
          <a:p>
            <a:fld id="{0473FD53-04E0-40D1-ACB8-7A18E634287F}" type="slidenum">
              <a:rPr lang="en-GB">
                <a:latin typeface="Calibri"/>
              </a:rPr>
              <a:pPr/>
              <a:t>14</a:t>
            </a:fld>
            <a:endParaRPr lang="en-GB">
              <a:latin typeface="Calibri"/>
            </a:endParaRPr>
          </a:p>
        </p:txBody>
      </p:sp>
    </p:spTree>
    <p:extLst>
      <p:ext uri="{BB962C8B-B14F-4D97-AF65-F5344CB8AC3E}">
        <p14:creationId xmlns:p14="http://schemas.microsoft.com/office/powerpoint/2010/main" val="1779434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0DCE2-B965-42B9-9394-D1762BC6BA23}"/>
              </a:ext>
            </a:extLst>
          </p:cNvPr>
          <p:cNvSpPr>
            <a:spLocks noGrp="1"/>
          </p:cNvSpPr>
          <p:nvPr>
            <p:ph type="title"/>
          </p:nvPr>
        </p:nvSpPr>
        <p:spPr/>
        <p:txBody>
          <a:bodyPr/>
          <a:lstStyle/>
          <a:p>
            <a:r>
              <a:rPr lang="en-GB" dirty="0">
                <a:solidFill>
                  <a:srgbClr val="FF0000"/>
                </a:solidFill>
              </a:rPr>
              <a:t>4(5). ARTICLE </a:t>
            </a:r>
            <a:r>
              <a:rPr lang="en-GB" dirty="0" smtClean="0">
                <a:solidFill>
                  <a:srgbClr val="FF0000"/>
                </a:solidFill>
              </a:rPr>
              <a:t>101(3).</a:t>
            </a:r>
            <a:endParaRPr lang="en-GB" dirty="0">
              <a:solidFill>
                <a:srgbClr val="FF0000"/>
              </a:solidFill>
            </a:endParaRPr>
          </a:p>
        </p:txBody>
      </p:sp>
      <p:sp>
        <p:nvSpPr>
          <p:cNvPr id="3" name="Content Placeholder 2">
            <a:extLst>
              <a:ext uri="{FF2B5EF4-FFF2-40B4-BE49-F238E27FC236}">
                <a16:creationId xmlns="" xmlns:a16="http://schemas.microsoft.com/office/drawing/2014/main" id="{F6D0B431-B155-4509-8BF4-946BEACC662B}"/>
              </a:ext>
            </a:extLst>
          </p:cNvPr>
          <p:cNvSpPr>
            <a:spLocks noGrp="1"/>
          </p:cNvSpPr>
          <p:nvPr>
            <p:ph idx="1"/>
          </p:nvPr>
        </p:nvSpPr>
        <p:spPr/>
        <p:txBody>
          <a:bodyPr/>
          <a:lstStyle/>
          <a:p>
            <a:pPr marL="0" indent="0">
              <a:buNone/>
            </a:pPr>
            <a:r>
              <a:rPr lang="en-GB" b="1" dirty="0"/>
              <a:t>Condition 1: Improvements and Progress</a:t>
            </a:r>
          </a:p>
          <a:p>
            <a:pPr marL="0" indent="0">
              <a:buNone/>
            </a:pPr>
            <a:r>
              <a:rPr lang="en-GB" dirty="0"/>
              <a:t> Agreements must:</a:t>
            </a:r>
          </a:p>
          <a:p>
            <a:pPr marL="0" indent="0">
              <a:buNone/>
            </a:pPr>
            <a:r>
              <a:rPr lang="en-GB" i="1" dirty="0"/>
              <a:t>   “contribute to improving the production </a:t>
            </a:r>
            <a:r>
              <a:rPr lang="en-GB" i="1" u="sng" dirty="0"/>
              <a:t>or</a:t>
            </a:r>
            <a:r>
              <a:rPr lang="en-GB" i="1" dirty="0"/>
              <a:t> distribution of goods </a:t>
            </a:r>
            <a:r>
              <a:rPr lang="en-GB" i="1" u="sng" dirty="0"/>
              <a:t>or</a:t>
            </a:r>
            <a:r>
              <a:rPr lang="en-GB" i="1" dirty="0"/>
              <a:t> to </a:t>
            </a:r>
            <a:r>
              <a:rPr lang="en-GB" i="1" dirty="0" smtClean="0"/>
              <a:t>promoting </a:t>
            </a:r>
            <a:r>
              <a:rPr lang="en-GB" i="1" dirty="0"/>
              <a:t>technical </a:t>
            </a:r>
            <a:r>
              <a:rPr lang="en-GB" i="1" u="sng" dirty="0"/>
              <a:t>or</a:t>
            </a:r>
            <a:r>
              <a:rPr lang="en-GB" i="1" dirty="0"/>
              <a:t> economic progress”    </a:t>
            </a:r>
            <a:endParaRPr lang="en-GB" i="1" dirty="0" smtClean="0"/>
          </a:p>
          <a:p>
            <a:pPr marL="0" indent="0">
              <a:buNone/>
            </a:pPr>
            <a:r>
              <a:rPr lang="en-GB" i="1" dirty="0"/>
              <a:t>	</a:t>
            </a:r>
            <a:r>
              <a:rPr lang="en-GB" i="1" dirty="0" smtClean="0"/>
              <a:t>											(</a:t>
            </a:r>
            <a:r>
              <a:rPr lang="en-GB" dirty="0" smtClean="0"/>
              <a:t>emphasis </a:t>
            </a:r>
            <a:r>
              <a:rPr lang="en-GB" dirty="0"/>
              <a:t>added)</a:t>
            </a:r>
          </a:p>
          <a:p>
            <a:pPr marL="0" indent="0">
              <a:buNone/>
            </a:pPr>
            <a:endParaRPr lang="en-GB" dirty="0"/>
          </a:p>
          <a:p>
            <a:pPr marL="0" indent="0">
              <a:buNone/>
            </a:pPr>
            <a:r>
              <a:rPr lang="en-GB" dirty="0" smtClean="0"/>
              <a:t>*two </a:t>
            </a:r>
            <a:r>
              <a:rPr lang="en-GB" dirty="0"/>
              <a:t>“mistakes</a:t>
            </a:r>
            <a:r>
              <a:rPr lang="en-GB" dirty="0" smtClean="0"/>
              <a:t>”--- economic </a:t>
            </a:r>
            <a:r>
              <a:rPr lang="en-GB" dirty="0"/>
              <a:t>element</a:t>
            </a:r>
          </a:p>
          <a:p>
            <a:pPr marL="0" indent="0">
              <a:buNone/>
            </a:pPr>
            <a:r>
              <a:rPr lang="en-GB" dirty="0"/>
              <a:t>             </a:t>
            </a:r>
            <a:r>
              <a:rPr lang="en-GB" dirty="0" smtClean="0"/>
              <a:t>                 --- pro-competitive </a:t>
            </a:r>
            <a:r>
              <a:rPr lang="en-GB" dirty="0"/>
              <a:t>effects</a:t>
            </a:r>
          </a:p>
        </p:txBody>
      </p:sp>
      <p:sp>
        <p:nvSpPr>
          <p:cNvPr id="4" name="Slide Number Placeholder 3">
            <a:extLst>
              <a:ext uri="{FF2B5EF4-FFF2-40B4-BE49-F238E27FC236}">
                <a16:creationId xmlns="" xmlns:a16="http://schemas.microsoft.com/office/drawing/2014/main" id="{C809112F-5E1F-49BB-9E79-7BEA5FFE7045}"/>
              </a:ext>
            </a:extLst>
          </p:cNvPr>
          <p:cNvSpPr>
            <a:spLocks noGrp="1"/>
          </p:cNvSpPr>
          <p:nvPr>
            <p:ph type="sldNum" sz="quarter" idx="12"/>
          </p:nvPr>
        </p:nvSpPr>
        <p:spPr/>
        <p:txBody>
          <a:bodyPr/>
          <a:lstStyle/>
          <a:p>
            <a:fld id="{0473FD53-04E0-40D1-ACB8-7A18E634287F}" type="slidenum">
              <a:rPr lang="en-GB">
                <a:latin typeface="Calibri"/>
              </a:rPr>
              <a:pPr/>
              <a:t>15</a:t>
            </a:fld>
            <a:endParaRPr lang="en-GB">
              <a:latin typeface="Calibri"/>
            </a:endParaRPr>
          </a:p>
        </p:txBody>
      </p:sp>
    </p:spTree>
    <p:extLst>
      <p:ext uri="{BB962C8B-B14F-4D97-AF65-F5344CB8AC3E}">
        <p14:creationId xmlns:p14="http://schemas.microsoft.com/office/powerpoint/2010/main" val="79355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4(6) EU POLICY BRIEF-Sustainability Benefits</a:t>
            </a:r>
            <a:endParaRPr lang="en-GB" dirty="0"/>
          </a:p>
        </p:txBody>
      </p:sp>
      <p:sp>
        <p:nvSpPr>
          <p:cNvPr id="3" name="Content Placeholder 2"/>
          <p:cNvSpPr>
            <a:spLocks noGrp="1"/>
          </p:cNvSpPr>
          <p:nvPr>
            <p:ph idx="1"/>
          </p:nvPr>
        </p:nvSpPr>
        <p:spPr/>
        <p:txBody>
          <a:bodyPr/>
          <a:lstStyle/>
          <a:p>
            <a:endParaRPr lang="en-GB" b="1" dirty="0"/>
          </a:p>
          <a:p>
            <a:r>
              <a:rPr lang="en-GB" b="1" dirty="0" smtClean="0"/>
              <a:t>Commission recognise as sustainability benefits:</a:t>
            </a:r>
          </a:p>
          <a:p>
            <a:r>
              <a:rPr lang="en-GB" b="1" dirty="0" smtClean="0"/>
              <a:t>*Qualitative efficiencies</a:t>
            </a:r>
          </a:p>
          <a:p>
            <a:r>
              <a:rPr lang="en-GB" b="1" dirty="0" smtClean="0"/>
              <a:t>* Cost </a:t>
            </a:r>
            <a:r>
              <a:rPr lang="en-GB" b="1" dirty="0" smtClean="0"/>
              <a:t>efficiencies</a:t>
            </a:r>
            <a:r>
              <a:rPr lang="en-GB" b="1" dirty="0" smtClean="0"/>
              <a:t>; and</a:t>
            </a:r>
          </a:p>
          <a:p>
            <a:r>
              <a:rPr lang="en-GB" b="1" dirty="0" smtClean="0"/>
              <a:t>* Consumers appreciate more sustainable </a:t>
            </a:r>
            <a:r>
              <a:rPr lang="en-GB" b="1" dirty="0" smtClean="0"/>
              <a:t>products</a:t>
            </a:r>
            <a:endParaRPr lang="en-GB" b="1" dirty="0" smtClean="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16</a:t>
            </a:fld>
            <a:endParaRPr lang="en-GB">
              <a:latin typeface="Calibri"/>
            </a:endParaRPr>
          </a:p>
        </p:txBody>
      </p:sp>
    </p:spTree>
    <p:extLst>
      <p:ext uri="{BB962C8B-B14F-4D97-AF65-F5344CB8AC3E}">
        <p14:creationId xmlns:p14="http://schemas.microsoft.com/office/powerpoint/2010/main" val="1197890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D7CFC8-F35E-4CD1-9ED6-F50CBF39DF67}"/>
              </a:ext>
            </a:extLst>
          </p:cNvPr>
          <p:cNvSpPr>
            <a:spLocks noGrp="1"/>
          </p:cNvSpPr>
          <p:nvPr>
            <p:ph type="title"/>
          </p:nvPr>
        </p:nvSpPr>
        <p:spPr/>
        <p:txBody>
          <a:bodyPr/>
          <a:lstStyle/>
          <a:p>
            <a:r>
              <a:rPr lang="en-GB" dirty="0" smtClean="0">
                <a:solidFill>
                  <a:srgbClr val="FF0000"/>
                </a:solidFill>
              </a:rPr>
              <a:t>4(7). </a:t>
            </a:r>
            <a:r>
              <a:rPr lang="en-GB" dirty="0">
                <a:solidFill>
                  <a:srgbClr val="FF0000"/>
                </a:solidFill>
              </a:rPr>
              <a:t>ARTICLE 101(3)</a:t>
            </a:r>
          </a:p>
        </p:txBody>
      </p:sp>
      <p:sp>
        <p:nvSpPr>
          <p:cNvPr id="3" name="Content Placeholder 2">
            <a:extLst>
              <a:ext uri="{FF2B5EF4-FFF2-40B4-BE49-F238E27FC236}">
                <a16:creationId xmlns="" xmlns:a16="http://schemas.microsoft.com/office/drawing/2014/main" id="{1342948C-7718-487E-8595-0FF74857B651}"/>
              </a:ext>
            </a:extLst>
          </p:cNvPr>
          <p:cNvSpPr>
            <a:spLocks noGrp="1"/>
          </p:cNvSpPr>
          <p:nvPr>
            <p:ph idx="1"/>
          </p:nvPr>
        </p:nvSpPr>
        <p:spPr>
          <a:xfrm>
            <a:off x="1771598" y="2487813"/>
            <a:ext cx="5657850" cy="2263140"/>
          </a:xfrm>
        </p:spPr>
        <p:txBody>
          <a:bodyPr/>
          <a:lstStyle/>
          <a:p>
            <a:pPr marL="0" indent="0">
              <a:buNone/>
            </a:pPr>
            <a:r>
              <a:rPr lang="en-GB" b="1" dirty="0"/>
              <a:t>Condition 2: Fair Share for Consumers</a:t>
            </a:r>
          </a:p>
        </p:txBody>
      </p:sp>
      <p:sp>
        <p:nvSpPr>
          <p:cNvPr id="4" name="Slide Number Placeholder 3">
            <a:extLst>
              <a:ext uri="{FF2B5EF4-FFF2-40B4-BE49-F238E27FC236}">
                <a16:creationId xmlns="" xmlns:a16="http://schemas.microsoft.com/office/drawing/2014/main" id="{156C1427-9768-4F45-89EC-37ED57EAE71A}"/>
              </a:ext>
            </a:extLst>
          </p:cNvPr>
          <p:cNvSpPr>
            <a:spLocks noGrp="1"/>
          </p:cNvSpPr>
          <p:nvPr>
            <p:ph type="sldNum" sz="quarter" idx="12"/>
          </p:nvPr>
        </p:nvSpPr>
        <p:spPr/>
        <p:txBody>
          <a:bodyPr/>
          <a:lstStyle/>
          <a:p>
            <a:fld id="{0473FD53-04E0-40D1-ACB8-7A18E634287F}" type="slidenum">
              <a:rPr lang="en-GB">
                <a:latin typeface="Calibri"/>
              </a:rPr>
              <a:pPr/>
              <a:t>17</a:t>
            </a:fld>
            <a:endParaRPr lang="en-GB">
              <a:latin typeface="Calibri"/>
            </a:endParaRPr>
          </a:p>
        </p:txBody>
      </p:sp>
      <p:grpSp>
        <p:nvGrpSpPr>
          <p:cNvPr id="5" name="Group 4">
            <a:extLst>
              <a:ext uri="{FF2B5EF4-FFF2-40B4-BE49-F238E27FC236}">
                <a16:creationId xmlns="" xmlns:a16="http://schemas.microsoft.com/office/drawing/2014/main" id="{F8092EDC-88BD-47E7-AB49-C2ED22DF2930}"/>
              </a:ext>
            </a:extLst>
          </p:cNvPr>
          <p:cNvGrpSpPr/>
          <p:nvPr/>
        </p:nvGrpSpPr>
        <p:grpSpPr>
          <a:xfrm>
            <a:off x="2223566" y="2717914"/>
            <a:ext cx="3681888" cy="2710669"/>
            <a:chOff x="2163532" y="1918197"/>
            <a:chExt cx="4856740" cy="4483678"/>
          </a:xfrm>
        </p:grpSpPr>
        <p:sp>
          <p:nvSpPr>
            <p:cNvPr id="6" name="Freeform 5">
              <a:extLst>
                <a:ext uri="{FF2B5EF4-FFF2-40B4-BE49-F238E27FC236}">
                  <a16:creationId xmlns="" xmlns:a16="http://schemas.microsoft.com/office/drawing/2014/main" id="{CF5AE999-32A8-49E3-921D-B26E58DF1D36}"/>
                </a:ext>
              </a:extLst>
            </p:cNvPr>
            <p:cNvSpPr>
              <a:spLocks/>
            </p:cNvSpPr>
            <p:nvPr/>
          </p:nvSpPr>
          <p:spPr bwMode="auto">
            <a:xfrm>
              <a:off x="2163532" y="3580222"/>
              <a:ext cx="2418387" cy="2081402"/>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CF669F"/>
            </a:solidFill>
            <a:ln>
              <a:noFill/>
            </a:ln>
          </p:spPr>
          <p:txBody>
            <a:bodyPr vert="horz" wrap="square" lIns="51435" tIns="51435" rIns="51435" bIns="5143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3" dirty="0">
                <a:solidFill>
                  <a:srgbClr val="000000"/>
                </a:solidFill>
                <a:latin typeface="Calibri"/>
              </a:endParaRPr>
            </a:p>
          </p:txBody>
        </p:sp>
        <p:sp>
          <p:nvSpPr>
            <p:cNvPr id="7" name="Rectangle 6">
              <a:extLst>
                <a:ext uri="{FF2B5EF4-FFF2-40B4-BE49-F238E27FC236}">
                  <a16:creationId xmlns="" xmlns:a16="http://schemas.microsoft.com/office/drawing/2014/main" id="{5DF4F2FF-C155-487E-A9A4-EB9D8313F65D}"/>
                </a:ext>
              </a:extLst>
            </p:cNvPr>
            <p:cNvSpPr/>
            <p:nvPr/>
          </p:nvSpPr>
          <p:spPr>
            <a:xfrm>
              <a:off x="2555776" y="3853191"/>
              <a:ext cx="1752861" cy="506362"/>
            </a:xfrm>
            <a:prstGeom prst="rect">
              <a:avLst/>
            </a:prstGeom>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dirty="0">
                  <a:solidFill>
                    <a:prstClr val="white"/>
                  </a:solidFill>
                  <a:latin typeface="Calibri"/>
                </a:rPr>
                <a:t>Proper weight to what really matters</a:t>
              </a:r>
            </a:p>
          </p:txBody>
        </p:sp>
        <p:sp>
          <p:nvSpPr>
            <p:cNvPr id="8" name="Freeform 7">
              <a:extLst>
                <a:ext uri="{FF2B5EF4-FFF2-40B4-BE49-F238E27FC236}">
                  <a16:creationId xmlns="" xmlns:a16="http://schemas.microsoft.com/office/drawing/2014/main" id="{2D8718DA-4148-4CEA-AED9-590F65FF8272}"/>
                </a:ext>
              </a:extLst>
            </p:cNvPr>
            <p:cNvSpPr>
              <a:spLocks/>
            </p:cNvSpPr>
            <p:nvPr/>
          </p:nvSpPr>
          <p:spPr bwMode="auto">
            <a:xfrm>
              <a:off x="2163532" y="1918197"/>
              <a:ext cx="2418387" cy="2081402"/>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669999"/>
            </a:solidFill>
            <a:ln>
              <a:noFill/>
            </a:ln>
          </p:spPr>
          <p:txBody>
            <a:bodyPr vert="horz" wrap="square" lIns="51435" tIns="51435" rIns="51435" bIns="5143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3" dirty="0">
                <a:solidFill>
                  <a:srgbClr val="000000"/>
                </a:solidFill>
                <a:latin typeface="Calibri"/>
              </a:endParaRPr>
            </a:p>
          </p:txBody>
        </p:sp>
        <p:grpSp>
          <p:nvGrpSpPr>
            <p:cNvPr id="9" name="Group 8">
              <a:extLst>
                <a:ext uri="{FF2B5EF4-FFF2-40B4-BE49-F238E27FC236}">
                  <a16:creationId xmlns="" xmlns:a16="http://schemas.microsoft.com/office/drawing/2014/main" id="{B73CA177-B5C1-4069-B052-7395C8DBE60D}"/>
                </a:ext>
              </a:extLst>
            </p:cNvPr>
            <p:cNvGrpSpPr/>
            <p:nvPr/>
          </p:nvGrpSpPr>
          <p:grpSpPr>
            <a:xfrm>
              <a:off x="4581919" y="4320473"/>
              <a:ext cx="2418387" cy="2081402"/>
              <a:chOff x="4576477" y="4320473"/>
              <a:chExt cx="2418387" cy="2081402"/>
            </a:xfrm>
          </p:grpSpPr>
          <p:sp>
            <p:nvSpPr>
              <p:cNvPr id="14" name="Freeform 13">
                <a:extLst>
                  <a:ext uri="{FF2B5EF4-FFF2-40B4-BE49-F238E27FC236}">
                    <a16:creationId xmlns="" xmlns:a16="http://schemas.microsoft.com/office/drawing/2014/main" id="{2483A05A-A335-4C89-AE5F-F159A6A9BD2A}"/>
                  </a:ext>
                </a:extLst>
              </p:cNvPr>
              <p:cNvSpPr>
                <a:spLocks/>
              </p:cNvSpPr>
              <p:nvPr/>
            </p:nvSpPr>
            <p:spPr bwMode="auto">
              <a:xfrm flipH="1">
                <a:off x="4576477" y="4320473"/>
                <a:ext cx="2418387" cy="2081402"/>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99CC99"/>
              </a:solidFill>
              <a:ln>
                <a:noFill/>
              </a:ln>
            </p:spPr>
            <p:txBody>
              <a:bodyPr vert="horz" wrap="square" lIns="51435" tIns="51435" rIns="51435" bIns="5143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3" dirty="0">
                  <a:solidFill>
                    <a:srgbClr val="000000"/>
                  </a:solidFill>
                  <a:latin typeface="Calibri"/>
                </a:endParaRPr>
              </a:p>
            </p:txBody>
          </p:sp>
          <p:sp>
            <p:nvSpPr>
              <p:cNvPr id="15" name="Rectangle 14">
                <a:extLst>
                  <a:ext uri="{FF2B5EF4-FFF2-40B4-BE49-F238E27FC236}">
                    <a16:creationId xmlns="" xmlns:a16="http://schemas.microsoft.com/office/drawing/2014/main" id="{04A0A24E-5E96-40E5-BE1C-EF1A6320E411}"/>
                  </a:ext>
                </a:extLst>
              </p:cNvPr>
              <p:cNvSpPr/>
              <p:nvPr/>
            </p:nvSpPr>
            <p:spPr>
              <a:xfrm>
                <a:off x="4842026" y="4654806"/>
                <a:ext cx="1818206" cy="506362"/>
              </a:xfrm>
              <a:prstGeom prst="rect">
                <a:avLst/>
              </a:prstGeom>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13" dirty="0">
                    <a:solidFill>
                      <a:prstClr val="white"/>
                    </a:solidFill>
                    <a:latin typeface="Calibri"/>
                  </a:rPr>
                  <a:t>Constructive dialogue</a:t>
                </a:r>
              </a:p>
            </p:txBody>
          </p:sp>
        </p:grpSp>
        <p:sp>
          <p:nvSpPr>
            <p:cNvPr id="10" name="Rectangle 9">
              <a:extLst>
                <a:ext uri="{FF2B5EF4-FFF2-40B4-BE49-F238E27FC236}">
                  <a16:creationId xmlns="" xmlns:a16="http://schemas.microsoft.com/office/drawing/2014/main" id="{BB343090-B6F7-45F7-A491-19D144B7DE80}"/>
                </a:ext>
              </a:extLst>
            </p:cNvPr>
            <p:cNvSpPr/>
            <p:nvPr/>
          </p:nvSpPr>
          <p:spPr>
            <a:xfrm>
              <a:off x="2555776" y="2215592"/>
              <a:ext cx="1752861" cy="506362"/>
            </a:xfrm>
            <a:prstGeom prst="rect">
              <a:avLst/>
            </a:prstGeom>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13" dirty="0">
                  <a:solidFill>
                    <a:prstClr val="white"/>
                  </a:solidFill>
                  <a:latin typeface="Calibri"/>
                </a:rPr>
                <a:t>Which “consumers”?</a:t>
              </a:r>
            </a:p>
          </p:txBody>
        </p:sp>
        <p:grpSp>
          <p:nvGrpSpPr>
            <p:cNvPr id="11" name="Group 10">
              <a:extLst>
                <a:ext uri="{FF2B5EF4-FFF2-40B4-BE49-F238E27FC236}">
                  <a16:creationId xmlns="" xmlns:a16="http://schemas.microsoft.com/office/drawing/2014/main" id="{E955F37A-96F2-4AD2-BFAF-729F712845C6}"/>
                </a:ext>
              </a:extLst>
            </p:cNvPr>
            <p:cNvGrpSpPr/>
            <p:nvPr/>
          </p:nvGrpSpPr>
          <p:grpSpPr>
            <a:xfrm>
              <a:off x="4601885" y="2677614"/>
              <a:ext cx="2418387" cy="2081402"/>
              <a:chOff x="4588298" y="2771750"/>
              <a:chExt cx="2418387" cy="2081402"/>
            </a:xfrm>
            <a:solidFill>
              <a:srgbClr val="AAABB8"/>
            </a:solidFill>
          </p:grpSpPr>
          <p:sp>
            <p:nvSpPr>
              <p:cNvPr id="12" name="Freeform 11">
                <a:extLst>
                  <a:ext uri="{FF2B5EF4-FFF2-40B4-BE49-F238E27FC236}">
                    <a16:creationId xmlns="" xmlns:a16="http://schemas.microsoft.com/office/drawing/2014/main" id="{C260B09B-A64A-4FC0-89B9-5AC698448917}"/>
                  </a:ext>
                </a:extLst>
              </p:cNvPr>
              <p:cNvSpPr>
                <a:spLocks/>
              </p:cNvSpPr>
              <p:nvPr/>
            </p:nvSpPr>
            <p:spPr bwMode="auto">
              <a:xfrm flipH="1">
                <a:off x="4588298" y="2771750"/>
                <a:ext cx="2418387" cy="2081402"/>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99CCFF"/>
              </a:solidFill>
              <a:ln>
                <a:noFill/>
              </a:ln>
            </p:spPr>
            <p:txBody>
              <a:bodyPr vert="horz" wrap="square" lIns="51435" tIns="51435" rIns="51435" bIns="5143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13" dirty="0">
                  <a:solidFill>
                    <a:srgbClr val="000000"/>
                  </a:solidFill>
                  <a:latin typeface="Calibri"/>
                </a:endParaRPr>
              </a:p>
            </p:txBody>
          </p:sp>
          <p:sp>
            <p:nvSpPr>
              <p:cNvPr id="13" name="Rectangle 12">
                <a:extLst>
                  <a:ext uri="{FF2B5EF4-FFF2-40B4-BE49-F238E27FC236}">
                    <a16:creationId xmlns="" xmlns:a16="http://schemas.microsoft.com/office/drawing/2014/main" id="{5CEAAEAA-977C-4022-BBFA-829146586359}"/>
                  </a:ext>
                </a:extLst>
              </p:cNvPr>
              <p:cNvSpPr/>
              <p:nvPr/>
            </p:nvSpPr>
            <p:spPr>
              <a:xfrm>
                <a:off x="4842026" y="3038265"/>
                <a:ext cx="1818206" cy="506362"/>
              </a:xfrm>
              <a:prstGeom prst="rect">
                <a:avLst/>
              </a:prstGeom>
              <a:noFill/>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13" dirty="0">
                    <a:solidFill>
                      <a:prstClr val="white"/>
                    </a:solidFill>
                    <a:latin typeface="Calibri"/>
                  </a:rPr>
                  <a:t>“Fair share of the resulting benefit”</a:t>
                </a:r>
              </a:p>
              <a:p>
                <a:pPr algn="r"/>
                <a:r>
                  <a:rPr lang="en-GB" sz="1013" dirty="0">
                    <a:solidFill>
                      <a:prstClr val="white"/>
                    </a:solidFill>
                    <a:latin typeface="Calibri"/>
                  </a:rPr>
                  <a:t>.</a:t>
                </a:r>
              </a:p>
            </p:txBody>
          </p:sp>
        </p:grpSp>
      </p:grpSp>
    </p:spTree>
    <p:extLst>
      <p:ext uri="{BB962C8B-B14F-4D97-AF65-F5344CB8AC3E}">
        <p14:creationId xmlns:p14="http://schemas.microsoft.com/office/powerpoint/2010/main" val="14996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4(8) POLICY </a:t>
            </a:r>
            <a:r>
              <a:rPr lang="en-GB" dirty="0" smtClean="0"/>
              <a:t>BRIEF - FAIR </a:t>
            </a:r>
            <a:r>
              <a:rPr lang="en-GB" dirty="0" smtClean="0"/>
              <a:t>SHARE ISSUE</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b="1" dirty="0" smtClean="0"/>
              <a:t>*“benefits achieved on separate markets can be taken into account”; but</a:t>
            </a:r>
          </a:p>
          <a:p>
            <a:pPr marL="0" indent="0">
              <a:buNone/>
            </a:pPr>
            <a:r>
              <a:rPr lang="en-GB" b="1" dirty="0" smtClean="0"/>
              <a:t>*Consumers affected must be “substantially the same”</a:t>
            </a:r>
          </a:p>
          <a:p>
            <a:pPr marL="0" indent="0">
              <a:buNone/>
            </a:pPr>
            <a:r>
              <a:rPr lang="en-GB" b="1" dirty="0"/>
              <a:t> </a:t>
            </a:r>
            <a:r>
              <a:rPr lang="en-GB" b="1" dirty="0" smtClean="0"/>
              <a:t>                          -not the law</a:t>
            </a:r>
          </a:p>
          <a:p>
            <a:pPr marL="0" indent="0">
              <a:buNone/>
            </a:pPr>
            <a:r>
              <a:rPr lang="en-GB" b="1" dirty="0"/>
              <a:t> </a:t>
            </a:r>
            <a:r>
              <a:rPr lang="en-GB" b="1" dirty="0" smtClean="0"/>
              <a:t>                          -not fit CECED</a:t>
            </a:r>
          </a:p>
          <a:p>
            <a:pPr marL="0" indent="0">
              <a:buNone/>
            </a:pPr>
            <a:r>
              <a:rPr lang="en-GB" b="1" dirty="0" smtClean="0"/>
              <a:t>             </a:t>
            </a:r>
            <a:r>
              <a:rPr lang="en-GB" b="1" dirty="0" smtClean="0"/>
              <a:t>              </a:t>
            </a:r>
            <a:r>
              <a:rPr lang="en-GB" b="1" dirty="0" smtClean="0"/>
              <a:t>-not fit the Green deal or climate crisis.</a:t>
            </a:r>
          </a:p>
          <a:p>
            <a:pPr marL="0" indent="0">
              <a:buNone/>
            </a:pPr>
            <a:r>
              <a:rPr lang="en-GB" b="1" dirty="0" smtClean="0"/>
              <a:t>*Application-large no of customers</a:t>
            </a:r>
          </a:p>
          <a:p>
            <a:pPr marL="0" indent="0">
              <a:buNone/>
            </a:pPr>
            <a:r>
              <a:rPr lang="en-GB" b="1" dirty="0"/>
              <a:t> </a:t>
            </a:r>
            <a:r>
              <a:rPr lang="en-GB" b="1" dirty="0" smtClean="0"/>
              <a:t>       </a:t>
            </a:r>
            <a:r>
              <a:rPr lang="en-GB" b="1" dirty="0" smtClean="0"/>
              <a:t>                   </a:t>
            </a:r>
            <a:r>
              <a:rPr lang="en-GB" b="1" dirty="0" smtClean="0"/>
              <a:t>-few customers.</a:t>
            </a:r>
          </a:p>
          <a:p>
            <a:pPr marL="0" indent="0">
              <a:buNone/>
            </a:pPr>
            <a:r>
              <a:rPr lang="en-GB" b="1" dirty="0" smtClean="0"/>
              <a:t>*Makes no sense!</a:t>
            </a:r>
          </a:p>
          <a:p>
            <a:pPr marL="0" indent="0">
              <a:buNone/>
            </a:pPr>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18</a:t>
            </a:fld>
            <a:endParaRPr lang="en-GB">
              <a:latin typeface="Calibri"/>
            </a:endParaRPr>
          </a:p>
        </p:txBody>
      </p:sp>
    </p:spTree>
    <p:extLst>
      <p:ext uri="{BB962C8B-B14F-4D97-AF65-F5344CB8AC3E}">
        <p14:creationId xmlns:p14="http://schemas.microsoft.com/office/powerpoint/2010/main" val="300900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9BBD8D-7F6A-4776-A28F-D4934B92F2B3}"/>
              </a:ext>
            </a:extLst>
          </p:cNvPr>
          <p:cNvSpPr>
            <a:spLocks noGrp="1"/>
          </p:cNvSpPr>
          <p:nvPr>
            <p:ph type="title"/>
          </p:nvPr>
        </p:nvSpPr>
        <p:spPr/>
        <p:txBody>
          <a:bodyPr/>
          <a:lstStyle/>
          <a:p>
            <a:r>
              <a:rPr lang="en-GB" dirty="0" smtClean="0">
                <a:solidFill>
                  <a:srgbClr val="FF0000"/>
                </a:solidFill>
              </a:rPr>
              <a:t>4(9). </a:t>
            </a:r>
            <a:r>
              <a:rPr lang="en-GB" dirty="0">
                <a:solidFill>
                  <a:srgbClr val="FF0000"/>
                </a:solidFill>
              </a:rPr>
              <a:t>ARTICLE 101(3)</a:t>
            </a:r>
            <a:endParaRPr lang="en-GB" dirty="0"/>
          </a:p>
        </p:txBody>
      </p:sp>
      <p:sp>
        <p:nvSpPr>
          <p:cNvPr id="3" name="Content Placeholder 2">
            <a:extLst>
              <a:ext uri="{FF2B5EF4-FFF2-40B4-BE49-F238E27FC236}">
                <a16:creationId xmlns="" xmlns:a16="http://schemas.microsoft.com/office/drawing/2014/main" id="{0E117AC9-C8B3-4AAE-BBC5-927AB1D22954}"/>
              </a:ext>
            </a:extLst>
          </p:cNvPr>
          <p:cNvSpPr>
            <a:spLocks noGrp="1"/>
          </p:cNvSpPr>
          <p:nvPr>
            <p:ph idx="1"/>
          </p:nvPr>
        </p:nvSpPr>
        <p:spPr/>
        <p:txBody>
          <a:bodyPr/>
          <a:lstStyle/>
          <a:p>
            <a:pPr marL="0" indent="0">
              <a:buNone/>
            </a:pPr>
            <a:r>
              <a:rPr lang="en-GB" b="1" dirty="0"/>
              <a:t>Condition 3: No More Restrictive Than Necessary</a:t>
            </a:r>
          </a:p>
          <a:p>
            <a:pPr marL="0" indent="0">
              <a:buNone/>
            </a:pPr>
            <a:r>
              <a:rPr lang="en-GB" dirty="0"/>
              <a:t>The agreement must not:</a:t>
            </a:r>
          </a:p>
          <a:p>
            <a:pPr marL="0" indent="0">
              <a:buNone/>
            </a:pPr>
            <a:r>
              <a:rPr lang="en-GB" i="1" dirty="0"/>
              <a:t>“impose on the undertakings concerned the restrictions which are not indispensable to the attainment of those objectives”</a:t>
            </a:r>
          </a:p>
          <a:p>
            <a:pPr marL="0" indent="0">
              <a:buNone/>
            </a:pPr>
            <a:r>
              <a:rPr lang="en-GB" dirty="0"/>
              <a:t>(i.e. the improvements and progress in Condition 1)</a:t>
            </a:r>
          </a:p>
        </p:txBody>
      </p:sp>
      <p:sp>
        <p:nvSpPr>
          <p:cNvPr id="4" name="Slide Number Placeholder 3">
            <a:extLst>
              <a:ext uri="{FF2B5EF4-FFF2-40B4-BE49-F238E27FC236}">
                <a16:creationId xmlns="" xmlns:a16="http://schemas.microsoft.com/office/drawing/2014/main" id="{07C953C0-2AD0-4AF9-8037-E3824B0E442A}"/>
              </a:ext>
            </a:extLst>
          </p:cNvPr>
          <p:cNvSpPr>
            <a:spLocks noGrp="1"/>
          </p:cNvSpPr>
          <p:nvPr>
            <p:ph type="sldNum" sz="quarter" idx="12"/>
          </p:nvPr>
        </p:nvSpPr>
        <p:spPr/>
        <p:txBody>
          <a:bodyPr/>
          <a:lstStyle/>
          <a:p>
            <a:fld id="{0473FD53-04E0-40D1-ACB8-7A18E634287F}" type="slidenum">
              <a:rPr lang="en-GB">
                <a:latin typeface="Calibri"/>
              </a:rPr>
              <a:pPr/>
              <a:t>19</a:t>
            </a:fld>
            <a:endParaRPr lang="en-GB">
              <a:latin typeface="Calibri"/>
            </a:endParaRPr>
          </a:p>
        </p:txBody>
      </p:sp>
    </p:spTree>
    <p:extLst>
      <p:ext uri="{BB962C8B-B14F-4D97-AF65-F5344CB8AC3E}">
        <p14:creationId xmlns:p14="http://schemas.microsoft.com/office/powerpoint/2010/main" val="2918141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B0120B-2E98-499A-AAA1-1A70159DFBA5}"/>
              </a:ext>
            </a:extLst>
          </p:cNvPr>
          <p:cNvSpPr>
            <a:spLocks noGrp="1"/>
          </p:cNvSpPr>
          <p:nvPr>
            <p:ph type="ctrTitle"/>
          </p:nvPr>
        </p:nvSpPr>
        <p:spPr>
          <a:xfrm>
            <a:off x="1972818" y="1117543"/>
            <a:ext cx="5143500" cy="694782"/>
          </a:xfrm>
        </p:spPr>
        <p:txBody>
          <a:bodyPr>
            <a:noAutofit/>
          </a:bodyPr>
          <a:lstStyle/>
          <a:p>
            <a:r>
              <a:rPr lang="en-GB" sz="2250" dirty="0">
                <a:solidFill>
                  <a:srgbClr val="FF0000"/>
                </a:solidFill>
              </a:rPr>
              <a:t>CLIMATE CHANGE, SUSTAINABILITY &amp; COMPETITION LAW</a:t>
            </a:r>
          </a:p>
        </p:txBody>
      </p:sp>
      <p:sp>
        <p:nvSpPr>
          <p:cNvPr id="3" name="Subtitle 2">
            <a:extLst>
              <a:ext uri="{FF2B5EF4-FFF2-40B4-BE49-F238E27FC236}">
                <a16:creationId xmlns="" xmlns:a16="http://schemas.microsoft.com/office/drawing/2014/main" id="{05551550-9A10-401A-BDDF-CB19B05B1D6C}"/>
              </a:ext>
            </a:extLst>
          </p:cNvPr>
          <p:cNvSpPr>
            <a:spLocks noGrp="1"/>
          </p:cNvSpPr>
          <p:nvPr>
            <p:ph type="subTitle" idx="1"/>
          </p:nvPr>
        </p:nvSpPr>
        <p:spPr>
          <a:xfrm>
            <a:off x="1972818" y="2702011"/>
            <a:ext cx="5143500" cy="1055395"/>
          </a:xfrm>
        </p:spPr>
        <p:txBody>
          <a:bodyPr>
            <a:normAutofit fontScale="25000" lnSpcReduction="20000"/>
          </a:bodyPr>
          <a:lstStyle/>
          <a:p>
            <a:endParaRPr lang="en-GB" sz="2300" b="1" dirty="0"/>
          </a:p>
          <a:p>
            <a:pPr algn="ctr"/>
            <a:r>
              <a:rPr lang="en-GB" sz="4000" b="1" i="1" dirty="0"/>
              <a:t>Visiting Professor, Oxford University; Member UK Competition Appeal Tribunal;  legal advisor to </a:t>
            </a:r>
            <a:r>
              <a:rPr lang="en-GB" sz="4000" b="1" i="1" dirty="0" err="1"/>
              <a:t>ClientEarth</a:t>
            </a:r>
            <a:r>
              <a:rPr lang="en-GB" sz="4000" b="1" i="1" dirty="0"/>
              <a:t>, Associate Member of the UCL centre for law, economics and society; founding member of the Forum for Inclusive Competition; member of the Competition Commission of the International Chamber of Commerce (ICC); and a member of the International Advisory board of the </a:t>
            </a:r>
            <a:r>
              <a:rPr lang="en-GB" sz="4000" b="1" i="1" dirty="0" err="1"/>
              <a:t>ldc</a:t>
            </a:r>
            <a:r>
              <a:rPr lang="en-GB" sz="4000" b="1" i="1" dirty="0"/>
              <a:t> (</a:t>
            </a:r>
            <a:r>
              <a:rPr lang="en-GB" sz="4000" b="1" i="1" dirty="0" err="1"/>
              <a:t>instituto</a:t>
            </a:r>
            <a:r>
              <a:rPr lang="en-GB" sz="4000" b="1" i="1" dirty="0"/>
              <a:t> de la </a:t>
            </a:r>
            <a:r>
              <a:rPr lang="en-GB" sz="4000" b="1" i="1" dirty="0" err="1"/>
              <a:t>derecho</a:t>
            </a:r>
            <a:r>
              <a:rPr lang="en-GB" sz="4000" b="1" i="1" dirty="0"/>
              <a:t> de la </a:t>
            </a:r>
            <a:r>
              <a:rPr lang="en-GB" sz="4000" b="1" i="1" dirty="0" err="1"/>
              <a:t>competencia</a:t>
            </a:r>
            <a:r>
              <a:rPr lang="en-GB" sz="4000" b="1" i="1" dirty="0"/>
              <a:t>). </a:t>
            </a:r>
            <a:endParaRPr lang="en-GB" sz="4000" b="1" i="1" dirty="0" smtClean="0"/>
          </a:p>
          <a:p>
            <a:endParaRPr lang="en-GB" sz="2300" b="1" i="1" dirty="0"/>
          </a:p>
          <a:p>
            <a:endParaRPr lang="en-GB" sz="2300" b="1" i="1" dirty="0"/>
          </a:p>
          <a:p>
            <a:endParaRPr lang="en-GB" sz="1013" i="1" dirty="0"/>
          </a:p>
          <a:p>
            <a:endParaRPr lang="en-GB" sz="1013" i="1" dirty="0"/>
          </a:p>
          <a:p>
            <a:r>
              <a:rPr lang="en-GB" sz="1013" i="1" dirty="0"/>
              <a:t>      </a:t>
            </a:r>
          </a:p>
        </p:txBody>
      </p:sp>
      <p:sp>
        <p:nvSpPr>
          <p:cNvPr id="4" name="TextBox 3">
            <a:extLst>
              <a:ext uri="{FF2B5EF4-FFF2-40B4-BE49-F238E27FC236}">
                <a16:creationId xmlns="" xmlns:a16="http://schemas.microsoft.com/office/drawing/2014/main" id="{AFD69342-7B32-4A5D-9B60-8209FA8CA3F1}"/>
              </a:ext>
            </a:extLst>
          </p:cNvPr>
          <p:cNvSpPr txBox="1"/>
          <p:nvPr/>
        </p:nvSpPr>
        <p:spPr>
          <a:xfrm>
            <a:off x="2098321" y="4487866"/>
            <a:ext cx="3630509" cy="577338"/>
          </a:xfrm>
          <a:prstGeom prst="rect">
            <a:avLst/>
          </a:prstGeom>
          <a:noFill/>
        </p:spPr>
        <p:txBody>
          <a:bodyPr wrap="square" rtlCol="0">
            <a:spAutoFit/>
          </a:bodyPr>
          <a:lstStyle/>
          <a:p>
            <a:endParaRPr lang="en-GB" sz="788" dirty="0" smtClean="0">
              <a:solidFill>
                <a:srgbClr val="000000"/>
              </a:solidFill>
              <a:latin typeface="Calibri"/>
            </a:endParaRPr>
          </a:p>
          <a:p>
            <a:endParaRPr lang="en-GB" sz="788" dirty="0">
              <a:solidFill>
                <a:srgbClr val="000000"/>
              </a:solidFill>
              <a:latin typeface="Calibri"/>
            </a:endParaRPr>
          </a:p>
          <a:p>
            <a:r>
              <a:rPr lang="en-GB" sz="788" b="1" dirty="0" smtClean="0">
                <a:solidFill>
                  <a:srgbClr val="000000"/>
                </a:solidFill>
                <a:latin typeface="Calibri"/>
              </a:rPr>
              <a:t>* </a:t>
            </a:r>
            <a:r>
              <a:rPr lang="en-GB" sz="788" b="1" dirty="0">
                <a:solidFill>
                  <a:srgbClr val="000000"/>
                </a:solidFill>
                <a:latin typeface="Calibri"/>
              </a:rPr>
              <a:t>The views expressed here are personal and cannot be attributed to any institution </a:t>
            </a:r>
            <a:r>
              <a:rPr lang="en-GB" sz="788" b="1" dirty="0" smtClean="0">
                <a:solidFill>
                  <a:srgbClr val="000000"/>
                </a:solidFill>
                <a:latin typeface="Calibri"/>
              </a:rPr>
              <a:t>with </a:t>
            </a:r>
            <a:r>
              <a:rPr lang="en-GB" sz="788" b="1" dirty="0">
                <a:solidFill>
                  <a:srgbClr val="000000"/>
                </a:solidFill>
                <a:latin typeface="Calibri"/>
              </a:rPr>
              <a:t>which Simon is connected</a:t>
            </a:r>
          </a:p>
        </p:txBody>
      </p:sp>
      <p:sp>
        <p:nvSpPr>
          <p:cNvPr id="6" name="Rectangle 5"/>
          <p:cNvSpPr/>
          <p:nvPr/>
        </p:nvSpPr>
        <p:spPr>
          <a:xfrm>
            <a:off x="3428145" y="2294576"/>
            <a:ext cx="1852751" cy="369332"/>
          </a:xfrm>
          <a:prstGeom prst="rect">
            <a:avLst/>
          </a:prstGeom>
        </p:spPr>
        <p:txBody>
          <a:bodyPr wrap="none">
            <a:spAutoFit/>
          </a:bodyPr>
          <a:lstStyle/>
          <a:p>
            <a:r>
              <a:rPr lang="en-GB" b="1" dirty="0">
                <a:solidFill>
                  <a:srgbClr val="FF0000"/>
                </a:solidFill>
                <a:latin typeface="Calibri"/>
              </a:rPr>
              <a:t>SIMON HOLMES*</a:t>
            </a:r>
          </a:p>
        </p:txBody>
      </p:sp>
    </p:spTree>
    <p:extLst>
      <p:ext uri="{BB962C8B-B14F-4D97-AF65-F5344CB8AC3E}">
        <p14:creationId xmlns:p14="http://schemas.microsoft.com/office/powerpoint/2010/main" val="184160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EFE5C2-5839-4688-A8B4-5A951B6B2D76}"/>
              </a:ext>
            </a:extLst>
          </p:cNvPr>
          <p:cNvSpPr>
            <a:spLocks noGrp="1"/>
          </p:cNvSpPr>
          <p:nvPr>
            <p:ph type="title"/>
          </p:nvPr>
        </p:nvSpPr>
        <p:spPr/>
        <p:txBody>
          <a:bodyPr/>
          <a:lstStyle/>
          <a:p>
            <a:r>
              <a:rPr lang="en-GB" dirty="0" smtClean="0">
                <a:solidFill>
                  <a:srgbClr val="FF0000"/>
                </a:solidFill>
              </a:rPr>
              <a:t>4(10). </a:t>
            </a:r>
            <a:r>
              <a:rPr lang="en-GB" dirty="0">
                <a:solidFill>
                  <a:srgbClr val="FF0000"/>
                </a:solidFill>
              </a:rPr>
              <a:t>ARTICLE 101(3)</a:t>
            </a:r>
            <a:endParaRPr lang="en-GB" dirty="0"/>
          </a:p>
        </p:txBody>
      </p:sp>
      <p:sp>
        <p:nvSpPr>
          <p:cNvPr id="3" name="Content Placeholder 2">
            <a:extLst>
              <a:ext uri="{FF2B5EF4-FFF2-40B4-BE49-F238E27FC236}">
                <a16:creationId xmlns="" xmlns:a16="http://schemas.microsoft.com/office/drawing/2014/main" id="{1126B759-801C-4F8D-AA82-0C436455A27E}"/>
              </a:ext>
            </a:extLst>
          </p:cNvPr>
          <p:cNvSpPr>
            <a:spLocks noGrp="1"/>
          </p:cNvSpPr>
          <p:nvPr>
            <p:ph idx="1"/>
          </p:nvPr>
        </p:nvSpPr>
        <p:spPr/>
        <p:txBody>
          <a:bodyPr/>
          <a:lstStyle/>
          <a:p>
            <a:pPr marL="0" indent="0">
              <a:buNone/>
            </a:pPr>
            <a:r>
              <a:rPr lang="en-GB" b="1"/>
              <a:t>Condition 4: No Elimination of Competition</a:t>
            </a:r>
          </a:p>
          <a:p>
            <a:pPr marL="0" indent="0">
              <a:buNone/>
            </a:pPr>
            <a:r>
              <a:rPr lang="en-GB"/>
              <a:t>The agreement must not:</a:t>
            </a:r>
          </a:p>
          <a:p>
            <a:pPr marL="0" indent="0">
              <a:buNone/>
            </a:pPr>
            <a:r>
              <a:rPr lang="en-GB" i="1"/>
              <a:t>“afford such undertakings the possibility of eliminating competition in respect of a substantial part of the products in question”</a:t>
            </a:r>
          </a:p>
        </p:txBody>
      </p:sp>
      <p:sp>
        <p:nvSpPr>
          <p:cNvPr id="4" name="Slide Number Placeholder 3">
            <a:extLst>
              <a:ext uri="{FF2B5EF4-FFF2-40B4-BE49-F238E27FC236}">
                <a16:creationId xmlns="" xmlns:a16="http://schemas.microsoft.com/office/drawing/2014/main" id="{59A2C589-0EE0-401D-957D-8D6BBF01EA9E}"/>
              </a:ext>
            </a:extLst>
          </p:cNvPr>
          <p:cNvSpPr>
            <a:spLocks noGrp="1"/>
          </p:cNvSpPr>
          <p:nvPr>
            <p:ph type="sldNum" sz="quarter" idx="12"/>
          </p:nvPr>
        </p:nvSpPr>
        <p:spPr/>
        <p:txBody>
          <a:bodyPr/>
          <a:lstStyle/>
          <a:p>
            <a:fld id="{0473FD53-04E0-40D1-ACB8-7A18E634287F}" type="slidenum">
              <a:rPr lang="en-GB">
                <a:latin typeface="Calibri"/>
              </a:rPr>
              <a:pPr/>
              <a:t>20</a:t>
            </a:fld>
            <a:endParaRPr lang="en-GB">
              <a:latin typeface="Calibri"/>
            </a:endParaRPr>
          </a:p>
        </p:txBody>
      </p:sp>
    </p:spTree>
    <p:extLst>
      <p:ext uri="{BB962C8B-B14F-4D97-AF65-F5344CB8AC3E}">
        <p14:creationId xmlns:p14="http://schemas.microsoft.com/office/powerpoint/2010/main" val="79420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EE4181-DCDF-4682-ACE7-1A55138A4507}"/>
              </a:ext>
            </a:extLst>
          </p:cNvPr>
          <p:cNvSpPr>
            <a:spLocks noGrp="1"/>
          </p:cNvSpPr>
          <p:nvPr>
            <p:ph type="title"/>
          </p:nvPr>
        </p:nvSpPr>
        <p:spPr/>
        <p:txBody>
          <a:bodyPr/>
          <a:lstStyle/>
          <a:p>
            <a:r>
              <a:rPr lang="en-GB" dirty="0" smtClean="0">
                <a:solidFill>
                  <a:srgbClr val="FF0000"/>
                </a:solidFill>
              </a:rPr>
              <a:t>4(11). </a:t>
            </a:r>
            <a:r>
              <a:rPr lang="en-GB" dirty="0">
                <a:solidFill>
                  <a:srgbClr val="FF0000"/>
                </a:solidFill>
              </a:rPr>
              <a:t>ARTICLE 101(3).  The Standardisation Approach</a:t>
            </a:r>
            <a:endParaRPr lang="en-GB" dirty="0"/>
          </a:p>
        </p:txBody>
      </p:sp>
      <p:sp>
        <p:nvSpPr>
          <p:cNvPr id="3" name="Content Placeholder 2">
            <a:extLst>
              <a:ext uri="{FF2B5EF4-FFF2-40B4-BE49-F238E27FC236}">
                <a16:creationId xmlns="" xmlns:a16="http://schemas.microsoft.com/office/drawing/2014/main" id="{2F01DE47-E217-4519-B1B0-3F1039CB2B61}"/>
              </a:ext>
            </a:extLst>
          </p:cNvPr>
          <p:cNvSpPr>
            <a:spLocks noGrp="1"/>
          </p:cNvSpPr>
          <p:nvPr>
            <p:ph idx="1"/>
          </p:nvPr>
        </p:nvSpPr>
        <p:spPr/>
        <p:txBody>
          <a:bodyPr/>
          <a:lstStyle/>
          <a:p>
            <a:r>
              <a:rPr lang="en-GB" b="1" dirty="0"/>
              <a:t>*Suit sustainability agreements?</a:t>
            </a:r>
          </a:p>
          <a:p>
            <a:r>
              <a:rPr lang="en-GB" b="1" dirty="0"/>
              <a:t>*Commission guidance</a:t>
            </a:r>
          </a:p>
          <a:p>
            <a:r>
              <a:rPr lang="en-GB" b="1" dirty="0"/>
              <a:t>*More lenient?</a:t>
            </a:r>
          </a:p>
        </p:txBody>
      </p:sp>
      <p:sp>
        <p:nvSpPr>
          <p:cNvPr id="4" name="Slide Number Placeholder 3">
            <a:extLst>
              <a:ext uri="{FF2B5EF4-FFF2-40B4-BE49-F238E27FC236}">
                <a16:creationId xmlns="" xmlns:a16="http://schemas.microsoft.com/office/drawing/2014/main" id="{FF95A064-8288-46EE-ABA4-47BA3189282D}"/>
              </a:ext>
            </a:extLst>
          </p:cNvPr>
          <p:cNvSpPr>
            <a:spLocks noGrp="1"/>
          </p:cNvSpPr>
          <p:nvPr>
            <p:ph type="sldNum" sz="quarter" idx="12"/>
          </p:nvPr>
        </p:nvSpPr>
        <p:spPr/>
        <p:txBody>
          <a:bodyPr/>
          <a:lstStyle/>
          <a:p>
            <a:fld id="{0473FD53-04E0-40D1-ACB8-7A18E634287F}" type="slidenum">
              <a:rPr lang="en-GB">
                <a:latin typeface="Calibri"/>
              </a:rPr>
              <a:pPr/>
              <a:t>21</a:t>
            </a:fld>
            <a:endParaRPr lang="en-GB">
              <a:latin typeface="Calibri"/>
            </a:endParaRPr>
          </a:p>
        </p:txBody>
      </p:sp>
    </p:spTree>
    <p:extLst>
      <p:ext uri="{BB962C8B-B14F-4D97-AF65-F5344CB8AC3E}">
        <p14:creationId xmlns:p14="http://schemas.microsoft.com/office/powerpoint/2010/main" val="2003569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Article 102-Abuse of Dominance</a:t>
            </a:r>
            <a:endParaRPr lang="en-GB" dirty="0"/>
          </a:p>
        </p:txBody>
      </p:sp>
      <p:sp>
        <p:nvSpPr>
          <p:cNvPr id="3" name="Content Placeholder 2"/>
          <p:cNvSpPr>
            <a:spLocks noGrp="1"/>
          </p:cNvSpPr>
          <p:nvPr>
            <p:ph idx="1"/>
          </p:nvPr>
        </p:nvSpPr>
        <p:spPr/>
        <p:txBody>
          <a:bodyPr/>
          <a:lstStyle/>
          <a:p>
            <a:r>
              <a:rPr lang="en-GB" b="1" dirty="0" smtClean="0"/>
              <a:t>A. Article 102 as a “Sword”</a:t>
            </a:r>
          </a:p>
          <a:p>
            <a:r>
              <a:rPr lang="en-GB" dirty="0" smtClean="0"/>
              <a:t>* meaning of abuse?</a:t>
            </a:r>
          </a:p>
          <a:p>
            <a:r>
              <a:rPr lang="en-GB" dirty="0" smtClean="0"/>
              <a:t>*exploitative  abuses?</a:t>
            </a:r>
          </a:p>
          <a:p>
            <a:r>
              <a:rPr lang="en-GB" dirty="0" smtClean="0"/>
              <a:t>*Unfair purchase prices?</a:t>
            </a:r>
          </a:p>
          <a:p>
            <a:r>
              <a:rPr lang="en-GB" dirty="0" smtClean="0"/>
              <a:t>B. </a:t>
            </a:r>
            <a:r>
              <a:rPr lang="en-GB" b="1" dirty="0" smtClean="0"/>
              <a:t>Sustainability as a “Shield”</a:t>
            </a:r>
          </a:p>
          <a:p>
            <a:r>
              <a:rPr lang="en-GB" dirty="0" smtClean="0"/>
              <a:t>* </a:t>
            </a:r>
            <a:r>
              <a:rPr lang="en-GB" dirty="0" err="1" smtClean="0"/>
              <a:t>eg</a:t>
            </a:r>
            <a:r>
              <a:rPr lang="en-GB" dirty="0" smtClean="0"/>
              <a:t> - where </a:t>
            </a:r>
            <a:r>
              <a:rPr lang="en-GB" dirty="0" smtClean="0"/>
              <a:t>not “discriminatory pricing” or “refusal to supply”</a:t>
            </a:r>
          </a:p>
          <a:p>
            <a:r>
              <a:rPr lang="en-GB" dirty="0" smtClean="0"/>
              <a:t>* don’t discourage “doing the right thing”</a:t>
            </a:r>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22</a:t>
            </a:fld>
            <a:endParaRPr lang="en-GB">
              <a:latin typeface="Calibri"/>
            </a:endParaRPr>
          </a:p>
        </p:txBody>
      </p:sp>
    </p:spTree>
    <p:extLst>
      <p:ext uri="{BB962C8B-B14F-4D97-AF65-F5344CB8AC3E}">
        <p14:creationId xmlns:p14="http://schemas.microsoft.com/office/powerpoint/2010/main" val="4104105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7(1</a:t>
            </a:r>
            <a:r>
              <a:rPr lang="en-GB" dirty="0"/>
              <a:t>).”Yes we can” or  </a:t>
            </a:r>
            <a:r>
              <a:rPr lang="en-GB" dirty="0" smtClean="0"/>
              <a:t>IT’S </a:t>
            </a:r>
            <a:r>
              <a:rPr lang="en-GB" dirty="0"/>
              <a:t>ALL TOO DIFFICULT”?</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b="1" dirty="0"/>
              <a:t>Must apply the law</a:t>
            </a:r>
          </a:p>
          <a:p>
            <a:pPr>
              <a:buFont typeface="Arial" panose="020B0604020202020204" pitchFamily="34" charset="0"/>
              <a:buChar char="•"/>
            </a:pPr>
            <a:r>
              <a:rPr lang="en-GB" b="1" dirty="0"/>
              <a:t>What is important?</a:t>
            </a:r>
          </a:p>
          <a:p>
            <a:pPr>
              <a:buFont typeface="Arial" panose="020B0604020202020204" pitchFamily="34" charset="0"/>
              <a:buChar char="•"/>
            </a:pPr>
            <a:r>
              <a:rPr lang="en-GB" b="1" dirty="0"/>
              <a:t>Risk irrelevance</a:t>
            </a:r>
          </a:p>
          <a:p>
            <a:pPr>
              <a:buFont typeface="Arial" panose="020B0604020202020204" pitchFamily="34" charset="0"/>
              <a:buChar char="•"/>
            </a:pPr>
            <a:r>
              <a:rPr lang="en-GB" b="1" dirty="0"/>
              <a:t>Narrow approach is difficult</a:t>
            </a:r>
          </a:p>
          <a:p>
            <a:pPr>
              <a:buFont typeface="Arial" panose="020B0604020202020204" pitchFamily="34" charset="0"/>
              <a:buChar char="•"/>
            </a:pPr>
            <a:r>
              <a:rPr lang="en-GB" b="1" dirty="0"/>
              <a:t>Balancing is what we do</a:t>
            </a:r>
          </a:p>
          <a:p>
            <a:pPr>
              <a:buFont typeface="Arial" panose="020B0604020202020204" pitchFamily="34" charset="0"/>
              <a:buChar char="•"/>
            </a:pPr>
            <a:r>
              <a:rPr lang="en-GB" b="1" dirty="0"/>
              <a:t>NCAs are very well </a:t>
            </a:r>
            <a:r>
              <a:rPr lang="en-GB" b="1" dirty="0" smtClean="0"/>
              <a:t>equipped</a:t>
            </a:r>
            <a:endParaRPr lang="en-GB" b="1"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23</a:t>
            </a:fld>
            <a:endParaRPr lang="en-GB">
              <a:latin typeface="Calibri"/>
            </a:endParaRPr>
          </a:p>
        </p:txBody>
      </p:sp>
    </p:spTree>
    <p:extLst>
      <p:ext uri="{BB962C8B-B14F-4D97-AF65-F5344CB8AC3E}">
        <p14:creationId xmlns:p14="http://schemas.microsoft.com/office/powerpoint/2010/main" val="3035454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a:t>
            </a:r>
            <a:r>
              <a:rPr lang="en-GB" dirty="0" smtClean="0"/>
              <a:t>(2</a:t>
            </a:r>
            <a:r>
              <a:rPr lang="en-GB" dirty="0"/>
              <a:t>). “YES WE CAN” or  “</a:t>
            </a:r>
            <a:r>
              <a:rPr lang="en-GB" dirty="0" smtClean="0"/>
              <a:t>IT’S </a:t>
            </a:r>
            <a:r>
              <a:rPr lang="en-GB" dirty="0"/>
              <a:t>ALL TOO DIFFICULT”?</a:t>
            </a:r>
          </a:p>
        </p:txBody>
      </p:sp>
      <p:sp>
        <p:nvSpPr>
          <p:cNvPr id="3" name="Content Placeholder 2"/>
          <p:cNvSpPr>
            <a:spLocks noGrp="1"/>
          </p:cNvSpPr>
          <p:nvPr>
            <p:ph idx="1"/>
          </p:nvPr>
        </p:nvSpPr>
        <p:spPr/>
        <p:txBody>
          <a:bodyPr>
            <a:normAutofit/>
          </a:bodyPr>
          <a:lstStyle/>
          <a:p>
            <a:r>
              <a:rPr lang="en-GB" b="1" dirty="0"/>
              <a:t>* This is an “economic approach</a:t>
            </a:r>
            <a:r>
              <a:rPr lang="en-GB" b="1" dirty="0" smtClean="0"/>
              <a:t>”— externalities</a:t>
            </a:r>
            <a:r>
              <a:rPr lang="en-GB" b="1" dirty="0"/>
              <a:t>/”true Price”</a:t>
            </a:r>
          </a:p>
          <a:p>
            <a:r>
              <a:rPr lang="en-GB" b="1" dirty="0"/>
              <a:t>                                              </a:t>
            </a:r>
            <a:r>
              <a:rPr lang="en-GB" b="1" dirty="0" smtClean="0"/>
              <a:t>               --- quantitative </a:t>
            </a:r>
            <a:r>
              <a:rPr lang="en-GB" b="1" dirty="0"/>
              <a:t>techniques</a:t>
            </a:r>
          </a:p>
          <a:p>
            <a:r>
              <a:rPr lang="en-GB" b="1" dirty="0"/>
              <a:t>                                               </a:t>
            </a:r>
            <a:r>
              <a:rPr lang="en-GB" b="1" dirty="0" smtClean="0"/>
              <a:t>              --- value </a:t>
            </a:r>
            <a:r>
              <a:rPr lang="en-GB" b="1" dirty="0"/>
              <a:t>judgements</a:t>
            </a:r>
          </a:p>
          <a:p>
            <a:r>
              <a:rPr lang="en-GB" b="1" dirty="0"/>
              <a:t>*Political?</a:t>
            </a:r>
          </a:p>
          <a:p>
            <a:r>
              <a:rPr lang="en-GB" b="1" dirty="0"/>
              <a:t>*Fairness</a:t>
            </a:r>
          </a:p>
          <a:p>
            <a:r>
              <a:rPr lang="en-GB" b="1" dirty="0"/>
              <a:t>*Slippery Slope</a:t>
            </a:r>
          </a:p>
          <a:p>
            <a:r>
              <a:rPr lang="en-GB" b="1" dirty="0"/>
              <a:t>*Democratic Legitimacy</a:t>
            </a:r>
          </a:p>
          <a:p>
            <a:r>
              <a:rPr lang="en-GB" b="1" dirty="0" smtClean="0"/>
              <a:t>NB </a:t>
            </a:r>
            <a:r>
              <a:rPr lang="en-GB" b="1" dirty="0"/>
              <a:t>---Still need regulation</a:t>
            </a:r>
          </a:p>
          <a:p>
            <a:pPr marL="0" indent="0">
              <a:buNone/>
            </a:pPr>
            <a:endParaRPr lang="en-GB" sz="1069" b="1" dirty="0"/>
          </a:p>
          <a:p>
            <a:r>
              <a:rPr lang="en-GB" b="1" dirty="0"/>
              <a:t> YES WE CAN !!!!!</a:t>
            </a:r>
            <a:endParaRPr lang="en-GB" dirty="0"/>
          </a:p>
          <a:p>
            <a:r>
              <a:rPr lang="en-GB" dirty="0"/>
              <a:t>        </a:t>
            </a:r>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24</a:t>
            </a:fld>
            <a:endParaRPr lang="en-GB">
              <a:latin typeface="Calibri"/>
            </a:endParaRPr>
          </a:p>
        </p:txBody>
      </p:sp>
    </p:spTree>
    <p:extLst>
      <p:ext uri="{BB962C8B-B14F-4D97-AF65-F5344CB8AC3E}">
        <p14:creationId xmlns:p14="http://schemas.microsoft.com/office/powerpoint/2010/main" val="2321264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a:t>
            </a:r>
            <a:r>
              <a:rPr lang="en-GB" dirty="0" smtClean="0"/>
              <a:t>. </a:t>
            </a:r>
            <a:r>
              <a:rPr lang="en-GB" dirty="0"/>
              <a:t>PROPOSALS FOR ACTION</a:t>
            </a:r>
          </a:p>
        </p:txBody>
      </p:sp>
      <p:sp>
        <p:nvSpPr>
          <p:cNvPr id="3" name="Content Placeholder 2"/>
          <p:cNvSpPr>
            <a:spLocks noGrp="1"/>
          </p:cNvSpPr>
          <p:nvPr>
            <p:ph idx="1"/>
          </p:nvPr>
        </p:nvSpPr>
        <p:spPr/>
        <p:txBody>
          <a:bodyPr/>
          <a:lstStyle/>
          <a:p>
            <a:r>
              <a:rPr lang="en-GB" b="1" dirty="0"/>
              <a:t>1. Positive Statements</a:t>
            </a:r>
          </a:p>
          <a:p>
            <a:r>
              <a:rPr lang="en-GB" b="1" dirty="0"/>
              <a:t>2. Test cases</a:t>
            </a:r>
          </a:p>
          <a:p>
            <a:r>
              <a:rPr lang="en-GB" b="1" dirty="0"/>
              <a:t>3. Publishing </a:t>
            </a:r>
            <a:r>
              <a:rPr lang="en-GB" b="1" dirty="0" smtClean="0"/>
              <a:t>legal </a:t>
            </a:r>
            <a:r>
              <a:rPr lang="en-GB" b="1" dirty="0"/>
              <a:t>opinions</a:t>
            </a:r>
          </a:p>
          <a:p>
            <a:r>
              <a:rPr lang="en-GB" b="1" dirty="0"/>
              <a:t>4. Updating </a:t>
            </a:r>
            <a:r>
              <a:rPr lang="en-GB" b="1" dirty="0" smtClean="0"/>
              <a:t>Guidelines </a:t>
            </a:r>
            <a:r>
              <a:rPr lang="en-GB" b="1" dirty="0"/>
              <a:t>and Notices</a:t>
            </a:r>
          </a:p>
          <a:p>
            <a:r>
              <a:rPr lang="en-GB" b="1" dirty="0"/>
              <a:t>5. Guidance on authorities’ </a:t>
            </a:r>
            <a:r>
              <a:rPr lang="en-GB" b="1" dirty="0" smtClean="0"/>
              <a:t>priorities (“supporting the transition to a low carbon economy”)</a:t>
            </a:r>
            <a:endParaRPr lang="en-GB" b="1" dirty="0"/>
          </a:p>
          <a:p>
            <a:r>
              <a:rPr lang="en-GB" b="1" dirty="0"/>
              <a:t>6. Block Exemptions</a:t>
            </a:r>
            <a:r>
              <a:rPr lang="en-GB" b="1" dirty="0" smtClean="0"/>
              <a:t>?</a:t>
            </a:r>
          </a:p>
          <a:p>
            <a:r>
              <a:rPr lang="en-GB" b="1" dirty="0" smtClean="0"/>
              <a:t>7. Changes to the law?</a:t>
            </a:r>
            <a:endParaRPr lang="en-GB" b="1" dirty="0"/>
          </a:p>
          <a:p>
            <a:endParaRPr lang="en-GB" dirty="0"/>
          </a:p>
          <a:p>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25</a:t>
            </a:fld>
            <a:endParaRPr lang="en-GB">
              <a:latin typeface="Calibri"/>
            </a:endParaRPr>
          </a:p>
        </p:txBody>
      </p:sp>
    </p:spTree>
    <p:extLst>
      <p:ext uri="{BB962C8B-B14F-4D97-AF65-F5344CB8AC3E}">
        <p14:creationId xmlns:p14="http://schemas.microsoft.com/office/powerpoint/2010/main" val="3084589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a:t>
            </a:r>
            <a:r>
              <a:rPr lang="en-GB" dirty="0" smtClean="0"/>
              <a:t>. PROPOSALS FOR </a:t>
            </a:r>
            <a:r>
              <a:rPr lang="en-GB" dirty="0" smtClean="0"/>
              <a:t>ACTION cont’d</a:t>
            </a:r>
            <a:endParaRPr lang="en-GB" dirty="0"/>
          </a:p>
        </p:txBody>
      </p:sp>
      <p:sp>
        <p:nvSpPr>
          <p:cNvPr id="3" name="Content Placeholder 2"/>
          <p:cNvSpPr>
            <a:spLocks noGrp="1"/>
          </p:cNvSpPr>
          <p:nvPr>
            <p:ph idx="1"/>
          </p:nvPr>
        </p:nvSpPr>
        <p:spPr/>
        <p:txBody>
          <a:bodyPr/>
          <a:lstStyle/>
          <a:p>
            <a:r>
              <a:rPr lang="en-GB" b="1" dirty="0" smtClean="0"/>
              <a:t>8. </a:t>
            </a:r>
            <a:r>
              <a:rPr lang="en-GB" b="1" dirty="0"/>
              <a:t>Lessons from </a:t>
            </a:r>
            <a:r>
              <a:rPr lang="en-GB" b="1" dirty="0" err="1"/>
              <a:t>Covid</a:t>
            </a:r>
            <a:r>
              <a:rPr lang="en-GB" b="1" dirty="0"/>
              <a:t> </a:t>
            </a:r>
            <a:r>
              <a:rPr lang="en-GB" b="1" dirty="0" smtClean="0"/>
              <a:t>19:</a:t>
            </a:r>
          </a:p>
          <a:p>
            <a:r>
              <a:rPr lang="en-GB" b="1" dirty="0"/>
              <a:t> </a:t>
            </a:r>
            <a:r>
              <a:rPr lang="en-GB" b="1" dirty="0" smtClean="0"/>
              <a:t>      * CMA’s approach;</a:t>
            </a:r>
          </a:p>
          <a:p>
            <a:r>
              <a:rPr lang="en-GB" b="1" dirty="0"/>
              <a:t> </a:t>
            </a:r>
            <a:r>
              <a:rPr lang="en-GB" b="1" dirty="0" smtClean="0"/>
              <a:t>      * Exclusions;</a:t>
            </a:r>
          </a:p>
          <a:p>
            <a:r>
              <a:rPr lang="en-GB" b="1" dirty="0" smtClean="0"/>
              <a:t>9. More radical ideas: </a:t>
            </a:r>
          </a:p>
          <a:p>
            <a:r>
              <a:rPr lang="en-GB" b="1" dirty="0"/>
              <a:t> </a:t>
            </a:r>
            <a:r>
              <a:rPr lang="en-GB" b="1" dirty="0" smtClean="0"/>
              <a:t>     * State compulsion defence?</a:t>
            </a:r>
          </a:p>
          <a:p>
            <a:r>
              <a:rPr lang="en-GB" b="1" dirty="0"/>
              <a:t> </a:t>
            </a:r>
            <a:r>
              <a:rPr lang="en-GB" b="1" dirty="0" smtClean="0"/>
              <a:t>     * UK Future Generation Act?</a:t>
            </a:r>
          </a:p>
          <a:p>
            <a:r>
              <a:rPr lang="en-GB" b="1" dirty="0"/>
              <a:t> </a:t>
            </a:r>
            <a:r>
              <a:rPr lang="en-GB" b="1" dirty="0" smtClean="0"/>
              <a:t>     * Embed climate change and sustainability in all public acts?</a:t>
            </a:r>
          </a:p>
          <a:p>
            <a:r>
              <a:rPr lang="en-GB" b="1" dirty="0" smtClean="0"/>
              <a:t>Competition Law can cease to be “part of the problem” and become “part of the solution”</a:t>
            </a:r>
          </a:p>
          <a:p>
            <a:r>
              <a:rPr lang="en-GB" b="1" dirty="0" smtClean="0"/>
              <a:t>YES WE CAN !</a:t>
            </a:r>
            <a:endParaRPr lang="en-GB" b="1"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26</a:t>
            </a:fld>
            <a:endParaRPr lang="en-GB">
              <a:latin typeface="Calibri"/>
            </a:endParaRPr>
          </a:p>
        </p:txBody>
      </p:sp>
    </p:spTree>
    <p:extLst>
      <p:ext uri="{BB962C8B-B14F-4D97-AF65-F5344CB8AC3E}">
        <p14:creationId xmlns:p14="http://schemas.microsoft.com/office/powerpoint/2010/main" val="820045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C99290-A3D9-4696-8E96-05123D505704}"/>
              </a:ext>
            </a:extLst>
          </p:cNvPr>
          <p:cNvSpPr>
            <a:spLocks noGrp="1"/>
          </p:cNvSpPr>
          <p:nvPr>
            <p:ph type="title"/>
          </p:nvPr>
        </p:nvSpPr>
        <p:spPr/>
        <p:txBody>
          <a:bodyPr/>
          <a:lstStyle/>
          <a:p>
            <a:r>
              <a:rPr lang="en-GB" dirty="0">
                <a:solidFill>
                  <a:srgbClr val="FF0000"/>
                </a:solidFill>
              </a:rPr>
              <a:t>9</a:t>
            </a:r>
            <a:r>
              <a:rPr lang="en-GB" dirty="0" smtClean="0">
                <a:solidFill>
                  <a:srgbClr val="FF0000"/>
                </a:solidFill>
              </a:rPr>
              <a:t> (1). </a:t>
            </a:r>
            <a:r>
              <a:rPr lang="en-GB" dirty="0">
                <a:solidFill>
                  <a:srgbClr val="FF0000"/>
                </a:solidFill>
              </a:rPr>
              <a:t>CONCLUSION</a:t>
            </a:r>
          </a:p>
        </p:txBody>
      </p:sp>
      <p:sp>
        <p:nvSpPr>
          <p:cNvPr id="3" name="Content Placeholder 2">
            <a:extLst>
              <a:ext uri="{FF2B5EF4-FFF2-40B4-BE49-F238E27FC236}">
                <a16:creationId xmlns="" xmlns:a16="http://schemas.microsoft.com/office/drawing/2014/main" id="{B07D45E7-0554-4DE2-A686-8232F0798BBC}"/>
              </a:ext>
            </a:extLst>
          </p:cNvPr>
          <p:cNvSpPr>
            <a:spLocks noGrp="1"/>
          </p:cNvSpPr>
          <p:nvPr>
            <p:ph idx="1"/>
          </p:nvPr>
        </p:nvSpPr>
        <p:spPr/>
        <p:txBody>
          <a:bodyPr>
            <a:normAutofit/>
          </a:bodyPr>
          <a:lstStyle/>
          <a:p>
            <a:pPr marL="0" indent="0">
              <a:buNone/>
            </a:pPr>
            <a:endParaRPr lang="en-GB" dirty="0"/>
          </a:p>
          <a:p>
            <a:r>
              <a:rPr lang="en-GB" b="1" dirty="0" smtClean="0"/>
              <a:t>*Can </a:t>
            </a:r>
            <a:r>
              <a:rPr lang="en-GB" b="1" dirty="0"/>
              <a:t>do much without changing the law</a:t>
            </a:r>
          </a:p>
          <a:p>
            <a:pPr lvl="1"/>
            <a:r>
              <a:rPr lang="en-GB" b="1" dirty="0"/>
              <a:t>revisit the law and economics</a:t>
            </a:r>
          </a:p>
          <a:p>
            <a:pPr lvl="1"/>
            <a:r>
              <a:rPr lang="en-GB" b="1" dirty="0"/>
              <a:t>Are you happy with what  competition law is doing?</a:t>
            </a:r>
          </a:p>
          <a:p>
            <a:pPr lvl="1"/>
            <a:r>
              <a:rPr lang="en-GB" b="1" dirty="0"/>
              <a:t>More robust </a:t>
            </a:r>
            <a:r>
              <a:rPr lang="en-GB" b="1" dirty="0" smtClean="0"/>
              <a:t>advice </a:t>
            </a:r>
            <a:r>
              <a:rPr lang="en-GB" b="1" dirty="0" smtClean="0"/>
              <a:t>(</a:t>
            </a:r>
            <a:r>
              <a:rPr lang="en-GB" b="1" dirty="0" err="1" smtClean="0"/>
              <a:t>eg</a:t>
            </a:r>
            <a:r>
              <a:rPr lang="en-GB" b="1" dirty="0" smtClean="0"/>
              <a:t> Fair Wear Foundation-”living wage”).</a:t>
            </a:r>
            <a:endParaRPr lang="en-GB" b="1" dirty="0"/>
          </a:p>
          <a:p>
            <a:r>
              <a:rPr lang="en-GB" b="1" dirty="0" smtClean="0"/>
              <a:t>*May </a:t>
            </a:r>
            <a:r>
              <a:rPr lang="en-GB" b="1" dirty="0"/>
              <a:t>still need </a:t>
            </a:r>
            <a:r>
              <a:rPr lang="en-GB" b="1" dirty="0" smtClean="0"/>
              <a:t>changes</a:t>
            </a:r>
          </a:p>
          <a:p>
            <a:r>
              <a:rPr lang="en-GB" b="1" dirty="0" smtClean="0"/>
              <a:t>*Genuine </a:t>
            </a:r>
            <a:r>
              <a:rPr lang="en-GB" b="1" dirty="0" smtClean="0"/>
              <a:t>difficulties—technical </a:t>
            </a:r>
            <a:r>
              <a:rPr lang="en-GB" b="1" dirty="0" smtClean="0"/>
              <a:t>issues</a:t>
            </a:r>
          </a:p>
          <a:p>
            <a:r>
              <a:rPr lang="en-GB" b="1" dirty="0"/>
              <a:t> </a:t>
            </a:r>
            <a:r>
              <a:rPr lang="en-GB" b="1" dirty="0" smtClean="0"/>
              <a:t>                                   ---conservative competition establishment</a:t>
            </a:r>
          </a:p>
          <a:p>
            <a:r>
              <a:rPr lang="en-GB" b="1" dirty="0" smtClean="0"/>
              <a:t>*Things moving in our direction.</a:t>
            </a:r>
          </a:p>
          <a:p>
            <a:r>
              <a:rPr lang="en-GB" b="1" dirty="0" smtClean="0"/>
              <a:t>*Vital role for us all </a:t>
            </a:r>
            <a:endParaRPr lang="en-GB" b="1" dirty="0"/>
          </a:p>
        </p:txBody>
      </p:sp>
      <p:sp>
        <p:nvSpPr>
          <p:cNvPr id="4" name="Slide Number Placeholder 3">
            <a:extLst>
              <a:ext uri="{FF2B5EF4-FFF2-40B4-BE49-F238E27FC236}">
                <a16:creationId xmlns="" xmlns:a16="http://schemas.microsoft.com/office/drawing/2014/main" id="{D8DEB7E1-D5D1-458E-86C0-88308CCCC917}"/>
              </a:ext>
            </a:extLst>
          </p:cNvPr>
          <p:cNvSpPr>
            <a:spLocks noGrp="1"/>
          </p:cNvSpPr>
          <p:nvPr>
            <p:ph type="sldNum" sz="quarter" idx="12"/>
          </p:nvPr>
        </p:nvSpPr>
        <p:spPr/>
        <p:txBody>
          <a:bodyPr/>
          <a:lstStyle/>
          <a:p>
            <a:fld id="{0473FD53-04E0-40D1-ACB8-7A18E634287F}" type="slidenum">
              <a:rPr lang="en-GB">
                <a:latin typeface="Calibri"/>
              </a:rPr>
              <a:pPr/>
              <a:t>27</a:t>
            </a:fld>
            <a:endParaRPr lang="en-GB">
              <a:latin typeface="Calibri"/>
            </a:endParaRPr>
          </a:p>
        </p:txBody>
      </p:sp>
    </p:spTree>
    <p:extLst>
      <p:ext uri="{BB962C8B-B14F-4D97-AF65-F5344CB8AC3E}">
        <p14:creationId xmlns:p14="http://schemas.microsoft.com/office/powerpoint/2010/main" val="4076087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t>ANNEX A (1). </a:t>
            </a:r>
            <a:br>
              <a:rPr lang="en-GB" sz="1800" dirty="0"/>
            </a:br>
            <a:r>
              <a:rPr lang="en-GB" sz="1800" dirty="0"/>
              <a:t>PUBLICATIONS ON SUSTAINABILITY AND COMPETITION (Simon Holmes)</a:t>
            </a:r>
          </a:p>
        </p:txBody>
      </p:sp>
      <p:sp>
        <p:nvSpPr>
          <p:cNvPr id="3" name="Content Placeholder 2"/>
          <p:cNvSpPr>
            <a:spLocks noGrp="1"/>
          </p:cNvSpPr>
          <p:nvPr>
            <p:ph idx="1"/>
          </p:nvPr>
        </p:nvSpPr>
        <p:spPr/>
        <p:txBody>
          <a:bodyPr>
            <a:normAutofit/>
          </a:bodyPr>
          <a:lstStyle/>
          <a:p>
            <a:r>
              <a:rPr lang="en-GB" dirty="0"/>
              <a:t>1. JAE Paper “Climate Change, Sustainability and Competition Law”: </a:t>
            </a:r>
            <a:r>
              <a:rPr lang="en-GB" u="sng" dirty="0">
                <a:hlinkClick r:id="rId2"/>
              </a:rPr>
              <a:t>https://academic.oup.com/antitrust/article/8/2/354/5819564?login=true</a:t>
            </a:r>
            <a:r>
              <a:rPr lang="en-GB" dirty="0"/>
              <a:t> </a:t>
            </a:r>
          </a:p>
          <a:p>
            <a:r>
              <a:rPr lang="en-GB" dirty="0"/>
              <a:t>2. “Climate Change, Sustainability and Competition Law in the UK” (published in the ECLR, July, 2020); </a:t>
            </a:r>
            <a:r>
              <a:rPr lang="en-GB" u="sng" dirty="0">
                <a:hlinkClick r:id="rId3"/>
              </a:rPr>
              <a:t>https://www.law.ox.ac.uk/sites/files/oxlaw/cclp_working_paper_cclpl51.pdf</a:t>
            </a:r>
            <a:r>
              <a:rPr lang="en-GB" dirty="0"/>
              <a:t> </a:t>
            </a:r>
          </a:p>
          <a:p>
            <a:r>
              <a:rPr lang="en-GB" i="1" dirty="0"/>
              <a:t>3. Climate Change and Competition Law –Simon Holmes note for OECD Roundtable on sustainability and competition law: </a:t>
            </a:r>
            <a:r>
              <a:rPr lang="en-GB" u="sng" dirty="0">
                <a:hlinkClick r:id="rId4"/>
              </a:rPr>
              <a:t>https://one.oecd.org/document/DAF/COMP/WD(2020)94/en/pdf</a:t>
            </a:r>
            <a:endParaRPr lang="en-GB" dirty="0"/>
          </a:p>
          <a:p>
            <a:r>
              <a:rPr lang="en-GB" i="1" dirty="0"/>
              <a:t>4.</a:t>
            </a:r>
            <a:r>
              <a:rPr lang="en-GB" dirty="0"/>
              <a:t> Horizontal agreements between companies-revision of EU competition rules. </a:t>
            </a:r>
            <a:r>
              <a:rPr lang="en-GB" dirty="0" err="1"/>
              <a:t>ClientEarth</a:t>
            </a:r>
            <a:r>
              <a:rPr lang="en-GB" dirty="0"/>
              <a:t> and Simon Holmes contribution to the Commission’s consultation.</a:t>
            </a:r>
            <a:br>
              <a:rPr lang="en-GB" dirty="0"/>
            </a:br>
            <a:r>
              <a:rPr lang="en-GB" u="sng" dirty="0">
                <a:hlinkClick r:id="rId5"/>
              </a:rPr>
              <a:t>https://www.clientearth.org/media/3c4lsaex/clientearth-and-s-holmes-contribution-horizontal-agreements-04-10-2021.pdf</a:t>
            </a:r>
            <a:endParaRPr lang="en-GB" dirty="0"/>
          </a:p>
          <a:p>
            <a:r>
              <a:rPr lang="en-GB" dirty="0"/>
              <a:t>5. "Competition Policy supporting the Green Deal". [Concurrences No 1-2021]. </a:t>
            </a:r>
            <a:r>
              <a:rPr lang="en-GB" u="sng" dirty="0">
                <a:hlinkClick r:id="rId6"/>
              </a:rPr>
              <a:t>https://www.concurrences.com/en/review/issues/no-1-2021/conferences/sustainable-development-what-role-for-competition-policy-new-frontiers-of</a:t>
            </a:r>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28</a:t>
            </a:fld>
            <a:endParaRPr lang="en-GB">
              <a:latin typeface="Calibri"/>
            </a:endParaRPr>
          </a:p>
        </p:txBody>
      </p:sp>
    </p:spTree>
    <p:extLst>
      <p:ext uri="{BB962C8B-B14F-4D97-AF65-F5344CB8AC3E}">
        <p14:creationId xmlns:p14="http://schemas.microsoft.com/office/powerpoint/2010/main" val="304465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t>ANNEX A (2). </a:t>
            </a:r>
            <a:br>
              <a:rPr lang="en-GB" sz="1800" dirty="0"/>
            </a:br>
            <a:r>
              <a:rPr lang="en-GB" sz="1800" dirty="0"/>
              <a:t>PUBLICATIONS ON SUSTAINABILITY AND COMPETITION (Simon Holmes).</a:t>
            </a:r>
          </a:p>
        </p:txBody>
      </p:sp>
      <p:sp>
        <p:nvSpPr>
          <p:cNvPr id="3" name="Content Placeholder 2"/>
          <p:cNvSpPr>
            <a:spLocks noGrp="1"/>
          </p:cNvSpPr>
          <p:nvPr>
            <p:ph idx="1"/>
          </p:nvPr>
        </p:nvSpPr>
        <p:spPr/>
        <p:txBody>
          <a:bodyPr>
            <a:normAutofit/>
          </a:bodyPr>
          <a:lstStyle/>
          <a:p>
            <a:r>
              <a:rPr lang="en-GB" dirty="0"/>
              <a:t>6. “Climate Change is an existential Threat: competition law must be part of the solution and not part of the problem” [CPI Antitrust Chronical, July 2020]. </a:t>
            </a:r>
            <a:r>
              <a:rPr lang="en-GB" u="sng" dirty="0">
                <a:hlinkClick r:id="rId2"/>
              </a:rPr>
              <a:t>https://www.competitionpolicyinternational.com/climate-change-is-an-existential-threat-competition-law-must-be-part-of-the-solution-and-not-part-of-the-problem/</a:t>
            </a:r>
            <a:r>
              <a:rPr lang="en-GB" dirty="0"/>
              <a:t> </a:t>
            </a:r>
          </a:p>
          <a:p>
            <a:r>
              <a:rPr lang="en-GB" dirty="0"/>
              <a:t>7. “Consumer welfare, sustainability and competition law goals” [Concurrence No 2-2020]. </a:t>
            </a:r>
            <a:r>
              <a:rPr lang="en-GB" u="sng" dirty="0">
                <a:hlinkClick r:id="rId3"/>
              </a:rPr>
              <a:t>https://www.concurrences.com/en/review/issues/no-2-2020/foreword/consumer-welfare-sustainability-and-competition-law-goals-93496-en</a:t>
            </a:r>
            <a:r>
              <a:rPr lang="en-GB" dirty="0"/>
              <a:t> </a:t>
            </a:r>
          </a:p>
          <a:p>
            <a:r>
              <a:rPr lang="en-GB" dirty="0"/>
              <a:t>8</a:t>
            </a:r>
            <a:r>
              <a:rPr lang="en-GB" i="1" dirty="0"/>
              <a:t>.  </a:t>
            </a:r>
            <a:r>
              <a:rPr lang="en-GB" i="1" dirty="0" err="1"/>
              <a:t>Covid</a:t>
            </a:r>
            <a:r>
              <a:rPr lang="en-GB" i="1" dirty="0"/>
              <a:t> 19 Lessons for climate change blog: </a:t>
            </a:r>
            <a:r>
              <a:rPr lang="en-GB" u="sng" dirty="0">
                <a:hlinkClick r:id="rId4"/>
              </a:rPr>
              <a:t>http://competitionlawblog.kluwercompetitionlaw.com/2020/04/23/climate-change-sustainability-and-competition-law-lessons-from-covid-19/</a:t>
            </a:r>
            <a:r>
              <a:rPr lang="en-GB" dirty="0"/>
              <a:t> </a:t>
            </a:r>
          </a:p>
          <a:p>
            <a:r>
              <a:rPr lang="en-GB" dirty="0"/>
              <a:t> </a:t>
            </a:r>
          </a:p>
          <a:p>
            <a:r>
              <a:rPr lang="en-GB" dirty="0"/>
              <a:t> </a:t>
            </a:r>
          </a:p>
          <a:p>
            <a:r>
              <a:rPr lang="en-GB" b="1" dirty="0"/>
              <a:t>See also “Competition Law, Climate Change &amp; Environmental Sustainability”, edited by Simon Holmes, Dirk </a:t>
            </a:r>
            <a:r>
              <a:rPr lang="en-GB" b="1" dirty="0" err="1"/>
              <a:t>Middelschulte</a:t>
            </a:r>
            <a:r>
              <a:rPr lang="en-GB" b="1" dirty="0"/>
              <a:t> and </a:t>
            </a:r>
            <a:r>
              <a:rPr lang="en-GB" b="1" dirty="0" err="1"/>
              <a:t>Martijn</a:t>
            </a:r>
            <a:r>
              <a:rPr lang="en-GB" b="1" dirty="0"/>
              <a:t> </a:t>
            </a:r>
            <a:r>
              <a:rPr lang="en-GB" b="1" dirty="0" err="1"/>
              <a:t>Snoep</a:t>
            </a:r>
            <a:r>
              <a:rPr lang="en-GB" b="1" dirty="0"/>
              <a:t>-a collection of some 40 essays. [Concurrence]. </a:t>
            </a:r>
            <a:r>
              <a:rPr lang="en-GB" u="sng" dirty="0">
                <a:hlinkClick r:id="rId5"/>
              </a:rPr>
              <a:t>https://www.concurrences.com/en/all-books/competition-law-climate-change-environmental-sustainability</a:t>
            </a:r>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29</a:t>
            </a:fld>
            <a:endParaRPr lang="en-GB">
              <a:latin typeface="Calibri"/>
            </a:endParaRPr>
          </a:p>
        </p:txBody>
      </p:sp>
    </p:spTree>
    <p:extLst>
      <p:ext uri="{BB962C8B-B14F-4D97-AF65-F5344CB8AC3E}">
        <p14:creationId xmlns:p14="http://schemas.microsoft.com/office/powerpoint/2010/main" val="383988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INTRODUCTION</a:t>
            </a:r>
            <a:endParaRPr lang="en-GB" dirty="0"/>
          </a:p>
        </p:txBody>
      </p:sp>
      <p:sp>
        <p:nvSpPr>
          <p:cNvPr id="3" name="Content Placeholder 2"/>
          <p:cNvSpPr>
            <a:spLocks noGrp="1"/>
          </p:cNvSpPr>
          <p:nvPr>
            <p:ph idx="1"/>
          </p:nvPr>
        </p:nvSpPr>
        <p:spPr/>
        <p:txBody>
          <a:bodyPr/>
          <a:lstStyle/>
          <a:p>
            <a:r>
              <a:rPr lang="en-GB" b="1" dirty="0" smtClean="0"/>
              <a:t>A. The </a:t>
            </a:r>
            <a:r>
              <a:rPr lang="en-GB" b="1" dirty="0" smtClean="0"/>
              <a:t>issue</a:t>
            </a:r>
            <a:endParaRPr lang="en-GB" b="1" dirty="0" smtClean="0"/>
          </a:p>
          <a:p>
            <a:r>
              <a:rPr lang="en-GB" b="1" dirty="0" smtClean="0"/>
              <a:t>B. In the beginning…..</a:t>
            </a:r>
          </a:p>
          <a:p>
            <a:r>
              <a:rPr lang="en-GB" b="1" dirty="0" smtClean="0"/>
              <a:t>C. Where have we got to? </a:t>
            </a:r>
            <a:r>
              <a:rPr lang="en-GB" b="1" dirty="0" smtClean="0"/>
              <a:t>--- national authorities - Dutch</a:t>
            </a:r>
            <a:endParaRPr lang="en-GB" b="1" dirty="0" smtClean="0"/>
          </a:p>
          <a:p>
            <a:r>
              <a:rPr lang="en-GB" b="1" dirty="0"/>
              <a:t> </a:t>
            </a:r>
            <a:r>
              <a:rPr lang="en-GB" b="1" dirty="0" smtClean="0"/>
              <a:t>                                                                                </a:t>
            </a:r>
            <a:r>
              <a:rPr lang="en-GB" b="1" dirty="0" smtClean="0"/>
              <a:t>        - others</a:t>
            </a:r>
            <a:endParaRPr lang="en-GB" b="1" dirty="0" smtClean="0"/>
          </a:p>
          <a:p>
            <a:r>
              <a:rPr lang="en-GB" b="1" dirty="0"/>
              <a:t> </a:t>
            </a:r>
            <a:r>
              <a:rPr lang="en-GB" b="1" dirty="0" smtClean="0"/>
              <a:t>            </a:t>
            </a:r>
            <a:r>
              <a:rPr lang="en-GB" b="1" dirty="0" smtClean="0"/>
              <a:t>                                   --- industry</a:t>
            </a:r>
            <a:endParaRPr lang="en-GB" b="1" dirty="0" smtClean="0"/>
          </a:p>
          <a:p>
            <a:r>
              <a:rPr lang="en-GB" b="1" dirty="0"/>
              <a:t> </a:t>
            </a:r>
            <a:r>
              <a:rPr lang="en-GB" b="1" dirty="0" smtClean="0"/>
              <a:t>                                               </a:t>
            </a:r>
            <a:r>
              <a:rPr lang="en-GB" b="1" dirty="0" smtClean="0"/>
              <a:t>--- international </a:t>
            </a:r>
            <a:r>
              <a:rPr lang="en-GB" b="1" dirty="0" smtClean="0"/>
              <a:t>bodies</a:t>
            </a:r>
          </a:p>
          <a:p>
            <a:r>
              <a:rPr lang="en-GB" b="1" dirty="0"/>
              <a:t> </a:t>
            </a:r>
            <a:r>
              <a:rPr lang="en-GB" b="1" dirty="0" smtClean="0"/>
              <a:t>                                               </a:t>
            </a:r>
            <a:r>
              <a:rPr lang="en-GB" b="1" dirty="0" smtClean="0"/>
              <a:t>--- EU Commission - Commission </a:t>
            </a:r>
            <a:r>
              <a:rPr lang="en-GB" b="1" dirty="0" smtClean="0"/>
              <a:t>Policy Brief</a:t>
            </a:r>
          </a:p>
          <a:p>
            <a:r>
              <a:rPr lang="en-GB" b="1" dirty="0"/>
              <a:t> </a:t>
            </a:r>
            <a:r>
              <a:rPr lang="en-GB" b="1" dirty="0" smtClean="0"/>
              <a:t>                                               </a:t>
            </a:r>
            <a:r>
              <a:rPr lang="en-GB" b="1" dirty="0" smtClean="0"/>
              <a:t>--- opposition</a:t>
            </a:r>
            <a:endParaRPr lang="en-GB" b="1" dirty="0" smtClean="0"/>
          </a:p>
          <a:p>
            <a:endParaRPr lang="en-GB" dirty="0" smtClean="0"/>
          </a:p>
          <a:p>
            <a:pPr marL="0" indent="0">
              <a:buNone/>
            </a:pPr>
            <a:endParaRPr lang="en-GB" dirty="0" smtClean="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3</a:t>
            </a:fld>
            <a:endParaRPr lang="en-GB">
              <a:latin typeface="Calibri"/>
            </a:endParaRPr>
          </a:p>
        </p:txBody>
      </p:sp>
    </p:spTree>
    <p:extLst>
      <p:ext uri="{BB962C8B-B14F-4D97-AF65-F5344CB8AC3E}">
        <p14:creationId xmlns:p14="http://schemas.microsoft.com/office/powerpoint/2010/main" val="2188007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575" dirty="0"/>
              <a:t>ANNEX B (1).</a:t>
            </a:r>
            <a:br>
              <a:rPr lang="en-GB" sz="1575" dirty="0"/>
            </a:br>
            <a:r>
              <a:rPr lang="en-GB" sz="1575" dirty="0"/>
              <a:t>EXAMPLES OF WHERE FEAR OF COMPETITION LAW HAS INHIBITED VITAL ACTION TO FIGHT CLIMATE CHANGE AND PROMOTE  OTHER SUSTAINABILITY GOALS</a:t>
            </a:r>
          </a:p>
        </p:txBody>
      </p:sp>
      <p:sp>
        <p:nvSpPr>
          <p:cNvPr id="3" name="Content Placeholder 2"/>
          <p:cNvSpPr>
            <a:spLocks noGrp="1"/>
          </p:cNvSpPr>
          <p:nvPr>
            <p:ph idx="1"/>
          </p:nvPr>
        </p:nvSpPr>
        <p:spPr/>
        <p:txBody>
          <a:bodyPr>
            <a:normAutofit/>
          </a:bodyPr>
          <a:lstStyle/>
          <a:p>
            <a:r>
              <a:rPr lang="en-GB" dirty="0"/>
              <a:t> </a:t>
            </a:r>
          </a:p>
          <a:p>
            <a:pPr lvl="0"/>
            <a:r>
              <a:rPr lang="en-GB" dirty="0" smtClean="0"/>
              <a:t>1. In </a:t>
            </a:r>
            <a:r>
              <a:rPr lang="en-GB" dirty="0"/>
              <a:t>the supermarket sector, in order to bring about a meaningful reduction of single use plastic and increase rates of recycling, big names need to work together. If a single supplier works with each of its supermarket customers the systems they agree may not work for other suppliers: this is inefficient and sub optimal from a sustainability perspective. Similarly, if a supermarket works with each of its suppliers the systems they agree may not work for other supermarkets: again, this is inefficient and sub optimal from a sustainability perspective. If suppliers and retailers work together (with appropriate safeguards) whole systems can be made more sustainable and at a faster pace.</a:t>
            </a:r>
          </a:p>
          <a:p>
            <a:r>
              <a:rPr lang="en-GB" dirty="0"/>
              <a:t> </a:t>
            </a:r>
          </a:p>
          <a:p>
            <a:pPr lvl="0"/>
            <a:r>
              <a:rPr lang="en-GB" dirty="0"/>
              <a:t> </a:t>
            </a:r>
            <a:r>
              <a:rPr lang="en-GB" dirty="0" smtClean="0"/>
              <a:t>2. Deforestation </a:t>
            </a:r>
            <a:r>
              <a:rPr lang="en-GB" dirty="0"/>
              <a:t>is the 2nd largest source of GHGs and a major driver of biodiversity loss with most of this being driven by activity in the Amazon and </a:t>
            </a:r>
            <a:r>
              <a:rPr lang="en-GB" dirty="0" err="1"/>
              <a:t>Cerrado</a:t>
            </a:r>
            <a:r>
              <a:rPr lang="en-GB" dirty="0"/>
              <a:t> regions in the Mercosur. Leading soft commodity traders have expressed a willingness to work together to tackle this issue but often cite competition law concerns as a limiting factor. While there need to be limits to the information exchanged and what is agreed, the competition rules need to facilitate, rather than impede, vital joint work to tackle this.</a:t>
            </a:r>
          </a:p>
          <a:p>
            <a:r>
              <a:rPr lang="en-GB" dirty="0"/>
              <a:t> </a:t>
            </a:r>
          </a:p>
          <a:p>
            <a:r>
              <a:rPr lang="en-GB" dirty="0" smtClean="0"/>
              <a:t>3 .A </a:t>
            </a:r>
            <a:r>
              <a:rPr lang="en-GB" dirty="0"/>
              <a:t>major and growing concern is the link between crops like soya and tropical deforestation and conversion of native vegetation with consequent impacts on bio- diversity, carbon emissions, water systems and local communities. Initiatives like the UK RoundTable on sustainable Soya bring together key players in the market to work together to achieve a secure, resilient sustainable supply of soya: </a:t>
            </a:r>
            <a:r>
              <a:rPr lang="en-GB" dirty="0" err="1"/>
              <a:t>ie</a:t>
            </a:r>
            <a:r>
              <a:rPr lang="en-GB" dirty="0"/>
              <a:t> soya that is legal and cultivated in a way that protects against conversion of forests and valuable native vegetation. What is “sustainable“ soya, and what is not, is a complex question which industry players (with expert advice) are well placed to analyse and to develop appropriate criteria- while leaving industry players free to make their own unilateral purchasing decisions. Again, this can be done without infringing competition rules but legal uncertainty has meant that many players, while in principle ready to play their part, are nervous of </a:t>
            </a:r>
            <a:r>
              <a:rPr lang="en-GB" dirty="0" smtClean="0"/>
              <a:t>doing so.</a:t>
            </a:r>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30</a:t>
            </a:fld>
            <a:endParaRPr lang="en-GB">
              <a:latin typeface="Calibri"/>
            </a:endParaRPr>
          </a:p>
        </p:txBody>
      </p:sp>
    </p:spTree>
    <p:extLst>
      <p:ext uri="{BB962C8B-B14F-4D97-AF65-F5344CB8AC3E}">
        <p14:creationId xmlns:p14="http://schemas.microsoft.com/office/powerpoint/2010/main" val="1508863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575" dirty="0"/>
              <a:t>ANNEX B(2). </a:t>
            </a:r>
            <a:br>
              <a:rPr lang="en-GB" sz="1575" dirty="0"/>
            </a:br>
            <a:r>
              <a:rPr lang="en-GB" sz="1575" dirty="0"/>
              <a:t>EXAMPLES OF WHERE FEAR OF COMPETITION LAW HAS INHIBITED VITAL ACTION TO FIGHT CLIMATE CHANGE AND SUPORT OTHER SUSTAINABILITY GOALS.</a:t>
            </a:r>
          </a:p>
        </p:txBody>
      </p:sp>
      <p:sp>
        <p:nvSpPr>
          <p:cNvPr id="3" name="Content Placeholder 2"/>
          <p:cNvSpPr>
            <a:spLocks noGrp="1"/>
          </p:cNvSpPr>
          <p:nvPr>
            <p:ph idx="1"/>
          </p:nvPr>
        </p:nvSpPr>
        <p:spPr/>
        <p:txBody>
          <a:bodyPr>
            <a:normAutofit lnSpcReduction="10000"/>
          </a:bodyPr>
          <a:lstStyle/>
          <a:p>
            <a:r>
              <a:rPr lang="en-GB" dirty="0"/>
              <a:t> </a:t>
            </a:r>
          </a:p>
          <a:p>
            <a:pPr lvl="0"/>
            <a:r>
              <a:rPr lang="en-GB" dirty="0" smtClean="0"/>
              <a:t>4. The </a:t>
            </a:r>
            <a:r>
              <a:rPr lang="en-GB" dirty="0"/>
              <a:t>fashion industry has a huge environmentally harmful impact, particularly in terms of the raw materials going into garments which are often only worn for a few months, but also in terms of the impact in producer countries (land clearance, water usage </a:t>
            </a:r>
            <a:r>
              <a:rPr lang="en-GB" dirty="0" err="1"/>
              <a:t>etc</a:t>
            </a:r>
            <a:r>
              <a:rPr lang="en-GB" dirty="0"/>
              <a:t>). It also has a significant role to play in terms of social sustainability (</a:t>
            </a:r>
            <a:r>
              <a:rPr lang="en-GB" dirty="0" err="1"/>
              <a:t>eg</a:t>
            </a:r>
            <a:r>
              <a:rPr lang="en-GB" dirty="0"/>
              <a:t> avoidance of child labour and other forms of exploitation of workers in some of the poorest countries in the world). Many in the industry acknowledge this and the Fashion Pact was established to change things recognising that “no single company or executive can enact change at the scale or speed needed to protect our planet”. While respecting the boundaries, it is important that competition rules do not impede such valuable work.</a:t>
            </a:r>
          </a:p>
          <a:p>
            <a:r>
              <a:rPr lang="en-GB" dirty="0"/>
              <a:t> </a:t>
            </a:r>
          </a:p>
          <a:p>
            <a:pPr lvl="0"/>
            <a:r>
              <a:rPr lang="en-GB" dirty="0" smtClean="0"/>
              <a:t>5.  </a:t>
            </a:r>
            <a:r>
              <a:rPr lang="en-GB" dirty="0"/>
              <a:t>Fishing quotas are agreed by governments but the industry and consumers have an interest in avoiding overfishing and depletion of stocks and are often willing to go further and/ or faster than governments. An example of this is an agreement among suppliers and UK retailers to ensure that mackerel is fished on a sustainable basis as stocks are depleted in the North Atlantic. The system is carefully designed to comply with competition rules but at one point one firm took the view that a boycott of unsustainably caught fish would transgress competition law as an anti-competitive boycott. Others appreciated that the system was competition compliant. We need to work hard to ensure that all businesses understand that such vital collaborative efforts can work within the existing competition rules and that such initiatives are not held up, or unnecessarily limited in scope, as a result of unfounded fear of competition enforcement.</a:t>
            </a:r>
          </a:p>
          <a:p>
            <a:r>
              <a:rPr lang="en-GB" dirty="0"/>
              <a:t> </a:t>
            </a:r>
          </a:p>
          <a:p>
            <a:r>
              <a:rPr lang="en-GB" dirty="0"/>
              <a:t> </a:t>
            </a:r>
          </a:p>
          <a:p>
            <a:r>
              <a:rPr lang="en-GB" b="1" dirty="0"/>
              <a:t>Simon Holmes. Visiting Professor of Law Oxford University. Judge, UK Competition Appeal Tribunal.</a:t>
            </a:r>
            <a:endParaRPr lang="en-GB" dirty="0"/>
          </a:p>
          <a:p>
            <a:r>
              <a:rPr lang="en-GB" dirty="0"/>
              <a:t> </a:t>
            </a:r>
          </a:p>
          <a:p>
            <a:endParaRPr lang="en-GB"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31</a:t>
            </a:fld>
            <a:endParaRPr lang="en-GB">
              <a:latin typeface="Calibri"/>
            </a:endParaRPr>
          </a:p>
        </p:txBody>
      </p:sp>
    </p:spTree>
    <p:extLst>
      <p:ext uri="{BB962C8B-B14F-4D97-AF65-F5344CB8AC3E}">
        <p14:creationId xmlns:p14="http://schemas.microsoft.com/office/powerpoint/2010/main" val="403449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SUSTAINABILITY:  </a:t>
            </a:r>
            <a:r>
              <a:rPr lang="en-US" dirty="0"/>
              <a:t>UK COMPETITION LAW </a:t>
            </a:r>
            <a:r>
              <a:rPr lang="en-US" dirty="0" smtClean="0"/>
              <a:t>and other tools</a:t>
            </a:r>
            <a:endParaRPr lang="en-US" dirty="0"/>
          </a:p>
        </p:txBody>
      </p:sp>
      <p:sp>
        <p:nvSpPr>
          <p:cNvPr id="3" name="Subtitle 2"/>
          <p:cNvSpPr>
            <a:spLocks noGrp="1"/>
          </p:cNvSpPr>
          <p:nvPr>
            <p:ph type="subTitle" idx="1"/>
          </p:nvPr>
        </p:nvSpPr>
        <p:spPr/>
        <p:txBody>
          <a:bodyPr/>
          <a:lstStyle/>
          <a:p>
            <a:endParaRPr lang="en-US" dirty="0" smtClean="0"/>
          </a:p>
          <a:p>
            <a:r>
              <a:rPr lang="en-US" sz="1500" dirty="0"/>
              <a:t>Thursday 13 January 2022</a:t>
            </a:r>
          </a:p>
        </p:txBody>
      </p:sp>
      <p:sp>
        <p:nvSpPr>
          <p:cNvPr id="4" name="Footer Placeholder 3"/>
          <p:cNvSpPr>
            <a:spLocks noGrp="1"/>
          </p:cNvSpPr>
          <p:nvPr>
            <p:ph type="ftr" sz="quarter" idx="11"/>
          </p:nvPr>
        </p:nvSpPr>
        <p:spPr/>
        <p:txBody>
          <a:bodyPr/>
          <a:lstStyle/>
          <a:p>
            <a:r>
              <a:rPr lang="en-GB" b="1" smtClean="0"/>
              <a:t>brickcourt.co.uk </a:t>
            </a:r>
          </a:p>
          <a:p>
            <a:r>
              <a:rPr lang="en-GB" smtClean="0"/>
              <a:t>+44(0)20 7379 3550</a:t>
            </a:r>
            <a:endParaRPr lang="en-GB" dirty="0"/>
          </a:p>
        </p:txBody>
      </p:sp>
      <p:sp>
        <p:nvSpPr>
          <p:cNvPr id="5" name="Text Placeholder 4"/>
          <p:cNvSpPr>
            <a:spLocks noGrp="1"/>
          </p:cNvSpPr>
          <p:nvPr>
            <p:ph type="body" sz="quarter" idx="12"/>
          </p:nvPr>
        </p:nvSpPr>
        <p:spPr/>
        <p:txBody>
          <a:bodyPr>
            <a:normAutofit/>
          </a:bodyPr>
          <a:lstStyle/>
          <a:p>
            <a:endParaRPr lang="en-US" sz="1500" dirty="0"/>
          </a:p>
          <a:p>
            <a:r>
              <a:rPr lang="en-US" sz="1500" dirty="0"/>
              <a:t>SARAH LEE QC</a:t>
            </a:r>
          </a:p>
        </p:txBody>
      </p:sp>
    </p:spTree>
    <p:extLst>
      <p:ext uri="{BB962C8B-B14F-4D97-AF65-F5344CB8AC3E}">
        <p14:creationId xmlns:p14="http://schemas.microsoft.com/office/powerpoint/2010/main" val="54571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a:bodyPr>
          <a:lstStyle/>
          <a:p>
            <a:r>
              <a:rPr lang="en-US" dirty="0" smtClean="0"/>
              <a:t>The Chapter I and II provisions and the </a:t>
            </a:r>
            <a:r>
              <a:rPr lang="en-US" dirty="0" err="1" smtClean="0"/>
              <a:t>cma</a:t>
            </a:r>
            <a:endParaRPr lang="en-US" dirty="0"/>
          </a:p>
        </p:txBody>
      </p:sp>
      <p:sp>
        <p:nvSpPr>
          <p:cNvPr id="4" name="Content Placeholder 3"/>
          <p:cNvSpPr>
            <a:spLocks noGrp="1"/>
          </p:cNvSpPr>
          <p:nvPr>
            <p:ph sz="quarter" idx="11"/>
          </p:nvPr>
        </p:nvSpPr>
        <p:spPr/>
        <p:txBody>
          <a:bodyPr/>
          <a:lstStyle/>
          <a:p>
            <a:endParaRPr lang="en-US" dirty="0"/>
          </a:p>
          <a:p>
            <a:r>
              <a:rPr lang="en-US" dirty="0" smtClean="0"/>
              <a:t>Chapters I and II of the Competition Act 1998 mirror Arts. 101 and 102 respectively.</a:t>
            </a:r>
          </a:p>
          <a:p>
            <a:r>
              <a:rPr lang="en-US" dirty="0" smtClean="0"/>
              <a:t>The potential for finding that sustainability agreements escape prohibition, or else benefit from an exemption under section 9(1), is the same as under EU competition law.</a:t>
            </a:r>
          </a:p>
          <a:p>
            <a:r>
              <a:rPr lang="en-US" dirty="0" smtClean="0"/>
              <a:t>Section 18 likewise has the same potential as EU law for use as a sword or a shield in relation to conduct of dominant undertakings.</a:t>
            </a:r>
          </a:p>
          <a:p>
            <a:r>
              <a:rPr lang="en-US" dirty="0" smtClean="0"/>
              <a:t>CMA information sheet 27.1.21 on Environmental sustainability agreements and competition law. </a:t>
            </a:r>
          </a:p>
          <a:p>
            <a:r>
              <a:rPr lang="en-US" dirty="0" smtClean="0"/>
              <a:t>Supporting transition to a low carbon economy a strategic objective for the CMA.</a:t>
            </a:r>
            <a:endParaRPr lang="en-US" dirty="0"/>
          </a:p>
        </p:txBody>
      </p:sp>
    </p:spTree>
    <p:extLst>
      <p:ext uri="{BB962C8B-B14F-4D97-AF65-F5344CB8AC3E}">
        <p14:creationId xmlns:p14="http://schemas.microsoft.com/office/powerpoint/2010/main" val="2950711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US" dirty="0" smtClean="0"/>
              <a:t>S. </a:t>
            </a:r>
            <a:r>
              <a:rPr lang="en-US" dirty="0" smtClean="0"/>
              <a:t>60A of the competition act 1998</a:t>
            </a:r>
            <a:endParaRPr lang="en-US" dirty="0"/>
          </a:p>
        </p:txBody>
      </p:sp>
      <p:sp>
        <p:nvSpPr>
          <p:cNvPr id="4" name="Content Placeholder 3"/>
          <p:cNvSpPr>
            <a:spLocks noGrp="1"/>
          </p:cNvSpPr>
          <p:nvPr>
            <p:ph sz="quarter" idx="11"/>
          </p:nvPr>
        </p:nvSpPr>
        <p:spPr/>
        <p:txBody>
          <a:bodyPr/>
          <a:lstStyle/>
          <a:p>
            <a:r>
              <a:rPr lang="en-US" dirty="0" smtClean="0"/>
              <a:t>Under s. 60A, courts, the CAT and the CMA must: -</a:t>
            </a:r>
          </a:p>
          <a:p>
            <a:endParaRPr lang="en-US" dirty="0" smtClean="0"/>
          </a:p>
          <a:p>
            <a:pPr lvl="1"/>
            <a:r>
              <a:rPr lang="en-US" dirty="0" smtClean="0"/>
              <a:t>Generally (and subject only to a few exceptions) act with a view to ensuring that there is no inconsistency in the application of principles of competition law laid down in EU law provisions and decisions of the EU Court before the end of 2020.</a:t>
            </a:r>
          </a:p>
          <a:p>
            <a:pPr marL="135000" lvl="1" indent="0">
              <a:buNone/>
            </a:pPr>
            <a:endParaRPr lang="en-US" dirty="0" smtClean="0"/>
          </a:p>
          <a:p>
            <a:pPr lvl="1"/>
            <a:r>
              <a:rPr lang="en-US" dirty="0" smtClean="0"/>
              <a:t>Have regard to have regard to relevant decisions or statements of the European Commission before the end of 2020, unless withdrawn.</a:t>
            </a:r>
          </a:p>
          <a:p>
            <a:pPr lvl="1"/>
            <a:endParaRPr lang="en-US" dirty="0" smtClean="0"/>
          </a:p>
          <a:p>
            <a:endParaRPr lang="en-US" dirty="0"/>
          </a:p>
        </p:txBody>
      </p:sp>
    </p:spTree>
    <p:extLst>
      <p:ext uri="{BB962C8B-B14F-4D97-AF65-F5344CB8AC3E}">
        <p14:creationId xmlns:p14="http://schemas.microsoft.com/office/powerpoint/2010/main" val="2046833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US" dirty="0" smtClean="0"/>
              <a:t>Other </a:t>
            </a:r>
            <a:r>
              <a:rPr lang="en-US" dirty="0" err="1" smtClean="0"/>
              <a:t>ncaS</a:t>
            </a:r>
            <a:endParaRPr lang="en-US" dirty="0"/>
          </a:p>
        </p:txBody>
      </p:sp>
      <p:sp>
        <p:nvSpPr>
          <p:cNvPr id="4" name="Content Placeholder 3"/>
          <p:cNvSpPr>
            <a:spLocks noGrp="1"/>
          </p:cNvSpPr>
          <p:nvPr>
            <p:ph sz="quarter" idx="11"/>
          </p:nvPr>
        </p:nvSpPr>
        <p:spPr/>
        <p:txBody>
          <a:bodyPr>
            <a:normAutofit/>
          </a:bodyPr>
          <a:lstStyle/>
          <a:p>
            <a:r>
              <a:rPr lang="en-US" dirty="0" smtClean="0"/>
              <a:t>Dutch Authority for Consumers &amp; Markets (ACM) : -</a:t>
            </a:r>
          </a:p>
          <a:p>
            <a:endParaRPr lang="en-US" dirty="0" smtClean="0"/>
          </a:p>
          <a:p>
            <a:pPr lvl="1"/>
            <a:r>
              <a:rPr lang="en-US" dirty="0" smtClean="0"/>
              <a:t>Draft Guidelines on Sustainability Agreements </a:t>
            </a:r>
            <a:r>
              <a:rPr lang="mr-IN" dirty="0" smtClean="0"/>
              <a:t>–</a:t>
            </a:r>
            <a:r>
              <a:rPr lang="en-US" dirty="0" smtClean="0"/>
              <a:t> 9.7.20.</a:t>
            </a:r>
          </a:p>
          <a:p>
            <a:pPr marL="135000" lvl="1" indent="0">
              <a:buNone/>
            </a:pPr>
            <a:endParaRPr lang="en-US" dirty="0" smtClean="0"/>
          </a:p>
          <a:p>
            <a:pPr lvl="1"/>
            <a:r>
              <a:rPr lang="en-US" dirty="0" smtClean="0"/>
              <a:t>New Draft - 26.1.21. Guidelines on Sustainability Agreements </a:t>
            </a:r>
            <a:r>
              <a:rPr lang="mr-IN" dirty="0" smtClean="0"/>
              <a:t>–</a:t>
            </a:r>
            <a:r>
              <a:rPr lang="en-US" dirty="0" smtClean="0"/>
              <a:t> Opportunities within competition law</a:t>
            </a:r>
          </a:p>
          <a:p>
            <a:pPr marL="135000" lvl="1" indent="0">
              <a:buNone/>
            </a:pPr>
            <a:endParaRPr lang="en-US" dirty="0"/>
          </a:p>
          <a:p>
            <a:pPr marL="135000" lvl="1" indent="0">
              <a:buNone/>
            </a:pPr>
            <a:r>
              <a:rPr lang="en-US" dirty="0" smtClean="0"/>
              <a:t>Approach to identify situations where the benefits for society as a whole outweigh the disadvantages of any restriction of competition.</a:t>
            </a:r>
          </a:p>
          <a:p>
            <a:pPr marL="135000" lvl="1" indent="0">
              <a:buNone/>
            </a:pPr>
            <a:endParaRPr lang="en-US" dirty="0" smtClean="0"/>
          </a:p>
          <a:p>
            <a:pPr lvl="1"/>
            <a:endParaRPr lang="en-US" dirty="0"/>
          </a:p>
        </p:txBody>
      </p:sp>
    </p:spTree>
    <p:extLst>
      <p:ext uri="{BB962C8B-B14F-4D97-AF65-F5344CB8AC3E}">
        <p14:creationId xmlns:p14="http://schemas.microsoft.com/office/powerpoint/2010/main" val="4242932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US" dirty="0" smtClean="0"/>
              <a:t>ACM Draft Guidelines</a:t>
            </a:r>
            <a:endParaRPr lang="en-US" dirty="0"/>
          </a:p>
        </p:txBody>
      </p:sp>
      <p:sp>
        <p:nvSpPr>
          <p:cNvPr id="4" name="Content Placeholder 3"/>
          <p:cNvSpPr>
            <a:spLocks noGrp="1"/>
          </p:cNvSpPr>
          <p:nvPr>
            <p:ph sz="quarter" idx="11"/>
          </p:nvPr>
        </p:nvSpPr>
        <p:spPr/>
        <p:txBody>
          <a:bodyPr/>
          <a:lstStyle/>
          <a:p>
            <a:pPr marL="135000" lvl="1" indent="0">
              <a:buNone/>
            </a:pPr>
            <a:r>
              <a:rPr lang="en-US" dirty="0" smtClean="0"/>
              <a:t>ACM Draft Guidelines</a:t>
            </a:r>
          </a:p>
          <a:p>
            <a:pPr lvl="1"/>
            <a:endParaRPr lang="en-US" dirty="0"/>
          </a:p>
          <a:p>
            <a:pPr lvl="1"/>
            <a:r>
              <a:rPr lang="en-US" dirty="0" smtClean="0"/>
              <a:t>For </a:t>
            </a:r>
            <a:r>
              <a:rPr lang="en-US" dirty="0"/>
              <a:t>EU-wide discussion.</a:t>
            </a:r>
          </a:p>
          <a:p>
            <a:pPr lvl="1"/>
            <a:endParaRPr lang="en-US" dirty="0"/>
          </a:p>
          <a:p>
            <a:pPr lvl="1"/>
            <a:r>
              <a:rPr lang="en-US" dirty="0"/>
              <a:t>Will not impose fines for collective agreements where the draft Guidelines have been followed in good faith.</a:t>
            </a:r>
          </a:p>
          <a:p>
            <a:pPr lvl="1"/>
            <a:endParaRPr lang="en-US" dirty="0"/>
          </a:p>
          <a:p>
            <a:pPr lvl="1"/>
            <a:r>
              <a:rPr lang="en-US" dirty="0"/>
              <a:t>Technical report (Jan 2021) commissioned by ACM and Greek competition authority (HCC) on how to show and gauge sustainability benefits.</a:t>
            </a:r>
          </a:p>
          <a:p>
            <a:endParaRPr lang="en-US" dirty="0"/>
          </a:p>
        </p:txBody>
      </p:sp>
    </p:spTree>
    <p:extLst>
      <p:ext uri="{BB962C8B-B14F-4D97-AF65-F5344CB8AC3E}">
        <p14:creationId xmlns:p14="http://schemas.microsoft.com/office/powerpoint/2010/main" val="937679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US" dirty="0" smtClean="0"/>
              <a:t>Scope for change?</a:t>
            </a:r>
            <a:endParaRPr lang="en-US" dirty="0"/>
          </a:p>
        </p:txBody>
      </p:sp>
      <p:sp>
        <p:nvSpPr>
          <p:cNvPr id="4" name="Content Placeholder 3"/>
          <p:cNvSpPr>
            <a:spLocks noGrp="1"/>
          </p:cNvSpPr>
          <p:nvPr>
            <p:ph sz="quarter" idx="11"/>
          </p:nvPr>
        </p:nvSpPr>
        <p:spPr/>
        <p:txBody>
          <a:bodyPr/>
          <a:lstStyle/>
          <a:p>
            <a:r>
              <a:rPr lang="en-US" dirty="0"/>
              <a:t>Will we see a change of </a:t>
            </a:r>
            <a:r>
              <a:rPr lang="en-US" dirty="0" smtClean="0"/>
              <a:t>approach in the UK in the future?</a:t>
            </a:r>
          </a:p>
          <a:p>
            <a:endParaRPr lang="en-US" dirty="0"/>
          </a:p>
          <a:p>
            <a:r>
              <a:rPr lang="en-US" dirty="0"/>
              <a:t>CMA’s Call for Inputs </a:t>
            </a:r>
            <a:r>
              <a:rPr lang="en-US" dirty="0" smtClean="0"/>
              <a:t>(deadline was in </a:t>
            </a:r>
            <a:r>
              <a:rPr lang="en-US" dirty="0"/>
              <a:t>November 2021</a:t>
            </a:r>
            <a:r>
              <a:rPr lang="en-US" dirty="0" smtClean="0"/>
              <a:t>).</a:t>
            </a:r>
          </a:p>
          <a:p>
            <a:pPr marL="0" indent="0">
              <a:buNone/>
            </a:pPr>
            <a:endParaRPr lang="en-US" dirty="0"/>
          </a:p>
          <a:p>
            <a:r>
              <a:rPr lang="en-US" dirty="0" smtClean="0"/>
              <a:t>UK’s </a:t>
            </a:r>
            <a:r>
              <a:rPr lang="en-US" dirty="0"/>
              <a:t>international </a:t>
            </a:r>
            <a:r>
              <a:rPr lang="en-US" dirty="0" smtClean="0"/>
              <a:t>obligations, </a:t>
            </a:r>
            <a:r>
              <a:rPr lang="en-US" dirty="0"/>
              <a:t>including the Trade and Cooperation Agreement signed with the EU</a:t>
            </a:r>
            <a:r>
              <a:rPr lang="en-US" dirty="0" smtClean="0"/>
              <a:t>.</a:t>
            </a:r>
          </a:p>
          <a:p>
            <a:endParaRPr lang="en-US" dirty="0"/>
          </a:p>
          <a:p>
            <a:pPr lvl="1"/>
            <a:r>
              <a:rPr lang="en-US" dirty="0" smtClean="0"/>
              <a:t>Principles and objectives in Title XI, including ambitions on climate neutrality by 2050 in line with the European Green Deal.</a:t>
            </a:r>
          </a:p>
          <a:p>
            <a:pPr marL="135000" lvl="1" indent="0">
              <a:buNone/>
            </a:pPr>
            <a:endParaRPr lang="en-US" dirty="0" smtClean="0"/>
          </a:p>
          <a:p>
            <a:pPr lvl="1"/>
            <a:r>
              <a:rPr lang="en-US" dirty="0" smtClean="0"/>
              <a:t>Article 7.4 in Title XI. Parties adopt the principle that “</a:t>
            </a:r>
            <a:r>
              <a:rPr lang="en-US" i="1" dirty="0" smtClean="0"/>
              <a:t>environmental protection should be integrated into the making of policies</a:t>
            </a:r>
            <a:r>
              <a:rPr lang="en-US" dirty="0" smtClean="0"/>
              <a:t>”.</a:t>
            </a:r>
            <a:endParaRPr lang="en-US" dirty="0"/>
          </a:p>
          <a:p>
            <a:endParaRPr lang="en-US" dirty="0"/>
          </a:p>
        </p:txBody>
      </p:sp>
    </p:spTree>
    <p:extLst>
      <p:ext uri="{BB962C8B-B14F-4D97-AF65-F5344CB8AC3E}">
        <p14:creationId xmlns:p14="http://schemas.microsoft.com/office/powerpoint/2010/main" val="3617603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US" dirty="0" smtClean="0"/>
              <a:t>ABUSE OF DOMINANCE</a:t>
            </a:r>
            <a:endParaRPr lang="en-US" dirty="0"/>
          </a:p>
        </p:txBody>
      </p:sp>
      <p:sp>
        <p:nvSpPr>
          <p:cNvPr id="4" name="Content Placeholder 3"/>
          <p:cNvSpPr>
            <a:spLocks noGrp="1"/>
          </p:cNvSpPr>
          <p:nvPr>
            <p:ph sz="quarter" idx="11"/>
          </p:nvPr>
        </p:nvSpPr>
        <p:spPr/>
        <p:txBody>
          <a:bodyPr/>
          <a:lstStyle/>
          <a:p>
            <a:r>
              <a:rPr lang="en-US" dirty="0" smtClean="0"/>
              <a:t>A mechanism for outlawing environmentally unsustainable business practices by dominant companies, which make it impossible for others to compete unless they too adopt such practices </a:t>
            </a:r>
            <a:r>
              <a:rPr lang="mr-IN" dirty="0" smtClean="0"/>
              <a:t>–</a:t>
            </a:r>
            <a:r>
              <a:rPr lang="en-US" dirty="0" smtClean="0"/>
              <a:t> methods other than normal competition.</a:t>
            </a:r>
          </a:p>
          <a:p>
            <a:endParaRPr lang="en-US" dirty="0" smtClean="0"/>
          </a:p>
          <a:p>
            <a:pPr lvl="2"/>
            <a:r>
              <a:rPr lang="en-US" dirty="0" smtClean="0"/>
              <a:t>Commission’s </a:t>
            </a:r>
            <a:r>
              <a:rPr lang="en-US" i="1" dirty="0" smtClean="0"/>
              <a:t>PPC</a:t>
            </a:r>
            <a:r>
              <a:rPr lang="en-US" dirty="0" smtClean="0"/>
              <a:t> investigation March 2021 includes looking at whether whether largest supplier of wholesale and retail electricity in Greece has slowed down investment into greener energy.</a:t>
            </a:r>
          </a:p>
          <a:p>
            <a:pPr lvl="2"/>
            <a:endParaRPr lang="en-US" dirty="0"/>
          </a:p>
          <a:p>
            <a:r>
              <a:rPr lang="en-US" dirty="0"/>
              <a:t>F</a:t>
            </a:r>
            <a:r>
              <a:rPr lang="en-US" dirty="0" smtClean="0"/>
              <a:t>urther tools - looking further at supply chain imbalances, even absent dominance?</a:t>
            </a:r>
          </a:p>
          <a:p>
            <a:endParaRPr lang="en-US" dirty="0" smtClean="0"/>
          </a:p>
        </p:txBody>
      </p:sp>
    </p:spTree>
    <p:extLst>
      <p:ext uri="{BB962C8B-B14F-4D97-AF65-F5344CB8AC3E}">
        <p14:creationId xmlns:p14="http://schemas.microsoft.com/office/powerpoint/2010/main" val="2320918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fontScale="90000"/>
          </a:bodyPr>
          <a:lstStyle/>
          <a:p>
            <a:r>
              <a:rPr lang="en-US" dirty="0" smtClean="0"/>
              <a:t>OTHER AREAS and mechanisms </a:t>
            </a:r>
            <a:r>
              <a:rPr lang="mr-IN" dirty="0" smtClean="0"/>
              <a:t>–</a:t>
            </a:r>
            <a:r>
              <a:rPr lang="en-US" dirty="0" smtClean="0"/>
              <a:t> TRADE, PROCUREMENT ETC.</a:t>
            </a:r>
            <a:endParaRPr lang="en-US" dirty="0"/>
          </a:p>
        </p:txBody>
      </p:sp>
      <p:sp>
        <p:nvSpPr>
          <p:cNvPr id="4" name="Content Placeholder 3"/>
          <p:cNvSpPr>
            <a:spLocks noGrp="1"/>
          </p:cNvSpPr>
          <p:nvPr>
            <p:ph sz="quarter" idx="11"/>
          </p:nvPr>
        </p:nvSpPr>
        <p:spPr/>
        <p:txBody>
          <a:bodyPr>
            <a:normAutofit/>
          </a:bodyPr>
          <a:lstStyle/>
          <a:p>
            <a:r>
              <a:rPr lang="en-US" dirty="0" smtClean="0"/>
              <a:t>Trade remedies and sustainability: -</a:t>
            </a:r>
          </a:p>
          <a:p>
            <a:pPr lvl="2"/>
            <a:r>
              <a:rPr lang="en-US" dirty="0" smtClean="0"/>
              <a:t>Subsidies where environmental standards not complied with?</a:t>
            </a:r>
          </a:p>
          <a:p>
            <a:pPr lvl="2"/>
            <a:r>
              <a:rPr lang="en-US" dirty="0" smtClean="0"/>
              <a:t>Public interest test for remedies </a:t>
            </a:r>
            <a:r>
              <a:rPr lang="mr-IN" dirty="0" smtClean="0"/>
              <a:t>–</a:t>
            </a:r>
            <a:r>
              <a:rPr lang="en-US" dirty="0" smtClean="0"/>
              <a:t> UK; Union interest test </a:t>
            </a:r>
            <a:r>
              <a:rPr lang="mr-IN" dirty="0" smtClean="0"/>
              <a:t>–</a:t>
            </a:r>
            <a:r>
              <a:rPr lang="en-US" dirty="0" smtClean="0"/>
              <a:t> EU. </a:t>
            </a:r>
          </a:p>
          <a:p>
            <a:pPr marL="0" indent="0">
              <a:buNone/>
            </a:pPr>
            <a:endParaRPr lang="en-US" dirty="0" smtClean="0"/>
          </a:p>
          <a:p>
            <a:r>
              <a:rPr lang="en-US" dirty="0" smtClean="0"/>
              <a:t>EU Green Public Procurement and environmental goals </a:t>
            </a:r>
            <a:r>
              <a:rPr lang="mr-IN" dirty="0" smtClean="0"/>
              <a:t>–</a:t>
            </a:r>
            <a:r>
              <a:rPr lang="en-US" dirty="0" smtClean="0"/>
              <a:t> future compulsory environmental protection objectives in laws and policies?</a:t>
            </a:r>
          </a:p>
          <a:p>
            <a:endParaRPr lang="en-US" dirty="0"/>
          </a:p>
          <a:p>
            <a:r>
              <a:rPr lang="en-GB" dirty="0" smtClean="0"/>
              <a:t>In general, perhaps move towards new balances and clearer obligations on environmental issues.</a:t>
            </a:r>
          </a:p>
          <a:p>
            <a:pPr marL="0" indent="0">
              <a:buNone/>
            </a:pPr>
            <a:endParaRPr lang="en-US" i="1" dirty="0"/>
          </a:p>
        </p:txBody>
      </p:sp>
    </p:spTree>
    <p:extLst>
      <p:ext uri="{BB962C8B-B14F-4D97-AF65-F5344CB8AC3E}">
        <p14:creationId xmlns:p14="http://schemas.microsoft.com/office/powerpoint/2010/main" val="20194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INTRODUCTION</a:t>
            </a:r>
            <a:endParaRPr lang="en-GB" dirty="0"/>
          </a:p>
        </p:txBody>
      </p:sp>
      <p:sp>
        <p:nvSpPr>
          <p:cNvPr id="3" name="Content Placeholder 2"/>
          <p:cNvSpPr>
            <a:spLocks noGrp="1"/>
          </p:cNvSpPr>
          <p:nvPr>
            <p:ph idx="1"/>
          </p:nvPr>
        </p:nvSpPr>
        <p:spPr/>
        <p:txBody>
          <a:bodyPr/>
          <a:lstStyle/>
          <a:p>
            <a:r>
              <a:rPr lang="en-GB" b="1" dirty="0" smtClean="0"/>
              <a:t>D. Areas of Competition Law</a:t>
            </a:r>
          </a:p>
          <a:p>
            <a:r>
              <a:rPr lang="en-GB" b="1" dirty="0" smtClean="0"/>
              <a:t>    </a:t>
            </a:r>
            <a:r>
              <a:rPr lang="en-GB" b="1" dirty="0" err="1" smtClean="0"/>
              <a:t>i</a:t>
            </a:r>
            <a:r>
              <a:rPr lang="en-GB" b="1" dirty="0" smtClean="0"/>
              <a:t>) </a:t>
            </a:r>
            <a:r>
              <a:rPr lang="en-GB" b="1" dirty="0" smtClean="0"/>
              <a:t>Co-operation</a:t>
            </a:r>
            <a:endParaRPr lang="en-GB" b="1" dirty="0" smtClean="0"/>
          </a:p>
          <a:p>
            <a:r>
              <a:rPr lang="en-GB" b="1" dirty="0" smtClean="0"/>
              <a:t>    ii) Abuse of Dominance-sword?</a:t>
            </a:r>
          </a:p>
          <a:p>
            <a:r>
              <a:rPr lang="en-GB" b="1" dirty="0"/>
              <a:t> </a:t>
            </a:r>
            <a:r>
              <a:rPr lang="en-GB" b="1" dirty="0" smtClean="0"/>
              <a:t>                                     </a:t>
            </a:r>
            <a:r>
              <a:rPr lang="en-GB" b="1" dirty="0" smtClean="0"/>
              <a:t>         </a:t>
            </a:r>
            <a:r>
              <a:rPr lang="en-GB" b="1" dirty="0" smtClean="0"/>
              <a:t>-shield?</a:t>
            </a:r>
          </a:p>
          <a:p>
            <a:r>
              <a:rPr lang="en-GB" b="1" dirty="0" smtClean="0"/>
              <a:t>    iii) Mergers</a:t>
            </a:r>
          </a:p>
          <a:p>
            <a:r>
              <a:rPr lang="en-GB" b="1" dirty="0" smtClean="0"/>
              <a:t>    iv) State Aid</a:t>
            </a:r>
          </a:p>
          <a:p>
            <a:r>
              <a:rPr lang="en-GB" b="1" dirty="0" smtClean="0"/>
              <a:t>    v) Public procurement.</a:t>
            </a:r>
          </a:p>
          <a:p>
            <a:r>
              <a:rPr lang="en-GB" b="1" dirty="0" smtClean="0"/>
              <a:t>    vi) Market Investigations?</a:t>
            </a:r>
          </a:p>
          <a:p>
            <a:r>
              <a:rPr lang="en-GB" b="1" dirty="0" smtClean="0"/>
              <a:t>E. My approach </a:t>
            </a:r>
            <a:r>
              <a:rPr lang="en-GB" b="1" dirty="0" smtClean="0"/>
              <a:t>today</a:t>
            </a:r>
            <a:endParaRPr lang="en-GB" b="1" dirty="0"/>
          </a:p>
        </p:txBody>
      </p:sp>
      <p:sp>
        <p:nvSpPr>
          <p:cNvPr id="4" name="Slide Number Placeholder 3"/>
          <p:cNvSpPr>
            <a:spLocks noGrp="1"/>
          </p:cNvSpPr>
          <p:nvPr>
            <p:ph type="sldNum" sz="quarter" idx="12"/>
          </p:nvPr>
        </p:nvSpPr>
        <p:spPr/>
        <p:txBody>
          <a:bodyPr/>
          <a:lstStyle/>
          <a:p>
            <a:fld id="{0473FD53-04E0-40D1-ACB8-7A18E634287F}" type="slidenum">
              <a:rPr lang="en-GB">
                <a:latin typeface="Calibri"/>
              </a:rPr>
              <a:pPr/>
              <a:t>4</a:t>
            </a:fld>
            <a:endParaRPr lang="en-GB">
              <a:latin typeface="Calibri"/>
            </a:endParaRPr>
          </a:p>
        </p:txBody>
      </p:sp>
    </p:spTree>
    <p:extLst>
      <p:ext uri="{BB962C8B-B14F-4D97-AF65-F5344CB8AC3E}">
        <p14:creationId xmlns:p14="http://schemas.microsoft.com/office/powerpoint/2010/main" val="992948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99856"/>
            <a:ext cx="6858000" cy="966696"/>
          </a:xfrm>
        </p:spPr>
        <p:txBody>
          <a:bodyPr/>
          <a:lstStyle/>
          <a:p>
            <a:r>
              <a:rPr lang="en-US" dirty="0" smtClean="0"/>
              <a:t>Environmental SUSTAINABILITY:  UK COMPETITION LAW and other tools</a:t>
            </a:r>
            <a:endParaRPr lang="en-US" dirty="0"/>
          </a:p>
        </p:txBody>
      </p:sp>
      <p:sp>
        <p:nvSpPr>
          <p:cNvPr id="3" name="Subtitle 2"/>
          <p:cNvSpPr>
            <a:spLocks noGrp="1"/>
          </p:cNvSpPr>
          <p:nvPr>
            <p:ph type="subTitle" idx="1"/>
          </p:nvPr>
        </p:nvSpPr>
        <p:spPr/>
        <p:txBody>
          <a:bodyPr/>
          <a:lstStyle/>
          <a:p>
            <a:endParaRPr lang="en-US" smtClean="0"/>
          </a:p>
          <a:p>
            <a:r>
              <a:rPr lang="en-US" sz="1500"/>
              <a:t>Thursday 13 January 2022</a:t>
            </a:r>
            <a:endParaRPr lang="en-US" sz="1500" dirty="0"/>
          </a:p>
        </p:txBody>
      </p:sp>
      <p:sp>
        <p:nvSpPr>
          <p:cNvPr id="4" name="Footer Placeholder 3"/>
          <p:cNvSpPr>
            <a:spLocks noGrp="1"/>
          </p:cNvSpPr>
          <p:nvPr>
            <p:ph type="ftr" sz="quarter" idx="11"/>
          </p:nvPr>
        </p:nvSpPr>
        <p:spPr/>
        <p:txBody>
          <a:bodyPr/>
          <a:lstStyle/>
          <a:p>
            <a:r>
              <a:rPr lang="en-GB" b="1" smtClean="0"/>
              <a:t>brickcourt.co.uk </a:t>
            </a:r>
          </a:p>
          <a:p>
            <a:r>
              <a:rPr lang="en-GB" smtClean="0"/>
              <a:t>+44(0)20 7379 3550</a:t>
            </a:r>
            <a:endParaRPr lang="en-GB" dirty="0"/>
          </a:p>
        </p:txBody>
      </p:sp>
      <p:sp>
        <p:nvSpPr>
          <p:cNvPr id="5" name="Text Placeholder 4"/>
          <p:cNvSpPr>
            <a:spLocks noGrp="1"/>
          </p:cNvSpPr>
          <p:nvPr>
            <p:ph type="body" sz="quarter" idx="12"/>
          </p:nvPr>
        </p:nvSpPr>
        <p:spPr>
          <a:xfrm>
            <a:off x="2000250" y="3712275"/>
            <a:ext cx="5143500" cy="950857"/>
          </a:xfrm>
        </p:spPr>
        <p:txBody>
          <a:bodyPr>
            <a:normAutofit/>
          </a:bodyPr>
          <a:lstStyle/>
          <a:p>
            <a:endParaRPr lang="en-US" sz="1500"/>
          </a:p>
          <a:p>
            <a:r>
              <a:rPr lang="en-US" sz="1500"/>
              <a:t>SIMON HOLMES</a:t>
            </a:r>
          </a:p>
          <a:p>
            <a:endParaRPr lang="en-US" sz="1500"/>
          </a:p>
          <a:p>
            <a:r>
              <a:rPr lang="en-US" sz="1500"/>
              <a:t>SARAH LEE QC</a:t>
            </a:r>
            <a:endParaRPr lang="en-US" sz="1500" dirty="0"/>
          </a:p>
        </p:txBody>
      </p:sp>
    </p:spTree>
    <p:extLst>
      <p:ext uri="{BB962C8B-B14F-4D97-AF65-F5344CB8AC3E}">
        <p14:creationId xmlns:p14="http://schemas.microsoft.com/office/powerpoint/2010/main" val="12878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9E3351-C824-4ADD-8BBB-71DA65E7EFAD}"/>
              </a:ext>
            </a:extLst>
          </p:cNvPr>
          <p:cNvSpPr>
            <a:spLocks noGrp="1"/>
          </p:cNvSpPr>
          <p:nvPr>
            <p:ph type="title"/>
          </p:nvPr>
        </p:nvSpPr>
        <p:spPr/>
        <p:txBody>
          <a:bodyPr/>
          <a:lstStyle/>
          <a:p>
            <a:r>
              <a:rPr lang="en-GB" dirty="0" smtClean="0">
                <a:solidFill>
                  <a:srgbClr val="FF0000"/>
                </a:solidFill>
              </a:rPr>
              <a:t>2(1). </a:t>
            </a:r>
            <a:r>
              <a:rPr lang="en-GB" dirty="0">
                <a:solidFill>
                  <a:srgbClr val="FF0000"/>
                </a:solidFill>
              </a:rPr>
              <a:t>CLIMATE CHANGE: The Moral Imperative</a:t>
            </a:r>
          </a:p>
        </p:txBody>
      </p:sp>
      <p:sp>
        <p:nvSpPr>
          <p:cNvPr id="3" name="Content Placeholder 2">
            <a:extLst>
              <a:ext uri="{FF2B5EF4-FFF2-40B4-BE49-F238E27FC236}">
                <a16:creationId xmlns="" xmlns:a16="http://schemas.microsoft.com/office/drawing/2014/main" id="{48CB1456-19B7-4F7B-A625-5DC52E176EF0}"/>
              </a:ext>
            </a:extLst>
          </p:cNvPr>
          <p:cNvSpPr>
            <a:spLocks noGrp="1"/>
          </p:cNvSpPr>
          <p:nvPr>
            <p:ph idx="1"/>
          </p:nvPr>
        </p:nvSpPr>
        <p:spPr>
          <a:xfrm>
            <a:off x="1671066" y="2477453"/>
            <a:ext cx="5657850" cy="2263140"/>
          </a:xfrm>
        </p:spPr>
        <p:txBody>
          <a:bodyPr>
            <a:normAutofit fontScale="92500" lnSpcReduction="20000"/>
          </a:bodyPr>
          <a:lstStyle/>
          <a:p>
            <a:r>
              <a:rPr lang="en-GB" sz="1200" b="1" dirty="0" smtClean="0"/>
              <a:t>* Existential crisis—all hands to the pump!</a:t>
            </a:r>
          </a:p>
          <a:p>
            <a:r>
              <a:rPr lang="en-GB" sz="1200" b="1" dirty="0" smtClean="0"/>
              <a:t>* Regulation –but not always enough</a:t>
            </a:r>
          </a:p>
          <a:p>
            <a:r>
              <a:rPr lang="en-GB" sz="1200" b="1" dirty="0" smtClean="0"/>
              <a:t>* Unilateral action by business</a:t>
            </a:r>
          </a:p>
          <a:p>
            <a:r>
              <a:rPr lang="en-GB" sz="1200" b="1" dirty="0" smtClean="0"/>
              <a:t>*The </a:t>
            </a:r>
            <a:r>
              <a:rPr lang="en-GB" sz="1200" b="1" dirty="0"/>
              <a:t>need to co-operate-”first mover disadvantage</a:t>
            </a:r>
            <a:r>
              <a:rPr lang="en-GB" sz="1200" b="1" dirty="0" smtClean="0"/>
              <a:t>”</a:t>
            </a:r>
          </a:p>
          <a:p>
            <a:r>
              <a:rPr lang="en-GB" sz="1200" b="1" dirty="0"/>
              <a:t> </a:t>
            </a:r>
            <a:r>
              <a:rPr lang="en-GB" sz="1200" b="1" dirty="0" smtClean="0"/>
              <a:t>                                            - scale</a:t>
            </a:r>
          </a:p>
          <a:p>
            <a:r>
              <a:rPr lang="en-GB" sz="1200" b="1" dirty="0"/>
              <a:t> </a:t>
            </a:r>
            <a:r>
              <a:rPr lang="en-GB" sz="1200" b="1" dirty="0" smtClean="0"/>
              <a:t>                                     </a:t>
            </a:r>
            <a:r>
              <a:rPr lang="en-GB" sz="1200" b="1" dirty="0" smtClean="0"/>
              <a:t>       - </a:t>
            </a:r>
            <a:r>
              <a:rPr lang="en-GB" sz="1200" b="1" dirty="0" err="1" smtClean="0"/>
              <a:t>egs</a:t>
            </a:r>
            <a:endParaRPr lang="en-GB" sz="1200" b="1" dirty="0" smtClean="0"/>
          </a:p>
          <a:p>
            <a:r>
              <a:rPr lang="en-GB" sz="1200" b="1" dirty="0" smtClean="0"/>
              <a:t>*Fear of Competition </a:t>
            </a:r>
            <a:r>
              <a:rPr lang="en-GB" sz="1200" b="1" dirty="0" smtClean="0"/>
              <a:t>Law</a:t>
            </a:r>
            <a:endParaRPr lang="en-GB" sz="1200" b="1" dirty="0"/>
          </a:p>
          <a:p>
            <a:pPr marL="0" indent="0">
              <a:buNone/>
            </a:pPr>
            <a:r>
              <a:rPr lang="en-GB" sz="1200" b="1" dirty="0"/>
              <a:t> </a:t>
            </a:r>
            <a:r>
              <a:rPr lang="en-GB" sz="1200" b="1" dirty="0" smtClean="0"/>
              <a:t>* </a:t>
            </a:r>
            <a:r>
              <a:rPr lang="en-GB" sz="1200" b="1" dirty="0"/>
              <a:t>No “ Green </a:t>
            </a:r>
            <a:r>
              <a:rPr lang="en-GB" sz="1200" b="1" dirty="0" smtClean="0"/>
              <a:t>Washing</a:t>
            </a:r>
            <a:r>
              <a:rPr lang="en-GB" sz="1200" b="1" dirty="0" smtClean="0"/>
              <a:t>!”--  car </a:t>
            </a:r>
            <a:r>
              <a:rPr lang="en-GB" sz="1200" b="1" dirty="0" smtClean="0"/>
              <a:t>emissions (</a:t>
            </a:r>
            <a:r>
              <a:rPr lang="en-GB" sz="1200" b="1" dirty="0" err="1" smtClean="0"/>
              <a:t>AdBlue</a:t>
            </a:r>
            <a:r>
              <a:rPr lang="en-GB" sz="1200" b="1" dirty="0" smtClean="0"/>
              <a:t>)</a:t>
            </a:r>
          </a:p>
          <a:p>
            <a:pPr marL="0" indent="0">
              <a:buNone/>
            </a:pPr>
            <a:r>
              <a:rPr lang="en-GB" sz="1200" b="1" dirty="0"/>
              <a:t> </a:t>
            </a:r>
            <a:r>
              <a:rPr lang="en-GB" sz="1200" b="1" dirty="0" smtClean="0"/>
              <a:t>                                            -- spill over</a:t>
            </a:r>
          </a:p>
          <a:p>
            <a:pPr marL="0" indent="0">
              <a:buNone/>
            </a:pPr>
            <a:r>
              <a:rPr lang="en-GB" sz="1200" b="1" dirty="0"/>
              <a:t> </a:t>
            </a:r>
            <a:r>
              <a:rPr lang="en-GB" sz="1200" b="1" dirty="0" smtClean="0"/>
              <a:t>                                    </a:t>
            </a:r>
            <a:r>
              <a:rPr lang="en-GB" sz="1200" b="1" dirty="0" smtClean="0"/>
              <a:t>        -- consumer </a:t>
            </a:r>
            <a:r>
              <a:rPr lang="en-GB" sz="1200" b="1" dirty="0" smtClean="0"/>
              <a:t>law</a:t>
            </a:r>
          </a:p>
          <a:p>
            <a:pPr marL="0" indent="0">
              <a:buNone/>
            </a:pPr>
            <a:endParaRPr lang="en-GB" dirty="0"/>
          </a:p>
          <a:p>
            <a:endParaRPr lang="en-GB" dirty="0"/>
          </a:p>
        </p:txBody>
      </p:sp>
      <p:sp>
        <p:nvSpPr>
          <p:cNvPr id="4" name="Slide Number Placeholder 3">
            <a:extLst>
              <a:ext uri="{FF2B5EF4-FFF2-40B4-BE49-F238E27FC236}">
                <a16:creationId xmlns="" xmlns:a16="http://schemas.microsoft.com/office/drawing/2014/main" id="{2ACD5A39-4E59-4708-8013-792AF237C4F5}"/>
              </a:ext>
            </a:extLst>
          </p:cNvPr>
          <p:cNvSpPr>
            <a:spLocks noGrp="1"/>
          </p:cNvSpPr>
          <p:nvPr>
            <p:ph type="sldNum" sz="quarter" idx="12"/>
          </p:nvPr>
        </p:nvSpPr>
        <p:spPr/>
        <p:txBody>
          <a:bodyPr/>
          <a:lstStyle/>
          <a:p>
            <a:fld id="{0473FD53-04E0-40D1-ACB8-7A18E634287F}" type="slidenum">
              <a:rPr lang="en-GB">
                <a:latin typeface="Calibri"/>
              </a:rPr>
              <a:pPr/>
              <a:t>5</a:t>
            </a:fld>
            <a:endParaRPr lang="en-GB">
              <a:latin typeface="Calibri"/>
            </a:endParaRPr>
          </a:p>
        </p:txBody>
      </p:sp>
    </p:spTree>
    <p:extLst>
      <p:ext uri="{BB962C8B-B14F-4D97-AF65-F5344CB8AC3E}">
        <p14:creationId xmlns:p14="http://schemas.microsoft.com/office/powerpoint/2010/main" val="346157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6D311-9E9B-432B-82E3-F3723399279C}"/>
              </a:ext>
            </a:extLst>
          </p:cNvPr>
          <p:cNvSpPr>
            <a:spLocks noGrp="1"/>
          </p:cNvSpPr>
          <p:nvPr>
            <p:ph type="title"/>
          </p:nvPr>
        </p:nvSpPr>
        <p:spPr/>
        <p:txBody>
          <a:bodyPr/>
          <a:lstStyle/>
          <a:p>
            <a:r>
              <a:rPr lang="en-GB" dirty="0" smtClean="0">
                <a:solidFill>
                  <a:srgbClr val="FF0000"/>
                </a:solidFill>
              </a:rPr>
              <a:t>2(2). CLIMATE CHANGE: </a:t>
            </a:r>
            <a:r>
              <a:rPr lang="en-GB" dirty="0" smtClean="0">
                <a:solidFill>
                  <a:srgbClr val="FF0000"/>
                </a:solidFill>
              </a:rPr>
              <a:t>we have the tools</a:t>
            </a:r>
            <a:endParaRPr lang="en-GB" dirty="0">
              <a:solidFill>
                <a:srgbClr val="FF0000"/>
              </a:solidFill>
            </a:endParaRPr>
          </a:p>
        </p:txBody>
      </p:sp>
      <p:sp>
        <p:nvSpPr>
          <p:cNvPr id="3" name="Content Placeholder 2">
            <a:extLst>
              <a:ext uri="{FF2B5EF4-FFF2-40B4-BE49-F238E27FC236}">
                <a16:creationId xmlns="" xmlns:a16="http://schemas.microsoft.com/office/drawing/2014/main" id="{B4F6C9C6-2C09-4C7D-A5AB-A3CCB33234A1}"/>
              </a:ext>
            </a:extLst>
          </p:cNvPr>
          <p:cNvSpPr>
            <a:spLocks noGrp="1"/>
          </p:cNvSpPr>
          <p:nvPr>
            <p:ph idx="1"/>
          </p:nvPr>
        </p:nvSpPr>
        <p:spPr/>
        <p:txBody>
          <a:bodyPr/>
          <a:lstStyle/>
          <a:p>
            <a:pPr marL="0" indent="0">
              <a:buNone/>
            </a:pPr>
            <a:endParaRPr lang="en-GB" dirty="0"/>
          </a:p>
          <a:p>
            <a:r>
              <a:rPr lang="en-GB" b="1" dirty="0"/>
              <a:t>*We have the legal </a:t>
            </a:r>
            <a:r>
              <a:rPr lang="en-GB" b="1" dirty="0" smtClean="0"/>
              <a:t>tools --- EU </a:t>
            </a:r>
            <a:r>
              <a:rPr lang="en-GB" b="1" dirty="0" smtClean="0"/>
              <a:t>constitutional </a:t>
            </a:r>
            <a:r>
              <a:rPr lang="en-GB" b="1" dirty="0"/>
              <a:t>provisions</a:t>
            </a:r>
          </a:p>
          <a:p>
            <a:pPr marL="0" indent="0">
              <a:buNone/>
            </a:pPr>
            <a:r>
              <a:rPr lang="en-GB" b="1" dirty="0"/>
              <a:t>                                            </a:t>
            </a:r>
            <a:r>
              <a:rPr lang="en-GB" b="1" dirty="0" smtClean="0"/>
              <a:t>   --- National </a:t>
            </a:r>
            <a:r>
              <a:rPr lang="en-GB" b="1" dirty="0" smtClean="0"/>
              <a:t>legislation and climate change plans</a:t>
            </a:r>
          </a:p>
          <a:p>
            <a:pPr marL="0" indent="0">
              <a:buNone/>
            </a:pPr>
            <a:r>
              <a:rPr lang="en-GB" b="1" dirty="0"/>
              <a:t> </a:t>
            </a:r>
            <a:r>
              <a:rPr lang="en-GB" b="1" dirty="0" smtClean="0"/>
              <a:t>                             </a:t>
            </a:r>
            <a:r>
              <a:rPr lang="en-GB" b="1" dirty="0" smtClean="0"/>
              <a:t>                 --- competition </a:t>
            </a:r>
            <a:r>
              <a:rPr lang="en-GB" b="1" dirty="0" smtClean="0"/>
              <a:t>provisions</a:t>
            </a:r>
          </a:p>
          <a:p>
            <a:pPr marL="0" indent="0">
              <a:buNone/>
            </a:pPr>
            <a:r>
              <a:rPr lang="en-GB" dirty="0"/>
              <a:t> </a:t>
            </a:r>
            <a:r>
              <a:rPr lang="en-GB" dirty="0" smtClean="0"/>
              <a:t>                                            </a:t>
            </a:r>
            <a:endParaRPr lang="en-GB" dirty="0"/>
          </a:p>
          <a:p>
            <a:pPr marL="0" indent="0">
              <a:buNone/>
            </a:pPr>
            <a:endParaRPr lang="en-GB" dirty="0"/>
          </a:p>
          <a:p>
            <a:pPr marL="0" indent="0">
              <a:buNone/>
            </a:pPr>
            <a:r>
              <a:rPr lang="en-GB" dirty="0"/>
              <a:t> </a:t>
            </a:r>
          </a:p>
        </p:txBody>
      </p:sp>
      <p:sp>
        <p:nvSpPr>
          <p:cNvPr id="4" name="Slide Number Placeholder 3">
            <a:extLst>
              <a:ext uri="{FF2B5EF4-FFF2-40B4-BE49-F238E27FC236}">
                <a16:creationId xmlns="" xmlns:a16="http://schemas.microsoft.com/office/drawing/2014/main" id="{C54A9119-D30B-42F3-A0A7-C6F3344BFC7B}"/>
              </a:ext>
            </a:extLst>
          </p:cNvPr>
          <p:cNvSpPr>
            <a:spLocks noGrp="1"/>
          </p:cNvSpPr>
          <p:nvPr>
            <p:ph type="sldNum" sz="quarter" idx="12"/>
          </p:nvPr>
        </p:nvSpPr>
        <p:spPr/>
        <p:txBody>
          <a:bodyPr/>
          <a:lstStyle/>
          <a:p>
            <a:fld id="{0473FD53-04E0-40D1-ACB8-7A18E634287F}" type="slidenum">
              <a:rPr lang="en-GB">
                <a:latin typeface="Calibri"/>
              </a:rPr>
              <a:pPr/>
              <a:t>6</a:t>
            </a:fld>
            <a:endParaRPr lang="en-GB">
              <a:latin typeface="Calibri"/>
            </a:endParaRPr>
          </a:p>
        </p:txBody>
      </p:sp>
    </p:spTree>
    <p:extLst>
      <p:ext uri="{BB962C8B-B14F-4D97-AF65-F5344CB8AC3E}">
        <p14:creationId xmlns:p14="http://schemas.microsoft.com/office/powerpoint/2010/main" val="184105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4A832-6AD0-4AA1-8A24-75EB41833A85}"/>
              </a:ext>
            </a:extLst>
          </p:cNvPr>
          <p:cNvSpPr>
            <a:spLocks noGrp="1"/>
          </p:cNvSpPr>
          <p:nvPr>
            <p:ph type="title"/>
          </p:nvPr>
        </p:nvSpPr>
        <p:spPr/>
        <p:txBody>
          <a:bodyPr/>
          <a:lstStyle/>
          <a:p>
            <a:r>
              <a:rPr lang="en-GB">
                <a:solidFill>
                  <a:srgbClr val="FF0000"/>
                </a:solidFill>
              </a:rPr>
              <a:t>3(1). GOALS OF COMPETITION</a:t>
            </a:r>
          </a:p>
        </p:txBody>
      </p:sp>
      <p:sp>
        <p:nvSpPr>
          <p:cNvPr id="3" name="Content Placeholder 2">
            <a:extLst>
              <a:ext uri="{FF2B5EF4-FFF2-40B4-BE49-F238E27FC236}">
                <a16:creationId xmlns="" xmlns:a16="http://schemas.microsoft.com/office/drawing/2014/main" id="{2461F9E0-9252-4FCD-966F-8851611816B2}"/>
              </a:ext>
            </a:extLst>
          </p:cNvPr>
          <p:cNvSpPr>
            <a:spLocks noGrp="1"/>
          </p:cNvSpPr>
          <p:nvPr>
            <p:ph idx="1"/>
          </p:nvPr>
        </p:nvSpPr>
        <p:spPr/>
        <p:txBody>
          <a:bodyPr>
            <a:normAutofit/>
          </a:bodyPr>
          <a:lstStyle/>
          <a:p>
            <a:r>
              <a:rPr lang="en-GB" sz="1200" dirty="0"/>
              <a:t>The “Constitutional” Provisions of the Treaties:</a:t>
            </a:r>
            <a:br>
              <a:rPr lang="en-GB" sz="1200" dirty="0"/>
            </a:br>
            <a:endParaRPr lang="en-GB" sz="1200" dirty="0"/>
          </a:p>
          <a:p>
            <a:pPr marL="0" indent="0" algn="ctr">
              <a:buNone/>
            </a:pPr>
            <a:r>
              <a:rPr lang="en-GB" sz="1200" b="1" dirty="0"/>
              <a:t>Treaty on European Union – Article 3</a:t>
            </a:r>
          </a:p>
          <a:p>
            <a:pPr marL="0" indent="0">
              <a:buNone/>
            </a:pPr>
            <a:r>
              <a:rPr lang="en-GB" sz="1200" b="1" dirty="0"/>
              <a:t>Article 3(3)</a:t>
            </a:r>
            <a:r>
              <a:rPr lang="en-GB" sz="1200" dirty="0"/>
              <a:t> of the Treaty on European Union sets out the EU’s objectives:</a:t>
            </a:r>
          </a:p>
          <a:p>
            <a:pPr marL="0" indent="0">
              <a:buNone/>
            </a:pPr>
            <a:r>
              <a:rPr lang="en-GB" sz="1200" i="1" dirty="0"/>
              <a:t>“The Union … shall work for the </a:t>
            </a:r>
            <a:r>
              <a:rPr lang="en-GB" sz="1200" i="1" u="sng" dirty="0"/>
              <a:t>sustainable</a:t>
            </a:r>
            <a:r>
              <a:rPr lang="en-GB" sz="1200" i="1" dirty="0"/>
              <a:t> development of Europe … and a high level of protection and improvement of the quality of the </a:t>
            </a:r>
            <a:r>
              <a:rPr lang="en-GB" sz="1200" i="1" u="sng" dirty="0"/>
              <a:t>environment</a:t>
            </a:r>
            <a:r>
              <a:rPr lang="en-GB" sz="1200" i="1" dirty="0"/>
              <a:t>”</a:t>
            </a:r>
          </a:p>
          <a:p>
            <a:pPr marL="0" indent="0">
              <a:buNone/>
            </a:pPr>
            <a:r>
              <a:rPr lang="en-GB" sz="1200" b="1" dirty="0"/>
              <a:t>Article 3(5)</a:t>
            </a:r>
            <a:r>
              <a:rPr lang="en-GB" sz="1200" dirty="0"/>
              <a:t> says: </a:t>
            </a:r>
          </a:p>
          <a:p>
            <a:pPr marL="0" indent="0">
              <a:buNone/>
            </a:pPr>
            <a:r>
              <a:rPr lang="en-GB" sz="1200" i="1" dirty="0"/>
              <a:t>“it shall contribute to … the </a:t>
            </a:r>
            <a:r>
              <a:rPr lang="en-GB" sz="1200" i="1" u="sng" dirty="0"/>
              <a:t>sustainable</a:t>
            </a:r>
            <a:r>
              <a:rPr lang="en-GB" sz="1200" i="1" dirty="0"/>
              <a:t> development of the earth” and to “free and </a:t>
            </a:r>
            <a:r>
              <a:rPr lang="en-GB" sz="1200" i="1" u="sng" dirty="0"/>
              <a:t>fair</a:t>
            </a:r>
            <a:r>
              <a:rPr lang="en-GB" sz="1200" i="1" dirty="0"/>
              <a:t> trade”</a:t>
            </a:r>
          </a:p>
          <a:p>
            <a:pPr marL="0" indent="0" algn="r">
              <a:buNone/>
            </a:pPr>
            <a:r>
              <a:rPr lang="en-GB" dirty="0"/>
              <a:t>(emphasis added)</a:t>
            </a:r>
          </a:p>
        </p:txBody>
      </p:sp>
      <p:sp>
        <p:nvSpPr>
          <p:cNvPr id="4" name="Slide Number Placeholder 3">
            <a:extLst>
              <a:ext uri="{FF2B5EF4-FFF2-40B4-BE49-F238E27FC236}">
                <a16:creationId xmlns="" xmlns:a16="http://schemas.microsoft.com/office/drawing/2014/main" id="{44D32A46-7A4C-4ECB-9AB2-2FA749AEE2A8}"/>
              </a:ext>
            </a:extLst>
          </p:cNvPr>
          <p:cNvSpPr>
            <a:spLocks noGrp="1"/>
          </p:cNvSpPr>
          <p:nvPr>
            <p:ph type="sldNum" sz="quarter" idx="12"/>
          </p:nvPr>
        </p:nvSpPr>
        <p:spPr/>
        <p:txBody>
          <a:bodyPr/>
          <a:lstStyle/>
          <a:p>
            <a:fld id="{0473FD53-04E0-40D1-ACB8-7A18E634287F}" type="slidenum">
              <a:rPr lang="en-GB">
                <a:latin typeface="Calibri"/>
              </a:rPr>
              <a:pPr/>
              <a:t>7</a:t>
            </a:fld>
            <a:endParaRPr lang="en-GB">
              <a:latin typeface="Calibri"/>
            </a:endParaRPr>
          </a:p>
        </p:txBody>
      </p:sp>
    </p:spTree>
    <p:extLst>
      <p:ext uri="{BB962C8B-B14F-4D97-AF65-F5344CB8AC3E}">
        <p14:creationId xmlns:p14="http://schemas.microsoft.com/office/powerpoint/2010/main" val="360934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79081A-60E9-4210-9178-E9CA70B8D2F4}"/>
              </a:ext>
            </a:extLst>
          </p:cNvPr>
          <p:cNvSpPr>
            <a:spLocks noGrp="1"/>
          </p:cNvSpPr>
          <p:nvPr>
            <p:ph type="title"/>
          </p:nvPr>
        </p:nvSpPr>
        <p:spPr/>
        <p:txBody>
          <a:bodyPr/>
          <a:lstStyle/>
          <a:p>
            <a:r>
              <a:rPr lang="en-GB">
                <a:solidFill>
                  <a:srgbClr val="FF0000"/>
                </a:solidFill>
              </a:rPr>
              <a:t>3(2). GOALS OF COMPETITION</a:t>
            </a:r>
            <a:endParaRPr lang="en-GB"/>
          </a:p>
        </p:txBody>
      </p:sp>
      <p:sp>
        <p:nvSpPr>
          <p:cNvPr id="3" name="Content Placeholder 2">
            <a:extLst>
              <a:ext uri="{FF2B5EF4-FFF2-40B4-BE49-F238E27FC236}">
                <a16:creationId xmlns="" xmlns:a16="http://schemas.microsoft.com/office/drawing/2014/main" id="{0BDB1321-E9A3-4C34-9122-610B5D72BDB9}"/>
              </a:ext>
            </a:extLst>
          </p:cNvPr>
          <p:cNvSpPr>
            <a:spLocks noGrp="1"/>
          </p:cNvSpPr>
          <p:nvPr>
            <p:ph idx="1"/>
          </p:nvPr>
        </p:nvSpPr>
        <p:spPr>
          <a:xfrm>
            <a:off x="1631633" y="2537351"/>
            <a:ext cx="5915025" cy="2801850"/>
          </a:xfrm>
        </p:spPr>
        <p:txBody>
          <a:bodyPr>
            <a:normAutofit/>
          </a:bodyPr>
          <a:lstStyle/>
          <a:p>
            <a:pPr marL="0" indent="0" algn="ctr">
              <a:buNone/>
            </a:pPr>
            <a:r>
              <a:rPr lang="en-GB" sz="1350" b="1" dirty="0"/>
              <a:t>The Treaty on the Functioning of the European Union (“TFEU”)</a:t>
            </a:r>
            <a:br>
              <a:rPr lang="en-GB" sz="1350" b="1" dirty="0"/>
            </a:br>
            <a:r>
              <a:rPr lang="en-GB" sz="1350" b="1" dirty="0"/>
              <a:t>Articles 7, 9 and 11</a:t>
            </a:r>
            <a:endParaRPr lang="en-GB" sz="900" dirty="0"/>
          </a:p>
          <a:p>
            <a:pPr marL="0" indent="0">
              <a:buNone/>
            </a:pPr>
            <a:r>
              <a:rPr lang="en-GB" sz="1350" b="1" dirty="0"/>
              <a:t>Article 7</a:t>
            </a:r>
            <a:r>
              <a:rPr lang="en-GB" sz="1350" dirty="0"/>
              <a:t> says: </a:t>
            </a:r>
          </a:p>
          <a:p>
            <a:pPr marL="0" indent="0">
              <a:buNone/>
            </a:pPr>
            <a:r>
              <a:rPr lang="en-GB" sz="1350" i="1" dirty="0"/>
              <a:t>“The Union shall ensure consistency between its policies and activities taking </a:t>
            </a:r>
            <a:r>
              <a:rPr lang="en-GB" sz="1350" i="1" u="sng" dirty="0"/>
              <a:t>ALL</a:t>
            </a:r>
            <a:r>
              <a:rPr lang="en-GB" sz="1350" i="1" dirty="0"/>
              <a:t> of its objectives into account”</a:t>
            </a:r>
            <a:r>
              <a:rPr lang="en-GB" sz="1350" i="1" baseline="30000" dirty="0"/>
              <a:t> </a:t>
            </a:r>
            <a:endParaRPr lang="en-GB" sz="1350" i="1" dirty="0"/>
          </a:p>
          <a:p>
            <a:pPr marL="0" indent="0">
              <a:buNone/>
            </a:pPr>
            <a:r>
              <a:rPr lang="en-GB" sz="1350" b="1" dirty="0"/>
              <a:t>Article 11</a:t>
            </a:r>
            <a:r>
              <a:rPr lang="en-GB" sz="1350" dirty="0"/>
              <a:t> says:</a:t>
            </a:r>
          </a:p>
          <a:p>
            <a:pPr marL="0" indent="0">
              <a:buNone/>
            </a:pPr>
            <a:r>
              <a:rPr lang="en-GB" sz="1350" i="1" dirty="0"/>
              <a:t>“Environmental protection requirements </a:t>
            </a:r>
            <a:r>
              <a:rPr lang="en-GB" sz="1350" i="1" u="sng" dirty="0"/>
              <a:t>MUST</a:t>
            </a:r>
            <a:r>
              <a:rPr lang="en-GB" sz="1350" i="1" dirty="0"/>
              <a:t> be integrated into the definition and interpretation of the Union policies and activities, in particular with a view to promoting sustainable development”</a:t>
            </a:r>
          </a:p>
          <a:p>
            <a:pPr marL="0" indent="0" algn="r">
              <a:buNone/>
            </a:pPr>
            <a:r>
              <a:rPr lang="en-GB" sz="1350" dirty="0"/>
              <a:t>(emphasis added)</a:t>
            </a:r>
          </a:p>
        </p:txBody>
      </p:sp>
      <p:sp>
        <p:nvSpPr>
          <p:cNvPr id="4" name="Slide Number Placeholder 3">
            <a:extLst>
              <a:ext uri="{FF2B5EF4-FFF2-40B4-BE49-F238E27FC236}">
                <a16:creationId xmlns="" xmlns:a16="http://schemas.microsoft.com/office/drawing/2014/main" id="{0E9E1882-59F8-456F-86BC-E74871F44AF9}"/>
              </a:ext>
            </a:extLst>
          </p:cNvPr>
          <p:cNvSpPr>
            <a:spLocks noGrp="1"/>
          </p:cNvSpPr>
          <p:nvPr>
            <p:ph type="sldNum" sz="quarter" idx="12"/>
          </p:nvPr>
        </p:nvSpPr>
        <p:spPr/>
        <p:txBody>
          <a:bodyPr/>
          <a:lstStyle/>
          <a:p>
            <a:fld id="{0473FD53-04E0-40D1-ACB8-7A18E634287F}" type="slidenum">
              <a:rPr lang="en-GB">
                <a:latin typeface="Calibri"/>
              </a:rPr>
              <a:pPr/>
              <a:t>8</a:t>
            </a:fld>
            <a:endParaRPr lang="en-GB">
              <a:latin typeface="Calibri"/>
            </a:endParaRPr>
          </a:p>
        </p:txBody>
      </p:sp>
    </p:spTree>
    <p:extLst>
      <p:ext uri="{BB962C8B-B14F-4D97-AF65-F5344CB8AC3E}">
        <p14:creationId xmlns:p14="http://schemas.microsoft.com/office/powerpoint/2010/main" val="350095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0CC99A-C599-4946-835D-C0F7469F29E8}"/>
              </a:ext>
            </a:extLst>
          </p:cNvPr>
          <p:cNvSpPr>
            <a:spLocks noGrp="1"/>
          </p:cNvSpPr>
          <p:nvPr>
            <p:ph type="title"/>
          </p:nvPr>
        </p:nvSpPr>
        <p:spPr/>
        <p:txBody>
          <a:bodyPr/>
          <a:lstStyle/>
          <a:p>
            <a:r>
              <a:rPr lang="en-GB" dirty="0">
                <a:solidFill>
                  <a:srgbClr val="FF0000"/>
                </a:solidFill>
              </a:rPr>
              <a:t>3(3). GOALS OF COMPETITION</a:t>
            </a:r>
            <a:endParaRPr lang="en-GB" dirty="0"/>
          </a:p>
        </p:txBody>
      </p:sp>
      <p:sp>
        <p:nvSpPr>
          <p:cNvPr id="3" name="Content Placeholder 2">
            <a:extLst>
              <a:ext uri="{FF2B5EF4-FFF2-40B4-BE49-F238E27FC236}">
                <a16:creationId xmlns="" xmlns:a16="http://schemas.microsoft.com/office/drawing/2014/main" id="{E7B8FC1E-94D7-424D-A5FE-F0927D52DCD9}"/>
              </a:ext>
            </a:extLst>
          </p:cNvPr>
          <p:cNvSpPr>
            <a:spLocks noGrp="1"/>
          </p:cNvSpPr>
          <p:nvPr>
            <p:ph idx="1"/>
          </p:nvPr>
        </p:nvSpPr>
        <p:spPr/>
        <p:txBody>
          <a:bodyPr/>
          <a:lstStyle/>
          <a:p>
            <a:pPr marL="0" indent="0">
              <a:buNone/>
            </a:pPr>
            <a:endParaRPr lang="en-GB" dirty="0"/>
          </a:p>
          <a:p>
            <a:pPr marL="0" indent="0">
              <a:buNone/>
            </a:pPr>
            <a:r>
              <a:rPr lang="en-GB" dirty="0"/>
              <a:t> </a:t>
            </a:r>
            <a:r>
              <a:rPr lang="en-GB" b="1" dirty="0"/>
              <a:t>*Focus on </a:t>
            </a:r>
            <a:r>
              <a:rPr lang="en-GB" b="1" dirty="0" smtClean="0"/>
              <a:t>the law, </a:t>
            </a:r>
            <a:r>
              <a:rPr lang="en-GB" b="1" dirty="0"/>
              <a:t>not abstract imported </a:t>
            </a:r>
            <a:r>
              <a:rPr lang="en-GB" b="1" dirty="0" smtClean="0"/>
              <a:t>concepts --- consumer </a:t>
            </a:r>
            <a:r>
              <a:rPr lang="en-GB" b="1" dirty="0"/>
              <a:t>welfare</a:t>
            </a:r>
          </a:p>
          <a:p>
            <a:pPr marL="0" indent="0">
              <a:buNone/>
            </a:pPr>
            <a:r>
              <a:rPr lang="en-GB" b="1" dirty="0"/>
              <a:t>                                                                                </a:t>
            </a:r>
            <a:r>
              <a:rPr lang="en-GB" b="1" dirty="0" smtClean="0"/>
              <a:t>                --- public </a:t>
            </a:r>
            <a:r>
              <a:rPr lang="en-GB" b="1" dirty="0"/>
              <a:t>interest</a:t>
            </a:r>
          </a:p>
          <a:p>
            <a:pPr marL="0" indent="0">
              <a:buNone/>
            </a:pPr>
            <a:r>
              <a:rPr lang="en-GB" b="1" dirty="0"/>
              <a:t>                                                                            </a:t>
            </a:r>
            <a:r>
              <a:rPr lang="en-GB" b="1" dirty="0" smtClean="0"/>
              <a:t>                   ---  non-economic </a:t>
            </a:r>
            <a:r>
              <a:rPr lang="en-GB" b="1" dirty="0"/>
              <a:t>factors</a:t>
            </a:r>
          </a:p>
          <a:p>
            <a:pPr marL="0" indent="0">
              <a:buNone/>
            </a:pPr>
            <a:r>
              <a:rPr lang="en-GB" b="1" dirty="0"/>
              <a:t>                                                                                   </a:t>
            </a:r>
            <a:r>
              <a:rPr lang="en-GB" b="1" dirty="0" smtClean="0"/>
              <a:t>            ---  non-competition </a:t>
            </a:r>
            <a:r>
              <a:rPr lang="en-GB" b="1" dirty="0"/>
              <a:t>factors </a:t>
            </a:r>
          </a:p>
          <a:p>
            <a:r>
              <a:rPr lang="en-GB" b="1" dirty="0" smtClean="0"/>
              <a:t>“</a:t>
            </a:r>
            <a:r>
              <a:rPr lang="en-GB" b="1" dirty="0"/>
              <a:t>Consumer Welfare</a:t>
            </a:r>
            <a:r>
              <a:rPr lang="en-GB" b="1" dirty="0" smtClean="0"/>
              <a:t>”:</a:t>
            </a:r>
          </a:p>
          <a:p>
            <a:r>
              <a:rPr lang="en-GB" b="1" dirty="0"/>
              <a:t> </a:t>
            </a:r>
            <a:r>
              <a:rPr lang="en-GB" b="1" dirty="0" smtClean="0"/>
              <a:t>  </a:t>
            </a:r>
            <a:r>
              <a:rPr lang="en-GB" b="1" dirty="0" smtClean="0"/>
              <a:t>*not </a:t>
            </a:r>
            <a:r>
              <a:rPr lang="en-GB" b="1" dirty="0" smtClean="0"/>
              <a:t>in the treaty or endorsed by the CJEU</a:t>
            </a:r>
            <a:endParaRPr lang="en-GB" b="1" dirty="0"/>
          </a:p>
          <a:p>
            <a:pPr marL="113154" lvl="1" indent="0">
              <a:buNone/>
            </a:pPr>
            <a:r>
              <a:rPr lang="en-GB" sz="1130" b="1" dirty="0" smtClean="0"/>
              <a:t>  </a:t>
            </a:r>
            <a:r>
              <a:rPr lang="en-GB" sz="1130" b="1" dirty="0" smtClean="0"/>
              <a:t>*but </a:t>
            </a:r>
            <a:r>
              <a:rPr lang="en-GB" sz="1130" b="1" dirty="0"/>
              <a:t>could be ok---health, happiness, the future of a person or group</a:t>
            </a:r>
          </a:p>
          <a:p>
            <a:pPr marL="257169" lvl="1" indent="0">
              <a:buNone/>
            </a:pPr>
            <a:r>
              <a:rPr lang="en-GB" sz="1130" b="1" dirty="0"/>
              <a:t>                          </a:t>
            </a:r>
            <a:r>
              <a:rPr lang="en-GB" sz="1130" b="1" dirty="0" smtClean="0"/>
              <a:t>   ---</a:t>
            </a:r>
            <a:r>
              <a:rPr lang="en-GB" sz="1130" b="1" dirty="0"/>
              <a:t>well-being and good </a:t>
            </a:r>
            <a:r>
              <a:rPr lang="en-GB" sz="1130" b="1" dirty="0" smtClean="0"/>
              <a:t>health</a:t>
            </a:r>
          </a:p>
          <a:p>
            <a:pPr marL="257169" lvl="1" indent="0">
              <a:buNone/>
            </a:pPr>
            <a:r>
              <a:rPr lang="en-GB" dirty="0"/>
              <a:t> </a:t>
            </a:r>
            <a:r>
              <a:rPr lang="en-GB" dirty="0" smtClean="0"/>
              <a:t>                            </a:t>
            </a:r>
            <a:endParaRPr lang="en-GB" dirty="0"/>
          </a:p>
        </p:txBody>
      </p:sp>
      <p:sp>
        <p:nvSpPr>
          <p:cNvPr id="4" name="Slide Number Placeholder 3">
            <a:extLst>
              <a:ext uri="{FF2B5EF4-FFF2-40B4-BE49-F238E27FC236}">
                <a16:creationId xmlns="" xmlns:a16="http://schemas.microsoft.com/office/drawing/2014/main" id="{ACA43658-5195-4978-AAF1-0B0388932FA6}"/>
              </a:ext>
            </a:extLst>
          </p:cNvPr>
          <p:cNvSpPr>
            <a:spLocks noGrp="1"/>
          </p:cNvSpPr>
          <p:nvPr>
            <p:ph type="sldNum" sz="quarter" idx="12"/>
          </p:nvPr>
        </p:nvSpPr>
        <p:spPr/>
        <p:txBody>
          <a:bodyPr/>
          <a:lstStyle/>
          <a:p>
            <a:fld id="{0473FD53-04E0-40D1-ACB8-7A18E634287F}" type="slidenum">
              <a:rPr lang="en-GB">
                <a:latin typeface="Calibri"/>
              </a:rPr>
              <a:pPr/>
              <a:t>9</a:t>
            </a:fld>
            <a:endParaRPr lang="en-GB">
              <a:latin typeface="Calibri"/>
            </a:endParaRPr>
          </a:p>
        </p:txBody>
      </p:sp>
    </p:spTree>
    <p:extLst>
      <p:ext uri="{BB962C8B-B14F-4D97-AF65-F5344CB8AC3E}">
        <p14:creationId xmlns:p14="http://schemas.microsoft.com/office/powerpoint/2010/main" val="10812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ick Court Chambers">
      <a:dk1>
        <a:sysClr val="windowText" lastClr="000000"/>
      </a:dk1>
      <a:lt1>
        <a:sysClr val="window" lastClr="FFFFFF"/>
      </a:lt1>
      <a:dk2>
        <a:srgbClr val="173E61"/>
      </a:dk2>
      <a:lt2>
        <a:srgbClr val="CECCCB"/>
      </a:lt2>
      <a:accent1>
        <a:srgbClr val="173E61"/>
      </a:accent1>
      <a:accent2>
        <a:srgbClr val="2F8698"/>
      </a:accent2>
      <a:accent3>
        <a:srgbClr val="004789"/>
      </a:accent3>
      <a:accent4>
        <a:srgbClr val="B78C39"/>
      </a:accent4>
      <a:accent5>
        <a:srgbClr val="637B89"/>
      </a:accent5>
      <a:accent6>
        <a:srgbClr val="B9A07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an">
      <a:srgbClr val="A34F2A"/>
    </a:custClr>
    <a:custClr name="Red">
      <a:srgbClr val="C0254B"/>
    </a:custClr>
  </a:custClrLst>
  <a:extLst>
    <a:ext uri="{05A4C25C-085E-4340-85A3-A5531E510DB2}">
      <thm15:themeFamily xmlns:thm15="http://schemas.microsoft.com/office/thememl/2012/main" name="Competition and Sustainability Webinar 13.1.22" id="{6E7A6755-5F3D-4338-AFCA-E4EB081E24A7}" vid="{371636A3-B3B8-4354-AF6E-77D9610CDE2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tileRect/>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tileRect/>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rick Court Chambers">
    <a:dk1>
      <a:sysClr val="windowText" lastClr="000000"/>
    </a:dk1>
    <a:lt1>
      <a:sysClr val="window" lastClr="FFFFFF"/>
    </a:lt1>
    <a:dk2>
      <a:srgbClr val="173E61"/>
    </a:dk2>
    <a:lt2>
      <a:srgbClr val="CECCCB"/>
    </a:lt2>
    <a:accent1>
      <a:srgbClr val="173E61"/>
    </a:accent1>
    <a:accent2>
      <a:srgbClr val="2F8698"/>
    </a:accent2>
    <a:accent3>
      <a:srgbClr val="004789"/>
    </a:accent3>
    <a:accent4>
      <a:srgbClr val="B78C39"/>
    </a:accent4>
    <a:accent5>
      <a:srgbClr val="637B89"/>
    </a:accent5>
    <a:accent6>
      <a:srgbClr val="B9A07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TotalTime>
  <Words>2067</Words>
  <Application>Microsoft Office PowerPoint</Application>
  <PresentationFormat>On-screen Show (4:3)</PresentationFormat>
  <Paragraphs>364</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Mangal</vt:lpstr>
      <vt:lpstr>Office Theme</vt:lpstr>
      <vt:lpstr>Retrospect</vt:lpstr>
      <vt:lpstr>Environmental SUSTAINABILITY:  UK COMPETITION LAW and other tools</vt:lpstr>
      <vt:lpstr>CLIMATE CHANGE, SUSTAINABILITY &amp; COMPETITION LAW</vt:lpstr>
      <vt:lpstr>1(1). INTRODUCTION</vt:lpstr>
      <vt:lpstr>1(2) INTRODUCTION</vt:lpstr>
      <vt:lpstr>2(1). CLIMATE CHANGE: The Moral Imperative</vt:lpstr>
      <vt:lpstr>2(2). CLIMATE CHANGE: we have the tools</vt:lpstr>
      <vt:lpstr>3(1). GOALS OF COMPETITION</vt:lpstr>
      <vt:lpstr>3(2). GOALS OF COMPETITION</vt:lpstr>
      <vt:lpstr>3(3). GOALS OF COMPETITION</vt:lpstr>
      <vt:lpstr>3(4). GOALS OF COMPETITION</vt:lpstr>
      <vt:lpstr>PowerPoint Presentation</vt:lpstr>
      <vt:lpstr>4(2). ARTICLE 101.  Agreements that do not Restrict Competition</vt:lpstr>
      <vt:lpstr>4(3). ARTICLE 101.  The “Albany” Route</vt:lpstr>
      <vt:lpstr>4(4). ARTICLE 101.  Ancillary Restraints / Objective Necessity</vt:lpstr>
      <vt:lpstr>4(5). ARTICLE 101(3).</vt:lpstr>
      <vt:lpstr>4(6) EU POLICY BRIEF-Sustainability Benefits</vt:lpstr>
      <vt:lpstr>4(7). ARTICLE 101(3)</vt:lpstr>
      <vt:lpstr>4(8) POLICY BRIEF - FAIR SHARE ISSUE</vt:lpstr>
      <vt:lpstr>4(9). ARTICLE 101(3)</vt:lpstr>
      <vt:lpstr>4(10). ARTICLE 101(3)</vt:lpstr>
      <vt:lpstr>4(11). ARTICLE 101(3).  The Standardisation Approach</vt:lpstr>
      <vt:lpstr>5. Article 102-Abuse of Dominance</vt:lpstr>
      <vt:lpstr>7(1).”Yes we can” or  IT’S ALL TOO DIFFICULT”?</vt:lpstr>
      <vt:lpstr>7(2). “YES WE CAN” or  “IT’S ALL TOO DIFFICULT”?</vt:lpstr>
      <vt:lpstr>8. PROPOSALS FOR ACTION</vt:lpstr>
      <vt:lpstr>8. PROPOSALS FOR ACTION cont’d</vt:lpstr>
      <vt:lpstr>9 (1). CONCLUSION</vt:lpstr>
      <vt:lpstr>ANNEX A (1).  PUBLICATIONS ON SUSTAINABILITY AND COMPETITION (Simon Holmes)</vt:lpstr>
      <vt:lpstr>ANNEX A (2).  PUBLICATIONS ON SUSTAINABILITY AND COMPETITION (Simon Holmes).</vt:lpstr>
      <vt:lpstr>ANNEX B (1). EXAMPLES OF WHERE FEAR OF COMPETITION LAW HAS INHIBITED VITAL ACTION TO FIGHT CLIMATE CHANGE AND PROMOTE  OTHER SUSTAINABILITY GOALS</vt:lpstr>
      <vt:lpstr>ANNEX B(2).  EXAMPLES OF WHERE FEAR OF COMPETITION LAW HAS INHIBITED VITAL ACTION TO FIGHT CLIMATE CHANGE AND SUPORT OTHER SUSTAINABILITY GOALS.</vt:lpstr>
      <vt:lpstr>Environmental SUSTAINABILITY:  UK COMPETITION LAW and other tools</vt:lpstr>
      <vt:lpstr>The Chapter I and II provisions and the cma</vt:lpstr>
      <vt:lpstr>S. 60A of the competition act 1998</vt:lpstr>
      <vt:lpstr>Other ncaS</vt:lpstr>
      <vt:lpstr>ACM Draft Guidelines</vt:lpstr>
      <vt:lpstr>Scope for change?</vt:lpstr>
      <vt:lpstr>ABUSE OF DOMINANCE</vt:lpstr>
      <vt:lpstr>OTHER AREAS and mechanisms – TRADE, PROCUREMENT ETC.</vt:lpstr>
      <vt:lpstr>Environmental SUSTAINABILITY:  UK COMPETITION LAW and other tools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SUSTAINABILITY:  UK COMPETITION LAW and other tools</dc:title>
  <dc:subject/>
  <dc:creator>Joao Sousa</dc:creator>
  <cp:keywords/>
  <dc:description/>
  <cp:lastModifiedBy>Paul Gray</cp:lastModifiedBy>
  <cp:revision>5</cp:revision>
  <cp:lastPrinted>2021-02-12T08:33:49Z</cp:lastPrinted>
  <dcterms:created xsi:type="dcterms:W3CDTF">2022-01-12T11:50:07Z</dcterms:created>
  <dcterms:modified xsi:type="dcterms:W3CDTF">2022-01-13T14:46:11Z</dcterms:modified>
  <cp:category/>
</cp:coreProperties>
</file>