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8" r:id="rId5"/>
    <p:sldId id="282" r:id="rId6"/>
    <p:sldId id="274" r:id="rId7"/>
    <p:sldId id="275" r:id="rId8"/>
    <p:sldId id="276" r:id="rId9"/>
    <p:sldId id="277" r:id="rId10"/>
    <p:sldId id="278" r:id="rId11"/>
    <p:sldId id="279" r:id="rId12"/>
    <p:sldId id="280" r:id="rId13"/>
    <p:sldId id="267" r:id="rId14"/>
    <p:sldId id="268" r:id="rId15"/>
    <p:sldId id="269" r:id="rId16"/>
    <p:sldId id="270" r:id="rId17"/>
    <p:sldId id="271" r:id="rId18"/>
    <p:sldId id="272" r:id="rId19"/>
    <p:sldId id="273" r:id="rId20"/>
    <p:sldId id="256" r:id="rId21"/>
    <p:sldId id="257" r:id="rId22"/>
    <p:sldId id="259" r:id="rId23"/>
    <p:sldId id="260" r:id="rId24"/>
    <p:sldId id="261" r:id="rId25"/>
    <p:sldId id="262" r:id="rId26"/>
    <p:sldId id="263" r:id="rId27"/>
    <p:sldId id="264" r:id="rId28"/>
    <p:sldId id="265" r:id="rId29"/>
    <p:sldId id="266"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CCCB"/>
    <a:srgbClr val="173E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73" d="100"/>
          <a:sy n="73" d="100"/>
        </p:scale>
        <p:origin x="132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FF924-FDF9-4220-8050-B5CB7F3EEC43}" type="datetimeFigureOut">
              <a:rPr lang="en-GB" smtClean="0"/>
              <a:t>22/04/2021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E347D-53FC-4710-B120-EDBADD260F96}" type="slidenum">
              <a:rPr lang="en-GB" smtClean="0"/>
              <a:t>‹#›</a:t>
            </a:fld>
            <a:endParaRPr lang="en-GB"/>
          </a:p>
        </p:txBody>
      </p:sp>
    </p:spTree>
    <p:extLst>
      <p:ext uri="{BB962C8B-B14F-4D97-AF65-F5344CB8AC3E}">
        <p14:creationId xmlns:p14="http://schemas.microsoft.com/office/powerpoint/2010/main" val="181603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A931F7-F35E-4CAE-83B5-7D00025AE078}"/>
              </a:ext>
            </a:extLst>
          </p:cNvPr>
          <p:cNvSpPr/>
          <p:nvPr userDrawn="1"/>
        </p:nvSpPr>
        <p:spPr>
          <a:xfrm>
            <a:off x="0" y="-1"/>
            <a:ext cx="9144000" cy="5768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8ADC6D0-8605-40AD-8198-A5A51B98FEBE}"/>
              </a:ext>
            </a:extLst>
          </p:cNvPr>
          <p:cNvSpPr>
            <a:spLocks noGrp="1"/>
          </p:cNvSpPr>
          <p:nvPr>
            <p:ph type="ctrTitle" hasCustomPrompt="1"/>
          </p:nvPr>
        </p:nvSpPr>
        <p:spPr>
          <a:xfrm>
            <a:off x="1143000" y="1199853"/>
            <a:ext cx="6858000" cy="1512349"/>
          </a:xfrm>
        </p:spPr>
        <p:txBody>
          <a:bodyPr anchor="b">
            <a:normAutofit/>
          </a:bodyPr>
          <a:lstStyle>
            <a:lvl1pPr algn="ctr">
              <a:lnSpc>
                <a:spcPts val="2800"/>
              </a:lnSpc>
              <a:defRPr sz="2600" baseline="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6AF081E-C758-4363-8C85-61F5D9E355C7}"/>
              </a:ext>
            </a:extLst>
          </p:cNvPr>
          <p:cNvSpPr>
            <a:spLocks noGrp="1"/>
          </p:cNvSpPr>
          <p:nvPr>
            <p:ph type="subTitle" idx="1"/>
          </p:nvPr>
        </p:nvSpPr>
        <p:spPr>
          <a:xfrm>
            <a:off x="1143000" y="2758698"/>
            <a:ext cx="6858000" cy="67030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8" name="Footer Placeholder 7">
            <a:extLst>
              <a:ext uri="{FF2B5EF4-FFF2-40B4-BE49-F238E27FC236}">
                <a16:creationId xmlns:a16="http://schemas.microsoft.com/office/drawing/2014/main" id="{DD703CE2-6555-4DB8-A05F-9B815A03692D}"/>
              </a:ext>
            </a:extLst>
          </p:cNvPr>
          <p:cNvSpPr>
            <a:spLocks noGrp="1"/>
          </p:cNvSpPr>
          <p:nvPr>
            <p:ph type="ftr" sz="quarter" idx="11"/>
          </p:nvPr>
        </p:nvSpPr>
        <p:spPr/>
        <p:txBody>
          <a:bodyPr/>
          <a:lstStyle>
            <a:lvl1pPr>
              <a:defRPr>
                <a:solidFill>
                  <a:schemeClr val="tx2"/>
                </a:solidFill>
              </a:defRPr>
            </a:lvl1pPr>
          </a:lstStyle>
          <a:p>
            <a:r>
              <a:rPr lang="en-GB" b="1"/>
              <a:t>brickcourt.co.uk </a:t>
            </a:r>
          </a:p>
          <a:p>
            <a:r>
              <a:rPr lang="en-GB"/>
              <a:t>+44(0)20 7379 3550</a:t>
            </a:r>
            <a:endParaRPr lang="en-GB" dirty="0"/>
          </a:p>
        </p:txBody>
      </p:sp>
      <p:sp>
        <p:nvSpPr>
          <p:cNvPr id="13" name="Text Placeholder 12">
            <a:extLst>
              <a:ext uri="{FF2B5EF4-FFF2-40B4-BE49-F238E27FC236}">
                <a16:creationId xmlns:a16="http://schemas.microsoft.com/office/drawing/2014/main" id="{607A3DE9-A952-491D-9047-26E98BAFDD9B}"/>
              </a:ext>
            </a:extLst>
          </p:cNvPr>
          <p:cNvSpPr>
            <a:spLocks noGrp="1"/>
          </p:cNvSpPr>
          <p:nvPr>
            <p:ph type="body" sz="quarter" idx="12" hasCustomPrompt="1"/>
          </p:nvPr>
        </p:nvSpPr>
        <p:spPr>
          <a:xfrm>
            <a:off x="1143000" y="3806699"/>
            <a:ext cx="6858000" cy="976313"/>
          </a:xfrm>
        </p:spPr>
        <p:txBody>
          <a:bodyPr/>
          <a:lstStyle>
            <a:lvl1pPr marL="0" indent="0" algn="ctr">
              <a:lnSpc>
                <a:spcPts val="1900"/>
              </a:lnSpc>
              <a:spcBef>
                <a:spcPts val="0"/>
              </a:spcBef>
              <a:buNone/>
              <a:defRPr sz="1600" b="1">
                <a:solidFill>
                  <a:schemeClr val="bg1"/>
                </a:solidFill>
              </a:defRPr>
            </a:lvl1pPr>
            <a:lvl2pPr marL="0" indent="0" algn="ctr">
              <a:lnSpc>
                <a:spcPts val="1900"/>
              </a:lnSpc>
              <a:spcBef>
                <a:spcPts val="0"/>
              </a:spcBef>
              <a:buNone/>
              <a:defRPr sz="1600">
                <a:solidFill>
                  <a:schemeClr val="bg1"/>
                </a:solidFill>
              </a:defRPr>
            </a:lvl2pPr>
            <a:lvl3pPr marL="685800" indent="0" algn="ctr">
              <a:buNone/>
              <a:defRPr/>
            </a:lvl3pPr>
            <a:lvl4pPr algn="ctr">
              <a:defRPr/>
            </a:lvl4pPr>
            <a:lvl5pPr algn="ctr">
              <a:defRPr/>
            </a:lvl5pPr>
          </a:lstStyle>
          <a:p>
            <a:pPr lvl="0"/>
            <a:r>
              <a:rPr lang="en-US" dirty="0"/>
              <a:t>&lt;Name&gt;</a:t>
            </a:r>
          </a:p>
          <a:p>
            <a:pPr lvl="1"/>
            <a:r>
              <a:rPr lang="en-US" dirty="0"/>
              <a:t>Brick Court Chambers</a:t>
            </a:r>
          </a:p>
          <a:p>
            <a:pPr lvl="1"/>
            <a:r>
              <a:rPr lang="en-US" dirty="0"/>
              <a:t>&lt;Date&gt;</a:t>
            </a:r>
          </a:p>
          <a:p>
            <a:pPr lvl="2"/>
            <a:endParaRPr lang="en-GB" dirty="0"/>
          </a:p>
        </p:txBody>
      </p:sp>
    </p:spTree>
    <p:extLst>
      <p:ext uri="{BB962C8B-B14F-4D97-AF65-F5344CB8AC3E}">
        <p14:creationId xmlns:p14="http://schemas.microsoft.com/office/powerpoint/2010/main" val="1982814234"/>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8AAE40-A9A9-49E5-AB0E-AFEDE4D7BCB4}"/>
              </a:ext>
            </a:extLst>
          </p:cNvPr>
          <p:cNvSpPr/>
          <p:nvPr userDrawn="1"/>
        </p:nvSpPr>
        <p:spPr>
          <a:xfrm>
            <a:off x="0" y="4232"/>
            <a:ext cx="9144000" cy="5768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7C8D38D-E539-45FB-9DDF-DD505B698588}"/>
              </a:ext>
            </a:extLst>
          </p:cNvPr>
          <p:cNvSpPr>
            <a:spLocks noGrp="1"/>
          </p:cNvSpPr>
          <p:nvPr>
            <p:ph type="title" hasCustomPrompt="1"/>
          </p:nvPr>
        </p:nvSpPr>
        <p:spPr>
          <a:xfrm>
            <a:off x="623888" y="944851"/>
            <a:ext cx="7886700" cy="1766808"/>
          </a:xfrm>
        </p:spPr>
        <p:txBody>
          <a:bodyPr bIns="0" anchor="b">
            <a:normAutofit/>
          </a:bodyPr>
          <a:lstStyle>
            <a:lvl1pPr algn="ctr">
              <a:lnSpc>
                <a:spcPts val="2800"/>
              </a:lnSpc>
              <a:defRPr sz="2600">
                <a:solidFill>
                  <a:schemeClr val="bg1"/>
                </a:solidFill>
              </a:defRPr>
            </a:lvl1pPr>
          </a:lstStyle>
          <a:p>
            <a:r>
              <a:rPr lang="en-US" dirty="0"/>
              <a:t>CLICK TO EDIT MASTER TITLE STYLE</a:t>
            </a:r>
            <a:endParaRPr lang="en-GB" dirty="0"/>
          </a:p>
        </p:txBody>
      </p:sp>
      <p:sp>
        <p:nvSpPr>
          <p:cNvPr id="7" name="Footer Placeholder 6">
            <a:extLst>
              <a:ext uri="{FF2B5EF4-FFF2-40B4-BE49-F238E27FC236}">
                <a16:creationId xmlns:a16="http://schemas.microsoft.com/office/drawing/2014/main" id="{E11F509F-506C-4AC8-B26F-05CD2F2C907B}"/>
              </a:ext>
            </a:extLst>
          </p:cNvPr>
          <p:cNvSpPr>
            <a:spLocks noGrp="1"/>
          </p:cNvSpPr>
          <p:nvPr>
            <p:ph type="ftr" sz="quarter" idx="10"/>
          </p:nvPr>
        </p:nvSpPr>
        <p:spPr/>
        <p:txBody>
          <a:bodyPr/>
          <a:lstStyle/>
          <a:p>
            <a:r>
              <a:rPr lang="en-GB" b="1" dirty="0"/>
              <a:t>brickcourt.co.uk </a:t>
            </a:r>
          </a:p>
          <a:p>
            <a:r>
              <a:rPr lang="en-GB" dirty="0"/>
              <a:t>+44(0)20 7379 3550</a:t>
            </a:r>
          </a:p>
        </p:txBody>
      </p:sp>
    </p:spTree>
    <p:extLst>
      <p:ext uri="{BB962C8B-B14F-4D97-AF65-F5344CB8AC3E}">
        <p14:creationId xmlns:p14="http://schemas.microsoft.com/office/powerpoint/2010/main" val="55292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C6CC-C89A-4C9A-AA99-5226F80DB173}"/>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0C615FD-282B-4154-ABF6-9CE289443462}"/>
              </a:ext>
            </a:extLst>
          </p:cNvPr>
          <p:cNvSpPr/>
          <p:nvPr userDrawn="1"/>
        </p:nvSpPr>
        <p:spPr>
          <a:xfrm>
            <a:off x="0" y="0"/>
            <a:ext cx="9144000" cy="113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a:extLst>
              <a:ext uri="{FF2B5EF4-FFF2-40B4-BE49-F238E27FC236}">
                <a16:creationId xmlns:a16="http://schemas.microsoft.com/office/drawing/2014/main" id="{F0D1BA41-CA1E-4278-8CFA-47E7C0FED23C}"/>
              </a:ext>
            </a:extLst>
          </p:cNvPr>
          <p:cNvSpPr>
            <a:spLocks noGrp="1"/>
          </p:cNvSpPr>
          <p:nvPr>
            <p:ph type="ftr" sz="quarter" idx="10"/>
          </p:nvPr>
        </p:nvSpPr>
        <p:spPr/>
        <p:txBody>
          <a:bodyPr/>
          <a:lstStyle>
            <a:lvl1pPr>
              <a:defRPr>
                <a:solidFill>
                  <a:schemeClr val="tx2"/>
                </a:solidFill>
              </a:defRPr>
            </a:lvl1pPr>
          </a:lstStyle>
          <a:p>
            <a:r>
              <a:rPr lang="en-GB" b="1"/>
              <a:t>brickcourt.co.uk </a:t>
            </a:r>
          </a:p>
          <a:p>
            <a:r>
              <a:rPr lang="en-GB"/>
              <a:t>+44(0)20 7379 3550</a:t>
            </a:r>
            <a:endParaRPr lang="en-GB" dirty="0"/>
          </a:p>
        </p:txBody>
      </p:sp>
      <p:sp>
        <p:nvSpPr>
          <p:cNvPr id="10" name="Title 9">
            <a:extLst>
              <a:ext uri="{FF2B5EF4-FFF2-40B4-BE49-F238E27FC236}">
                <a16:creationId xmlns:a16="http://schemas.microsoft.com/office/drawing/2014/main" id="{09A86DDB-40A9-4737-8FB6-F900BD1F2F8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2" name="Content Placeholder 11">
            <a:extLst>
              <a:ext uri="{FF2B5EF4-FFF2-40B4-BE49-F238E27FC236}">
                <a16:creationId xmlns:a16="http://schemas.microsoft.com/office/drawing/2014/main" id="{D04F4C24-34F3-45C6-8564-68D314DE6E5A}"/>
              </a:ext>
            </a:extLst>
          </p:cNvPr>
          <p:cNvSpPr>
            <a:spLocks noGrp="1"/>
          </p:cNvSpPr>
          <p:nvPr>
            <p:ph sz="quarter" idx="11"/>
          </p:nvPr>
        </p:nvSpPr>
        <p:spPr>
          <a:xfrm>
            <a:off x="846000" y="1717200"/>
            <a:ext cx="7454900" cy="4064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3996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C6CC-C89A-4C9A-AA99-5226F80DB173}"/>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CA359E1E-9DEF-4F98-8624-0B121E754420}"/>
              </a:ext>
            </a:extLst>
          </p:cNvPr>
          <p:cNvSpPr>
            <a:spLocks noGrp="1"/>
          </p:cNvSpPr>
          <p:nvPr>
            <p:ph idx="1"/>
          </p:nvPr>
        </p:nvSpPr>
        <p:spPr>
          <a:xfrm>
            <a:off x="846000" y="1717200"/>
            <a:ext cx="7459259" cy="4064001"/>
          </a:xfrm>
        </p:spPr>
        <p:txBody>
          <a:bodyPr lIns="0" tIns="0"/>
          <a:lstStyle>
            <a:lvl1pPr marL="180000" indent="-180000">
              <a:lnSpc>
                <a:spcPts val="1900"/>
              </a:lnSpc>
              <a:defRPr sz="1600">
                <a:solidFill>
                  <a:schemeClr val="tx2"/>
                </a:solidFill>
              </a:defRPr>
            </a:lvl1pPr>
            <a:lvl2pPr marL="360000" indent="-180000">
              <a:lnSpc>
                <a:spcPts val="1900"/>
              </a:lnSpc>
              <a:defRPr sz="1600">
                <a:solidFill>
                  <a:schemeClr val="tx2"/>
                </a:solidFill>
              </a:defRPr>
            </a:lvl2pPr>
            <a:lvl3pPr marL="540000" indent="-180000">
              <a:lnSpc>
                <a:spcPts val="1900"/>
              </a:lnSpc>
              <a:defRPr sz="1600">
                <a:solidFill>
                  <a:schemeClr val="tx2"/>
                </a:solidFill>
              </a:defRPr>
            </a:lvl3pPr>
            <a:lvl4pPr marL="720000" indent="-180000">
              <a:lnSpc>
                <a:spcPts val="1900"/>
              </a:lnSpc>
              <a:defRPr sz="1600">
                <a:solidFill>
                  <a:schemeClr val="tx2"/>
                </a:solidFill>
              </a:defRPr>
            </a:lvl4pPr>
            <a:lvl5pPr marL="900000" indent="-180000">
              <a:lnSpc>
                <a:spcPts val="1900"/>
              </a:lnSpc>
              <a:defRPr sz="16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F0D1BA41-CA1E-4278-8CFA-47E7C0FED23C}"/>
              </a:ext>
            </a:extLst>
          </p:cNvPr>
          <p:cNvSpPr>
            <a:spLocks noGrp="1"/>
          </p:cNvSpPr>
          <p:nvPr>
            <p:ph type="ftr" sz="quarter" idx="10"/>
          </p:nvPr>
        </p:nvSpPr>
        <p:spPr/>
        <p:txBody>
          <a:bodyPr/>
          <a:lstStyle>
            <a:lvl1pPr>
              <a:defRPr>
                <a:solidFill>
                  <a:schemeClr val="tx2"/>
                </a:solidFill>
              </a:defRPr>
            </a:lvl1pPr>
          </a:lstStyle>
          <a:p>
            <a:r>
              <a:rPr lang="en-GB" b="1"/>
              <a:t>brickcourt.co.uk </a:t>
            </a:r>
          </a:p>
          <a:p>
            <a:r>
              <a:rPr lang="en-GB"/>
              <a:t>+44(0)20 7379 3550</a:t>
            </a:r>
            <a:endParaRPr lang="en-GB" dirty="0"/>
          </a:p>
        </p:txBody>
      </p:sp>
      <p:sp>
        <p:nvSpPr>
          <p:cNvPr id="4" name="Title 3">
            <a:extLst>
              <a:ext uri="{FF2B5EF4-FFF2-40B4-BE49-F238E27FC236}">
                <a16:creationId xmlns:a16="http://schemas.microsoft.com/office/drawing/2014/main" id="{22673E0D-B853-49B6-B25A-B4B2811CCC40}"/>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23313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CB4D55-83D9-409A-A592-EFB348414E8D}"/>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A32AF53-A1E9-481F-BA72-0AFCB2174A70}"/>
              </a:ext>
            </a:extLst>
          </p:cNvPr>
          <p:cNvSpPr/>
          <p:nvPr userDrawn="1"/>
        </p:nvSpPr>
        <p:spPr>
          <a:xfrm>
            <a:off x="0" y="0"/>
            <a:ext cx="9144000" cy="113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830B9C5-6AFF-4B6A-AC19-BF4060281BDC}"/>
              </a:ext>
            </a:extLst>
          </p:cNvPr>
          <p:cNvSpPr>
            <a:spLocks noGrp="1"/>
          </p:cNvSpPr>
          <p:nvPr>
            <p:ph sz="half" idx="1"/>
          </p:nvPr>
        </p:nvSpPr>
        <p:spPr>
          <a:xfrm>
            <a:off x="846000" y="1717200"/>
            <a:ext cx="3564000" cy="4032000"/>
          </a:xfrm>
        </p:spPr>
        <p:txBody>
          <a:bodyPr/>
          <a:lstStyle>
            <a:lvl1pPr marL="180000" indent="-180000">
              <a:lnSpc>
                <a:spcPts val="1900"/>
              </a:lnSpc>
              <a:defRPr sz="1600">
                <a:solidFill>
                  <a:schemeClr val="tx2"/>
                </a:solidFill>
              </a:defRPr>
            </a:lvl1pPr>
            <a:lvl2pPr marL="360000" indent="-180000">
              <a:lnSpc>
                <a:spcPts val="1900"/>
              </a:lnSpc>
              <a:defRPr sz="1600">
                <a:solidFill>
                  <a:schemeClr val="tx2"/>
                </a:solidFill>
              </a:defRPr>
            </a:lvl2pPr>
            <a:lvl3pPr marL="540000" indent="-180000">
              <a:lnSpc>
                <a:spcPts val="1900"/>
              </a:lnSpc>
              <a:defRPr sz="1600">
                <a:solidFill>
                  <a:schemeClr val="tx2"/>
                </a:solidFill>
              </a:defRPr>
            </a:lvl3pPr>
            <a:lvl4pPr marL="720000" indent="-180000">
              <a:lnSpc>
                <a:spcPts val="1900"/>
              </a:lnSpc>
              <a:defRPr sz="1600">
                <a:solidFill>
                  <a:schemeClr val="tx2"/>
                </a:solidFill>
              </a:defRPr>
            </a:lvl4pPr>
            <a:lvl5pPr marL="900000" indent="-180000">
              <a:lnSpc>
                <a:spcPts val="1900"/>
              </a:lnSpc>
              <a:defRPr sz="16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93AB4CA-E859-49C8-A9DD-59570F1000FF}"/>
              </a:ext>
            </a:extLst>
          </p:cNvPr>
          <p:cNvSpPr>
            <a:spLocks noGrp="1"/>
          </p:cNvSpPr>
          <p:nvPr>
            <p:ph sz="half" idx="2"/>
          </p:nvPr>
        </p:nvSpPr>
        <p:spPr>
          <a:xfrm>
            <a:off x="4715997" y="1717199"/>
            <a:ext cx="3564000" cy="403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a:extLst>
              <a:ext uri="{FF2B5EF4-FFF2-40B4-BE49-F238E27FC236}">
                <a16:creationId xmlns:a16="http://schemas.microsoft.com/office/drawing/2014/main" id="{7511AA63-C33F-4EE4-BC73-F2C66C84D168}"/>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
        <p:nvSpPr>
          <p:cNvPr id="9" name="Title 8">
            <a:extLst>
              <a:ext uri="{FF2B5EF4-FFF2-40B4-BE49-F238E27FC236}">
                <a16:creationId xmlns:a16="http://schemas.microsoft.com/office/drawing/2014/main" id="{830F98B4-E0C9-44BA-8BC8-993D15CB2087}"/>
              </a:ext>
            </a:extLst>
          </p:cNvPr>
          <p:cNvSpPr>
            <a:spLocks noGrp="1"/>
          </p:cNvSpPr>
          <p:nvPr>
            <p:ph type="title"/>
          </p:nvPr>
        </p:nvSpPr>
        <p:spPr>
          <a:xfrm>
            <a:off x="846000" y="365127"/>
            <a:ext cx="7433997" cy="487280"/>
          </a:xfrm>
        </p:spPr>
        <p:txBody>
          <a:bodyPr/>
          <a:lstStyle>
            <a:lvl1pPr algn="l">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48180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CB4D55-83D9-409A-A592-EFB348414E8D}"/>
              </a:ext>
            </a:extLst>
          </p:cNvPr>
          <p:cNvSpPr/>
          <p:nvPr userDrawn="1"/>
        </p:nvSpPr>
        <p:spPr>
          <a:xfrm>
            <a:off x="0" y="1130400"/>
            <a:ext cx="9144000" cy="464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830B9C5-6AFF-4B6A-AC19-BF4060281BDC}"/>
              </a:ext>
            </a:extLst>
          </p:cNvPr>
          <p:cNvSpPr>
            <a:spLocks noGrp="1"/>
          </p:cNvSpPr>
          <p:nvPr>
            <p:ph sz="half" idx="1"/>
          </p:nvPr>
        </p:nvSpPr>
        <p:spPr>
          <a:xfrm>
            <a:off x="846000" y="1717200"/>
            <a:ext cx="3564000" cy="403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93AB4CA-E859-49C8-A9DD-59570F1000FF}"/>
              </a:ext>
            </a:extLst>
          </p:cNvPr>
          <p:cNvSpPr>
            <a:spLocks noGrp="1"/>
          </p:cNvSpPr>
          <p:nvPr>
            <p:ph sz="half" idx="2"/>
          </p:nvPr>
        </p:nvSpPr>
        <p:spPr>
          <a:xfrm>
            <a:off x="4715997" y="1717200"/>
            <a:ext cx="3564000" cy="403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a:extLst>
              <a:ext uri="{FF2B5EF4-FFF2-40B4-BE49-F238E27FC236}">
                <a16:creationId xmlns:a16="http://schemas.microsoft.com/office/drawing/2014/main" id="{7511AA63-C33F-4EE4-BC73-F2C66C84D168}"/>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
        <p:nvSpPr>
          <p:cNvPr id="9" name="Title 8">
            <a:extLst>
              <a:ext uri="{FF2B5EF4-FFF2-40B4-BE49-F238E27FC236}">
                <a16:creationId xmlns:a16="http://schemas.microsoft.com/office/drawing/2014/main" id="{830F98B4-E0C9-44BA-8BC8-993D15CB2087}"/>
              </a:ext>
            </a:extLst>
          </p:cNvPr>
          <p:cNvSpPr>
            <a:spLocks noGrp="1"/>
          </p:cNvSpPr>
          <p:nvPr>
            <p:ph type="title"/>
          </p:nvPr>
        </p:nvSpPr>
        <p:spPr>
          <a:xfrm>
            <a:off x="846000" y="365127"/>
            <a:ext cx="7433997" cy="487280"/>
          </a:xfrm>
        </p:spPr>
        <p:txBody>
          <a:bodyPr/>
          <a:lstStyle>
            <a:lvl1pPr algn="l">
              <a:defRPr>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34781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F0DB-D1F1-45D6-8981-72F37B056FE6}"/>
              </a:ext>
            </a:extLst>
          </p:cNvPr>
          <p:cNvSpPr>
            <a:spLocks noGrp="1"/>
          </p:cNvSpPr>
          <p:nvPr>
            <p:ph type="title"/>
          </p:nvPr>
        </p:nvSpPr>
        <p:spPr/>
        <p:txBody>
          <a:bodyPr/>
          <a:lstStyle>
            <a:lvl1pPr algn="l">
              <a:defRPr>
                <a:solidFill>
                  <a:schemeClr val="tx2"/>
                </a:solidFill>
              </a:defRPr>
            </a:lvl1p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708F5024-26F7-4B2C-B374-B6643380E225}"/>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Tree>
    <p:extLst>
      <p:ext uri="{BB962C8B-B14F-4D97-AF65-F5344CB8AC3E}">
        <p14:creationId xmlns:p14="http://schemas.microsoft.com/office/powerpoint/2010/main" val="66107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7EB237F-40BB-4865-AEDC-73B2F6C41743}"/>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Tree>
    <p:extLst>
      <p:ext uri="{BB962C8B-B14F-4D97-AF65-F5344CB8AC3E}">
        <p14:creationId xmlns:p14="http://schemas.microsoft.com/office/powerpoint/2010/main" val="194226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3D9FE2-A014-41F6-9435-4131AC362674}"/>
              </a:ext>
            </a:extLst>
          </p:cNvPr>
          <p:cNvSpPr/>
          <p:nvPr userDrawn="1"/>
        </p:nvSpPr>
        <p:spPr>
          <a:xfrm>
            <a:off x="0" y="-1"/>
            <a:ext cx="9144000" cy="5768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28B59F1-8A7E-436E-9451-E7F4E00903A6}"/>
              </a:ext>
            </a:extLst>
          </p:cNvPr>
          <p:cNvSpPr>
            <a:spLocks noGrp="1"/>
          </p:cNvSpPr>
          <p:nvPr>
            <p:ph type="title"/>
          </p:nvPr>
        </p:nvSpPr>
        <p:spPr>
          <a:xfrm>
            <a:off x="628650" y="1759974"/>
            <a:ext cx="7886700" cy="1325563"/>
          </a:xfrm>
        </p:spPr>
        <p:txBody>
          <a:bodyPr/>
          <a:lstStyle>
            <a:lvl1pPr algn="ctr">
              <a:defRPr>
                <a:solidFill>
                  <a:schemeClr val="bg1"/>
                </a:solidFill>
              </a:defRPr>
            </a:lvl1pPr>
          </a:lstStyle>
          <a:p>
            <a:r>
              <a:rPr lang="en-US"/>
              <a:t>Click to edit Master title style</a:t>
            </a:r>
            <a:endParaRPr lang="en-GB"/>
          </a:p>
        </p:txBody>
      </p:sp>
      <p:sp>
        <p:nvSpPr>
          <p:cNvPr id="3" name="Footer Placeholder 2">
            <a:extLst>
              <a:ext uri="{FF2B5EF4-FFF2-40B4-BE49-F238E27FC236}">
                <a16:creationId xmlns:a16="http://schemas.microsoft.com/office/drawing/2014/main" id="{4ABF4C48-0524-4B64-B5B6-C6078914BDE2}"/>
              </a:ext>
            </a:extLst>
          </p:cNvPr>
          <p:cNvSpPr>
            <a:spLocks noGrp="1"/>
          </p:cNvSpPr>
          <p:nvPr>
            <p:ph type="ftr" sz="quarter" idx="10"/>
          </p:nvPr>
        </p:nvSpPr>
        <p:spPr/>
        <p:txBody>
          <a:bodyPr/>
          <a:lstStyle>
            <a:lvl1pPr>
              <a:defRPr>
                <a:solidFill>
                  <a:schemeClr val="tx2"/>
                </a:solidFill>
              </a:defRPr>
            </a:lvl1pPr>
          </a:lstStyle>
          <a:p>
            <a:r>
              <a:rPr lang="en-GB" b="1"/>
              <a:t>brickcourt.co.uk</a:t>
            </a:r>
          </a:p>
          <a:p>
            <a:r>
              <a:rPr lang="en-GB"/>
              <a:t>+44(0)20 7379 3550</a:t>
            </a:r>
            <a:endParaRPr lang="en-GB" dirty="0"/>
          </a:p>
        </p:txBody>
      </p:sp>
      <p:sp>
        <p:nvSpPr>
          <p:cNvPr id="6" name="Text Placeholder 5">
            <a:extLst>
              <a:ext uri="{FF2B5EF4-FFF2-40B4-BE49-F238E27FC236}">
                <a16:creationId xmlns:a16="http://schemas.microsoft.com/office/drawing/2014/main" id="{15838B1F-A3FF-45CE-A496-B3A44905EE8C}"/>
              </a:ext>
            </a:extLst>
          </p:cNvPr>
          <p:cNvSpPr>
            <a:spLocks noGrp="1"/>
          </p:cNvSpPr>
          <p:nvPr>
            <p:ph type="body" sz="quarter" idx="11" hasCustomPrompt="1"/>
          </p:nvPr>
        </p:nvSpPr>
        <p:spPr>
          <a:xfrm>
            <a:off x="628650" y="3254375"/>
            <a:ext cx="7886700" cy="1325563"/>
          </a:xfrm>
        </p:spPr>
        <p:txBody>
          <a:bodyPr/>
          <a:lstStyle>
            <a:lvl1pPr marL="0" indent="0" algn="ctr">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&lt;Name&gt;</a:t>
            </a:r>
            <a:endParaRPr lang="en-GB" dirty="0"/>
          </a:p>
        </p:txBody>
      </p:sp>
    </p:spTree>
    <p:extLst>
      <p:ext uri="{BB962C8B-B14F-4D97-AF65-F5344CB8AC3E}">
        <p14:creationId xmlns:p14="http://schemas.microsoft.com/office/powerpoint/2010/main" val="233598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Logo banner" descr="A close up of a logo&#10;&#10;Description generated with very high confidence">
            <a:extLst>
              <a:ext uri="{FF2B5EF4-FFF2-40B4-BE49-F238E27FC236}">
                <a16:creationId xmlns:a16="http://schemas.microsoft.com/office/drawing/2014/main" id="{09B0CA6F-BD90-4FF6-9A11-3B4B8C1173CD}"/>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0" y="5755639"/>
            <a:ext cx="9144000" cy="1112520"/>
          </a:xfrm>
          <a:prstGeom prst="rect">
            <a:avLst/>
          </a:prstGeom>
        </p:spPr>
      </p:pic>
      <p:sp>
        <p:nvSpPr>
          <p:cNvPr id="11" name="Mask">
            <a:extLst>
              <a:ext uri="{FF2B5EF4-FFF2-40B4-BE49-F238E27FC236}">
                <a16:creationId xmlns:a16="http://schemas.microsoft.com/office/drawing/2014/main" id="{B452B2DA-5069-48D7-8FF8-34F037B10069}"/>
              </a:ext>
            </a:extLst>
          </p:cNvPr>
          <p:cNvSpPr/>
          <p:nvPr userDrawn="1"/>
        </p:nvSpPr>
        <p:spPr>
          <a:xfrm>
            <a:off x="5774076" y="6088478"/>
            <a:ext cx="2741274" cy="481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Placeholder 1">
            <a:extLst>
              <a:ext uri="{FF2B5EF4-FFF2-40B4-BE49-F238E27FC236}">
                <a16:creationId xmlns:a16="http://schemas.microsoft.com/office/drawing/2014/main" id="{D499FB7A-7990-42D1-97B3-A931BC4089DD}"/>
              </a:ext>
            </a:extLst>
          </p:cNvPr>
          <p:cNvSpPr>
            <a:spLocks noGrp="1"/>
          </p:cNvSpPr>
          <p:nvPr>
            <p:ph type="title"/>
          </p:nvPr>
        </p:nvSpPr>
        <p:spPr>
          <a:xfrm>
            <a:off x="846000" y="365127"/>
            <a:ext cx="7433997" cy="487280"/>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C318955-BD42-4202-AD87-FB4651F31FEB}"/>
              </a:ext>
            </a:extLst>
          </p:cNvPr>
          <p:cNvSpPr>
            <a:spLocks noGrp="1"/>
          </p:cNvSpPr>
          <p:nvPr>
            <p:ph type="body" idx="1"/>
          </p:nvPr>
        </p:nvSpPr>
        <p:spPr>
          <a:xfrm>
            <a:off x="846000" y="1717199"/>
            <a:ext cx="7433997" cy="4051775"/>
          </a:xfrm>
          <a:prstGeom prst="rect">
            <a:avLst/>
          </a:prstGeom>
        </p:spPr>
        <p:txBody>
          <a:bodyPr vert="horz" lIns="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849E257C-1A1E-4ACB-B760-7F897DDCC8D3}"/>
              </a:ext>
            </a:extLst>
          </p:cNvPr>
          <p:cNvSpPr>
            <a:spLocks noGrp="1"/>
          </p:cNvSpPr>
          <p:nvPr>
            <p:ph type="ftr" sz="quarter" idx="3"/>
          </p:nvPr>
        </p:nvSpPr>
        <p:spPr>
          <a:xfrm>
            <a:off x="5310904" y="6146673"/>
            <a:ext cx="3086100" cy="365125"/>
          </a:xfrm>
          <a:prstGeom prst="rect">
            <a:avLst/>
          </a:prstGeom>
          <a:solidFill>
            <a:schemeClr val="bg1"/>
          </a:solidFill>
        </p:spPr>
        <p:txBody>
          <a:bodyPr vert="horz" lIns="91440" tIns="45720" rIns="91440" bIns="45720" rtlCol="0" anchor="ctr"/>
          <a:lstStyle>
            <a:lvl1pPr algn="r">
              <a:lnSpc>
                <a:spcPts val="1600"/>
              </a:lnSpc>
              <a:defRPr sz="1200">
                <a:solidFill>
                  <a:srgbClr val="173E61"/>
                </a:solidFill>
              </a:defRPr>
            </a:lvl1pPr>
          </a:lstStyle>
          <a:p>
            <a:r>
              <a:rPr lang="en-GB" b="1" dirty="0"/>
              <a:t>brickcourt.co.uk</a:t>
            </a:r>
          </a:p>
          <a:p>
            <a:r>
              <a:rPr lang="en-GB" dirty="0"/>
              <a:t>+44(0)20 7379 3550</a:t>
            </a:r>
          </a:p>
        </p:txBody>
      </p:sp>
    </p:spTree>
    <p:extLst>
      <p:ext uri="{BB962C8B-B14F-4D97-AF65-F5344CB8AC3E}">
        <p14:creationId xmlns:p14="http://schemas.microsoft.com/office/powerpoint/2010/main" val="53384655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2" r:id="rId5"/>
    <p:sldLayoutId id="2147483657" r:id="rId6"/>
    <p:sldLayoutId id="2147483654" r:id="rId7"/>
    <p:sldLayoutId id="2147483655" r:id="rId8"/>
    <p:sldLayoutId id="2147483658" r:id="rId9"/>
  </p:sldLayoutIdLst>
  <p:hf sldNum="0" hdr="0" dt="0"/>
  <p:txStyles>
    <p:titleStyle>
      <a:lvl1pPr algn="l" defTabSz="685800" rtl="0" eaLnBrk="1" latinLnBrk="0" hangingPunct="1">
        <a:lnSpc>
          <a:spcPct val="90000"/>
        </a:lnSpc>
        <a:spcBef>
          <a:spcPct val="0"/>
        </a:spcBef>
        <a:buNone/>
        <a:defRPr sz="2600" kern="1200" cap="all" baseline="0">
          <a:solidFill>
            <a:schemeClr val="tx2"/>
          </a:solidFill>
          <a:latin typeface="+mj-lt"/>
          <a:ea typeface="+mj-ea"/>
          <a:cs typeface="+mj-cs"/>
        </a:defRPr>
      </a:lvl1pPr>
    </p:titleStyle>
    <p:bodyStyle>
      <a:lvl1pPr marL="180000" indent="-180000" algn="l" defTabSz="685800" rtl="0" eaLnBrk="1" latinLnBrk="0" hangingPunct="1">
        <a:lnSpc>
          <a:spcPts val="1900"/>
        </a:lnSpc>
        <a:spcBef>
          <a:spcPts val="750"/>
        </a:spcBef>
        <a:buFont typeface="Arial" panose="020B0604020202020204" pitchFamily="34" charset="0"/>
        <a:buChar char="•"/>
        <a:defRPr sz="1600" kern="1200">
          <a:solidFill>
            <a:schemeClr val="tx2"/>
          </a:solidFill>
          <a:latin typeface="+mn-lt"/>
          <a:ea typeface="+mn-ea"/>
          <a:cs typeface="+mn-cs"/>
        </a:defRPr>
      </a:lvl1pPr>
      <a:lvl2pPr marL="360000" indent="-180000" algn="l" defTabSz="685800" rtl="0" eaLnBrk="1" latinLnBrk="0" hangingPunct="1">
        <a:lnSpc>
          <a:spcPts val="1900"/>
        </a:lnSpc>
        <a:spcBef>
          <a:spcPts val="375"/>
        </a:spcBef>
        <a:buFont typeface="Arial" panose="020B0604020202020204" pitchFamily="34" charset="0"/>
        <a:buChar char="•"/>
        <a:defRPr sz="1600" kern="1200">
          <a:solidFill>
            <a:schemeClr val="tx2"/>
          </a:solidFill>
          <a:latin typeface="+mn-lt"/>
          <a:ea typeface="+mn-ea"/>
          <a:cs typeface="+mn-cs"/>
        </a:defRPr>
      </a:lvl2pPr>
      <a:lvl3pPr marL="540000" indent="-180000" algn="l" defTabSz="685800" rtl="0" eaLnBrk="1" latinLnBrk="0" hangingPunct="1">
        <a:lnSpc>
          <a:spcPts val="1900"/>
        </a:lnSpc>
        <a:spcBef>
          <a:spcPts val="375"/>
        </a:spcBef>
        <a:buFont typeface="Arial" panose="020B0604020202020204" pitchFamily="34" charset="0"/>
        <a:buChar char="•"/>
        <a:defRPr sz="1600" kern="1200">
          <a:solidFill>
            <a:schemeClr val="tx2"/>
          </a:solidFill>
          <a:latin typeface="+mn-lt"/>
          <a:ea typeface="+mn-ea"/>
          <a:cs typeface="+mn-cs"/>
        </a:defRPr>
      </a:lvl3pPr>
      <a:lvl4pPr marL="720000" indent="-180000" algn="l" defTabSz="685800" rtl="0" eaLnBrk="1" latinLnBrk="0" hangingPunct="1">
        <a:lnSpc>
          <a:spcPts val="1900"/>
        </a:lnSpc>
        <a:spcBef>
          <a:spcPts val="375"/>
        </a:spcBef>
        <a:buFont typeface="Arial" panose="020B0604020202020204" pitchFamily="34" charset="0"/>
        <a:buChar char="•"/>
        <a:defRPr sz="1600" kern="1200">
          <a:solidFill>
            <a:schemeClr val="tx2"/>
          </a:solidFill>
          <a:latin typeface="+mn-lt"/>
          <a:ea typeface="+mn-ea"/>
          <a:cs typeface="+mn-cs"/>
        </a:defRPr>
      </a:lvl4pPr>
      <a:lvl5pPr marL="900000" indent="-180000" algn="l" defTabSz="685800" rtl="0" eaLnBrk="1" latinLnBrk="0" hangingPunct="1">
        <a:lnSpc>
          <a:spcPts val="1900"/>
        </a:lnSpc>
        <a:spcBef>
          <a:spcPts val="375"/>
        </a:spcBef>
        <a:buFont typeface="Arial" panose="020B0604020202020204" pitchFamily="34" charset="0"/>
        <a:buChar char="•"/>
        <a:defRPr sz="16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3634" userDrawn="1">
          <p15:clr>
            <a:srgbClr val="F26B43"/>
          </p15:clr>
        </p15:guide>
        <p15:guide id="4" pos="517" userDrawn="1">
          <p15:clr>
            <a:srgbClr val="F26B43"/>
          </p15:clr>
        </p15:guide>
        <p15:guide id="5" pos="5213" userDrawn="1">
          <p15:clr>
            <a:srgbClr val="F26B43"/>
          </p15:clr>
        </p15:guide>
        <p15:guide id="6" orient="horz" pos="10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a:xfrm>
            <a:off x="574767" y="535578"/>
            <a:ext cx="8059782" cy="1149531"/>
          </a:xfrm>
        </p:spPr>
        <p:txBody>
          <a:bodyPr>
            <a:normAutofit fontScale="90000"/>
          </a:bodyPr>
          <a:lstStyle/>
          <a:p>
            <a:r>
              <a:rPr lang="en-GB" dirty="0"/>
              <a:t/>
            </a:r>
            <a:br>
              <a:rPr lang="en-GB" dirty="0"/>
            </a:br>
            <a:r>
              <a:rPr lang="en-GB" b="1" dirty="0"/>
              <a:t/>
            </a:r>
            <a:br>
              <a:rPr lang="en-GB" b="1" dirty="0"/>
            </a:br>
            <a:r>
              <a:rPr lang="en-GB" b="1" dirty="0"/>
              <a:t>Litigating Abuse of Dominance cases mini series</a:t>
            </a:r>
            <a:r>
              <a:rPr lang="en-GB" dirty="0"/>
              <a:t/>
            </a:r>
            <a:br>
              <a:rPr lang="en-GB" dirty="0"/>
            </a:br>
            <a:r>
              <a:rPr lang="en-GB" dirty="0"/>
              <a:t> </a:t>
            </a:r>
            <a:br>
              <a:rPr lang="en-GB" dirty="0"/>
            </a:br>
            <a:endParaRPr lang="en-GB" sz="2700" cap="none" dirty="0"/>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a:xfrm>
            <a:off x="853204" y="1685110"/>
            <a:ext cx="7648245" cy="3331028"/>
          </a:xfrm>
        </p:spPr>
        <p:txBody>
          <a:bodyPr>
            <a:normAutofit/>
          </a:bodyPr>
          <a:lstStyle/>
          <a:p>
            <a:pPr algn="l"/>
            <a:r>
              <a:rPr lang="en-GB" sz="2000" dirty="0"/>
              <a:t>Thursday 22 April at 1pm, Session 2:  </a:t>
            </a:r>
          </a:p>
          <a:p>
            <a:pPr algn="l"/>
            <a:endParaRPr lang="en-GB" dirty="0"/>
          </a:p>
          <a:p>
            <a:pPr algn="l"/>
            <a:r>
              <a:rPr lang="en-GB" sz="2400" dirty="0"/>
              <a:t>Abuses &amp; pharmaceuticals: recent &amp; current issues in litigation</a:t>
            </a:r>
          </a:p>
          <a:p>
            <a:pPr algn="l"/>
            <a:endParaRPr lang="en-GB" dirty="0"/>
          </a:p>
          <a:p>
            <a:pPr algn="l"/>
            <a:r>
              <a:rPr lang="en-GB" sz="2000" dirty="0"/>
              <a:t>chaired by Lord Anderson of Ipswich KBE QC</a:t>
            </a:r>
          </a:p>
          <a:p>
            <a:pPr algn="l"/>
            <a:endParaRPr lang="en-GB" sz="2000" dirty="0"/>
          </a:p>
          <a:p>
            <a:pPr marL="285750" indent="-285750" algn="l">
              <a:buFont typeface="Arial" panose="020B0604020202020204" pitchFamily="34" charset="0"/>
              <a:buChar char="•"/>
            </a:pPr>
            <a:r>
              <a:rPr lang="en-GB" sz="2000" dirty="0"/>
              <a:t>Jemima Stratford QC</a:t>
            </a:r>
          </a:p>
          <a:p>
            <a:pPr marL="285750" indent="-285750" algn="l">
              <a:buFont typeface="Arial" panose="020B0604020202020204" pitchFamily="34" charset="0"/>
              <a:buChar char="•"/>
            </a:pPr>
            <a:r>
              <a:rPr lang="en-GB" sz="2000" dirty="0"/>
              <a:t>David Scannell QC</a:t>
            </a:r>
          </a:p>
          <a:p>
            <a:pPr marL="285750" indent="-285750" algn="l">
              <a:buFont typeface="Arial" panose="020B0604020202020204" pitchFamily="34" charset="0"/>
              <a:buChar char="•"/>
            </a:pPr>
            <a:r>
              <a:rPr lang="en-GB" sz="2000" dirty="0"/>
              <a:t>Tom Pascoe</a:t>
            </a:r>
          </a:p>
          <a:p>
            <a:pPr marL="285750" indent="-285750" algn="l">
              <a:buFont typeface="Arial" panose="020B0604020202020204" pitchFamily="34" charset="0"/>
              <a:buChar char="•"/>
            </a:pPr>
            <a:endParaRPr lang="en-GB" dirty="0"/>
          </a:p>
          <a:p>
            <a:pPr marL="342900" indent="-342900">
              <a:buFont typeface="Arial" panose="020B0604020202020204" pitchFamily="34" charset="0"/>
              <a:buChar char="•"/>
            </a:pPr>
            <a:endParaRPr lang="en-GB" sz="2000" b="0" i="1" dirty="0"/>
          </a:p>
        </p:txBody>
      </p:sp>
    </p:spTree>
    <p:extLst>
      <p:ext uri="{BB962C8B-B14F-4D97-AF65-F5344CB8AC3E}">
        <p14:creationId xmlns:p14="http://schemas.microsoft.com/office/powerpoint/2010/main" val="387286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p:txBody>
          <a:bodyPr/>
          <a:lstStyle/>
          <a:p>
            <a:r>
              <a:rPr lang="en-GB" b="1" dirty="0"/>
              <a:t>Abuses and pharmaceuticals:</a:t>
            </a:r>
            <a:br>
              <a:rPr lang="en-GB" b="1" dirty="0"/>
            </a:br>
            <a:r>
              <a:rPr lang="en-GB" i="1" dirty="0"/>
              <a:t>Generics (UK) Ltd. </a:t>
            </a:r>
            <a:r>
              <a:rPr lang="en-GB" i="1" cap="none" dirty="0" smtClean="0"/>
              <a:t>v </a:t>
            </a:r>
            <a:r>
              <a:rPr lang="en-GB" i="1" dirty="0" smtClean="0"/>
              <a:t>CMA </a:t>
            </a:r>
            <a:r>
              <a:rPr lang="en-GB" i="1" dirty="0"/>
              <a:t>(Paroxetine)</a:t>
            </a:r>
            <a:br>
              <a:rPr lang="en-GB" i="1" dirty="0"/>
            </a:br>
            <a:endParaRPr lang="en-GB" b="1" dirty="0"/>
          </a:p>
        </p:txBody>
      </p:sp>
      <p:sp>
        <p:nvSpPr>
          <p:cNvPr id="3" name="Subtitle 2">
            <a:extLst>
              <a:ext uri="{FF2B5EF4-FFF2-40B4-BE49-F238E27FC236}">
                <a16:creationId xmlns:a16="http://schemas.microsoft.com/office/drawing/2014/main" id="{326B0960-3D69-A048-83D5-A006932324ED}"/>
              </a:ext>
            </a:extLst>
          </p:cNvPr>
          <p:cNvSpPr>
            <a:spLocks noGrp="1"/>
          </p:cNvSpPr>
          <p:nvPr>
            <p:ph type="subTitle" idx="1"/>
          </p:nvPr>
        </p:nvSpPr>
        <p:spPr/>
        <p:txBody>
          <a:bodyPr/>
          <a:lstStyle/>
          <a:p>
            <a:endParaRPr lang="en-GB" dirty="0"/>
          </a:p>
          <a:p>
            <a:r>
              <a:rPr lang="en-GB" b="1" dirty="0" smtClean="0"/>
              <a:t>David Scannell QC</a:t>
            </a:r>
            <a:endParaRPr lang="en-GB" b="1" dirty="0"/>
          </a:p>
          <a:p>
            <a:endParaRPr lang="en-GB" dirty="0"/>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908911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GB" i="1" dirty="0"/>
              <a:t>Generics (UK) Ltd. </a:t>
            </a:r>
            <a:r>
              <a:rPr lang="en-GB" i="1" cap="none" dirty="0" smtClean="0"/>
              <a:t>v </a:t>
            </a:r>
            <a:r>
              <a:rPr lang="en-GB" i="1" dirty="0" smtClean="0"/>
              <a:t>CMA</a:t>
            </a:r>
            <a:endParaRPr lang="en-US" dirty="0"/>
          </a:p>
        </p:txBody>
      </p:sp>
      <p:sp>
        <p:nvSpPr>
          <p:cNvPr id="5" name="Content Placeholder 4"/>
          <p:cNvSpPr>
            <a:spLocks noGrp="1"/>
          </p:cNvSpPr>
          <p:nvPr>
            <p:ph sz="quarter" idx="11"/>
          </p:nvPr>
        </p:nvSpPr>
        <p:spPr>
          <a:xfrm>
            <a:off x="846000" y="1175657"/>
            <a:ext cx="7454900" cy="4767943"/>
          </a:xfrm>
        </p:spPr>
        <p:txBody>
          <a:bodyPr>
            <a:normAutofit/>
          </a:bodyPr>
          <a:lstStyle/>
          <a:p>
            <a:pPr marL="0" indent="0" algn="ctr">
              <a:lnSpc>
                <a:spcPct val="100000"/>
              </a:lnSpc>
              <a:spcAft>
                <a:spcPts val="1200"/>
              </a:spcAft>
              <a:buNone/>
            </a:pPr>
            <a:endParaRPr lang="en-US" sz="2000" dirty="0"/>
          </a:p>
          <a:p>
            <a:r>
              <a:rPr lang="en-GB" sz="2000" b="1" dirty="0"/>
              <a:t>CAT pre-preliminary reference Judgment: </a:t>
            </a:r>
            <a:r>
              <a:rPr lang="en-GB" sz="2000" dirty="0"/>
              <a:t>[2018] CAT 4</a:t>
            </a:r>
          </a:p>
          <a:p>
            <a:endParaRPr lang="en-GB" sz="2000" b="1" dirty="0"/>
          </a:p>
          <a:p>
            <a:r>
              <a:rPr lang="en-GB" sz="2000" b="1" dirty="0"/>
              <a:t>Preliminary Ruling: </a:t>
            </a:r>
            <a:r>
              <a:rPr lang="en-GB" sz="2000" dirty="0"/>
              <a:t>Judgment of 30/1/20 in C-307/18, EU:C:2020:52</a:t>
            </a:r>
          </a:p>
          <a:p>
            <a:endParaRPr lang="en-GB" sz="2000" b="1" dirty="0"/>
          </a:p>
          <a:p>
            <a:r>
              <a:rPr lang="en-GB" sz="2000" b="1" dirty="0"/>
              <a:t>CAT’s final Judgment</a:t>
            </a:r>
            <a:r>
              <a:rPr lang="en-GB" sz="2000" dirty="0"/>
              <a:t> – </a:t>
            </a:r>
            <a:r>
              <a:rPr lang="en-GB" sz="2000" dirty="0" smtClean="0"/>
              <a:t>imminent</a:t>
            </a:r>
          </a:p>
          <a:p>
            <a:endParaRPr lang="en-GB" sz="2000" dirty="0"/>
          </a:p>
          <a:p>
            <a:pPr lvl="8"/>
            <a:endParaRPr lang="en-GB" sz="175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3234" y="3689250"/>
            <a:ext cx="2276807" cy="1952625"/>
          </a:xfrm>
          <a:prstGeom prst="rect">
            <a:avLst/>
          </a:prstGeom>
        </p:spPr>
      </p:pic>
    </p:spTree>
    <p:extLst>
      <p:ext uri="{BB962C8B-B14F-4D97-AF65-F5344CB8AC3E}">
        <p14:creationId xmlns:p14="http://schemas.microsoft.com/office/powerpoint/2010/main" val="712483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GB" b="1" dirty="0"/>
              <a:t>Abuse – the basics </a:t>
            </a:r>
            <a:r>
              <a:rPr lang="en-GB" b="1" dirty="0" smtClean="0"/>
              <a:t>(1)</a:t>
            </a:r>
            <a:endParaRPr lang="en-US" dirty="0"/>
          </a:p>
        </p:txBody>
      </p:sp>
      <p:sp>
        <p:nvSpPr>
          <p:cNvPr id="5" name="Content Placeholder 4"/>
          <p:cNvSpPr>
            <a:spLocks noGrp="1"/>
          </p:cNvSpPr>
          <p:nvPr>
            <p:ph sz="quarter" idx="11"/>
          </p:nvPr>
        </p:nvSpPr>
        <p:spPr>
          <a:xfrm>
            <a:off x="846000" y="1175657"/>
            <a:ext cx="7454900" cy="4585063"/>
          </a:xfrm>
        </p:spPr>
        <p:txBody>
          <a:bodyPr>
            <a:normAutofit fontScale="92500" lnSpcReduction="10000"/>
          </a:bodyPr>
          <a:lstStyle/>
          <a:p>
            <a:pPr marL="0" indent="0" algn="just">
              <a:lnSpc>
                <a:spcPct val="100000"/>
              </a:lnSpc>
              <a:buNone/>
            </a:pPr>
            <a:r>
              <a:rPr lang="en-GB" sz="1800" b="1" u="sng" dirty="0"/>
              <a:t>1.   Definition</a:t>
            </a:r>
          </a:p>
          <a:p>
            <a:pPr marL="0" indent="0" algn="just">
              <a:lnSpc>
                <a:spcPct val="100000"/>
              </a:lnSpc>
              <a:buNone/>
            </a:pPr>
            <a:r>
              <a:rPr lang="en-GB" sz="2000" dirty="0"/>
              <a:t>“</a:t>
            </a:r>
            <a:r>
              <a:rPr lang="en-GB" sz="2000" i="1" dirty="0"/>
              <a:t>an </a:t>
            </a:r>
            <a:r>
              <a:rPr lang="en-GB" sz="2000" i="1" u="sng" dirty="0"/>
              <a:t>objective concept</a:t>
            </a:r>
            <a:r>
              <a:rPr lang="en-GB" sz="2000" i="1" dirty="0"/>
              <a:t> relating to the behaviour of an undertaking in a dominant position which is such as to </a:t>
            </a:r>
            <a:r>
              <a:rPr lang="en-GB" sz="2000" i="1" u="sng" dirty="0"/>
              <a:t>influence the structure of a marke</a:t>
            </a:r>
            <a:r>
              <a:rPr lang="en-GB" sz="2000" dirty="0"/>
              <a:t>t</a:t>
            </a:r>
            <a:r>
              <a:rPr lang="en-GB" sz="2000" i="1" dirty="0"/>
              <a:t> where, as a result of the very presence of the undertaking in question, the degree of competition is weakened and which, through recourse to </a:t>
            </a:r>
            <a:r>
              <a:rPr lang="en-GB" sz="2000" i="1" u="sng" dirty="0"/>
              <a:t>methods different from those which condition normal competition in products or services</a:t>
            </a:r>
            <a:r>
              <a:rPr lang="en-GB" sz="2000" i="1" dirty="0"/>
              <a:t> on the basis of the transactions of commercial operators, has the </a:t>
            </a:r>
            <a:r>
              <a:rPr lang="en-GB" sz="2000" i="1" u="sng" dirty="0"/>
              <a:t>effect of hindering the maintenance of the degree of competition still existing in the market or the growth of that competition</a:t>
            </a:r>
            <a:r>
              <a:rPr lang="en-GB" sz="2000" dirty="0"/>
              <a:t>.”</a:t>
            </a:r>
          </a:p>
          <a:p>
            <a:pPr marL="0" indent="0" algn="just">
              <a:buNone/>
            </a:pPr>
            <a:r>
              <a:rPr lang="en-GB" sz="1200" dirty="0"/>
              <a:t>(Judgment of 6 December 2012 in </a:t>
            </a:r>
            <a:r>
              <a:rPr lang="en-GB" sz="1200" i="1" dirty="0"/>
              <a:t>AstraZeneca v Commission</a:t>
            </a:r>
            <a:r>
              <a:rPr lang="en-GB" sz="1200" dirty="0"/>
              <a:t>, C-457/10 P, EU:C:2012:770, paragraph 74. Judgment of 13 February 1979 in </a:t>
            </a:r>
            <a:r>
              <a:rPr lang="en-GB" sz="1200" i="1" dirty="0"/>
              <a:t>Hoffmann-La Roche v Commission</a:t>
            </a:r>
            <a:r>
              <a:rPr lang="en-GB" sz="1200" dirty="0"/>
              <a:t>, C-85/76, EU:C:1979:36, paragraph 91; Judgment of 19 April 2012 in </a:t>
            </a:r>
            <a:r>
              <a:rPr lang="en-GB" sz="1200" i="1" dirty="0" err="1"/>
              <a:t>Tomra</a:t>
            </a:r>
            <a:r>
              <a:rPr lang="en-GB" sz="1200" i="1" dirty="0"/>
              <a:t> Systems v Commission</a:t>
            </a:r>
            <a:r>
              <a:rPr lang="en-GB" sz="1200" dirty="0"/>
              <a:t>, C-549/10 P, EU:C:2012:221, paragraph 17; Judgment of 30 January 2020 in </a:t>
            </a:r>
            <a:r>
              <a:rPr lang="en-GB" sz="1200" i="1" dirty="0"/>
              <a:t>Generics (UK) </a:t>
            </a:r>
            <a:r>
              <a:rPr lang="en-GB" sz="1200" dirty="0"/>
              <a:t>(</a:t>
            </a:r>
            <a:r>
              <a:rPr lang="en-GB" sz="1200" i="1" dirty="0"/>
              <a:t>Paroxetine</a:t>
            </a:r>
            <a:r>
              <a:rPr lang="en-GB" sz="1200" dirty="0"/>
              <a:t>), paragraph 148. This passage has since often been cited in the European Courts and in the CAT. For example, see </a:t>
            </a:r>
            <a:r>
              <a:rPr lang="en-GB" sz="1200" i="1" dirty="0"/>
              <a:t>Genzyme Ltd v Office of Fair Trading </a:t>
            </a:r>
            <a:r>
              <a:rPr lang="en-GB" sz="1200" dirty="0"/>
              <a:t>[2004] CAT 4, at [482]-[484]. See also the Court of Appeal in </a:t>
            </a:r>
            <a:r>
              <a:rPr lang="en-GB" sz="1200" i="1" dirty="0" err="1"/>
              <a:t>Napp</a:t>
            </a:r>
            <a:r>
              <a:rPr lang="en-GB" sz="1200" i="1" dirty="0"/>
              <a:t> Pharmaceuticals Holdings Ltd v Director General of Fair Trading </a:t>
            </a:r>
            <a:r>
              <a:rPr lang="en-GB" sz="1200" dirty="0"/>
              <a:t>[2002] EWCA </a:t>
            </a:r>
            <a:r>
              <a:rPr lang="en-GB" sz="1200" dirty="0" err="1"/>
              <a:t>Civ</a:t>
            </a:r>
            <a:r>
              <a:rPr lang="en-GB" sz="1200" dirty="0"/>
              <a:t> 796, paragraphs 22–24.)</a:t>
            </a:r>
          </a:p>
        </p:txBody>
      </p:sp>
    </p:spTree>
    <p:extLst>
      <p:ext uri="{BB962C8B-B14F-4D97-AF65-F5344CB8AC3E}">
        <p14:creationId xmlns:p14="http://schemas.microsoft.com/office/powerpoint/2010/main" val="215928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GB" b="1" dirty="0"/>
              <a:t>Abuse – the basics </a:t>
            </a:r>
            <a:r>
              <a:rPr lang="en-GB" b="1" dirty="0" smtClean="0"/>
              <a:t>(</a:t>
            </a:r>
            <a:r>
              <a:rPr lang="en-GB" b="1" dirty="0"/>
              <a:t>2</a:t>
            </a:r>
            <a:r>
              <a:rPr lang="en-GB" b="1" dirty="0" smtClean="0"/>
              <a:t>)</a:t>
            </a:r>
            <a:endParaRPr lang="en-US" dirty="0"/>
          </a:p>
        </p:txBody>
      </p:sp>
      <p:sp>
        <p:nvSpPr>
          <p:cNvPr id="5" name="Content Placeholder 4"/>
          <p:cNvSpPr>
            <a:spLocks noGrp="1"/>
          </p:cNvSpPr>
          <p:nvPr>
            <p:ph sz="quarter" idx="11"/>
          </p:nvPr>
        </p:nvSpPr>
        <p:spPr>
          <a:xfrm>
            <a:off x="846000" y="1175657"/>
            <a:ext cx="7454900" cy="4767943"/>
          </a:xfrm>
        </p:spPr>
        <p:txBody>
          <a:bodyPr>
            <a:normAutofit/>
          </a:bodyPr>
          <a:lstStyle/>
          <a:p>
            <a:endParaRPr lang="en-GB" dirty="0" smtClean="0"/>
          </a:p>
          <a:p>
            <a:r>
              <a:rPr lang="en-GB" dirty="0" smtClean="0"/>
              <a:t>Each </a:t>
            </a:r>
            <a:r>
              <a:rPr lang="en-GB" dirty="0"/>
              <a:t>case is “</a:t>
            </a:r>
            <a:r>
              <a:rPr lang="en-GB" i="1" dirty="0"/>
              <a:t>highly fact sensitive and dependent upon an evaluation of a wide range of factors</a:t>
            </a:r>
            <a:r>
              <a:rPr lang="en-GB" dirty="0"/>
              <a:t>” </a:t>
            </a:r>
          </a:p>
          <a:p>
            <a:pPr marL="0" indent="0">
              <a:buNone/>
            </a:pPr>
            <a:r>
              <a:rPr lang="en-GB" sz="1200" dirty="0"/>
              <a:t>		</a:t>
            </a:r>
            <a:r>
              <a:rPr lang="en-GB" sz="1200" i="1" dirty="0"/>
              <a:t>National Grid plc v Gas and Electricity Markets Authority</a:t>
            </a:r>
            <a:r>
              <a:rPr lang="en-GB" sz="1200" dirty="0"/>
              <a:t> [2010] EWCA </a:t>
            </a:r>
            <a:r>
              <a:rPr lang="en-GB" sz="1200" dirty="0" err="1"/>
              <a:t>Civ</a:t>
            </a:r>
            <a:r>
              <a:rPr lang="en-GB" sz="1200" dirty="0"/>
              <a:t> 114, [54</a:t>
            </a:r>
            <a:r>
              <a:rPr lang="en-GB" sz="1200" dirty="0" smtClean="0"/>
              <a:t>]</a:t>
            </a:r>
          </a:p>
          <a:p>
            <a:pPr marL="0" indent="0">
              <a:buNone/>
            </a:pPr>
            <a:endParaRPr lang="en-GB" sz="1200" dirty="0"/>
          </a:p>
          <a:p>
            <a:r>
              <a:rPr lang="en-GB" b="1" dirty="0"/>
              <a:t>Test (effects-based)</a:t>
            </a:r>
            <a:endParaRPr lang="en-GB" dirty="0"/>
          </a:p>
          <a:p>
            <a:pPr marL="0" indent="0">
              <a:buNone/>
            </a:pPr>
            <a:r>
              <a:rPr lang="en-GB" dirty="0"/>
              <a:t>“</a:t>
            </a:r>
            <a:r>
              <a:rPr lang="en-GB" i="1" dirty="0"/>
              <a:t>The conduct is reasonably likely to harm the competitive structure of the market</a:t>
            </a:r>
            <a:r>
              <a:rPr lang="en-GB" dirty="0"/>
              <a:t>”</a:t>
            </a:r>
          </a:p>
          <a:p>
            <a:pPr marL="0" indent="0">
              <a:buNone/>
            </a:pPr>
            <a:r>
              <a:rPr lang="en-GB" sz="1200" i="1" dirty="0"/>
              <a:t>		</a:t>
            </a:r>
            <a:r>
              <a:rPr lang="en-GB" sz="1200" i="1" dirty="0" err="1"/>
              <a:t>Stretmap.Eu</a:t>
            </a:r>
            <a:r>
              <a:rPr lang="en-GB" sz="1200" i="1" dirty="0"/>
              <a:t> Ltd v Google </a:t>
            </a:r>
            <a:r>
              <a:rPr lang="en-GB" sz="1200" dirty="0"/>
              <a:t>[2016] EWHC 253 (Ch.), </a:t>
            </a:r>
            <a:r>
              <a:rPr lang="en-GB" sz="1200" i="1" dirty="0"/>
              <a:t>per </a:t>
            </a:r>
            <a:r>
              <a:rPr lang="en-GB" sz="1200" dirty="0"/>
              <a:t>Roth J, at [88</a:t>
            </a:r>
            <a:r>
              <a:rPr lang="en-GB" sz="1200" dirty="0" smtClean="0"/>
              <a:t>]</a:t>
            </a:r>
          </a:p>
          <a:p>
            <a:pPr marL="0" indent="0">
              <a:buNone/>
            </a:pPr>
            <a:endParaRPr lang="en-GB" sz="1200" dirty="0"/>
          </a:p>
          <a:p>
            <a:r>
              <a:rPr lang="en-GB" b="1" dirty="0"/>
              <a:t>Justification</a:t>
            </a:r>
            <a:endParaRPr lang="en-GB" dirty="0"/>
          </a:p>
          <a:p>
            <a:pPr lvl="1"/>
            <a:r>
              <a:rPr lang="en-GB" dirty="0"/>
              <a:t>Conduct is objectively necessary </a:t>
            </a:r>
          </a:p>
          <a:p>
            <a:pPr lvl="1"/>
            <a:r>
              <a:rPr lang="en-GB" dirty="0"/>
              <a:t>Exclusionary effect is counterbalanced by advantages in terms of efficiency gains that benefit consumers </a:t>
            </a:r>
          </a:p>
          <a:p>
            <a:pPr marL="457197" lvl="1" indent="0">
              <a:buNone/>
            </a:pPr>
            <a:r>
              <a:rPr lang="en-GB" dirty="0"/>
              <a:t>		 </a:t>
            </a:r>
            <a:r>
              <a:rPr lang="en-GB" sz="1200" dirty="0"/>
              <a:t>Judgment in </a:t>
            </a:r>
            <a:r>
              <a:rPr lang="en-GB" sz="1200" i="1" dirty="0"/>
              <a:t>Post </a:t>
            </a:r>
            <a:r>
              <a:rPr lang="en-GB" sz="1200" i="1" dirty="0" err="1"/>
              <a:t>Danmark</a:t>
            </a:r>
            <a:r>
              <a:rPr lang="en-GB" sz="1200" i="1" dirty="0"/>
              <a:t> A/S, </a:t>
            </a:r>
            <a:r>
              <a:rPr lang="en-GB" sz="1200" dirty="0"/>
              <a:t>C-209/10, EU:C:2012:172, [40]-[41]</a:t>
            </a:r>
          </a:p>
        </p:txBody>
      </p:sp>
    </p:spTree>
    <p:extLst>
      <p:ext uri="{BB962C8B-B14F-4D97-AF65-F5344CB8AC3E}">
        <p14:creationId xmlns:p14="http://schemas.microsoft.com/office/powerpoint/2010/main" val="2796474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normAutofit fontScale="90000"/>
          </a:bodyPr>
          <a:lstStyle/>
          <a:p>
            <a:r>
              <a:rPr lang="en-GB" i="1" dirty="0"/>
              <a:t>Generics (UK) - Pre-reference Judgment (CAT)</a:t>
            </a:r>
            <a:endParaRPr lang="en-US" dirty="0"/>
          </a:p>
        </p:txBody>
      </p:sp>
      <p:sp>
        <p:nvSpPr>
          <p:cNvPr id="5" name="Content Placeholder 4"/>
          <p:cNvSpPr>
            <a:spLocks noGrp="1"/>
          </p:cNvSpPr>
          <p:nvPr>
            <p:ph sz="quarter" idx="11"/>
          </p:nvPr>
        </p:nvSpPr>
        <p:spPr>
          <a:xfrm>
            <a:off x="846000" y="1175658"/>
            <a:ext cx="7454900" cy="4545874"/>
          </a:xfrm>
        </p:spPr>
        <p:txBody>
          <a:bodyPr>
            <a:normAutofit/>
          </a:bodyPr>
          <a:lstStyle/>
          <a:p>
            <a:pPr marL="0" indent="0" algn="ctr">
              <a:lnSpc>
                <a:spcPct val="100000"/>
              </a:lnSpc>
              <a:spcAft>
                <a:spcPts val="1200"/>
              </a:spcAft>
              <a:buNone/>
            </a:pPr>
            <a:endParaRPr lang="en-US" sz="2000" dirty="0"/>
          </a:p>
          <a:p>
            <a:r>
              <a:rPr lang="en-GB" dirty="0"/>
              <a:t>Pre-reference Judgment (8 March 2018</a:t>
            </a:r>
            <a:r>
              <a:rPr lang="en-GB" dirty="0" smtClean="0"/>
              <a:t>):</a:t>
            </a:r>
          </a:p>
          <a:p>
            <a:endParaRPr lang="en-GB" dirty="0"/>
          </a:p>
          <a:p>
            <a:pPr lvl="1"/>
            <a:r>
              <a:rPr lang="en-GB" sz="2000" dirty="0"/>
              <a:t>[410] </a:t>
            </a:r>
          </a:p>
          <a:p>
            <a:pPr marL="457197" lvl="1" indent="0">
              <a:buNone/>
            </a:pPr>
            <a:r>
              <a:rPr lang="en-GB" dirty="0"/>
              <a:t>“Insofar as the finding of abuse concerns GSK’s entry into the [the settlements challenged under Chapter I], it effectively depends on the same grounds as those relied on to establish a breach of the Chapter I prohibition”</a:t>
            </a:r>
          </a:p>
          <a:p>
            <a:pPr marL="457197" lvl="1" indent="0">
              <a:buNone/>
            </a:pPr>
            <a:endParaRPr lang="en-GB" dirty="0"/>
          </a:p>
          <a:p>
            <a:pPr lvl="1"/>
            <a:r>
              <a:rPr lang="en-GB" sz="2000" dirty="0"/>
              <a:t>[279]</a:t>
            </a:r>
          </a:p>
          <a:p>
            <a:pPr marL="457197" lvl="1" indent="0">
              <a:buNone/>
            </a:pPr>
            <a:r>
              <a:rPr lang="en-GB" dirty="0"/>
              <a:t>“We […] note that there is no suggestion in the evidence that this reduction in price paid by the NHS formed any part of the intention of the parties when entering into any of the Agreements […]”</a:t>
            </a:r>
          </a:p>
          <a:p>
            <a:pPr marL="457197" lvl="1" indent="0">
              <a:buNone/>
            </a:pPr>
            <a:endParaRPr lang="en-GB" dirty="0"/>
          </a:p>
        </p:txBody>
      </p:sp>
    </p:spTree>
    <p:extLst>
      <p:ext uri="{BB962C8B-B14F-4D97-AF65-F5344CB8AC3E}">
        <p14:creationId xmlns:p14="http://schemas.microsoft.com/office/powerpoint/2010/main" val="156186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a:xfrm>
            <a:off x="846000" y="365127"/>
            <a:ext cx="7454900" cy="487280"/>
          </a:xfrm>
        </p:spPr>
        <p:txBody>
          <a:bodyPr>
            <a:normAutofit fontScale="90000"/>
          </a:bodyPr>
          <a:lstStyle/>
          <a:p>
            <a:r>
              <a:rPr lang="en-GB" dirty="0"/>
              <a:t>Preliminary Reference – Referred Abuse </a:t>
            </a:r>
            <a:r>
              <a:rPr lang="en-GB" dirty="0" smtClean="0"/>
              <a:t>Q</a:t>
            </a:r>
            <a:r>
              <a:rPr lang="en-GB" cap="none" dirty="0" smtClean="0"/>
              <a:t>s</a:t>
            </a:r>
            <a:endParaRPr lang="en-US" cap="none" dirty="0"/>
          </a:p>
        </p:txBody>
      </p:sp>
      <p:sp>
        <p:nvSpPr>
          <p:cNvPr id="5" name="Content Placeholder 4"/>
          <p:cNvSpPr>
            <a:spLocks noGrp="1"/>
          </p:cNvSpPr>
          <p:nvPr>
            <p:ph sz="quarter" idx="11"/>
          </p:nvPr>
        </p:nvSpPr>
        <p:spPr>
          <a:xfrm>
            <a:off x="846000" y="1123407"/>
            <a:ext cx="7454900" cy="4820194"/>
          </a:xfrm>
        </p:spPr>
        <p:txBody>
          <a:bodyPr>
            <a:normAutofit/>
          </a:bodyPr>
          <a:lstStyle/>
          <a:p>
            <a:pPr marL="0" indent="0" algn="just">
              <a:buNone/>
            </a:pPr>
            <a:r>
              <a:rPr lang="en-GB" sz="1200" dirty="0"/>
              <a:t>“</a:t>
            </a:r>
            <a:r>
              <a:rPr lang="en-GB" sz="1200" b="1" dirty="0"/>
              <a:t>Abuse</a:t>
            </a:r>
          </a:p>
          <a:p>
            <a:pPr marL="0" indent="0" algn="just">
              <a:buNone/>
            </a:pPr>
            <a:r>
              <a:rPr lang="en-GB" sz="1200" dirty="0"/>
              <a:t>(8)	In the circumstances set out in Questions 3-5 above, if the patent holder is in a dominant position, does its conduct in entering into such an </a:t>
            </a:r>
            <a:r>
              <a:rPr lang="en-GB" sz="1200" dirty="0" smtClean="0"/>
              <a:t>agreement </a:t>
            </a:r>
            <a:r>
              <a:rPr lang="en-GB" sz="1200" dirty="0"/>
              <a:t>constitute an abuse within the meaning of Article 102 [TFEU]?</a:t>
            </a:r>
          </a:p>
          <a:p>
            <a:pPr marL="0" indent="0" algn="just">
              <a:buNone/>
            </a:pPr>
            <a:r>
              <a:rPr lang="en-GB" sz="1200" dirty="0"/>
              <a:t>(9)	Does the answer to Question 8 differ if the patent holder makes an agreement of that kind not in settlement of actual litigation but to avoid </a:t>
            </a:r>
            <a:r>
              <a:rPr lang="en-GB" sz="1200" dirty="0" smtClean="0"/>
              <a:t>litigation </a:t>
            </a:r>
            <a:r>
              <a:rPr lang="en-GB" sz="1200" dirty="0"/>
              <a:t>being commenced?</a:t>
            </a:r>
          </a:p>
          <a:p>
            <a:pPr marL="0" indent="0" algn="just">
              <a:buNone/>
            </a:pPr>
            <a:r>
              <a:rPr lang="en-GB" sz="1200" dirty="0"/>
              <a:t>(10)	Does the answer to Question 8 or 9 differ if:</a:t>
            </a:r>
          </a:p>
          <a:p>
            <a:pPr marL="0" indent="0" algn="just">
              <a:buNone/>
            </a:pPr>
            <a:r>
              <a:rPr lang="en-GB" sz="1200" dirty="0"/>
              <a:t>	(a) </a:t>
            </a:r>
            <a:r>
              <a:rPr lang="en-GB" sz="1200" dirty="0">
                <a:solidFill>
                  <a:srgbClr val="FF0000"/>
                </a:solidFill>
              </a:rPr>
              <a:t>the patent holder pursues a strategy of entering into several such agreements to preclude the risk of unrestricted generic entry</a:t>
            </a:r>
            <a:r>
              <a:rPr lang="en-GB" sz="1200" dirty="0"/>
              <a:t>; and</a:t>
            </a:r>
          </a:p>
          <a:p>
            <a:pPr marL="0" indent="0" algn="just">
              <a:buNone/>
            </a:pPr>
            <a:r>
              <a:rPr lang="en-GB" sz="1200" dirty="0"/>
              <a:t>	(b) the consequence of the first such agreement is that by reason of the structure of the national arrangements for reimbursement by the public </a:t>
            </a:r>
            <a:r>
              <a:rPr lang="en-GB" sz="1200" dirty="0" smtClean="0"/>
              <a:t>health </a:t>
            </a:r>
            <a:r>
              <a:rPr lang="en-GB" sz="1200" dirty="0"/>
              <a:t>authorities to pharmacies of their costs of purchasing pharmaceutical drugs, the reimbursement level for the pharmaceutical drug in </a:t>
            </a:r>
            <a:r>
              <a:rPr lang="en-GB" sz="1200" dirty="0" smtClean="0"/>
              <a:t>question </a:t>
            </a:r>
            <a:r>
              <a:rPr lang="en-GB" sz="1200" dirty="0"/>
              <a:t>is reduced, resulting in a substantial saving to the public health authorities (albeit a saving which is significantly less than that which </a:t>
            </a:r>
            <a:r>
              <a:rPr lang="en-GB" sz="1200" dirty="0" smtClean="0"/>
              <a:t>would </a:t>
            </a:r>
            <a:r>
              <a:rPr lang="en-GB" sz="1200" dirty="0"/>
              <a:t>arise upon independent generic entry following a successful outcome for the generic company in patent litigation); and</a:t>
            </a:r>
          </a:p>
          <a:p>
            <a:pPr marL="0" indent="0" algn="just">
              <a:buNone/>
            </a:pPr>
            <a:r>
              <a:rPr lang="en-GB" sz="1200" dirty="0"/>
              <a:t>	(c) that saving was no part of the intention of the parties when entering into any of the agreements?”</a:t>
            </a:r>
          </a:p>
        </p:txBody>
      </p:sp>
    </p:spTree>
    <p:extLst>
      <p:ext uri="{BB962C8B-B14F-4D97-AF65-F5344CB8AC3E}">
        <p14:creationId xmlns:p14="http://schemas.microsoft.com/office/powerpoint/2010/main" val="2563404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GB" dirty="0"/>
              <a:t>Preliminary Ruling - Abuse</a:t>
            </a:r>
            <a:endParaRPr lang="en-US" dirty="0"/>
          </a:p>
        </p:txBody>
      </p:sp>
      <p:sp>
        <p:nvSpPr>
          <p:cNvPr id="5" name="Content Placeholder 4"/>
          <p:cNvSpPr>
            <a:spLocks noGrp="1"/>
          </p:cNvSpPr>
          <p:nvPr>
            <p:ph sz="quarter" idx="11"/>
          </p:nvPr>
        </p:nvSpPr>
        <p:spPr>
          <a:xfrm>
            <a:off x="846000" y="1319349"/>
            <a:ext cx="7454900" cy="4467497"/>
          </a:xfrm>
        </p:spPr>
        <p:txBody>
          <a:bodyPr>
            <a:normAutofit/>
          </a:bodyPr>
          <a:lstStyle/>
          <a:p>
            <a:pPr algn="just"/>
            <a:r>
              <a:rPr lang="en-GB" sz="2000" dirty="0" smtClean="0"/>
              <a:t>Preliminary </a:t>
            </a:r>
            <a:r>
              <a:rPr lang="en-GB" sz="2000" dirty="0"/>
              <a:t>Ruling, 30/1/2020, C-307/18, at [172]</a:t>
            </a:r>
          </a:p>
          <a:p>
            <a:pPr marL="0" indent="0" algn="just">
              <a:lnSpc>
                <a:spcPct val="100000"/>
              </a:lnSpc>
              <a:buNone/>
            </a:pPr>
            <a:r>
              <a:rPr lang="en-GB" sz="2000" dirty="0"/>
              <a:t>	“[…] the strategy of a dominant undertaking, the holder of a process </a:t>
            </a:r>
            <a:r>
              <a:rPr lang="en-GB" sz="2000" dirty="0" smtClean="0"/>
              <a:t>patent </a:t>
            </a:r>
            <a:r>
              <a:rPr lang="en-GB" sz="2000" dirty="0"/>
              <a:t>for the production of an active ingredient that is in the public </a:t>
            </a:r>
            <a:r>
              <a:rPr lang="en-GB" sz="2000" dirty="0" smtClean="0"/>
              <a:t>domain</a:t>
            </a:r>
            <a:r>
              <a:rPr lang="en-GB" sz="2000" dirty="0"/>
              <a:t>, which leads it to conclude […] a set of settlement agreements 	which have, at the least, the effect of keeping temporarily outside the </a:t>
            </a:r>
            <a:r>
              <a:rPr lang="en-GB" sz="2000" dirty="0" smtClean="0"/>
              <a:t>market </a:t>
            </a:r>
            <a:r>
              <a:rPr lang="en-GB" sz="2000" dirty="0"/>
              <a:t>potential competitors who manufacture generic medicines using </a:t>
            </a:r>
            <a:r>
              <a:rPr lang="en-GB" sz="2000" dirty="0" smtClean="0"/>
              <a:t>that </a:t>
            </a:r>
            <a:r>
              <a:rPr lang="en-GB" sz="2000" dirty="0"/>
              <a:t>active ingredient, constitutes an abuse of a dominant position within </a:t>
            </a:r>
            <a:r>
              <a:rPr lang="en-GB" sz="2000" dirty="0" smtClean="0"/>
              <a:t>the </a:t>
            </a:r>
            <a:r>
              <a:rPr lang="en-GB" sz="2000" dirty="0"/>
              <a:t>meaning of Article 102 TFEU, </a:t>
            </a:r>
            <a:r>
              <a:rPr lang="en-GB" sz="2000" u="sng" dirty="0"/>
              <a:t>provided that that strategy has the </a:t>
            </a:r>
            <a:r>
              <a:rPr lang="en-GB" sz="2000" u="sng" dirty="0" smtClean="0"/>
              <a:t>capacity </a:t>
            </a:r>
            <a:r>
              <a:rPr lang="en-GB" sz="2000" u="sng" dirty="0"/>
              <a:t>to restrict competition and, in </a:t>
            </a:r>
            <a:r>
              <a:rPr lang="en-GB" sz="2000" u="sng" dirty="0" smtClean="0"/>
              <a:t>particular, to </a:t>
            </a:r>
            <a:r>
              <a:rPr lang="en-GB" sz="2000" u="sng" dirty="0"/>
              <a:t>have exclusionary </a:t>
            </a:r>
            <a:r>
              <a:rPr lang="en-GB" sz="2000" u="sng" dirty="0" smtClean="0"/>
              <a:t>effects</a:t>
            </a:r>
            <a:r>
              <a:rPr lang="en-GB" sz="2000" u="sng" dirty="0"/>
              <a:t>, going beyond the specific anticompetitive effects of each of the </a:t>
            </a:r>
            <a:r>
              <a:rPr lang="en-GB" sz="2000" u="sng" dirty="0" smtClean="0"/>
              <a:t>settlement </a:t>
            </a:r>
            <a:r>
              <a:rPr lang="en-GB" sz="2000" u="sng" dirty="0"/>
              <a:t>agreements that are part of that strategy, which it is for the </a:t>
            </a:r>
            <a:r>
              <a:rPr lang="en-GB" sz="2000" u="sng" dirty="0" smtClean="0"/>
              <a:t>referring </a:t>
            </a:r>
            <a:r>
              <a:rPr lang="en-GB" sz="2000" u="sng" dirty="0"/>
              <a:t>court to determine</a:t>
            </a:r>
            <a:r>
              <a:rPr lang="en-GB" sz="2000" dirty="0"/>
              <a:t>.”</a:t>
            </a:r>
          </a:p>
        </p:txBody>
      </p:sp>
    </p:spTree>
    <p:extLst>
      <p:ext uri="{BB962C8B-B14F-4D97-AF65-F5344CB8AC3E}">
        <p14:creationId xmlns:p14="http://schemas.microsoft.com/office/powerpoint/2010/main" val="3945270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p:txBody>
          <a:bodyPr/>
          <a:lstStyle/>
          <a:p>
            <a:r>
              <a:rPr lang="en-GB" b="1" dirty="0"/>
              <a:t>Abuses and pharmaceuticals:</a:t>
            </a:r>
            <a:br>
              <a:rPr lang="en-GB" b="1" dirty="0"/>
            </a:br>
            <a:r>
              <a:rPr lang="en-GB" b="1" dirty="0"/>
              <a:t>excessive pricing</a:t>
            </a:r>
          </a:p>
        </p:txBody>
      </p:sp>
      <p:sp>
        <p:nvSpPr>
          <p:cNvPr id="3" name="Subtitle 2">
            <a:extLst>
              <a:ext uri="{FF2B5EF4-FFF2-40B4-BE49-F238E27FC236}">
                <a16:creationId xmlns:a16="http://schemas.microsoft.com/office/drawing/2014/main" id="{326B0960-3D69-A048-83D5-A006932324ED}"/>
              </a:ext>
            </a:extLst>
          </p:cNvPr>
          <p:cNvSpPr>
            <a:spLocks noGrp="1"/>
          </p:cNvSpPr>
          <p:nvPr>
            <p:ph type="subTitle" idx="1"/>
          </p:nvPr>
        </p:nvSpPr>
        <p:spPr/>
        <p:txBody>
          <a:bodyPr/>
          <a:lstStyle/>
          <a:p>
            <a:endParaRPr lang="en-GB" dirty="0"/>
          </a:p>
          <a:p>
            <a:r>
              <a:rPr lang="en-GB" b="1" dirty="0"/>
              <a:t>Tom Pascoe</a:t>
            </a:r>
          </a:p>
          <a:p>
            <a:endParaRPr lang="en-GB" dirty="0"/>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884029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GB" b="1" dirty="0"/>
              <a:t>History of excessive pricing</a:t>
            </a:r>
            <a:endParaRPr lang="en-US" dirty="0"/>
          </a:p>
        </p:txBody>
      </p:sp>
      <p:sp>
        <p:nvSpPr>
          <p:cNvPr id="5" name="Content Placeholder 4"/>
          <p:cNvSpPr>
            <a:spLocks noGrp="1"/>
          </p:cNvSpPr>
          <p:nvPr>
            <p:ph sz="quarter" idx="11"/>
          </p:nvPr>
        </p:nvSpPr>
        <p:spPr>
          <a:xfrm>
            <a:off x="846000" y="1175657"/>
            <a:ext cx="7454900" cy="4767943"/>
          </a:xfrm>
        </p:spPr>
        <p:txBody>
          <a:bodyPr>
            <a:normAutofit/>
          </a:bodyPr>
          <a:lstStyle/>
          <a:p>
            <a:pPr>
              <a:lnSpc>
                <a:spcPct val="100000"/>
              </a:lnSpc>
            </a:pPr>
            <a:r>
              <a:rPr lang="en-GB" sz="2000" b="1" dirty="0"/>
              <a:t>Isolated previous cases: </a:t>
            </a:r>
            <a:r>
              <a:rPr lang="en-GB" sz="2000" i="1" dirty="0" err="1"/>
              <a:t>Pompes</a:t>
            </a:r>
            <a:r>
              <a:rPr lang="en-GB" sz="2000" i="1" dirty="0"/>
              <a:t> </a:t>
            </a:r>
            <a:r>
              <a:rPr lang="en-GB" sz="2000" i="1" dirty="0" err="1"/>
              <a:t>Funebres</a:t>
            </a:r>
            <a:r>
              <a:rPr lang="en-GB" sz="2000" dirty="0"/>
              <a:t> (funerals), </a:t>
            </a:r>
            <a:r>
              <a:rPr lang="en-GB" sz="2000" i="1" dirty="0" err="1"/>
              <a:t>Attheraces</a:t>
            </a:r>
            <a:r>
              <a:rPr lang="en-GB" sz="2000" dirty="0"/>
              <a:t> (horse racing data), </a:t>
            </a:r>
            <a:r>
              <a:rPr lang="en-GB" sz="2000" i="1" dirty="0"/>
              <a:t>Albion Water</a:t>
            </a:r>
            <a:r>
              <a:rPr lang="en-GB" sz="2000" dirty="0"/>
              <a:t> (water supply), </a:t>
            </a:r>
            <a:r>
              <a:rPr lang="en-GB" sz="2000" i="1" dirty="0"/>
              <a:t>Latvian Copyright</a:t>
            </a:r>
            <a:r>
              <a:rPr lang="en-GB" sz="2000" dirty="0"/>
              <a:t> (music licensing).</a:t>
            </a:r>
            <a:endParaRPr lang="en-GB" sz="2000" b="1" dirty="0"/>
          </a:p>
          <a:p>
            <a:pPr>
              <a:lnSpc>
                <a:spcPct val="100000"/>
              </a:lnSpc>
            </a:pPr>
            <a:r>
              <a:rPr lang="en-GB" sz="2000" b="1" dirty="0"/>
              <a:t>Recent pharmaceutical cases:</a:t>
            </a:r>
          </a:p>
          <a:p>
            <a:pPr lvl="1">
              <a:lnSpc>
                <a:spcPct val="100000"/>
              </a:lnSpc>
            </a:pPr>
            <a:r>
              <a:rPr lang="en-GB" sz="2000" b="1" dirty="0"/>
              <a:t>Flynn/Pfizer </a:t>
            </a:r>
            <a:r>
              <a:rPr lang="en-GB" sz="2000" dirty="0"/>
              <a:t>– phenytoin (epilepsy). Investigation opened in May 2013. Still under investigation after successful appeal.</a:t>
            </a:r>
          </a:p>
          <a:p>
            <a:pPr lvl="1">
              <a:lnSpc>
                <a:spcPct val="100000"/>
              </a:lnSpc>
            </a:pPr>
            <a:r>
              <a:rPr lang="en-GB" sz="2000" b="1" dirty="0"/>
              <a:t>Concordia</a:t>
            </a:r>
            <a:r>
              <a:rPr lang="en-GB" sz="2000" dirty="0"/>
              <a:t> - </a:t>
            </a:r>
            <a:r>
              <a:rPr lang="en-GB" sz="2000" dirty="0" err="1"/>
              <a:t>liothyronine</a:t>
            </a:r>
            <a:r>
              <a:rPr lang="en-GB" sz="2000" dirty="0"/>
              <a:t> (thyroid conditions). Investigation opened in October 2016. Still at SO stage.</a:t>
            </a:r>
          </a:p>
          <a:p>
            <a:pPr lvl="1">
              <a:lnSpc>
                <a:spcPct val="100000"/>
              </a:lnSpc>
            </a:pPr>
            <a:r>
              <a:rPr lang="en-GB" sz="2000" b="1" dirty="0"/>
              <a:t>Actavis</a:t>
            </a:r>
            <a:r>
              <a:rPr lang="en-GB" sz="2000" dirty="0"/>
              <a:t> - hydrocortisone (steroid). Investigation opened in March 2016. Still at SO stage.</a:t>
            </a:r>
          </a:p>
          <a:p>
            <a:pPr lvl="1">
              <a:lnSpc>
                <a:spcPct val="100000"/>
              </a:lnSpc>
            </a:pPr>
            <a:r>
              <a:rPr lang="en-GB" sz="2000" b="1" dirty="0"/>
              <a:t>Aspen</a:t>
            </a:r>
            <a:r>
              <a:rPr lang="en-GB" sz="2000" dirty="0"/>
              <a:t> - European Commission investigation into cancer drugs. Decision published last week.</a:t>
            </a:r>
          </a:p>
          <a:p>
            <a:pPr lvl="1">
              <a:lnSpc>
                <a:spcPct val="100000"/>
              </a:lnSpc>
            </a:pPr>
            <a:r>
              <a:rPr lang="en-GB" sz="2000" b="1" dirty="0"/>
              <a:t>Hand sanitiser products</a:t>
            </a:r>
            <a:r>
              <a:rPr lang="en-GB" sz="2000" dirty="0"/>
              <a:t> – opened June 2020 and already closed.</a:t>
            </a:r>
            <a:endParaRPr lang="en-GB" sz="2000" b="1" dirty="0"/>
          </a:p>
          <a:p>
            <a:endParaRPr lang="en-US" dirty="0"/>
          </a:p>
        </p:txBody>
      </p:sp>
      <p:pic>
        <p:nvPicPr>
          <p:cNvPr id="6" name="Picture 5">
            <a:extLst>
              <a:ext uri="{FF2B5EF4-FFF2-40B4-BE49-F238E27FC236}">
                <a16:creationId xmlns:a16="http://schemas.microsoft.com/office/drawing/2014/main" id="{5CB2CD8E-E105-264E-A4C2-AC4E388F6673}"/>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val="0"/>
              </a:ext>
            </a:extLst>
          </a:blip>
          <a:stretch>
            <a:fillRect/>
          </a:stretch>
        </p:blipFill>
        <p:spPr>
          <a:xfrm>
            <a:off x="7530467" y="174232"/>
            <a:ext cx="1309901" cy="869069"/>
          </a:xfrm>
          <a:prstGeom prst="rect">
            <a:avLst/>
          </a:prstGeom>
        </p:spPr>
      </p:pic>
    </p:spTree>
    <p:extLst>
      <p:ext uri="{BB962C8B-B14F-4D97-AF65-F5344CB8AC3E}">
        <p14:creationId xmlns:p14="http://schemas.microsoft.com/office/powerpoint/2010/main" val="2669795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GB" sz="2800" b="1" i="1" dirty="0"/>
              <a:t>Phenytoin</a:t>
            </a:r>
            <a:r>
              <a:rPr lang="en-GB" sz="2800" b="1" dirty="0"/>
              <a:t>: Facts (1)</a:t>
            </a:r>
            <a:endParaRPr lang="en-US" dirty="0"/>
          </a:p>
        </p:txBody>
      </p:sp>
      <p:sp>
        <p:nvSpPr>
          <p:cNvPr id="5" name="Content Placeholder 4"/>
          <p:cNvSpPr>
            <a:spLocks noGrp="1"/>
          </p:cNvSpPr>
          <p:nvPr>
            <p:ph sz="quarter" idx="11"/>
          </p:nvPr>
        </p:nvSpPr>
        <p:spPr>
          <a:xfrm>
            <a:off x="846000" y="1175657"/>
            <a:ext cx="7454900" cy="4767943"/>
          </a:xfrm>
        </p:spPr>
        <p:txBody>
          <a:bodyPr>
            <a:normAutofit/>
          </a:bodyPr>
          <a:lstStyle/>
          <a:p>
            <a:pPr>
              <a:lnSpc>
                <a:spcPct val="100000"/>
              </a:lnSpc>
            </a:pPr>
            <a:endParaRPr lang="en-GB" sz="2000" dirty="0"/>
          </a:p>
          <a:p>
            <a:pPr>
              <a:lnSpc>
                <a:spcPct val="100000"/>
              </a:lnSpc>
            </a:pPr>
            <a:r>
              <a:rPr lang="en-GB" sz="2000" dirty="0"/>
              <a:t>First of the pharmaceuticals investigations to reach the CAT.</a:t>
            </a:r>
          </a:p>
          <a:p>
            <a:endParaRPr lang="en-GB" sz="2000" dirty="0"/>
          </a:p>
          <a:p>
            <a:r>
              <a:rPr lang="en-GB" sz="2000" dirty="0"/>
              <a:t>Phenytoin sodium – a drug used to treat epilepsy.</a:t>
            </a:r>
          </a:p>
          <a:p>
            <a:endParaRPr lang="en-GB" sz="2000" dirty="0"/>
          </a:p>
          <a:p>
            <a:r>
              <a:rPr lang="en-GB" sz="2000" dirty="0"/>
              <a:t>Has a “Narrow Therapeutic Index” – limited switching.</a:t>
            </a:r>
          </a:p>
          <a:p>
            <a:endParaRPr lang="en-GB" sz="2000" dirty="0"/>
          </a:p>
          <a:p>
            <a:r>
              <a:rPr lang="en-GB" sz="2000" dirty="0"/>
              <a:t>Before 2012 sold by Pfizer at a loss under the PPRS scheme.</a:t>
            </a:r>
          </a:p>
          <a:p>
            <a:endParaRPr lang="en-GB" sz="2000" dirty="0"/>
          </a:p>
          <a:p>
            <a:r>
              <a:rPr lang="en-GB" sz="2000" dirty="0"/>
              <a:t>Acquired by Flynn in 2012 and released from PPRS.</a:t>
            </a:r>
            <a:endParaRPr lang="en-US" sz="2000" dirty="0"/>
          </a:p>
        </p:txBody>
      </p:sp>
      <p:pic>
        <p:nvPicPr>
          <p:cNvPr id="6" name="Picture 5">
            <a:extLst>
              <a:ext uri="{FF2B5EF4-FFF2-40B4-BE49-F238E27FC236}">
                <a16:creationId xmlns:a16="http://schemas.microsoft.com/office/drawing/2014/main" id="{E762B390-09B6-E04F-9991-F9FFB4374848}"/>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tretch>
            <a:fillRect/>
          </a:stretch>
        </p:blipFill>
        <p:spPr>
          <a:xfrm>
            <a:off x="6667882" y="162269"/>
            <a:ext cx="2025543" cy="1205769"/>
          </a:xfrm>
          <a:prstGeom prst="rect">
            <a:avLst/>
          </a:prstGeom>
        </p:spPr>
      </p:pic>
    </p:spTree>
    <p:extLst>
      <p:ext uri="{BB962C8B-B14F-4D97-AF65-F5344CB8AC3E}">
        <p14:creationId xmlns:p14="http://schemas.microsoft.com/office/powerpoint/2010/main" val="487028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a:xfrm>
            <a:off x="574767" y="535578"/>
            <a:ext cx="8059782" cy="1149531"/>
          </a:xfrm>
        </p:spPr>
        <p:txBody>
          <a:bodyPr>
            <a:normAutofit fontScale="90000"/>
          </a:bodyPr>
          <a:lstStyle/>
          <a:p>
            <a:r>
              <a:rPr lang="en-GB" dirty="0" smtClean="0"/>
              <a:t/>
            </a:r>
            <a:br>
              <a:rPr lang="en-GB" dirty="0" smtClean="0"/>
            </a:br>
            <a:r>
              <a:rPr lang="en-GB" b="1" dirty="0" smtClean="0"/>
              <a:t/>
            </a:r>
            <a:br>
              <a:rPr lang="en-GB" b="1" dirty="0" smtClean="0"/>
            </a:br>
            <a:r>
              <a:rPr lang="en-GB" b="1" dirty="0" smtClean="0"/>
              <a:t>Litigating Abuse of Dominance cases mini series</a:t>
            </a:r>
            <a:r>
              <a:rPr lang="en-GB" dirty="0" smtClean="0"/>
              <a:t/>
            </a:r>
            <a:br>
              <a:rPr lang="en-GB" dirty="0" smtClean="0"/>
            </a:br>
            <a:r>
              <a:rPr lang="en-GB" dirty="0" smtClean="0"/>
              <a:t> </a:t>
            </a:r>
            <a:br>
              <a:rPr lang="en-GB" dirty="0" smtClean="0"/>
            </a:br>
            <a:endParaRPr lang="en-GB" sz="2700" cap="none" dirty="0"/>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a:xfrm>
            <a:off x="853204" y="1685110"/>
            <a:ext cx="7648245" cy="3331028"/>
          </a:xfrm>
        </p:spPr>
        <p:txBody>
          <a:bodyPr>
            <a:normAutofit fontScale="25000" lnSpcReduction="20000"/>
          </a:bodyPr>
          <a:lstStyle/>
          <a:p>
            <a:pPr marL="285750" indent="-285750" algn="just">
              <a:buFont typeface="Arial" panose="020B0604020202020204" pitchFamily="34" charset="0"/>
              <a:buChar char="•"/>
            </a:pPr>
            <a:r>
              <a:rPr lang="en-GB" sz="6400" dirty="0" smtClean="0"/>
              <a:t>Monday 12 April at 5pm, </a:t>
            </a:r>
            <a:r>
              <a:rPr lang="en-GB" sz="6400" dirty="0"/>
              <a:t>Session 1: Recap on main substantive developments of practical interest for </a:t>
            </a:r>
            <a:r>
              <a:rPr lang="en-GB" sz="6400" dirty="0" smtClean="0"/>
              <a:t>litigation, chaired by Dame Kelyn Bacon DBE</a:t>
            </a:r>
          </a:p>
          <a:p>
            <a:pPr marL="285750" indent="-285750" algn="just">
              <a:buFont typeface="Arial" panose="020B0604020202020204" pitchFamily="34" charset="0"/>
              <a:buChar char="•"/>
            </a:pPr>
            <a:endParaRPr lang="en-GB" sz="6400" dirty="0"/>
          </a:p>
          <a:p>
            <a:pPr marL="285750" indent="-285750" algn="just">
              <a:buFont typeface="Arial" panose="020B0604020202020204" pitchFamily="34" charset="0"/>
              <a:buChar char="•"/>
            </a:pPr>
            <a:r>
              <a:rPr lang="en-GB" sz="6400" dirty="0" smtClean="0"/>
              <a:t>Thursday 22 April at 1pm, </a:t>
            </a:r>
            <a:r>
              <a:rPr lang="en-GB" sz="6400" dirty="0"/>
              <a:t>Session 2:  </a:t>
            </a:r>
            <a:r>
              <a:rPr lang="en-GB" sz="6400" dirty="0" smtClean="0"/>
              <a:t>Abuses &amp; </a:t>
            </a:r>
            <a:r>
              <a:rPr lang="en-GB" sz="6400" dirty="0"/>
              <a:t>pharmaceuticals: recent </a:t>
            </a:r>
            <a:r>
              <a:rPr lang="en-GB" sz="6400" dirty="0" smtClean="0"/>
              <a:t>&amp; </a:t>
            </a:r>
            <a:r>
              <a:rPr lang="en-GB" sz="6400" dirty="0"/>
              <a:t>current issues in </a:t>
            </a:r>
            <a:r>
              <a:rPr lang="en-GB" sz="6400" dirty="0" smtClean="0"/>
              <a:t>litigation, chaired by Lord Anderson of Ipswich KBE QC</a:t>
            </a:r>
            <a:endParaRPr lang="en-GB" sz="6400" dirty="0"/>
          </a:p>
          <a:p>
            <a:pPr marL="285750" indent="-285750" algn="just">
              <a:buFont typeface="Arial" panose="020B0604020202020204" pitchFamily="34" charset="0"/>
              <a:buChar char="•"/>
            </a:pPr>
            <a:endParaRPr lang="en-GB" sz="6400" dirty="0" smtClean="0"/>
          </a:p>
          <a:p>
            <a:pPr marL="285750" indent="-285750" algn="just">
              <a:buFont typeface="Arial" panose="020B0604020202020204" pitchFamily="34" charset="0"/>
              <a:buChar char="•"/>
            </a:pPr>
            <a:r>
              <a:rPr lang="en-GB" sz="6400" dirty="0" smtClean="0"/>
              <a:t>Wednesday 28 April at 1pm, </a:t>
            </a:r>
            <a:r>
              <a:rPr lang="en-GB" sz="6400" dirty="0"/>
              <a:t>Session 3: Litigating big tech/big data </a:t>
            </a:r>
            <a:r>
              <a:rPr lang="en-GB" sz="6400" dirty="0" smtClean="0"/>
              <a:t>abuses, chaired by Sir Nicholas Forwood </a:t>
            </a:r>
            <a:endParaRPr lang="en-GB" sz="6400" dirty="0"/>
          </a:p>
          <a:p>
            <a:pPr marL="285750" indent="-285750" algn="just">
              <a:buFont typeface="Arial" panose="020B0604020202020204" pitchFamily="34" charset="0"/>
              <a:buChar char="•"/>
            </a:pPr>
            <a:endParaRPr lang="en-GB" sz="6400" dirty="0" smtClean="0"/>
          </a:p>
          <a:p>
            <a:pPr marL="285750" indent="-285750" algn="just">
              <a:buFont typeface="Arial" panose="020B0604020202020204" pitchFamily="34" charset="0"/>
              <a:buChar char="•"/>
            </a:pPr>
            <a:r>
              <a:rPr lang="en-GB" sz="6400" dirty="0" smtClean="0"/>
              <a:t>Friday 7 </a:t>
            </a:r>
            <a:r>
              <a:rPr lang="en-GB" sz="6400" dirty="0"/>
              <a:t>May </a:t>
            </a:r>
            <a:r>
              <a:rPr lang="en-GB" sz="6400" dirty="0" smtClean="0"/>
              <a:t>at 1pm, </a:t>
            </a:r>
            <a:r>
              <a:rPr lang="en-GB" sz="6400" dirty="0"/>
              <a:t>Session 4: Interim injunctions in abuse of dominance cases: strategy and </a:t>
            </a:r>
            <a:r>
              <a:rPr lang="en-GB" sz="6400" dirty="0" smtClean="0"/>
              <a:t>tips, chaired by Sir Richard Aikens</a:t>
            </a:r>
            <a:endParaRPr lang="en-GB" sz="6400" dirty="0"/>
          </a:p>
          <a:p>
            <a:pPr marL="285750" indent="-285750" algn="just">
              <a:buFont typeface="Arial" panose="020B0604020202020204" pitchFamily="34" charset="0"/>
              <a:buChar char="•"/>
            </a:pPr>
            <a:endParaRPr lang="en-GB" sz="6400" dirty="0" smtClean="0"/>
          </a:p>
          <a:p>
            <a:pPr marL="285750" indent="-285750" algn="just">
              <a:buFont typeface="Arial" panose="020B0604020202020204" pitchFamily="34" charset="0"/>
              <a:buChar char="•"/>
            </a:pPr>
            <a:r>
              <a:rPr lang="en-GB" sz="6400" dirty="0" smtClean="0"/>
              <a:t>Tuesday 11 May at 1pm, </a:t>
            </a:r>
            <a:r>
              <a:rPr lang="en-GB" sz="6400" dirty="0"/>
              <a:t>Session 5: Regulatory </a:t>
            </a:r>
            <a:r>
              <a:rPr lang="en-GB" sz="6400" dirty="0" smtClean="0"/>
              <a:t>appeals, chaired by </a:t>
            </a:r>
            <a:r>
              <a:rPr lang="en-GB" sz="6400" dirty="0"/>
              <a:t>Sir Gerald </a:t>
            </a:r>
            <a:r>
              <a:rPr lang="en-GB" sz="6400" dirty="0" err="1"/>
              <a:t>Barling</a:t>
            </a:r>
            <a:r>
              <a:rPr lang="en-GB" sz="6400" dirty="0"/>
              <a:t> </a:t>
            </a:r>
          </a:p>
          <a:p>
            <a:pPr algn="l"/>
            <a:endParaRPr lang="en-GB" dirty="0" smtClean="0"/>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endParaRPr lang="en-GB" dirty="0" smtClean="0"/>
          </a:p>
          <a:p>
            <a:pPr marL="342900" indent="-342900">
              <a:buFont typeface="Arial" panose="020B0604020202020204" pitchFamily="34" charset="0"/>
              <a:buChar char="•"/>
            </a:pPr>
            <a:endParaRPr lang="en-GB" sz="2000" b="0" i="1" dirty="0" smtClean="0"/>
          </a:p>
        </p:txBody>
      </p:sp>
    </p:spTree>
    <p:extLst>
      <p:ext uri="{BB962C8B-B14F-4D97-AF65-F5344CB8AC3E}">
        <p14:creationId xmlns:p14="http://schemas.microsoft.com/office/powerpoint/2010/main" val="74797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US" sz="2800" b="1" i="1" dirty="0"/>
              <a:t>Phenytoin</a:t>
            </a:r>
            <a:r>
              <a:rPr lang="en-US" sz="2800" b="1" dirty="0"/>
              <a:t>: Facts (2)</a:t>
            </a:r>
            <a:endParaRPr lang="en-US" dirty="0"/>
          </a:p>
        </p:txBody>
      </p:sp>
      <p:sp>
        <p:nvSpPr>
          <p:cNvPr id="5" name="Content Placeholder 4"/>
          <p:cNvSpPr>
            <a:spLocks noGrp="1"/>
          </p:cNvSpPr>
          <p:nvPr>
            <p:ph sz="quarter" idx="11"/>
          </p:nvPr>
        </p:nvSpPr>
        <p:spPr>
          <a:xfrm>
            <a:off x="846000" y="1175657"/>
            <a:ext cx="7454900" cy="4767943"/>
          </a:xfrm>
        </p:spPr>
        <p:txBody>
          <a:bodyPr>
            <a:normAutofit/>
          </a:bodyPr>
          <a:lstStyle/>
          <a:p>
            <a:pPr>
              <a:lnSpc>
                <a:spcPct val="100000"/>
              </a:lnSpc>
            </a:pPr>
            <a:endParaRPr lang="en-GB" sz="2000" dirty="0"/>
          </a:p>
          <a:p>
            <a:pPr>
              <a:lnSpc>
                <a:spcPct val="100000"/>
              </a:lnSpc>
            </a:pPr>
            <a:r>
              <a:rPr lang="en-US" sz="2000" dirty="0"/>
              <a:t>Prices rise as a result of removal of phenytoin from PPRS:</a:t>
            </a:r>
          </a:p>
          <a:p>
            <a:pPr>
              <a:lnSpc>
                <a:spcPct val="100000"/>
              </a:lnSpc>
            </a:pPr>
            <a:endParaRPr lang="en-US" sz="2000" dirty="0"/>
          </a:p>
          <a:p>
            <a:pPr>
              <a:lnSpc>
                <a:spcPct val="100000"/>
              </a:lnSpc>
            </a:pPr>
            <a:endParaRPr lang="en-US" sz="2000" dirty="0"/>
          </a:p>
          <a:p>
            <a:pPr marL="0" indent="0">
              <a:lnSpc>
                <a:spcPct val="100000"/>
              </a:lnSpc>
              <a:buNone/>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spcBef>
                <a:spcPts val="1800"/>
              </a:spcBef>
            </a:pPr>
            <a:endParaRPr lang="en-US" sz="2000" dirty="0"/>
          </a:p>
          <a:p>
            <a:pPr>
              <a:lnSpc>
                <a:spcPct val="100000"/>
              </a:lnSpc>
              <a:spcBef>
                <a:spcPts val="1800"/>
              </a:spcBef>
            </a:pPr>
            <a:r>
              <a:rPr lang="en-US" sz="2000" dirty="0"/>
              <a:t>Pfizer and Flynn benchmarked their prices to price of phenytoin tablet already on the market (“the </a:t>
            </a:r>
            <a:r>
              <a:rPr lang="en-US" sz="2000" dirty="0" err="1"/>
              <a:t>Teva</a:t>
            </a:r>
            <a:r>
              <a:rPr lang="en-US" sz="2000" dirty="0"/>
              <a:t> Tablet”).</a:t>
            </a:r>
          </a:p>
        </p:txBody>
      </p:sp>
      <p:pic>
        <p:nvPicPr>
          <p:cNvPr id="6" name="Picture 5">
            <a:extLst>
              <a:ext uri="{FF2B5EF4-FFF2-40B4-BE49-F238E27FC236}">
                <a16:creationId xmlns:a16="http://schemas.microsoft.com/office/drawing/2014/main" id="{D6FC6576-992D-7245-A8CF-31F62C12A4DB}"/>
              </a:ext>
            </a:extLst>
          </p:cNvPr>
          <p:cNvPicPr>
            <a:picLocks noChangeAspect="1"/>
          </p:cNvPicPr>
          <p:nvPr/>
        </p:nvPicPr>
        <p:blipFill>
          <a:blip r:embed="rId2"/>
          <a:stretch>
            <a:fillRect/>
          </a:stretch>
        </p:blipFill>
        <p:spPr>
          <a:xfrm>
            <a:off x="2834640" y="2036861"/>
            <a:ext cx="3907353" cy="2837482"/>
          </a:xfrm>
          <a:prstGeom prst="rect">
            <a:avLst/>
          </a:prstGeom>
        </p:spPr>
      </p:pic>
    </p:spTree>
    <p:extLst>
      <p:ext uri="{BB962C8B-B14F-4D97-AF65-F5344CB8AC3E}">
        <p14:creationId xmlns:p14="http://schemas.microsoft.com/office/powerpoint/2010/main" val="4149897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US" sz="2800" b="1" i="1" dirty="0"/>
              <a:t>Phenytoin</a:t>
            </a:r>
            <a:r>
              <a:rPr lang="en-US" sz="2800" b="1" dirty="0"/>
              <a:t>: CMA’s approach</a:t>
            </a:r>
            <a:endParaRPr lang="en-US" dirty="0"/>
          </a:p>
        </p:txBody>
      </p:sp>
      <p:sp>
        <p:nvSpPr>
          <p:cNvPr id="5" name="Content Placeholder 4"/>
          <p:cNvSpPr>
            <a:spLocks noGrp="1"/>
          </p:cNvSpPr>
          <p:nvPr>
            <p:ph sz="quarter" idx="11"/>
          </p:nvPr>
        </p:nvSpPr>
        <p:spPr>
          <a:xfrm>
            <a:off x="846000" y="1175657"/>
            <a:ext cx="7454900" cy="4767943"/>
          </a:xfrm>
        </p:spPr>
        <p:txBody>
          <a:bodyPr>
            <a:normAutofit/>
          </a:bodyPr>
          <a:lstStyle/>
          <a:p>
            <a:pPr>
              <a:lnSpc>
                <a:spcPct val="100000"/>
              </a:lnSpc>
            </a:pPr>
            <a:endParaRPr lang="en-GB" sz="2000" dirty="0"/>
          </a:p>
          <a:p>
            <a:pPr>
              <a:spcAft>
                <a:spcPts val="1500"/>
              </a:spcAft>
            </a:pPr>
            <a:r>
              <a:rPr lang="en-US" sz="2100" dirty="0"/>
              <a:t>The CMA found:</a:t>
            </a:r>
          </a:p>
          <a:p>
            <a:pPr marL="971547" lvl="1" indent="-514350">
              <a:spcAft>
                <a:spcPts val="1500"/>
              </a:spcAft>
              <a:buFont typeface="+mj-lt"/>
              <a:buAutoNum type="romanLcPeriod"/>
            </a:pPr>
            <a:r>
              <a:rPr lang="en-US" sz="2100" dirty="0"/>
              <a:t>A reasonable rate of return for a drug like phenytoin is 6% ([259-64]).</a:t>
            </a:r>
          </a:p>
          <a:p>
            <a:pPr marL="971547" lvl="1" indent="-514350">
              <a:spcAft>
                <a:spcPts val="1500"/>
              </a:spcAft>
              <a:buFont typeface="+mj-lt"/>
              <a:buAutoNum type="romanLcPeriod"/>
            </a:pPr>
            <a:r>
              <a:rPr lang="en-US" sz="2100" dirty="0"/>
              <a:t>The 6% figure was based on what branded drugs are (supposedly) allowed to earn under the PPRS, and backed up by economic theory ([332]).</a:t>
            </a:r>
          </a:p>
          <a:p>
            <a:pPr marL="971547" lvl="1" indent="-514350">
              <a:spcAft>
                <a:spcPts val="1500"/>
              </a:spcAft>
              <a:buFont typeface="+mj-lt"/>
              <a:buAutoNum type="romanLcPeriod"/>
            </a:pPr>
            <a:r>
              <a:rPr lang="en-US" sz="2100" dirty="0"/>
              <a:t>It was not necessary to examine the price of comparable products because Pfizer’s and Flynn’s prices were </a:t>
            </a:r>
            <a:r>
              <a:rPr lang="en-US" sz="2100" i="1" dirty="0"/>
              <a:t>“unfair in themselves”</a:t>
            </a:r>
            <a:r>
              <a:rPr lang="en-US" sz="2100" dirty="0"/>
              <a:t>.</a:t>
            </a:r>
          </a:p>
          <a:p>
            <a:pPr marL="971547" lvl="1" indent="-514350">
              <a:spcAft>
                <a:spcPts val="1500"/>
              </a:spcAft>
              <a:buFont typeface="+mj-lt"/>
              <a:buAutoNum type="romanLcPeriod"/>
            </a:pPr>
            <a:r>
              <a:rPr lang="en-US" sz="2100" dirty="0"/>
              <a:t>Fines of £85m and £5m imposed on Pfizer and Flynn, respectively.</a:t>
            </a:r>
          </a:p>
        </p:txBody>
      </p:sp>
    </p:spTree>
    <p:extLst>
      <p:ext uri="{BB962C8B-B14F-4D97-AF65-F5344CB8AC3E}">
        <p14:creationId xmlns:p14="http://schemas.microsoft.com/office/powerpoint/2010/main" val="1877226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US" sz="2800" b="1" i="1" dirty="0"/>
              <a:t>Phenytoin</a:t>
            </a:r>
            <a:r>
              <a:rPr lang="en-US" sz="2800" b="1" dirty="0"/>
              <a:t>: The ‘benchmark price’</a:t>
            </a:r>
            <a:endParaRPr lang="en-US" dirty="0"/>
          </a:p>
        </p:txBody>
      </p:sp>
      <p:sp>
        <p:nvSpPr>
          <p:cNvPr id="5" name="Content Placeholder 4"/>
          <p:cNvSpPr>
            <a:spLocks noGrp="1"/>
          </p:cNvSpPr>
          <p:nvPr>
            <p:ph sz="quarter" idx="11"/>
          </p:nvPr>
        </p:nvSpPr>
        <p:spPr>
          <a:xfrm>
            <a:off x="846000" y="1175657"/>
            <a:ext cx="7454900" cy="4402183"/>
          </a:xfrm>
        </p:spPr>
        <p:txBody>
          <a:bodyPr>
            <a:normAutofit fontScale="92500" lnSpcReduction="10000"/>
          </a:bodyPr>
          <a:lstStyle/>
          <a:p>
            <a:pPr>
              <a:lnSpc>
                <a:spcPct val="100000"/>
              </a:lnSpc>
            </a:pPr>
            <a:endParaRPr lang="en-GB" sz="2000" dirty="0"/>
          </a:p>
          <a:p>
            <a:pPr marL="0" indent="0">
              <a:spcBef>
                <a:spcPts val="1800"/>
              </a:spcBef>
              <a:spcAft>
                <a:spcPts val="1800"/>
              </a:spcAft>
              <a:buNone/>
            </a:pPr>
            <a:r>
              <a:rPr lang="en-US" sz="2400" dirty="0"/>
              <a:t>Competition Appeal Tribunal held at [324]:</a:t>
            </a:r>
          </a:p>
          <a:p>
            <a:pPr marL="533400" lvl="2" indent="0" algn="just">
              <a:lnSpc>
                <a:spcPct val="100000"/>
              </a:lnSpc>
              <a:buNone/>
            </a:pPr>
            <a:r>
              <a:rPr lang="en-US" sz="2200" dirty="0"/>
              <a:t>“In summary, setting a benchmark price (or range) would have enabled the CMA to adopt a less rigid approach to its analysis. This may have meant </a:t>
            </a:r>
            <a:r>
              <a:rPr lang="en-US" sz="2200" u="sng" dirty="0"/>
              <a:t>it would have examined the various candidate comparator products more carefully</a:t>
            </a:r>
            <a:r>
              <a:rPr lang="en-US" sz="2200" dirty="0"/>
              <a:t> (using a weighted approach for relevance rather than a binary approach as to whether a comparator was helpful or not); it may also have led to less reliance being placed on the PPRS, with which we deal below. It may also have led the CMA to examine what returns might have been under </a:t>
            </a:r>
            <a:r>
              <a:rPr lang="en-US" sz="2200" u="sng" dirty="0"/>
              <a:t>normal competitive conditions</a:t>
            </a:r>
            <a:r>
              <a:rPr lang="en-US" sz="2200" dirty="0"/>
              <a:t>, rather than … looking for a rate of return reflecting that which would be more appropriate to conditions of </a:t>
            </a:r>
            <a:r>
              <a:rPr lang="en-US" sz="2200" dirty="0" err="1"/>
              <a:t>idealised</a:t>
            </a:r>
            <a:r>
              <a:rPr lang="en-US" sz="2200" dirty="0"/>
              <a:t> competition.”</a:t>
            </a:r>
          </a:p>
        </p:txBody>
      </p:sp>
    </p:spTree>
    <p:extLst>
      <p:ext uri="{BB962C8B-B14F-4D97-AF65-F5344CB8AC3E}">
        <p14:creationId xmlns:p14="http://schemas.microsoft.com/office/powerpoint/2010/main" val="1971419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pic>
        <p:nvPicPr>
          <p:cNvPr id="6" name="Picture 5">
            <a:extLst>
              <a:ext uri="{FF2B5EF4-FFF2-40B4-BE49-F238E27FC236}">
                <a16:creationId xmlns:a16="http://schemas.microsoft.com/office/drawing/2014/main" id="{BF44D1FA-F28B-F940-A840-52DC56B8D948}"/>
              </a:ext>
            </a:extLst>
          </p:cNvPr>
          <p:cNvPicPr>
            <a:picLocks noChangeAspect="1"/>
          </p:cNvPicPr>
          <p:nvPr/>
        </p:nvPicPr>
        <p:blipFill>
          <a:blip r:embed="rId2"/>
          <a:stretch>
            <a:fillRect/>
          </a:stretch>
        </p:blipFill>
        <p:spPr>
          <a:xfrm>
            <a:off x="2674227" y="2882051"/>
            <a:ext cx="2900178" cy="2900178"/>
          </a:xfrm>
          <a:prstGeom prst="rect">
            <a:avLst/>
          </a:prstGeom>
        </p:spPr>
      </p:pic>
      <p:sp>
        <p:nvSpPr>
          <p:cNvPr id="7" name="TextBox 6">
            <a:extLst>
              <a:ext uri="{FF2B5EF4-FFF2-40B4-BE49-F238E27FC236}">
                <a16:creationId xmlns:a16="http://schemas.microsoft.com/office/drawing/2014/main" id="{2A770F59-7FCD-4E4C-8DDA-7089D6FE302E}"/>
              </a:ext>
            </a:extLst>
          </p:cNvPr>
          <p:cNvSpPr txBox="1"/>
          <p:nvPr/>
        </p:nvSpPr>
        <p:spPr>
          <a:xfrm>
            <a:off x="167433" y="2565478"/>
            <a:ext cx="2310058" cy="378727"/>
          </a:xfrm>
          <a:prstGeom prst="rect">
            <a:avLst/>
          </a:prstGeom>
          <a:noFill/>
        </p:spPr>
        <p:txBody>
          <a:bodyPr wrap="square" rtlCol="0">
            <a:spAutoFit/>
          </a:bodyPr>
          <a:lstStyle/>
          <a:p>
            <a:r>
              <a:rPr lang="en-US" dirty="0" err="1"/>
              <a:t>Teva</a:t>
            </a:r>
            <a:r>
              <a:rPr lang="en-US" dirty="0"/>
              <a:t> Tablet</a:t>
            </a:r>
          </a:p>
        </p:txBody>
      </p:sp>
      <p:sp>
        <p:nvSpPr>
          <p:cNvPr id="8" name="TextBox 7">
            <a:extLst>
              <a:ext uri="{FF2B5EF4-FFF2-40B4-BE49-F238E27FC236}">
                <a16:creationId xmlns:a16="http://schemas.microsoft.com/office/drawing/2014/main" id="{08C26A7C-BCBF-174E-AD40-6791CB33D966}"/>
              </a:ext>
            </a:extLst>
          </p:cNvPr>
          <p:cNvSpPr txBox="1"/>
          <p:nvPr/>
        </p:nvSpPr>
        <p:spPr>
          <a:xfrm>
            <a:off x="167433" y="1863096"/>
            <a:ext cx="5277843" cy="338554"/>
          </a:xfrm>
          <a:prstGeom prst="rect">
            <a:avLst/>
          </a:prstGeom>
          <a:noFill/>
        </p:spPr>
        <p:txBody>
          <a:bodyPr wrap="square" rtlCol="0">
            <a:spAutoFit/>
          </a:bodyPr>
          <a:lstStyle/>
          <a:p>
            <a:r>
              <a:rPr lang="en-US" sz="1600" dirty="0"/>
              <a:t>Returns on Flynn’s other products</a:t>
            </a:r>
          </a:p>
        </p:txBody>
      </p:sp>
      <p:sp>
        <p:nvSpPr>
          <p:cNvPr id="9" name="TextBox 8">
            <a:extLst>
              <a:ext uri="{FF2B5EF4-FFF2-40B4-BE49-F238E27FC236}">
                <a16:creationId xmlns:a16="http://schemas.microsoft.com/office/drawing/2014/main" id="{4C3EA4E8-36B7-274B-B9D0-35EAD4312ED3}"/>
              </a:ext>
            </a:extLst>
          </p:cNvPr>
          <p:cNvSpPr txBox="1"/>
          <p:nvPr/>
        </p:nvSpPr>
        <p:spPr>
          <a:xfrm>
            <a:off x="4769092" y="1811297"/>
            <a:ext cx="7561454" cy="378727"/>
          </a:xfrm>
          <a:prstGeom prst="rect">
            <a:avLst/>
          </a:prstGeom>
          <a:noFill/>
        </p:spPr>
        <p:txBody>
          <a:bodyPr wrap="square" rtlCol="0">
            <a:spAutoFit/>
          </a:bodyPr>
          <a:lstStyle/>
          <a:p>
            <a:r>
              <a:rPr lang="en-US" dirty="0"/>
              <a:t>Profits earned by other generic companies</a:t>
            </a:r>
          </a:p>
        </p:txBody>
      </p:sp>
      <p:sp>
        <p:nvSpPr>
          <p:cNvPr id="10" name="TextBox 9">
            <a:extLst>
              <a:ext uri="{FF2B5EF4-FFF2-40B4-BE49-F238E27FC236}">
                <a16:creationId xmlns:a16="http://schemas.microsoft.com/office/drawing/2014/main" id="{1336CF84-03BA-B548-BB92-65CDA7A0F497}"/>
              </a:ext>
            </a:extLst>
          </p:cNvPr>
          <p:cNvSpPr txBox="1"/>
          <p:nvPr/>
        </p:nvSpPr>
        <p:spPr>
          <a:xfrm>
            <a:off x="5905164" y="2534401"/>
            <a:ext cx="5031390" cy="378727"/>
          </a:xfrm>
          <a:prstGeom prst="rect">
            <a:avLst/>
          </a:prstGeom>
          <a:noFill/>
        </p:spPr>
        <p:txBody>
          <a:bodyPr wrap="square" rtlCol="0">
            <a:spAutoFit/>
          </a:bodyPr>
          <a:lstStyle/>
          <a:p>
            <a:r>
              <a:rPr lang="en-US"/>
              <a:t>Other anti-epileptic drugs</a:t>
            </a:r>
            <a:endParaRPr lang="en-US" dirty="0"/>
          </a:p>
        </p:txBody>
      </p:sp>
      <p:cxnSp>
        <p:nvCxnSpPr>
          <p:cNvPr id="11" name="Straight Arrow Connector 10">
            <a:extLst>
              <a:ext uri="{FF2B5EF4-FFF2-40B4-BE49-F238E27FC236}">
                <a16:creationId xmlns:a16="http://schemas.microsoft.com/office/drawing/2014/main" id="{A4A4ADBC-6B2A-BE4B-86A1-875110A3A4AB}"/>
              </a:ext>
            </a:extLst>
          </p:cNvPr>
          <p:cNvCxnSpPr/>
          <p:nvPr/>
        </p:nvCxnSpPr>
        <p:spPr>
          <a:xfrm>
            <a:off x="1481906" y="2755052"/>
            <a:ext cx="1458247" cy="877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1B91803-8478-FA40-8B7E-02229760F9A4}"/>
              </a:ext>
            </a:extLst>
          </p:cNvPr>
          <p:cNvCxnSpPr/>
          <p:nvPr/>
        </p:nvCxnSpPr>
        <p:spPr>
          <a:xfrm flipH="1">
            <a:off x="5287571" y="2944205"/>
            <a:ext cx="1435409" cy="769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909BA8C-8A63-6947-B1B4-4104348AAB20}"/>
              </a:ext>
            </a:extLst>
          </p:cNvPr>
          <p:cNvCxnSpPr/>
          <p:nvPr/>
        </p:nvCxnSpPr>
        <p:spPr>
          <a:xfrm>
            <a:off x="2843530" y="2273882"/>
            <a:ext cx="1064104" cy="1359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3F3108B-5717-EE4A-84AF-A9D05DB1D79B}"/>
              </a:ext>
            </a:extLst>
          </p:cNvPr>
          <p:cNvCxnSpPr/>
          <p:nvPr/>
        </p:nvCxnSpPr>
        <p:spPr>
          <a:xfrm flipH="1">
            <a:off x="4273673" y="2273882"/>
            <a:ext cx="647859" cy="1359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226A0B9-993A-4941-B9DD-0A6566364BFE}"/>
              </a:ext>
            </a:extLst>
          </p:cNvPr>
          <p:cNvSpPr txBox="1"/>
          <p:nvPr/>
        </p:nvSpPr>
        <p:spPr>
          <a:xfrm>
            <a:off x="1780881" y="1160756"/>
            <a:ext cx="2125297" cy="378727"/>
          </a:xfrm>
          <a:prstGeom prst="rect">
            <a:avLst/>
          </a:prstGeom>
          <a:noFill/>
        </p:spPr>
        <p:txBody>
          <a:bodyPr wrap="square" rtlCol="0">
            <a:spAutoFit/>
          </a:bodyPr>
          <a:lstStyle/>
          <a:p>
            <a:r>
              <a:rPr lang="en-US" dirty="0"/>
              <a:t>Historic prices</a:t>
            </a:r>
          </a:p>
        </p:txBody>
      </p:sp>
      <p:sp>
        <p:nvSpPr>
          <p:cNvPr id="16" name="TextBox 15">
            <a:extLst>
              <a:ext uri="{FF2B5EF4-FFF2-40B4-BE49-F238E27FC236}">
                <a16:creationId xmlns:a16="http://schemas.microsoft.com/office/drawing/2014/main" id="{76DBD774-1BAE-3C41-A300-42996157D856}"/>
              </a:ext>
            </a:extLst>
          </p:cNvPr>
          <p:cNvSpPr txBox="1"/>
          <p:nvPr/>
        </p:nvSpPr>
        <p:spPr>
          <a:xfrm>
            <a:off x="4273673" y="1154367"/>
            <a:ext cx="2786751" cy="369204"/>
          </a:xfrm>
          <a:prstGeom prst="rect">
            <a:avLst/>
          </a:prstGeom>
          <a:noFill/>
        </p:spPr>
        <p:txBody>
          <a:bodyPr wrap="square" rtlCol="0">
            <a:spAutoFit/>
          </a:bodyPr>
          <a:lstStyle/>
          <a:p>
            <a:r>
              <a:rPr lang="en-US" dirty="0"/>
              <a:t>Prices in other markets</a:t>
            </a:r>
          </a:p>
        </p:txBody>
      </p:sp>
      <p:cxnSp>
        <p:nvCxnSpPr>
          <p:cNvPr id="17" name="Straight Arrow Connector 16">
            <a:extLst>
              <a:ext uri="{FF2B5EF4-FFF2-40B4-BE49-F238E27FC236}">
                <a16:creationId xmlns:a16="http://schemas.microsoft.com/office/drawing/2014/main" id="{FA05FB9F-F7B9-5847-9418-E7F416883DBD}"/>
              </a:ext>
            </a:extLst>
          </p:cNvPr>
          <p:cNvCxnSpPr/>
          <p:nvPr/>
        </p:nvCxnSpPr>
        <p:spPr>
          <a:xfrm>
            <a:off x="3366463" y="1539569"/>
            <a:ext cx="539715" cy="1862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C7CF971-DB34-CA4C-86B8-339F9C1930F2}"/>
              </a:ext>
            </a:extLst>
          </p:cNvPr>
          <p:cNvCxnSpPr/>
          <p:nvPr/>
        </p:nvCxnSpPr>
        <p:spPr>
          <a:xfrm flipH="1">
            <a:off x="4273673" y="1550720"/>
            <a:ext cx="352877" cy="1839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843AE17-A82B-E34E-BBEB-7849C385A96F}"/>
              </a:ext>
            </a:extLst>
          </p:cNvPr>
          <p:cNvSpPr txBox="1"/>
          <p:nvPr/>
        </p:nvSpPr>
        <p:spPr>
          <a:xfrm>
            <a:off x="6722980" y="4332140"/>
            <a:ext cx="2269039" cy="1015663"/>
          </a:xfrm>
          <a:prstGeom prst="rect">
            <a:avLst/>
          </a:prstGeom>
          <a:noFill/>
        </p:spPr>
        <p:txBody>
          <a:bodyPr wrap="square" rtlCol="0">
            <a:spAutoFit/>
          </a:bodyPr>
          <a:lstStyle/>
          <a:p>
            <a:pPr algn="ctr"/>
            <a:r>
              <a:rPr lang="en-US" sz="2000" b="1" dirty="0"/>
              <a:t>“Normal competitive price”</a:t>
            </a:r>
          </a:p>
        </p:txBody>
      </p:sp>
      <p:sp>
        <p:nvSpPr>
          <p:cNvPr id="20" name="Right Arrow 19">
            <a:extLst>
              <a:ext uri="{FF2B5EF4-FFF2-40B4-BE49-F238E27FC236}">
                <a16:creationId xmlns:a16="http://schemas.microsoft.com/office/drawing/2014/main" id="{1F2BF1C8-55C1-3B44-8BFD-1C8098CC7D37}"/>
              </a:ext>
            </a:extLst>
          </p:cNvPr>
          <p:cNvSpPr/>
          <p:nvPr/>
        </p:nvSpPr>
        <p:spPr>
          <a:xfrm>
            <a:off x="5574405" y="4607054"/>
            <a:ext cx="1148575" cy="53387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14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US" i="1" cap="none" dirty="0"/>
              <a:t>Phenytoin: </a:t>
            </a:r>
            <a:r>
              <a:rPr lang="en-US" cap="none" dirty="0"/>
              <a:t>“Economic value” for patients</a:t>
            </a:r>
            <a:endParaRPr lang="en-US" i="1" cap="none" dirty="0"/>
          </a:p>
        </p:txBody>
      </p:sp>
      <p:cxnSp>
        <p:nvCxnSpPr>
          <p:cNvPr id="13" name="Straight Arrow Connector 12">
            <a:extLst>
              <a:ext uri="{FF2B5EF4-FFF2-40B4-BE49-F238E27FC236}">
                <a16:creationId xmlns:a16="http://schemas.microsoft.com/office/drawing/2014/main" id="{2A6B2E04-9B09-B34A-B12C-5F75EB2A6CB2}"/>
              </a:ext>
            </a:extLst>
          </p:cNvPr>
          <p:cNvCxnSpPr>
            <a:cxnSpLocks/>
          </p:cNvCxnSpPr>
          <p:nvPr/>
        </p:nvCxnSpPr>
        <p:spPr>
          <a:xfrm flipV="1">
            <a:off x="1295186" y="1725838"/>
            <a:ext cx="0" cy="2993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F7831FC-C503-2D47-B8CF-2E53F39A3745}"/>
              </a:ext>
            </a:extLst>
          </p:cNvPr>
          <p:cNvCxnSpPr>
            <a:cxnSpLocks/>
          </p:cNvCxnSpPr>
          <p:nvPr/>
        </p:nvCxnSpPr>
        <p:spPr>
          <a:xfrm>
            <a:off x="1295186" y="4719672"/>
            <a:ext cx="3329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35559D9-BCD8-5840-8203-29A10F5D4F47}"/>
              </a:ext>
            </a:extLst>
          </p:cNvPr>
          <p:cNvSpPr txBox="1"/>
          <p:nvPr/>
        </p:nvSpPr>
        <p:spPr>
          <a:xfrm>
            <a:off x="2244572" y="4725347"/>
            <a:ext cx="955537" cy="276999"/>
          </a:xfrm>
          <a:prstGeom prst="rect">
            <a:avLst/>
          </a:prstGeom>
          <a:noFill/>
        </p:spPr>
        <p:txBody>
          <a:bodyPr wrap="square" rtlCol="0">
            <a:spAutoFit/>
          </a:bodyPr>
          <a:lstStyle/>
          <a:p>
            <a:r>
              <a:rPr lang="en-US" sz="1200" dirty="0"/>
              <a:t>Demand</a:t>
            </a:r>
            <a:endParaRPr lang="en-US" dirty="0"/>
          </a:p>
        </p:txBody>
      </p:sp>
      <p:sp>
        <p:nvSpPr>
          <p:cNvPr id="16" name="TextBox 15">
            <a:extLst>
              <a:ext uri="{FF2B5EF4-FFF2-40B4-BE49-F238E27FC236}">
                <a16:creationId xmlns:a16="http://schemas.microsoft.com/office/drawing/2014/main" id="{7BB4A739-FB98-E749-8883-3CD36F58B034}"/>
              </a:ext>
            </a:extLst>
          </p:cNvPr>
          <p:cNvSpPr txBox="1"/>
          <p:nvPr/>
        </p:nvSpPr>
        <p:spPr>
          <a:xfrm rot="16200000">
            <a:off x="442986" y="3084591"/>
            <a:ext cx="1221031" cy="276999"/>
          </a:xfrm>
          <a:prstGeom prst="rect">
            <a:avLst/>
          </a:prstGeom>
          <a:noFill/>
        </p:spPr>
        <p:txBody>
          <a:bodyPr wrap="square" rtlCol="0">
            <a:spAutoFit/>
          </a:bodyPr>
          <a:lstStyle/>
          <a:p>
            <a:r>
              <a:rPr lang="en-US" sz="1200" dirty="0"/>
              <a:t>Economic value</a:t>
            </a:r>
            <a:endParaRPr lang="en-US" dirty="0"/>
          </a:p>
        </p:txBody>
      </p:sp>
      <p:cxnSp>
        <p:nvCxnSpPr>
          <p:cNvPr id="17" name="Straight Connector 16">
            <a:extLst>
              <a:ext uri="{FF2B5EF4-FFF2-40B4-BE49-F238E27FC236}">
                <a16:creationId xmlns:a16="http://schemas.microsoft.com/office/drawing/2014/main" id="{E1F01F1F-7104-3E43-B658-72A942546311}"/>
              </a:ext>
            </a:extLst>
          </p:cNvPr>
          <p:cNvCxnSpPr>
            <a:cxnSpLocks/>
          </p:cNvCxnSpPr>
          <p:nvPr/>
        </p:nvCxnSpPr>
        <p:spPr>
          <a:xfrm>
            <a:off x="3742803" y="1731518"/>
            <a:ext cx="0" cy="2988154"/>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9F6EE009-DC89-9746-8FE4-1FF94DF74D13}"/>
              </a:ext>
            </a:extLst>
          </p:cNvPr>
          <p:cNvSpPr txBox="1"/>
          <p:nvPr/>
        </p:nvSpPr>
        <p:spPr>
          <a:xfrm rot="16200000">
            <a:off x="3016935" y="4947124"/>
            <a:ext cx="1451738" cy="276999"/>
          </a:xfrm>
          <a:prstGeom prst="rect">
            <a:avLst/>
          </a:prstGeom>
          <a:noFill/>
        </p:spPr>
        <p:txBody>
          <a:bodyPr wrap="square" rtlCol="0">
            <a:spAutoFit/>
          </a:bodyPr>
          <a:lstStyle/>
          <a:p>
            <a:r>
              <a:rPr lang="en-US" sz="1200" dirty="0"/>
              <a:t>“Dependency”</a:t>
            </a:r>
            <a:endParaRPr lang="en-US" dirty="0"/>
          </a:p>
        </p:txBody>
      </p:sp>
      <p:sp>
        <p:nvSpPr>
          <p:cNvPr id="19" name="Freeform 18">
            <a:extLst>
              <a:ext uri="{FF2B5EF4-FFF2-40B4-BE49-F238E27FC236}">
                <a16:creationId xmlns:a16="http://schemas.microsoft.com/office/drawing/2014/main" id="{30CFFAFE-D4BC-D347-A996-0B615A6B154B}"/>
              </a:ext>
            </a:extLst>
          </p:cNvPr>
          <p:cNvSpPr/>
          <p:nvPr/>
        </p:nvSpPr>
        <p:spPr>
          <a:xfrm>
            <a:off x="1289247" y="2197968"/>
            <a:ext cx="2866189" cy="2527379"/>
          </a:xfrm>
          <a:custGeom>
            <a:avLst/>
            <a:gdLst>
              <a:gd name="connsiteX0" fmla="*/ 0 w 2866189"/>
              <a:gd name="connsiteY0" fmla="*/ 2521699 h 2527379"/>
              <a:gd name="connsiteX1" fmla="*/ 2425148 w 2866189"/>
              <a:gd name="connsiteY1" fmla="*/ 0 h 2527379"/>
              <a:gd name="connsiteX2" fmla="*/ 2856790 w 2866189"/>
              <a:gd name="connsiteY2" fmla="*/ 2527379 h 2527379"/>
            </a:gdLst>
            <a:ahLst/>
            <a:cxnLst>
              <a:cxn ang="0">
                <a:pos x="connsiteX0" y="connsiteY0"/>
              </a:cxn>
              <a:cxn ang="0">
                <a:pos x="connsiteX1" y="connsiteY1"/>
              </a:cxn>
              <a:cxn ang="0">
                <a:pos x="connsiteX2" y="connsiteY2"/>
              </a:cxn>
            </a:cxnLst>
            <a:rect l="l" t="t" r="r" b="b"/>
            <a:pathLst>
              <a:path w="2866189" h="2527379">
                <a:moveTo>
                  <a:pt x="0" y="2521699"/>
                </a:moveTo>
                <a:cubicBezTo>
                  <a:pt x="974508" y="1260376"/>
                  <a:pt x="1949016" y="-947"/>
                  <a:pt x="2425148" y="0"/>
                </a:cubicBezTo>
                <a:cubicBezTo>
                  <a:pt x="2901280" y="947"/>
                  <a:pt x="2879035" y="1264163"/>
                  <a:pt x="2856790" y="25273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FEFC39-9BAD-4D40-BA22-B3444D73BC8C}"/>
              </a:ext>
            </a:extLst>
          </p:cNvPr>
          <p:cNvSpPr txBox="1"/>
          <p:nvPr/>
        </p:nvSpPr>
        <p:spPr>
          <a:xfrm>
            <a:off x="5315148" y="1560068"/>
            <a:ext cx="3237470" cy="4247317"/>
          </a:xfrm>
          <a:prstGeom prst="rect">
            <a:avLst/>
          </a:prstGeom>
          <a:noFill/>
        </p:spPr>
        <p:txBody>
          <a:bodyPr wrap="square" rtlCol="0">
            <a:spAutoFit/>
          </a:bodyPr>
          <a:lstStyle/>
          <a:p>
            <a:r>
              <a:rPr lang="en-US" i="1" dirty="0">
                <a:solidFill>
                  <a:schemeClr val="tx2">
                    <a:lumMod val="75000"/>
                  </a:schemeClr>
                </a:solidFill>
              </a:rPr>
              <a:t>“[W]here … the buyer is medically dependent, to a degree, on the supply, it does not follow that the value to be attributed to the demand side is zero … Placing a precise monetary value on patient benefit is not straightforward but it appears to us that a qualitative assessment would be possible and should have been attempted by the CMA rather than simply assessing this value as nil.”</a:t>
            </a:r>
            <a:r>
              <a:rPr lang="en-US" dirty="0">
                <a:solidFill>
                  <a:schemeClr val="tx2">
                    <a:lumMod val="75000"/>
                  </a:schemeClr>
                </a:solidFill>
              </a:rPr>
              <a:t> ([416]-[419])</a:t>
            </a:r>
            <a:endParaRPr lang="en-US" i="1" dirty="0">
              <a:solidFill>
                <a:schemeClr val="tx2">
                  <a:lumMod val="75000"/>
                </a:schemeClr>
              </a:solidFill>
            </a:endParaRPr>
          </a:p>
          <a:p>
            <a:endParaRPr lang="en-US" dirty="0"/>
          </a:p>
        </p:txBody>
      </p:sp>
    </p:spTree>
    <p:extLst>
      <p:ext uri="{BB962C8B-B14F-4D97-AF65-F5344CB8AC3E}">
        <p14:creationId xmlns:p14="http://schemas.microsoft.com/office/powerpoint/2010/main" val="3235033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r>
              <a:rPr lang="en-US" sz="2800" b="1" dirty="0"/>
              <a:t>The Aspen Decision</a:t>
            </a:r>
            <a:endParaRPr lang="en-US" dirty="0"/>
          </a:p>
        </p:txBody>
      </p:sp>
      <p:sp>
        <p:nvSpPr>
          <p:cNvPr id="5" name="Content Placeholder 4"/>
          <p:cNvSpPr>
            <a:spLocks noGrp="1"/>
          </p:cNvSpPr>
          <p:nvPr>
            <p:ph sz="quarter" idx="11"/>
          </p:nvPr>
        </p:nvSpPr>
        <p:spPr>
          <a:xfrm>
            <a:off x="846000" y="1175657"/>
            <a:ext cx="7454900" cy="4767943"/>
          </a:xfrm>
        </p:spPr>
        <p:txBody>
          <a:bodyPr>
            <a:normAutofit lnSpcReduction="10000"/>
          </a:bodyPr>
          <a:lstStyle/>
          <a:p>
            <a:pPr>
              <a:lnSpc>
                <a:spcPct val="100000"/>
              </a:lnSpc>
            </a:pPr>
            <a:endParaRPr lang="en-GB" sz="2000" dirty="0"/>
          </a:p>
          <a:p>
            <a:pPr>
              <a:lnSpc>
                <a:spcPct val="100000"/>
              </a:lnSpc>
              <a:spcAft>
                <a:spcPts val="1200"/>
              </a:spcAft>
            </a:pPr>
            <a:r>
              <a:rPr lang="en-US" sz="2000" dirty="0"/>
              <a:t>Concerned six old cancer drugs. Aspen acquired the drugs from GSK and increased the prices. </a:t>
            </a:r>
          </a:p>
          <a:p>
            <a:pPr>
              <a:lnSpc>
                <a:spcPct val="100000"/>
              </a:lnSpc>
              <a:spcAft>
                <a:spcPts val="1200"/>
              </a:spcAft>
            </a:pPr>
            <a:r>
              <a:rPr lang="en-US" sz="2000" i="1" dirty="0"/>
              <a:t>“</a:t>
            </a:r>
            <a:r>
              <a:rPr lang="en-GB" sz="2000" i="1" dirty="0"/>
              <a:t>The Commission analysed the profitability of a sample of undertakings that are similar to Aspen and for which the Commission has no indications that they do not operate under conditions of sufficiently effective competition” </a:t>
            </a:r>
            <a:r>
              <a:rPr lang="en-GB" sz="2000" dirty="0"/>
              <a:t>(128).</a:t>
            </a:r>
            <a:endParaRPr lang="en-GB" sz="2000" i="1" dirty="0"/>
          </a:p>
          <a:p>
            <a:pPr>
              <a:lnSpc>
                <a:spcPct val="100000"/>
              </a:lnSpc>
              <a:spcAft>
                <a:spcPts val="1200"/>
              </a:spcAft>
            </a:pPr>
            <a:r>
              <a:rPr lang="en-GB" sz="2000" dirty="0"/>
              <a:t>Found a median gross margin of </a:t>
            </a:r>
            <a:r>
              <a:rPr lang="en-GB" sz="2000" b="1" dirty="0"/>
              <a:t>54%</a:t>
            </a:r>
            <a:r>
              <a:rPr lang="en-GB" sz="2000" dirty="0"/>
              <a:t> and EBITDA of </a:t>
            </a:r>
            <a:r>
              <a:rPr lang="en-GB" sz="2000" b="1" dirty="0"/>
              <a:t>23% </a:t>
            </a:r>
            <a:r>
              <a:rPr lang="en-GB" sz="2000" dirty="0"/>
              <a:t>for other generic-focused companies.</a:t>
            </a:r>
          </a:p>
          <a:p>
            <a:pPr>
              <a:lnSpc>
                <a:spcPct val="100000"/>
              </a:lnSpc>
            </a:pPr>
            <a:r>
              <a:rPr lang="en-GB" sz="2000" dirty="0"/>
              <a:t>But </a:t>
            </a:r>
            <a:r>
              <a:rPr lang="en-GB" sz="2000" i="1" dirty="0"/>
              <a:t>“not every deviation from the median or average profitability in an industry results directly in excessiveness”</a:t>
            </a:r>
            <a:r>
              <a:rPr lang="en-GB" sz="2000" dirty="0"/>
              <a:t>. Only profits </a:t>
            </a:r>
            <a:r>
              <a:rPr lang="en-GB" sz="2000" i="1" dirty="0"/>
              <a:t>“</a:t>
            </a:r>
            <a:r>
              <a:rPr lang="en-GB" sz="2000" i="1" u="sng" dirty="0"/>
              <a:t>significantly exceeding the median</a:t>
            </a:r>
            <a:r>
              <a:rPr lang="en-GB" sz="2000" i="1" dirty="0"/>
              <a:t>” </a:t>
            </a:r>
            <a:r>
              <a:rPr lang="en-GB" sz="2000" dirty="0"/>
              <a:t>can be excessive (132) and (136).</a:t>
            </a:r>
          </a:p>
        </p:txBody>
      </p:sp>
      <p:pic>
        <p:nvPicPr>
          <p:cNvPr id="6" name="Picture 5">
            <a:extLst>
              <a:ext uri="{FF2B5EF4-FFF2-40B4-BE49-F238E27FC236}">
                <a16:creationId xmlns:a16="http://schemas.microsoft.com/office/drawing/2014/main" id="{EC253A9F-9918-2E4C-8E63-64461EE00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760" y="141893"/>
            <a:ext cx="1421027" cy="1421027"/>
          </a:xfrm>
          <a:prstGeom prst="rect">
            <a:avLst/>
          </a:prstGeom>
        </p:spPr>
      </p:pic>
    </p:spTree>
    <p:extLst>
      <p:ext uri="{BB962C8B-B14F-4D97-AF65-F5344CB8AC3E}">
        <p14:creationId xmlns:p14="http://schemas.microsoft.com/office/powerpoint/2010/main" val="2388706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t>brickcourt.co.uk </a:t>
            </a:r>
          </a:p>
          <a:p>
            <a:r>
              <a:rPr lang="en-GB"/>
              <a:t>+44(0)20 7379 3550</a:t>
            </a:r>
            <a:endParaRPr lang="en-GB" dirty="0"/>
          </a:p>
        </p:txBody>
      </p:sp>
      <p:sp>
        <p:nvSpPr>
          <p:cNvPr id="4" name="Title 3"/>
          <p:cNvSpPr>
            <a:spLocks noGrp="1"/>
          </p:cNvSpPr>
          <p:nvPr>
            <p:ph type="title"/>
          </p:nvPr>
        </p:nvSpPr>
        <p:spPr/>
        <p:txBody>
          <a:bodyPr/>
          <a:lstStyle/>
          <a:p>
            <a:endParaRPr lang="en-US" dirty="0"/>
          </a:p>
        </p:txBody>
      </p:sp>
      <p:sp>
        <p:nvSpPr>
          <p:cNvPr id="5" name="Content Placeholder 4"/>
          <p:cNvSpPr>
            <a:spLocks noGrp="1"/>
          </p:cNvSpPr>
          <p:nvPr>
            <p:ph sz="quarter" idx="11"/>
          </p:nvPr>
        </p:nvSpPr>
        <p:spPr>
          <a:xfrm>
            <a:off x="846000" y="1175657"/>
            <a:ext cx="7454900" cy="4767943"/>
          </a:xfrm>
        </p:spPr>
        <p:txBody>
          <a:bodyPr>
            <a:normAutofit/>
          </a:bodyPr>
          <a:lstStyle/>
          <a:p>
            <a:pPr marL="0" indent="0" algn="ctr">
              <a:lnSpc>
                <a:spcPct val="100000"/>
              </a:lnSpc>
              <a:spcAft>
                <a:spcPts val="1200"/>
              </a:spcAft>
              <a:buNone/>
            </a:pPr>
            <a:endParaRPr lang="en-US" sz="2000" dirty="0"/>
          </a:p>
          <a:p>
            <a:pPr marL="0" indent="0" algn="ctr">
              <a:lnSpc>
                <a:spcPct val="100000"/>
              </a:lnSpc>
              <a:spcAft>
                <a:spcPts val="1200"/>
              </a:spcAft>
              <a:buNone/>
            </a:pPr>
            <a:endParaRPr lang="en-US" sz="2000" dirty="0"/>
          </a:p>
          <a:p>
            <a:pPr marL="0" indent="0" algn="ctr">
              <a:lnSpc>
                <a:spcPct val="100000"/>
              </a:lnSpc>
              <a:spcAft>
                <a:spcPts val="1200"/>
              </a:spcAft>
              <a:buNone/>
            </a:pPr>
            <a:r>
              <a:rPr lang="en-US" sz="2000" dirty="0"/>
              <a:t>Q: How do you decide what is a fair, or unfair, price for a life-changing drug?</a:t>
            </a:r>
          </a:p>
          <a:p>
            <a:pPr marL="0" indent="0" algn="ctr">
              <a:lnSpc>
                <a:spcPct val="100000"/>
              </a:lnSpc>
              <a:spcAft>
                <a:spcPts val="1200"/>
              </a:spcAft>
              <a:buNone/>
            </a:pPr>
            <a:endParaRPr lang="en-US" sz="2000" dirty="0"/>
          </a:p>
          <a:p>
            <a:pPr marL="0" indent="0" algn="ctr">
              <a:lnSpc>
                <a:spcPct val="100000"/>
              </a:lnSpc>
              <a:buNone/>
            </a:pPr>
            <a:r>
              <a:rPr lang="en-US" sz="2000" dirty="0"/>
              <a:t>A: Ask someone in the industry what prices </a:t>
            </a:r>
            <a:r>
              <a:rPr lang="en-US" sz="2000" u="sng" dirty="0"/>
              <a:t>are</a:t>
            </a:r>
            <a:r>
              <a:rPr lang="en-US" sz="2000" dirty="0"/>
              <a:t> charged in the real-world. Don’t ask an economist what prices </a:t>
            </a:r>
            <a:r>
              <a:rPr lang="en-US" sz="2000" u="sng" dirty="0"/>
              <a:t>should</a:t>
            </a:r>
            <a:r>
              <a:rPr lang="en-US" sz="2000" dirty="0"/>
              <a:t> be charged in theory.</a:t>
            </a:r>
          </a:p>
        </p:txBody>
      </p:sp>
    </p:spTree>
    <p:extLst>
      <p:ext uri="{BB962C8B-B14F-4D97-AF65-F5344CB8AC3E}">
        <p14:creationId xmlns:p14="http://schemas.microsoft.com/office/powerpoint/2010/main" val="68761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a:xfrm>
            <a:off x="574767" y="535578"/>
            <a:ext cx="8059782" cy="1149531"/>
          </a:xfrm>
        </p:spPr>
        <p:txBody>
          <a:bodyPr>
            <a:normAutofit fontScale="90000"/>
          </a:bodyPr>
          <a:lstStyle/>
          <a:p>
            <a:r>
              <a:rPr lang="en-GB" dirty="0"/>
              <a:t/>
            </a:r>
            <a:br>
              <a:rPr lang="en-GB" dirty="0"/>
            </a:br>
            <a:r>
              <a:rPr lang="en-GB" b="1" dirty="0"/>
              <a:t/>
            </a:r>
            <a:br>
              <a:rPr lang="en-GB" b="1" dirty="0"/>
            </a:br>
            <a:r>
              <a:rPr lang="en-GB" b="1" dirty="0"/>
              <a:t>Litigating Abuse of Dominance cases mini series</a:t>
            </a:r>
            <a:r>
              <a:rPr lang="en-GB" dirty="0"/>
              <a:t/>
            </a:r>
            <a:br>
              <a:rPr lang="en-GB" dirty="0"/>
            </a:br>
            <a:r>
              <a:rPr lang="en-GB" dirty="0"/>
              <a:t> </a:t>
            </a:r>
            <a:br>
              <a:rPr lang="en-GB" dirty="0"/>
            </a:br>
            <a:endParaRPr lang="en-GB" sz="2700" cap="none" dirty="0"/>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a:xfrm>
            <a:off x="853204" y="1685110"/>
            <a:ext cx="7648245" cy="3331028"/>
          </a:xfrm>
        </p:spPr>
        <p:txBody>
          <a:bodyPr>
            <a:normAutofit/>
          </a:bodyPr>
          <a:lstStyle/>
          <a:p>
            <a:pPr algn="l"/>
            <a:r>
              <a:rPr lang="en-GB" sz="2000" dirty="0"/>
              <a:t>Thursday 22 April at 1pm, Session 2:  </a:t>
            </a:r>
          </a:p>
          <a:p>
            <a:pPr algn="l"/>
            <a:endParaRPr lang="en-GB" dirty="0"/>
          </a:p>
          <a:p>
            <a:pPr algn="l"/>
            <a:r>
              <a:rPr lang="en-GB" sz="2400" dirty="0"/>
              <a:t>Abuses &amp; pharmaceuticals: recent &amp; current issues in litigation</a:t>
            </a:r>
          </a:p>
          <a:p>
            <a:pPr algn="l"/>
            <a:endParaRPr lang="en-GB" dirty="0"/>
          </a:p>
          <a:p>
            <a:pPr algn="l"/>
            <a:r>
              <a:rPr lang="en-GB" sz="2000" dirty="0"/>
              <a:t>chaired by Lord Anderson of Ipswich KBE QC</a:t>
            </a:r>
          </a:p>
          <a:p>
            <a:pPr algn="l"/>
            <a:endParaRPr lang="en-GB" sz="2000" dirty="0"/>
          </a:p>
          <a:p>
            <a:pPr marL="285750" indent="-285750" algn="l">
              <a:buFont typeface="Arial" panose="020B0604020202020204" pitchFamily="34" charset="0"/>
              <a:buChar char="•"/>
            </a:pPr>
            <a:r>
              <a:rPr lang="en-GB" sz="2000" dirty="0"/>
              <a:t>Jemima Stratford QC</a:t>
            </a:r>
          </a:p>
          <a:p>
            <a:pPr marL="285750" indent="-285750" algn="l">
              <a:buFont typeface="Arial" panose="020B0604020202020204" pitchFamily="34" charset="0"/>
              <a:buChar char="•"/>
            </a:pPr>
            <a:r>
              <a:rPr lang="en-GB" sz="2000" dirty="0"/>
              <a:t>David Scannell QC</a:t>
            </a:r>
          </a:p>
          <a:p>
            <a:pPr marL="285750" indent="-285750" algn="l">
              <a:buFont typeface="Arial" panose="020B0604020202020204" pitchFamily="34" charset="0"/>
              <a:buChar char="•"/>
            </a:pPr>
            <a:r>
              <a:rPr lang="en-GB" sz="2000" dirty="0"/>
              <a:t>Tom Pascoe</a:t>
            </a:r>
          </a:p>
          <a:p>
            <a:pPr marL="285750" indent="-285750" algn="l">
              <a:buFont typeface="Arial" panose="020B0604020202020204" pitchFamily="34" charset="0"/>
              <a:buChar char="•"/>
            </a:pPr>
            <a:endParaRPr lang="en-GB" dirty="0"/>
          </a:p>
          <a:p>
            <a:pPr marL="342900" indent="-342900">
              <a:buFont typeface="Arial" panose="020B0604020202020204" pitchFamily="34" charset="0"/>
              <a:buChar char="•"/>
            </a:pPr>
            <a:endParaRPr lang="en-GB" sz="2000" b="0" i="1" dirty="0"/>
          </a:p>
        </p:txBody>
      </p:sp>
    </p:spTree>
    <p:extLst>
      <p:ext uri="{BB962C8B-B14F-4D97-AF65-F5344CB8AC3E}">
        <p14:creationId xmlns:p14="http://schemas.microsoft.com/office/powerpoint/2010/main" val="3281404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57A5-3AC2-7D44-910C-7512C52ECA37}"/>
              </a:ext>
            </a:extLst>
          </p:cNvPr>
          <p:cNvSpPr>
            <a:spLocks noGrp="1"/>
          </p:cNvSpPr>
          <p:nvPr>
            <p:ph type="ctrTitle"/>
          </p:nvPr>
        </p:nvSpPr>
        <p:spPr/>
        <p:txBody>
          <a:bodyPr/>
          <a:lstStyle/>
          <a:p>
            <a:r>
              <a:rPr lang="en-GB" b="1" dirty="0" smtClean="0"/>
              <a:t>Abuses </a:t>
            </a:r>
            <a:r>
              <a:rPr lang="en-GB" b="1" dirty="0"/>
              <a:t>and pharmaceuticals: MARKET </a:t>
            </a:r>
            <a:r>
              <a:rPr lang="en-GB" b="1" dirty="0" smtClean="0"/>
              <a:t>DEFINITION</a:t>
            </a:r>
            <a:endParaRPr lang="en-GB" b="1" dirty="0"/>
          </a:p>
        </p:txBody>
      </p:sp>
      <p:sp>
        <p:nvSpPr>
          <p:cNvPr id="3" name="Subtitle 2">
            <a:extLst>
              <a:ext uri="{FF2B5EF4-FFF2-40B4-BE49-F238E27FC236}">
                <a16:creationId xmlns:a16="http://schemas.microsoft.com/office/drawing/2014/main" id="{326B0960-3D69-A048-83D5-A006932324ED}"/>
              </a:ext>
            </a:extLst>
          </p:cNvPr>
          <p:cNvSpPr>
            <a:spLocks noGrp="1"/>
          </p:cNvSpPr>
          <p:nvPr>
            <p:ph type="subTitle" idx="1"/>
          </p:nvPr>
        </p:nvSpPr>
        <p:spPr>
          <a:xfrm>
            <a:off x="1143000" y="3082834"/>
            <a:ext cx="6858000" cy="346166"/>
          </a:xfrm>
        </p:spPr>
        <p:txBody>
          <a:bodyPr/>
          <a:lstStyle/>
          <a:p>
            <a:r>
              <a:rPr lang="en-GB" b="1" dirty="0" smtClean="0"/>
              <a:t>Jemima Stratford QC</a:t>
            </a:r>
            <a:endParaRPr lang="en-GB" b="1" dirty="0"/>
          </a:p>
        </p:txBody>
      </p:sp>
      <p:sp>
        <p:nvSpPr>
          <p:cNvPr id="4" name="Footer Placeholder 3">
            <a:extLst>
              <a:ext uri="{FF2B5EF4-FFF2-40B4-BE49-F238E27FC236}">
                <a16:creationId xmlns:a16="http://schemas.microsoft.com/office/drawing/2014/main" id="{FE441B11-76D2-954E-A92C-57EC29D8CA57}"/>
              </a:ext>
            </a:extLst>
          </p:cNvPr>
          <p:cNvSpPr>
            <a:spLocks noGrp="1"/>
          </p:cNvSpPr>
          <p:nvPr>
            <p:ph type="ftr" sz="quarter" idx="11"/>
          </p:nvPr>
        </p:nvSpPr>
        <p:spPr/>
        <p:txBody>
          <a:bodyPr/>
          <a:lstStyle/>
          <a:p>
            <a:r>
              <a:rPr lang="en-GB" b="1"/>
              <a:t>brickcourt.co.uk </a:t>
            </a:r>
          </a:p>
          <a:p>
            <a:r>
              <a:rPr lang="en-GB"/>
              <a:t>+44(0)20 7379 3550</a:t>
            </a:r>
            <a:endParaRPr lang="en-GB" dirty="0"/>
          </a:p>
        </p:txBody>
      </p:sp>
      <p:sp>
        <p:nvSpPr>
          <p:cNvPr id="5" name="Text Placeholder 4">
            <a:extLst>
              <a:ext uri="{FF2B5EF4-FFF2-40B4-BE49-F238E27FC236}">
                <a16:creationId xmlns:a16="http://schemas.microsoft.com/office/drawing/2014/main" id="{DFF3F92E-CE93-0141-8FD6-83BB68931F19}"/>
              </a:ext>
            </a:extLst>
          </p:cNvPr>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1912391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4" name="Title 3"/>
          <p:cNvSpPr>
            <a:spLocks noGrp="1"/>
          </p:cNvSpPr>
          <p:nvPr>
            <p:ph type="title"/>
          </p:nvPr>
        </p:nvSpPr>
        <p:spPr/>
        <p:txBody>
          <a:bodyPr/>
          <a:lstStyle/>
          <a:p>
            <a:r>
              <a:rPr lang="en-US" dirty="0" smtClean="0"/>
              <a:t>Market Definition as a Tool</a:t>
            </a:r>
            <a:endParaRPr lang="en-US" dirty="0"/>
          </a:p>
        </p:txBody>
      </p:sp>
      <p:pic>
        <p:nvPicPr>
          <p:cNvPr id="2" name="Content Placeholder 1"/>
          <p:cNvPicPr>
            <a:picLocks noGrp="1" noChangeAspect="1"/>
          </p:cNvPicPr>
          <p:nvPr>
            <p:ph sz="quarter" idx="11"/>
          </p:nvPr>
        </p:nvPicPr>
        <p:blipFill>
          <a:blip r:embed="rId2"/>
          <a:stretch>
            <a:fillRect/>
          </a:stretch>
        </p:blipFill>
        <p:spPr>
          <a:xfrm>
            <a:off x="3492500" y="2692400"/>
            <a:ext cx="2162175" cy="2114550"/>
          </a:xfrm>
          <a:prstGeom prst="rect">
            <a:avLst/>
          </a:prstGeom>
        </p:spPr>
      </p:pic>
    </p:spTree>
    <p:extLst>
      <p:ext uri="{BB962C8B-B14F-4D97-AF65-F5344CB8AC3E}">
        <p14:creationId xmlns:p14="http://schemas.microsoft.com/office/powerpoint/2010/main" val="2818738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lstStyle/>
          <a:p>
            <a:r>
              <a:rPr lang="en-GB" dirty="0" smtClean="0"/>
              <a:t>Geographic market</a:t>
            </a:r>
            <a:endParaRPr lang="en-GB" dirty="0"/>
          </a:p>
        </p:txBody>
      </p:sp>
      <p:sp>
        <p:nvSpPr>
          <p:cNvPr id="4" name="Content Placeholder 3"/>
          <p:cNvSpPr>
            <a:spLocks noGrp="1"/>
          </p:cNvSpPr>
          <p:nvPr>
            <p:ph sz="quarter" idx="11"/>
          </p:nvPr>
        </p:nvSpPr>
        <p:spPr/>
        <p:txBody>
          <a:bodyPr>
            <a:normAutofit/>
          </a:bodyPr>
          <a:lstStyle/>
          <a:p>
            <a:pPr marL="0" indent="0">
              <a:buNone/>
            </a:pPr>
            <a:r>
              <a:rPr lang="en-GB" sz="2800" dirty="0" smtClean="0"/>
              <a:t>An issue to watch post </a:t>
            </a:r>
            <a:r>
              <a:rPr lang="en-GB" sz="2800" dirty="0" err="1" smtClean="0"/>
              <a:t>Brexit</a:t>
            </a:r>
            <a:r>
              <a:rPr lang="en-GB" sz="2800" dirty="0" smtClean="0"/>
              <a:t>?</a:t>
            </a:r>
          </a:p>
          <a:p>
            <a:pPr marL="0" indent="0">
              <a:buNone/>
            </a:pPr>
            <a:endParaRPr lang="en-GB" sz="2800" dirty="0"/>
          </a:p>
          <a:p>
            <a:pPr marL="0" indent="0">
              <a:buNone/>
            </a:pPr>
            <a:endParaRPr lang="en-GB" sz="2800" dirty="0"/>
          </a:p>
        </p:txBody>
      </p:sp>
      <p:pic>
        <p:nvPicPr>
          <p:cNvPr id="5" name="Picture 4"/>
          <p:cNvPicPr>
            <a:picLocks noChangeAspect="1"/>
          </p:cNvPicPr>
          <p:nvPr/>
        </p:nvPicPr>
        <p:blipFill>
          <a:blip r:embed="rId2"/>
          <a:stretch>
            <a:fillRect/>
          </a:stretch>
        </p:blipFill>
        <p:spPr>
          <a:xfrm>
            <a:off x="2607540" y="2601190"/>
            <a:ext cx="3882159" cy="2174009"/>
          </a:xfrm>
          <a:prstGeom prst="rect">
            <a:avLst/>
          </a:prstGeom>
        </p:spPr>
      </p:pic>
    </p:spTree>
    <p:extLst>
      <p:ext uri="{BB962C8B-B14F-4D97-AF65-F5344CB8AC3E}">
        <p14:creationId xmlns:p14="http://schemas.microsoft.com/office/powerpoint/2010/main" val="839776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normAutofit fontScale="90000"/>
          </a:bodyPr>
          <a:lstStyle/>
          <a:p>
            <a:r>
              <a:rPr lang="en-GB" dirty="0" smtClean="0"/>
              <a:t>Product market: issue (1) – potential competition</a:t>
            </a:r>
            <a:endParaRPr lang="en-GB" dirty="0"/>
          </a:p>
        </p:txBody>
      </p:sp>
      <p:sp>
        <p:nvSpPr>
          <p:cNvPr id="4" name="Content Placeholder 3"/>
          <p:cNvSpPr>
            <a:spLocks noGrp="1"/>
          </p:cNvSpPr>
          <p:nvPr>
            <p:ph sz="quarter" idx="11"/>
          </p:nvPr>
        </p:nvSpPr>
        <p:spPr/>
        <p:txBody>
          <a:bodyPr/>
          <a:lstStyle/>
          <a:p>
            <a:r>
              <a:rPr lang="en-GB" dirty="0" smtClean="0"/>
              <a:t>Commission 1997 Notice on </a:t>
            </a:r>
            <a:r>
              <a:rPr lang="en-GB" dirty="0"/>
              <a:t>M</a:t>
            </a:r>
            <a:r>
              <a:rPr lang="en-GB" dirty="0" smtClean="0"/>
              <a:t>arket Definition</a:t>
            </a:r>
          </a:p>
          <a:p>
            <a:r>
              <a:rPr lang="en-GB" dirty="0" smtClean="0"/>
              <a:t>Consultation on revision of the Notice</a:t>
            </a:r>
          </a:p>
          <a:p>
            <a:r>
              <a:rPr lang="en-GB" dirty="0" smtClean="0"/>
              <a:t>Para 24:</a:t>
            </a:r>
          </a:p>
          <a:p>
            <a:pPr marL="0" indent="0">
              <a:buNone/>
            </a:pPr>
            <a:r>
              <a:rPr lang="en-GB" dirty="0"/>
              <a:t>“… </a:t>
            </a:r>
            <a:r>
              <a:rPr lang="en-GB" b="1" dirty="0"/>
              <a:t>potential competition is not taken into account when defining markets</a:t>
            </a:r>
            <a:r>
              <a:rPr lang="en-GB" dirty="0"/>
              <a:t>, since the conditions under which potential competition will actually represent an effective competitive constraint depend on the analysis of specific factors and circumstances related to the conditions of entry. If required, </a:t>
            </a:r>
            <a:r>
              <a:rPr lang="en-GB" b="1" dirty="0"/>
              <a:t>this analysis is only carried out at a subsequent stage</a:t>
            </a:r>
            <a:r>
              <a:rPr lang="en-GB" dirty="0"/>
              <a:t>, in general once the position of the companies involved in the relevant market has already been ascertained, and when such position gives rise to concerns from a competition point of view.”</a:t>
            </a:r>
          </a:p>
          <a:p>
            <a:pPr marL="0" indent="0">
              <a:buNone/>
            </a:pPr>
            <a:endParaRPr lang="en-GB" dirty="0"/>
          </a:p>
          <a:p>
            <a:pPr marL="0" indent="0">
              <a:buNone/>
            </a:pPr>
            <a:r>
              <a:rPr lang="en-GB" dirty="0" smtClean="0"/>
              <a:t>Case C-307/18 </a:t>
            </a:r>
            <a:r>
              <a:rPr lang="en-GB" i="1" dirty="0" smtClean="0"/>
              <a:t>GSK </a:t>
            </a:r>
            <a:r>
              <a:rPr lang="en-GB" dirty="0" smtClean="0"/>
              <a:t> (paroxetine) – a new approach?</a:t>
            </a:r>
            <a:endParaRPr lang="en-GB" dirty="0"/>
          </a:p>
        </p:txBody>
      </p:sp>
    </p:spTree>
    <p:extLst>
      <p:ext uri="{BB962C8B-B14F-4D97-AF65-F5344CB8AC3E}">
        <p14:creationId xmlns:p14="http://schemas.microsoft.com/office/powerpoint/2010/main" val="2837008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normAutofit fontScale="90000"/>
          </a:bodyPr>
          <a:lstStyle/>
          <a:p>
            <a:r>
              <a:rPr lang="en-GB" dirty="0"/>
              <a:t>Product market: issue </a:t>
            </a:r>
            <a:r>
              <a:rPr lang="en-GB" dirty="0" smtClean="0"/>
              <a:t>(2) </a:t>
            </a:r>
            <a:r>
              <a:rPr lang="en-GB" dirty="0"/>
              <a:t>– </a:t>
            </a:r>
            <a:r>
              <a:rPr lang="en-GB" i="1" dirty="0" err="1" smtClean="0"/>
              <a:t>Servier</a:t>
            </a:r>
            <a:r>
              <a:rPr lang="en-GB" dirty="0" smtClean="0"/>
              <a:t> and therapeutic substitutability</a:t>
            </a:r>
            <a:endParaRPr lang="en-GB" dirty="0"/>
          </a:p>
        </p:txBody>
      </p:sp>
      <p:sp>
        <p:nvSpPr>
          <p:cNvPr id="4" name="Content Placeholder 3"/>
          <p:cNvSpPr>
            <a:spLocks noGrp="1"/>
          </p:cNvSpPr>
          <p:nvPr>
            <p:ph sz="quarter" idx="11"/>
          </p:nvPr>
        </p:nvSpPr>
        <p:spPr/>
        <p:txBody>
          <a:bodyPr>
            <a:normAutofit/>
          </a:bodyPr>
          <a:lstStyle/>
          <a:p>
            <a:r>
              <a:rPr lang="en-GB" dirty="0"/>
              <a:t>Case T-691/14, EU:T:2018:922 </a:t>
            </a:r>
            <a:r>
              <a:rPr lang="en-GB" i="1" dirty="0" err="1" smtClean="0"/>
              <a:t>Servier</a:t>
            </a:r>
            <a:endParaRPr lang="en-GB" i="1" dirty="0" smtClean="0"/>
          </a:p>
          <a:p>
            <a:r>
              <a:rPr lang="en-GB" dirty="0" smtClean="0"/>
              <a:t>ATC Levels:</a:t>
            </a:r>
          </a:p>
          <a:p>
            <a:pPr lvl="1"/>
            <a:r>
              <a:rPr lang="en-GB" dirty="0"/>
              <a:t>ATC3 </a:t>
            </a:r>
            <a:r>
              <a:rPr lang="en-GB" dirty="0" smtClean="0"/>
              <a:t>= </a:t>
            </a:r>
            <a:r>
              <a:rPr lang="en-GB" dirty="0"/>
              <a:t>all pharmaceutical products with the same therapeutic </a:t>
            </a:r>
            <a:r>
              <a:rPr lang="en-GB" dirty="0" smtClean="0"/>
              <a:t>indications</a:t>
            </a:r>
          </a:p>
          <a:p>
            <a:pPr lvl="1"/>
            <a:r>
              <a:rPr lang="en-GB" dirty="0" smtClean="0"/>
              <a:t>ATC4 = therapeutic </a:t>
            </a:r>
            <a:r>
              <a:rPr lang="en-GB" dirty="0"/>
              <a:t>and pharmacological </a:t>
            </a:r>
            <a:r>
              <a:rPr lang="en-GB" dirty="0" smtClean="0"/>
              <a:t>subdivision having regard to molecule </a:t>
            </a:r>
            <a:r>
              <a:rPr lang="en-GB" dirty="0"/>
              <a:t>class, formulation or mode of </a:t>
            </a:r>
            <a:r>
              <a:rPr lang="en-GB" dirty="0" smtClean="0"/>
              <a:t>action</a:t>
            </a:r>
          </a:p>
          <a:p>
            <a:pPr lvl="1"/>
            <a:r>
              <a:rPr lang="en-GB" dirty="0" smtClean="0"/>
              <a:t>ATC5 = individual </a:t>
            </a:r>
            <a:r>
              <a:rPr lang="en-GB" dirty="0"/>
              <a:t>active </a:t>
            </a:r>
            <a:r>
              <a:rPr lang="en-GB" dirty="0" smtClean="0"/>
              <a:t>substances.</a:t>
            </a:r>
          </a:p>
          <a:p>
            <a:pPr lvl="1"/>
            <a:endParaRPr lang="en-GB" dirty="0"/>
          </a:p>
          <a:p>
            <a:r>
              <a:rPr lang="en-GB" dirty="0" smtClean="0"/>
              <a:t>Commission – market – ATC5, perindopril (patent-protected and generic)</a:t>
            </a:r>
          </a:p>
          <a:p>
            <a:r>
              <a:rPr lang="en-GB" dirty="0" smtClean="0"/>
              <a:t>GC – market defined more widely – ACE inhibitors</a:t>
            </a:r>
          </a:p>
          <a:p>
            <a:r>
              <a:rPr lang="en-GB" dirty="0" smtClean="0"/>
              <a:t>? CJEU</a:t>
            </a:r>
          </a:p>
        </p:txBody>
      </p:sp>
      <p:pic>
        <p:nvPicPr>
          <p:cNvPr id="5" name="Picture 4"/>
          <p:cNvPicPr>
            <a:picLocks noChangeAspect="1"/>
          </p:cNvPicPr>
          <p:nvPr/>
        </p:nvPicPr>
        <p:blipFill>
          <a:blip r:embed="rId2"/>
          <a:stretch>
            <a:fillRect/>
          </a:stretch>
        </p:blipFill>
        <p:spPr>
          <a:xfrm>
            <a:off x="6765338" y="1136073"/>
            <a:ext cx="1166172" cy="1166172"/>
          </a:xfrm>
          <a:prstGeom prst="rect">
            <a:avLst/>
          </a:prstGeom>
        </p:spPr>
      </p:pic>
    </p:spTree>
    <p:extLst>
      <p:ext uri="{BB962C8B-B14F-4D97-AF65-F5344CB8AC3E}">
        <p14:creationId xmlns:p14="http://schemas.microsoft.com/office/powerpoint/2010/main" val="3468047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normAutofit fontScale="90000"/>
          </a:bodyPr>
          <a:lstStyle/>
          <a:p>
            <a:r>
              <a:rPr lang="en-GB" dirty="0"/>
              <a:t>Product market: issue (2) </a:t>
            </a:r>
            <a:r>
              <a:rPr lang="en-GB" dirty="0" err="1" smtClean="0"/>
              <a:t>contd</a:t>
            </a:r>
            <a:r>
              <a:rPr lang="en-GB" dirty="0" smtClean="0"/>
              <a:t> – </a:t>
            </a:r>
            <a:r>
              <a:rPr lang="en-GB" i="1" dirty="0" err="1"/>
              <a:t>Servier</a:t>
            </a:r>
            <a:r>
              <a:rPr lang="en-GB" dirty="0"/>
              <a:t> and therapeutic substitutability</a:t>
            </a:r>
          </a:p>
        </p:txBody>
      </p:sp>
      <p:sp>
        <p:nvSpPr>
          <p:cNvPr id="4" name="Content Placeholder 3"/>
          <p:cNvSpPr>
            <a:spLocks noGrp="1"/>
          </p:cNvSpPr>
          <p:nvPr>
            <p:ph sz="quarter" idx="11"/>
          </p:nvPr>
        </p:nvSpPr>
        <p:spPr/>
        <p:txBody>
          <a:bodyPr/>
          <a:lstStyle/>
          <a:p>
            <a:r>
              <a:rPr lang="en-GB" i="1" dirty="0"/>
              <a:t>Astra Zeneca </a:t>
            </a:r>
            <a:r>
              <a:rPr lang="en-GB" dirty="0"/>
              <a:t>still relevant?</a:t>
            </a:r>
          </a:p>
          <a:p>
            <a:r>
              <a:rPr lang="en-GB" dirty="0"/>
              <a:t>Way market defined in previous case not legally binding: </a:t>
            </a:r>
            <a:r>
              <a:rPr lang="en-US" dirty="0"/>
              <a:t>Cases T-346/02, </a:t>
            </a:r>
            <a:r>
              <a:rPr lang="en-US" dirty="0" err="1"/>
              <a:t>etc</a:t>
            </a:r>
            <a:r>
              <a:rPr lang="en-US" dirty="0"/>
              <a:t>, </a:t>
            </a:r>
            <a:r>
              <a:rPr lang="en-US" i="1" dirty="0" err="1"/>
              <a:t>Cableuropa</a:t>
            </a:r>
            <a:r>
              <a:rPr lang="en-US" i="1" dirty="0"/>
              <a:t> v Commission </a:t>
            </a:r>
            <a:r>
              <a:rPr lang="en-US" dirty="0"/>
              <a:t>[2003] ECR II-4251, EU:T:2003:256, para 191 and </a:t>
            </a:r>
            <a:r>
              <a:rPr lang="en-US" i="1" dirty="0" err="1"/>
              <a:t>Clearstream</a:t>
            </a:r>
            <a:r>
              <a:rPr lang="en-US" i="1" dirty="0"/>
              <a:t> Banking v Commission </a:t>
            </a:r>
            <a:r>
              <a:rPr lang="en-US" dirty="0"/>
              <a:t>para 55.</a:t>
            </a:r>
            <a:endParaRPr lang="en-GB" dirty="0"/>
          </a:p>
          <a:p>
            <a:endParaRPr lang="en-GB" dirty="0"/>
          </a:p>
        </p:txBody>
      </p:sp>
      <p:pic>
        <p:nvPicPr>
          <p:cNvPr id="5" name="Picture 4"/>
          <p:cNvPicPr>
            <a:picLocks noChangeAspect="1"/>
          </p:cNvPicPr>
          <p:nvPr/>
        </p:nvPicPr>
        <p:blipFill>
          <a:blip r:embed="rId2"/>
          <a:stretch>
            <a:fillRect/>
          </a:stretch>
        </p:blipFill>
        <p:spPr>
          <a:xfrm>
            <a:off x="2896898" y="3396384"/>
            <a:ext cx="2962275" cy="1543050"/>
          </a:xfrm>
          <a:prstGeom prst="rect">
            <a:avLst/>
          </a:prstGeom>
        </p:spPr>
      </p:pic>
    </p:spTree>
    <p:extLst>
      <p:ext uri="{BB962C8B-B14F-4D97-AF65-F5344CB8AC3E}">
        <p14:creationId xmlns:p14="http://schemas.microsoft.com/office/powerpoint/2010/main" val="4062517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smtClean="0"/>
              <a:t>brickcourt.co.uk </a:t>
            </a:r>
          </a:p>
          <a:p>
            <a:r>
              <a:rPr lang="en-GB" smtClean="0"/>
              <a:t>+44(0)20 7379 3550</a:t>
            </a:r>
            <a:endParaRPr lang="en-GB" dirty="0"/>
          </a:p>
        </p:txBody>
      </p:sp>
      <p:sp>
        <p:nvSpPr>
          <p:cNvPr id="3" name="Title 2"/>
          <p:cNvSpPr>
            <a:spLocks noGrp="1"/>
          </p:cNvSpPr>
          <p:nvPr>
            <p:ph type="title"/>
          </p:nvPr>
        </p:nvSpPr>
        <p:spPr/>
        <p:txBody>
          <a:bodyPr>
            <a:normAutofit fontScale="90000"/>
          </a:bodyPr>
          <a:lstStyle/>
          <a:p>
            <a:r>
              <a:rPr lang="en-GB" dirty="0"/>
              <a:t>Product market: issue </a:t>
            </a:r>
            <a:r>
              <a:rPr lang="en-GB" dirty="0" smtClean="0"/>
              <a:t>(3) </a:t>
            </a:r>
            <a:r>
              <a:rPr lang="en-GB" dirty="0"/>
              <a:t>– </a:t>
            </a:r>
            <a:r>
              <a:rPr lang="en-GB" dirty="0" smtClean="0"/>
              <a:t>practical reality and public policy</a:t>
            </a:r>
            <a:endParaRPr lang="en-GB" dirty="0"/>
          </a:p>
        </p:txBody>
      </p:sp>
      <p:sp>
        <p:nvSpPr>
          <p:cNvPr id="4" name="Content Placeholder 3"/>
          <p:cNvSpPr>
            <a:spLocks noGrp="1"/>
          </p:cNvSpPr>
          <p:nvPr>
            <p:ph sz="quarter" idx="11"/>
          </p:nvPr>
        </p:nvSpPr>
        <p:spPr/>
        <p:txBody>
          <a:bodyPr/>
          <a:lstStyle/>
          <a:p>
            <a:r>
              <a:rPr lang="en-GB" dirty="0" smtClean="0"/>
              <a:t>Effect on settlements?</a:t>
            </a:r>
          </a:p>
          <a:p>
            <a:r>
              <a:rPr lang="en-GB" dirty="0" smtClean="0"/>
              <a:t>Intellectual parameters of market definition being stretched?</a:t>
            </a:r>
          </a:p>
          <a:p>
            <a:r>
              <a:rPr lang="en-GB" dirty="0" smtClean="0"/>
              <a:t>Dominance at time of greatest risk of generic entry?</a:t>
            </a:r>
          </a:p>
          <a:p>
            <a:r>
              <a:rPr lang="en-GB" dirty="0" smtClean="0"/>
              <a:t>Is competition law trying to do too much?</a:t>
            </a:r>
          </a:p>
          <a:p>
            <a:endParaRPr lang="en-GB" dirty="0"/>
          </a:p>
          <a:p>
            <a:endParaRPr lang="en-GB" dirty="0"/>
          </a:p>
        </p:txBody>
      </p:sp>
      <p:pic>
        <p:nvPicPr>
          <p:cNvPr id="5" name="Picture 4"/>
          <p:cNvPicPr>
            <a:picLocks noChangeAspect="1"/>
          </p:cNvPicPr>
          <p:nvPr/>
        </p:nvPicPr>
        <p:blipFill>
          <a:blip r:embed="rId2"/>
          <a:stretch>
            <a:fillRect/>
          </a:stretch>
        </p:blipFill>
        <p:spPr>
          <a:xfrm>
            <a:off x="2261897" y="3262747"/>
            <a:ext cx="4129665" cy="2393806"/>
          </a:xfrm>
          <a:prstGeom prst="rect">
            <a:avLst/>
          </a:prstGeom>
        </p:spPr>
      </p:pic>
    </p:spTree>
    <p:extLst>
      <p:ext uri="{BB962C8B-B14F-4D97-AF65-F5344CB8AC3E}">
        <p14:creationId xmlns:p14="http://schemas.microsoft.com/office/powerpoint/2010/main" val="1563251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ick Court Chambers">
      <a:dk1>
        <a:sysClr val="windowText" lastClr="000000"/>
      </a:dk1>
      <a:lt1>
        <a:sysClr val="window" lastClr="FFFFFF"/>
      </a:lt1>
      <a:dk2>
        <a:srgbClr val="173E61"/>
      </a:dk2>
      <a:lt2>
        <a:srgbClr val="CECCCB"/>
      </a:lt2>
      <a:accent1>
        <a:srgbClr val="173E61"/>
      </a:accent1>
      <a:accent2>
        <a:srgbClr val="2F8698"/>
      </a:accent2>
      <a:accent3>
        <a:srgbClr val="004789"/>
      </a:accent3>
      <a:accent4>
        <a:srgbClr val="B78C39"/>
      </a:accent4>
      <a:accent5>
        <a:srgbClr val="637B89"/>
      </a:accent5>
      <a:accent6>
        <a:srgbClr val="B9A07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an">
      <a:srgbClr val="A34F2A"/>
    </a:custClr>
    <a:custClr name="Red">
      <a:srgbClr val="C0254B"/>
    </a:custClr>
  </a:custClrLst>
  <a:extLst>
    <a:ext uri="{05A4C25C-085E-4340-85A3-A5531E510DB2}">
      <thm15:themeFamily xmlns:thm15="http://schemas.microsoft.com/office/thememl/2012/main" name="Presentation2" id="{045E37D9-CFC0-B148-80B3-8337B248D763}" vid="{75FBB2F3-9C77-1849-B9FD-99EE31FE69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NavCat xmlns="f33d98d2-a6c3-4618-9a74-e14d2d13e379"/>
  </documentManagement>
</p:properties>
</file>

<file path=customXml/item3.xml><?xml version="1.0" encoding="utf-8"?>
<ct:contentTypeSchema xmlns:ct="http://schemas.microsoft.com/office/2006/metadata/contentType" xmlns:ma="http://schemas.microsoft.com/office/2006/metadata/properties/metaAttributes" ct:_="" ma:_="" ma:contentTypeName="Brick Court Document" ma:contentTypeID="0x01010063BD4BF4AE3A6E42AA992EECC762A20E003D27FC44AAF1874C9D93A232ABCC5AA4" ma:contentTypeVersion="3" ma:contentTypeDescription="" ma:contentTypeScope="" ma:versionID="23f4d947ba7127d448cb37509cf306c7">
  <xsd:schema xmlns:xsd="http://www.w3.org/2001/XMLSchema" xmlns:xs="http://www.w3.org/2001/XMLSchema" xmlns:p="http://schemas.microsoft.com/office/2006/metadata/properties" xmlns:ns1="http://schemas.microsoft.com/sharepoint/v3" xmlns:ns2="f33d98d2-a6c3-4618-9a74-e14d2d13e379" targetNamespace="http://schemas.microsoft.com/office/2006/metadata/properties" ma:root="true" ma:fieldsID="3823a8c9245d1ac401a59d492201c790" ns1:_="" ns2:_="">
    <xsd:import namespace="http://schemas.microsoft.com/sharepoint/v3"/>
    <xsd:import namespace="f33d98d2-a6c3-4618-9a74-e14d2d13e379"/>
    <xsd:element name="properties">
      <xsd:complexType>
        <xsd:sequence>
          <xsd:element name="documentManagement">
            <xsd:complexType>
              <xsd:all>
                <xsd:element ref="ns2:NavCa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3d98d2-a6c3-4618-9a74-e14d2d13e379" elementFormDefault="qualified">
    <xsd:import namespace="http://schemas.microsoft.com/office/2006/documentManagement/types"/>
    <xsd:import namespace="http://schemas.microsoft.com/office/infopath/2007/PartnerControls"/>
    <xsd:element name="NavCat" ma:index="8" nillable="true" ma:displayName="Navigation Category" ma:description="Used to filter navigation on pages" ma:list="{9416a30a-c709-49f9-9b76-51aad6052665}" ma:internalName="NavCat" ma:showField="Title" ma:web="f33d98d2-a6c3-4618-9a74-e14d2d13e3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E76AE1-B9B1-4651-94B2-99025E372E3B}">
  <ds:schemaRefs>
    <ds:schemaRef ds:uri="http://schemas.microsoft.com/sharepoint/v3/contenttype/forms"/>
  </ds:schemaRefs>
</ds:datastoreItem>
</file>

<file path=customXml/itemProps2.xml><?xml version="1.0" encoding="utf-8"?>
<ds:datastoreItem xmlns:ds="http://schemas.openxmlformats.org/officeDocument/2006/customXml" ds:itemID="{5F596354-2D23-485F-8D8F-0F61CFDFBCF1}">
  <ds:schemaRefs>
    <ds:schemaRef ds:uri="http://purl.org/dc/elements/1.1/"/>
    <ds:schemaRef ds:uri="http://www.w3.org/XML/1998/namespace"/>
    <ds:schemaRef ds:uri="http://schemas.microsoft.com/office/2006/documentManagement/types"/>
    <ds:schemaRef ds:uri="http://schemas.microsoft.com/sharepoint/v3"/>
    <ds:schemaRef ds:uri="http://purl.org/dc/terms/"/>
    <ds:schemaRef ds:uri="http://purl.org/dc/dcmitype/"/>
    <ds:schemaRef ds:uri="f33d98d2-a6c3-4618-9a74-e14d2d13e379"/>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3A223FA-9F86-4FDF-9B6D-0718FE131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3d98d2-a6c3-4618-9a74-e14d2d13e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TotalTime>
  <Words>1815</Words>
  <Application>Microsoft Office PowerPoint</Application>
  <PresentationFormat>On-screen Show (4:3)</PresentationFormat>
  <Paragraphs>230</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  Litigating Abuse of Dominance cases mini series   </vt:lpstr>
      <vt:lpstr>  Litigating Abuse of Dominance cases mini series   </vt:lpstr>
      <vt:lpstr>Abuses and pharmaceuticals: MARKET DEFINITION</vt:lpstr>
      <vt:lpstr>Market Definition as a Tool</vt:lpstr>
      <vt:lpstr>Geographic market</vt:lpstr>
      <vt:lpstr>Product market: issue (1) – potential competition</vt:lpstr>
      <vt:lpstr>Product market: issue (2) – Servier and therapeutic substitutability</vt:lpstr>
      <vt:lpstr>Product market: issue (2) contd – Servier and therapeutic substitutability</vt:lpstr>
      <vt:lpstr>Product market: issue (3) – practical reality and public policy</vt:lpstr>
      <vt:lpstr>Abuses and pharmaceuticals: Generics (UK) Ltd. v CMA (Paroxetine) </vt:lpstr>
      <vt:lpstr>Generics (UK) Ltd. v CMA</vt:lpstr>
      <vt:lpstr>Abuse – the basics (1)</vt:lpstr>
      <vt:lpstr>Abuse – the basics (2)</vt:lpstr>
      <vt:lpstr>Generics (UK) - Pre-reference Judgment (CAT)</vt:lpstr>
      <vt:lpstr>Preliminary Reference – Referred Abuse Qs</vt:lpstr>
      <vt:lpstr>Preliminary Ruling - Abuse</vt:lpstr>
      <vt:lpstr>Abuses and pharmaceuticals: excessive pricing</vt:lpstr>
      <vt:lpstr>History of excessive pricing</vt:lpstr>
      <vt:lpstr>Phenytoin: Facts (1)</vt:lpstr>
      <vt:lpstr>Phenytoin: Facts (2)</vt:lpstr>
      <vt:lpstr>Phenytoin: CMA’s approach</vt:lpstr>
      <vt:lpstr>Phenytoin: The ‘benchmark price’</vt:lpstr>
      <vt:lpstr>PowerPoint Presentation</vt:lpstr>
      <vt:lpstr>Phenytoin: “Economic value” for patients</vt:lpstr>
      <vt:lpstr>The Aspen Decision</vt:lpstr>
      <vt:lpstr>PowerPoint Presentation</vt:lpstr>
      <vt:lpstr>  Litigating Abuse of Dominance cases mini series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Natalie Lawrence</dc:creator>
  <cp:keywords/>
  <dc:description/>
  <cp:lastModifiedBy>Paul Gray</cp:lastModifiedBy>
  <cp:revision>13</cp:revision>
  <dcterms:created xsi:type="dcterms:W3CDTF">2018-09-12T09:19:44Z</dcterms:created>
  <dcterms:modified xsi:type="dcterms:W3CDTF">2021-04-22T13:02:02Z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0x01010063BD4BF4AE3A6E42AA992EECC762A20E003D27FC44AAF1874C9D93A232ABCC5AA4</vt:lpwstr>
  </property>
</Properties>
</file>