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75" r:id="rId5"/>
    <p:sldId id="301" r:id="rId6"/>
    <p:sldId id="276" r:id="rId7"/>
    <p:sldId id="277" r:id="rId8"/>
    <p:sldId id="278" r:id="rId9"/>
    <p:sldId id="279" r:id="rId10"/>
    <p:sldId id="280" r:id="rId11"/>
    <p:sldId id="281" r:id="rId12"/>
    <p:sldId id="282" r:id="rId13"/>
    <p:sldId id="283" r:id="rId14"/>
    <p:sldId id="297" r:id="rId15"/>
    <p:sldId id="298" r:id="rId16"/>
    <p:sldId id="299" r:id="rId17"/>
    <p:sldId id="300"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3" d="100"/>
          <a:sy n="73" d="100"/>
        </p:scale>
        <p:origin x="13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28/04/2021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535578"/>
            <a:ext cx="8059782" cy="1149531"/>
          </a:xfrm>
        </p:spPr>
        <p:txBody>
          <a:bodyPr>
            <a:normAutofit fontScale="90000"/>
          </a:bodyPr>
          <a:lstStyle/>
          <a:p>
            <a:r>
              <a:rPr lang="en-GB" dirty="0" smtClean="0"/>
              <a:t/>
            </a:r>
            <a:br>
              <a:rPr lang="en-GB" dirty="0" smtClean="0"/>
            </a:br>
            <a:r>
              <a:rPr lang="en-GB" b="1" dirty="0" smtClean="0"/>
              <a:t/>
            </a:r>
            <a:br>
              <a:rPr lang="en-GB" b="1" dirty="0" smtClean="0"/>
            </a:br>
            <a:r>
              <a:rPr lang="en-GB" b="1" dirty="0" smtClean="0"/>
              <a:t>Litigating Abuse of Dominance cases mini series</a:t>
            </a:r>
            <a:r>
              <a:rPr lang="en-GB" dirty="0" smtClean="0"/>
              <a:t/>
            </a:r>
            <a:br>
              <a:rPr lang="en-GB" dirty="0" smtClean="0"/>
            </a:br>
            <a:r>
              <a:rPr lang="en-GB" dirty="0" smtClean="0"/>
              <a:t> </a:t>
            </a:r>
            <a:br>
              <a:rPr lang="en-GB" dirty="0" smtClean="0"/>
            </a:b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1685110"/>
            <a:ext cx="7648245" cy="3331028"/>
          </a:xfrm>
        </p:spPr>
        <p:txBody>
          <a:bodyPr>
            <a:normAutofit/>
          </a:bodyPr>
          <a:lstStyle/>
          <a:p>
            <a:pPr algn="l"/>
            <a:r>
              <a:rPr lang="en-GB" sz="2000" dirty="0"/>
              <a:t>Wednesday 28 April at 1pm, Session 3: </a:t>
            </a:r>
            <a:endParaRPr lang="en-GB" sz="2000" dirty="0" smtClean="0"/>
          </a:p>
          <a:p>
            <a:pPr algn="l"/>
            <a:endParaRPr lang="en-GB" dirty="0"/>
          </a:p>
          <a:p>
            <a:pPr algn="l"/>
            <a:r>
              <a:rPr lang="en-GB" sz="2400" dirty="0" smtClean="0"/>
              <a:t>Litigating </a:t>
            </a:r>
            <a:r>
              <a:rPr lang="en-GB" sz="2400" dirty="0"/>
              <a:t>big tech/big data </a:t>
            </a:r>
            <a:r>
              <a:rPr lang="en-GB" sz="2400" dirty="0" smtClean="0"/>
              <a:t>abuses</a:t>
            </a:r>
          </a:p>
          <a:p>
            <a:pPr algn="l"/>
            <a:endParaRPr lang="en-GB" dirty="0"/>
          </a:p>
          <a:p>
            <a:pPr algn="l"/>
            <a:r>
              <a:rPr lang="en-GB" sz="2000" dirty="0" smtClean="0"/>
              <a:t>chaired </a:t>
            </a:r>
            <a:r>
              <a:rPr lang="en-GB" sz="2000" dirty="0"/>
              <a:t>by Sir Nicholas Forwood </a:t>
            </a:r>
          </a:p>
          <a:p>
            <a:pPr algn="l"/>
            <a:endParaRPr lang="en-GB" dirty="0" smtClean="0"/>
          </a:p>
          <a:p>
            <a:pPr marL="285750" indent="-285750" algn="l">
              <a:buFont typeface="Arial" panose="020B0604020202020204" pitchFamily="34" charset="0"/>
              <a:buChar char="•"/>
            </a:pPr>
            <a:r>
              <a:rPr lang="en-GB" sz="2000" dirty="0" smtClean="0"/>
              <a:t>Aidan Robertson QC</a:t>
            </a:r>
          </a:p>
          <a:p>
            <a:pPr marL="285750" indent="-285750" algn="l">
              <a:buFont typeface="Arial" panose="020B0604020202020204" pitchFamily="34" charset="0"/>
              <a:buChar char="•"/>
            </a:pPr>
            <a:r>
              <a:rPr lang="en-GB" sz="2000" dirty="0" smtClean="0"/>
              <a:t>Maya Lester QC</a:t>
            </a:r>
          </a:p>
          <a:p>
            <a:pPr marL="285750" indent="-285750" algn="l">
              <a:buFont typeface="Arial" panose="020B0604020202020204" pitchFamily="34" charset="0"/>
              <a:buChar char="•"/>
            </a:pPr>
            <a:r>
              <a:rPr lang="en-GB" sz="2000" dirty="0" smtClean="0"/>
              <a:t>Sarah Ford QC</a:t>
            </a:r>
            <a:endParaRPr lang="en-GB" sz="2000" dirty="0"/>
          </a:p>
        </p:txBody>
      </p:sp>
    </p:spTree>
    <p:extLst>
      <p:ext uri="{BB962C8B-B14F-4D97-AF65-F5344CB8AC3E}">
        <p14:creationId xmlns:p14="http://schemas.microsoft.com/office/powerpoint/2010/main" val="3288265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E26F03B-49C5-43E8-9CFC-DC8553CFF24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0BC6CCE8-94A3-4C63-9067-2592306164BD}"/>
              </a:ext>
            </a:extLst>
          </p:cNvPr>
          <p:cNvSpPr>
            <a:spLocks noGrp="1"/>
          </p:cNvSpPr>
          <p:nvPr>
            <p:ph type="title"/>
          </p:nvPr>
        </p:nvSpPr>
        <p:spPr/>
        <p:txBody>
          <a:bodyPr>
            <a:normAutofit fontScale="90000"/>
          </a:bodyPr>
          <a:lstStyle/>
          <a:p>
            <a:r>
              <a:rPr lang="en-GB" dirty="0"/>
              <a:t>Forthcoming cases: </a:t>
            </a:r>
            <a:r>
              <a:rPr lang="en-GB" i="1" dirty="0"/>
              <a:t>Which? </a:t>
            </a:r>
            <a:r>
              <a:rPr lang="en-GB" i="1" cap="none" dirty="0" smtClean="0"/>
              <a:t>v</a:t>
            </a:r>
            <a:r>
              <a:rPr lang="en-GB" i="1" dirty="0" smtClean="0"/>
              <a:t> </a:t>
            </a:r>
            <a:r>
              <a:rPr lang="en-GB" i="1" dirty="0"/>
              <a:t>Qualcomm</a:t>
            </a:r>
          </a:p>
        </p:txBody>
      </p:sp>
      <p:sp>
        <p:nvSpPr>
          <p:cNvPr id="4" name="Content Placeholder 3">
            <a:extLst>
              <a:ext uri="{FF2B5EF4-FFF2-40B4-BE49-F238E27FC236}">
                <a16:creationId xmlns:a16="http://schemas.microsoft.com/office/drawing/2014/main" id="{634CC54A-D3FC-422E-85A0-EC55FF67B4BE}"/>
              </a:ext>
            </a:extLst>
          </p:cNvPr>
          <p:cNvSpPr>
            <a:spLocks noGrp="1"/>
          </p:cNvSpPr>
          <p:nvPr>
            <p:ph sz="quarter" idx="11"/>
          </p:nvPr>
        </p:nvSpPr>
        <p:spPr/>
        <p:txBody>
          <a:bodyPr/>
          <a:lstStyle/>
          <a:p>
            <a:r>
              <a:rPr lang="en-GB" dirty="0"/>
              <a:t>Application to commence proceedings under s. 47B Competition Act 1998.</a:t>
            </a:r>
          </a:p>
          <a:p>
            <a:r>
              <a:rPr lang="en-GB" dirty="0"/>
              <a:t>Standalone claims for damages caused by alleged infringements of Article 102 and the Chapter II Prohibition. </a:t>
            </a:r>
          </a:p>
          <a:p>
            <a:r>
              <a:rPr lang="en-GB" dirty="0"/>
              <a:t>Allegation that the Respondent/Proposed Defendant has leveraged a dominant position in the supply of LTE chipsets to force smartphone manufacturers across the industry to pay supra-competitive royalties for patents and refused to licence rival chipset manufacturers under its patents. </a:t>
            </a:r>
          </a:p>
          <a:p>
            <a:r>
              <a:rPr lang="en-GB" dirty="0"/>
              <a:t>Proposed class: all consumers who purchased LTE-enabled Apple and Samsung smartphones since 1 October 2015. </a:t>
            </a:r>
          </a:p>
          <a:p>
            <a:r>
              <a:rPr lang="en-GB" dirty="0"/>
              <a:t>Relief sought: aggregate award of damages. </a:t>
            </a:r>
          </a:p>
        </p:txBody>
      </p:sp>
    </p:spTree>
    <p:extLst>
      <p:ext uri="{BB962C8B-B14F-4D97-AF65-F5344CB8AC3E}">
        <p14:creationId xmlns:p14="http://schemas.microsoft.com/office/powerpoint/2010/main" val="26724958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a:t>Litigating abuse of dominance</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a:t>Article 102 TFEU and BIG TECH: ISSUES FOR LITIGATORS</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Maya Lester QC</a:t>
            </a:r>
          </a:p>
        </p:txBody>
      </p:sp>
    </p:spTree>
    <p:extLst>
      <p:ext uri="{BB962C8B-B14F-4D97-AF65-F5344CB8AC3E}">
        <p14:creationId xmlns:p14="http://schemas.microsoft.com/office/powerpoint/2010/main" val="2156059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COMPETITION LAW &amp; BIG TECH</a:t>
            </a:r>
          </a:p>
        </p:txBody>
      </p:sp>
      <p:sp>
        <p:nvSpPr>
          <p:cNvPr id="5" name="Content Placeholder 4"/>
          <p:cNvSpPr>
            <a:spLocks noGrp="1"/>
          </p:cNvSpPr>
          <p:nvPr>
            <p:ph sz="quarter" idx="11"/>
          </p:nvPr>
        </p:nvSpPr>
        <p:spPr/>
        <p:txBody>
          <a:bodyPr/>
          <a:lstStyle/>
          <a:p>
            <a:endParaRPr lang="en-US" dirty="0"/>
          </a:p>
          <a:p>
            <a:r>
              <a:rPr lang="en-US" sz="1800" dirty="0"/>
              <a:t>Regulatory investigations into digital markets: Microsoft Google, Apple, Facebook, Amazon.</a:t>
            </a:r>
          </a:p>
          <a:p>
            <a:endParaRPr lang="en-US" sz="1800" dirty="0"/>
          </a:p>
          <a:p>
            <a:r>
              <a:rPr lang="en-US" sz="1800" dirty="0"/>
              <a:t>Article 102 TFEU: abuse of dominance</a:t>
            </a:r>
          </a:p>
          <a:p>
            <a:endParaRPr lang="en-US" sz="1800" dirty="0"/>
          </a:p>
          <a:p>
            <a:r>
              <a:rPr lang="en-US" sz="1800" dirty="0"/>
              <a:t>What are the issues?</a:t>
            </a:r>
          </a:p>
          <a:p>
            <a:endParaRPr lang="en-US" sz="1800" dirty="0"/>
          </a:p>
          <a:p>
            <a:r>
              <a:rPr lang="en-US" sz="1800" dirty="0"/>
              <a:t>Is Article 102 TFEU enough? Proposals for new regulatory framework</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267512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357F4CE-192E-451D-B03F-8CD52EDC6BF6}"/>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C497F667-CD2B-4CFB-BD65-9517470F84F2}"/>
              </a:ext>
            </a:extLst>
          </p:cNvPr>
          <p:cNvSpPr>
            <a:spLocks noGrp="1"/>
          </p:cNvSpPr>
          <p:nvPr>
            <p:ph type="title"/>
          </p:nvPr>
        </p:nvSpPr>
        <p:spPr/>
        <p:txBody>
          <a:bodyPr/>
          <a:lstStyle/>
          <a:p>
            <a:r>
              <a:rPr lang="en-GB" dirty="0"/>
              <a:t>EU &amp; UK DECISIONS</a:t>
            </a:r>
          </a:p>
        </p:txBody>
      </p:sp>
      <p:sp>
        <p:nvSpPr>
          <p:cNvPr id="4" name="Content Placeholder 3">
            <a:extLst>
              <a:ext uri="{FF2B5EF4-FFF2-40B4-BE49-F238E27FC236}">
                <a16:creationId xmlns:a16="http://schemas.microsoft.com/office/drawing/2014/main" id="{6B21E63A-5B9B-4E0E-9568-48F948436ABB}"/>
              </a:ext>
            </a:extLst>
          </p:cNvPr>
          <p:cNvSpPr>
            <a:spLocks noGrp="1"/>
          </p:cNvSpPr>
          <p:nvPr>
            <p:ph sz="quarter" idx="11"/>
          </p:nvPr>
        </p:nvSpPr>
        <p:spPr/>
        <p:txBody>
          <a:bodyPr/>
          <a:lstStyle/>
          <a:p>
            <a:endParaRPr lang="en-GB" i="1" dirty="0"/>
          </a:p>
          <a:p>
            <a:r>
              <a:rPr lang="en-GB" i="1" dirty="0"/>
              <a:t>Google Search (Shopping) </a:t>
            </a:r>
            <a:r>
              <a:rPr lang="en-GB" dirty="0"/>
              <a:t>– Commission Decision 27 June 2017</a:t>
            </a:r>
          </a:p>
          <a:p>
            <a:r>
              <a:rPr lang="en-GB" i="1" dirty="0"/>
              <a:t>Google Android </a:t>
            </a:r>
            <a:r>
              <a:rPr lang="en-GB" dirty="0"/>
              <a:t>– Commission Decision 18 July 2918</a:t>
            </a:r>
          </a:p>
          <a:p>
            <a:r>
              <a:rPr lang="en-GB" i="1" dirty="0"/>
              <a:t>Google Search (AdSense) – </a:t>
            </a:r>
            <a:r>
              <a:rPr lang="en-GB" dirty="0"/>
              <a:t>Commission Decision </a:t>
            </a:r>
            <a:r>
              <a:rPr lang="en-GB" dirty="0" smtClean="0"/>
              <a:t>20 March </a:t>
            </a:r>
            <a:r>
              <a:rPr lang="en-GB" dirty="0"/>
              <a:t>2019</a:t>
            </a:r>
          </a:p>
          <a:p>
            <a:r>
              <a:rPr lang="en-GB" dirty="0"/>
              <a:t>Two</a:t>
            </a:r>
            <a:r>
              <a:rPr lang="en-GB" i="1" dirty="0"/>
              <a:t> </a:t>
            </a:r>
            <a:r>
              <a:rPr lang="en-GB" dirty="0"/>
              <a:t>Commission investigations into </a:t>
            </a:r>
            <a:r>
              <a:rPr lang="en-GB" i="1" dirty="0"/>
              <a:t>Amazon </a:t>
            </a:r>
            <a:r>
              <a:rPr lang="en-GB" dirty="0"/>
              <a:t>(data SO November 2020)</a:t>
            </a:r>
          </a:p>
          <a:p>
            <a:r>
              <a:rPr lang="en-GB" dirty="0"/>
              <a:t>German</a:t>
            </a:r>
            <a:r>
              <a:rPr lang="en-GB" i="1" dirty="0"/>
              <a:t> Facebook </a:t>
            </a:r>
            <a:r>
              <a:rPr lang="en-GB" dirty="0"/>
              <a:t>judgment</a:t>
            </a:r>
            <a:r>
              <a:rPr lang="en-GB" i="1" dirty="0"/>
              <a:t> </a:t>
            </a:r>
            <a:r>
              <a:rPr lang="en-GB" dirty="0"/>
              <a:t>(Dusseldorf Higher Regional Court 26 August 2019)</a:t>
            </a:r>
          </a:p>
          <a:p>
            <a:r>
              <a:rPr lang="en-GB" i="1" dirty="0" err="1"/>
              <a:t>Streetmap.EU</a:t>
            </a:r>
            <a:r>
              <a:rPr lang="en-GB" i="1" dirty="0"/>
              <a:t> Ltd v Google Inc </a:t>
            </a:r>
            <a:r>
              <a:rPr lang="en-GB" dirty="0"/>
              <a:t>[2016] EWHC 253 (Ch)</a:t>
            </a:r>
          </a:p>
          <a:p>
            <a:r>
              <a:rPr lang="en-GB" i="1" dirty="0"/>
              <a:t>JJH Enterprises Ltd v Microsoft </a:t>
            </a:r>
          </a:p>
          <a:p>
            <a:pPr marL="0" indent="0">
              <a:buNone/>
            </a:pPr>
            <a:endParaRPr lang="en-GB" i="1" dirty="0"/>
          </a:p>
          <a:p>
            <a:endParaRPr lang="en-GB" dirty="0"/>
          </a:p>
          <a:p>
            <a:endParaRPr lang="en-GB" i="1" dirty="0"/>
          </a:p>
        </p:txBody>
      </p:sp>
    </p:spTree>
    <p:extLst>
      <p:ext uri="{BB962C8B-B14F-4D97-AF65-F5344CB8AC3E}">
        <p14:creationId xmlns:p14="http://schemas.microsoft.com/office/powerpoint/2010/main" val="1337067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032D9E-F291-413C-8CED-E79A28306ED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DBD1E9AB-6F21-4173-B04D-15C4D4AEC23D}"/>
              </a:ext>
            </a:extLst>
          </p:cNvPr>
          <p:cNvSpPr>
            <a:spLocks noGrp="1"/>
          </p:cNvSpPr>
          <p:nvPr>
            <p:ph type="title"/>
          </p:nvPr>
        </p:nvSpPr>
        <p:spPr/>
        <p:txBody>
          <a:bodyPr/>
          <a:lstStyle/>
          <a:p>
            <a:r>
              <a:rPr lang="en-GB" dirty="0"/>
              <a:t>ISSUES FOR LITIGATORS</a:t>
            </a:r>
          </a:p>
        </p:txBody>
      </p:sp>
      <p:sp>
        <p:nvSpPr>
          <p:cNvPr id="4" name="Content Placeholder 3">
            <a:extLst>
              <a:ext uri="{FF2B5EF4-FFF2-40B4-BE49-F238E27FC236}">
                <a16:creationId xmlns:a16="http://schemas.microsoft.com/office/drawing/2014/main" id="{10B29BA4-286F-4C05-849A-3215473C7104}"/>
              </a:ext>
            </a:extLst>
          </p:cNvPr>
          <p:cNvSpPr>
            <a:spLocks noGrp="1"/>
          </p:cNvSpPr>
          <p:nvPr>
            <p:ph sz="quarter" idx="11"/>
          </p:nvPr>
        </p:nvSpPr>
        <p:spPr/>
        <p:txBody>
          <a:bodyPr>
            <a:normAutofit/>
          </a:bodyPr>
          <a:lstStyle/>
          <a:p>
            <a:r>
              <a:rPr lang="en-GB" dirty="0"/>
              <a:t>Funding</a:t>
            </a:r>
          </a:p>
          <a:p>
            <a:r>
              <a:rPr lang="en-GB" dirty="0"/>
              <a:t>Incentives on both sides</a:t>
            </a:r>
          </a:p>
          <a:p>
            <a:r>
              <a:rPr lang="en-GB" dirty="0"/>
              <a:t>Information asymmetry</a:t>
            </a:r>
          </a:p>
          <a:p>
            <a:r>
              <a:rPr lang="en-GB" dirty="0"/>
              <a:t>Court or regulator or both?</a:t>
            </a:r>
          </a:p>
          <a:p>
            <a:r>
              <a:rPr lang="en-GB" dirty="0"/>
              <a:t>Which court / tribunal?</a:t>
            </a:r>
          </a:p>
          <a:p>
            <a:r>
              <a:rPr lang="en-GB" dirty="0"/>
              <a:t>Defendants &amp; jurisdiction</a:t>
            </a:r>
          </a:p>
          <a:p>
            <a:r>
              <a:rPr lang="en-GB" dirty="0"/>
              <a:t>Market definition &amp; dominance</a:t>
            </a:r>
          </a:p>
          <a:p>
            <a:r>
              <a:rPr lang="en-GB" dirty="0"/>
              <a:t>Abuse &amp; theories of harm</a:t>
            </a:r>
          </a:p>
          <a:p>
            <a:r>
              <a:rPr lang="en-GB" dirty="0"/>
              <a:t>Objective justification</a:t>
            </a:r>
          </a:p>
          <a:p>
            <a:r>
              <a:rPr lang="en-GB" dirty="0"/>
              <a:t>Causation</a:t>
            </a:r>
          </a:p>
          <a:p>
            <a:r>
              <a:rPr lang="en-GB" dirty="0"/>
              <a:t>Remedies	</a:t>
            </a:r>
          </a:p>
          <a:p>
            <a:pPr marL="360000" lvl="2" indent="0">
              <a:buNone/>
            </a:pPr>
            <a:r>
              <a:rPr lang="en-GB" dirty="0"/>
              <a:t>	</a:t>
            </a:r>
          </a:p>
        </p:txBody>
      </p:sp>
    </p:spTree>
    <p:extLst>
      <p:ext uri="{BB962C8B-B14F-4D97-AF65-F5344CB8AC3E}">
        <p14:creationId xmlns:p14="http://schemas.microsoft.com/office/powerpoint/2010/main" val="3560579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a:t>Litigating Abuse of Dominance</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smtClean="0"/>
          </a:p>
          <a:p>
            <a:r>
              <a:rPr lang="en-GB" dirty="0" smtClean="0"/>
              <a:t>IMPLICATIONS OF THE NEW UK DIGITAL MARKETS REGIME</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smtClean="0"/>
              <a:t>Aidan Robertson QC</a:t>
            </a:r>
            <a:endParaRPr lang="en-GB" dirty="0"/>
          </a:p>
        </p:txBody>
      </p:sp>
    </p:spTree>
    <p:extLst>
      <p:ext uri="{BB962C8B-B14F-4D97-AF65-F5344CB8AC3E}">
        <p14:creationId xmlns:p14="http://schemas.microsoft.com/office/powerpoint/2010/main" val="2576178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smtClean="0"/>
              <a:t>introduction</a:t>
            </a:r>
            <a:endParaRPr lang="en-US" dirty="0"/>
          </a:p>
        </p:txBody>
      </p:sp>
      <p:sp>
        <p:nvSpPr>
          <p:cNvPr id="5" name="Content Placeholder 4"/>
          <p:cNvSpPr>
            <a:spLocks noGrp="1"/>
          </p:cNvSpPr>
          <p:nvPr>
            <p:ph sz="quarter" idx="11"/>
          </p:nvPr>
        </p:nvSpPr>
        <p:spPr/>
        <p:txBody>
          <a:bodyPr>
            <a:normAutofit/>
          </a:bodyPr>
          <a:lstStyle/>
          <a:p>
            <a:r>
              <a:rPr lang="en-US" dirty="0" smtClean="0"/>
              <a:t>Furman Report – Unlocking </a:t>
            </a:r>
            <a:r>
              <a:rPr lang="en-US" dirty="0"/>
              <a:t>digital competition, Report of the Digital Competition Expert </a:t>
            </a:r>
            <a:r>
              <a:rPr lang="en-US" dirty="0" smtClean="0"/>
              <a:t>Panel, March 2019 </a:t>
            </a:r>
            <a:endParaRPr lang="en-US" dirty="0"/>
          </a:p>
          <a:p>
            <a:r>
              <a:rPr lang="en-US" dirty="0" smtClean="0"/>
              <a:t>CMA’s </a:t>
            </a:r>
            <a:r>
              <a:rPr lang="en-US" dirty="0"/>
              <a:t>Market Study “Online platforms and digital advertising” </a:t>
            </a:r>
            <a:r>
              <a:rPr lang="en-US" dirty="0" smtClean="0"/>
              <a:t>July </a:t>
            </a:r>
            <a:r>
              <a:rPr lang="en-US" dirty="0"/>
              <a:t>2020</a:t>
            </a:r>
          </a:p>
          <a:p>
            <a:r>
              <a:rPr lang="en-US" dirty="0"/>
              <a:t>Found that competition is not working well in these markets, consumer </a:t>
            </a:r>
            <a:r>
              <a:rPr lang="en-US" dirty="0" smtClean="0"/>
              <a:t>harm</a:t>
            </a:r>
          </a:p>
          <a:p>
            <a:r>
              <a:rPr lang="en-US" dirty="0" smtClean="0"/>
              <a:t>Considered</a:t>
            </a:r>
            <a:r>
              <a:rPr lang="en-US" dirty="0"/>
              <a:t> the problems and interventions necessary to deal with problems in the digital advertising market, particularly Google and </a:t>
            </a:r>
            <a:r>
              <a:rPr lang="en-US" dirty="0" smtClean="0"/>
              <a:t>Facebook</a:t>
            </a:r>
            <a:endParaRPr lang="en-US" dirty="0"/>
          </a:p>
          <a:p>
            <a:r>
              <a:rPr lang="en-US" dirty="0" smtClean="0"/>
              <a:t>Recommended </a:t>
            </a:r>
            <a:r>
              <a:rPr lang="en-US" dirty="0"/>
              <a:t>that the government passes legislation to establish a new pro-competition regulatory </a:t>
            </a:r>
            <a:r>
              <a:rPr lang="en-US" dirty="0" smtClean="0"/>
              <a:t>regime</a:t>
            </a:r>
          </a:p>
          <a:p>
            <a:r>
              <a:rPr lang="en-US" dirty="0"/>
              <a:t>Digital Markets Taskforce </a:t>
            </a:r>
            <a:r>
              <a:rPr lang="en-US" dirty="0" smtClean="0"/>
              <a:t>(DMTF) announced </a:t>
            </a:r>
            <a:r>
              <a:rPr lang="en-US" dirty="0"/>
              <a:t>in the Budget in March 2020 to provide advice to Government on the functions, processes and powers needed to promote effective competition in digital </a:t>
            </a:r>
            <a:r>
              <a:rPr lang="en-US" dirty="0" smtClean="0"/>
              <a:t>markets</a:t>
            </a:r>
          </a:p>
          <a:p>
            <a:r>
              <a:rPr lang="en-US" dirty="0" smtClean="0"/>
              <a:t>DMTF led </a:t>
            </a:r>
            <a:r>
              <a:rPr lang="en-US" dirty="0"/>
              <a:t>by the CMA but supported by expertise from </a:t>
            </a:r>
            <a:r>
              <a:rPr lang="en-US" dirty="0" err="1"/>
              <a:t>Ofcom</a:t>
            </a:r>
            <a:r>
              <a:rPr lang="en-US" dirty="0"/>
              <a:t> and the Information Commissioner’s Office</a:t>
            </a:r>
          </a:p>
          <a:p>
            <a:endParaRPr lang="en-US" dirty="0"/>
          </a:p>
        </p:txBody>
      </p:sp>
    </p:spTree>
    <p:extLst>
      <p:ext uri="{BB962C8B-B14F-4D97-AF65-F5344CB8AC3E}">
        <p14:creationId xmlns:p14="http://schemas.microsoft.com/office/powerpoint/2010/main" val="3771479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smtClean="0"/>
              <a:t>DMTF REMIT</a:t>
            </a:r>
            <a:endParaRPr lang="en-US" dirty="0"/>
          </a:p>
        </p:txBody>
      </p:sp>
      <p:sp>
        <p:nvSpPr>
          <p:cNvPr id="5" name="Content Placeholder 4"/>
          <p:cNvSpPr>
            <a:spLocks noGrp="1"/>
          </p:cNvSpPr>
          <p:nvPr>
            <p:ph sz="quarter" idx="11"/>
          </p:nvPr>
        </p:nvSpPr>
        <p:spPr/>
        <p:txBody>
          <a:bodyPr>
            <a:normAutofit/>
          </a:bodyPr>
          <a:lstStyle/>
          <a:p>
            <a:r>
              <a:rPr lang="en-US" dirty="0"/>
              <a:t>Do consumers have adequate control over use of their data by online platforms?</a:t>
            </a:r>
          </a:p>
          <a:p>
            <a:r>
              <a:rPr lang="en-US" dirty="0"/>
              <a:t>Whether a lack of transparency, conflicts of interest, and the leveraging of market power undermine competition in digital advertising?</a:t>
            </a:r>
          </a:p>
          <a:p>
            <a:r>
              <a:rPr lang="en-US" dirty="0" smtClean="0"/>
              <a:t>Set </a:t>
            </a:r>
            <a:r>
              <a:rPr lang="en-US" dirty="0"/>
              <a:t>a code of conduct for companies with ‘Strategic Market Status’ </a:t>
            </a:r>
            <a:r>
              <a:rPr lang="en-US" dirty="0" smtClean="0"/>
              <a:t>(SMS) setting </a:t>
            </a:r>
            <a:r>
              <a:rPr lang="en-US" dirty="0"/>
              <a:t>out how these companies should act with respect to smaller firms and consumers​</a:t>
            </a:r>
          </a:p>
          <a:p>
            <a:r>
              <a:rPr lang="en-US" dirty="0" smtClean="0"/>
              <a:t>Pursue </a:t>
            </a:r>
            <a:r>
              <a:rPr lang="en-US" dirty="0"/>
              <a:t>data interoperability, mobility and systems with open standards between platforms, products and services to promote innovation and consumer choice, and address specific competition issues in digital platform markets​</a:t>
            </a:r>
          </a:p>
          <a:p>
            <a:r>
              <a:rPr lang="en-US" dirty="0" smtClean="0"/>
              <a:t>Pursue </a:t>
            </a:r>
            <a:r>
              <a:rPr lang="en-US" dirty="0"/>
              <a:t>secure access to non-personal and </a:t>
            </a:r>
            <a:r>
              <a:rPr lang="en-US" dirty="0" err="1"/>
              <a:t>anonymised</a:t>
            </a:r>
            <a:r>
              <a:rPr lang="en-US" dirty="0"/>
              <a:t> data where data access represents a significant barrier to entry for smaller and newer firms, while protecting privacy and security</a:t>
            </a:r>
            <a:r>
              <a:rPr lang="en-US" dirty="0" smtClean="0"/>
              <a:t>​</a:t>
            </a:r>
            <a:endParaRPr lang="en-US" dirty="0"/>
          </a:p>
        </p:txBody>
      </p:sp>
    </p:spTree>
    <p:extLst>
      <p:ext uri="{BB962C8B-B14F-4D97-AF65-F5344CB8AC3E}">
        <p14:creationId xmlns:p14="http://schemas.microsoft.com/office/powerpoint/2010/main" val="2006444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DMTF → </a:t>
            </a:r>
            <a:r>
              <a:rPr lang="en-US" dirty="0" err="1" smtClean="0"/>
              <a:t>dmu</a:t>
            </a:r>
            <a:endParaRPr lang="en-US" dirty="0"/>
          </a:p>
        </p:txBody>
      </p:sp>
      <p:sp>
        <p:nvSpPr>
          <p:cNvPr id="5" name="Content Placeholder 4"/>
          <p:cNvSpPr>
            <a:spLocks noGrp="1"/>
          </p:cNvSpPr>
          <p:nvPr>
            <p:ph sz="quarter" idx="11"/>
          </p:nvPr>
        </p:nvSpPr>
        <p:spPr/>
        <p:txBody>
          <a:bodyPr>
            <a:normAutofit/>
          </a:bodyPr>
          <a:lstStyle/>
          <a:p>
            <a:r>
              <a:rPr lang="en-US" dirty="0"/>
              <a:t>DMTF has issued advice to Government on the design and implementation of the UK’s proposed new pro-competition regulatory regime for digital markets</a:t>
            </a:r>
          </a:p>
          <a:p>
            <a:r>
              <a:rPr lang="en-US" dirty="0" smtClean="0"/>
              <a:t>CMA </a:t>
            </a:r>
            <a:r>
              <a:rPr lang="en-US" dirty="0"/>
              <a:t>opened an investigation in January 2021 into Google’s proposals to remove third party cookies and other functionalities from its Chrome browser ‘Privacy Sandbox’ – impact on newspaper publishers, digital advertising, privacy</a:t>
            </a:r>
          </a:p>
          <a:p>
            <a:r>
              <a:rPr lang="en-US" dirty="0"/>
              <a:t>CMA's Digital Markets Strategy: February 2021 refresh</a:t>
            </a:r>
          </a:p>
          <a:p>
            <a:r>
              <a:rPr lang="en-US" dirty="0" smtClean="0"/>
              <a:t>New </a:t>
            </a:r>
            <a:r>
              <a:rPr lang="en-US" dirty="0"/>
              <a:t>Digital Markets Unit (DMU) established within the CMA in April 2021 initially on a non-statutory basis </a:t>
            </a:r>
          </a:p>
          <a:p>
            <a:r>
              <a:rPr lang="en-US" dirty="0" smtClean="0"/>
              <a:t>Legislation </a:t>
            </a:r>
            <a:r>
              <a:rPr lang="en-US" dirty="0"/>
              <a:t>to establish the </a:t>
            </a:r>
            <a:r>
              <a:rPr lang="en-US" dirty="0" smtClean="0"/>
              <a:t>regime</a:t>
            </a:r>
            <a:r>
              <a:rPr lang="en-US" dirty="0"/>
              <a:t> </a:t>
            </a:r>
            <a:r>
              <a:rPr lang="en-US" dirty="0" smtClean="0"/>
              <a:t>– Queen’s Speech 11 May 2021</a:t>
            </a:r>
          </a:p>
          <a:p>
            <a:r>
              <a:rPr lang="en-US" dirty="0" smtClean="0"/>
              <a:t>What will the regime look like?</a:t>
            </a:r>
          </a:p>
          <a:p>
            <a:r>
              <a:rPr lang="en-US" dirty="0" smtClean="0"/>
              <a:t>What implications does it have for antitrust litigation in the UK?</a:t>
            </a:r>
            <a:endParaRPr lang="en-US" dirty="0"/>
          </a:p>
        </p:txBody>
      </p:sp>
    </p:spTree>
    <p:extLst>
      <p:ext uri="{BB962C8B-B14F-4D97-AF65-F5344CB8AC3E}">
        <p14:creationId xmlns:p14="http://schemas.microsoft.com/office/powerpoint/2010/main" val="2143260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smtClean="0"/>
              <a:t>Strategic market status</a:t>
            </a:r>
            <a:endParaRPr lang="en-US" dirty="0"/>
          </a:p>
        </p:txBody>
      </p:sp>
      <p:sp>
        <p:nvSpPr>
          <p:cNvPr id="5" name="Content Placeholder 4"/>
          <p:cNvSpPr>
            <a:spLocks noGrp="1"/>
          </p:cNvSpPr>
          <p:nvPr>
            <p:ph sz="quarter" idx="11"/>
          </p:nvPr>
        </p:nvSpPr>
        <p:spPr/>
        <p:txBody>
          <a:bodyPr>
            <a:normAutofit/>
          </a:bodyPr>
          <a:lstStyle/>
          <a:p>
            <a:r>
              <a:rPr lang="en-US" dirty="0"/>
              <a:t>DMU’s main focus is on the </a:t>
            </a:r>
            <a:r>
              <a:rPr lang="en-US" dirty="0" smtClean="0"/>
              <a:t>SMS regime</a:t>
            </a:r>
            <a:endParaRPr lang="en-US" dirty="0"/>
          </a:p>
          <a:p>
            <a:r>
              <a:rPr lang="en-US" dirty="0"/>
              <a:t>Methodology and procedure for designating platforms with SMS, and scope of regime overall within which SMS may be established​</a:t>
            </a:r>
          </a:p>
          <a:p>
            <a:r>
              <a:rPr lang="en-US" dirty="0"/>
              <a:t>Form and content of a pro-competitive Code of Conduct, including interactions with other proposed codes and regulation, &amp; the powers to operate and enforce it</a:t>
            </a:r>
            <a:r>
              <a:rPr lang="en-US" dirty="0" smtClean="0"/>
              <a:t>​</a:t>
            </a:r>
          </a:p>
          <a:p>
            <a:r>
              <a:rPr lang="en-US" dirty="0"/>
              <a:t>In addition to the code, the market study proposed </a:t>
            </a:r>
            <a:r>
              <a:rPr lang="en-US" dirty="0" smtClean="0"/>
              <a:t>that the </a:t>
            </a:r>
            <a:r>
              <a:rPr lang="en-US" dirty="0"/>
              <a:t>DMU have the power to introduce ‘pro-competitive interventions’ to transform competition in digital platform </a:t>
            </a:r>
            <a:r>
              <a:rPr lang="en-US" dirty="0" smtClean="0"/>
              <a:t>markets</a:t>
            </a:r>
            <a:endParaRPr lang="en-US" dirty="0"/>
          </a:p>
          <a:p>
            <a:r>
              <a:rPr lang="en-US" dirty="0"/>
              <a:t>Whether there is a case for other remedies such as data access and interoperability for those with SMS​</a:t>
            </a:r>
          </a:p>
          <a:p>
            <a:r>
              <a:rPr lang="en-US" dirty="0" smtClean="0"/>
              <a:t>Interaction </a:t>
            </a:r>
            <a:r>
              <a:rPr lang="en-US" dirty="0"/>
              <a:t>with wider digital and competition policy, other objectives including economic growth, innovation, data strategy, privacy, safety online</a:t>
            </a:r>
          </a:p>
        </p:txBody>
      </p:sp>
    </p:spTree>
    <p:extLst>
      <p:ext uri="{BB962C8B-B14F-4D97-AF65-F5344CB8AC3E}">
        <p14:creationId xmlns:p14="http://schemas.microsoft.com/office/powerpoint/2010/main" val="1869133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535578"/>
            <a:ext cx="8059782" cy="1149531"/>
          </a:xfrm>
        </p:spPr>
        <p:txBody>
          <a:bodyPr>
            <a:normAutofit fontScale="90000"/>
          </a:bodyPr>
          <a:lstStyle/>
          <a:p>
            <a:r>
              <a:rPr lang="en-GB" dirty="0" smtClean="0"/>
              <a:t/>
            </a:r>
            <a:br>
              <a:rPr lang="en-GB" dirty="0" smtClean="0"/>
            </a:br>
            <a:r>
              <a:rPr lang="en-GB" b="1" dirty="0" smtClean="0"/>
              <a:t/>
            </a:r>
            <a:br>
              <a:rPr lang="en-GB" b="1" dirty="0" smtClean="0"/>
            </a:br>
            <a:r>
              <a:rPr lang="en-GB" b="1" dirty="0" smtClean="0"/>
              <a:t>Litigating Abuse of Dominance cases mini series</a:t>
            </a:r>
            <a:r>
              <a:rPr lang="en-GB" dirty="0" smtClean="0"/>
              <a:t/>
            </a:r>
            <a:br>
              <a:rPr lang="en-GB" dirty="0" smtClean="0"/>
            </a:br>
            <a:r>
              <a:rPr lang="en-GB" dirty="0" smtClean="0"/>
              <a:t> </a:t>
            </a:r>
            <a:br>
              <a:rPr lang="en-GB" dirty="0" smtClean="0"/>
            </a:b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1685110"/>
            <a:ext cx="7648245" cy="3331028"/>
          </a:xfrm>
        </p:spPr>
        <p:txBody>
          <a:bodyPr>
            <a:normAutofit fontScale="25000" lnSpcReduction="20000"/>
          </a:bodyPr>
          <a:lstStyle/>
          <a:p>
            <a:pPr marL="285750" indent="-285750" algn="just">
              <a:buFont typeface="Arial" panose="020B0604020202020204" pitchFamily="34" charset="0"/>
              <a:buChar char="•"/>
            </a:pPr>
            <a:r>
              <a:rPr lang="en-GB" sz="6400" dirty="0" smtClean="0"/>
              <a:t>Monday 12 April at 5pm, </a:t>
            </a:r>
            <a:r>
              <a:rPr lang="en-GB" sz="6400" dirty="0"/>
              <a:t>Session 1: Recap on main substantive developments of practical interest for </a:t>
            </a:r>
            <a:r>
              <a:rPr lang="en-GB" sz="6400" dirty="0" smtClean="0"/>
              <a:t>litigation, chaired by Dame Kelyn Bacon DBE</a:t>
            </a:r>
          </a:p>
          <a:p>
            <a:pPr marL="285750" indent="-285750" algn="just">
              <a:buFont typeface="Arial" panose="020B0604020202020204" pitchFamily="34" charset="0"/>
              <a:buChar char="•"/>
            </a:pPr>
            <a:endParaRPr lang="en-GB" sz="6400" dirty="0"/>
          </a:p>
          <a:p>
            <a:pPr marL="285750" indent="-285750" algn="just">
              <a:buFont typeface="Arial" panose="020B0604020202020204" pitchFamily="34" charset="0"/>
              <a:buChar char="•"/>
            </a:pPr>
            <a:r>
              <a:rPr lang="en-GB" sz="6400" dirty="0" smtClean="0"/>
              <a:t>Thursday 22 April at 1pm, </a:t>
            </a:r>
            <a:r>
              <a:rPr lang="en-GB" sz="6400" dirty="0"/>
              <a:t>Session 2:  </a:t>
            </a:r>
            <a:r>
              <a:rPr lang="en-GB" sz="6400" dirty="0" smtClean="0"/>
              <a:t>Abuses &amp; </a:t>
            </a:r>
            <a:r>
              <a:rPr lang="en-GB" sz="6400" dirty="0"/>
              <a:t>pharmaceuticals: recent </a:t>
            </a:r>
            <a:r>
              <a:rPr lang="en-GB" sz="6400" dirty="0" smtClean="0"/>
              <a:t>&amp; </a:t>
            </a:r>
            <a:r>
              <a:rPr lang="en-GB" sz="6400" dirty="0"/>
              <a:t>current issues in </a:t>
            </a:r>
            <a:r>
              <a:rPr lang="en-GB" sz="6400" dirty="0" smtClean="0"/>
              <a:t>litigation, chaired by Lord Anderson of Ipswich KBE QC</a:t>
            </a:r>
            <a:endParaRPr lang="en-GB" sz="6400" dirty="0"/>
          </a:p>
          <a:p>
            <a:pPr marL="285750" indent="-285750" algn="just">
              <a:buFont typeface="Arial" panose="020B0604020202020204" pitchFamily="34" charset="0"/>
              <a:buChar char="•"/>
            </a:pPr>
            <a:endParaRPr lang="en-GB" sz="6400" dirty="0" smtClean="0"/>
          </a:p>
          <a:p>
            <a:pPr marL="285750" indent="-285750" algn="just">
              <a:buFont typeface="Arial" panose="020B0604020202020204" pitchFamily="34" charset="0"/>
              <a:buChar char="•"/>
            </a:pPr>
            <a:r>
              <a:rPr lang="en-GB" sz="6400" dirty="0" smtClean="0"/>
              <a:t>Wednesday 28 April at 1pm, </a:t>
            </a:r>
            <a:r>
              <a:rPr lang="en-GB" sz="6400" dirty="0"/>
              <a:t>Session 3: Litigating big tech/big data </a:t>
            </a:r>
            <a:r>
              <a:rPr lang="en-GB" sz="6400" dirty="0" smtClean="0"/>
              <a:t>abuses, chaired by Sir Nicholas Forwood </a:t>
            </a:r>
            <a:endParaRPr lang="en-GB" sz="6400" dirty="0"/>
          </a:p>
          <a:p>
            <a:pPr marL="285750" indent="-285750" algn="just">
              <a:buFont typeface="Arial" panose="020B0604020202020204" pitchFamily="34" charset="0"/>
              <a:buChar char="•"/>
            </a:pPr>
            <a:endParaRPr lang="en-GB" sz="6400" dirty="0" smtClean="0"/>
          </a:p>
          <a:p>
            <a:pPr marL="285750" indent="-285750" algn="just">
              <a:buFont typeface="Arial" panose="020B0604020202020204" pitchFamily="34" charset="0"/>
              <a:buChar char="•"/>
            </a:pPr>
            <a:r>
              <a:rPr lang="en-GB" sz="6400" dirty="0" smtClean="0"/>
              <a:t>Friday 7 </a:t>
            </a:r>
            <a:r>
              <a:rPr lang="en-GB" sz="6400" dirty="0"/>
              <a:t>May </a:t>
            </a:r>
            <a:r>
              <a:rPr lang="en-GB" sz="6400" dirty="0" smtClean="0"/>
              <a:t>at 1pm, </a:t>
            </a:r>
            <a:r>
              <a:rPr lang="en-GB" sz="6400" dirty="0"/>
              <a:t>Session 4: Interim injunctions in abuse of dominance cases: strategy and </a:t>
            </a:r>
            <a:r>
              <a:rPr lang="en-GB" sz="6400" dirty="0" smtClean="0"/>
              <a:t>tips, chaired by Sir Richard Aikens</a:t>
            </a:r>
            <a:endParaRPr lang="en-GB" sz="6400" dirty="0"/>
          </a:p>
          <a:p>
            <a:pPr marL="285750" indent="-285750" algn="just">
              <a:buFont typeface="Arial" panose="020B0604020202020204" pitchFamily="34" charset="0"/>
              <a:buChar char="•"/>
            </a:pPr>
            <a:endParaRPr lang="en-GB" sz="6400" dirty="0" smtClean="0"/>
          </a:p>
          <a:p>
            <a:pPr marL="285750" indent="-285750" algn="just">
              <a:buFont typeface="Arial" panose="020B0604020202020204" pitchFamily="34" charset="0"/>
              <a:buChar char="•"/>
            </a:pPr>
            <a:r>
              <a:rPr lang="en-GB" sz="6400" dirty="0" smtClean="0"/>
              <a:t>Tuesday 11 May at 1pm, </a:t>
            </a:r>
            <a:r>
              <a:rPr lang="en-GB" sz="6400" dirty="0"/>
              <a:t>Session 5: Regulatory </a:t>
            </a:r>
            <a:r>
              <a:rPr lang="en-GB" sz="6400" dirty="0" smtClean="0"/>
              <a:t>appeals, chaired by </a:t>
            </a:r>
            <a:r>
              <a:rPr lang="en-GB" sz="6400" dirty="0"/>
              <a:t>Sir Gerald </a:t>
            </a:r>
            <a:r>
              <a:rPr lang="en-GB" sz="6400" dirty="0" err="1"/>
              <a:t>Barling</a:t>
            </a:r>
            <a:r>
              <a:rPr lang="en-GB" sz="6400" dirty="0"/>
              <a:t> </a:t>
            </a:r>
          </a:p>
          <a:p>
            <a:pPr algn="l"/>
            <a:endParaRPr lang="en-GB" dirty="0" smtClean="0"/>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endParaRPr lang="en-GB" dirty="0" smtClean="0"/>
          </a:p>
          <a:p>
            <a:pPr marL="342900" indent="-342900">
              <a:buFont typeface="Arial" panose="020B0604020202020204" pitchFamily="34" charset="0"/>
              <a:buChar char="•"/>
            </a:pPr>
            <a:endParaRPr lang="en-GB" sz="2000" b="0" i="1" dirty="0" smtClean="0"/>
          </a:p>
        </p:txBody>
      </p:sp>
    </p:spTree>
    <p:extLst>
      <p:ext uri="{BB962C8B-B14F-4D97-AF65-F5344CB8AC3E}">
        <p14:creationId xmlns:p14="http://schemas.microsoft.com/office/powerpoint/2010/main" val="3033663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smtClean="0"/>
              <a:t>Strategic market status</a:t>
            </a:r>
            <a:endParaRPr lang="en-US" dirty="0"/>
          </a:p>
        </p:txBody>
      </p:sp>
      <p:sp>
        <p:nvSpPr>
          <p:cNvPr id="5" name="Content Placeholder 4"/>
          <p:cNvSpPr>
            <a:spLocks noGrp="1"/>
          </p:cNvSpPr>
          <p:nvPr>
            <p:ph sz="quarter" idx="11"/>
          </p:nvPr>
        </p:nvSpPr>
        <p:spPr/>
        <p:txBody>
          <a:bodyPr/>
          <a:lstStyle/>
          <a:p>
            <a:r>
              <a:rPr lang="en-US" dirty="0"/>
              <a:t>What are the appropriate criteria to use when assessing whether a firm has </a:t>
            </a:r>
            <a:r>
              <a:rPr lang="en-US" dirty="0" smtClean="0"/>
              <a:t>SMS? </a:t>
            </a:r>
            <a:endParaRPr lang="en-US" dirty="0"/>
          </a:p>
          <a:p>
            <a:r>
              <a:rPr lang="en-US" dirty="0" smtClean="0"/>
              <a:t>Furman Report </a:t>
            </a:r>
            <a:r>
              <a:rPr lang="en-US" dirty="0"/>
              <a:t>refers to ‘significant market power,’ ‘strategic bottleneck’, ‘gateway’, ‘relative market power’ and ‘economic dependence’ and asks how these terms should be interpreted and how they relate to each other, and what role, if any, should each concept play in the SMS criteria? </a:t>
            </a:r>
          </a:p>
          <a:p>
            <a:r>
              <a:rPr lang="en-US" dirty="0"/>
              <a:t>What are the steps required to bring a platform firm into scope of the DMU, by designating it </a:t>
            </a:r>
            <a:r>
              <a:rPr lang="en-US" dirty="0" smtClean="0"/>
              <a:t>as having </a:t>
            </a:r>
            <a:r>
              <a:rPr lang="en-US" dirty="0"/>
              <a:t>“SMS”?</a:t>
            </a:r>
          </a:p>
          <a:p>
            <a:r>
              <a:rPr lang="en-US" dirty="0"/>
              <a:t>Opening a designation process, consulting on a provisional decision, publishing a reasoned decision on SMS, and providing an avenue to appeal designation</a:t>
            </a:r>
          </a:p>
        </p:txBody>
      </p:sp>
    </p:spTree>
    <p:extLst>
      <p:ext uri="{BB962C8B-B14F-4D97-AF65-F5344CB8AC3E}">
        <p14:creationId xmlns:p14="http://schemas.microsoft.com/office/powerpoint/2010/main" val="2294395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smtClean="0"/>
              <a:t>Code of conduct</a:t>
            </a:r>
            <a:endParaRPr lang="en-US" dirty="0"/>
          </a:p>
        </p:txBody>
      </p:sp>
      <p:sp>
        <p:nvSpPr>
          <p:cNvPr id="5" name="Content Placeholder 4"/>
          <p:cNvSpPr>
            <a:spLocks noGrp="1"/>
          </p:cNvSpPr>
          <p:nvPr>
            <p:ph sz="quarter" idx="11"/>
          </p:nvPr>
        </p:nvSpPr>
        <p:spPr/>
        <p:txBody>
          <a:bodyPr/>
          <a:lstStyle/>
          <a:p>
            <a:r>
              <a:rPr lang="en-US" dirty="0"/>
              <a:t>Mandatory Code of Conduct</a:t>
            </a:r>
          </a:p>
          <a:p>
            <a:r>
              <a:rPr lang="en-US" dirty="0"/>
              <a:t>Powers given to the DMU to suspend, block and reverse decisions of SMS firms and order conduct in order to achieve compliance with the code </a:t>
            </a:r>
          </a:p>
          <a:p>
            <a:r>
              <a:rPr lang="en-US" dirty="0"/>
              <a:t>Principles based through Objectives</a:t>
            </a:r>
          </a:p>
          <a:p>
            <a:r>
              <a:rPr lang="en-US" dirty="0"/>
              <a:t>Future proof against rapid market change</a:t>
            </a:r>
          </a:p>
          <a:p>
            <a:r>
              <a:rPr lang="en-US" dirty="0"/>
              <a:t>Backed up by guidance to give greater clarity</a:t>
            </a:r>
          </a:p>
          <a:p>
            <a:r>
              <a:rPr lang="en-US" dirty="0"/>
              <a:t>Apply to platforms with strategic market status (market power, gateway function)</a:t>
            </a:r>
          </a:p>
          <a:p>
            <a:r>
              <a:rPr lang="en-US" dirty="0"/>
              <a:t>DMU thinks Google and Facebook have SMS against any reasonable test</a:t>
            </a:r>
          </a:p>
          <a:p>
            <a:r>
              <a:rPr lang="en-US" dirty="0"/>
              <a:t>Other firms may also have SMS – overall total 5 or 6?</a:t>
            </a:r>
          </a:p>
        </p:txBody>
      </p:sp>
    </p:spTree>
    <p:extLst>
      <p:ext uri="{BB962C8B-B14F-4D97-AF65-F5344CB8AC3E}">
        <p14:creationId xmlns:p14="http://schemas.microsoft.com/office/powerpoint/2010/main" val="6871829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a:t>Code Objective 1 – Fair Trading</a:t>
            </a:r>
          </a:p>
        </p:txBody>
      </p:sp>
      <p:sp>
        <p:nvSpPr>
          <p:cNvPr id="5" name="Content Placeholder 4"/>
          <p:cNvSpPr>
            <a:spLocks noGrp="1"/>
          </p:cNvSpPr>
          <p:nvPr>
            <p:ph sz="quarter" idx="11"/>
          </p:nvPr>
        </p:nvSpPr>
        <p:spPr/>
        <p:txBody>
          <a:bodyPr/>
          <a:lstStyle/>
          <a:p>
            <a:r>
              <a:rPr lang="en-US" dirty="0"/>
              <a:t>Fair trading principles are intended to address concerns around the potential for exploitative </a:t>
            </a:r>
            <a:r>
              <a:rPr lang="en-US" dirty="0" err="1"/>
              <a:t>behaviour</a:t>
            </a:r>
            <a:r>
              <a:rPr lang="en-US" dirty="0"/>
              <a:t> on the part of the SMS platform</a:t>
            </a:r>
          </a:p>
          <a:p>
            <a:r>
              <a:rPr lang="en-US" dirty="0"/>
              <a:t>Data gathering from business customers</a:t>
            </a:r>
          </a:p>
          <a:p>
            <a:r>
              <a:rPr lang="en-US" dirty="0"/>
              <a:t>Concerns relating to exploitation of auction algorithms</a:t>
            </a:r>
          </a:p>
          <a:p>
            <a:r>
              <a:rPr lang="en-US" dirty="0"/>
              <a:t>Unfair balance of power between publishers and platforms</a:t>
            </a:r>
          </a:p>
        </p:txBody>
      </p:sp>
    </p:spTree>
    <p:extLst>
      <p:ext uri="{BB962C8B-B14F-4D97-AF65-F5344CB8AC3E}">
        <p14:creationId xmlns:p14="http://schemas.microsoft.com/office/powerpoint/2010/main" val="4215494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a:t>Code Objective 2 – Open Choices</a:t>
            </a:r>
          </a:p>
        </p:txBody>
      </p:sp>
      <p:sp>
        <p:nvSpPr>
          <p:cNvPr id="5" name="Content Placeholder 4"/>
          <p:cNvSpPr>
            <a:spLocks noGrp="1"/>
          </p:cNvSpPr>
          <p:nvPr>
            <p:ph sz="quarter" idx="11"/>
          </p:nvPr>
        </p:nvSpPr>
        <p:spPr/>
        <p:txBody>
          <a:bodyPr/>
          <a:lstStyle/>
          <a:p>
            <a:r>
              <a:rPr lang="en-US" dirty="0"/>
              <a:t>Open choices principles are intended to address the potential for exclusionary </a:t>
            </a:r>
            <a:r>
              <a:rPr lang="en-US" dirty="0" err="1"/>
              <a:t>behaviour</a:t>
            </a:r>
            <a:r>
              <a:rPr lang="en-US" dirty="0"/>
              <a:t>, covering both contractual and technological restrictions</a:t>
            </a:r>
          </a:p>
          <a:p>
            <a:r>
              <a:rPr lang="en-US" dirty="0"/>
              <a:t>Self-</a:t>
            </a:r>
            <a:r>
              <a:rPr lang="en-US" dirty="0" err="1"/>
              <a:t>preferencing</a:t>
            </a:r>
            <a:r>
              <a:rPr lang="en-US" dirty="0"/>
              <a:t> in </a:t>
            </a:r>
            <a:r>
              <a:rPr lang="en-US" dirty="0" err="1"/>
              <a:t>adtech</a:t>
            </a:r>
            <a:r>
              <a:rPr lang="en-US" dirty="0"/>
              <a:t> and </a:t>
            </a:r>
            <a:r>
              <a:rPr lang="en-US" dirty="0" err="1"/>
              <a:t>specialised</a:t>
            </a:r>
            <a:r>
              <a:rPr lang="en-US" dirty="0"/>
              <a:t> search </a:t>
            </a:r>
          </a:p>
          <a:p>
            <a:r>
              <a:rPr lang="en-US" dirty="0"/>
              <a:t>Restrictions on interoperability with Facebook </a:t>
            </a:r>
          </a:p>
          <a:p>
            <a:r>
              <a:rPr lang="en-US" dirty="0"/>
              <a:t>De facto requirement to use AMP (Google’s Accelerated Mobile Pages) and IA (Facebook’s Instant Articles) formats</a:t>
            </a:r>
          </a:p>
          <a:p>
            <a:r>
              <a:rPr lang="en-US" dirty="0"/>
              <a:t>Restrictions in syndication agreements</a:t>
            </a:r>
          </a:p>
        </p:txBody>
      </p:sp>
    </p:spTree>
    <p:extLst>
      <p:ext uri="{BB962C8B-B14F-4D97-AF65-F5344CB8AC3E}">
        <p14:creationId xmlns:p14="http://schemas.microsoft.com/office/powerpoint/2010/main" val="37558655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fontScale="90000"/>
          </a:bodyPr>
          <a:lstStyle/>
          <a:p>
            <a:r>
              <a:rPr lang="en-US" dirty="0"/>
              <a:t>Code Objective 3 – Trust and Transparency</a:t>
            </a:r>
          </a:p>
        </p:txBody>
      </p:sp>
      <p:sp>
        <p:nvSpPr>
          <p:cNvPr id="5" name="Content Placeholder 4"/>
          <p:cNvSpPr>
            <a:spLocks noGrp="1"/>
          </p:cNvSpPr>
          <p:nvPr>
            <p:ph sz="quarter" idx="11"/>
          </p:nvPr>
        </p:nvSpPr>
        <p:spPr/>
        <p:txBody>
          <a:bodyPr/>
          <a:lstStyle/>
          <a:p>
            <a:r>
              <a:rPr lang="en-US" dirty="0"/>
              <a:t>The trust and transparency principles are designed to ensure that SMS platform provides sufficient information to users, so that they are able to make informed decisions. </a:t>
            </a:r>
          </a:p>
          <a:p>
            <a:r>
              <a:rPr lang="en-US" dirty="0"/>
              <a:t>Changing how core services work without due notice (e.g. algorithms)</a:t>
            </a:r>
          </a:p>
          <a:p>
            <a:r>
              <a:rPr lang="en-US" dirty="0"/>
              <a:t>Lack of transparency in digital advertising (fees, verification)</a:t>
            </a:r>
          </a:p>
          <a:p>
            <a:r>
              <a:rPr lang="en-US" dirty="0"/>
              <a:t>Use of choice architecture to nudge users (e.g. consumers and advertisers) towards platforms’ preferred choices </a:t>
            </a:r>
          </a:p>
        </p:txBody>
      </p:sp>
    </p:spTree>
    <p:extLst>
      <p:ext uri="{BB962C8B-B14F-4D97-AF65-F5344CB8AC3E}">
        <p14:creationId xmlns:p14="http://schemas.microsoft.com/office/powerpoint/2010/main" val="9336603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a:t>Code monitoring and investigation</a:t>
            </a:r>
          </a:p>
        </p:txBody>
      </p:sp>
      <p:sp>
        <p:nvSpPr>
          <p:cNvPr id="5" name="Content Placeholder 4"/>
          <p:cNvSpPr>
            <a:spLocks noGrp="1"/>
          </p:cNvSpPr>
          <p:nvPr>
            <p:ph sz="quarter" idx="11"/>
          </p:nvPr>
        </p:nvSpPr>
        <p:spPr/>
        <p:txBody>
          <a:bodyPr/>
          <a:lstStyle/>
          <a:p>
            <a:r>
              <a:rPr lang="en-US" dirty="0"/>
              <a:t>Once a code is in operation</a:t>
            </a:r>
          </a:p>
          <a:p>
            <a:r>
              <a:rPr lang="en-US" dirty="0"/>
              <a:t>Monitoring and investigation </a:t>
            </a:r>
          </a:p>
          <a:p>
            <a:r>
              <a:rPr lang="en-US" dirty="0"/>
              <a:t>Monitoring and enforcement of codes, including mandatory review timelines, triggers </a:t>
            </a:r>
          </a:p>
          <a:p>
            <a:r>
              <a:rPr lang="en-US" dirty="0"/>
              <a:t>Process steps for enforcement, such as a provisional decision, consultation </a:t>
            </a:r>
          </a:p>
          <a:p>
            <a:r>
              <a:rPr lang="en-US" dirty="0"/>
              <a:t>How should the code be applied, including the legal tests for breach and potential role for burden shifting?</a:t>
            </a:r>
          </a:p>
          <a:p>
            <a:r>
              <a:rPr lang="en-US" dirty="0"/>
              <a:t>Role of guidance on code compliance and enforcement </a:t>
            </a:r>
          </a:p>
          <a:p>
            <a:r>
              <a:rPr lang="en-US" dirty="0"/>
              <a:t>What information gathering powers should be granted and processes to follow? </a:t>
            </a:r>
          </a:p>
        </p:txBody>
      </p:sp>
    </p:spTree>
    <p:extLst>
      <p:ext uri="{BB962C8B-B14F-4D97-AF65-F5344CB8AC3E}">
        <p14:creationId xmlns:p14="http://schemas.microsoft.com/office/powerpoint/2010/main" val="9523424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a:t>Code </a:t>
            </a:r>
            <a:r>
              <a:rPr lang="en-US" dirty="0" smtClean="0"/>
              <a:t>remedies - PUBLIC</a:t>
            </a:r>
            <a:endParaRPr lang="en-US" dirty="0"/>
          </a:p>
        </p:txBody>
      </p:sp>
      <p:sp>
        <p:nvSpPr>
          <p:cNvPr id="5" name="Content Placeholder 4"/>
          <p:cNvSpPr>
            <a:spLocks noGrp="1"/>
          </p:cNvSpPr>
          <p:nvPr>
            <p:ph sz="quarter" idx="11"/>
          </p:nvPr>
        </p:nvSpPr>
        <p:spPr/>
        <p:txBody>
          <a:bodyPr/>
          <a:lstStyle/>
          <a:p>
            <a:r>
              <a:rPr lang="en-US" dirty="0" smtClean="0"/>
              <a:t>Use </a:t>
            </a:r>
            <a:r>
              <a:rPr lang="en-US" dirty="0"/>
              <a:t>of interim code orders (‘interim measures’) </a:t>
            </a:r>
          </a:p>
          <a:p>
            <a:r>
              <a:rPr lang="en-US" dirty="0"/>
              <a:t>Final code orders and enforceability/penalty </a:t>
            </a:r>
          </a:p>
          <a:p>
            <a:r>
              <a:rPr lang="en-US" dirty="0"/>
              <a:t>Appeals against interim and final code orders  </a:t>
            </a:r>
          </a:p>
          <a:p>
            <a:r>
              <a:rPr lang="en-US" dirty="0"/>
              <a:t>Availability of fines for breaches of code </a:t>
            </a:r>
          </a:p>
        </p:txBody>
      </p:sp>
    </p:spTree>
    <p:extLst>
      <p:ext uri="{BB962C8B-B14F-4D97-AF65-F5344CB8AC3E}">
        <p14:creationId xmlns:p14="http://schemas.microsoft.com/office/powerpoint/2010/main" val="2286302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a:bodyPr>
          <a:lstStyle/>
          <a:p>
            <a:r>
              <a:rPr lang="en-US" dirty="0"/>
              <a:t>Code </a:t>
            </a:r>
            <a:r>
              <a:rPr lang="en-US" dirty="0" smtClean="0"/>
              <a:t>remedies – PRIVATE </a:t>
            </a:r>
            <a:endParaRPr lang="en-US" dirty="0"/>
          </a:p>
        </p:txBody>
      </p:sp>
      <p:sp>
        <p:nvSpPr>
          <p:cNvPr id="5" name="Content Placeholder 4"/>
          <p:cNvSpPr>
            <a:spLocks noGrp="1"/>
          </p:cNvSpPr>
          <p:nvPr>
            <p:ph sz="quarter" idx="11"/>
          </p:nvPr>
        </p:nvSpPr>
        <p:spPr/>
        <p:txBody>
          <a:bodyPr/>
          <a:lstStyle/>
          <a:p>
            <a:r>
              <a:rPr lang="en-US" dirty="0" smtClean="0"/>
              <a:t>Potential </a:t>
            </a:r>
            <a:r>
              <a:rPr lang="en-US" dirty="0"/>
              <a:t>role for private enforcement of code, including damages </a:t>
            </a:r>
            <a:endParaRPr lang="en-US" dirty="0" smtClean="0"/>
          </a:p>
          <a:p>
            <a:r>
              <a:rPr lang="en-US" dirty="0" smtClean="0"/>
              <a:t>SMS = dominance?</a:t>
            </a:r>
          </a:p>
          <a:p>
            <a:r>
              <a:rPr lang="en-US" dirty="0" smtClean="0"/>
              <a:t>Breach of code = abuse?</a:t>
            </a:r>
          </a:p>
          <a:p>
            <a:r>
              <a:rPr lang="en-US" dirty="0" smtClean="0"/>
              <a:t>Abuse by object?</a:t>
            </a:r>
            <a:endParaRPr lang="en-US" dirty="0"/>
          </a:p>
          <a:p>
            <a:r>
              <a:rPr lang="en-US" dirty="0"/>
              <a:t>Collective proceedings </a:t>
            </a:r>
            <a:r>
              <a:rPr lang="en-US" dirty="0" smtClean="0"/>
              <a:t>under s47B on </a:t>
            </a:r>
            <a:r>
              <a:rPr lang="en-US" dirty="0"/>
              <a:t>behalf of businesses, consumers</a:t>
            </a:r>
            <a:r>
              <a:rPr lang="en-US" dirty="0" smtClean="0"/>
              <a:t>?</a:t>
            </a:r>
          </a:p>
          <a:p>
            <a:r>
              <a:rPr lang="en-US" dirty="0" smtClean="0"/>
              <a:t>“Follow-on” from finding of code breach? </a:t>
            </a:r>
          </a:p>
          <a:p>
            <a:r>
              <a:rPr lang="en-US" dirty="0" smtClean="0"/>
              <a:t>Standalone collective proceedings – see </a:t>
            </a:r>
            <a:r>
              <a:rPr lang="en-US" i="1" dirty="0" err="1" smtClean="0"/>
              <a:t>Gutmann</a:t>
            </a:r>
            <a:r>
              <a:rPr lang="en-US" i="1" dirty="0" smtClean="0"/>
              <a:t> v SW Trains</a:t>
            </a:r>
          </a:p>
          <a:p>
            <a:r>
              <a:rPr lang="en-US" dirty="0" smtClean="0"/>
              <a:t>Measure of damages</a:t>
            </a:r>
          </a:p>
          <a:p>
            <a:r>
              <a:rPr lang="en-US" dirty="0" smtClean="0"/>
              <a:t>Restitutionary damages – disgorgement of profits</a:t>
            </a:r>
          </a:p>
          <a:p>
            <a:r>
              <a:rPr lang="en-US" dirty="0" smtClean="0"/>
              <a:t>Time to revisit </a:t>
            </a:r>
            <a:r>
              <a:rPr lang="en-US" i="1" dirty="0" smtClean="0"/>
              <a:t>Devenish Nutrition</a:t>
            </a:r>
            <a:r>
              <a:rPr lang="en-US" dirty="0" smtClean="0"/>
              <a:t>?</a:t>
            </a:r>
          </a:p>
          <a:p>
            <a:r>
              <a:rPr lang="en-US" dirty="0" err="1" smtClean="0"/>
              <a:t>Mulheron</a:t>
            </a:r>
            <a:r>
              <a:rPr lang="en-US" dirty="0" smtClean="0"/>
              <a:t> </a:t>
            </a:r>
            <a:r>
              <a:rPr lang="en-US" i="1" dirty="0" smtClean="0"/>
              <a:t>Restitutionary </a:t>
            </a:r>
            <a:r>
              <a:rPr lang="en-US" i="1" dirty="0"/>
              <a:t>relief in competition law class actions: an evolving landscape </a:t>
            </a:r>
            <a:r>
              <a:rPr lang="en-US" dirty="0"/>
              <a:t>(2018) 26 Restitution Law Review 1</a:t>
            </a:r>
            <a:endParaRPr lang="en-US" dirty="0" smtClean="0"/>
          </a:p>
          <a:p>
            <a:endParaRPr lang="en-US" dirty="0" smtClean="0"/>
          </a:p>
          <a:p>
            <a:endParaRPr lang="en-US" dirty="0"/>
          </a:p>
        </p:txBody>
      </p:sp>
    </p:spTree>
    <p:extLst>
      <p:ext uri="{BB962C8B-B14F-4D97-AF65-F5344CB8AC3E}">
        <p14:creationId xmlns:p14="http://schemas.microsoft.com/office/powerpoint/2010/main" val="3009511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a:t>Litigating abuse of dominance</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a:t>Article 102 TFEU and FRAND</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Sarah Ford QC</a:t>
            </a:r>
          </a:p>
        </p:txBody>
      </p:sp>
    </p:spTree>
    <p:extLst>
      <p:ext uri="{BB962C8B-B14F-4D97-AF65-F5344CB8AC3E}">
        <p14:creationId xmlns:p14="http://schemas.microsoft.com/office/powerpoint/2010/main" val="140900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Dominance</a:t>
            </a:r>
          </a:p>
        </p:txBody>
      </p:sp>
      <p:sp>
        <p:nvSpPr>
          <p:cNvPr id="5" name="Content Placeholder 4"/>
          <p:cNvSpPr>
            <a:spLocks noGrp="1"/>
          </p:cNvSpPr>
          <p:nvPr>
            <p:ph sz="quarter" idx="11"/>
          </p:nvPr>
        </p:nvSpPr>
        <p:spPr/>
        <p:txBody>
          <a:bodyPr/>
          <a:lstStyle/>
          <a:p>
            <a:r>
              <a:rPr lang="en-US" dirty="0"/>
              <a:t>Market definition: the market for the licensing of each SEP</a:t>
            </a:r>
          </a:p>
          <a:p>
            <a:r>
              <a:rPr lang="en-US" dirty="0"/>
              <a:t>Licensor has 100% market share</a:t>
            </a:r>
          </a:p>
          <a:p>
            <a:r>
              <a:rPr lang="en-US" dirty="0"/>
              <a:t>AG </a:t>
            </a:r>
            <a:r>
              <a:rPr lang="en-US" dirty="0" err="1"/>
              <a:t>Wathelet</a:t>
            </a:r>
            <a:r>
              <a:rPr lang="en-US" dirty="0"/>
              <a:t> in </a:t>
            </a:r>
            <a:r>
              <a:rPr lang="en-US" i="1" dirty="0"/>
              <a:t>Huawei v ZTE at </a:t>
            </a:r>
            <a:r>
              <a:rPr lang="en-US" dirty="0"/>
              <a:t>[57]-[58]</a:t>
            </a:r>
            <a:r>
              <a:rPr lang="en-US" i="1" dirty="0"/>
              <a:t>: </a:t>
            </a:r>
          </a:p>
          <a:p>
            <a:pPr marL="0" indent="0">
              <a:buNone/>
            </a:pPr>
            <a:endParaRPr lang="en-US" i="1" dirty="0"/>
          </a:p>
          <a:p>
            <a:pPr marL="0" indent="0">
              <a:buNone/>
            </a:pPr>
            <a:r>
              <a:rPr lang="en-US" i="1" dirty="0"/>
              <a:t>	“</a:t>
            </a:r>
            <a:r>
              <a:rPr lang="en-US" dirty="0"/>
              <a:t>…</a:t>
            </a:r>
            <a:r>
              <a:rPr lang="en-US" i="1" dirty="0"/>
              <a:t>the fact that an undertaking owns an SEP does not necessarily mean 	that it holds a dominant position within the meaning of Article 102 TFEU 	… If the fact that anyone who uses a standard set by a standardization 	body must necessarily make use of the teaching of an SEP, thus requiring 	a </a:t>
            </a:r>
            <a:r>
              <a:rPr lang="en-US" i="1" dirty="0" err="1"/>
              <a:t>licence</a:t>
            </a:r>
            <a:r>
              <a:rPr lang="en-US" i="1" dirty="0"/>
              <a:t> from the owner of that patent, could give rise to a rebuttable 	presumption that the owner of that patent holds a dominant position, it 	must, in my view, be possible to rebut that presumption with specific, 	detailed evidence.”</a:t>
            </a:r>
          </a:p>
        </p:txBody>
      </p:sp>
    </p:spTree>
    <p:extLst>
      <p:ext uri="{BB962C8B-B14F-4D97-AF65-F5344CB8AC3E}">
        <p14:creationId xmlns:p14="http://schemas.microsoft.com/office/powerpoint/2010/main" val="518455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357F4CE-192E-451D-B03F-8CD52EDC6BF6}"/>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C497F667-CD2B-4CFB-BD65-9517470F84F2}"/>
              </a:ext>
            </a:extLst>
          </p:cNvPr>
          <p:cNvSpPr>
            <a:spLocks noGrp="1"/>
          </p:cNvSpPr>
          <p:nvPr>
            <p:ph type="title"/>
          </p:nvPr>
        </p:nvSpPr>
        <p:spPr/>
        <p:txBody>
          <a:bodyPr/>
          <a:lstStyle/>
          <a:p>
            <a:endParaRPr lang="en-GB"/>
          </a:p>
        </p:txBody>
      </p:sp>
      <p:sp>
        <p:nvSpPr>
          <p:cNvPr id="4" name="Content Placeholder 3">
            <a:extLst>
              <a:ext uri="{FF2B5EF4-FFF2-40B4-BE49-F238E27FC236}">
                <a16:creationId xmlns:a16="http://schemas.microsoft.com/office/drawing/2014/main" id="{6B21E63A-5B9B-4E0E-9568-48F948436ABB}"/>
              </a:ext>
            </a:extLst>
          </p:cNvPr>
          <p:cNvSpPr>
            <a:spLocks noGrp="1"/>
          </p:cNvSpPr>
          <p:nvPr>
            <p:ph sz="quarter" idx="11"/>
          </p:nvPr>
        </p:nvSpPr>
        <p:spPr/>
        <p:txBody>
          <a:bodyPr/>
          <a:lstStyle/>
          <a:p>
            <a:r>
              <a:rPr lang="en-GB" dirty="0"/>
              <a:t>Birss J in </a:t>
            </a:r>
            <a:r>
              <a:rPr lang="en-GB" i="1" dirty="0"/>
              <a:t>Unwired Planet </a:t>
            </a:r>
            <a:r>
              <a:rPr lang="en-GB" dirty="0"/>
              <a:t>at [656], [665] and [669]:</a:t>
            </a:r>
          </a:p>
          <a:p>
            <a:endParaRPr lang="en-GB" dirty="0"/>
          </a:p>
          <a:p>
            <a:pPr marL="0" indent="0">
              <a:buNone/>
            </a:pPr>
            <a:r>
              <a:rPr lang="en-GB" dirty="0"/>
              <a:t>	“…</a:t>
            </a:r>
            <a:r>
              <a:rPr lang="en-GB" i="1" dirty="0"/>
              <a:t>in my judgment, the FRAND undertaking does operate as a practical 	constraint on a SEP owner’s market power, which is what it was intended 	to do. In a relevant market FRAND does give buyers a form of market 	power they would not otherwise have which they can and do wield.”</a:t>
            </a:r>
          </a:p>
          <a:p>
            <a:pPr marL="0" indent="0">
              <a:buNone/>
            </a:pPr>
            <a:endParaRPr lang="en-GB" i="1" dirty="0"/>
          </a:p>
          <a:p>
            <a:pPr marL="0" indent="0">
              <a:buNone/>
            </a:pPr>
            <a:r>
              <a:rPr lang="en-GB" i="1" dirty="0"/>
              <a:t>	“…there is clear potential on theoretical grounds for hold-out to occur.”</a:t>
            </a:r>
          </a:p>
          <a:p>
            <a:pPr marL="0" indent="0">
              <a:buNone/>
            </a:pPr>
            <a:endParaRPr lang="en-GB" i="1" dirty="0"/>
          </a:p>
          <a:p>
            <a:pPr marL="0" indent="0">
              <a:buNone/>
            </a:pPr>
            <a:r>
              <a:rPr lang="en-GB" i="1" dirty="0"/>
              <a:t>	“…overall there is evidence of holding out in practice but it is less strong 	than Unwired Planet submit.”</a:t>
            </a:r>
          </a:p>
        </p:txBody>
      </p:sp>
    </p:spTree>
    <p:extLst>
      <p:ext uri="{BB962C8B-B14F-4D97-AF65-F5344CB8AC3E}">
        <p14:creationId xmlns:p14="http://schemas.microsoft.com/office/powerpoint/2010/main" val="2904570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032D9E-F291-413C-8CED-E79A28306ED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DBD1E9AB-6F21-4173-B04D-15C4D4AEC23D}"/>
              </a:ext>
            </a:extLst>
          </p:cNvPr>
          <p:cNvSpPr>
            <a:spLocks noGrp="1"/>
          </p:cNvSpPr>
          <p:nvPr>
            <p:ph type="title"/>
          </p:nvPr>
        </p:nvSpPr>
        <p:spPr/>
        <p:txBody>
          <a:bodyPr/>
          <a:lstStyle/>
          <a:p>
            <a:r>
              <a:rPr lang="en-GB" dirty="0"/>
              <a:t>Abuse: excessive pricing</a:t>
            </a:r>
          </a:p>
        </p:txBody>
      </p:sp>
      <p:sp>
        <p:nvSpPr>
          <p:cNvPr id="4" name="Content Placeholder 3">
            <a:extLst>
              <a:ext uri="{FF2B5EF4-FFF2-40B4-BE49-F238E27FC236}">
                <a16:creationId xmlns:a16="http://schemas.microsoft.com/office/drawing/2014/main" id="{10B29BA4-286F-4C05-849A-3215473C7104}"/>
              </a:ext>
            </a:extLst>
          </p:cNvPr>
          <p:cNvSpPr>
            <a:spLocks noGrp="1"/>
          </p:cNvSpPr>
          <p:nvPr>
            <p:ph sz="quarter" idx="11"/>
          </p:nvPr>
        </p:nvSpPr>
        <p:spPr/>
        <p:txBody>
          <a:bodyPr>
            <a:normAutofit/>
          </a:bodyPr>
          <a:lstStyle/>
          <a:p>
            <a:r>
              <a:rPr lang="en-GB" dirty="0"/>
              <a:t>Birss J in </a:t>
            </a:r>
            <a:r>
              <a:rPr lang="en-GB" i="1" dirty="0"/>
              <a:t>Unwired Planet </a:t>
            </a:r>
            <a:r>
              <a:rPr lang="en-GB" dirty="0"/>
              <a:t>at [757] and [765]:</a:t>
            </a:r>
          </a:p>
          <a:p>
            <a:pPr marL="0" indent="0">
              <a:buNone/>
            </a:pPr>
            <a:endParaRPr lang="en-GB" dirty="0"/>
          </a:p>
          <a:p>
            <a:pPr marL="540000" lvl="3" indent="0">
              <a:buNone/>
            </a:pPr>
            <a:r>
              <a:rPr lang="en-GB" dirty="0"/>
              <a:t>	“…</a:t>
            </a:r>
            <a:r>
              <a:rPr lang="en-GB" i="1" dirty="0"/>
              <a:t>the boundary of what is and is not a FRAND rate is different from the 	boundary of what is and is not an unfair price contrary to Article 102(a). If 	the rate imposed is FRAND then it cannot be abusive. But a rate can be 	higher than the FRAND rate without it being abusive too</a:t>
            </a:r>
            <a:r>
              <a:rPr lang="en-GB" dirty="0"/>
              <a:t>.</a:t>
            </a:r>
          </a:p>
          <a:p>
            <a:pPr marL="0" indent="0">
              <a:buNone/>
            </a:pPr>
            <a:endParaRPr lang="en-GB" dirty="0"/>
          </a:p>
          <a:p>
            <a:pPr marL="0" indent="0">
              <a:buNone/>
            </a:pPr>
            <a:r>
              <a:rPr lang="en-GB" dirty="0"/>
              <a:t>	“</a:t>
            </a:r>
            <a:r>
              <a:rPr lang="en-GB" i="1" dirty="0"/>
              <a:t>In the context of SEPs and FRAND, as long as the recipient of the offer 	can see it is made in that context, then it seems to be that only an offer 	which is so far above FRAND as to act to disrupt or prejudice the 	negotiations themselves … will fall foul of Article 102(a).</a:t>
            </a:r>
            <a:r>
              <a:rPr lang="en-GB" dirty="0"/>
              <a:t>”</a:t>
            </a:r>
          </a:p>
          <a:p>
            <a:pPr marL="360000" lvl="2" indent="0">
              <a:buNone/>
            </a:pPr>
            <a:r>
              <a:rPr lang="en-GB" dirty="0"/>
              <a:t>	</a:t>
            </a:r>
          </a:p>
          <a:p>
            <a:pPr marL="360000" lvl="2" indent="0">
              <a:buNone/>
            </a:pPr>
            <a:r>
              <a:rPr lang="en-GB" dirty="0"/>
              <a:t>	</a:t>
            </a:r>
          </a:p>
        </p:txBody>
      </p:sp>
    </p:spTree>
    <p:extLst>
      <p:ext uri="{BB962C8B-B14F-4D97-AF65-F5344CB8AC3E}">
        <p14:creationId xmlns:p14="http://schemas.microsoft.com/office/powerpoint/2010/main" val="7992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159ACC7-8E7A-4F74-9260-2E3E1112D8A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FB97E19A-B9C4-4D04-B9D5-AC32606FAD10}"/>
              </a:ext>
            </a:extLst>
          </p:cNvPr>
          <p:cNvSpPr>
            <a:spLocks noGrp="1"/>
          </p:cNvSpPr>
          <p:nvPr>
            <p:ph type="title"/>
          </p:nvPr>
        </p:nvSpPr>
        <p:spPr/>
        <p:txBody>
          <a:bodyPr/>
          <a:lstStyle/>
          <a:p>
            <a:r>
              <a:rPr lang="en-GB" dirty="0"/>
              <a:t>Abuse: premature litigation</a:t>
            </a:r>
          </a:p>
        </p:txBody>
      </p:sp>
      <p:sp>
        <p:nvSpPr>
          <p:cNvPr id="4" name="Content Placeholder 3">
            <a:extLst>
              <a:ext uri="{FF2B5EF4-FFF2-40B4-BE49-F238E27FC236}">
                <a16:creationId xmlns:a16="http://schemas.microsoft.com/office/drawing/2014/main" id="{F0EF68F4-0D97-4B81-9D98-DA04A3EF05CB}"/>
              </a:ext>
            </a:extLst>
          </p:cNvPr>
          <p:cNvSpPr>
            <a:spLocks noGrp="1"/>
          </p:cNvSpPr>
          <p:nvPr>
            <p:ph sz="quarter" idx="11"/>
          </p:nvPr>
        </p:nvSpPr>
        <p:spPr/>
        <p:txBody>
          <a:bodyPr>
            <a:normAutofit fontScale="70000" lnSpcReduction="20000"/>
          </a:bodyPr>
          <a:lstStyle/>
          <a:p>
            <a:r>
              <a:rPr lang="en-GB" dirty="0"/>
              <a:t>CJEU in </a:t>
            </a:r>
            <a:r>
              <a:rPr lang="en-GB" i="1" dirty="0"/>
              <a:t>Huawei v ZTE </a:t>
            </a:r>
            <a:r>
              <a:rPr lang="en-GB" dirty="0"/>
              <a:t>at [71]: </a:t>
            </a:r>
          </a:p>
          <a:p>
            <a:pPr marL="180000" lvl="1" indent="0">
              <a:buNone/>
            </a:pPr>
            <a:r>
              <a:rPr lang="en-GB" dirty="0"/>
              <a:t>	“…</a:t>
            </a:r>
            <a:r>
              <a:rPr lang="en-GB" i="1" dirty="0"/>
              <a:t>the proprietor of an SEP, which has given an irrevocable undertaking to a standardisation body to grant a 	licence to	third parties on FRAND terms, does not abuse its dominant position … by bringing an action for 	infringement seeking an injunction prohibiting the infringement of its patent … as long as:</a:t>
            </a:r>
          </a:p>
          <a:p>
            <a:pPr marL="180000" lvl="1" indent="0">
              <a:buNone/>
            </a:pPr>
            <a:endParaRPr lang="en-GB" i="1" dirty="0"/>
          </a:p>
          <a:p>
            <a:pPr marL="180000" lvl="1" indent="0">
              <a:buNone/>
            </a:pPr>
            <a:r>
              <a:rPr lang="en-GB" i="1" dirty="0"/>
              <a:t>	–        prior to bringing that action, the proprietor has, first, alerted the alleged infringer of the infringement 	complained about by designating that patent and specifying the way in which it has been infringed, and, 	secondly, after the alleged infringer has expressed its willingness to conclude a licensing agreement on 	FRAND terms, presented to that infringer a specific, written offer for a licence on such terms, specifying, in 	particular, the royalty and the way in which it is to be calculated, and</a:t>
            </a:r>
          </a:p>
          <a:p>
            <a:pPr marL="180000" lvl="1" indent="0">
              <a:buNone/>
            </a:pPr>
            <a:endParaRPr lang="en-GB" i="1" dirty="0"/>
          </a:p>
          <a:p>
            <a:pPr marL="180000" lvl="1" indent="0">
              <a:buNone/>
            </a:pPr>
            <a:r>
              <a:rPr lang="en-GB" i="1" dirty="0"/>
              <a:t>	–        where the alleged infringer continues to use the patent in question, the alleged infringer has not 	diligently responded to that offer, in accordance with recognised commercial practices in the field and in 	good faith, this being a matter which must be established on the basis of objective factors and which 	implies, in particular, that there are no delaying tactics</a:t>
            </a:r>
            <a:r>
              <a:rPr lang="en-GB" dirty="0"/>
              <a:t>.”</a:t>
            </a:r>
          </a:p>
        </p:txBody>
      </p:sp>
    </p:spTree>
    <p:extLst>
      <p:ext uri="{BB962C8B-B14F-4D97-AF65-F5344CB8AC3E}">
        <p14:creationId xmlns:p14="http://schemas.microsoft.com/office/powerpoint/2010/main" val="2780197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BC302A4-EA90-4D93-9A63-7412ECF2CF9C}"/>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CCD2F406-A15A-43BF-9FAA-7EBD3237A9A1}"/>
              </a:ext>
            </a:extLst>
          </p:cNvPr>
          <p:cNvSpPr>
            <a:spLocks noGrp="1"/>
          </p:cNvSpPr>
          <p:nvPr>
            <p:ph type="title"/>
          </p:nvPr>
        </p:nvSpPr>
        <p:spPr/>
        <p:txBody>
          <a:bodyPr/>
          <a:lstStyle/>
          <a:p>
            <a:endParaRPr lang="en-GB" dirty="0"/>
          </a:p>
        </p:txBody>
      </p:sp>
      <p:sp>
        <p:nvSpPr>
          <p:cNvPr id="4" name="Content Placeholder 3">
            <a:extLst>
              <a:ext uri="{FF2B5EF4-FFF2-40B4-BE49-F238E27FC236}">
                <a16:creationId xmlns:a16="http://schemas.microsoft.com/office/drawing/2014/main" id="{F6E5DB2F-0E35-4460-9F25-197DFC3C0D4B}"/>
              </a:ext>
            </a:extLst>
          </p:cNvPr>
          <p:cNvSpPr>
            <a:spLocks noGrp="1"/>
          </p:cNvSpPr>
          <p:nvPr>
            <p:ph sz="quarter" idx="11"/>
          </p:nvPr>
        </p:nvSpPr>
        <p:spPr/>
        <p:txBody>
          <a:bodyPr/>
          <a:lstStyle/>
          <a:p>
            <a:r>
              <a:rPr lang="en-GB" dirty="0"/>
              <a:t>Supreme Court in </a:t>
            </a:r>
            <a:r>
              <a:rPr lang="en-GB" i="1" dirty="0"/>
              <a:t>Unwired Planet </a:t>
            </a:r>
            <a:r>
              <a:rPr lang="en-GB" dirty="0"/>
              <a:t>at [157]: </a:t>
            </a:r>
          </a:p>
          <a:p>
            <a:pPr lvl="1"/>
            <a:endParaRPr lang="en-GB" dirty="0"/>
          </a:p>
          <a:p>
            <a:pPr marL="360000" lvl="2" indent="0">
              <a:buNone/>
            </a:pPr>
            <a:r>
              <a:rPr lang="en-GB" dirty="0"/>
              <a:t>	“[The CJEU’s judgment in </a:t>
            </a:r>
            <a:r>
              <a:rPr lang="en-GB" i="1" dirty="0"/>
              <a:t>Huawei v ZTE</a:t>
            </a:r>
            <a:r>
              <a:rPr lang="en-GB" dirty="0"/>
              <a:t>] …</a:t>
            </a:r>
            <a:r>
              <a:rPr lang="en-GB" i="1" dirty="0"/>
              <a:t>provides the SEP owner with 	a route map which, if followed precisely, will ensure it can seek an 	injunction without risking infringing Article 102, and otherwise provides a 	number of points of reference to assist in assessing the all-important 	question of whether each of the parties is willing to enter into a licence on 	FRAND terms. Interpreted in this way, it has sufficient flexibility built into it 	to cater for the inevitable variations that will occur from case to case, and 	from country to country.”</a:t>
            </a:r>
            <a:endParaRPr lang="en-GB" dirty="0"/>
          </a:p>
        </p:txBody>
      </p:sp>
    </p:spTree>
    <p:extLst>
      <p:ext uri="{BB962C8B-B14F-4D97-AF65-F5344CB8AC3E}">
        <p14:creationId xmlns:p14="http://schemas.microsoft.com/office/powerpoint/2010/main" val="2931645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9A3E6BA-F960-46A0-882A-C5F61B3BE13C}"/>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FB62D03B-334C-4AEC-B224-C930D8B63F6B}"/>
              </a:ext>
            </a:extLst>
          </p:cNvPr>
          <p:cNvSpPr>
            <a:spLocks noGrp="1"/>
          </p:cNvSpPr>
          <p:nvPr>
            <p:ph type="title"/>
          </p:nvPr>
        </p:nvSpPr>
        <p:spPr/>
        <p:txBody>
          <a:bodyPr>
            <a:normAutofit/>
          </a:bodyPr>
          <a:lstStyle/>
          <a:p>
            <a:r>
              <a:rPr lang="en-GB" dirty="0"/>
              <a:t>Forthcoming cases: </a:t>
            </a:r>
            <a:r>
              <a:rPr lang="en-GB" i="1" dirty="0" err="1"/>
              <a:t>Optis</a:t>
            </a:r>
            <a:r>
              <a:rPr lang="en-GB" i="1" dirty="0"/>
              <a:t> </a:t>
            </a:r>
            <a:r>
              <a:rPr lang="en-GB" i="1" cap="none" dirty="0" smtClean="0"/>
              <a:t>v </a:t>
            </a:r>
            <a:r>
              <a:rPr lang="en-GB" i="1" dirty="0" smtClean="0"/>
              <a:t>Apple</a:t>
            </a:r>
            <a:endParaRPr lang="en-GB" i="1" dirty="0"/>
          </a:p>
        </p:txBody>
      </p:sp>
      <p:sp>
        <p:nvSpPr>
          <p:cNvPr id="4" name="Content Placeholder 3">
            <a:extLst>
              <a:ext uri="{FF2B5EF4-FFF2-40B4-BE49-F238E27FC236}">
                <a16:creationId xmlns:a16="http://schemas.microsoft.com/office/drawing/2014/main" id="{A67B455F-50D1-4CD2-B2E6-09DF2054897C}"/>
              </a:ext>
            </a:extLst>
          </p:cNvPr>
          <p:cNvSpPr>
            <a:spLocks noGrp="1"/>
          </p:cNvSpPr>
          <p:nvPr>
            <p:ph sz="quarter" idx="11"/>
          </p:nvPr>
        </p:nvSpPr>
        <p:spPr/>
        <p:txBody>
          <a:bodyPr/>
          <a:lstStyle/>
          <a:p>
            <a:r>
              <a:rPr lang="en-GB" dirty="0"/>
              <a:t>Trial F (July 2021): </a:t>
            </a:r>
          </a:p>
          <a:p>
            <a:pPr lvl="1"/>
            <a:r>
              <a:rPr lang="en-GB" dirty="0"/>
              <a:t>Is a potential licensee an unwilling licensee because it has not committed to enter into whatever licence the Court settled was FRAND?</a:t>
            </a:r>
          </a:p>
          <a:p>
            <a:pPr lvl="1"/>
            <a:r>
              <a:rPr lang="en-GB" dirty="0"/>
              <a:t>Is it abusive for the SEP owner to seek to compel the implementer to commit to a licence before it has received an offer on FRAND terms or knows what the FRAND terms are? </a:t>
            </a:r>
          </a:p>
          <a:p>
            <a:pPr marL="180000" lvl="1" indent="0">
              <a:buNone/>
            </a:pPr>
            <a:endParaRPr lang="en-GB" dirty="0"/>
          </a:p>
          <a:p>
            <a:r>
              <a:rPr lang="en-GB" dirty="0"/>
              <a:t>Trial E (June 2022):</a:t>
            </a:r>
          </a:p>
          <a:p>
            <a:pPr lvl="1"/>
            <a:r>
              <a:rPr lang="en-GB" dirty="0"/>
              <a:t>Alleged excessive pricing</a:t>
            </a:r>
          </a:p>
          <a:p>
            <a:pPr lvl="1"/>
            <a:r>
              <a:rPr lang="en-GB" dirty="0"/>
              <a:t>Alleged bundling</a:t>
            </a:r>
          </a:p>
          <a:p>
            <a:pPr lvl="1"/>
            <a:r>
              <a:rPr lang="en-GB" dirty="0"/>
              <a:t>Alleged discrimination</a:t>
            </a:r>
          </a:p>
          <a:p>
            <a:pPr lvl="1"/>
            <a:endParaRPr lang="en-GB" dirty="0"/>
          </a:p>
        </p:txBody>
      </p:sp>
    </p:spTree>
    <p:extLst>
      <p:ext uri="{BB962C8B-B14F-4D97-AF65-F5344CB8AC3E}">
        <p14:creationId xmlns:p14="http://schemas.microsoft.com/office/powerpoint/2010/main" val="4145020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rick Court Document" ma:contentTypeID="0x01010063BD4BF4AE3A6E42AA992EECC762A20E003D27FC44AAF1874C9D93A232ABCC5AA4" ma:contentTypeVersion="3" ma:contentTypeDescription="" ma:contentTypeScope="" ma:versionID="23f4d947ba7127d448cb37509cf306c7">
  <xsd:schema xmlns:xsd="http://www.w3.org/2001/XMLSchema" xmlns:xs="http://www.w3.org/2001/XMLSchema" xmlns:p="http://schemas.microsoft.com/office/2006/metadata/properties" xmlns:ns1="http://schemas.microsoft.com/sharepoint/v3" xmlns:ns2="f33d98d2-a6c3-4618-9a74-e14d2d13e379" targetNamespace="http://schemas.microsoft.com/office/2006/metadata/properties" ma:root="true" ma:fieldsID="3823a8c9245d1ac401a59d492201c790" ns1:_="" ns2:_="">
    <xsd:import namespace="http://schemas.microsoft.com/sharepoint/v3"/>
    <xsd:import namespace="f33d98d2-a6c3-4618-9a74-e14d2d13e379"/>
    <xsd:element name="properties">
      <xsd:complexType>
        <xsd:sequence>
          <xsd:element name="documentManagement">
            <xsd:complexType>
              <xsd:all>
                <xsd:element ref="ns2:NavCa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3d98d2-a6c3-4618-9a74-e14d2d13e379" elementFormDefault="qualified">
    <xsd:import namespace="http://schemas.microsoft.com/office/2006/documentManagement/types"/>
    <xsd:import namespace="http://schemas.microsoft.com/office/infopath/2007/PartnerControls"/>
    <xsd:element name="NavCat" ma:index="8" nillable="true" ma:displayName="Navigation Category" ma:description="Used to filter navigation on pages" ma:list="{9416a30a-c709-49f9-9b76-51aad6052665}" ma:internalName="NavCat" ma:showField="Title" ma:web="f33d98d2-a6c3-4618-9a74-e14d2d13e3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NavCat xmlns="f33d98d2-a6c3-4618-9a74-e14d2d13e379"/>
  </documentManagement>
</p:properties>
</file>

<file path=customXml/itemProps1.xml><?xml version="1.0" encoding="utf-8"?>
<ds:datastoreItem xmlns:ds="http://schemas.openxmlformats.org/officeDocument/2006/customXml" ds:itemID="{13A223FA-9F86-4FDF-9B6D-0718FE131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33d98d2-a6c3-4618-9a74-e14d2d13e3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E76AE1-B9B1-4651-94B2-99025E372E3B}">
  <ds:schemaRefs>
    <ds:schemaRef ds:uri="http://schemas.microsoft.com/sharepoint/v3/contenttype/forms"/>
  </ds:schemaRefs>
</ds:datastoreItem>
</file>

<file path=customXml/itemProps3.xml><?xml version="1.0" encoding="utf-8"?>
<ds:datastoreItem xmlns:ds="http://schemas.openxmlformats.org/officeDocument/2006/customXml" ds:itemID="{5F596354-2D23-485F-8D8F-0F61CFDFBCF1}">
  <ds:schemaRefs>
    <ds:schemaRef ds:uri="http://purl.org/dc/terms/"/>
    <ds:schemaRef ds:uri="http://www.w3.org/XML/1998/namespace"/>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f33d98d2-a6c3-4618-9a74-e14d2d13e379"/>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167</TotalTime>
  <Words>1334</Words>
  <Application>Microsoft Office PowerPoint</Application>
  <PresentationFormat>On-screen Show (4:3)</PresentationFormat>
  <Paragraphs>250</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  Litigating Abuse of Dominance cases mini series   </vt:lpstr>
      <vt:lpstr>  Litigating Abuse of Dominance cases mini series   </vt:lpstr>
      <vt:lpstr>Litigating abuse of dominance</vt:lpstr>
      <vt:lpstr>Dominance</vt:lpstr>
      <vt:lpstr>PowerPoint Presentation</vt:lpstr>
      <vt:lpstr>Abuse: excessive pricing</vt:lpstr>
      <vt:lpstr>Abuse: premature litigation</vt:lpstr>
      <vt:lpstr>PowerPoint Presentation</vt:lpstr>
      <vt:lpstr>Forthcoming cases: Optis v Apple</vt:lpstr>
      <vt:lpstr>Forthcoming cases: Which? v Qualcomm</vt:lpstr>
      <vt:lpstr>Litigating abuse of dominance</vt:lpstr>
      <vt:lpstr>COMPETITION LAW &amp; BIG TECH</vt:lpstr>
      <vt:lpstr>EU &amp; UK DECISIONS</vt:lpstr>
      <vt:lpstr>ISSUES FOR LITIGATORS</vt:lpstr>
      <vt:lpstr>Litigating Abuse of Dominance</vt:lpstr>
      <vt:lpstr>introduction</vt:lpstr>
      <vt:lpstr>DMTF REMIT</vt:lpstr>
      <vt:lpstr>DMTF → dmu</vt:lpstr>
      <vt:lpstr>Strategic market status</vt:lpstr>
      <vt:lpstr>Strategic market status</vt:lpstr>
      <vt:lpstr>Code of conduct</vt:lpstr>
      <vt:lpstr>Code Objective 1 – Fair Trading</vt:lpstr>
      <vt:lpstr>Code Objective 2 – Open Choices</vt:lpstr>
      <vt:lpstr>Code Objective 3 – Trust and Transparency</vt:lpstr>
      <vt:lpstr>Code monitoring and investigation</vt:lpstr>
      <vt:lpstr>Code remedies - PUBLIC</vt:lpstr>
      <vt:lpstr>Code remedies – PRIVATE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Natalie Lawrence</dc:creator>
  <cp:keywords/>
  <dc:description/>
  <cp:lastModifiedBy>Paul Gray</cp:lastModifiedBy>
  <cp:revision>22</cp:revision>
  <dcterms:created xsi:type="dcterms:W3CDTF">2018-09-12T09:19:44Z</dcterms:created>
  <dcterms:modified xsi:type="dcterms:W3CDTF">2021-04-28T13:04:14Z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0x01010063BD4BF4AE3A6E42AA992EECC762A20E003D27FC44AAF1874C9D93A232ABCC5AA4</vt:lpwstr>
  </property>
</Properties>
</file>