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62" r:id="rId2"/>
    <p:sldId id="264" r:id="rId3"/>
    <p:sldId id="265" r:id="rId4"/>
    <p:sldId id="266" r:id="rId5"/>
    <p:sldId id="267" r:id="rId6"/>
    <p:sldId id="268" r:id="rId7"/>
    <p:sldId id="269" r:id="rId8"/>
    <p:sldId id="270" r:id="rId9"/>
    <p:sldId id="271" r:id="rId10"/>
    <p:sldId id="272" r:id="rId11"/>
    <p:sldId id="273" r:id="rId12"/>
    <p:sldId id="274" r:id="rId13"/>
    <p:sldId id="275" r:id="rId14"/>
    <p:sldId id="276" r:id="rId15"/>
    <p:sldId id="277" r:id="rId16"/>
    <p:sldId id="278" r:id="rId17"/>
    <p:sldId id="256" r:id="rId18"/>
    <p:sldId id="257" r:id="rId19"/>
    <p:sldId id="258" r:id="rId20"/>
    <p:sldId id="259" r:id="rId21"/>
    <p:sldId id="260" r:id="rId22"/>
    <p:sldId id="261" r:id="rId23"/>
    <p:sldId id="263"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ECCCB"/>
    <a:srgbClr val="173E6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35" autoAdjust="0"/>
    <p:restoredTop sz="94660"/>
  </p:normalViewPr>
  <p:slideViewPr>
    <p:cSldViewPr snapToGrid="0">
      <p:cViewPr varScale="1">
        <p:scale>
          <a:sx n="73" d="100"/>
          <a:sy n="73" d="100"/>
        </p:scale>
        <p:origin x="1290"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9FF924-FDF9-4220-8050-B5CB7F3EEC43}" type="datetimeFigureOut">
              <a:rPr lang="en-GB" smtClean="0"/>
              <a:t>07/05/2021</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35E347D-53FC-4710-B120-EDBADD260F96}" type="slidenum">
              <a:rPr lang="en-GB" smtClean="0"/>
              <a:t>‹#›</a:t>
            </a:fld>
            <a:endParaRPr lang="en-GB"/>
          </a:p>
        </p:txBody>
      </p:sp>
    </p:spTree>
    <p:extLst>
      <p:ext uri="{BB962C8B-B14F-4D97-AF65-F5344CB8AC3E}">
        <p14:creationId xmlns:p14="http://schemas.microsoft.com/office/powerpoint/2010/main" val="18160342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i="1" dirty="0"/>
          </a:p>
        </p:txBody>
      </p:sp>
      <p:sp>
        <p:nvSpPr>
          <p:cNvPr id="4" name="Slide Number Placeholder 3"/>
          <p:cNvSpPr>
            <a:spLocks noGrp="1"/>
          </p:cNvSpPr>
          <p:nvPr>
            <p:ph type="sldNum" sz="quarter" idx="5"/>
          </p:nvPr>
        </p:nvSpPr>
        <p:spPr/>
        <p:txBody>
          <a:bodyPr/>
          <a:lstStyle/>
          <a:p>
            <a:fld id="{235E347D-53FC-4710-B120-EDBADD260F96}" type="slidenum">
              <a:rPr lang="en-GB" smtClean="0"/>
              <a:t>3</a:t>
            </a:fld>
            <a:endParaRPr lang="en-GB" dirty="0"/>
          </a:p>
        </p:txBody>
      </p:sp>
    </p:spTree>
    <p:extLst>
      <p:ext uri="{BB962C8B-B14F-4D97-AF65-F5344CB8AC3E}">
        <p14:creationId xmlns:p14="http://schemas.microsoft.com/office/powerpoint/2010/main" val="31173229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0" dirty="0"/>
          </a:p>
        </p:txBody>
      </p:sp>
      <p:sp>
        <p:nvSpPr>
          <p:cNvPr id="4" name="Slide Number Placeholder 3"/>
          <p:cNvSpPr>
            <a:spLocks noGrp="1"/>
          </p:cNvSpPr>
          <p:nvPr>
            <p:ph type="sldNum" sz="quarter" idx="5"/>
          </p:nvPr>
        </p:nvSpPr>
        <p:spPr/>
        <p:txBody>
          <a:bodyPr/>
          <a:lstStyle/>
          <a:p>
            <a:fld id="{235E347D-53FC-4710-B120-EDBADD260F96}" type="slidenum">
              <a:rPr lang="en-GB" smtClean="0"/>
              <a:t>4</a:t>
            </a:fld>
            <a:endParaRPr lang="en-GB" dirty="0"/>
          </a:p>
        </p:txBody>
      </p:sp>
    </p:spTree>
    <p:extLst>
      <p:ext uri="{BB962C8B-B14F-4D97-AF65-F5344CB8AC3E}">
        <p14:creationId xmlns:p14="http://schemas.microsoft.com/office/powerpoint/2010/main" val="1198835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u="none" dirty="0"/>
          </a:p>
        </p:txBody>
      </p:sp>
      <p:sp>
        <p:nvSpPr>
          <p:cNvPr id="4" name="Slide Number Placeholder 3"/>
          <p:cNvSpPr>
            <a:spLocks noGrp="1"/>
          </p:cNvSpPr>
          <p:nvPr>
            <p:ph type="sldNum" sz="quarter" idx="5"/>
          </p:nvPr>
        </p:nvSpPr>
        <p:spPr/>
        <p:txBody>
          <a:bodyPr/>
          <a:lstStyle/>
          <a:p>
            <a:fld id="{235E347D-53FC-4710-B120-EDBADD260F96}" type="slidenum">
              <a:rPr lang="en-GB" smtClean="0"/>
              <a:t>5</a:t>
            </a:fld>
            <a:endParaRPr lang="en-GB" dirty="0"/>
          </a:p>
        </p:txBody>
      </p:sp>
    </p:spTree>
    <p:extLst>
      <p:ext uri="{BB962C8B-B14F-4D97-AF65-F5344CB8AC3E}">
        <p14:creationId xmlns:p14="http://schemas.microsoft.com/office/powerpoint/2010/main" val="37457758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35E347D-53FC-4710-B120-EDBADD260F96}" type="slidenum">
              <a:rPr lang="en-GB" smtClean="0"/>
              <a:t>6</a:t>
            </a:fld>
            <a:endParaRPr lang="en-GB" dirty="0"/>
          </a:p>
        </p:txBody>
      </p:sp>
    </p:spTree>
    <p:extLst>
      <p:ext uri="{BB962C8B-B14F-4D97-AF65-F5344CB8AC3E}">
        <p14:creationId xmlns:p14="http://schemas.microsoft.com/office/powerpoint/2010/main" val="8535696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35E347D-53FC-4710-B120-EDBADD260F96}" type="slidenum">
              <a:rPr lang="en-GB" smtClean="0"/>
              <a:t>7</a:t>
            </a:fld>
            <a:endParaRPr lang="en-GB" dirty="0"/>
          </a:p>
        </p:txBody>
      </p:sp>
    </p:spTree>
    <p:extLst>
      <p:ext uri="{BB962C8B-B14F-4D97-AF65-F5344CB8AC3E}">
        <p14:creationId xmlns:p14="http://schemas.microsoft.com/office/powerpoint/2010/main" val="28558491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235E347D-53FC-4710-B120-EDBADD260F96}" type="slidenum">
              <a:rPr lang="en-GB" smtClean="0"/>
              <a:t>8</a:t>
            </a:fld>
            <a:endParaRPr lang="en-GB" dirty="0"/>
          </a:p>
        </p:txBody>
      </p:sp>
    </p:spTree>
    <p:extLst>
      <p:ext uri="{BB962C8B-B14F-4D97-AF65-F5344CB8AC3E}">
        <p14:creationId xmlns:p14="http://schemas.microsoft.com/office/powerpoint/2010/main" val="29453317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4A931F7-F35E-4CAE-83B5-7D00025AE078}"/>
              </a:ext>
            </a:extLst>
          </p:cNvPr>
          <p:cNvSpPr/>
          <p:nvPr userDrawn="1"/>
        </p:nvSpPr>
        <p:spPr>
          <a:xfrm>
            <a:off x="0" y="-1"/>
            <a:ext cx="9144000" cy="57689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D8ADC6D0-8605-40AD-8198-A5A51B98FEBE}"/>
              </a:ext>
            </a:extLst>
          </p:cNvPr>
          <p:cNvSpPr>
            <a:spLocks noGrp="1"/>
          </p:cNvSpPr>
          <p:nvPr>
            <p:ph type="ctrTitle" hasCustomPrompt="1"/>
          </p:nvPr>
        </p:nvSpPr>
        <p:spPr>
          <a:xfrm>
            <a:off x="1143000" y="1199853"/>
            <a:ext cx="6858000" cy="1512349"/>
          </a:xfrm>
        </p:spPr>
        <p:txBody>
          <a:bodyPr anchor="b">
            <a:normAutofit/>
          </a:bodyPr>
          <a:lstStyle>
            <a:lvl1pPr algn="ctr">
              <a:lnSpc>
                <a:spcPts val="2800"/>
              </a:lnSpc>
              <a:defRPr sz="2600" baseline="0">
                <a:solidFill>
                  <a:schemeClr val="bg1"/>
                </a:solidFill>
              </a:defRPr>
            </a:lvl1pPr>
          </a:lstStyle>
          <a:p>
            <a:r>
              <a:rPr lang="en-US" dirty="0"/>
              <a:t>CLICK TO EDIT MASTER TITLE STYLE</a:t>
            </a:r>
            <a:endParaRPr lang="en-GB" dirty="0"/>
          </a:p>
        </p:txBody>
      </p:sp>
      <p:sp>
        <p:nvSpPr>
          <p:cNvPr id="3" name="Subtitle 2">
            <a:extLst>
              <a:ext uri="{FF2B5EF4-FFF2-40B4-BE49-F238E27FC236}">
                <a16:creationId xmlns:a16="http://schemas.microsoft.com/office/drawing/2014/main" id="{46AF081E-C758-4363-8C85-61F5D9E355C7}"/>
              </a:ext>
            </a:extLst>
          </p:cNvPr>
          <p:cNvSpPr>
            <a:spLocks noGrp="1"/>
          </p:cNvSpPr>
          <p:nvPr>
            <p:ph type="subTitle" idx="1"/>
          </p:nvPr>
        </p:nvSpPr>
        <p:spPr>
          <a:xfrm>
            <a:off x="1143000" y="2758698"/>
            <a:ext cx="6858000" cy="670302"/>
          </a:xfrm>
        </p:spPr>
        <p:txBody>
          <a:bodyPr/>
          <a:lstStyle>
            <a:lvl1pPr marL="0" indent="0" algn="ctr">
              <a:buNone/>
              <a:defRPr sz="180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dirty="0"/>
          </a:p>
        </p:txBody>
      </p:sp>
      <p:sp>
        <p:nvSpPr>
          <p:cNvPr id="8" name="Footer Placeholder 7">
            <a:extLst>
              <a:ext uri="{FF2B5EF4-FFF2-40B4-BE49-F238E27FC236}">
                <a16:creationId xmlns:a16="http://schemas.microsoft.com/office/drawing/2014/main" id="{DD703CE2-6555-4DB8-A05F-9B815A03692D}"/>
              </a:ext>
            </a:extLst>
          </p:cNvPr>
          <p:cNvSpPr>
            <a:spLocks noGrp="1"/>
          </p:cNvSpPr>
          <p:nvPr>
            <p:ph type="ftr" sz="quarter" idx="11"/>
          </p:nvPr>
        </p:nvSpPr>
        <p:spPr/>
        <p:txBody>
          <a:bodyPr/>
          <a:lstStyle>
            <a:lvl1pPr>
              <a:defRPr>
                <a:solidFill>
                  <a:schemeClr val="tx2"/>
                </a:solidFill>
              </a:defRPr>
            </a:lvl1pPr>
          </a:lstStyle>
          <a:p>
            <a:r>
              <a:rPr lang="en-GB" b="1"/>
              <a:t>brickcourt.co.uk </a:t>
            </a:r>
          </a:p>
          <a:p>
            <a:r>
              <a:rPr lang="en-GB"/>
              <a:t>+44(0)20 7379 3550</a:t>
            </a:r>
            <a:endParaRPr lang="en-GB" dirty="0"/>
          </a:p>
        </p:txBody>
      </p:sp>
      <p:sp>
        <p:nvSpPr>
          <p:cNvPr id="13" name="Text Placeholder 12">
            <a:extLst>
              <a:ext uri="{FF2B5EF4-FFF2-40B4-BE49-F238E27FC236}">
                <a16:creationId xmlns:a16="http://schemas.microsoft.com/office/drawing/2014/main" id="{607A3DE9-A952-491D-9047-26E98BAFDD9B}"/>
              </a:ext>
            </a:extLst>
          </p:cNvPr>
          <p:cNvSpPr>
            <a:spLocks noGrp="1"/>
          </p:cNvSpPr>
          <p:nvPr>
            <p:ph type="body" sz="quarter" idx="12" hasCustomPrompt="1"/>
          </p:nvPr>
        </p:nvSpPr>
        <p:spPr>
          <a:xfrm>
            <a:off x="1143000" y="3806699"/>
            <a:ext cx="6858000" cy="976313"/>
          </a:xfrm>
        </p:spPr>
        <p:txBody>
          <a:bodyPr/>
          <a:lstStyle>
            <a:lvl1pPr marL="0" indent="0" algn="ctr">
              <a:lnSpc>
                <a:spcPts val="1900"/>
              </a:lnSpc>
              <a:spcBef>
                <a:spcPts val="0"/>
              </a:spcBef>
              <a:buNone/>
              <a:defRPr sz="1600" b="1">
                <a:solidFill>
                  <a:schemeClr val="bg1"/>
                </a:solidFill>
              </a:defRPr>
            </a:lvl1pPr>
            <a:lvl2pPr marL="0" indent="0" algn="ctr">
              <a:lnSpc>
                <a:spcPts val="1900"/>
              </a:lnSpc>
              <a:spcBef>
                <a:spcPts val="0"/>
              </a:spcBef>
              <a:buNone/>
              <a:defRPr sz="1600">
                <a:solidFill>
                  <a:schemeClr val="bg1"/>
                </a:solidFill>
              </a:defRPr>
            </a:lvl2pPr>
            <a:lvl3pPr marL="685800" indent="0" algn="ctr">
              <a:buNone/>
              <a:defRPr/>
            </a:lvl3pPr>
            <a:lvl4pPr algn="ctr">
              <a:defRPr/>
            </a:lvl4pPr>
            <a:lvl5pPr algn="ctr">
              <a:defRPr/>
            </a:lvl5pPr>
          </a:lstStyle>
          <a:p>
            <a:pPr lvl="0"/>
            <a:r>
              <a:rPr lang="en-US" dirty="0"/>
              <a:t>&lt;Name&gt;</a:t>
            </a:r>
          </a:p>
          <a:p>
            <a:pPr lvl="1"/>
            <a:r>
              <a:rPr lang="en-US" dirty="0"/>
              <a:t>Brick Court Chambers</a:t>
            </a:r>
          </a:p>
          <a:p>
            <a:pPr lvl="1"/>
            <a:r>
              <a:rPr lang="en-US" dirty="0"/>
              <a:t>&lt;Date&gt;</a:t>
            </a:r>
          </a:p>
          <a:p>
            <a:pPr lvl="2"/>
            <a:endParaRPr lang="en-GB" dirty="0"/>
          </a:p>
        </p:txBody>
      </p:sp>
    </p:spTree>
    <p:extLst>
      <p:ext uri="{BB962C8B-B14F-4D97-AF65-F5344CB8AC3E}">
        <p14:creationId xmlns:p14="http://schemas.microsoft.com/office/powerpoint/2010/main" val="1982814234"/>
      </p:ext>
    </p:extLst>
  </p:cSld>
  <p:clrMapOvr>
    <a:masterClrMapping/>
  </p:clrMapOvr>
  <p:hf sldNum="0" hdr="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28AAE40-A9A9-49E5-AB0E-AFEDE4D7BCB4}"/>
              </a:ext>
            </a:extLst>
          </p:cNvPr>
          <p:cNvSpPr/>
          <p:nvPr userDrawn="1"/>
        </p:nvSpPr>
        <p:spPr>
          <a:xfrm>
            <a:off x="0" y="4232"/>
            <a:ext cx="9144000" cy="57689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F7C8D38D-E539-45FB-9DDF-DD505B698588}"/>
              </a:ext>
            </a:extLst>
          </p:cNvPr>
          <p:cNvSpPr>
            <a:spLocks noGrp="1"/>
          </p:cNvSpPr>
          <p:nvPr>
            <p:ph type="title" hasCustomPrompt="1"/>
          </p:nvPr>
        </p:nvSpPr>
        <p:spPr>
          <a:xfrm>
            <a:off x="623888" y="944851"/>
            <a:ext cx="7886700" cy="1766808"/>
          </a:xfrm>
        </p:spPr>
        <p:txBody>
          <a:bodyPr bIns="0" anchor="b">
            <a:normAutofit/>
          </a:bodyPr>
          <a:lstStyle>
            <a:lvl1pPr algn="ctr">
              <a:lnSpc>
                <a:spcPts val="2800"/>
              </a:lnSpc>
              <a:defRPr sz="2600">
                <a:solidFill>
                  <a:schemeClr val="bg1"/>
                </a:solidFill>
              </a:defRPr>
            </a:lvl1pPr>
          </a:lstStyle>
          <a:p>
            <a:r>
              <a:rPr lang="en-US" dirty="0"/>
              <a:t>CLICK TO EDIT MASTER TITLE STYLE</a:t>
            </a:r>
            <a:endParaRPr lang="en-GB" dirty="0"/>
          </a:p>
        </p:txBody>
      </p:sp>
      <p:sp>
        <p:nvSpPr>
          <p:cNvPr id="7" name="Footer Placeholder 6">
            <a:extLst>
              <a:ext uri="{FF2B5EF4-FFF2-40B4-BE49-F238E27FC236}">
                <a16:creationId xmlns:a16="http://schemas.microsoft.com/office/drawing/2014/main" id="{E11F509F-506C-4AC8-B26F-05CD2F2C907B}"/>
              </a:ext>
            </a:extLst>
          </p:cNvPr>
          <p:cNvSpPr>
            <a:spLocks noGrp="1"/>
          </p:cNvSpPr>
          <p:nvPr>
            <p:ph type="ftr" sz="quarter" idx="10"/>
          </p:nvPr>
        </p:nvSpPr>
        <p:spPr/>
        <p:txBody>
          <a:bodyPr/>
          <a:lstStyle/>
          <a:p>
            <a:r>
              <a:rPr lang="en-GB" b="1" dirty="0"/>
              <a:t>brickcourt.co.uk </a:t>
            </a:r>
          </a:p>
          <a:p>
            <a:r>
              <a:rPr lang="en-GB" dirty="0"/>
              <a:t>+44(0)20 7379 3550</a:t>
            </a:r>
          </a:p>
        </p:txBody>
      </p:sp>
    </p:spTree>
    <p:extLst>
      <p:ext uri="{BB962C8B-B14F-4D97-AF65-F5344CB8AC3E}">
        <p14:creationId xmlns:p14="http://schemas.microsoft.com/office/powerpoint/2010/main" val="5529246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19C6CC-C89A-4C9A-AA99-5226F80DB173}"/>
              </a:ext>
            </a:extLst>
          </p:cNvPr>
          <p:cNvSpPr/>
          <p:nvPr userDrawn="1"/>
        </p:nvSpPr>
        <p:spPr>
          <a:xfrm>
            <a:off x="0" y="1130400"/>
            <a:ext cx="9144000" cy="4647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a:extLst>
              <a:ext uri="{FF2B5EF4-FFF2-40B4-BE49-F238E27FC236}">
                <a16:creationId xmlns:a16="http://schemas.microsoft.com/office/drawing/2014/main" id="{40C615FD-282B-4154-ABF6-9CE289443462}"/>
              </a:ext>
            </a:extLst>
          </p:cNvPr>
          <p:cNvSpPr/>
          <p:nvPr userDrawn="1"/>
        </p:nvSpPr>
        <p:spPr>
          <a:xfrm>
            <a:off x="0" y="0"/>
            <a:ext cx="9144000" cy="1130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Footer Placeholder 6">
            <a:extLst>
              <a:ext uri="{FF2B5EF4-FFF2-40B4-BE49-F238E27FC236}">
                <a16:creationId xmlns:a16="http://schemas.microsoft.com/office/drawing/2014/main" id="{F0D1BA41-CA1E-4278-8CFA-47E7C0FED23C}"/>
              </a:ext>
            </a:extLst>
          </p:cNvPr>
          <p:cNvSpPr>
            <a:spLocks noGrp="1"/>
          </p:cNvSpPr>
          <p:nvPr>
            <p:ph type="ftr" sz="quarter" idx="10"/>
          </p:nvPr>
        </p:nvSpPr>
        <p:spPr/>
        <p:txBody>
          <a:bodyPr/>
          <a:lstStyle>
            <a:lvl1pPr>
              <a:defRPr>
                <a:solidFill>
                  <a:schemeClr val="tx2"/>
                </a:solidFill>
              </a:defRPr>
            </a:lvl1pPr>
          </a:lstStyle>
          <a:p>
            <a:r>
              <a:rPr lang="en-GB" b="1"/>
              <a:t>brickcourt.co.uk </a:t>
            </a:r>
          </a:p>
          <a:p>
            <a:r>
              <a:rPr lang="en-GB"/>
              <a:t>+44(0)20 7379 3550</a:t>
            </a:r>
            <a:endParaRPr lang="en-GB" dirty="0"/>
          </a:p>
        </p:txBody>
      </p:sp>
      <p:sp>
        <p:nvSpPr>
          <p:cNvPr id="10" name="Title 9">
            <a:extLst>
              <a:ext uri="{FF2B5EF4-FFF2-40B4-BE49-F238E27FC236}">
                <a16:creationId xmlns:a16="http://schemas.microsoft.com/office/drawing/2014/main" id="{09A86DDB-40A9-4737-8FB6-F900BD1F2F86}"/>
              </a:ext>
            </a:extLst>
          </p:cNvPr>
          <p:cNvSpPr>
            <a:spLocks noGrp="1"/>
          </p:cNvSpPr>
          <p:nvPr>
            <p:ph type="title"/>
          </p:nvPr>
        </p:nvSpPr>
        <p:spPr/>
        <p:txBody>
          <a:bodyPr/>
          <a:lstStyle>
            <a:lvl1pPr>
              <a:defRPr>
                <a:solidFill>
                  <a:schemeClr val="bg1"/>
                </a:solidFill>
              </a:defRPr>
            </a:lvl1pPr>
          </a:lstStyle>
          <a:p>
            <a:r>
              <a:rPr lang="en-US"/>
              <a:t>Click to edit Master title style</a:t>
            </a:r>
            <a:endParaRPr lang="en-GB" dirty="0"/>
          </a:p>
        </p:txBody>
      </p:sp>
      <p:sp>
        <p:nvSpPr>
          <p:cNvPr id="12" name="Content Placeholder 11">
            <a:extLst>
              <a:ext uri="{FF2B5EF4-FFF2-40B4-BE49-F238E27FC236}">
                <a16:creationId xmlns:a16="http://schemas.microsoft.com/office/drawing/2014/main" id="{D04F4C24-34F3-45C6-8564-68D314DE6E5A}"/>
              </a:ext>
            </a:extLst>
          </p:cNvPr>
          <p:cNvSpPr>
            <a:spLocks noGrp="1"/>
          </p:cNvSpPr>
          <p:nvPr>
            <p:ph sz="quarter" idx="11"/>
          </p:nvPr>
        </p:nvSpPr>
        <p:spPr>
          <a:xfrm>
            <a:off x="846000" y="1717200"/>
            <a:ext cx="7454900" cy="4064000"/>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4399683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2)">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19C6CC-C89A-4C9A-AA99-5226F80DB173}"/>
              </a:ext>
            </a:extLst>
          </p:cNvPr>
          <p:cNvSpPr/>
          <p:nvPr userDrawn="1"/>
        </p:nvSpPr>
        <p:spPr>
          <a:xfrm>
            <a:off x="0" y="1130400"/>
            <a:ext cx="9144000" cy="4647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a:extLst>
              <a:ext uri="{FF2B5EF4-FFF2-40B4-BE49-F238E27FC236}">
                <a16:creationId xmlns:a16="http://schemas.microsoft.com/office/drawing/2014/main" id="{CA359E1E-9DEF-4F98-8624-0B121E754420}"/>
              </a:ext>
            </a:extLst>
          </p:cNvPr>
          <p:cNvSpPr>
            <a:spLocks noGrp="1"/>
          </p:cNvSpPr>
          <p:nvPr>
            <p:ph idx="1"/>
          </p:nvPr>
        </p:nvSpPr>
        <p:spPr>
          <a:xfrm>
            <a:off x="846000" y="1717200"/>
            <a:ext cx="7459259" cy="4064001"/>
          </a:xfrm>
        </p:spPr>
        <p:txBody>
          <a:bodyPr lIns="0" tIns="0"/>
          <a:lstStyle>
            <a:lvl1pPr marL="180000" indent="-180000">
              <a:lnSpc>
                <a:spcPts val="1900"/>
              </a:lnSpc>
              <a:defRPr sz="1600">
                <a:solidFill>
                  <a:schemeClr val="tx2"/>
                </a:solidFill>
              </a:defRPr>
            </a:lvl1pPr>
            <a:lvl2pPr marL="360000" indent="-180000">
              <a:lnSpc>
                <a:spcPts val="1900"/>
              </a:lnSpc>
              <a:defRPr sz="1600">
                <a:solidFill>
                  <a:schemeClr val="tx2"/>
                </a:solidFill>
              </a:defRPr>
            </a:lvl2pPr>
            <a:lvl3pPr marL="540000" indent="-180000">
              <a:lnSpc>
                <a:spcPts val="1900"/>
              </a:lnSpc>
              <a:defRPr sz="1600">
                <a:solidFill>
                  <a:schemeClr val="tx2"/>
                </a:solidFill>
              </a:defRPr>
            </a:lvl3pPr>
            <a:lvl4pPr marL="720000" indent="-180000">
              <a:lnSpc>
                <a:spcPts val="1900"/>
              </a:lnSpc>
              <a:defRPr sz="1600">
                <a:solidFill>
                  <a:schemeClr val="tx2"/>
                </a:solidFill>
              </a:defRPr>
            </a:lvl4pPr>
            <a:lvl5pPr marL="900000" indent="-180000">
              <a:lnSpc>
                <a:spcPts val="1900"/>
              </a:lnSpc>
              <a:defRPr sz="160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7" name="Footer Placeholder 6">
            <a:extLst>
              <a:ext uri="{FF2B5EF4-FFF2-40B4-BE49-F238E27FC236}">
                <a16:creationId xmlns:a16="http://schemas.microsoft.com/office/drawing/2014/main" id="{F0D1BA41-CA1E-4278-8CFA-47E7C0FED23C}"/>
              </a:ext>
            </a:extLst>
          </p:cNvPr>
          <p:cNvSpPr>
            <a:spLocks noGrp="1"/>
          </p:cNvSpPr>
          <p:nvPr>
            <p:ph type="ftr" sz="quarter" idx="10"/>
          </p:nvPr>
        </p:nvSpPr>
        <p:spPr/>
        <p:txBody>
          <a:bodyPr/>
          <a:lstStyle>
            <a:lvl1pPr>
              <a:defRPr>
                <a:solidFill>
                  <a:schemeClr val="tx2"/>
                </a:solidFill>
              </a:defRPr>
            </a:lvl1pPr>
          </a:lstStyle>
          <a:p>
            <a:r>
              <a:rPr lang="en-GB" b="1"/>
              <a:t>brickcourt.co.uk </a:t>
            </a:r>
          </a:p>
          <a:p>
            <a:r>
              <a:rPr lang="en-GB"/>
              <a:t>+44(0)20 7379 3550</a:t>
            </a:r>
            <a:endParaRPr lang="en-GB" dirty="0"/>
          </a:p>
        </p:txBody>
      </p:sp>
      <p:sp>
        <p:nvSpPr>
          <p:cNvPr id="4" name="Title 3">
            <a:extLst>
              <a:ext uri="{FF2B5EF4-FFF2-40B4-BE49-F238E27FC236}">
                <a16:creationId xmlns:a16="http://schemas.microsoft.com/office/drawing/2014/main" id="{22673E0D-B853-49B6-B25A-B4B2811CCC40}"/>
              </a:ext>
            </a:extLst>
          </p:cNvPr>
          <p:cNvSpPr>
            <a:spLocks noGrp="1"/>
          </p:cNvSpPr>
          <p:nvPr>
            <p:ph type="title"/>
          </p:nvPr>
        </p:nvSpPr>
        <p:spPr/>
        <p:txBody>
          <a:bodyPr/>
          <a:lstStyle>
            <a:lvl1pPr>
              <a:defRPr>
                <a:solidFill>
                  <a:schemeClr val="tx2"/>
                </a:solidFill>
              </a:defRPr>
            </a:lvl1pPr>
          </a:lstStyle>
          <a:p>
            <a:r>
              <a:rPr lang="en-US"/>
              <a:t>Click to edit Master title style</a:t>
            </a:r>
            <a:endParaRPr lang="en-GB" dirty="0"/>
          </a:p>
        </p:txBody>
      </p:sp>
    </p:spTree>
    <p:extLst>
      <p:ext uri="{BB962C8B-B14F-4D97-AF65-F5344CB8AC3E}">
        <p14:creationId xmlns:p14="http://schemas.microsoft.com/office/powerpoint/2010/main" val="233130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1CB4D55-83D9-409A-A592-EFB348414E8D}"/>
              </a:ext>
            </a:extLst>
          </p:cNvPr>
          <p:cNvSpPr/>
          <p:nvPr userDrawn="1"/>
        </p:nvSpPr>
        <p:spPr>
          <a:xfrm>
            <a:off x="0" y="1130400"/>
            <a:ext cx="9144000" cy="4647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a:extLst>
              <a:ext uri="{FF2B5EF4-FFF2-40B4-BE49-F238E27FC236}">
                <a16:creationId xmlns:a16="http://schemas.microsoft.com/office/drawing/2014/main" id="{8A32AF53-A1E9-481F-BA72-0AFCB2174A70}"/>
              </a:ext>
            </a:extLst>
          </p:cNvPr>
          <p:cNvSpPr/>
          <p:nvPr userDrawn="1"/>
        </p:nvSpPr>
        <p:spPr>
          <a:xfrm>
            <a:off x="0" y="0"/>
            <a:ext cx="9144000" cy="1130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a:extLst>
              <a:ext uri="{FF2B5EF4-FFF2-40B4-BE49-F238E27FC236}">
                <a16:creationId xmlns:a16="http://schemas.microsoft.com/office/drawing/2014/main" id="{2830B9C5-6AFF-4B6A-AC19-BF4060281BDC}"/>
              </a:ext>
            </a:extLst>
          </p:cNvPr>
          <p:cNvSpPr>
            <a:spLocks noGrp="1"/>
          </p:cNvSpPr>
          <p:nvPr>
            <p:ph sz="half" idx="1"/>
          </p:nvPr>
        </p:nvSpPr>
        <p:spPr>
          <a:xfrm>
            <a:off x="846000" y="1717200"/>
            <a:ext cx="3564000" cy="4032000"/>
          </a:xfrm>
        </p:spPr>
        <p:txBody>
          <a:bodyPr/>
          <a:lstStyle>
            <a:lvl1pPr marL="180000" indent="-180000">
              <a:lnSpc>
                <a:spcPts val="1900"/>
              </a:lnSpc>
              <a:defRPr sz="1600">
                <a:solidFill>
                  <a:schemeClr val="tx2"/>
                </a:solidFill>
              </a:defRPr>
            </a:lvl1pPr>
            <a:lvl2pPr marL="360000" indent="-180000">
              <a:lnSpc>
                <a:spcPts val="1900"/>
              </a:lnSpc>
              <a:defRPr sz="1600">
                <a:solidFill>
                  <a:schemeClr val="tx2"/>
                </a:solidFill>
              </a:defRPr>
            </a:lvl2pPr>
            <a:lvl3pPr marL="540000" indent="-180000">
              <a:lnSpc>
                <a:spcPts val="1900"/>
              </a:lnSpc>
              <a:defRPr sz="1600">
                <a:solidFill>
                  <a:schemeClr val="tx2"/>
                </a:solidFill>
              </a:defRPr>
            </a:lvl3pPr>
            <a:lvl4pPr marL="720000" indent="-180000">
              <a:lnSpc>
                <a:spcPts val="1900"/>
              </a:lnSpc>
              <a:defRPr sz="1600">
                <a:solidFill>
                  <a:schemeClr val="tx2"/>
                </a:solidFill>
              </a:defRPr>
            </a:lvl4pPr>
            <a:lvl5pPr marL="900000" indent="-180000">
              <a:lnSpc>
                <a:spcPts val="1900"/>
              </a:lnSpc>
              <a:defRPr sz="160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a:extLst>
              <a:ext uri="{FF2B5EF4-FFF2-40B4-BE49-F238E27FC236}">
                <a16:creationId xmlns:a16="http://schemas.microsoft.com/office/drawing/2014/main" id="{993AB4CA-E859-49C8-A9DD-59570F1000FF}"/>
              </a:ext>
            </a:extLst>
          </p:cNvPr>
          <p:cNvSpPr>
            <a:spLocks noGrp="1"/>
          </p:cNvSpPr>
          <p:nvPr>
            <p:ph sz="half" idx="2"/>
          </p:nvPr>
        </p:nvSpPr>
        <p:spPr>
          <a:xfrm>
            <a:off x="4715997" y="1717199"/>
            <a:ext cx="3564000" cy="4032000"/>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Footer Placeholder 7">
            <a:extLst>
              <a:ext uri="{FF2B5EF4-FFF2-40B4-BE49-F238E27FC236}">
                <a16:creationId xmlns:a16="http://schemas.microsoft.com/office/drawing/2014/main" id="{7511AA63-C33F-4EE4-BC73-F2C66C84D168}"/>
              </a:ext>
            </a:extLst>
          </p:cNvPr>
          <p:cNvSpPr>
            <a:spLocks noGrp="1"/>
          </p:cNvSpPr>
          <p:nvPr>
            <p:ph type="ftr" sz="quarter" idx="10"/>
          </p:nvPr>
        </p:nvSpPr>
        <p:spPr/>
        <p:txBody>
          <a:bodyPr/>
          <a:lstStyle>
            <a:lvl1pPr>
              <a:defRPr>
                <a:solidFill>
                  <a:schemeClr val="tx2"/>
                </a:solidFill>
              </a:defRPr>
            </a:lvl1pPr>
          </a:lstStyle>
          <a:p>
            <a:r>
              <a:rPr lang="en-GB" b="1"/>
              <a:t>brickcourt.co.uk</a:t>
            </a:r>
          </a:p>
          <a:p>
            <a:r>
              <a:rPr lang="en-GB"/>
              <a:t>+44(0)20 7379 3550</a:t>
            </a:r>
            <a:endParaRPr lang="en-GB" dirty="0"/>
          </a:p>
        </p:txBody>
      </p:sp>
      <p:sp>
        <p:nvSpPr>
          <p:cNvPr id="9" name="Title 8">
            <a:extLst>
              <a:ext uri="{FF2B5EF4-FFF2-40B4-BE49-F238E27FC236}">
                <a16:creationId xmlns:a16="http://schemas.microsoft.com/office/drawing/2014/main" id="{830F98B4-E0C9-44BA-8BC8-993D15CB2087}"/>
              </a:ext>
            </a:extLst>
          </p:cNvPr>
          <p:cNvSpPr>
            <a:spLocks noGrp="1"/>
          </p:cNvSpPr>
          <p:nvPr>
            <p:ph type="title"/>
          </p:nvPr>
        </p:nvSpPr>
        <p:spPr>
          <a:xfrm>
            <a:off x="846000" y="365127"/>
            <a:ext cx="7433997" cy="487280"/>
          </a:xfrm>
        </p:spPr>
        <p:txBody>
          <a:bodyPr/>
          <a:lstStyle>
            <a:lvl1pPr algn="l">
              <a:defRPr>
                <a:solidFill>
                  <a:schemeClr val="bg1"/>
                </a:solidFill>
              </a:defRPr>
            </a:lvl1pPr>
          </a:lstStyle>
          <a:p>
            <a:r>
              <a:rPr lang="en-US"/>
              <a:t>Click to edit Master title style</a:t>
            </a:r>
            <a:endParaRPr lang="en-GB" dirty="0"/>
          </a:p>
        </p:txBody>
      </p:sp>
    </p:spTree>
    <p:extLst>
      <p:ext uri="{BB962C8B-B14F-4D97-AF65-F5344CB8AC3E}">
        <p14:creationId xmlns:p14="http://schemas.microsoft.com/office/powerpoint/2010/main" val="1481803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2)">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1CB4D55-83D9-409A-A592-EFB348414E8D}"/>
              </a:ext>
            </a:extLst>
          </p:cNvPr>
          <p:cNvSpPr/>
          <p:nvPr userDrawn="1"/>
        </p:nvSpPr>
        <p:spPr>
          <a:xfrm>
            <a:off x="0" y="1130400"/>
            <a:ext cx="9144000" cy="4647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a:extLst>
              <a:ext uri="{FF2B5EF4-FFF2-40B4-BE49-F238E27FC236}">
                <a16:creationId xmlns:a16="http://schemas.microsoft.com/office/drawing/2014/main" id="{2830B9C5-6AFF-4B6A-AC19-BF4060281BDC}"/>
              </a:ext>
            </a:extLst>
          </p:cNvPr>
          <p:cNvSpPr>
            <a:spLocks noGrp="1"/>
          </p:cNvSpPr>
          <p:nvPr>
            <p:ph sz="half" idx="1"/>
          </p:nvPr>
        </p:nvSpPr>
        <p:spPr>
          <a:xfrm>
            <a:off x="846000" y="1717200"/>
            <a:ext cx="3564000" cy="4032000"/>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a:extLst>
              <a:ext uri="{FF2B5EF4-FFF2-40B4-BE49-F238E27FC236}">
                <a16:creationId xmlns:a16="http://schemas.microsoft.com/office/drawing/2014/main" id="{993AB4CA-E859-49C8-A9DD-59570F1000FF}"/>
              </a:ext>
            </a:extLst>
          </p:cNvPr>
          <p:cNvSpPr>
            <a:spLocks noGrp="1"/>
          </p:cNvSpPr>
          <p:nvPr>
            <p:ph sz="half" idx="2"/>
          </p:nvPr>
        </p:nvSpPr>
        <p:spPr>
          <a:xfrm>
            <a:off x="4715997" y="1717200"/>
            <a:ext cx="3564000" cy="4032000"/>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Footer Placeholder 7">
            <a:extLst>
              <a:ext uri="{FF2B5EF4-FFF2-40B4-BE49-F238E27FC236}">
                <a16:creationId xmlns:a16="http://schemas.microsoft.com/office/drawing/2014/main" id="{7511AA63-C33F-4EE4-BC73-F2C66C84D168}"/>
              </a:ext>
            </a:extLst>
          </p:cNvPr>
          <p:cNvSpPr>
            <a:spLocks noGrp="1"/>
          </p:cNvSpPr>
          <p:nvPr>
            <p:ph type="ftr" sz="quarter" idx="10"/>
          </p:nvPr>
        </p:nvSpPr>
        <p:spPr/>
        <p:txBody>
          <a:bodyPr/>
          <a:lstStyle>
            <a:lvl1pPr>
              <a:defRPr>
                <a:solidFill>
                  <a:schemeClr val="tx2"/>
                </a:solidFill>
              </a:defRPr>
            </a:lvl1pPr>
          </a:lstStyle>
          <a:p>
            <a:r>
              <a:rPr lang="en-GB" b="1"/>
              <a:t>brickcourt.co.uk</a:t>
            </a:r>
          </a:p>
          <a:p>
            <a:r>
              <a:rPr lang="en-GB"/>
              <a:t>+44(0)20 7379 3550</a:t>
            </a:r>
            <a:endParaRPr lang="en-GB" dirty="0"/>
          </a:p>
        </p:txBody>
      </p:sp>
      <p:sp>
        <p:nvSpPr>
          <p:cNvPr id="9" name="Title 8">
            <a:extLst>
              <a:ext uri="{FF2B5EF4-FFF2-40B4-BE49-F238E27FC236}">
                <a16:creationId xmlns:a16="http://schemas.microsoft.com/office/drawing/2014/main" id="{830F98B4-E0C9-44BA-8BC8-993D15CB2087}"/>
              </a:ext>
            </a:extLst>
          </p:cNvPr>
          <p:cNvSpPr>
            <a:spLocks noGrp="1"/>
          </p:cNvSpPr>
          <p:nvPr>
            <p:ph type="title"/>
          </p:nvPr>
        </p:nvSpPr>
        <p:spPr>
          <a:xfrm>
            <a:off x="846000" y="365127"/>
            <a:ext cx="7433997" cy="487280"/>
          </a:xfrm>
        </p:spPr>
        <p:txBody>
          <a:bodyPr/>
          <a:lstStyle>
            <a:lvl1pPr algn="l">
              <a:defRPr>
                <a:solidFill>
                  <a:schemeClr val="tx2"/>
                </a:solidFill>
              </a:defRPr>
            </a:lvl1pPr>
          </a:lstStyle>
          <a:p>
            <a:r>
              <a:rPr lang="en-US"/>
              <a:t>Click to edit Master title style</a:t>
            </a:r>
            <a:endParaRPr lang="en-GB" dirty="0"/>
          </a:p>
        </p:txBody>
      </p:sp>
    </p:spTree>
    <p:extLst>
      <p:ext uri="{BB962C8B-B14F-4D97-AF65-F5344CB8AC3E}">
        <p14:creationId xmlns:p14="http://schemas.microsoft.com/office/powerpoint/2010/main" val="347812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80F0DB-D1F1-45D6-8981-72F37B056FE6}"/>
              </a:ext>
            </a:extLst>
          </p:cNvPr>
          <p:cNvSpPr>
            <a:spLocks noGrp="1"/>
          </p:cNvSpPr>
          <p:nvPr>
            <p:ph type="title"/>
          </p:nvPr>
        </p:nvSpPr>
        <p:spPr/>
        <p:txBody>
          <a:bodyPr/>
          <a:lstStyle>
            <a:lvl1pPr algn="l">
              <a:defRPr>
                <a:solidFill>
                  <a:schemeClr val="tx2"/>
                </a:solidFill>
              </a:defRPr>
            </a:lvl1pPr>
          </a:lstStyle>
          <a:p>
            <a:r>
              <a:rPr lang="en-US"/>
              <a:t>Click to edit Master title style</a:t>
            </a:r>
            <a:endParaRPr lang="en-GB" dirty="0"/>
          </a:p>
        </p:txBody>
      </p:sp>
      <p:sp>
        <p:nvSpPr>
          <p:cNvPr id="6" name="Footer Placeholder 5">
            <a:extLst>
              <a:ext uri="{FF2B5EF4-FFF2-40B4-BE49-F238E27FC236}">
                <a16:creationId xmlns:a16="http://schemas.microsoft.com/office/drawing/2014/main" id="{708F5024-26F7-4B2C-B374-B6643380E225}"/>
              </a:ext>
            </a:extLst>
          </p:cNvPr>
          <p:cNvSpPr>
            <a:spLocks noGrp="1"/>
          </p:cNvSpPr>
          <p:nvPr>
            <p:ph type="ftr" sz="quarter" idx="10"/>
          </p:nvPr>
        </p:nvSpPr>
        <p:spPr/>
        <p:txBody>
          <a:bodyPr/>
          <a:lstStyle>
            <a:lvl1pPr>
              <a:defRPr>
                <a:solidFill>
                  <a:schemeClr val="tx2"/>
                </a:solidFill>
              </a:defRPr>
            </a:lvl1pPr>
          </a:lstStyle>
          <a:p>
            <a:r>
              <a:rPr lang="en-GB" b="1"/>
              <a:t>brickcourt.co.uk</a:t>
            </a:r>
          </a:p>
          <a:p>
            <a:r>
              <a:rPr lang="en-GB"/>
              <a:t>+44(0)20 7379 3550</a:t>
            </a:r>
            <a:endParaRPr lang="en-GB" dirty="0"/>
          </a:p>
        </p:txBody>
      </p:sp>
    </p:spTree>
    <p:extLst>
      <p:ext uri="{BB962C8B-B14F-4D97-AF65-F5344CB8AC3E}">
        <p14:creationId xmlns:p14="http://schemas.microsoft.com/office/powerpoint/2010/main" val="661073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C7EB237F-40BB-4865-AEDC-73B2F6C41743}"/>
              </a:ext>
            </a:extLst>
          </p:cNvPr>
          <p:cNvSpPr>
            <a:spLocks noGrp="1"/>
          </p:cNvSpPr>
          <p:nvPr>
            <p:ph type="ftr" sz="quarter" idx="10"/>
          </p:nvPr>
        </p:nvSpPr>
        <p:spPr/>
        <p:txBody>
          <a:bodyPr/>
          <a:lstStyle>
            <a:lvl1pPr>
              <a:defRPr>
                <a:solidFill>
                  <a:schemeClr val="tx2"/>
                </a:solidFill>
              </a:defRPr>
            </a:lvl1pPr>
          </a:lstStyle>
          <a:p>
            <a:r>
              <a:rPr lang="en-GB" b="1"/>
              <a:t>brickcourt.co.uk</a:t>
            </a:r>
          </a:p>
          <a:p>
            <a:r>
              <a:rPr lang="en-GB"/>
              <a:t>+44(0)20 7379 3550</a:t>
            </a:r>
            <a:endParaRPr lang="en-GB" dirty="0"/>
          </a:p>
        </p:txBody>
      </p:sp>
    </p:spTree>
    <p:extLst>
      <p:ext uri="{BB962C8B-B14F-4D97-AF65-F5344CB8AC3E}">
        <p14:creationId xmlns:p14="http://schemas.microsoft.com/office/powerpoint/2010/main" val="19422662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ack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43D9FE2-A014-41F6-9435-4131AC362674}"/>
              </a:ext>
            </a:extLst>
          </p:cNvPr>
          <p:cNvSpPr/>
          <p:nvPr userDrawn="1"/>
        </p:nvSpPr>
        <p:spPr>
          <a:xfrm>
            <a:off x="0" y="-1"/>
            <a:ext cx="9144000" cy="57689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B28B59F1-8A7E-436E-9451-E7F4E00903A6}"/>
              </a:ext>
            </a:extLst>
          </p:cNvPr>
          <p:cNvSpPr>
            <a:spLocks noGrp="1"/>
          </p:cNvSpPr>
          <p:nvPr>
            <p:ph type="title"/>
          </p:nvPr>
        </p:nvSpPr>
        <p:spPr>
          <a:xfrm>
            <a:off x="628650" y="1759974"/>
            <a:ext cx="7886700" cy="1325563"/>
          </a:xfrm>
        </p:spPr>
        <p:txBody>
          <a:bodyPr/>
          <a:lstStyle>
            <a:lvl1pPr algn="ctr">
              <a:defRPr>
                <a:solidFill>
                  <a:schemeClr val="bg1"/>
                </a:solidFill>
              </a:defRPr>
            </a:lvl1pPr>
          </a:lstStyle>
          <a:p>
            <a:r>
              <a:rPr lang="en-US"/>
              <a:t>Click to edit Master title style</a:t>
            </a:r>
            <a:endParaRPr lang="en-GB"/>
          </a:p>
        </p:txBody>
      </p:sp>
      <p:sp>
        <p:nvSpPr>
          <p:cNvPr id="3" name="Footer Placeholder 2">
            <a:extLst>
              <a:ext uri="{FF2B5EF4-FFF2-40B4-BE49-F238E27FC236}">
                <a16:creationId xmlns:a16="http://schemas.microsoft.com/office/drawing/2014/main" id="{4ABF4C48-0524-4B64-B5B6-C6078914BDE2}"/>
              </a:ext>
            </a:extLst>
          </p:cNvPr>
          <p:cNvSpPr>
            <a:spLocks noGrp="1"/>
          </p:cNvSpPr>
          <p:nvPr>
            <p:ph type="ftr" sz="quarter" idx="10"/>
          </p:nvPr>
        </p:nvSpPr>
        <p:spPr/>
        <p:txBody>
          <a:bodyPr/>
          <a:lstStyle>
            <a:lvl1pPr>
              <a:defRPr>
                <a:solidFill>
                  <a:schemeClr val="tx2"/>
                </a:solidFill>
              </a:defRPr>
            </a:lvl1pPr>
          </a:lstStyle>
          <a:p>
            <a:r>
              <a:rPr lang="en-GB" b="1"/>
              <a:t>brickcourt.co.uk</a:t>
            </a:r>
          </a:p>
          <a:p>
            <a:r>
              <a:rPr lang="en-GB"/>
              <a:t>+44(0)20 7379 3550</a:t>
            </a:r>
            <a:endParaRPr lang="en-GB" dirty="0"/>
          </a:p>
        </p:txBody>
      </p:sp>
      <p:sp>
        <p:nvSpPr>
          <p:cNvPr id="6" name="Text Placeholder 5">
            <a:extLst>
              <a:ext uri="{FF2B5EF4-FFF2-40B4-BE49-F238E27FC236}">
                <a16:creationId xmlns:a16="http://schemas.microsoft.com/office/drawing/2014/main" id="{15838B1F-A3FF-45CE-A496-B3A44905EE8C}"/>
              </a:ext>
            </a:extLst>
          </p:cNvPr>
          <p:cNvSpPr>
            <a:spLocks noGrp="1"/>
          </p:cNvSpPr>
          <p:nvPr>
            <p:ph type="body" sz="quarter" idx="11" hasCustomPrompt="1"/>
          </p:nvPr>
        </p:nvSpPr>
        <p:spPr>
          <a:xfrm>
            <a:off x="628650" y="3254375"/>
            <a:ext cx="7886700" cy="1325563"/>
          </a:xfrm>
        </p:spPr>
        <p:txBody>
          <a:bodyPr/>
          <a:lstStyle>
            <a:lvl1pPr marL="0" indent="0" algn="ctr">
              <a:buNone/>
              <a:defRPr b="1">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&lt;Name&gt;</a:t>
            </a:r>
            <a:endParaRPr lang="en-GB" dirty="0"/>
          </a:p>
        </p:txBody>
      </p:sp>
    </p:spTree>
    <p:extLst>
      <p:ext uri="{BB962C8B-B14F-4D97-AF65-F5344CB8AC3E}">
        <p14:creationId xmlns:p14="http://schemas.microsoft.com/office/powerpoint/2010/main" val="23359843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Logo banner" descr="A close up of a logo&#10;&#10;Description generated with very high confidence">
            <a:extLst>
              <a:ext uri="{FF2B5EF4-FFF2-40B4-BE49-F238E27FC236}">
                <a16:creationId xmlns:a16="http://schemas.microsoft.com/office/drawing/2014/main" id="{09B0CA6F-BD90-4FF6-9A11-3B4B8C1173CD}"/>
              </a:ext>
            </a:extLst>
          </p:cNvPr>
          <p:cNvPicPr>
            <a:picLocks noChangeAspect="1"/>
          </p:cNvPicPr>
          <p:nvPr userDrawn="1"/>
        </p:nvPicPr>
        <p:blipFill>
          <a:blip r:embed="rId11" cstate="hqprint">
            <a:extLst>
              <a:ext uri="{28A0092B-C50C-407E-A947-70E740481C1C}">
                <a14:useLocalDpi xmlns:a14="http://schemas.microsoft.com/office/drawing/2010/main" val="0"/>
              </a:ext>
            </a:extLst>
          </a:blip>
          <a:stretch>
            <a:fillRect/>
          </a:stretch>
        </p:blipFill>
        <p:spPr>
          <a:xfrm>
            <a:off x="0" y="5755639"/>
            <a:ext cx="9144000" cy="1112520"/>
          </a:xfrm>
          <a:prstGeom prst="rect">
            <a:avLst/>
          </a:prstGeom>
        </p:spPr>
      </p:pic>
      <p:sp>
        <p:nvSpPr>
          <p:cNvPr id="11" name="Mask">
            <a:extLst>
              <a:ext uri="{FF2B5EF4-FFF2-40B4-BE49-F238E27FC236}">
                <a16:creationId xmlns:a16="http://schemas.microsoft.com/office/drawing/2014/main" id="{B452B2DA-5069-48D7-8FF8-34F037B10069}"/>
              </a:ext>
            </a:extLst>
          </p:cNvPr>
          <p:cNvSpPr/>
          <p:nvPr userDrawn="1"/>
        </p:nvSpPr>
        <p:spPr>
          <a:xfrm>
            <a:off x="5774076" y="6088478"/>
            <a:ext cx="2741274" cy="4815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2" name="Title Placeholder 1">
            <a:extLst>
              <a:ext uri="{FF2B5EF4-FFF2-40B4-BE49-F238E27FC236}">
                <a16:creationId xmlns:a16="http://schemas.microsoft.com/office/drawing/2014/main" id="{D499FB7A-7990-42D1-97B3-A931BC4089DD}"/>
              </a:ext>
            </a:extLst>
          </p:cNvPr>
          <p:cNvSpPr>
            <a:spLocks noGrp="1"/>
          </p:cNvSpPr>
          <p:nvPr>
            <p:ph type="title"/>
          </p:nvPr>
        </p:nvSpPr>
        <p:spPr>
          <a:xfrm>
            <a:off x="846000" y="365127"/>
            <a:ext cx="7433997" cy="487280"/>
          </a:xfrm>
          <a:prstGeom prst="rect">
            <a:avLst/>
          </a:prstGeom>
        </p:spPr>
        <p:txBody>
          <a:bodyPr vert="horz" lIns="0" tIns="0" rIns="0" bIns="0" rtlCol="0" anchor="ctr">
            <a:normAutofit/>
          </a:body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0C318955-BD42-4202-AD87-FB4651F31FEB}"/>
              </a:ext>
            </a:extLst>
          </p:cNvPr>
          <p:cNvSpPr>
            <a:spLocks noGrp="1"/>
          </p:cNvSpPr>
          <p:nvPr>
            <p:ph type="body" idx="1"/>
          </p:nvPr>
        </p:nvSpPr>
        <p:spPr>
          <a:xfrm>
            <a:off x="846000" y="1717199"/>
            <a:ext cx="7433997" cy="4051775"/>
          </a:xfrm>
          <a:prstGeom prst="rect">
            <a:avLst/>
          </a:prstGeom>
        </p:spPr>
        <p:txBody>
          <a:bodyPr vert="horz" lIns="0" tIns="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Footer Placeholder 4">
            <a:extLst>
              <a:ext uri="{FF2B5EF4-FFF2-40B4-BE49-F238E27FC236}">
                <a16:creationId xmlns:a16="http://schemas.microsoft.com/office/drawing/2014/main" id="{849E257C-1A1E-4ACB-B760-7F897DDCC8D3}"/>
              </a:ext>
            </a:extLst>
          </p:cNvPr>
          <p:cNvSpPr>
            <a:spLocks noGrp="1"/>
          </p:cNvSpPr>
          <p:nvPr>
            <p:ph type="ftr" sz="quarter" idx="3"/>
          </p:nvPr>
        </p:nvSpPr>
        <p:spPr>
          <a:xfrm>
            <a:off x="5310904" y="6146673"/>
            <a:ext cx="3086100" cy="365125"/>
          </a:xfrm>
          <a:prstGeom prst="rect">
            <a:avLst/>
          </a:prstGeom>
          <a:solidFill>
            <a:schemeClr val="bg1"/>
          </a:solidFill>
        </p:spPr>
        <p:txBody>
          <a:bodyPr vert="horz" lIns="91440" tIns="45720" rIns="91440" bIns="45720" rtlCol="0" anchor="ctr"/>
          <a:lstStyle>
            <a:lvl1pPr algn="r">
              <a:lnSpc>
                <a:spcPts val="1600"/>
              </a:lnSpc>
              <a:defRPr sz="1200">
                <a:solidFill>
                  <a:srgbClr val="173E61"/>
                </a:solidFill>
              </a:defRPr>
            </a:lvl1pPr>
          </a:lstStyle>
          <a:p>
            <a:r>
              <a:rPr lang="en-GB" b="1" dirty="0"/>
              <a:t>brickcourt.co.uk</a:t>
            </a:r>
          </a:p>
          <a:p>
            <a:r>
              <a:rPr lang="en-GB" dirty="0"/>
              <a:t>+44(0)20 7379 3550</a:t>
            </a:r>
          </a:p>
        </p:txBody>
      </p:sp>
    </p:spTree>
    <p:extLst>
      <p:ext uri="{BB962C8B-B14F-4D97-AF65-F5344CB8AC3E}">
        <p14:creationId xmlns:p14="http://schemas.microsoft.com/office/powerpoint/2010/main" val="533846552"/>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6" r:id="rId4"/>
    <p:sldLayoutId id="2147483652" r:id="rId5"/>
    <p:sldLayoutId id="2147483657" r:id="rId6"/>
    <p:sldLayoutId id="2147483654" r:id="rId7"/>
    <p:sldLayoutId id="2147483655" r:id="rId8"/>
    <p:sldLayoutId id="2147483658" r:id="rId9"/>
  </p:sldLayoutIdLst>
  <p:hf sldNum="0" hdr="0" dt="0"/>
  <p:txStyles>
    <p:titleStyle>
      <a:lvl1pPr algn="l" defTabSz="685800" rtl="0" eaLnBrk="1" latinLnBrk="0" hangingPunct="1">
        <a:lnSpc>
          <a:spcPct val="90000"/>
        </a:lnSpc>
        <a:spcBef>
          <a:spcPct val="0"/>
        </a:spcBef>
        <a:buNone/>
        <a:defRPr sz="2600" kern="1200" cap="all" baseline="0">
          <a:solidFill>
            <a:schemeClr val="tx2"/>
          </a:solidFill>
          <a:latin typeface="+mj-lt"/>
          <a:ea typeface="+mj-ea"/>
          <a:cs typeface="+mj-cs"/>
        </a:defRPr>
      </a:lvl1pPr>
    </p:titleStyle>
    <p:bodyStyle>
      <a:lvl1pPr marL="180000" indent="-180000" algn="l" defTabSz="685800" rtl="0" eaLnBrk="1" latinLnBrk="0" hangingPunct="1">
        <a:lnSpc>
          <a:spcPts val="1900"/>
        </a:lnSpc>
        <a:spcBef>
          <a:spcPts val="750"/>
        </a:spcBef>
        <a:buFont typeface="Arial" panose="020B0604020202020204" pitchFamily="34" charset="0"/>
        <a:buChar char="•"/>
        <a:defRPr sz="1600" kern="1200">
          <a:solidFill>
            <a:schemeClr val="tx2"/>
          </a:solidFill>
          <a:latin typeface="+mn-lt"/>
          <a:ea typeface="+mn-ea"/>
          <a:cs typeface="+mn-cs"/>
        </a:defRPr>
      </a:lvl1pPr>
      <a:lvl2pPr marL="360000" indent="-180000" algn="l" defTabSz="685800" rtl="0" eaLnBrk="1" latinLnBrk="0" hangingPunct="1">
        <a:lnSpc>
          <a:spcPts val="1900"/>
        </a:lnSpc>
        <a:spcBef>
          <a:spcPts val="375"/>
        </a:spcBef>
        <a:buFont typeface="Arial" panose="020B0604020202020204" pitchFamily="34" charset="0"/>
        <a:buChar char="•"/>
        <a:defRPr sz="1600" kern="1200">
          <a:solidFill>
            <a:schemeClr val="tx2"/>
          </a:solidFill>
          <a:latin typeface="+mn-lt"/>
          <a:ea typeface="+mn-ea"/>
          <a:cs typeface="+mn-cs"/>
        </a:defRPr>
      </a:lvl2pPr>
      <a:lvl3pPr marL="540000" indent="-180000" algn="l" defTabSz="685800" rtl="0" eaLnBrk="1" latinLnBrk="0" hangingPunct="1">
        <a:lnSpc>
          <a:spcPts val="1900"/>
        </a:lnSpc>
        <a:spcBef>
          <a:spcPts val="375"/>
        </a:spcBef>
        <a:buFont typeface="Arial" panose="020B0604020202020204" pitchFamily="34" charset="0"/>
        <a:buChar char="•"/>
        <a:defRPr sz="1600" kern="1200">
          <a:solidFill>
            <a:schemeClr val="tx2"/>
          </a:solidFill>
          <a:latin typeface="+mn-lt"/>
          <a:ea typeface="+mn-ea"/>
          <a:cs typeface="+mn-cs"/>
        </a:defRPr>
      </a:lvl3pPr>
      <a:lvl4pPr marL="720000" indent="-180000" algn="l" defTabSz="685800" rtl="0" eaLnBrk="1" latinLnBrk="0" hangingPunct="1">
        <a:lnSpc>
          <a:spcPts val="1900"/>
        </a:lnSpc>
        <a:spcBef>
          <a:spcPts val="375"/>
        </a:spcBef>
        <a:buFont typeface="Arial" panose="020B0604020202020204" pitchFamily="34" charset="0"/>
        <a:buChar char="•"/>
        <a:defRPr sz="1600" kern="1200">
          <a:solidFill>
            <a:schemeClr val="tx2"/>
          </a:solidFill>
          <a:latin typeface="+mn-lt"/>
          <a:ea typeface="+mn-ea"/>
          <a:cs typeface="+mn-cs"/>
        </a:defRPr>
      </a:lvl4pPr>
      <a:lvl5pPr marL="900000" indent="-180000" algn="l" defTabSz="685800" rtl="0" eaLnBrk="1" latinLnBrk="0" hangingPunct="1">
        <a:lnSpc>
          <a:spcPts val="1900"/>
        </a:lnSpc>
        <a:spcBef>
          <a:spcPts val="375"/>
        </a:spcBef>
        <a:buFont typeface="Arial" panose="020B0604020202020204" pitchFamily="34" charset="0"/>
        <a:buChar char="•"/>
        <a:defRPr sz="1600" kern="1200">
          <a:solidFill>
            <a:schemeClr val="tx2"/>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guide id="3" orient="horz" pos="3634" userDrawn="1">
          <p15:clr>
            <a:srgbClr val="F26B43"/>
          </p15:clr>
        </p15:guide>
        <p15:guide id="4" pos="517" userDrawn="1">
          <p15:clr>
            <a:srgbClr val="F26B43"/>
          </p15:clr>
        </p15:guide>
        <p15:guide id="5" pos="5213" userDrawn="1">
          <p15:clr>
            <a:srgbClr val="F26B43"/>
          </p15:clr>
        </p15:guide>
        <p15:guide id="6" orient="horz" pos="107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B57A5-3AC2-7D44-910C-7512C52ECA37}"/>
              </a:ext>
            </a:extLst>
          </p:cNvPr>
          <p:cNvSpPr>
            <a:spLocks noGrp="1"/>
          </p:cNvSpPr>
          <p:nvPr>
            <p:ph type="ctrTitle"/>
          </p:nvPr>
        </p:nvSpPr>
        <p:spPr>
          <a:xfrm>
            <a:off x="574767" y="535578"/>
            <a:ext cx="8059782" cy="1149531"/>
          </a:xfrm>
        </p:spPr>
        <p:txBody>
          <a:bodyPr>
            <a:normAutofit fontScale="90000"/>
          </a:bodyPr>
          <a:lstStyle/>
          <a:p>
            <a:r>
              <a:rPr lang="en-GB" dirty="0" smtClean="0"/>
              <a:t/>
            </a:r>
            <a:br>
              <a:rPr lang="en-GB" dirty="0" smtClean="0"/>
            </a:br>
            <a:r>
              <a:rPr lang="en-GB" b="1" dirty="0" smtClean="0"/>
              <a:t/>
            </a:r>
            <a:br>
              <a:rPr lang="en-GB" b="1" dirty="0" smtClean="0"/>
            </a:br>
            <a:r>
              <a:rPr lang="en-GB" b="1" dirty="0" smtClean="0"/>
              <a:t>Litigating Abuse of Dominance cases mini series</a:t>
            </a:r>
            <a:r>
              <a:rPr lang="en-GB" dirty="0" smtClean="0"/>
              <a:t/>
            </a:r>
            <a:br>
              <a:rPr lang="en-GB" dirty="0" smtClean="0"/>
            </a:br>
            <a:r>
              <a:rPr lang="en-GB" dirty="0" smtClean="0"/>
              <a:t> </a:t>
            </a:r>
            <a:br>
              <a:rPr lang="en-GB" dirty="0" smtClean="0"/>
            </a:br>
            <a:endParaRPr lang="en-GB" sz="2700" cap="none" dirty="0"/>
          </a:p>
        </p:txBody>
      </p:sp>
      <p:sp>
        <p:nvSpPr>
          <p:cNvPr id="4" name="Footer Placeholder 3">
            <a:extLst>
              <a:ext uri="{FF2B5EF4-FFF2-40B4-BE49-F238E27FC236}">
                <a16:creationId xmlns:a16="http://schemas.microsoft.com/office/drawing/2014/main" id="{FE441B11-76D2-954E-A92C-57EC29D8CA57}"/>
              </a:ext>
            </a:extLst>
          </p:cNvPr>
          <p:cNvSpPr>
            <a:spLocks noGrp="1"/>
          </p:cNvSpPr>
          <p:nvPr>
            <p:ph type="ftr" sz="quarter" idx="11"/>
          </p:nvPr>
        </p:nvSpPr>
        <p:spPr/>
        <p:txBody>
          <a:bodyPr/>
          <a:lstStyle/>
          <a:p>
            <a:r>
              <a:rPr lang="en-GB" b="1"/>
              <a:t>brickcourt.co.uk </a:t>
            </a:r>
          </a:p>
          <a:p>
            <a:r>
              <a:rPr lang="en-GB"/>
              <a:t>+44(0)20 7379 3550</a:t>
            </a:r>
            <a:endParaRPr lang="en-GB" dirty="0"/>
          </a:p>
        </p:txBody>
      </p:sp>
      <p:sp>
        <p:nvSpPr>
          <p:cNvPr id="5" name="Text Placeholder 4">
            <a:extLst>
              <a:ext uri="{FF2B5EF4-FFF2-40B4-BE49-F238E27FC236}">
                <a16:creationId xmlns:a16="http://schemas.microsoft.com/office/drawing/2014/main" id="{DFF3F92E-CE93-0141-8FD6-83BB68931F19}"/>
              </a:ext>
            </a:extLst>
          </p:cNvPr>
          <p:cNvSpPr>
            <a:spLocks noGrp="1"/>
          </p:cNvSpPr>
          <p:nvPr>
            <p:ph type="body" sz="quarter" idx="12"/>
          </p:nvPr>
        </p:nvSpPr>
        <p:spPr>
          <a:xfrm>
            <a:off x="853204" y="1685110"/>
            <a:ext cx="7648245" cy="3331028"/>
          </a:xfrm>
        </p:spPr>
        <p:txBody>
          <a:bodyPr>
            <a:normAutofit/>
          </a:bodyPr>
          <a:lstStyle/>
          <a:p>
            <a:pPr algn="l"/>
            <a:endParaRPr lang="en-GB" dirty="0" smtClean="0"/>
          </a:p>
          <a:p>
            <a:pPr algn="just"/>
            <a:r>
              <a:rPr lang="en-GB" sz="2000" dirty="0" smtClean="0"/>
              <a:t>Friday </a:t>
            </a:r>
            <a:r>
              <a:rPr lang="en-GB" sz="2000" dirty="0"/>
              <a:t>7 May at 1pm, Session 4: </a:t>
            </a:r>
            <a:endParaRPr lang="en-GB" sz="2000" dirty="0" smtClean="0"/>
          </a:p>
          <a:p>
            <a:pPr algn="just"/>
            <a:endParaRPr lang="en-GB" dirty="0"/>
          </a:p>
          <a:p>
            <a:pPr algn="just"/>
            <a:r>
              <a:rPr lang="en-GB" sz="2400" dirty="0" smtClean="0"/>
              <a:t>Interim </a:t>
            </a:r>
            <a:r>
              <a:rPr lang="en-GB" sz="2400" dirty="0"/>
              <a:t>injunctions in abuse of dominance cases: strategy and </a:t>
            </a:r>
            <a:r>
              <a:rPr lang="en-GB" sz="2400" dirty="0" smtClean="0"/>
              <a:t>tips</a:t>
            </a:r>
          </a:p>
          <a:p>
            <a:pPr algn="just"/>
            <a:endParaRPr lang="en-GB" dirty="0"/>
          </a:p>
          <a:p>
            <a:pPr algn="just"/>
            <a:r>
              <a:rPr lang="en-GB" sz="2000" dirty="0" smtClean="0"/>
              <a:t>chaired </a:t>
            </a:r>
            <a:r>
              <a:rPr lang="en-GB" sz="2000" dirty="0"/>
              <a:t>by Sir Richard Aikens</a:t>
            </a:r>
          </a:p>
          <a:p>
            <a:pPr algn="l"/>
            <a:endParaRPr lang="en-GB" sz="2000" dirty="0" smtClean="0"/>
          </a:p>
          <a:p>
            <a:pPr marL="285750" indent="-285750" algn="l">
              <a:buFont typeface="Arial" panose="020B0604020202020204" pitchFamily="34" charset="0"/>
              <a:buChar char="•"/>
            </a:pPr>
            <a:r>
              <a:rPr lang="en-GB" sz="2000" dirty="0" smtClean="0"/>
              <a:t>Aaron Khan: A claimant’s </a:t>
            </a:r>
            <a:r>
              <a:rPr lang="en-GB" sz="2000" dirty="0" smtClean="0"/>
              <a:t>perspective</a:t>
            </a:r>
            <a:endParaRPr lang="en-GB" sz="2000" dirty="0" smtClean="0"/>
          </a:p>
          <a:p>
            <a:pPr marL="285750" indent="-285750" algn="l">
              <a:buFont typeface="Arial" panose="020B0604020202020204" pitchFamily="34" charset="0"/>
              <a:buChar char="•"/>
            </a:pPr>
            <a:r>
              <a:rPr lang="en-GB" sz="2000" dirty="0" smtClean="0"/>
              <a:t>David </a:t>
            </a:r>
            <a:r>
              <a:rPr lang="en-GB" sz="2000" dirty="0" smtClean="0"/>
              <a:t>Heaton: What documents do you need?</a:t>
            </a:r>
          </a:p>
          <a:p>
            <a:pPr marL="285750" indent="-285750" algn="l">
              <a:buFont typeface="Arial" panose="020B0604020202020204" pitchFamily="34" charset="0"/>
              <a:buChar char="•"/>
            </a:pPr>
            <a:r>
              <a:rPr lang="en-GB" sz="2000" dirty="0" smtClean="0"/>
              <a:t>Fergus Randolph QC: A defendant’s perspective</a:t>
            </a:r>
            <a:endParaRPr lang="en-GB" sz="2000" dirty="0"/>
          </a:p>
          <a:p>
            <a:pPr marL="285750" indent="-285750" algn="l">
              <a:buFont typeface="Arial" panose="020B0604020202020204" pitchFamily="34" charset="0"/>
              <a:buChar char="•"/>
            </a:pPr>
            <a:endParaRPr lang="en-GB" dirty="0" smtClean="0"/>
          </a:p>
          <a:p>
            <a:pPr marL="342900" indent="-342900">
              <a:buFont typeface="Arial" panose="020B0604020202020204" pitchFamily="34" charset="0"/>
              <a:buChar char="•"/>
            </a:pPr>
            <a:endParaRPr lang="en-GB" sz="2000" b="0" i="1" dirty="0" smtClean="0"/>
          </a:p>
        </p:txBody>
      </p:sp>
    </p:spTree>
    <p:extLst>
      <p:ext uri="{BB962C8B-B14F-4D97-AF65-F5344CB8AC3E}">
        <p14:creationId xmlns:p14="http://schemas.microsoft.com/office/powerpoint/2010/main" val="42935203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4" name="Title 3"/>
          <p:cNvSpPr>
            <a:spLocks noGrp="1"/>
          </p:cNvSpPr>
          <p:nvPr>
            <p:ph type="title"/>
          </p:nvPr>
        </p:nvSpPr>
        <p:spPr/>
        <p:txBody>
          <a:bodyPr/>
          <a:lstStyle/>
          <a:p>
            <a:r>
              <a:rPr lang="en-US" dirty="0" smtClean="0"/>
              <a:t>Legal documents</a:t>
            </a:r>
            <a:endParaRPr lang="en-US" dirty="0"/>
          </a:p>
        </p:txBody>
      </p:sp>
      <p:sp>
        <p:nvSpPr>
          <p:cNvPr id="5" name="Content Placeholder 4"/>
          <p:cNvSpPr>
            <a:spLocks noGrp="1"/>
          </p:cNvSpPr>
          <p:nvPr>
            <p:ph sz="quarter" idx="11"/>
          </p:nvPr>
        </p:nvSpPr>
        <p:spPr/>
        <p:txBody>
          <a:bodyPr/>
          <a:lstStyle/>
          <a:p>
            <a:pPr marL="0" indent="0">
              <a:buNone/>
            </a:pPr>
            <a:r>
              <a:rPr lang="en-US" dirty="0" smtClean="0"/>
              <a:t>Core documents for any interim injunction application:</a:t>
            </a:r>
          </a:p>
          <a:p>
            <a:r>
              <a:rPr lang="en-US" dirty="0" smtClean="0"/>
              <a:t>Application notice </a:t>
            </a:r>
          </a:p>
          <a:p>
            <a:r>
              <a:rPr lang="en-US" dirty="0" smtClean="0"/>
              <a:t>Supporting evidence</a:t>
            </a:r>
          </a:p>
          <a:p>
            <a:r>
              <a:rPr lang="en-US" dirty="0"/>
              <a:t>Draft Order</a:t>
            </a:r>
          </a:p>
          <a:p>
            <a:r>
              <a:rPr lang="en-US" dirty="0" smtClean="0"/>
              <a:t>(Draft) Particulars of Claim</a:t>
            </a:r>
          </a:p>
          <a:p>
            <a:endParaRPr lang="en-US" dirty="0"/>
          </a:p>
          <a:p>
            <a:pPr marL="0" indent="0">
              <a:buNone/>
            </a:pPr>
            <a:r>
              <a:rPr lang="en-US" dirty="0" smtClean="0"/>
              <a:t>Key points in abuse of dominance cases:</a:t>
            </a:r>
          </a:p>
          <a:p>
            <a:r>
              <a:rPr lang="en-US" dirty="0" smtClean="0"/>
              <a:t>Consider precisely what client needs to achieve and language of interim order to do so</a:t>
            </a:r>
          </a:p>
          <a:p>
            <a:r>
              <a:rPr lang="en-US" dirty="0" smtClean="0"/>
              <a:t>Application of prohibitory / mandatory distinction in this context</a:t>
            </a:r>
          </a:p>
          <a:p>
            <a:r>
              <a:rPr lang="en-US" dirty="0" smtClean="0"/>
              <a:t>Is interim relief required at all? (Would a CAT fast-track trial or an expedited trial be a better strategic option?)</a:t>
            </a:r>
          </a:p>
        </p:txBody>
      </p:sp>
    </p:spTree>
    <p:extLst>
      <p:ext uri="{BB962C8B-B14F-4D97-AF65-F5344CB8AC3E}">
        <p14:creationId xmlns:p14="http://schemas.microsoft.com/office/powerpoint/2010/main" val="13106860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lstStyle/>
          <a:p>
            <a:r>
              <a:rPr lang="en-GB" dirty="0" smtClean="0"/>
              <a:t>Key Areas for evidence</a:t>
            </a:r>
            <a:endParaRPr lang="en-GB" dirty="0"/>
          </a:p>
        </p:txBody>
      </p:sp>
      <p:sp>
        <p:nvSpPr>
          <p:cNvPr id="4" name="Content Placeholder 3"/>
          <p:cNvSpPr>
            <a:spLocks noGrp="1"/>
          </p:cNvSpPr>
          <p:nvPr>
            <p:ph sz="quarter" idx="11"/>
          </p:nvPr>
        </p:nvSpPr>
        <p:spPr/>
        <p:txBody>
          <a:bodyPr/>
          <a:lstStyle/>
          <a:p>
            <a:r>
              <a:rPr lang="en-GB" dirty="0" smtClean="0"/>
              <a:t>Dominance</a:t>
            </a:r>
          </a:p>
          <a:p>
            <a:r>
              <a:rPr lang="en-GB" dirty="0" smtClean="0"/>
              <a:t>Abuse</a:t>
            </a:r>
          </a:p>
          <a:p>
            <a:r>
              <a:rPr lang="en-GB" dirty="0" smtClean="0"/>
              <a:t>Criteria relevant to grant of interim relief: </a:t>
            </a:r>
          </a:p>
          <a:p>
            <a:pPr lvl="1"/>
            <a:r>
              <a:rPr lang="en-GB" dirty="0" smtClean="0"/>
              <a:t>Irremediable harm (not) caused to Claimant if interim relief not granted</a:t>
            </a:r>
          </a:p>
          <a:p>
            <a:pPr lvl="1"/>
            <a:r>
              <a:rPr lang="en-GB" dirty="0" smtClean="0"/>
              <a:t>Irremediable harm </a:t>
            </a:r>
            <a:r>
              <a:rPr lang="en-GB" dirty="0"/>
              <a:t>(</a:t>
            </a:r>
            <a:r>
              <a:rPr lang="en-GB" dirty="0" smtClean="0"/>
              <a:t>not) </a:t>
            </a:r>
            <a:r>
              <a:rPr lang="en-GB" dirty="0"/>
              <a:t>caused </a:t>
            </a:r>
            <a:r>
              <a:rPr lang="en-GB" dirty="0" smtClean="0"/>
              <a:t>to Defendant </a:t>
            </a:r>
            <a:r>
              <a:rPr lang="en-GB" dirty="0"/>
              <a:t>if interim relief </a:t>
            </a:r>
            <a:r>
              <a:rPr lang="en-GB" dirty="0" smtClean="0"/>
              <a:t>granted</a:t>
            </a:r>
          </a:p>
          <a:p>
            <a:pPr lvl="1"/>
            <a:r>
              <a:rPr lang="en-GB" dirty="0" smtClean="0"/>
              <a:t>Balance of convenience</a:t>
            </a:r>
          </a:p>
          <a:p>
            <a:pPr lvl="1"/>
            <a:r>
              <a:rPr lang="en-GB" dirty="0" smtClean="0"/>
              <a:t>Claimant’s ability to satisfy undertaking in damages</a:t>
            </a:r>
          </a:p>
        </p:txBody>
      </p:sp>
    </p:spTree>
    <p:extLst>
      <p:ext uri="{BB962C8B-B14F-4D97-AF65-F5344CB8AC3E}">
        <p14:creationId xmlns:p14="http://schemas.microsoft.com/office/powerpoint/2010/main" val="35736534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lstStyle/>
          <a:p>
            <a:r>
              <a:rPr lang="en-GB" dirty="0" smtClean="0"/>
              <a:t>Evidence of dominance</a:t>
            </a:r>
            <a:endParaRPr lang="en-GB" dirty="0"/>
          </a:p>
        </p:txBody>
      </p:sp>
      <p:sp>
        <p:nvSpPr>
          <p:cNvPr id="4" name="Content Placeholder 3"/>
          <p:cNvSpPr>
            <a:spLocks noGrp="1"/>
          </p:cNvSpPr>
          <p:nvPr>
            <p:ph sz="quarter" idx="11"/>
          </p:nvPr>
        </p:nvSpPr>
        <p:spPr>
          <a:xfrm>
            <a:off x="846000" y="1305991"/>
            <a:ext cx="7454900" cy="4064000"/>
          </a:xfrm>
        </p:spPr>
        <p:txBody>
          <a:bodyPr>
            <a:normAutofit fontScale="55000" lnSpcReduction="20000"/>
          </a:bodyPr>
          <a:lstStyle/>
          <a:p>
            <a:r>
              <a:rPr lang="en-GB" sz="2300" dirty="0" smtClean="0"/>
              <a:t>Focus on market definition and market share to get to / above 40%</a:t>
            </a:r>
          </a:p>
          <a:p>
            <a:r>
              <a:rPr lang="en-GB" sz="2300" dirty="0" smtClean="0"/>
              <a:t>Consider available public sources: eg regulatory reports / decisions, previous court / CAT decisions, market reports</a:t>
            </a:r>
          </a:p>
          <a:p>
            <a:r>
              <a:rPr lang="en-GB" sz="2300" dirty="0" smtClean="0"/>
              <a:t>Expert report? Can be difficult to gainsay on an interlocutory application – but not impossible: see, eg</a:t>
            </a:r>
            <a:r>
              <a:rPr lang="en-GB" sz="2300" dirty="0"/>
              <a:t>, </a:t>
            </a:r>
            <a:r>
              <a:rPr lang="en-GB" sz="2300" i="1" dirty="0"/>
              <a:t>Packet Media Ltd v Telefonica UK Ltd</a:t>
            </a:r>
            <a:r>
              <a:rPr lang="en-GB" sz="2300" dirty="0"/>
              <a:t> [2015] EWHC 3273 (Ch</a:t>
            </a:r>
            <a:r>
              <a:rPr lang="en-GB" sz="2300" dirty="0" smtClean="0"/>
              <a:t>) [33]-[34</a:t>
            </a:r>
            <a:r>
              <a:rPr lang="en-GB" sz="2300" dirty="0"/>
              <a:t>] (</a:t>
            </a:r>
            <a:r>
              <a:rPr lang="en-GB" sz="2300" dirty="0" smtClean="0"/>
              <a:t>John Baldwin </a:t>
            </a:r>
            <a:r>
              <a:rPr lang="en-GB" sz="2300" dirty="0"/>
              <a:t>QC):</a:t>
            </a:r>
            <a:endParaRPr lang="en-GB" sz="2300" dirty="0" smtClean="0"/>
          </a:p>
          <a:p>
            <a:pPr marL="360000" lvl="2" indent="0">
              <a:buNone/>
            </a:pPr>
            <a:r>
              <a:rPr lang="en-GB" sz="2000" dirty="0"/>
              <a:t>“</a:t>
            </a:r>
            <a:r>
              <a:rPr lang="en-GB" sz="2000" i="1" dirty="0"/>
              <a:t>I turn first to Mr </a:t>
            </a:r>
            <a:r>
              <a:rPr lang="en-GB" sz="2000" i="1" dirty="0" smtClean="0"/>
              <a:t>William’s </a:t>
            </a:r>
            <a:r>
              <a:rPr lang="en-GB" sz="2000" i="1" dirty="0"/>
              <a:t>report. One of the two matters he was asked </a:t>
            </a:r>
            <a:r>
              <a:rPr lang="en-GB" sz="2000" i="1" dirty="0" smtClean="0"/>
              <a:t>to consider </a:t>
            </a:r>
            <a:r>
              <a:rPr lang="en-GB" sz="2000" i="1" dirty="0"/>
              <a:t>was: </a:t>
            </a:r>
            <a:r>
              <a:rPr lang="en-GB" sz="2000" i="1" dirty="0" smtClean="0"/>
              <a:t>‘Whether </a:t>
            </a:r>
            <a:r>
              <a:rPr lang="en-GB" sz="2000" i="1" dirty="0"/>
              <a:t>there is a seriously arguable case that </a:t>
            </a:r>
            <a:r>
              <a:rPr lang="en-GB" sz="2000" i="1" dirty="0" smtClean="0"/>
              <a:t>O2 [Telefonica] </a:t>
            </a:r>
            <a:r>
              <a:rPr lang="en-GB" sz="2000" i="1" dirty="0"/>
              <a:t>is dominant on </a:t>
            </a:r>
            <a:r>
              <a:rPr lang="en-GB" sz="2000" i="1" dirty="0" smtClean="0"/>
              <a:t>the market </a:t>
            </a:r>
            <a:r>
              <a:rPr lang="en-GB" sz="2000" i="1" dirty="0"/>
              <a:t>put forward by HHJ Hodge QC</a:t>
            </a:r>
            <a:r>
              <a:rPr lang="en-GB" sz="2000" i="1" dirty="0" smtClean="0"/>
              <a:t>.’ </a:t>
            </a:r>
            <a:r>
              <a:rPr lang="en-GB" sz="2000" i="1" dirty="0"/>
              <a:t>He presents his preliminary assessment of </a:t>
            </a:r>
            <a:r>
              <a:rPr lang="en-GB" sz="2000" i="1" dirty="0" smtClean="0"/>
              <a:t>the issue</a:t>
            </a:r>
            <a:r>
              <a:rPr lang="en-GB" sz="2000" i="1" dirty="0"/>
              <a:t>. After having accepted that he has not reviewed </a:t>
            </a:r>
            <a:r>
              <a:rPr lang="en-GB" sz="2000" i="1" dirty="0" smtClean="0"/>
              <a:t>the documents </a:t>
            </a:r>
            <a:r>
              <a:rPr lang="en-GB" sz="2000" i="1" dirty="0"/>
              <a:t>relied on by </a:t>
            </a:r>
            <a:r>
              <a:rPr lang="en-GB" sz="2000" i="1" dirty="0" smtClean="0"/>
              <a:t>[</a:t>
            </a:r>
            <a:r>
              <a:rPr lang="en-GB" sz="2000" i="1" dirty="0" err="1" smtClean="0"/>
              <a:t>Telephonica’s</a:t>
            </a:r>
            <a:r>
              <a:rPr lang="en-GB" sz="2000" i="1" dirty="0" smtClean="0"/>
              <a:t> witness] </a:t>
            </a:r>
            <a:r>
              <a:rPr lang="en-GB" sz="2000" i="1" dirty="0"/>
              <a:t>in detail and having not been shown the defence which includes </a:t>
            </a:r>
            <a:r>
              <a:rPr lang="en-GB" sz="2000" i="1" dirty="0" smtClean="0"/>
              <a:t>relevant information </a:t>
            </a:r>
            <a:r>
              <a:rPr lang="en-GB" sz="2000" i="1" dirty="0"/>
              <a:t>about the O2’s business in this field, or any of the evidence filed </a:t>
            </a:r>
            <a:r>
              <a:rPr lang="en-GB" sz="2000" i="1" dirty="0" smtClean="0"/>
              <a:t>before HHJ </a:t>
            </a:r>
            <a:r>
              <a:rPr lang="en-GB" sz="2000" i="1" dirty="0"/>
              <a:t>Hodge, which provided the basis for the </a:t>
            </a:r>
            <a:r>
              <a:rPr lang="en-GB" sz="2000" i="1" dirty="0" smtClean="0"/>
              <a:t>judge’s </a:t>
            </a:r>
            <a:r>
              <a:rPr lang="en-GB" sz="2000" i="1" dirty="0"/>
              <a:t>conclusions, he opines: </a:t>
            </a:r>
            <a:r>
              <a:rPr lang="en-GB" sz="2000" i="1" dirty="0" smtClean="0"/>
              <a:t>‘claims of O2 </a:t>
            </a:r>
            <a:r>
              <a:rPr lang="en-GB" sz="2000" i="1" dirty="0"/>
              <a:t>dominance cannot be soundly dismissed, in my view, without careful </a:t>
            </a:r>
            <a:r>
              <a:rPr lang="en-GB" sz="2000" i="1" dirty="0" smtClean="0"/>
              <a:t>detailed regard </a:t>
            </a:r>
            <a:r>
              <a:rPr lang="en-GB" sz="2000" i="1" dirty="0"/>
              <a:t>for relevant and up-to-date market evidence</a:t>
            </a:r>
            <a:r>
              <a:rPr lang="en-GB" sz="2000" i="1" dirty="0" smtClean="0"/>
              <a:t>.’ </a:t>
            </a:r>
            <a:r>
              <a:rPr lang="en-GB" sz="2000" i="1" dirty="0"/>
              <a:t>He goes on to say that he does </a:t>
            </a:r>
            <a:r>
              <a:rPr lang="en-GB" sz="2000" i="1" dirty="0" smtClean="0"/>
              <a:t>not believe </a:t>
            </a:r>
            <a:r>
              <a:rPr lang="en-GB" sz="2000" i="1" dirty="0"/>
              <a:t>the evidence provided to-date provides a basis for soundly dismissing the claim</a:t>
            </a:r>
            <a:r>
              <a:rPr lang="en-GB" sz="2000" i="1" dirty="0" smtClean="0"/>
              <a:t>, but </a:t>
            </a:r>
            <a:r>
              <a:rPr lang="en-GB" sz="2000" i="1" dirty="0"/>
              <a:t>it is hard to understand how he has reached that belief since he concedes he has </a:t>
            </a:r>
            <a:r>
              <a:rPr lang="en-GB" sz="2000" i="1" dirty="0" smtClean="0"/>
              <a:t>not properly </a:t>
            </a:r>
            <a:r>
              <a:rPr lang="en-GB" sz="2000" i="1" dirty="0"/>
              <a:t>reviewed the relevant material</a:t>
            </a:r>
            <a:r>
              <a:rPr lang="en-GB" sz="2000" i="1" dirty="0" smtClean="0"/>
              <a:t>.</a:t>
            </a:r>
          </a:p>
          <a:p>
            <a:pPr marL="360000" lvl="2" indent="0">
              <a:buNone/>
            </a:pPr>
            <a:r>
              <a:rPr lang="en-GB" sz="2000" i="1" dirty="0"/>
              <a:t>In my judgment, this opinion evidence of Mr Williams is of no value to me at all</a:t>
            </a:r>
            <a:r>
              <a:rPr lang="en-GB" sz="2000" i="1" dirty="0" smtClean="0"/>
              <a:t>. …</a:t>
            </a:r>
            <a:r>
              <a:rPr lang="en-GB" sz="2000" dirty="0" smtClean="0"/>
              <a:t>”</a:t>
            </a:r>
            <a:endParaRPr lang="en-GB" sz="2000" dirty="0"/>
          </a:p>
        </p:txBody>
      </p:sp>
    </p:spTree>
    <p:extLst>
      <p:ext uri="{BB962C8B-B14F-4D97-AF65-F5344CB8AC3E}">
        <p14:creationId xmlns:p14="http://schemas.microsoft.com/office/powerpoint/2010/main" val="143309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lstStyle/>
          <a:p>
            <a:r>
              <a:rPr lang="en-GB" dirty="0" smtClean="0"/>
              <a:t>Evidence of Abuse</a:t>
            </a:r>
            <a:endParaRPr lang="en-GB" dirty="0"/>
          </a:p>
        </p:txBody>
      </p:sp>
      <p:sp>
        <p:nvSpPr>
          <p:cNvPr id="4" name="Content Placeholder 3"/>
          <p:cNvSpPr>
            <a:spLocks noGrp="1"/>
          </p:cNvSpPr>
          <p:nvPr>
            <p:ph sz="quarter" idx="11"/>
          </p:nvPr>
        </p:nvSpPr>
        <p:spPr>
          <a:xfrm>
            <a:off x="846000" y="1630624"/>
            <a:ext cx="7454900" cy="4064000"/>
          </a:xfrm>
        </p:spPr>
        <p:txBody>
          <a:bodyPr/>
          <a:lstStyle/>
          <a:p>
            <a:r>
              <a:rPr lang="en-GB" dirty="0" smtClean="0"/>
              <a:t>Three key elements to address to </a:t>
            </a:r>
            <a:r>
              <a:rPr lang="en-GB" smtClean="0"/>
              <a:t>establish an </a:t>
            </a:r>
            <a:r>
              <a:rPr lang="en-GB" dirty="0" smtClean="0"/>
              <a:t>abuse</a:t>
            </a:r>
          </a:p>
          <a:p>
            <a:pPr lvl="1"/>
            <a:r>
              <a:rPr lang="en-GB" dirty="0" smtClean="0"/>
              <a:t>Nature of Claimant’s business</a:t>
            </a:r>
          </a:p>
          <a:p>
            <a:pPr lvl="1"/>
            <a:r>
              <a:rPr lang="en-GB" dirty="0" smtClean="0"/>
              <a:t>Defendant’s role in relation to it (eg supplier/provider of key input)</a:t>
            </a:r>
          </a:p>
          <a:p>
            <a:pPr lvl="1"/>
            <a:r>
              <a:rPr lang="en-GB" dirty="0" smtClean="0"/>
              <a:t>Defendant’s abusive conduct (and its effect on Claimant’s business)</a:t>
            </a:r>
          </a:p>
          <a:p>
            <a:pPr lvl="1"/>
            <a:endParaRPr lang="en-GB" dirty="0"/>
          </a:p>
          <a:p>
            <a:r>
              <a:rPr lang="en-GB" dirty="0" smtClean="0"/>
              <a:t>Resist temptation to “oversell” Claimant’s business </a:t>
            </a:r>
          </a:p>
          <a:p>
            <a:endParaRPr lang="en-GB" dirty="0" smtClean="0"/>
          </a:p>
          <a:p>
            <a:r>
              <a:rPr lang="en-GB" dirty="0" smtClean="0"/>
              <a:t>Set out abusive conduct and effect as precisely as possible (using contemporaneous documents)</a:t>
            </a:r>
          </a:p>
          <a:p>
            <a:pPr marL="0" indent="0">
              <a:buNone/>
            </a:pPr>
            <a:r>
              <a:rPr lang="en-GB" dirty="0"/>
              <a:t> </a:t>
            </a:r>
            <a:endParaRPr lang="en-GB" dirty="0" smtClean="0"/>
          </a:p>
          <a:p>
            <a:r>
              <a:rPr lang="en-GB" dirty="0" smtClean="0"/>
              <a:t>Interactions between parties often important, including response to pre-action letter (and refusals to provide disclosure)</a:t>
            </a:r>
          </a:p>
        </p:txBody>
      </p:sp>
    </p:spTree>
    <p:extLst>
      <p:ext uri="{BB962C8B-B14F-4D97-AF65-F5344CB8AC3E}">
        <p14:creationId xmlns:p14="http://schemas.microsoft.com/office/powerpoint/2010/main" val="28045322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noAutofit/>
          </a:bodyPr>
          <a:lstStyle/>
          <a:p>
            <a:r>
              <a:rPr lang="en-GB" dirty="0" smtClean="0"/>
              <a:t>Evidence on interim injunction criteria</a:t>
            </a:r>
            <a:endParaRPr lang="en-GB" dirty="0"/>
          </a:p>
        </p:txBody>
      </p:sp>
      <p:sp>
        <p:nvSpPr>
          <p:cNvPr id="4" name="Content Placeholder 3"/>
          <p:cNvSpPr>
            <a:spLocks noGrp="1"/>
          </p:cNvSpPr>
          <p:nvPr>
            <p:ph sz="quarter" idx="11"/>
          </p:nvPr>
        </p:nvSpPr>
        <p:spPr>
          <a:xfrm>
            <a:off x="846000" y="1668505"/>
            <a:ext cx="7454900" cy="4064000"/>
          </a:xfrm>
        </p:spPr>
        <p:txBody>
          <a:bodyPr>
            <a:normAutofit/>
          </a:bodyPr>
          <a:lstStyle/>
          <a:p>
            <a:r>
              <a:rPr lang="en-GB" dirty="0" smtClean="0"/>
              <a:t>Central issue is why can’t / can the Claimant wait for trial (ie irreparable harm)</a:t>
            </a:r>
            <a:endParaRPr lang="en-GB" dirty="0"/>
          </a:p>
          <a:p>
            <a:r>
              <a:rPr lang="en-GB" dirty="0" smtClean="0"/>
              <a:t>Likely overlap with evidence going to abuse and its effect, but Claimant’s focus here is on showing harm that cannot be compensated by damages</a:t>
            </a:r>
          </a:p>
          <a:p>
            <a:r>
              <a:rPr lang="en-GB" dirty="0" smtClean="0"/>
              <a:t>Claimant’s evidence should identify (alleged) irreparable harm and demonstrate its extent (eg permanent damage to competitive market structures, loss of customers, reputational harm) – if possible, using contemporaneous documents / objective sources</a:t>
            </a:r>
          </a:p>
          <a:p>
            <a:r>
              <a:rPr lang="en-GB" dirty="0"/>
              <a:t>Financial harm may be sufficient where the consequence is that the Claimant will itself </a:t>
            </a:r>
            <a:r>
              <a:rPr lang="en-GB" dirty="0" smtClean="0"/>
              <a:t>fail / cease </a:t>
            </a:r>
            <a:r>
              <a:rPr lang="en-GB" dirty="0"/>
              <a:t>operations if injunction not </a:t>
            </a:r>
            <a:r>
              <a:rPr lang="en-GB" dirty="0" smtClean="0"/>
              <a:t>granted</a:t>
            </a:r>
          </a:p>
          <a:p>
            <a:r>
              <a:rPr lang="en-GB" dirty="0" smtClean="0"/>
              <a:t>Evidence should also identify (for balance of convenience) all other detriment caused from Claimant’s perspective by alleged abuse (eg changes to Claimant’s processes/systems that, while reversible, may take weeks/months to put back, financial consequences, adverse quality effects for customers, etc) and from Defendant’s perspective by grant of injunction</a:t>
            </a:r>
          </a:p>
        </p:txBody>
      </p:sp>
    </p:spTree>
    <p:extLst>
      <p:ext uri="{BB962C8B-B14F-4D97-AF65-F5344CB8AC3E}">
        <p14:creationId xmlns:p14="http://schemas.microsoft.com/office/powerpoint/2010/main" val="14384663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lstStyle/>
          <a:p>
            <a:r>
              <a:rPr lang="en-GB" dirty="0" smtClean="0"/>
              <a:t>Cross-undertaking in damages</a:t>
            </a:r>
            <a:endParaRPr lang="en-GB" dirty="0"/>
          </a:p>
        </p:txBody>
      </p:sp>
      <p:sp>
        <p:nvSpPr>
          <p:cNvPr id="4" name="Content Placeholder 3"/>
          <p:cNvSpPr>
            <a:spLocks noGrp="1"/>
          </p:cNvSpPr>
          <p:nvPr>
            <p:ph sz="quarter" idx="11"/>
          </p:nvPr>
        </p:nvSpPr>
        <p:spPr/>
        <p:txBody>
          <a:bodyPr/>
          <a:lstStyle/>
          <a:p>
            <a:r>
              <a:rPr lang="en-GB" dirty="0" smtClean="0"/>
              <a:t>Advise clients early about need to give cross-undertaking in damages when an injunction is obtained and consequences if Court ultimately decides that injunction should not have been granted (ie claim fails) – consequences will vary greatly</a:t>
            </a:r>
          </a:p>
          <a:p>
            <a:pPr marL="0" indent="0">
              <a:buNone/>
            </a:pPr>
            <a:endParaRPr lang="en-GB" dirty="0" smtClean="0"/>
          </a:p>
          <a:p>
            <a:r>
              <a:rPr lang="en-GB" dirty="0" smtClean="0"/>
              <a:t>Address ability to make good undertaking expressly in evidence – attach recent accounts, preferably showing substantial cash/equivalent assets in the jurisdiction</a:t>
            </a:r>
          </a:p>
          <a:p>
            <a:pPr marL="0" indent="0">
              <a:buNone/>
            </a:pPr>
            <a:r>
              <a:rPr lang="en-GB" dirty="0"/>
              <a:t> </a:t>
            </a:r>
            <a:endParaRPr lang="en-GB" dirty="0" smtClean="0"/>
          </a:p>
          <a:p>
            <a:r>
              <a:rPr lang="en-GB" dirty="0" smtClean="0"/>
              <a:t>Consider, and offer in evidence, fortification if appropriate – where the Defendant would have a good arguable case of a sufficient risk that the Claimant might not be able to pay an award of damages under </a:t>
            </a:r>
            <a:r>
              <a:rPr lang="en-GB" dirty="0"/>
              <a:t>the </a:t>
            </a:r>
            <a:r>
              <a:rPr lang="en-GB" dirty="0" smtClean="0"/>
              <a:t>undertaking: see</a:t>
            </a:r>
            <a:r>
              <a:rPr lang="en-GB" dirty="0"/>
              <a:t>, eg, </a:t>
            </a:r>
            <a:r>
              <a:rPr lang="en-GB" i="1" dirty="0"/>
              <a:t>Alta Trading UK Ltd v Bosworth</a:t>
            </a:r>
            <a:r>
              <a:rPr lang="en-GB" dirty="0"/>
              <a:t> [2021] EWHC 1126 (Comm</a:t>
            </a:r>
            <a:r>
              <a:rPr lang="en-GB" dirty="0" smtClean="0"/>
              <a:t>) [17]</a:t>
            </a:r>
            <a:endParaRPr lang="en-GB" dirty="0"/>
          </a:p>
        </p:txBody>
      </p:sp>
    </p:spTree>
    <p:extLst>
      <p:ext uri="{BB962C8B-B14F-4D97-AF65-F5344CB8AC3E}">
        <p14:creationId xmlns:p14="http://schemas.microsoft.com/office/powerpoint/2010/main" val="36063799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lstStyle/>
          <a:p>
            <a:r>
              <a:rPr lang="en-GB" dirty="0" smtClean="0"/>
              <a:t>Key takeaways</a:t>
            </a:r>
            <a:endParaRPr lang="en-GB" dirty="0"/>
          </a:p>
        </p:txBody>
      </p:sp>
      <p:sp>
        <p:nvSpPr>
          <p:cNvPr id="4" name="Content Placeholder 3"/>
          <p:cNvSpPr>
            <a:spLocks noGrp="1"/>
          </p:cNvSpPr>
          <p:nvPr>
            <p:ph sz="quarter" idx="11"/>
          </p:nvPr>
        </p:nvSpPr>
        <p:spPr/>
        <p:txBody>
          <a:bodyPr/>
          <a:lstStyle/>
          <a:p>
            <a:r>
              <a:rPr lang="en-GB" b="1" dirty="0"/>
              <a:t>Consider carefully whether an injunction is necessary</a:t>
            </a:r>
            <a:r>
              <a:rPr lang="en-GB" dirty="0"/>
              <a:t> and makes strategic </a:t>
            </a:r>
            <a:r>
              <a:rPr lang="en-GB" dirty="0" smtClean="0"/>
              <a:t>sense and frame carefully</a:t>
            </a:r>
          </a:p>
          <a:p>
            <a:endParaRPr lang="en-GB" dirty="0"/>
          </a:p>
          <a:p>
            <a:r>
              <a:rPr lang="en-GB" b="1" dirty="0" smtClean="0"/>
              <a:t>Prepare early</a:t>
            </a:r>
            <a:r>
              <a:rPr lang="en-GB" dirty="0" smtClean="0"/>
              <a:t> – and consider early (1) how claim will ultimately be framed, (2) how the requirements for an injunction will be evidenced and (3) whether economic evidence is required at interim stage</a:t>
            </a:r>
          </a:p>
          <a:p>
            <a:pPr marL="0" indent="0">
              <a:buNone/>
            </a:pPr>
            <a:r>
              <a:rPr lang="en-GB" dirty="0"/>
              <a:t> </a:t>
            </a:r>
            <a:endParaRPr lang="en-GB" dirty="0" smtClean="0"/>
          </a:p>
          <a:p>
            <a:r>
              <a:rPr lang="en-GB" dirty="0" smtClean="0"/>
              <a:t>Direct </a:t>
            </a:r>
            <a:r>
              <a:rPr lang="en-GB" b="1" dirty="0" smtClean="0"/>
              <a:t>evidence</a:t>
            </a:r>
            <a:r>
              <a:rPr lang="en-GB" dirty="0" smtClean="0"/>
              <a:t> to </a:t>
            </a:r>
            <a:r>
              <a:rPr lang="en-GB" b="1" dirty="0" smtClean="0"/>
              <a:t>key points </a:t>
            </a:r>
            <a:r>
              <a:rPr lang="en-GB" dirty="0" smtClean="0"/>
              <a:t>and </a:t>
            </a:r>
            <a:r>
              <a:rPr lang="en-GB" b="1" dirty="0" smtClean="0"/>
              <a:t>substantiate with contemporaneous documents</a:t>
            </a:r>
            <a:r>
              <a:rPr lang="en-GB" dirty="0" smtClean="0"/>
              <a:t> wherever possible – be creative in terms of sources, especially in showing irreparable harm</a:t>
            </a:r>
            <a:endParaRPr lang="en-GB" dirty="0"/>
          </a:p>
        </p:txBody>
      </p:sp>
    </p:spTree>
    <p:extLst>
      <p:ext uri="{BB962C8B-B14F-4D97-AF65-F5344CB8AC3E}">
        <p14:creationId xmlns:p14="http://schemas.microsoft.com/office/powerpoint/2010/main" val="33720883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B57A5-3AC2-7D44-910C-7512C52ECA37}"/>
              </a:ext>
            </a:extLst>
          </p:cNvPr>
          <p:cNvSpPr>
            <a:spLocks noGrp="1"/>
          </p:cNvSpPr>
          <p:nvPr>
            <p:ph type="ctrTitle"/>
          </p:nvPr>
        </p:nvSpPr>
        <p:spPr/>
        <p:txBody>
          <a:bodyPr/>
          <a:lstStyle/>
          <a:p>
            <a:r>
              <a:rPr lang="en-GB" dirty="0"/>
              <a:t>A DEFENDANT’S PERSPECTIVE</a:t>
            </a:r>
            <a:br>
              <a:rPr lang="en-GB" dirty="0"/>
            </a:br>
            <a:endParaRPr lang="en-GB" dirty="0"/>
          </a:p>
        </p:txBody>
      </p:sp>
      <p:sp>
        <p:nvSpPr>
          <p:cNvPr id="3" name="Subtitle 2">
            <a:extLst>
              <a:ext uri="{FF2B5EF4-FFF2-40B4-BE49-F238E27FC236}">
                <a16:creationId xmlns:a16="http://schemas.microsoft.com/office/drawing/2014/main" id="{326B0960-3D69-A048-83D5-A006932324ED}"/>
              </a:ext>
            </a:extLst>
          </p:cNvPr>
          <p:cNvSpPr>
            <a:spLocks noGrp="1"/>
          </p:cNvSpPr>
          <p:nvPr>
            <p:ph type="subTitle" idx="1"/>
          </p:nvPr>
        </p:nvSpPr>
        <p:spPr/>
        <p:txBody>
          <a:bodyPr/>
          <a:lstStyle/>
          <a:p>
            <a:endParaRPr lang="en-GB" dirty="0"/>
          </a:p>
        </p:txBody>
      </p:sp>
      <p:sp>
        <p:nvSpPr>
          <p:cNvPr id="4" name="Footer Placeholder 3">
            <a:extLst>
              <a:ext uri="{FF2B5EF4-FFF2-40B4-BE49-F238E27FC236}">
                <a16:creationId xmlns:a16="http://schemas.microsoft.com/office/drawing/2014/main" id="{FE441B11-76D2-954E-A92C-57EC29D8CA57}"/>
              </a:ext>
            </a:extLst>
          </p:cNvPr>
          <p:cNvSpPr>
            <a:spLocks noGrp="1"/>
          </p:cNvSpPr>
          <p:nvPr>
            <p:ph type="ftr" sz="quarter" idx="11"/>
          </p:nvPr>
        </p:nvSpPr>
        <p:spPr/>
        <p:txBody>
          <a:bodyPr/>
          <a:lstStyle/>
          <a:p>
            <a:r>
              <a:rPr lang="en-GB" b="1"/>
              <a:t>brickcourt.co.uk </a:t>
            </a:r>
          </a:p>
          <a:p>
            <a:r>
              <a:rPr lang="en-GB"/>
              <a:t>+44(0)20 7379 3550</a:t>
            </a:r>
            <a:endParaRPr lang="en-GB" dirty="0"/>
          </a:p>
        </p:txBody>
      </p:sp>
      <p:sp>
        <p:nvSpPr>
          <p:cNvPr id="5" name="Text Placeholder 4">
            <a:extLst>
              <a:ext uri="{FF2B5EF4-FFF2-40B4-BE49-F238E27FC236}">
                <a16:creationId xmlns:a16="http://schemas.microsoft.com/office/drawing/2014/main" id="{DFF3F92E-CE93-0141-8FD6-83BB68931F19}"/>
              </a:ext>
            </a:extLst>
          </p:cNvPr>
          <p:cNvSpPr>
            <a:spLocks noGrp="1"/>
          </p:cNvSpPr>
          <p:nvPr>
            <p:ph type="body" sz="quarter" idx="12"/>
          </p:nvPr>
        </p:nvSpPr>
        <p:spPr/>
        <p:txBody>
          <a:bodyPr/>
          <a:lstStyle/>
          <a:p>
            <a:r>
              <a:rPr lang="en-GB" dirty="0"/>
              <a:t>FERGUS RANDOLPH QC</a:t>
            </a:r>
          </a:p>
        </p:txBody>
      </p:sp>
    </p:spTree>
    <p:extLst>
      <p:ext uri="{BB962C8B-B14F-4D97-AF65-F5344CB8AC3E}">
        <p14:creationId xmlns:p14="http://schemas.microsoft.com/office/powerpoint/2010/main" val="8840293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b="1"/>
              <a:t>brickcourt.co.uk </a:t>
            </a:r>
          </a:p>
          <a:p>
            <a:r>
              <a:rPr lang="en-GB"/>
              <a:t>+44(0)20 7379 3550</a:t>
            </a:r>
            <a:endParaRPr lang="en-GB" dirty="0"/>
          </a:p>
        </p:txBody>
      </p:sp>
      <p:sp>
        <p:nvSpPr>
          <p:cNvPr id="4" name="Title 3"/>
          <p:cNvSpPr>
            <a:spLocks noGrp="1"/>
          </p:cNvSpPr>
          <p:nvPr>
            <p:ph type="title"/>
          </p:nvPr>
        </p:nvSpPr>
        <p:spPr/>
        <p:txBody>
          <a:bodyPr/>
          <a:lstStyle/>
          <a:p>
            <a:pPr algn="ctr"/>
            <a:r>
              <a:rPr lang="en-US" dirty="0"/>
              <a:t>OVERVIEW</a:t>
            </a:r>
          </a:p>
        </p:txBody>
      </p:sp>
      <p:sp>
        <p:nvSpPr>
          <p:cNvPr id="5" name="Content Placeholder 4"/>
          <p:cNvSpPr>
            <a:spLocks noGrp="1"/>
          </p:cNvSpPr>
          <p:nvPr>
            <p:ph sz="quarter" idx="11"/>
          </p:nvPr>
        </p:nvSpPr>
        <p:spPr/>
        <p:txBody>
          <a:bodyPr/>
          <a:lstStyle/>
          <a:p>
            <a:pPr lvl="1">
              <a:buFont typeface="Wingdings" pitchFamily="2" charset="2"/>
              <a:buChar char="Ø"/>
            </a:pPr>
            <a:endParaRPr lang="en-US" dirty="0"/>
          </a:p>
          <a:p>
            <a:pPr lvl="1">
              <a:buFont typeface="Wingdings" pitchFamily="2" charset="2"/>
              <a:buChar char="Ø"/>
            </a:pPr>
            <a:endParaRPr lang="en-US" dirty="0"/>
          </a:p>
          <a:p>
            <a:pPr lvl="1">
              <a:buFont typeface="Wingdings" pitchFamily="2" charset="2"/>
              <a:buChar char="Ø"/>
            </a:pPr>
            <a:r>
              <a:rPr lang="en-US" dirty="0"/>
              <a:t>Take every reasonable point</a:t>
            </a:r>
          </a:p>
          <a:p>
            <a:pPr lvl="1">
              <a:buFont typeface="Wingdings" pitchFamily="2" charset="2"/>
              <a:buChar char="Ø"/>
            </a:pPr>
            <a:endParaRPr lang="en-US" dirty="0"/>
          </a:p>
          <a:p>
            <a:pPr lvl="1">
              <a:buFont typeface="Wingdings" pitchFamily="2" charset="2"/>
              <a:buChar char="Ø"/>
            </a:pPr>
            <a:r>
              <a:rPr lang="en-US" dirty="0"/>
              <a:t>It’s not illegal to be dominant – paint the positive picture</a:t>
            </a:r>
          </a:p>
          <a:p>
            <a:pPr lvl="1">
              <a:buFont typeface="Wingdings" pitchFamily="2" charset="2"/>
              <a:buChar char="Ø"/>
            </a:pPr>
            <a:endParaRPr lang="en-US" dirty="0"/>
          </a:p>
          <a:p>
            <a:pPr lvl="1">
              <a:buFont typeface="Wingdings" pitchFamily="2" charset="2"/>
              <a:buChar char="Ø"/>
            </a:pPr>
            <a:r>
              <a:rPr lang="en-US" dirty="0"/>
              <a:t>Be careful what your client says and check what has already been said</a:t>
            </a:r>
          </a:p>
          <a:p>
            <a:pPr lvl="1">
              <a:buFont typeface="Wingdings" pitchFamily="2" charset="2"/>
              <a:buChar char="Ø"/>
            </a:pPr>
            <a:endParaRPr lang="en-US" dirty="0"/>
          </a:p>
          <a:p>
            <a:pPr lvl="1">
              <a:buFont typeface="Wingdings" pitchFamily="2" charset="2"/>
              <a:buChar char="Ø"/>
            </a:pPr>
            <a:r>
              <a:rPr lang="en-US" dirty="0"/>
              <a:t>Keep open the possibility of mid-course undertakings</a:t>
            </a:r>
          </a:p>
          <a:p>
            <a:pPr lvl="1">
              <a:buFont typeface="Wingdings" pitchFamily="2" charset="2"/>
              <a:buChar char="Ø"/>
            </a:pPr>
            <a:endParaRPr lang="en-US" dirty="0"/>
          </a:p>
          <a:p>
            <a:pPr lvl="1">
              <a:buFont typeface="Wingdings" pitchFamily="2" charset="2"/>
              <a:buChar char="Ø"/>
            </a:pPr>
            <a:r>
              <a:rPr lang="en-US" dirty="0"/>
              <a:t>Competition law is </a:t>
            </a:r>
            <a:r>
              <a:rPr lang="en-US" u="sng" dirty="0"/>
              <a:t>not</a:t>
            </a:r>
            <a:r>
              <a:rPr lang="en-US" dirty="0"/>
              <a:t> a general law of fair trading </a:t>
            </a:r>
          </a:p>
        </p:txBody>
      </p:sp>
    </p:spTree>
    <p:extLst>
      <p:ext uri="{BB962C8B-B14F-4D97-AF65-F5344CB8AC3E}">
        <p14:creationId xmlns:p14="http://schemas.microsoft.com/office/powerpoint/2010/main" val="266979545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EA7CD2EB-EC63-8A48-A5B4-21B0A35EC9EB}"/>
              </a:ext>
            </a:extLst>
          </p:cNvPr>
          <p:cNvSpPr>
            <a:spLocks noGrp="1"/>
          </p:cNvSpPr>
          <p:nvPr>
            <p:ph type="ftr" sz="quarter" idx="10"/>
          </p:nvPr>
        </p:nvSpPr>
        <p:spPr/>
        <p:txBody>
          <a:bodyPr/>
          <a:lstStyle/>
          <a:p>
            <a:r>
              <a:rPr lang="en-GB" b="1"/>
              <a:t>brickcourt.co.uk </a:t>
            </a:r>
          </a:p>
          <a:p>
            <a:r>
              <a:rPr lang="en-GB"/>
              <a:t>+44(0)20 7379 3550</a:t>
            </a:r>
            <a:endParaRPr lang="en-GB" dirty="0"/>
          </a:p>
        </p:txBody>
      </p:sp>
      <p:sp>
        <p:nvSpPr>
          <p:cNvPr id="3" name="Title 2">
            <a:extLst>
              <a:ext uri="{FF2B5EF4-FFF2-40B4-BE49-F238E27FC236}">
                <a16:creationId xmlns:a16="http://schemas.microsoft.com/office/drawing/2014/main" id="{3217B717-FE8F-564B-9D7E-16AF7AD6ECEF}"/>
              </a:ext>
            </a:extLst>
          </p:cNvPr>
          <p:cNvSpPr>
            <a:spLocks noGrp="1"/>
          </p:cNvSpPr>
          <p:nvPr>
            <p:ph type="title"/>
          </p:nvPr>
        </p:nvSpPr>
        <p:spPr/>
        <p:txBody>
          <a:bodyPr/>
          <a:lstStyle/>
          <a:p>
            <a:pPr algn="ctr"/>
            <a:r>
              <a:rPr lang="en-US" dirty="0" err="1"/>
              <a:t>brexit</a:t>
            </a:r>
            <a:endParaRPr lang="en-US" dirty="0"/>
          </a:p>
        </p:txBody>
      </p:sp>
      <p:sp>
        <p:nvSpPr>
          <p:cNvPr id="4" name="Content Placeholder 3">
            <a:extLst>
              <a:ext uri="{FF2B5EF4-FFF2-40B4-BE49-F238E27FC236}">
                <a16:creationId xmlns:a16="http://schemas.microsoft.com/office/drawing/2014/main" id="{0C4A294E-3862-5540-930A-B6287299782A}"/>
              </a:ext>
            </a:extLst>
          </p:cNvPr>
          <p:cNvSpPr>
            <a:spLocks noGrp="1"/>
          </p:cNvSpPr>
          <p:nvPr>
            <p:ph sz="quarter" idx="11"/>
          </p:nvPr>
        </p:nvSpPr>
        <p:spPr/>
        <p:txBody>
          <a:bodyPr/>
          <a:lstStyle/>
          <a:p>
            <a:pPr lvl="1">
              <a:buFont typeface="Wingdings" pitchFamily="2" charset="2"/>
              <a:buChar char="Ø"/>
            </a:pPr>
            <a:r>
              <a:rPr lang="en-US" dirty="0"/>
              <a:t>2018 European Union (Withdrawal) Act as amended by the 2020 European Union (Withdrawal Agreement) Act</a:t>
            </a:r>
          </a:p>
          <a:p>
            <a:pPr lvl="1">
              <a:buFont typeface="Wingdings" pitchFamily="2" charset="2"/>
              <a:buChar char="Ø"/>
            </a:pPr>
            <a:endParaRPr lang="en-US" dirty="0"/>
          </a:p>
          <a:p>
            <a:pPr lvl="1">
              <a:buFont typeface="Wingdings" pitchFamily="2" charset="2"/>
              <a:buChar char="Ø"/>
            </a:pPr>
            <a:r>
              <a:rPr lang="en-US" dirty="0"/>
              <a:t>2019 Competition (Amendment etc.) (EU Exit) Regulations</a:t>
            </a:r>
          </a:p>
          <a:p>
            <a:pPr lvl="1">
              <a:buFont typeface="Wingdings" pitchFamily="2" charset="2"/>
              <a:buChar char="Ø"/>
            </a:pPr>
            <a:endParaRPr lang="en-US" dirty="0"/>
          </a:p>
          <a:p>
            <a:pPr lvl="1">
              <a:buFont typeface="Wingdings" pitchFamily="2" charset="2"/>
              <a:buChar char="Ø"/>
            </a:pPr>
            <a:r>
              <a:rPr lang="en-US" dirty="0"/>
              <a:t>Consequential amendments to WB Competition Law Practice Direction /s.47A Competition Act 1998</a:t>
            </a:r>
          </a:p>
          <a:p>
            <a:pPr lvl="1">
              <a:buFont typeface="Wingdings" pitchFamily="2" charset="2"/>
              <a:buChar char="Ø"/>
            </a:pPr>
            <a:endParaRPr lang="en-US" dirty="0"/>
          </a:p>
          <a:p>
            <a:pPr lvl="1">
              <a:buFont typeface="Wingdings" pitchFamily="2" charset="2"/>
              <a:buChar char="Ø"/>
            </a:pPr>
            <a:r>
              <a:rPr lang="en-US" dirty="0"/>
              <a:t>Article 102 TFEU as foreign law</a:t>
            </a:r>
          </a:p>
          <a:p>
            <a:pPr lvl="1">
              <a:buFont typeface="Wingdings" pitchFamily="2" charset="2"/>
              <a:buChar char="Ø"/>
            </a:pPr>
            <a:endParaRPr lang="en-US" dirty="0"/>
          </a:p>
          <a:p>
            <a:pPr lvl="1">
              <a:buFont typeface="Wingdings" pitchFamily="2" charset="2"/>
              <a:buChar char="Ø"/>
            </a:pPr>
            <a:r>
              <a:rPr lang="en-US" dirty="0"/>
              <a:t>S. 6 2018 EUWA; S.60A Competition Act 1998</a:t>
            </a:r>
          </a:p>
          <a:p>
            <a:pPr lvl="1">
              <a:buFont typeface="Wingdings" pitchFamily="2" charset="2"/>
              <a:buChar char="Ø"/>
            </a:pPr>
            <a:endParaRPr lang="en-US" dirty="0"/>
          </a:p>
          <a:p>
            <a:pPr lvl="1">
              <a:buFont typeface="Wingdings" pitchFamily="2" charset="2"/>
              <a:buChar char="Ø"/>
            </a:pPr>
            <a:r>
              <a:rPr lang="en-US" dirty="0"/>
              <a:t>Jurisdiction</a:t>
            </a:r>
          </a:p>
          <a:p>
            <a:pPr lvl="1">
              <a:buFont typeface="Wingdings" pitchFamily="2" charset="2"/>
              <a:buChar char="Ø"/>
            </a:pPr>
            <a:endParaRPr lang="en-US" dirty="0"/>
          </a:p>
          <a:p>
            <a:pPr lvl="1">
              <a:buFont typeface="Wingdings" pitchFamily="2" charset="2"/>
              <a:buChar char="Ø"/>
            </a:pPr>
            <a:endParaRPr lang="en-US" dirty="0"/>
          </a:p>
          <a:p>
            <a:pPr lvl="1">
              <a:buFont typeface="Wingdings" pitchFamily="2" charset="2"/>
              <a:buChar char="Ø"/>
            </a:pPr>
            <a:endParaRPr lang="en-US" dirty="0"/>
          </a:p>
          <a:p>
            <a:pPr lvl="1">
              <a:buFont typeface="Wingdings" pitchFamily="2" charset="2"/>
              <a:buChar char="Ø"/>
            </a:pPr>
            <a:endParaRPr lang="en-US" dirty="0"/>
          </a:p>
          <a:p>
            <a:pPr lvl="1">
              <a:buFont typeface="Wingdings" pitchFamily="2" charset="2"/>
              <a:buChar char="Ø"/>
            </a:pPr>
            <a:endParaRPr lang="en-US" dirty="0"/>
          </a:p>
        </p:txBody>
      </p:sp>
    </p:spTree>
    <p:extLst>
      <p:ext uri="{BB962C8B-B14F-4D97-AF65-F5344CB8AC3E}">
        <p14:creationId xmlns:p14="http://schemas.microsoft.com/office/powerpoint/2010/main" val="28122244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B57A5-3AC2-7D44-910C-7512C52ECA37}"/>
              </a:ext>
            </a:extLst>
          </p:cNvPr>
          <p:cNvSpPr>
            <a:spLocks noGrp="1"/>
          </p:cNvSpPr>
          <p:nvPr>
            <p:ph type="ctrTitle"/>
          </p:nvPr>
        </p:nvSpPr>
        <p:spPr/>
        <p:txBody>
          <a:bodyPr/>
          <a:lstStyle/>
          <a:p>
            <a:r>
              <a:rPr lang="en-GB" cap="none" dirty="0" smtClean="0"/>
              <a:t>THE CLAIMANT’S PERSPECTIVE</a:t>
            </a:r>
            <a:endParaRPr lang="en-GB" cap="none" dirty="0"/>
          </a:p>
        </p:txBody>
      </p:sp>
      <p:sp>
        <p:nvSpPr>
          <p:cNvPr id="3" name="Subtitle 2">
            <a:extLst>
              <a:ext uri="{FF2B5EF4-FFF2-40B4-BE49-F238E27FC236}">
                <a16:creationId xmlns:a16="http://schemas.microsoft.com/office/drawing/2014/main" id="{326B0960-3D69-A048-83D5-A006932324ED}"/>
              </a:ext>
            </a:extLst>
          </p:cNvPr>
          <p:cNvSpPr>
            <a:spLocks noGrp="1"/>
          </p:cNvSpPr>
          <p:nvPr>
            <p:ph type="subTitle" idx="1"/>
          </p:nvPr>
        </p:nvSpPr>
        <p:spPr/>
        <p:txBody>
          <a:bodyPr/>
          <a:lstStyle/>
          <a:p>
            <a:endParaRPr lang="en-GB" dirty="0"/>
          </a:p>
        </p:txBody>
      </p:sp>
      <p:sp>
        <p:nvSpPr>
          <p:cNvPr id="4" name="Footer Placeholder 3">
            <a:extLst>
              <a:ext uri="{FF2B5EF4-FFF2-40B4-BE49-F238E27FC236}">
                <a16:creationId xmlns:a16="http://schemas.microsoft.com/office/drawing/2014/main" id="{FE441B11-76D2-954E-A92C-57EC29D8CA57}"/>
              </a:ext>
            </a:extLst>
          </p:cNvPr>
          <p:cNvSpPr>
            <a:spLocks noGrp="1"/>
          </p:cNvSpPr>
          <p:nvPr>
            <p:ph type="ftr" sz="quarter" idx="11"/>
          </p:nvPr>
        </p:nvSpPr>
        <p:spPr/>
        <p:txBody>
          <a:bodyPr/>
          <a:lstStyle/>
          <a:p>
            <a:r>
              <a:rPr lang="en-GB" b="1" dirty="0"/>
              <a:t>brickcourt.co.uk </a:t>
            </a:r>
          </a:p>
          <a:p>
            <a:r>
              <a:rPr lang="en-GB" dirty="0"/>
              <a:t>+44(0)20 7379 3550</a:t>
            </a:r>
          </a:p>
        </p:txBody>
      </p:sp>
      <p:sp>
        <p:nvSpPr>
          <p:cNvPr id="5" name="Text Placeholder 4">
            <a:extLst>
              <a:ext uri="{FF2B5EF4-FFF2-40B4-BE49-F238E27FC236}">
                <a16:creationId xmlns:a16="http://schemas.microsoft.com/office/drawing/2014/main" id="{DFF3F92E-CE93-0141-8FD6-83BB68931F19}"/>
              </a:ext>
            </a:extLst>
          </p:cNvPr>
          <p:cNvSpPr>
            <a:spLocks noGrp="1"/>
          </p:cNvSpPr>
          <p:nvPr>
            <p:ph type="body" sz="quarter" idx="12"/>
          </p:nvPr>
        </p:nvSpPr>
        <p:spPr/>
        <p:txBody>
          <a:bodyPr/>
          <a:lstStyle/>
          <a:p>
            <a:r>
              <a:rPr lang="en-GB" dirty="0" smtClean="0"/>
              <a:t>AARON KHAN</a:t>
            </a:r>
            <a:endParaRPr lang="en-GB" dirty="0"/>
          </a:p>
        </p:txBody>
      </p:sp>
    </p:spTree>
    <p:extLst>
      <p:ext uri="{BB962C8B-B14F-4D97-AF65-F5344CB8AC3E}">
        <p14:creationId xmlns:p14="http://schemas.microsoft.com/office/powerpoint/2010/main" val="28468982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E5536C69-BD7E-794B-BD8B-A01AC70B6C7C}"/>
              </a:ext>
            </a:extLst>
          </p:cNvPr>
          <p:cNvSpPr>
            <a:spLocks noGrp="1"/>
          </p:cNvSpPr>
          <p:nvPr>
            <p:ph type="ftr" sz="quarter" idx="10"/>
          </p:nvPr>
        </p:nvSpPr>
        <p:spPr/>
        <p:txBody>
          <a:bodyPr/>
          <a:lstStyle/>
          <a:p>
            <a:r>
              <a:rPr lang="en-GB" b="1"/>
              <a:t>brickcourt.co.uk </a:t>
            </a:r>
          </a:p>
          <a:p>
            <a:r>
              <a:rPr lang="en-GB"/>
              <a:t>+44(0)20 7379 3550</a:t>
            </a:r>
            <a:endParaRPr lang="en-GB" dirty="0"/>
          </a:p>
        </p:txBody>
      </p:sp>
      <p:sp>
        <p:nvSpPr>
          <p:cNvPr id="3" name="Title 2">
            <a:extLst>
              <a:ext uri="{FF2B5EF4-FFF2-40B4-BE49-F238E27FC236}">
                <a16:creationId xmlns:a16="http://schemas.microsoft.com/office/drawing/2014/main" id="{9CBC88BD-E48B-F94E-B147-D1D1F6CCAD92}"/>
              </a:ext>
            </a:extLst>
          </p:cNvPr>
          <p:cNvSpPr>
            <a:spLocks noGrp="1"/>
          </p:cNvSpPr>
          <p:nvPr>
            <p:ph type="title"/>
          </p:nvPr>
        </p:nvSpPr>
        <p:spPr/>
        <p:txBody>
          <a:bodyPr/>
          <a:lstStyle/>
          <a:p>
            <a:pPr algn="ctr"/>
            <a:r>
              <a:rPr lang="en-US" dirty="0"/>
              <a:t>Serious issue to be tried</a:t>
            </a:r>
          </a:p>
        </p:txBody>
      </p:sp>
      <p:sp>
        <p:nvSpPr>
          <p:cNvPr id="4" name="Content Placeholder 3">
            <a:extLst>
              <a:ext uri="{FF2B5EF4-FFF2-40B4-BE49-F238E27FC236}">
                <a16:creationId xmlns:a16="http://schemas.microsoft.com/office/drawing/2014/main" id="{5A5A2606-0A97-2243-8E2E-21A0150C1A47}"/>
              </a:ext>
            </a:extLst>
          </p:cNvPr>
          <p:cNvSpPr>
            <a:spLocks noGrp="1"/>
          </p:cNvSpPr>
          <p:nvPr>
            <p:ph sz="quarter" idx="11"/>
          </p:nvPr>
        </p:nvSpPr>
        <p:spPr/>
        <p:txBody>
          <a:bodyPr/>
          <a:lstStyle/>
          <a:p>
            <a:pPr lvl="1">
              <a:buFont typeface="Wingdings" pitchFamily="2" charset="2"/>
              <a:buChar char="Ø"/>
            </a:pPr>
            <a:endParaRPr lang="en-US" dirty="0"/>
          </a:p>
          <a:p>
            <a:pPr lvl="1">
              <a:buFont typeface="Wingdings" pitchFamily="2" charset="2"/>
              <a:buChar char="Ø"/>
            </a:pPr>
            <a:endParaRPr lang="en-US" dirty="0"/>
          </a:p>
          <a:p>
            <a:pPr lvl="1">
              <a:buFont typeface="Wingdings" pitchFamily="2" charset="2"/>
              <a:buChar char="Ø"/>
            </a:pPr>
            <a:endParaRPr lang="en-US" dirty="0"/>
          </a:p>
          <a:p>
            <a:pPr lvl="1">
              <a:buFont typeface="Wingdings" pitchFamily="2" charset="2"/>
              <a:buChar char="Ø"/>
            </a:pPr>
            <a:r>
              <a:rPr lang="en-US" dirty="0"/>
              <a:t>Dominance</a:t>
            </a:r>
          </a:p>
          <a:p>
            <a:pPr lvl="1">
              <a:buFont typeface="Wingdings" pitchFamily="2" charset="2"/>
              <a:buChar char="Ø"/>
            </a:pPr>
            <a:endParaRPr lang="en-US" dirty="0"/>
          </a:p>
          <a:p>
            <a:pPr lvl="1">
              <a:buFont typeface="Wingdings" pitchFamily="2" charset="2"/>
              <a:buChar char="Ø"/>
            </a:pPr>
            <a:r>
              <a:rPr lang="en-US" dirty="0"/>
              <a:t>Abuse</a:t>
            </a:r>
          </a:p>
          <a:p>
            <a:pPr lvl="1">
              <a:buFont typeface="Wingdings" pitchFamily="2" charset="2"/>
              <a:buChar char="Ø"/>
            </a:pPr>
            <a:endParaRPr lang="en-US" dirty="0"/>
          </a:p>
          <a:p>
            <a:pPr lvl="1">
              <a:buFont typeface="Wingdings" pitchFamily="2" charset="2"/>
              <a:buChar char="Ø"/>
            </a:pPr>
            <a:r>
              <a:rPr lang="en-US" dirty="0"/>
              <a:t>Causation</a:t>
            </a:r>
          </a:p>
        </p:txBody>
      </p:sp>
    </p:spTree>
    <p:extLst>
      <p:ext uri="{BB962C8B-B14F-4D97-AF65-F5344CB8AC3E}">
        <p14:creationId xmlns:p14="http://schemas.microsoft.com/office/powerpoint/2010/main" val="32231206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BAB86B74-E619-634C-B701-5BBADC2D3044}"/>
              </a:ext>
            </a:extLst>
          </p:cNvPr>
          <p:cNvSpPr>
            <a:spLocks noGrp="1"/>
          </p:cNvSpPr>
          <p:nvPr>
            <p:ph type="ftr" sz="quarter" idx="10"/>
          </p:nvPr>
        </p:nvSpPr>
        <p:spPr/>
        <p:txBody>
          <a:bodyPr/>
          <a:lstStyle/>
          <a:p>
            <a:r>
              <a:rPr lang="en-GB" b="1"/>
              <a:t>brickcourt.co.uk </a:t>
            </a:r>
          </a:p>
          <a:p>
            <a:r>
              <a:rPr lang="en-GB"/>
              <a:t>+44(0)20 7379 3550</a:t>
            </a:r>
            <a:endParaRPr lang="en-GB" dirty="0"/>
          </a:p>
        </p:txBody>
      </p:sp>
      <p:sp>
        <p:nvSpPr>
          <p:cNvPr id="3" name="Title 2">
            <a:extLst>
              <a:ext uri="{FF2B5EF4-FFF2-40B4-BE49-F238E27FC236}">
                <a16:creationId xmlns:a16="http://schemas.microsoft.com/office/drawing/2014/main" id="{71A2F2F5-B7F1-1C43-BA7E-77565B8AF7C0}"/>
              </a:ext>
            </a:extLst>
          </p:cNvPr>
          <p:cNvSpPr>
            <a:spLocks noGrp="1"/>
          </p:cNvSpPr>
          <p:nvPr>
            <p:ph type="title"/>
          </p:nvPr>
        </p:nvSpPr>
        <p:spPr/>
        <p:txBody>
          <a:bodyPr/>
          <a:lstStyle/>
          <a:p>
            <a:pPr algn="ctr"/>
            <a:r>
              <a:rPr lang="en-US" dirty="0"/>
              <a:t>BALANCE OF CONVENIENCE</a:t>
            </a:r>
          </a:p>
        </p:txBody>
      </p:sp>
      <p:sp>
        <p:nvSpPr>
          <p:cNvPr id="4" name="Content Placeholder 3">
            <a:extLst>
              <a:ext uri="{FF2B5EF4-FFF2-40B4-BE49-F238E27FC236}">
                <a16:creationId xmlns:a16="http://schemas.microsoft.com/office/drawing/2014/main" id="{4A72ACF4-A910-F94A-8784-AFF7AF80B5B1}"/>
              </a:ext>
            </a:extLst>
          </p:cNvPr>
          <p:cNvSpPr>
            <a:spLocks noGrp="1"/>
          </p:cNvSpPr>
          <p:nvPr>
            <p:ph sz="quarter" idx="11"/>
          </p:nvPr>
        </p:nvSpPr>
        <p:spPr/>
        <p:txBody>
          <a:bodyPr/>
          <a:lstStyle/>
          <a:p>
            <a:pPr>
              <a:buFont typeface="Wingdings" pitchFamily="2" charset="2"/>
              <a:buChar char="Ø"/>
            </a:pPr>
            <a:endParaRPr lang="en-US" dirty="0"/>
          </a:p>
          <a:p>
            <a:pPr>
              <a:buFont typeface="Wingdings" pitchFamily="2" charset="2"/>
              <a:buChar char="Ø"/>
            </a:pPr>
            <a:endParaRPr lang="en-US" dirty="0"/>
          </a:p>
          <a:p>
            <a:pPr marL="0" indent="0">
              <a:buNone/>
            </a:pPr>
            <a:endParaRPr lang="en-US" dirty="0"/>
          </a:p>
          <a:p>
            <a:pPr>
              <a:buFont typeface="Wingdings" pitchFamily="2" charset="2"/>
              <a:buChar char="Ø"/>
            </a:pPr>
            <a:r>
              <a:rPr lang="en-US" dirty="0"/>
              <a:t>Status quo ante</a:t>
            </a:r>
          </a:p>
          <a:p>
            <a:pPr>
              <a:buFont typeface="Wingdings" pitchFamily="2" charset="2"/>
              <a:buChar char="Ø"/>
            </a:pPr>
            <a:endParaRPr lang="en-US" dirty="0"/>
          </a:p>
          <a:p>
            <a:pPr>
              <a:buFont typeface="Wingdings" pitchFamily="2" charset="2"/>
              <a:buChar char="Ø"/>
            </a:pPr>
            <a:r>
              <a:rPr lang="en-US" dirty="0"/>
              <a:t>Prohibitory/mandatory issue</a:t>
            </a:r>
          </a:p>
        </p:txBody>
      </p:sp>
    </p:spTree>
    <p:extLst>
      <p:ext uri="{BB962C8B-B14F-4D97-AF65-F5344CB8AC3E}">
        <p14:creationId xmlns:p14="http://schemas.microsoft.com/office/powerpoint/2010/main" val="202563039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3577F398-1561-D543-BFFA-CF592DFA9BFA}"/>
              </a:ext>
            </a:extLst>
          </p:cNvPr>
          <p:cNvSpPr>
            <a:spLocks noGrp="1"/>
          </p:cNvSpPr>
          <p:nvPr>
            <p:ph type="ftr" sz="quarter" idx="10"/>
          </p:nvPr>
        </p:nvSpPr>
        <p:spPr/>
        <p:txBody>
          <a:bodyPr/>
          <a:lstStyle/>
          <a:p>
            <a:r>
              <a:rPr lang="en-GB" b="1"/>
              <a:t>brickcourt.co.uk </a:t>
            </a:r>
          </a:p>
          <a:p>
            <a:r>
              <a:rPr lang="en-GB"/>
              <a:t>+44(0)20 7379 3550</a:t>
            </a:r>
            <a:endParaRPr lang="en-GB" dirty="0"/>
          </a:p>
        </p:txBody>
      </p:sp>
      <p:sp>
        <p:nvSpPr>
          <p:cNvPr id="3" name="Title 2">
            <a:extLst>
              <a:ext uri="{FF2B5EF4-FFF2-40B4-BE49-F238E27FC236}">
                <a16:creationId xmlns:a16="http://schemas.microsoft.com/office/drawing/2014/main" id="{E442E6E7-052E-D843-B2CF-2407CEECF557}"/>
              </a:ext>
            </a:extLst>
          </p:cNvPr>
          <p:cNvSpPr>
            <a:spLocks noGrp="1"/>
          </p:cNvSpPr>
          <p:nvPr>
            <p:ph type="title"/>
          </p:nvPr>
        </p:nvSpPr>
        <p:spPr/>
        <p:txBody>
          <a:bodyPr/>
          <a:lstStyle/>
          <a:p>
            <a:pPr algn="ctr"/>
            <a:r>
              <a:rPr lang="en-US" dirty="0"/>
              <a:t>conclusion</a:t>
            </a:r>
          </a:p>
        </p:txBody>
      </p:sp>
      <p:sp>
        <p:nvSpPr>
          <p:cNvPr id="4" name="Content Placeholder 3">
            <a:extLst>
              <a:ext uri="{FF2B5EF4-FFF2-40B4-BE49-F238E27FC236}">
                <a16:creationId xmlns:a16="http://schemas.microsoft.com/office/drawing/2014/main" id="{B970B389-9956-1C45-A99A-CAFFAA39AC7C}"/>
              </a:ext>
            </a:extLst>
          </p:cNvPr>
          <p:cNvSpPr>
            <a:spLocks noGrp="1"/>
          </p:cNvSpPr>
          <p:nvPr>
            <p:ph sz="quarter" idx="11"/>
          </p:nvPr>
        </p:nvSpPr>
        <p:spPr/>
        <p:txBody>
          <a:bodyPr/>
          <a:lstStyle/>
          <a:p>
            <a:pPr lvl="1">
              <a:buFont typeface="Wingdings" pitchFamily="2" charset="2"/>
              <a:buChar char="Ø"/>
            </a:pPr>
            <a:endParaRPr lang="en-US" dirty="0"/>
          </a:p>
          <a:p>
            <a:pPr lvl="1">
              <a:buFont typeface="Wingdings" pitchFamily="2" charset="2"/>
              <a:buChar char="Ø"/>
            </a:pPr>
            <a:r>
              <a:rPr lang="en-US" dirty="0"/>
              <a:t>Scope for defendants to protect their position, even when dominant</a:t>
            </a:r>
          </a:p>
          <a:p>
            <a:pPr lvl="1">
              <a:buFont typeface="Wingdings" pitchFamily="2" charset="2"/>
              <a:buChar char="Ø"/>
            </a:pPr>
            <a:endParaRPr lang="en-US" dirty="0"/>
          </a:p>
          <a:p>
            <a:pPr lvl="1">
              <a:buFont typeface="Wingdings" pitchFamily="2" charset="2"/>
              <a:buChar char="Ø"/>
            </a:pPr>
            <a:r>
              <a:rPr lang="en-US" dirty="0"/>
              <a:t>Lack of clarity post-Brexit will undoubtedly assist</a:t>
            </a:r>
          </a:p>
          <a:p>
            <a:pPr lvl="1">
              <a:buFont typeface="Wingdings" pitchFamily="2" charset="2"/>
              <a:buChar char="Ø"/>
            </a:pPr>
            <a:endParaRPr lang="en-US" dirty="0"/>
          </a:p>
          <a:p>
            <a:pPr lvl="1">
              <a:buFont typeface="Wingdings" pitchFamily="2" charset="2"/>
              <a:buChar char="Ø"/>
            </a:pPr>
            <a:r>
              <a:rPr lang="en-US" dirty="0"/>
              <a:t>Don’t forget: take every reasonable point reasonably!</a:t>
            </a:r>
          </a:p>
        </p:txBody>
      </p:sp>
    </p:spTree>
    <p:extLst>
      <p:ext uri="{BB962C8B-B14F-4D97-AF65-F5344CB8AC3E}">
        <p14:creationId xmlns:p14="http://schemas.microsoft.com/office/powerpoint/2010/main" val="374021034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B57A5-3AC2-7D44-910C-7512C52ECA37}"/>
              </a:ext>
            </a:extLst>
          </p:cNvPr>
          <p:cNvSpPr>
            <a:spLocks noGrp="1"/>
          </p:cNvSpPr>
          <p:nvPr>
            <p:ph type="ctrTitle"/>
          </p:nvPr>
        </p:nvSpPr>
        <p:spPr>
          <a:xfrm>
            <a:off x="574767" y="535578"/>
            <a:ext cx="8059782" cy="1149531"/>
          </a:xfrm>
        </p:spPr>
        <p:txBody>
          <a:bodyPr>
            <a:normAutofit fontScale="90000"/>
          </a:bodyPr>
          <a:lstStyle/>
          <a:p>
            <a:r>
              <a:rPr lang="en-GB" dirty="0" smtClean="0"/>
              <a:t/>
            </a:r>
            <a:br>
              <a:rPr lang="en-GB" dirty="0" smtClean="0"/>
            </a:br>
            <a:r>
              <a:rPr lang="en-GB" b="1" dirty="0" smtClean="0"/>
              <a:t/>
            </a:r>
            <a:br>
              <a:rPr lang="en-GB" b="1" dirty="0" smtClean="0"/>
            </a:br>
            <a:r>
              <a:rPr lang="en-GB" b="1" dirty="0" smtClean="0"/>
              <a:t>Litigating Abuse of Dominance cases mini series</a:t>
            </a:r>
            <a:r>
              <a:rPr lang="en-GB" dirty="0" smtClean="0"/>
              <a:t/>
            </a:r>
            <a:br>
              <a:rPr lang="en-GB" dirty="0" smtClean="0"/>
            </a:br>
            <a:r>
              <a:rPr lang="en-GB" dirty="0" smtClean="0"/>
              <a:t> </a:t>
            </a:r>
            <a:br>
              <a:rPr lang="en-GB" dirty="0" smtClean="0"/>
            </a:br>
            <a:endParaRPr lang="en-GB" sz="2700" cap="none" dirty="0"/>
          </a:p>
        </p:txBody>
      </p:sp>
      <p:sp>
        <p:nvSpPr>
          <p:cNvPr id="4" name="Footer Placeholder 3">
            <a:extLst>
              <a:ext uri="{FF2B5EF4-FFF2-40B4-BE49-F238E27FC236}">
                <a16:creationId xmlns:a16="http://schemas.microsoft.com/office/drawing/2014/main" id="{FE441B11-76D2-954E-A92C-57EC29D8CA57}"/>
              </a:ext>
            </a:extLst>
          </p:cNvPr>
          <p:cNvSpPr>
            <a:spLocks noGrp="1"/>
          </p:cNvSpPr>
          <p:nvPr>
            <p:ph type="ftr" sz="quarter" idx="11"/>
          </p:nvPr>
        </p:nvSpPr>
        <p:spPr/>
        <p:txBody>
          <a:bodyPr/>
          <a:lstStyle/>
          <a:p>
            <a:r>
              <a:rPr lang="en-GB" b="1"/>
              <a:t>brickcourt.co.uk </a:t>
            </a:r>
          </a:p>
          <a:p>
            <a:r>
              <a:rPr lang="en-GB"/>
              <a:t>+44(0)20 7379 3550</a:t>
            </a:r>
            <a:endParaRPr lang="en-GB" dirty="0"/>
          </a:p>
        </p:txBody>
      </p:sp>
      <p:sp>
        <p:nvSpPr>
          <p:cNvPr id="5" name="Text Placeholder 4">
            <a:extLst>
              <a:ext uri="{FF2B5EF4-FFF2-40B4-BE49-F238E27FC236}">
                <a16:creationId xmlns:a16="http://schemas.microsoft.com/office/drawing/2014/main" id="{DFF3F92E-CE93-0141-8FD6-83BB68931F19}"/>
              </a:ext>
            </a:extLst>
          </p:cNvPr>
          <p:cNvSpPr>
            <a:spLocks noGrp="1"/>
          </p:cNvSpPr>
          <p:nvPr>
            <p:ph type="body" sz="quarter" idx="12"/>
          </p:nvPr>
        </p:nvSpPr>
        <p:spPr>
          <a:xfrm>
            <a:off x="853204" y="1685110"/>
            <a:ext cx="7648245" cy="3331028"/>
          </a:xfrm>
        </p:spPr>
        <p:txBody>
          <a:bodyPr>
            <a:normAutofit/>
          </a:bodyPr>
          <a:lstStyle/>
          <a:p>
            <a:pPr algn="l"/>
            <a:endParaRPr lang="en-GB" dirty="0" smtClean="0"/>
          </a:p>
          <a:p>
            <a:pPr algn="just"/>
            <a:r>
              <a:rPr lang="en-GB" sz="2000" dirty="0" smtClean="0"/>
              <a:t>Friday </a:t>
            </a:r>
            <a:r>
              <a:rPr lang="en-GB" sz="2000" dirty="0"/>
              <a:t>7 May at 1pm, Session 4: </a:t>
            </a:r>
            <a:endParaRPr lang="en-GB" sz="2000" dirty="0" smtClean="0"/>
          </a:p>
          <a:p>
            <a:pPr algn="just"/>
            <a:endParaRPr lang="en-GB" dirty="0"/>
          </a:p>
          <a:p>
            <a:pPr algn="just"/>
            <a:r>
              <a:rPr lang="en-GB" sz="2400" dirty="0" smtClean="0"/>
              <a:t>Interim </a:t>
            </a:r>
            <a:r>
              <a:rPr lang="en-GB" sz="2400" dirty="0"/>
              <a:t>injunctions in abuse of dominance cases: strategy and </a:t>
            </a:r>
            <a:r>
              <a:rPr lang="en-GB" sz="2400" dirty="0" smtClean="0"/>
              <a:t>tips</a:t>
            </a:r>
          </a:p>
          <a:p>
            <a:pPr algn="just"/>
            <a:endParaRPr lang="en-GB" dirty="0"/>
          </a:p>
          <a:p>
            <a:pPr algn="just"/>
            <a:r>
              <a:rPr lang="en-GB" sz="2000" dirty="0" smtClean="0"/>
              <a:t>chaired </a:t>
            </a:r>
            <a:r>
              <a:rPr lang="en-GB" sz="2000" dirty="0"/>
              <a:t>by Sir Richard Aikens</a:t>
            </a:r>
          </a:p>
          <a:p>
            <a:pPr algn="l"/>
            <a:endParaRPr lang="en-GB" sz="2000" dirty="0" smtClean="0"/>
          </a:p>
          <a:p>
            <a:pPr marL="285750" indent="-285750" algn="l">
              <a:buFont typeface="Arial" panose="020B0604020202020204" pitchFamily="34" charset="0"/>
              <a:buChar char="•"/>
            </a:pPr>
            <a:r>
              <a:rPr lang="en-GB" sz="2000" dirty="0" smtClean="0"/>
              <a:t>Aaron Khan: A claimant’s </a:t>
            </a:r>
            <a:r>
              <a:rPr lang="en-GB" sz="2000" dirty="0" smtClean="0"/>
              <a:t>perspective</a:t>
            </a:r>
            <a:endParaRPr lang="en-GB" sz="2000" dirty="0" smtClean="0"/>
          </a:p>
          <a:p>
            <a:pPr marL="285750" indent="-285750" algn="l">
              <a:buFont typeface="Arial" panose="020B0604020202020204" pitchFamily="34" charset="0"/>
              <a:buChar char="•"/>
            </a:pPr>
            <a:r>
              <a:rPr lang="en-GB" sz="2000" dirty="0" smtClean="0"/>
              <a:t>David </a:t>
            </a:r>
            <a:r>
              <a:rPr lang="en-GB" sz="2000" dirty="0" smtClean="0"/>
              <a:t>Heaton: What documents do you need?</a:t>
            </a:r>
          </a:p>
          <a:p>
            <a:pPr marL="285750" indent="-285750" algn="l">
              <a:buFont typeface="Arial" panose="020B0604020202020204" pitchFamily="34" charset="0"/>
              <a:buChar char="•"/>
            </a:pPr>
            <a:r>
              <a:rPr lang="en-GB" sz="2000" dirty="0" smtClean="0"/>
              <a:t>Fergus Randolph QC: A defendant’s perspective</a:t>
            </a:r>
            <a:endParaRPr lang="en-GB" sz="2000" dirty="0"/>
          </a:p>
          <a:p>
            <a:pPr marL="285750" indent="-285750" algn="l">
              <a:buFont typeface="Arial" panose="020B0604020202020204" pitchFamily="34" charset="0"/>
              <a:buChar char="•"/>
            </a:pPr>
            <a:endParaRPr lang="en-GB" dirty="0" smtClean="0"/>
          </a:p>
          <a:p>
            <a:pPr marL="342900" indent="-342900">
              <a:buFont typeface="Arial" panose="020B0604020202020204" pitchFamily="34" charset="0"/>
              <a:buChar char="•"/>
            </a:pPr>
            <a:endParaRPr lang="en-GB" sz="2000" b="0" i="1" dirty="0" smtClean="0"/>
          </a:p>
        </p:txBody>
      </p:sp>
    </p:spTree>
    <p:extLst>
      <p:ext uri="{BB962C8B-B14F-4D97-AF65-F5344CB8AC3E}">
        <p14:creationId xmlns:p14="http://schemas.microsoft.com/office/powerpoint/2010/main" val="1910318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b="1" dirty="0"/>
              <a:t>brickcourt.co.uk </a:t>
            </a:r>
          </a:p>
          <a:p>
            <a:r>
              <a:rPr lang="en-GB" dirty="0"/>
              <a:t>+44(0)20 7379 3550</a:t>
            </a:r>
          </a:p>
        </p:txBody>
      </p:sp>
      <p:sp>
        <p:nvSpPr>
          <p:cNvPr id="4" name="Title 3"/>
          <p:cNvSpPr>
            <a:spLocks noGrp="1"/>
          </p:cNvSpPr>
          <p:nvPr>
            <p:ph type="title"/>
          </p:nvPr>
        </p:nvSpPr>
        <p:spPr/>
        <p:txBody>
          <a:bodyPr>
            <a:noAutofit/>
          </a:bodyPr>
          <a:lstStyle/>
          <a:p>
            <a:r>
              <a:rPr lang="en-US" sz="2200" cap="none" dirty="0"/>
              <a:t>Recap: the test(s) to meet</a:t>
            </a:r>
          </a:p>
        </p:txBody>
      </p:sp>
      <p:sp>
        <p:nvSpPr>
          <p:cNvPr id="5" name="Content Placeholder 4"/>
          <p:cNvSpPr>
            <a:spLocks noGrp="1"/>
          </p:cNvSpPr>
          <p:nvPr>
            <p:ph sz="quarter" idx="11"/>
          </p:nvPr>
        </p:nvSpPr>
        <p:spPr/>
        <p:txBody>
          <a:bodyPr>
            <a:normAutofit fontScale="85000" lnSpcReduction="10000"/>
          </a:bodyPr>
          <a:lstStyle/>
          <a:p>
            <a:r>
              <a:rPr lang="en-US" dirty="0"/>
              <a:t>Has the Claimant raised a </a:t>
            </a:r>
            <a:r>
              <a:rPr lang="en-US" u="sng" dirty="0"/>
              <a:t>serious issue to be tried</a:t>
            </a:r>
            <a:r>
              <a:rPr lang="en-US" dirty="0"/>
              <a:t>?</a:t>
            </a:r>
          </a:p>
          <a:p>
            <a:pPr lvl="1"/>
            <a:endParaRPr lang="en-US" dirty="0"/>
          </a:p>
          <a:p>
            <a:pPr lvl="1"/>
            <a:r>
              <a:rPr lang="en-US" dirty="0"/>
              <a:t>“</a:t>
            </a:r>
            <a:r>
              <a:rPr lang="en-US" i="1" dirty="0"/>
              <a:t>It is no part of the court’s function at this stage of the litigation to try to resolve conflicts of evidence on affidavit as to facts on which the claims of either party may ultimately depend nor to decide difficult questions of law which may call for detailed argument and mature considerations. These are matters to be dealt with at the trial…</a:t>
            </a:r>
            <a:r>
              <a:rPr lang="en-US" dirty="0"/>
              <a:t>”</a:t>
            </a:r>
            <a:r>
              <a:rPr lang="en-US" i="1" dirty="0"/>
              <a:t> </a:t>
            </a:r>
            <a:r>
              <a:rPr lang="en-US" dirty="0"/>
              <a:t>(</a:t>
            </a:r>
            <a:r>
              <a:rPr lang="en-US" i="1" dirty="0"/>
              <a:t>American Cyanamid Co v Ethicon Ltd </a:t>
            </a:r>
            <a:r>
              <a:rPr lang="en-US" dirty="0"/>
              <a:t>[1975] AC 396 at p.407, per Lord Diplock).</a:t>
            </a:r>
          </a:p>
          <a:p>
            <a:pPr lvl="1"/>
            <a:r>
              <a:rPr lang="en-US" dirty="0"/>
              <a:t>See also </a:t>
            </a:r>
            <a:r>
              <a:rPr lang="en-US" i="1" dirty="0"/>
              <a:t>Network Multimedia Television Ltd v Jobserve Ltd </a:t>
            </a:r>
            <a:r>
              <a:rPr lang="en-US" dirty="0"/>
              <a:t>[2001] EWCA Civ 2021.</a:t>
            </a:r>
          </a:p>
          <a:p>
            <a:pPr marL="180000" lvl="1" indent="0">
              <a:buNone/>
            </a:pPr>
            <a:endParaRPr lang="en-US" dirty="0"/>
          </a:p>
          <a:p>
            <a:r>
              <a:rPr lang="en-US" dirty="0"/>
              <a:t>Would </a:t>
            </a:r>
            <a:r>
              <a:rPr lang="en-US" u="sng" dirty="0"/>
              <a:t>damages be an adequate remedy</a:t>
            </a:r>
            <a:r>
              <a:rPr lang="en-US" dirty="0"/>
              <a:t> for each party?</a:t>
            </a:r>
          </a:p>
          <a:p>
            <a:pPr marL="0" indent="0">
              <a:buNone/>
            </a:pPr>
            <a:endParaRPr lang="en-US" dirty="0"/>
          </a:p>
          <a:p>
            <a:r>
              <a:rPr lang="en-US" dirty="0"/>
              <a:t>Does the </a:t>
            </a:r>
            <a:r>
              <a:rPr lang="en-US" u="sng" dirty="0"/>
              <a:t>balance of convenience</a:t>
            </a:r>
            <a:r>
              <a:rPr lang="en-US" dirty="0"/>
              <a:t> lie in favour of granting or refusing an interim injunction?</a:t>
            </a:r>
          </a:p>
        </p:txBody>
      </p:sp>
    </p:spTree>
    <p:extLst>
      <p:ext uri="{BB962C8B-B14F-4D97-AF65-F5344CB8AC3E}">
        <p14:creationId xmlns:p14="http://schemas.microsoft.com/office/powerpoint/2010/main" val="14706417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7EC96ECF-567B-244A-999C-81631F3F2D2C}"/>
              </a:ext>
            </a:extLst>
          </p:cNvPr>
          <p:cNvSpPr>
            <a:spLocks noGrp="1"/>
          </p:cNvSpPr>
          <p:nvPr>
            <p:ph type="ftr" sz="quarter" idx="10"/>
          </p:nvPr>
        </p:nvSpPr>
        <p:spPr/>
        <p:txBody>
          <a:bodyPr/>
          <a:lstStyle/>
          <a:p>
            <a:r>
              <a:rPr lang="en-GB" b="1" dirty="0"/>
              <a:t>brickcourt.co.uk </a:t>
            </a:r>
          </a:p>
          <a:p>
            <a:r>
              <a:rPr lang="en-GB" dirty="0"/>
              <a:t>+44(0)20 7379 3550</a:t>
            </a:r>
          </a:p>
        </p:txBody>
      </p:sp>
      <p:sp>
        <p:nvSpPr>
          <p:cNvPr id="3" name="Title 2">
            <a:extLst>
              <a:ext uri="{FF2B5EF4-FFF2-40B4-BE49-F238E27FC236}">
                <a16:creationId xmlns:a16="http://schemas.microsoft.com/office/drawing/2014/main" id="{8EA24E26-C672-134D-9A81-0EA1CD0CA3B5}"/>
              </a:ext>
            </a:extLst>
          </p:cNvPr>
          <p:cNvSpPr>
            <a:spLocks noGrp="1"/>
          </p:cNvSpPr>
          <p:nvPr>
            <p:ph type="title"/>
          </p:nvPr>
        </p:nvSpPr>
        <p:spPr/>
        <p:txBody>
          <a:bodyPr>
            <a:noAutofit/>
          </a:bodyPr>
          <a:lstStyle/>
          <a:p>
            <a:r>
              <a:rPr lang="en-US" sz="2100" cap="none" dirty="0"/>
              <a:t>Recap: the test(s) to meet (II)</a:t>
            </a:r>
            <a:endParaRPr lang="en-US" sz="2100" dirty="0"/>
          </a:p>
        </p:txBody>
      </p:sp>
      <p:sp>
        <p:nvSpPr>
          <p:cNvPr id="4" name="Content Placeholder 3">
            <a:extLst>
              <a:ext uri="{FF2B5EF4-FFF2-40B4-BE49-F238E27FC236}">
                <a16:creationId xmlns:a16="http://schemas.microsoft.com/office/drawing/2014/main" id="{32F7C602-402B-FB4E-B7D3-1A4F76553E25}"/>
              </a:ext>
            </a:extLst>
          </p:cNvPr>
          <p:cNvSpPr>
            <a:spLocks noGrp="1"/>
          </p:cNvSpPr>
          <p:nvPr>
            <p:ph sz="quarter" idx="11"/>
          </p:nvPr>
        </p:nvSpPr>
        <p:spPr/>
        <p:txBody>
          <a:bodyPr>
            <a:normAutofit/>
          </a:bodyPr>
          <a:lstStyle/>
          <a:p>
            <a:r>
              <a:rPr lang="en-US" dirty="0"/>
              <a:t>Similar considerations apply to mandatory injunctions. The courts may be slower to grant these types of injunctions as they are more intrusive. </a:t>
            </a:r>
          </a:p>
          <a:p>
            <a:endParaRPr lang="en-US" dirty="0"/>
          </a:p>
          <a:p>
            <a:endParaRPr lang="en-US" dirty="0"/>
          </a:p>
          <a:p>
            <a:r>
              <a:rPr lang="en-US" dirty="0"/>
              <a:t>On an application for a mandatory injunction, the Court </a:t>
            </a:r>
            <a:r>
              <a:rPr lang="en-US" u="sng" dirty="0"/>
              <a:t>may</a:t>
            </a:r>
            <a:r>
              <a:rPr lang="en-US" dirty="0"/>
              <a:t>, but will not necessarily, require a </a:t>
            </a:r>
            <a:r>
              <a:rPr lang="en-US" u="sng" dirty="0"/>
              <a:t>higher degree of assurance</a:t>
            </a:r>
            <a:r>
              <a:rPr lang="en-US" dirty="0"/>
              <a:t> that the claim(s) are well founded (see, e.g. </a:t>
            </a:r>
            <a:r>
              <a:rPr lang="en-US" i="1" dirty="0"/>
              <a:t>Zockoll Group Limited v Mercury Communications Limited </a:t>
            </a:r>
            <a:r>
              <a:rPr lang="en-US" dirty="0"/>
              <a:t>[1998] FSR 354). </a:t>
            </a:r>
            <a:endParaRPr lang="en-US" u="sng" dirty="0"/>
          </a:p>
          <a:p>
            <a:pPr lvl="1"/>
            <a:endParaRPr lang="en-US" dirty="0"/>
          </a:p>
          <a:p>
            <a:pPr lvl="1"/>
            <a:endParaRPr lang="en-US" dirty="0"/>
          </a:p>
          <a:p>
            <a:r>
              <a:rPr lang="en-US" dirty="0"/>
              <a:t>Generally, in all cases the Court will consider: which course seems likely to cause </a:t>
            </a:r>
            <a:r>
              <a:rPr lang="en-US" u="sng" dirty="0"/>
              <a:t>the least irremediable prejudice to one party or the other</a:t>
            </a:r>
            <a:r>
              <a:rPr lang="en-US" dirty="0"/>
              <a:t>?</a:t>
            </a:r>
          </a:p>
          <a:p>
            <a:endParaRPr lang="en-US" dirty="0"/>
          </a:p>
        </p:txBody>
      </p:sp>
    </p:spTree>
    <p:extLst>
      <p:ext uri="{BB962C8B-B14F-4D97-AF65-F5344CB8AC3E}">
        <p14:creationId xmlns:p14="http://schemas.microsoft.com/office/powerpoint/2010/main" val="27430774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DFD8D63C-00A9-B045-8E7D-024C5666B99E}"/>
              </a:ext>
            </a:extLst>
          </p:cNvPr>
          <p:cNvSpPr>
            <a:spLocks noGrp="1"/>
          </p:cNvSpPr>
          <p:nvPr>
            <p:ph type="ftr" sz="quarter" idx="10"/>
          </p:nvPr>
        </p:nvSpPr>
        <p:spPr/>
        <p:txBody>
          <a:bodyPr/>
          <a:lstStyle/>
          <a:p>
            <a:r>
              <a:rPr lang="en-GB" b="1" dirty="0"/>
              <a:t>brickcourt.co.uk </a:t>
            </a:r>
          </a:p>
          <a:p>
            <a:r>
              <a:rPr lang="en-GB" dirty="0"/>
              <a:t>+44(0)20 7379 3550</a:t>
            </a:r>
          </a:p>
        </p:txBody>
      </p:sp>
      <p:sp>
        <p:nvSpPr>
          <p:cNvPr id="3" name="Title 2">
            <a:extLst>
              <a:ext uri="{FF2B5EF4-FFF2-40B4-BE49-F238E27FC236}">
                <a16:creationId xmlns:a16="http://schemas.microsoft.com/office/drawing/2014/main" id="{5120BE43-4D01-364E-B9BD-F8E2E59BB470}"/>
              </a:ext>
            </a:extLst>
          </p:cNvPr>
          <p:cNvSpPr>
            <a:spLocks noGrp="1"/>
          </p:cNvSpPr>
          <p:nvPr>
            <p:ph type="title"/>
          </p:nvPr>
        </p:nvSpPr>
        <p:spPr/>
        <p:txBody>
          <a:bodyPr/>
          <a:lstStyle/>
          <a:p>
            <a:r>
              <a:rPr lang="en-US" cap="none" dirty="0"/>
              <a:t>Where?</a:t>
            </a:r>
          </a:p>
        </p:txBody>
      </p:sp>
      <p:sp>
        <p:nvSpPr>
          <p:cNvPr id="4" name="Content Placeholder 3">
            <a:extLst>
              <a:ext uri="{FF2B5EF4-FFF2-40B4-BE49-F238E27FC236}">
                <a16:creationId xmlns:a16="http://schemas.microsoft.com/office/drawing/2014/main" id="{7AB8F7CE-346F-2442-8C91-11FD6BF04F81}"/>
              </a:ext>
            </a:extLst>
          </p:cNvPr>
          <p:cNvSpPr>
            <a:spLocks noGrp="1"/>
          </p:cNvSpPr>
          <p:nvPr>
            <p:ph sz="quarter" idx="11"/>
          </p:nvPr>
        </p:nvSpPr>
        <p:spPr/>
        <p:txBody>
          <a:bodyPr>
            <a:normAutofit/>
          </a:bodyPr>
          <a:lstStyle/>
          <a:p>
            <a:r>
              <a:rPr lang="en-US" b="1" dirty="0"/>
              <a:t>High Court: </a:t>
            </a:r>
            <a:r>
              <a:rPr lang="en-US" dirty="0"/>
              <a:t>competition claims must be brought before the High Court (and not the county court). They should be issued in the Chancery Division or the Commercial Court as appropriate.  </a:t>
            </a:r>
          </a:p>
          <a:p>
            <a:pPr marL="0" indent="0">
              <a:buNone/>
            </a:pPr>
            <a:endParaRPr lang="en-US" dirty="0"/>
          </a:p>
          <a:p>
            <a:r>
              <a:rPr lang="en-US" b="1" dirty="0"/>
              <a:t>Competition Appeal Tribunal: </a:t>
            </a:r>
            <a:r>
              <a:rPr lang="en-US" dirty="0"/>
              <a:t>the CAT has the power to award injunctive relief in England and Wales: s.47A(3) CA 1998; rules 67-68 of the CAT Rules. </a:t>
            </a:r>
          </a:p>
          <a:p>
            <a:pPr lvl="1"/>
            <a:r>
              <a:rPr lang="en-US" dirty="0"/>
              <a:t>In deciding whether to grant an injunction, the CAT must apply the same principles as the High Court: s.47D(2) CA 1998.</a:t>
            </a:r>
          </a:p>
          <a:p>
            <a:endParaRPr lang="en-US" dirty="0"/>
          </a:p>
          <a:p>
            <a:r>
              <a:rPr lang="en-US" dirty="0"/>
              <a:t>The High Court will be the appropriate forum when running both competition and non-competition claims (see, e.g., </a:t>
            </a:r>
            <a:r>
              <a:rPr lang="en-US" i="1" dirty="0"/>
              <a:t>Preventx v Royal Mail </a:t>
            </a:r>
            <a:r>
              <a:rPr lang="en-US" dirty="0"/>
              <a:t>[2020] EWHC 2276 (Ch)).</a:t>
            </a:r>
          </a:p>
          <a:p>
            <a:endParaRPr lang="en-US" dirty="0"/>
          </a:p>
          <a:p>
            <a:endParaRPr lang="en-US" dirty="0"/>
          </a:p>
        </p:txBody>
      </p:sp>
    </p:spTree>
    <p:extLst>
      <p:ext uri="{BB962C8B-B14F-4D97-AF65-F5344CB8AC3E}">
        <p14:creationId xmlns:p14="http://schemas.microsoft.com/office/powerpoint/2010/main" val="36569685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931ADBD9-A27B-4443-B31C-FCE7148F7D7E}"/>
              </a:ext>
            </a:extLst>
          </p:cNvPr>
          <p:cNvSpPr>
            <a:spLocks noGrp="1"/>
          </p:cNvSpPr>
          <p:nvPr>
            <p:ph type="ftr" sz="quarter" idx="10"/>
          </p:nvPr>
        </p:nvSpPr>
        <p:spPr/>
        <p:txBody>
          <a:bodyPr/>
          <a:lstStyle/>
          <a:p>
            <a:r>
              <a:rPr lang="en-GB" b="1" dirty="0"/>
              <a:t>brickcourt.co.uk </a:t>
            </a:r>
          </a:p>
          <a:p>
            <a:r>
              <a:rPr lang="en-GB" dirty="0"/>
              <a:t>+44(0)20 7379 3550</a:t>
            </a:r>
          </a:p>
        </p:txBody>
      </p:sp>
      <p:sp>
        <p:nvSpPr>
          <p:cNvPr id="3" name="Title 2">
            <a:extLst>
              <a:ext uri="{FF2B5EF4-FFF2-40B4-BE49-F238E27FC236}">
                <a16:creationId xmlns:a16="http://schemas.microsoft.com/office/drawing/2014/main" id="{0B4E85BF-7B5D-2548-8935-78E3C2CB38DB}"/>
              </a:ext>
            </a:extLst>
          </p:cNvPr>
          <p:cNvSpPr>
            <a:spLocks noGrp="1"/>
          </p:cNvSpPr>
          <p:nvPr>
            <p:ph type="title"/>
          </p:nvPr>
        </p:nvSpPr>
        <p:spPr/>
        <p:txBody>
          <a:bodyPr/>
          <a:lstStyle/>
          <a:p>
            <a:r>
              <a:rPr lang="en-US" cap="none" dirty="0"/>
              <a:t>When?</a:t>
            </a:r>
          </a:p>
        </p:txBody>
      </p:sp>
      <p:sp>
        <p:nvSpPr>
          <p:cNvPr id="4" name="Content Placeholder 3">
            <a:extLst>
              <a:ext uri="{FF2B5EF4-FFF2-40B4-BE49-F238E27FC236}">
                <a16:creationId xmlns:a16="http://schemas.microsoft.com/office/drawing/2014/main" id="{D6FFAE22-7EC7-6641-869B-EEB6345A708B}"/>
              </a:ext>
            </a:extLst>
          </p:cNvPr>
          <p:cNvSpPr>
            <a:spLocks noGrp="1"/>
          </p:cNvSpPr>
          <p:nvPr>
            <p:ph sz="quarter" idx="11"/>
          </p:nvPr>
        </p:nvSpPr>
        <p:spPr/>
        <p:txBody>
          <a:bodyPr>
            <a:normAutofit/>
          </a:bodyPr>
          <a:lstStyle/>
          <a:p>
            <a:r>
              <a:rPr lang="en-US" sz="2000" dirty="0"/>
              <a:t>An order may be made at any time, including before proceedings have started. </a:t>
            </a:r>
          </a:p>
          <a:p>
            <a:endParaRPr lang="en-US" sz="2000" dirty="0"/>
          </a:p>
          <a:p>
            <a:r>
              <a:rPr lang="en-US" sz="2000" dirty="0"/>
              <a:t>In theory an application can be made </a:t>
            </a:r>
            <a:r>
              <a:rPr lang="en-US" sz="2000" i="1" dirty="0"/>
              <a:t>ex parte</a:t>
            </a:r>
            <a:r>
              <a:rPr lang="en-US" sz="2000" dirty="0"/>
              <a:t>, but this is unlikely to be appropriate in competition cases. </a:t>
            </a:r>
          </a:p>
          <a:p>
            <a:endParaRPr lang="en-US" sz="2000" dirty="0"/>
          </a:p>
          <a:p>
            <a:r>
              <a:rPr lang="en-US" sz="2000" dirty="0"/>
              <a:t>Normally 3 clear days’ notice is required. </a:t>
            </a:r>
          </a:p>
          <a:p>
            <a:endParaRPr lang="en-US" sz="2000" dirty="0"/>
          </a:p>
          <a:p>
            <a:r>
              <a:rPr lang="en-US" sz="2000" dirty="0"/>
              <a:t>Don’t delay – this can be a basis for refusing an injunction and undermines the suggestion that interim relief is necessary.</a:t>
            </a:r>
          </a:p>
        </p:txBody>
      </p:sp>
    </p:spTree>
    <p:extLst>
      <p:ext uri="{BB962C8B-B14F-4D97-AF65-F5344CB8AC3E}">
        <p14:creationId xmlns:p14="http://schemas.microsoft.com/office/powerpoint/2010/main" val="36786880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306DD92B-7ECB-D244-8963-BFACF1787208}"/>
              </a:ext>
            </a:extLst>
          </p:cNvPr>
          <p:cNvSpPr>
            <a:spLocks noGrp="1"/>
          </p:cNvSpPr>
          <p:nvPr>
            <p:ph type="ftr" sz="quarter" idx="10"/>
          </p:nvPr>
        </p:nvSpPr>
        <p:spPr/>
        <p:txBody>
          <a:bodyPr/>
          <a:lstStyle/>
          <a:p>
            <a:r>
              <a:rPr lang="en-GB" b="1" dirty="0"/>
              <a:t>brickcourt.co.uk </a:t>
            </a:r>
          </a:p>
          <a:p>
            <a:r>
              <a:rPr lang="en-GB" dirty="0"/>
              <a:t>+44(0)20 7379 3550</a:t>
            </a:r>
          </a:p>
        </p:txBody>
      </p:sp>
      <p:sp>
        <p:nvSpPr>
          <p:cNvPr id="3" name="Title 2">
            <a:extLst>
              <a:ext uri="{FF2B5EF4-FFF2-40B4-BE49-F238E27FC236}">
                <a16:creationId xmlns:a16="http://schemas.microsoft.com/office/drawing/2014/main" id="{B812BE28-C522-5B4F-A03B-C790298E9EA9}"/>
              </a:ext>
            </a:extLst>
          </p:cNvPr>
          <p:cNvSpPr>
            <a:spLocks noGrp="1"/>
          </p:cNvSpPr>
          <p:nvPr>
            <p:ph type="title"/>
          </p:nvPr>
        </p:nvSpPr>
        <p:spPr/>
        <p:txBody>
          <a:bodyPr/>
          <a:lstStyle/>
          <a:p>
            <a:r>
              <a:rPr lang="en-US" cap="none" dirty="0"/>
              <a:t>Practical tips (I)</a:t>
            </a:r>
          </a:p>
        </p:txBody>
      </p:sp>
      <p:sp>
        <p:nvSpPr>
          <p:cNvPr id="4" name="Content Placeholder 3">
            <a:extLst>
              <a:ext uri="{FF2B5EF4-FFF2-40B4-BE49-F238E27FC236}">
                <a16:creationId xmlns:a16="http://schemas.microsoft.com/office/drawing/2014/main" id="{4FB6E62B-D9AF-624B-A29A-D434B6DC26C5}"/>
              </a:ext>
            </a:extLst>
          </p:cNvPr>
          <p:cNvSpPr>
            <a:spLocks noGrp="1"/>
          </p:cNvSpPr>
          <p:nvPr>
            <p:ph sz="quarter" idx="11"/>
          </p:nvPr>
        </p:nvSpPr>
        <p:spPr/>
        <p:txBody>
          <a:bodyPr>
            <a:normAutofit/>
          </a:bodyPr>
          <a:lstStyle/>
          <a:p>
            <a:r>
              <a:rPr lang="en-US" sz="1800" dirty="0"/>
              <a:t>Set out the basis of the claim(s) as fully as is possible:</a:t>
            </a:r>
          </a:p>
          <a:p>
            <a:pPr lvl="1"/>
            <a:endParaRPr lang="en-US" sz="1800" dirty="0"/>
          </a:p>
          <a:p>
            <a:pPr lvl="1"/>
            <a:r>
              <a:rPr lang="en-US" sz="1800" dirty="0"/>
              <a:t>If an injunction is sought before proceedings are issued, it is strongly preferable to provide draft PoC as part of the application documents. This shows credibility/confidence in the claim(s). </a:t>
            </a:r>
          </a:p>
          <a:p>
            <a:pPr lvl="1"/>
            <a:endParaRPr lang="en-US" sz="1800" dirty="0"/>
          </a:p>
          <a:p>
            <a:pPr lvl="1"/>
            <a:r>
              <a:rPr lang="en-US" sz="1800" dirty="0"/>
              <a:t>Courts have not been afraid to scrutinize the claim to ascertain whether it is seriously arguable and refused an injunction on that basis. </a:t>
            </a:r>
          </a:p>
          <a:p>
            <a:endParaRPr lang="en-US" sz="1800" dirty="0"/>
          </a:p>
          <a:p>
            <a:r>
              <a:rPr lang="en-US" sz="1800" dirty="0"/>
              <a:t>Consider the reasons why an interim injunction is </a:t>
            </a:r>
            <a:r>
              <a:rPr lang="en-US" sz="1800" u="sng" dirty="0"/>
              <a:t>necessary</a:t>
            </a:r>
            <a:r>
              <a:rPr lang="en-US" sz="1800" dirty="0"/>
              <a:t>. Would an expedited trial be sufficient? </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17043342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ED24755B-744A-3544-9814-22E16729B4CC}"/>
              </a:ext>
            </a:extLst>
          </p:cNvPr>
          <p:cNvSpPr>
            <a:spLocks noGrp="1"/>
          </p:cNvSpPr>
          <p:nvPr>
            <p:ph type="ftr" sz="quarter" idx="10"/>
          </p:nvPr>
        </p:nvSpPr>
        <p:spPr/>
        <p:txBody>
          <a:bodyPr/>
          <a:lstStyle/>
          <a:p>
            <a:r>
              <a:rPr lang="en-GB" b="1" dirty="0"/>
              <a:t>brickcourt.co.uk </a:t>
            </a:r>
          </a:p>
          <a:p>
            <a:r>
              <a:rPr lang="en-GB" dirty="0"/>
              <a:t>+44(0)20 7379 3550</a:t>
            </a:r>
          </a:p>
        </p:txBody>
      </p:sp>
      <p:sp>
        <p:nvSpPr>
          <p:cNvPr id="3" name="Title 2">
            <a:extLst>
              <a:ext uri="{FF2B5EF4-FFF2-40B4-BE49-F238E27FC236}">
                <a16:creationId xmlns:a16="http://schemas.microsoft.com/office/drawing/2014/main" id="{7035A27F-C8CF-7B40-98BB-D3A24D7909F1}"/>
              </a:ext>
            </a:extLst>
          </p:cNvPr>
          <p:cNvSpPr>
            <a:spLocks noGrp="1"/>
          </p:cNvSpPr>
          <p:nvPr>
            <p:ph type="title"/>
          </p:nvPr>
        </p:nvSpPr>
        <p:spPr/>
        <p:txBody>
          <a:bodyPr/>
          <a:lstStyle/>
          <a:p>
            <a:r>
              <a:rPr lang="en-US" cap="none" dirty="0"/>
              <a:t>Practical tips (II)</a:t>
            </a:r>
          </a:p>
        </p:txBody>
      </p:sp>
      <p:sp>
        <p:nvSpPr>
          <p:cNvPr id="4" name="Content Placeholder 3">
            <a:extLst>
              <a:ext uri="{FF2B5EF4-FFF2-40B4-BE49-F238E27FC236}">
                <a16:creationId xmlns:a16="http://schemas.microsoft.com/office/drawing/2014/main" id="{67FCF5D4-A3E0-0945-973F-3DF860F9429E}"/>
              </a:ext>
            </a:extLst>
          </p:cNvPr>
          <p:cNvSpPr>
            <a:spLocks noGrp="1"/>
          </p:cNvSpPr>
          <p:nvPr>
            <p:ph sz="quarter" idx="11"/>
          </p:nvPr>
        </p:nvSpPr>
        <p:spPr/>
        <p:txBody>
          <a:bodyPr>
            <a:normAutofit/>
          </a:bodyPr>
          <a:lstStyle/>
          <a:p>
            <a:r>
              <a:rPr lang="en-US" sz="1800" dirty="0"/>
              <a:t>Keep the hearing in mind when preparing correspondence – consistency is important. </a:t>
            </a:r>
          </a:p>
          <a:p>
            <a:endParaRPr lang="en-US" sz="1800" dirty="0"/>
          </a:p>
          <a:p>
            <a:endParaRPr lang="en-US" sz="1800" dirty="0"/>
          </a:p>
          <a:p>
            <a:r>
              <a:rPr lang="en-US" sz="1800" dirty="0"/>
              <a:t>Frame the relief sought carefully – the Court will prefer to “hold the ring” rather than imposing new terms, relationships or structures.</a:t>
            </a:r>
          </a:p>
          <a:p>
            <a:pPr lvl="1"/>
            <a:r>
              <a:rPr lang="en-US" sz="1800" dirty="0"/>
              <a:t>The relief sought needs to be realistic/workable. </a:t>
            </a:r>
          </a:p>
          <a:p>
            <a:pPr lvl="1"/>
            <a:endParaRPr lang="en-US" sz="1800" dirty="0"/>
          </a:p>
          <a:p>
            <a:pPr lvl="1"/>
            <a:endParaRPr lang="en-US" sz="1800" dirty="0"/>
          </a:p>
          <a:p>
            <a:r>
              <a:rPr lang="en-US" sz="1800" dirty="0"/>
              <a:t>Consider whether you need to apply to serve out of the jurisdiction.</a:t>
            </a:r>
          </a:p>
          <a:p>
            <a:pPr lvl="1"/>
            <a:r>
              <a:rPr lang="en-US" sz="1800" dirty="0"/>
              <a:t>See </a:t>
            </a:r>
            <a:r>
              <a:rPr lang="en-US" sz="1800" i="1" dirty="0"/>
              <a:t>Epic Games v Google/Apple </a:t>
            </a:r>
            <a:r>
              <a:rPr lang="en-US" sz="1800" dirty="0"/>
              <a:t>[2021] CAT 4.  </a:t>
            </a:r>
          </a:p>
          <a:p>
            <a:pPr marL="180000" lvl="1" indent="0">
              <a:buNone/>
            </a:pPr>
            <a:endParaRPr lang="en-US" dirty="0"/>
          </a:p>
          <a:p>
            <a:pPr marL="180000" lvl="1" indent="0">
              <a:buNone/>
            </a:pPr>
            <a:endParaRPr lang="en-US" dirty="0"/>
          </a:p>
        </p:txBody>
      </p:sp>
    </p:spTree>
    <p:extLst>
      <p:ext uri="{BB962C8B-B14F-4D97-AF65-F5344CB8AC3E}">
        <p14:creationId xmlns:p14="http://schemas.microsoft.com/office/powerpoint/2010/main" val="34290905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B57A5-3AC2-7D44-910C-7512C52ECA37}"/>
              </a:ext>
            </a:extLst>
          </p:cNvPr>
          <p:cNvSpPr>
            <a:spLocks noGrp="1"/>
          </p:cNvSpPr>
          <p:nvPr>
            <p:ph type="ctrTitle"/>
          </p:nvPr>
        </p:nvSpPr>
        <p:spPr/>
        <p:txBody>
          <a:bodyPr/>
          <a:lstStyle/>
          <a:p>
            <a:r>
              <a:rPr lang="en-GB" dirty="0"/>
              <a:t>What documents and materials do you need?</a:t>
            </a:r>
            <a:br>
              <a:rPr lang="en-GB" dirty="0"/>
            </a:br>
            <a:endParaRPr lang="en-GB" dirty="0"/>
          </a:p>
        </p:txBody>
      </p:sp>
      <p:sp>
        <p:nvSpPr>
          <p:cNvPr id="3" name="Subtitle 2">
            <a:extLst>
              <a:ext uri="{FF2B5EF4-FFF2-40B4-BE49-F238E27FC236}">
                <a16:creationId xmlns:a16="http://schemas.microsoft.com/office/drawing/2014/main" id="{326B0960-3D69-A048-83D5-A006932324ED}"/>
              </a:ext>
            </a:extLst>
          </p:cNvPr>
          <p:cNvSpPr>
            <a:spLocks noGrp="1"/>
          </p:cNvSpPr>
          <p:nvPr>
            <p:ph type="subTitle" idx="1"/>
          </p:nvPr>
        </p:nvSpPr>
        <p:spPr/>
        <p:txBody>
          <a:bodyPr/>
          <a:lstStyle/>
          <a:p>
            <a:endParaRPr lang="en-GB" dirty="0" smtClean="0"/>
          </a:p>
        </p:txBody>
      </p:sp>
      <p:sp>
        <p:nvSpPr>
          <p:cNvPr id="4" name="Footer Placeholder 3">
            <a:extLst>
              <a:ext uri="{FF2B5EF4-FFF2-40B4-BE49-F238E27FC236}">
                <a16:creationId xmlns:a16="http://schemas.microsoft.com/office/drawing/2014/main" id="{FE441B11-76D2-954E-A92C-57EC29D8CA57}"/>
              </a:ext>
            </a:extLst>
          </p:cNvPr>
          <p:cNvSpPr>
            <a:spLocks noGrp="1"/>
          </p:cNvSpPr>
          <p:nvPr>
            <p:ph type="ftr" sz="quarter" idx="11"/>
          </p:nvPr>
        </p:nvSpPr>
        <p:spPr/>
        <p:txBody>
          <a:bodyPr/>
          <a:lstStyle/>
          <a:p>
            <a:r>
              <a:rPr lang="en-GB" b="1"/>
              <a:t>brickcourt.co.uk </a:t>
            </a:r>
          </a:p>
          <a:p>
            <a:r>
              <a:rPr lang="en-GB"/>
              <a:t>+44(0)20 7379 3550</a:t>
            </a:r>
            <a:endParaRPr lang="en-GB" dirty="0"/>
          </a:p>
        </p:txBody>
      </p:sp>
      <p:sp>
        <p:nvSpPr>
          <p:cNvPr id="5" name="Text Placeholder 4">
            <a:extLst>
              <a:ext uri="{FF2B5EF4-FFF2-40B4-BE49-F238E27FC236}">
                <a16:creationId xmlns:a16="http://schemas.microsoft.com/office/drawing/2014/main" id="{DFF3F92E-CE93-0141-8FD6-83BB68931F19}"/>
              </a:ext>
            </a:extLst>
          </p:cNvPr>
          <p:cNvSpPr>
            <a:spLocks noGrp="1"/>
          </p:cNvSpPr>
          <p:nvPr>
            <p:ph type="body" sz="quarter" idx="12"/>
          </p:nvPr>
        </p:nvSpPr>
        <p:spPr/>
        <p:txBody>
          <a:bodyPr/>
          <a:lstStyle/>
          <a:p>
            <a:r>
              <a:rPr lang="en-GB" dirty="0" smtClean="0"/>
              <a:t>DAVID HEATON</a:t>
            </a:r>
          </a:p>
          <a:p>
            <a:endParaRPr lang="en-GB" b="0" dirty="0" smtClean="0"/>
          </a:p>
        </p:txBody>
      </p:sp>
    </p:spTree>
    <p:extLst>
      <p:ext uri="{BB962C8B-B14F-4D97-AF65-F5344CB8AC3E}">
        <p14:creationId xmlns:p14="http://schemas.microsoft.com/office/powerpoint/2010/main" val="45706621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Brick Court Chambers">
      <a:dk1>
        <a:sysClr val="windowText" lastClr="000000"/>
      </a:dk1>
      <a:lt1>
        <a:sysClr val="window" lastClr="FFFFFF"/>
      </a:lt1>
      <a:dk2>
        <a:srgbClr val="173E61"/>
      </a:dk2>
      <a:lt2>
        <a:srgbClr val="CECCCB"/>
      </a:lt2>
      <a:accent1>
        <a:srgbClr val="173E61"/>
      </a:accent1>
      <a:accent2>
        <a:srgbClr val="2F8698"/>
      </a:accent2>
      <a:accent3>
        <a:srgbClr val="004789"/>
      </a:accent3>
      <a:accent4>
        <a:srgbClr val="B78C39"/>
      </a:accent4>
      <a:accent5>
        <a:srgbClr val="637B89"/>
      </a:accent5>
      <a:accent6>
        <a:srgbClr val="B9A070"/>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Tan">
      <a:srgbClr val="A34F2A"/>
    </a:custClr>
    <a:custClr name="Red">
      <a:srgbClr val="C0254B"/>
    </a:custClr>
  </a:custClrLst>
  <a:extLst>
    <a:ext uri="{05A4C25C-085E-4340-85A3-A5531E510DB2}">
      <thm15:themeFamily xmlns:thm15="http://schemas.microsoft.com/office/thememl/2012/main" name="Presentation2" id="{045E37D9-CFC0-B148-80B3-8337B248D763}" vid="{75FBB2F3-9C77-1849-B9FD-99EE31FE697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297</TotalTime>
  <Words>1870</Words>
  <Application>Microsoft Office PowerPoint</Application>
  <PresentationFormat>On-screen Show (4:3)</PresentationFormat>
  <Paragraphs>236</Paragraphs>
  <Slides>23</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Wingdings</vt:lpstr>
      <vt:lpstr>Office Theme</vt:lpstr>
      <vt:lpstr>  Litigating Abuse of Dominance cases mini series   </vt:lpstr>
      <vt:lpstr>THE CLAIMANT’S PERSPECTIVE</vt:lpstr>
      <vt:lpstr>Recap: the test(s) to meet</vt:lpstr>
      <vt:lpstr>Recap: the test(s) to meet (II)</vt:lpstr>
      <vt:lpstr>Where?</vt:lpstr>
      <vt:lpstr>When?</vt:lpstr>
      <vt:lpstr>Practical tips (I)</vt:lpstr>
      <vt:lpstr>Practical tips (II)</vt:lpstr>
      <vt:lpstr>What documents and materials do you need? </vt:lpstr>
      <vt:lpstr>Legal documents</vt:lpstr>
      <vt:lpstr>Key Areas for evidence</vt:lpstr>
      <vt:lpstr>Evidence of dominance</vt:lpstr>
      <vt:lpstr>Evidence of Abuse</vt:lpstr>
      <vt:lpstr>Evidence on interim injunction criteria</vt:lpstr>
      <vt:lpstr>Cross-undertaking in damages</vt:lpstr>
      <vt:lpstr>Key takeaways</vt:lpstr>
      <vt:lpstr>A DEFENDANT’S PERSPECTIVE </vt:lpstr>
      <vt:lpstr>OVERVIEW</vt:lpstr>
      <vt:lpstr>brexit</vt:lpstr>
      <vt:lpstr>Serious issue to be tried</vt:lpstr>
      <vt:lpstr>BALANCE OF CONVENIENCE</vt:lpstr>
      <vt:lpstr>conclusion</vt:lpstr>
      <vt:lpstr>  Litigating Abuse of Dominance cases mini series   </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Fergus Randolph QC</dc:creator>
  <cp:keywords/>
  <dc:description/>
  <cp:lastModifiedBy>Paul Gray</cp:lastModifiedBy>
  <cp:revision>9</cp:revision>
  <dcterms:created xsi:type="dcterms:W3CDTF">2018-10-16T13:08:37Z</dcterms:created>
  <dcterms:modified xsi:type="dcterms:W3CDTF">2021-05-07T14:11:17Z</dcterms:modified>
  <cp:category/>
</cp:coreProperties>
</file>