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82" r:id="rId6"/>
    <p:sldId id="276" r:id="rId7"/>
    <p:sldId id="277" r:id="rId8"/>
    <p:sldId id="278" r:id="rId9"/>
    <p:sldId id="279" r:id="rId10"/>
    <p:sldId id="280" r:id="rId11"/>
    <p:sldId id="281" r:id="rId12"/>
    <p:sldId id="264" r:id="rId13"/>
    <p:sldId id="265" r:id="rId14"/>
    <p:sldId id="266" r:id="rId15"/>
    <p:sldId id="267" r:id="rId16"/>
    <p:sldId id="268" r:id="rId17"/>
    <p:sldId id="269" r:id="rId18"/>
    <p:sldId id="270" r:id="rId19"/>
    <p:sldId id="271"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3" d="100"/>
          <a:sy n="73" d="100"/>
        </p:scale>
        <p:origin x="132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12/04/2021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dirty="0"/>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dirty="0"/>
              <a:t>brickcourt.co.uk </a:t>
            </a:r>
          </a:p>
          <a:p>
            <a:r>
              <a:rPr lang="en-GB" dirty="0"/>
              <a:t>+44(0)20 7379 3550</a:t>
            </a:r>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dirty="0"/>
              <a:t>brickcourt.co.uk </a:t>
            </a:r>
          </a:p>
          <a:p>
            <a:r>
              <a:rPr lang="en-GB" dirty="0"/>
              <a:t>+44(0)20 7379 3550</a:t>
            </a:r>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dirty="0"/>
              <a:t>brickcourt.co.uk </a:t>
            </a:r>
          </a:p>
          <a:p>
            <a:r>
              <a:rPr lang="en-GB" dirty="0"/>
              <a:t>+44(0)20 7379 3550</a:t>
            </a:r>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dirty="0"/>
              <a:t>brickcourt.co.uk</a:t>
            </a:r>
          </a:p>
          <a:p>
            <a:r>
              <a:rPr lang="en-GB" dirty="0"/>
              <a:t>+44(0)20 7379 3550</a:t>
            </a:r>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dirty="0"/>
              <a:t>brickcourt.co.uk</a:t>
            </a:r>
          </a:p>
          <a:p>
            <a:r>
              <a:rPr lang="en-GB" dirty="0"/>
              <a:t>+44(0)20 7379 3550</a:t>
            </a:r>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dirty="0"/>
              <a:t>brickcourt.co.uk</a:t>
            </a:r>
          </a:p>
          <a:p>
            <a:r>
              <a:rPr lang="en-GB" dirty="0"/>
              <a:t>+44(0)20 7379 3550</a:t>
            </a:r>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b="1" dirty="0"/>
              <a:t>Litigating Abuse of Dominance cases mini series</a:t>
            </a: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a:t>Session 1: </a:t>
            </a:r>
            <a:r>
              <a:rPr lang="en-GB" b="1" dirty="0" smtClean="0"/>
              <a:t>Substantive </a:t>
            </a:r>
            <a:r>
              <a:rPr lang="en-GB" b="1" dirty="0"/>
              <a:t>d</a:t>
            </a:r>
            <a:r>
              <a:rPr lang="en-GB" b="1" dirty="0" smtClean="0"/>
              <a:t>evelopments </a:t>
            </a:r>
            <a:r>
              <a:rPr lang="en-GB" b="1" dirty="0" smtClean="0"/>
              <a:t>of </a:t>
            </a:r>
            <a:r>
              <a:rPr lang="en-GB" b="1" dirty="0"/>
              <a:t>p</a:t>
            </a:r>
            <a:r>
              <a:rPr lang="en-GB" b="1" dirty="0" smtClean="0"/>
              <a:t>ractical </a:t>
            </a:r>
            <a:r>
              <a:rPr lang="en-GB" b="1" dirty="0"/>
              <a:t/>
            </a:r>
            <a:br>
              <a:rPr lang="en-GB" b="1" dirty="0"/>
            </a:br>
            <a:r>
              <a:rPr lang="en-GB" b="1" dirty="0" smtClean="0"/>
              <a:t>interest </a:t>
            </a:r>
            <a:r>
              <a:rPr lang="en-GB" b="1" dirty="0" smtClean="0"/>
              <a:t>for </a:t>
            </a:r>
            <a:r>
              <a:rPr lang="en-GB" b="1" dirty="0"/>
              <a:t>l</a:t>
            </a:r>
            <a:r>
              <a:rPr lang="en-GB" b="1" dirty="0" smtClean="0"/>
              <a:t>itigation</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Robert O’Donoghue QC</a:t>
            </a:r>
          </a:p>
        </p:txBody>
      </p:sp>
    </p:spTree>
    <p:extLst>
      <p:ext uri="{BB962C8B-B14F-4D97-AF65-F5344CB8AC3E}">
        <p14:creationId xmlns:p14="http://schemas.microsoft.com/office/powerpoint/2010/main" val="884029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E83F54-C62B-473C-ABB9-E7BE92A920E7}"/>
              </a:ext>
            </a:extLst>
          </p:cNvPr>
          <p:cNvSpPr>
            <a:spLocks noGrp="1"/>
          </p:cNvSpPr>
          <p:nvPr>
            <p:ph type="ftr" sz="quarter" idx="10"/>
          </p:nvPr>
        </p:nvSpPr>
        <p:spPr/>
        <p:txBody>
          <a:bodyPr/>
          <a:lstStyle/>
          <a:p>
            <a:r>
              <a:rPr lang="en-GB" b="1"/>
              <a:t>brickcourt.co.uk</a:t>
            </a:r>
          </a:p>
          <a:p>
            <a:r>
              <a:rPr lang="en-GB"/>
              <a:t>+44(0)20 7379 3550</a:t>
            </a:r>
            <a:endParaRPr lang="en-GB" dirty="0"/>
          </a:p>
        </p:txBody>
      </p:sp>
      <p:sp>
        <p:nvSpPr>
          <p:cNvPr id="2" name="Title 1">
            <a:extLst>
              <a:ext uri="{FF2B5EF4-FFF2-40B4-BE49-F238E27FC236}">
                <a16:creationId xmlns:a16="http://schemas.microsoft.com/office/drawing/2014/main" id="{74E8CA96-E915-4B22-8C26-F897E8BC0F2C}"/>
              </a:ext>
            </a:extLst>
          </p:cNvPr>
          <p:cNvSpPr>
            <a:spLocks noGrp="1"/>
          </p:cNvSpPr>
          <p:nvPr>
            <p:ph type="title"/>
          </p:nvPr>
        </p:nvSpPr>
        <p:spPr>
          <a:xfrm>
            <a:off x="889462" y="365127"/>
            <a:ext cx="7390535" cy="487280"/>
          </a:xfrm>
        </p:spPr>
        <p:txBody>
          <a:bodyPr>
            <a:normAutofit/>
          </a:bodyPr>
          <a:lstStyle/>
          <a:p>
            <a:r>
              <a:rPr lang="en-GB" sz="2400" dirty="0"/>
              <a:t>LITIGATING</a:t>
            </a:r>
            <a:r>
              <a:rPr lang="en-GB" dirty="0"/>
              <a:t> ABUSE OF DOMINANCE CASES</a:t>
            </a:r>
          </a:p>
        </p:txBody>
      </p:sp>
      <p:sp>
        <p:nvSpPr>
          <p:cNvPr id="4" name="Content Placeholder 3"/>
          <p:cNvSpPr>
            <a:spLocks noGrp="1"/>
          </p:cNvSpPr>
          <p:nvPr>
            <p:ph sz="quarter" idx="11"/>
          </p:nvPr>
        </p:nvSpPr>
        <p:spPr>
          <a:xfrm>
            <a:off x="773084" y="1629295"/>
            <a:ext cx="7115694" cy="3815541"/>
          </a:xfrm>
        </p:spPr>
        <p:txBody>
          <a:bodyPr/>
          <a:lstStyle/>
          <a:p>
            <a:pPr marL="0" indent="0">
              <a:buNone/>
            </a:pPr>
            <a:endParaRPr lang="en-US" sz="3600" dirty="0"/>
          </a:p>
          <a:p>
            <a:pPr marL="0" indent="0">
              <a:buNone/>
            </a:pPr>
            <a:endParaRPr lang="en-US" sz="3600" dirty="0"/>
          </a:p>
          <a:p>
            <a:pPr marL="0" indent="0">
              <a:buNone/>
            </a:pPr>
            <a:endParaRPr lang="en-US" sz="3600" dirty="0"/>
          </a:p>
          <a:p>
            <a:pPr marL="0" indent="0">
              <a:buNone/>
            </a:pPr>
            <a:r>
              <a:rPr lang="en-US" sz="3600" dirty="0"/>
              <a:t>ISSUE #4: THE CONCEPT OF </a:t>
            </a:r>
          </a:p>
          <a:p>
            <a:endParaRPr lang="en-US" sz="3600" dirty="0"/>
          </a:p>
          <a:p>
            <a:pPr marL="0" indent="0">
              <a:buNone/>
            </a:pPr>
            <a:r>
              <a:rPr lang="en-US" sz="3600" dirty="0"/>
              <a:t>AN </a:t>
            </a:r>
            <a:r>
              <a:rPr lang="en-US" sz="3600" dirty="0">
                <a:solidFill>
                  <a:srgbClr val="C0254B"/>
                </a:solidFill>
              </a:rPr>
              <a:t>ABUSE ‘BY OBJECT’</a:t>
            </a:r>
          </a:p>
          <a:p>
            <a:pPr marL="0" indent="0">
              <a:buNone/>
            </a:pPr>
            <a:endParaRPr lang="en-GB" sz="6600" dirty="0"/>
          </a:p>
        </p:txBody>
      </p:sp>
    </p:spTree>
    <p:extLst>
      <p:ext uri="{BB962C8B-B14F-4D97-AF65-F5344CB8AC3E}">
        <p14:creationId xmlns:p14="http://schemas.microsoft.com/office/powerpoint/2010/main" val="230875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E83F54-C62B-473C-ABB9-E7BE92A920E7}"/>
              </a:ext>
            </a:extLst>
          </p:cNvPr>
          <p:cNvSpPr>
            <a:spLocks noGrp="1"/>
          </p:cNvSpPr>
          <p:nvPr>
            <p:ph type="ftr" sz="quarter" idx="10"/>
          </p:nvPr>
        </p:nvSpPr>
        <p:spPr/>
        <p:txBody>
          <a:bodyPr/>
          <a:lstStyle/>
          <a:p>
            <a:r>
              <a:rPr lang="en-GB" b="1" dirty="0"/>
              <a:t>brickcourt.co.uk</a:t>
            </a:r>
          </a:p>
          <a:p>
            <a:r>
              <a:rPr lang="en-GB" dirty="0"/>
              <a:t>+44(0)20 7379 3550</a:t>
            </a:r>
          </a:p>
        </p:txBody>
      </p:sp>
      <p:sp>
        <p:nvSpPr>
          <p:cNvPr id="2" name="Title 1">
            <a:extLst>
              <a:ext uri="{FF2B5EF4-FFF2-40B4-BE49-F238E27FC236}">
                <a16:creationId xmlns:a16="http://schemas.microsoft.com/office/drawing/2014/main" id="{74E8CA96-E915-4B22-8C26-F897E8BC0F2C}"/>
              </a:ext>
            </a:extLst>
          </p:cNvPr>
          <p:cNvSpPr>
            <a:spLocks noGrp="1"/>
          </p:cNvSpPr>
          <p:nvPr>
            <p:ph type="title"/>
          </p:nvPr>
        </p:nvSpPr>
        <p:spPr/>
        <p:txBody>
          <a:bodyPr>
            <a:normAutofit/>
          </a:bodyPr>
          <a:lstStyle/>
          <a:p>
            <a:pPr algn="ctr"/>
            <a:r>
              <a:rPr lang="en-GB" sz="2400" dirty="0"/>
              <a:t>LITIGATING ABUSE OF DOMINANCE CASES</a:t>
            </a:r>
            <a:endParaRPr lang="en-US" sz="2400" dirty="0">
              <a:latin typeface="+mn-lt"/>
              <a:ea typeface="+mn-ea"/>
              <a:cs typeface="+mn-cs"/>
            </a:endParaRPr>
          </a:p>
        </p:txBody>
      </p:sp>
      <p:sp>
        <p:nvSpPr>
          <p:cNvPr id="4" name="Content Placeholder 3"/>
          <p:cNvSpPr>
            <a:spLocks noGrp="1"/>
          </p:cNvSpPr>
          <p:nvPr>
            <p:ph sz="quarter" idx="11"/>
          </p:nvPr>
        </p:nvSpPr>
        <p:spPr>
          <a:xfrm>
            <a:off x="845999" y="1604356"/>
            <a:ext cx="6677019" cy="3584260"/>
          </a:xfrm>
        </p:spPr>
        <p:txBody>
          <a:bodyPr/>
          <a:lstStyle/>
          <a:p>
            <a:pPr marL="342900" indent="-342900"/>
            <a:r>
              <a:rPr lang="en-GB" dirty="0"/>
              <a:t> </a:t>
            </a:r>
            <a:r>
              <a:rPr lang="en-US" sz="2000" dirty="0">
                <a:effectLst>
                  <a:outerShdw blurRad="38100" dist="38100" dir="2700000" algn="tl">
                    <a:srgbClr val="000000">
                      <a:alpha val="43137"/>
                    </a:srgbClr>
                  </a:outerShdw>
                </a:effectLst>
              </a:rPr>
              <a:t>WHAT IS AN ABUSE ‘BY OBJECT’?</a:t>
            </a:r>
          </a:p>
          <a:p>
            <a:pPr marL="342900" indent="-342900"/>
            <a:endParaRPr lang="en-US" sz="2000" dirty="0">
              <a:effectLst>
                <a:outerShdw blurRad="38100" dist="38100" dir="2700000" algn="tl">
                  <a:srgbClr val="000000">
                    <a:alpha val="43137"/>
                  </a:srgbClr>
                </a:outerShdw>
              </a:effectLst>
            </a:endParaRPr>
          </a:p>
          <a:p>
            <a:pPr marL="342900" indent="-342900"/>
            <a:r>
              <a:rPr lang="en-US" sz="2000" dirty="0">
                <a:effectLst>
                  <a:outerShdw blurRad="38100" dist="38100" dir="2700000" algn="tl">
                    <a:srgbClr val="000000">
                      <a:alpha val="43137"/>
                    </a:srgbClr>
                  </a:outerShdw>
                </a:effectLst>
              </a:rPr>
              <a:t>WHERE DOES IT COME FROM?</a:t>
            </a:r>
          </a:p>
          <a:p>
            <a:pPr marL="800100" lvl="1" indent="-342900"/>
            <a:r>
              <a:rPr lang="en-US" sz="2000" dirty="0"/>
              <a:t>GC IN </a:t>
            </a:r>
            <a:r>
              <a:rPr lang="en-US" sz="2000" i="1" dirty="0">
                <a:solidFill>
                  <a:srgbClr val="C0254B"/>
                </a:solidFill>
              </a:rPr>
              <a:t>INTEL</a:t>
            </a:r>
            <a:r>
              <a:rPr lang="en-US" sz="2000" i="1" dirty="0"/>
              <a:t> </a:t>
            </a:r>
            <a:r>
              <a:rPr lang="en-US" sz="2000" dirty="0"/>
              <a:t>(2016), §205</a:t>
            </a:r>
          </a:p>
          <a:p>
            <a:pPr marL="800100" lvl="1" indent="-342900"/>
            <a:r>
              <a:rPr lang="en-US" sz="2000" dirty="0"/>
              <a:t>GC IN </a:t>
            </a:r>
            <a:r>
              <a:rPr lang="en-US" sz="2000" i="1" dirty="0">
                <a:solidFill>
                  <a:srgbClr val="C0254B"/>
                </a:solidFill>
              </a:rPr>
              <a:t>LITHUANIAN RAILWAYS </a:t>
            </a:r>
            <a:r>
              <a:rPr lang="en-US" sz="2000" dirty="0"/>
              <a:t>(2020), §99</a:t>
            </a:r>
          </a:p>
          <a:p>
            <a:pPr lvl="1"/>
            <a:endParaRPr lang="en-US" sz="2000" dirty="0"/>
          </a:p>
          <a:p>
            <a:pPr marL="342900" indent="-342900"/>
            <a:r>
              <a:rPr lang="en-US" sz="2000" dirty="0">
                <a:effectLst>
                  <a:outerShdw blurRad="38100" dist="38100" dir="2700000" algn="tl">
                    <a:srgbClr val="000000">
                      <a:alpha val="43137"/>
                    </a:srgbClr>
                  </a:outerShdw>
                </a:effectLst>
              </a:rPr>
              <a:t>WHY IS IT IMPORTANT FOR LITIGATION?</a:t>
            </a:r>
          </a:p>
          <a:p>
            <a:pPr marL="800100" lvl="1" indent="-342900"/>
            <a:r>
              <a:rPr lang="en-US" sz="2000" dirty="0">
                <a:solidFill>
                  <a:srgbClr val="C0254B"/>
                </a:solidFill>
              </a:rPr>
              <a:t>LIABILITY</a:t>
            </a:r>
            <a:r>
              <a:rPr lang="en-US" sz="2000" dirty="0"/>
              <a:t>: LIKELY TO BE ANTI-COMPETITIVE &amp; UNLIKELY TO BE JUSTIFIED</a:t>
            </a:r>
          </a:p>
          <a:p>
            <a:pPr marL="800100" lvl="1" indent="-342900"/>
            <a:r>
              <a:rPr lang="en-US" sz="2000" dirty="0">
                <a:solidFill>
                  <a:srgbClr val="C0254B"/>
                </a:solidFill>
              </a:rPr>
              <a:t>EVIDENCE</a:t>
            </a:r>
            <a:r>
              <a:rPr lang="en-US" sz="2000" dirty="0"/>
              <a:t>: FOCUS ON THE PURPOSE OF A DOMINANT FIRM’S CONDUCT</a:t>
            </a:r>
          </a:p>
          <a:p>
            <a:pPr marL="0" indent="0">
              <a:buNone/>
            </a:pPr>
            <a:endParaRPr lang="en-GB" dirty="0"/>
          </a:p>
        </p:txBody>
      </p:sp>
      <p:sp>
        <p:nvSpPr>
          <p:cNvPr id="5" name="TextBox 4">
            <a:extLst>
              <a:ext uri="{FF2B5EF4-FFF2-40B4-BE49-F238E27FC236}">
                <a16:creationId xmlns:a16="http://schemas.microsoft.com/office/drawing/2014/main" id="{D243B5E9-EC1C-4BB0-9DC2-22008EAE2EC8}"/>
              </a:ext>
            </a:extLst>
          </p:cNvPr>
          <p:cNvSpPr txBox="1"/>
          <p:nvPr/>
        </p:nvSpPr>
        <p:spPr>
          <a:xfrm>
            <a:off x="845999" y="856357"/>
            <a:ext cx="7433997" cy="954107"/>
          </a:xfrm>
          <a:prstGeom prst="rect">
            <a:avLst/>
          </a:prstGeom>
          <a:noFill/>
        </p:spPr>
        <p:txBody>
          <a:bodyPr wrap="square" rtlCol="0">
            <a:spAutoFit/>
          </a:bodyPr>
          <a:lstStyle/>
          <a:p>
            <a:pPr algn="ctr"/>
            <a:endParaRPr lang="en-US" sz="2400" dirty="0">
              <a:solidFill>
                <a:srgbClr val="C0254B"/>
              </a:solidFill>
            </a:endParaRPr>
          </a:p>
          <a:p>
            <a:pPr marL="342900" indent="-342900">
              <a:buFont typeface="Arial" panose="020B0604020202020204" pitchFamily="34" charset="0"/>
              <a:buChar char="•"/>
            </a:pPr>
            <a:endParaRPr lang="en-US" sz="800" b="1" dirty="0">
              <a:solidFill>
                <a:schemeClr val="tx2"/>
              </a:solidFill>
            </a:endParaRPr>
          </a:p>
          <a:p>
            <a:pPr marL="342900" indent="-342900">
              <a:buFont typeface="Arial" panose="020B0604020202020204" pitchFamily="34" charset="0"/>
              <a:buChar char="•"/>
            </a:pPr>
            <a:endParaRPr lang="en-GB" sz="2400" dirty="0">
              <a:solidFill>
                <a:schemeClr val="tx2"/>
              </a:solidFill>
            </a:endParaRPr>
          </a:p>
        </p:txBody>
      </p:sp>
    </p:spTree>
    <p:extLst>
      <p:ext uri="{BB962C8B-B14F-4D97-AF65-F5344CB8AC3E}">
        <p14:creationId xmlns:p14="http://schemas.microsoft.com/office/powerpoint/2010/main" val="3587195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052DA52-7E1C-47C1-9625-DD8C3A008AE5}"/>
              </a:ext>
            </a:extLst>
          </p:cNvPr>
          <p:cNvSpPr>
            <a:spLocks noGrp="1"/>
          </p:cNvSpPr>
          <p:nvPr>
            <p:ph type="ftr" sz="quarter" idx="10"/>
          </p:nvPr>
        </p:nvSpPr>
        <p:spPr/>
        <p:txBody>
          <a:bodyPr/>
          <a:lstStyle/>
          <a:p>
            <a:r>
              <a:rPr lang="en-GB" b="1"/>
              <a:t>brickcourt.co.uk</a:t>
            </a:r>
          </a:p>
          <a:p>
            <a:r>
              <a:rPr lang="en-GB"/>
              <a:t>+44(0)20 7379 3550</a:t>
            </a:r>
            <a:endParaRPr lang="en-GB" dirty="0"/>
          </a:p>
        </p:txBody>
      </p:sp>
      <p:sp>
        <p:nvSpPr>
          <p:cNvPr id="4" name="Title 3"/>
          <p:cNvSpPr>
            <a:spLocks noGrp="1"/>
          </p:cNvSpPr>
          <p:nvPr>
            <p:ph type="title"/>
          </p:nvPr>
        </p:nvSpPr>
        <p:spPr/>
        <p:txBody>
          <a:bodyPr/>
          <a:lstStyle/>
          <a:p>
            <a:r>
              <a:rPr lang="en-GB" sz="2800" dirty="0"/>
              <a:t>LITIGATING ABUSE OF DOMINANCE CASES</a:t>
            </a:r>
            <a:endParaRPr lang="en-GB" dirty="0"/>
          </a:p>
        </p:txBody>
      </p:sp>
      <p:sp>
        <p:nvSpPr>
          <p:cNvPr id="9" name="Content Placeholder 8"/>
          <p:cNvSpPr>
            <a:spLocks noGrp="1"/>
          </p:cNvSpPr>
          <p:nvPr>
            <p:ph sz="quarter" idx="11"/>
          </p:nvPr>
        </p:nvSpPr>
        <p:spPr>
          <a:xfrm>
            <a:off x="846000" y="1477755"/>
            <a:ext cx="7454900" cy="4303445"/>
          </a:xfrm>
        </p:spPr>
        <p:txBody>
          <a:bodyPr/>
          <a:lstStyle/>
          <a:p>
            <a:pPr marL="0" indent="0">
              <a:buNone/>
            </a:pPr>
            <a:r>
              <a:rPr lang="en-GB" dirty="0"/>
              <a:t> </a:t>
            </a:r>
          </a:p>
        </p:txBody>
      </p:sp>
      <p:pic>
        <p:nvPicPr>
          <p:cNvPr id="10" name="Content Placeholder 5">
            <a:extLst>
              <a:ext uri="{FF2B5EF4-FFF2-40B4-BE49-F238E27FC236}">
                <a16:creationId xmlns:a16="http://schemas.microsoft.com/office/drawing/2014/main" id="{1AE715E7-18FB-42E7-8C2D-49CEC697AB64}"/>
              </a:ext>
            </a:extLst>
          </p:cNvPr>
          <p:cNvPicPr>
            <a:picLocks noChangeAspect="1"/>
          </p:cNvPicPr>
          <p:nvPr/>
        </p:nvPicPr>
        <p:blipFill>
          <a:blip r:embed="rId2"/>
          <a:stretch>
            <a:fillRect/>
          </a:stretch>
        </p:blipFill>
        <p:spPr>
          <a:xfrm>
            <a:off x="1525588" y="1978025"/>
            <a:ext cx="6096000" cy="3543300"/>
          </a:xfrm>
          <a:prstGeom prst="rect">
            <a:avLst/>
          </a:prstGeom>
        </p:spPr>
      </p:pic>
    </p:spTree>
    <p:extLst>
      <p:ext uri="{BB962C8B-B14F-4D97-AF65-F5344CB8AC3E}">
        <p14:creationId xmlns:p14="http://schemas.microsoft.com/office/powerpoint/2010/main" val="1649617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E83F54-C62B-473C-ABB9-E7BE92A920E7}"/>
              </a:ext>
            </a:extLst>
          </p:cNvPr>
          <p:cNvSpPr>
            <a:spLocks noGrp="1"/>
          </p:cNvSpPr>
          <p:nvPr>
            <p:ph type="ftr" sz="quarter" idx="10"/>
          </p:nvPr>
        </p:nvSpPr>
        <p:spPr/>
        <p:txBody>
          <a:bodyPr/>
          <a:lstStyle/>
          <a:p>
            <a:r>
              <a:rPr lang="en-GB" b="1"/>
              <a:t>brickcourt.co.uk</a:t>
            </a:r>
          </a:p>
          <a:p>
            <a:r>
              <a:rPr lang="en-GB"/>
              <a:t>+44(0)20 7379 3550</a:t>
            </a:r>
            <a:endParaRPr lang="en-GB" dirty="0"/>
          </a:p>
        </p:txBody>
      </p:sp>
      <p:sp>
        <p:nvSpPr>
          <p:cNvPr id="2" name="Title 1">
            <a:extLst>
              <a:ext uri="{FF2B5EF4-FFF2-40B4-BE49-F238E27FC236}">
                <a16:creationId xmlns:a16="http://schemas.microsoft.com/office/drawing/2014/main" id="{74E8CA96-E915-4B22-8C26-F897E8BC0F2C}"/>
              </a:ext>
            </a:extLst>
          </p:cNvPr>
          <p:cNvSpPr>
            <a:spLocks noGrp="1"/>
          </p:cNvSpPr>
          <p:nvPr>
            <p:ph type="title"/>
          </p:nvPr>
        </p:nvSpPr>
        <p:spPr/>
        <p:txBody>
          <a:bodyPr/>
          <a:lstStyle/>
          <a:p>
            <a:r>
              <a:rPr lang="en-GB" dirty="0"/>
              <a:t>LITIGATING ABUSE OF DOMINANCE CASES</a:t>
            </a:r>
          </a:p>
        </p:txBody>
      </p:sp>
      <p:sp>
        <p:nvSpPr>
          <p:cNvPr id="5" name="TextBox 4">
            <a:extLst>
              <a:ext uri="{FF2B5EF4-FFF2-40B4-BE49-F238E27FC236}">
                <a16:creationId xmlns:a16="http://schemas.microsoft.com/office/drawing/2014/main" id="{D243B5E9-EC1C-4BB0-9DC2-22008EAE2EC8}"/>
              </a:ext>
            </a:extLst>
          </p:cNvPr>
          <p:cNvSpPr txBox="1"/>
          <p:nvPr/>
        </p:nvSpPr>
        <p:spPr>
          <a:xfrm>
            <a:off x="773084" y="2144684"/>
            <a:ext cx="7198822" cy="1938992"/>
          </a:xfrm>
          <a:prstGeom prst="rect">
            <a:avLst/>
          </a:prstGeom>
          <a:noFill/>
        </p:spPr>
        <p:txBody>
          <a:bodyPr wrap="square" rtlCol="0">
            <a:spAutoFit/>
          </a:bodyPr>
          <a:lstStyle/>
          <a:p>
            <a:r>
              <a:rPr lang="en-US" sz="4000" dirty="0">
                <a:solidFill>
                  <a:schemeClr val="tx2"/>
                </a:solidFill>
              </a:rPr>
              <a:t>ISSUE #5: PROTECTION OF</a:t>
            </a:r>
          </a:p>
          <a:p>
            <a:r>
              <a:rPr lang="en-US" sz="4000" dirty="0">
                <a:solidFill>
                  <a:srgbClr val="C0254B"/>
                </a:solidFill>
              </a:rPr>
              <a:t>LESS EFFICIENT COMPETITORS</a:t>
            </a:r>
          </a:p>
        </p:txBody>
      </p:sp>
    </p:spTree>
    <p:extLst>
      <p:ext uri="{BB962C8B-B14F-4D97-AF65-F5344CB8AC3E}">
        <p14:creationId xmlns:p14="http://schemas.microsoft.com/office/powerpoint/2010/main" val="3377756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E83F54-C62B-473C-ABB9-E7BE92A920E7}"/>
              </a:ext>
            </a:extLst>
          </p:cNvPr>
          <p:cNvSpPr>
            <a:spLocks noGrp="1"/>
          </p:cNvSpPr>
          <p:nvPr>
            <p:ph type="ftr" sz="quarter" idx="10"/>
          </p:nvPr>
        </p:nvSpPr>
        <p:spPr/>
        <p:txBody>
          <a:bodyPr/>
          <a:lstStyle/>
          <a:p>
            <a:r>
              <a:rPr lang="en-GB" b="1"/>
              <a:t>brickcourt.co.uk</a:t>
            </a:r>
          </a:p>
          <a:p>
            <a:r>
              <a:rPr lang="en-GB"/>
              <a:t>+44(0)20 7379 3550</a:t>
            </a:r>
            <a:endParaRPr lang="en-GB" dirty="0"/>
          </a:p>
        </p:txBody>
      </p:sp>
      <p:sp>
        <p:nvSpPr>
          <p:cNvPr id="2" name="Title 1">
            <a:extLst>
              <a:ext uri="{FF2B5EF4-FFF2-40B4-BE49-F238E27FC236}">
                <a16:creationId xmlns:a16="http://schemas.microsoft.com/office/drawing/2014/main" id="{74E8CA96-E915-4B22-8C26-F897E8BC0F2C}"/>
              </a:ext>
            </a:extLst>
          </p:cNvPr>
          <p:cNvSpPr>
            <a:spLocks noGrp="1"/>
          </p:cNvSpPr>
          <p:nvPr>
            <p:ph type="title"/>
          </p:nvPr>
        </p:nvSpPr>
        <p:spPr/>
        <p:txBody>
          <a:bodyPr>
            <a:normAutofit/>
          </a:bodyPr>
          <a:lstStyle/>
          <a:p>
            <a:pPr algn="ctr"/>
            <a:r>
              <a:rPr lang="en-GB" sz="2400" dirty="0"/>
              <a:t>LITIGATING ABUSE OF DOMINANCE CASES</a:t>
            </a:r>
            <a:endParaRPr lang="en-US" sz="2400" dirty="0">
              <a:latin typeface="+mn-lt"/>
              <a:ea typeface="+mn-ea"/>
              <a:cs typeface="+mn-cs"/>
            </a:endParaRPr>
          </a:p>
        </p:txBody>
      </p:sp>
      <p:sp>
        <p:nvSpPr>
          <p:cNvPr id="4" name="Content Placeholder 3"/>
          <p:cNvSpPr>
            <a:spLocks noGrp="1"/>
          </p:cNvSpPr>
          <p:nvPr>
            <p:ph sz="quarter" idx="11"/>
          </p:nvPr>
        </p:nvSpPr>
        <p:spPr>
          <a:xfrm>
            <a:off x="1230284" y="1717200"/>
            <a:ext cx="7070616" cy="3735949"/>
          </a:xfrm>
        </p:spPr>
        <p:txBody>
          <a:bodyPr/>
          <a:lstStyle/>
          <a:p>
            <a:pPr marL="342900" indent="-342900"/>
            <a:r>
              <a:rPr lang="en-US" sz="2000" dirty="0">
                <a:effectLst>
                  <a:outerShdw blurRad="38100" dist="38100" dir="2700000" algn="tl">
                    <a:srgbClr val="000000">
                      <a:alpha val="43137"/>
                    </a:srgbClr>
                  </a:outerShdw>
                </a:effectLst>
              </a:rPr>
              <a:t>WHAT IS A LESS EFFICIENT COMPETITOR?</a:t>
            </a:r>
          </a:p>
          <a:p>
            <a:pPr lvl="1"/>
            <a:endParaRPr lang="en-US" sz="2000" dirty="0"/>
          </a:p>
          <a:p>
            <a:pPr marL="342900" indent="-342900"/>
            <a:r>
              <a:rPr lang="en-US" sz="2000" dirty="0">
                <a:effectLst>
                  <a:outerShdw blurRad="38100" dist="38100" dir="2700000" algn="tl">
                    <a:srgbClr val="000000">
                      <a:alpha val="43137"/>
                    </a:srgbClr>
                  </a:outerShdw>
                </a:effectLst>
              </a:rPr>
              <a:t>WHERE DOES THE PROTECTION OF LESS EFFICIENT COMPETITORS COME FROM?</a:t>
            </a:r>
          </a:p>
          <a:p>
            <a:pPr marL="800100" lvl="1" indent="-342900"/>
            <a:r>
              <a:rPr lang="en-US" sz="2000" dirty="0"/>
              <a:t>CJEU IN </a:t>
            </a:r>
            <a:r>
              <a:rPr lang="en-US" sz="2000" dirty="0">
                <a:solidFill>
                  <a:srgbClr val="C0254B"/>
                </a:solidFill>
              </a:rPr>
              <a:t>POST DANMARK II </a:t>
            </a:r>
            <a:r>
              <a:rPr lang="en-US" sz="2000" dirty="0"/>
              <a:t>(2015), §57</a:t>
            </a:r>
          </a:p>
          <a:p>
            <a:pPr marL="800100" lvl="1" indent="-342900"/>
            <a:r>
              <a:rPr lang="en-US" sz="2000" dirty="0"/>
              <a:t>CAT IN </a:t>
            </a:r>
            <a:r>
              <a:rPr lang="en-US" sz="2000" dirty="0">
                <a:solidFill>
                  <a:srgbClr val="C0254B"/>
                </a:solidFill>
              </a:rPr>
              <a:t>ROYAL MAIL </a:t>
            </a:r>
            <a:r>
              <a:rPr lang="en-US" sz="2000" dirty="0"/>
              <a:t>(2019), §487</a:t>
            </a:r>
          </a:p>
          <a:p>
            <a:pPr marL="342900" indent="-342900"/>
            <a:endParaRPr lang="en-US" sz="2000" dirty="0">
              <a:effectLst>
                <a:outerShdw blurRad="38100" dist="38100" dir="2700000" algn="tl">
                  <a:srgbClr val="000000">
                    <a:alpha val="43137"/>
                  </a:srgbClr>
                </a:outerShdw>
              </a:effectLst>
            </a:endParaRPr>
          </a:p>
          <a:p>
            <a:pPr marL="342900" indent="-342900"/>
            <a:r>
              <a:rPr lang="en-US" sz="2000" dirty="0">
                <a:effectLst>
                  <a:outerShdw blurRad="38100" dist="38100" dir="2700000" algn="tl">
                    <a:srgbClr val="000000">
                      <a:alpha val="43137"/>
                    </a:srgbClr>
                  </a:outerShdw>
                </a:effectLst>
              </a:rPr>
              <a:t>WHY IS IT IMPORTANT FOR LITIGATION?</a:t>
            </a:r>
          </a:p>
          <a:p>
            <a:pPr marL="800100" lvl="1" indent="-342900"/>
            <a:r>
              <a:rPr lang="en-US" sz="2000" dirty="0"/>
              <a:t>INCREASES WHO CAN SUE / COMPLAIN</a:t>
            </a:r>
          </a:p>
          <a:p>
            <a:pPr marL="800100" lvl="1" indent="-342900"/>
            <a:r>
              <a:rPr lang="en-US" sz="2000" dirty="0"/>
              <a:t>MEANS THE AS-EFFICIENT COMPETITOR TEST IS NOT AN ABSOLUTE DEFENCE</a:t>
            </a:r>
          </a:p>
          <a:p>
            <a:pPr marL="0" indent="0">
              <a:buNone/>
            </a:pPr>
            <a:endParaRPr lang="en-GB" dirty="0"/>
          </a:p>
        </p:txBody>
      </p:sp>
    </p:spTree>
    <p:extLst>
      <p:ext uri="{BB962C8B-B14F-4D97-AF65-F5344CB8AC3E}">
        <p14:creationId xmlns:p14="http://schemas.microsoft.com/office/powerpoint/2010/main" val="4211481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2CD3AE0-F458-4C7A-AA23-5B73961B1E17}"/>
              </a:ext>
            </a:extLst>
          </p:cNvPr>
          <p:cNvSpPr>
            <a:spLocks noGrp="1"/>
          </p:cNvSpPr>
          <p:nvPr>
            <p:ph type="ftr" sz="quarter" idx="10"/>
          </p:nvPr>
        </p:nvSpPr>
        <p:spPr/>
        <p:txBody>
          <a:bodyPr/>
          <a:lstStyle/>
          <a:p>
            <a:r>
              <a:rPr lang="en-GB" b="1"/>
              <a:t>brickcourt.co.uk</a:t>
            </a:r>
          </a:p>
          <a:p>
            <a:r>
              <a:rPr lang="en-GB"/>
              <a:t>+44(0)20 7379 3550</a:t>
            </a:r>
            <a:endParaRPr lang="en-GB" dirty="0"/>
          </a:p>
        </p:txBody>
      </p:sp>
      <p:sp>
        <p:nvSpPr>
          <p:cNvPr id="4" name="Title 3"/>
          <p:cNvSpPr>
            <a:spLocks noGrp="1"/>
          </p:cNvSpPr>
          <p:nvPr>
            <p:ph type="title"/>
          </p:nvPr>
        </p:nvSpPr>
        <p:spPr/>
        <p:txBody>
          <a:bodyPr/>
          <a:lstStyle/>
          <a:p>
            <a:r>
              <a:rPr lang="en-GB" sz="2800" dirty="0"/>
              <a:t>LITIGATING ABUSE OF DOMINANCE CASES</a:t>
            </a:r>
            <a:endParaRPr lang="en-GB" dirty="0"/>
          </a:p>
        </p:txBody>
      </p:sp>
      <p:pic>
        <p:nvPicPr>
          <p:cNvPr id="8" name="Content Placeholder 5">
            <a:extLst>
              <a:ext uri="{FF2B5EF4-FFF2-40B4-BE49-F238E27FC236}">
                <a16:creationId xmlns:a16="http://schemas.microsoft.com/office/drawing/2014/main" id="{8898B5C9-B4A9-47C2-AFB3-36528A69E29D}"/>
              </a:ext>
            </a:extLst>
          </p:cNvPr>
          <p:cNvPicPr>
            <a:picLocks noGrp="1" noChangeAspect="1"/>
          </p:cNvPicPr>
          <p:nvPr>
            <p:ph sz="quarter" idx="11"/>
          </p:nvPr>
        </p:nvPicPr>
        <p:blipFill>
          <a:blip r:embed="rId2"/>
          <a:stretch>
            <a:fillRect/>
          </a:stretch>
        </p:blipFill>
        <p:spPr>
          <a:xfrm>
            <a:off x="2468880" y="1717675"/>
            <a:ext cx="4524670" cy="3799287"/>
          </a:xfrm>
          <a:prstGeom prst="rect">
            <a:avLst/>
          </a:prstGeom>
        </p:spPr>
      </p:pic>
    </p:spTree>
    <p:extLst>
      <p:ext uri="{BB962C8B-B14F-4D97-AF65-F5344CB8AC3E}">
        <p14:creationId xmlns:p14="http://schemas.microsoft.com/office/powerpoint/2010/main" val="1767245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E83F54-C62B-473C-ABB9-E7BE92A920E7}"/>
              </a:ext>
            </a:extLst>
          </p:cNvPr>
          <p:cNvSpPr>
            <a:spLocks noGrp="1"/>
          </p:cNvSpPr>
          <p:nvPr>
            <p:ph type="ftr" sz="quarter" idx="10"/>
          </p:nvPr>
        </p:nvSpPr>
        <p:spPr/>
        <p:txBody>
          <a:bodyPr/>
          <a:lstStyle/>
          <a:p>
            <a:r>
              <a:rPr lang="en-GB" b="1"/>
              <a:t>brickcourt.co.uk</a:t>
            </a:r>
          </a:p>
          <a:p>
            <a:r>
              <a:rPr lang="en-GB"/>
              <a:t>+44(0)20 7379 3550</a:t>
            </a:r>
            <a:endParaRPr lang="en-GB" dirty="0"/>
          </a:p>
        </p:txBody>
      </p:sp>
      <p:sp>
        <p:nvSpPr>
          <p:cNvPr id="2" name="Title 1">
            <a:extLst>
              <a:ext uri="{FF2B5EF4-FFF2-40B4-BE49-F238E27FC236}">
                <a16:creationId xmlns:a16="http://schemas.microsoft.com/office/drawing/2014/main" id="{74E8CA96-E915-4B22-8C26-F897E8BC0F2C}"/>
              </a:ext>
            </a:extLst>
          </p:cNvPr>
          <p:cNvSpPr>
            <a:spLocks noGrp="1"/>
          </p:cNvSpPr>
          <p:nvPr>
            <p:ph type="title"/>
          </p:nvPr>
        </p:nvSpPr>
        <p:spPr/>
        <p:txBody>
          <a:bodyPr>
            <a:normAutofit/>
          </a:bodyPr>
          <a:lstStyle/>
          <a:p>
            <a:r>
              <a:rPr lang="en-GB" sz="2800" dirty="0"/>
              <a:t>LITIGATING ABUSE OF DOMINANCE CASES</a:t>
            </a:r>
            <a:endParaRPr lang="en-GB" dirty="0"/>
          </a:p>
        </p:txBody>
      </p:sp>
      <p:sp>
        <p:nvSpPr>
          <p:cNvPr id="7" name="Content Placeholder 6"/>
          <p:cNvSpPr>
            <a:spLocks noGrp="1"/>
          </p:cNvSpPr>
          <p:nvPr>
            <p:ph sz="quarter" idx="11"/>
          </p:nvPr>
        </p:nvSpPr>
        <p:spPr>
          <a:xfrm>
            <a:off x="846000" y="1717200"/>
            <a:ext cx="7551004" cy="3636196"/>
          </a:xfrm>
        </p:spPr>
        <p:txBody>
          <a:bodyPr/>
          <a:lstStyle/>
          <a:p>
            <a:pPr marL="0" indent="0" algn="ctr">
              <a:buNone/>
            </a:pPr>
            <a:endParaRPr lang="en-US" sz="4400" dirty="0"/>
          </a:p>
          <a:p>
            <a:pPr marL="0" indent="0" algn="ctr">
              <a:buNone/>
            </a:pPr>
            <a:endParaRPr lang="en-US" sz="4400" dirty="0"/>
          </a:p>
          <a:p>
            <a:pPr marL="0" indent="0" algn="ctr">
              <a:buNone/>
            </a:pPr>
            <a:r>
              <a:rPr lang="en-US" sz="4400" dirty="0"/>
              <a:t>ISSUE #6: </a:t>
            </a:r>
            <a:r>
              <a:rPr lang="en-US" sz="4400" dirty="0">
                <a:solidFill>
                  <a:srgbClr val="C0254B"/>
                </a:solidFill>
              </a:rPr>
              <a:t>BREXIT</a:t>
            </a:r>
          </a:p>
          <a:p>
            <a:endParaRPr lang="en-US" dirty="0"/>
          </a:p>
          <a:p>
            <a:endParaRPr lang="en-GB" dirty="0"/>
          </a:p>
          <a:p>
            <a:pPr marL="0" indent="0">
              <a:buNone/>
            </a:pPr>
            <a:endParaRPr lang="en-GB" dirty="0"/>
          </a:p>
        </p:txBody>
      </p:sp>
      <p:pic>
        <p:nvPicPr>
          <p:cNvPr id="8" name="Picture 7">
            <a:extLst>
              <a:ext uri="{FF2B5EF4-FFF2-40B4-BE49-F238E27FC236}">
                <a16:creationId xmlns:a16="http://schemas.microsoft.com/office/drawing/2014/main" id="{4CBFE110-AC0D-4964-A91E-4B7E430EC358}"/>
              </a:ext>
            </a:extLst>
          </p:cNvPr>
          <p:cNvPicPr>
            <a:picLocks noChangeAspect="1"/>
          </p:cNvPicPr>
          <p:nvPr/>
        </p:nvPicPr>
        <p:blipFill>
          <a:blip r:embed="rId2"/>
          <a:stretch>
            <a:fillRect/>
          </a:stretch>
        </p:blipFill>
        <p:spPr>
          <a:xfrm>
            <a:off x="3067573" y="3222890"/>
            <a:ext cx="2857500" cy="1600200"/>
          </a:xfrm>
          <a:prstGeom prst="rect">
            <a:avLst/>
          </a:prstGeom>
        </p:spPr>
      </p:pic>
    </p:spTree>
    <p:extLst>
      <p:ext uri="{BB962C8B-B14F-4D97-AF65-F5344CB8AC3E}">
        <p14:creationId xmlns:p14="http://schemas.microsoft.com/office/powerpoint/2010/main" val="641380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E83F54-C62B-473C-ABB9-E7BE92A920E7}"/>
              </a:ext>
            </a:extLst>
          </p:cNvPr>
          <p:cNvSpPr>
            <a:spLocks noGrp="1"/>
          </p:cNvSpPr>
          <p:nvPr>
            <p:ph type="ftr" sz="quarter" idx="10"/>
          </p:nvPr>
        </p:nvSpPr>
        <p:spPr/>
        <p:txBody>
          <a:bodyPr/>
          <a:lstStyle/>
          <a:p>
            <a:r>
              <a:rPr lang="en-GB" b="1" dirty="0"/>
              <a:t>brickcourt.co.uk</a:t>
            </a:r>
          </a:p>
          <a:p>
            <a:r>
              <a:rPr lang="en-GB" dirty="0"/>
              <a:t>+44(0)20 7379 3550</a:t>
            </a:r>
          </a:p>
        </p:txBody>
      </p:sp>
      <p:sp>
        <p:nvSpPr>
          <p:cNvPr id="2" name="Title 1">
            <a:extLst>
              <a:ext uri="{FF2B5EF4-FFF2-40B4-BE49-F238E27FC236}">
                <a16:creationId xmlns:a16="http://schemas.microsoft.com/office/drawing/2014/main" id="{74E8CA96-E915-4B22-8C26-F897E8BC0F2C}"/>
              </a:ext>
            </a:extLst>
          </p:cNvPr>
          <p:cNvSpPr>
            <a:spLocks noGrp="1"/>
          </p:cNvSpPr>
          <p:nvPr>
            <p:ph type="title"/>
          </p:nvPr>
        </p:nvSpPr>
        <p:spPr/>
        <p:txBody>
          <a:bodyPr>
            <a:normAutofit fontScale="90000"/>
          </a:bodyPr>
          <a:lstStyle/>
          <a:p>
            <a:pPr algn="ctr"/>
            <a:r>
              <a:rPr lang="en-GB" sz="2400" dirty="0"/>
              <a:t>LITIGATING ABUSE OF DOMINANCE CASES</a:t>
            </a:r>
            <a:r>
              <a:rPr lang="en-US" sz="2400" dirty="0">
                <a:solidFill>
                  <a:srgbClr val="C0254B"/>
                </a:solidFill>
              </a:rPr>
              <a:t/>
            </a:r>
            <a:br>
              <a:rPr lang="en-US" sz="2400" dirty="0">
                <a:solidFill>
                  <a:srgbClr val="C0254B"/>
                </a:solidFill>
              </a:rPr>
            </a:br>
            <a:endParaRPr lang="en-US" sz="2400" dirty="0">
              <a:latin typeface="+mn-lt"/>
              <a:ea typeface="+mn-ea"/>
              <a:cs typeface="+mn-cs"/>
            </a:endParaRPr>
          </a:p>
        </p:txBody>
      </p:sp>
      <p:sp>
        <p:nvSpPr>
          <p:cNvPr id="4" name="Content Placeholder 3"/>
          <p:cNvSpPr>
            <a:spLocks noGrp="1"/>
          </p:cNvSpPr>
          <p:nvPr>
            <p:ph sz="quarter" idx="11"/>
          </p:nvPr>
        </p:nvSpPr>
        <p:spPr>
          <a:xfrm>
            <a:off x="698269" y="1717200"/>
            <a:ext cx="7602631" cy="3985331"/>
          </a:xfrm>
        </p:spPr>
        <p:txBody>
          <a:bodyPr/>
          <a:lstStyle/>
          <a:p>
            <a:pPr marL="0" indent="0" algn="ctr">
              <a:buNone/>
            </a:pPr>
            <a:r>
              <a:rPr lang="en-US" sz="1800" dirty="0">
                <a:solidFill>
                  <a:srgbClr val="C0254B"/>
                </a:solidFill>
              </a:rPr>
              <a:t>BREXIT</a:t>
            </a:r>
            <a:endParaRPr lang="en-US" sz="1800" dirty="0">
              <a:effectLst>
                <a:outerShdw blurRad="38100" dist="38100" dir="2700000" algn="tl">
                  <a:srgbClr val="000000">
                    <a:alpha val="43137"/>
                  </a:srgbClr>
                </a:outerShdw>
              </a:effectLst>
            </a:endParaRPr>
          </a:p>
          <a:p>
            <a:pPr marL="342900" indent="-342900"/>
            <a:r>
              <a:rPr lang="en-US" sz="1800" dirty="0">
                <a:effectLst>
                  <a:outerShdw blurRad="38100" dist="38100" dir="2700000" algn="tl">
                    <a:srgbClr val="000000">
                      <a:alpha val="43137"/>
                    </a:srgbClr>
                  </a:outerShdw>
                </a:effectLst>
              </a:rPr>
              <a:t>WHAT ARE ITS SUBSTANTIVE IMPLICATIONS?</a:t>
            </a:r>
          </a:p>
          <a:p>
            <a:pPr marL="800100" lvl="1" indent="-342900"/>
            <a:endParaRPr lang="en-US" sz="1800" dirty="0"/>
          </a:p>
          <a:p>
            <a:pPr marL="800100" lvl="1" indent="-342900"/>
            <a:r>
              <a:rPr lang="en-US" sz="1800" dirty="0">
                <a:solidFill>
                  <a:srgbClr val="C0254B"/>
                </a:solidFill>
              </a:rPr>
              <a:t>SECTION 58A </a:t>
            </a:r>
            <a:r>
              <a:rPr lang="en-US" sz="1800" dirty="0"/>
              <a:t>OF THE COMPETITION ACT</a:t>
            </a:r>
          </a:p>
          <a:p>
            <a:pPr marL="1257300" lvl="2" indent="-342900"/>
            <a:r>
              <a:rPr lang="en-US" sz="1800" dirty="0"/>
              <a:t>NB NOW LIMITED TO COMMISSION DECISIONS ADOPTED BEFORE BREXIT</a:t>
            </a:r>
          </a:p>
          <a:p>
            <a:pPr marL="1257300" lvl="2" indent="-342900"/>
            <a:r>
              <a:rPr lang="en-US" sz="1800" dirty="0"/>
              <a:t>NB ‘CONTINUED COMPETENCE CASES’: SI 2020/1343</a:t>
            </a:r>
          </a:p>
          <a:p>
            <a:pPr marL="800100" lvl="1" indent="-342900"/>
            <a:endParaRPr lang="en-US" sz="1800" dirty="0"/>
          </a:p>
          <a:p>
            <a:pPr marL="800100" lvl="1" indent="-342900"/>
            <a:r>
              <a:rPr lang="en-US" sz="1800" dirty="0">
                <a:solidFill>
                  <a:srgbClr val="C0254B"/>
                </a:solidFill>
              </a:rPr>
              <a:t>SECTION 60A </a:t>
            </a:r>
            <a:r>
              <a:rPr lang="en-US" sz="1800" dirty="0"/>
              <a:t>OF THE COMPETITION ACT</a:t>
            </a:r>
          </a:p>
          <a:p>
            <a:pPr marL="1257300" lvl="2" indent="-342900"/>
            <a:r>
              <a:rPr lang="en-US" sz="1800" dirty="0"/>
              <a:t>CASE-LAW OF THE CJEU: NB s.60A(7)</a:t>
            </a:r>
          </a:p>
          <a:p>
            <a:pPr marL="1257300" lvl="2" indent="-342900"/>
            <a:r>
              <a:rPr lang="en-US" sz="1800" dirty="0"/>
              <a:t>COMMISSION DECISIONS</a:t>
            </a:r>
            <a:endParaRPr lang="en-GB" dirty="0"/>
          </a:p>
        </p:txBody>
      </p:sp>
      <p:sp>
        <p:nvSpPr>
          <p:cNvPr id="5" name="TextBox 4">
            <a:extLst>
              <a:ext uri="{FF2B5EF4-FFF2-40B4-BE49-F238E27FC236}">
                <a16:creationId xmlns:a16="http://schemas.microsoft.com/office/drawing/2014/main" id="{D243B5E9-EC1C-4BB0-9DC2-22008EAE2EC8}"/>
              </a:ext>
            </a:extLst>
          </p:cNvPr>
          <p:cNvSpPr txBox="1"/>
          <p:nvPr/>
        </p:nvSpPr>
        <p:spPr>
          <a:xfrm>
            <a:off x="845999" y="856357"/>
            <a:ext cx="7433997" cy="461665"/>
          </a:xfrm>
          <a:prstGeom prst="rect">
            <a:avLst/>
          </a:prstGeom>
          <a:noFill/>
        </p:spPr>
        <p:txBody>
          <a:bodyPr wrap="square" rtlCol="0">
            <a:spAutoFit/>
          </a:bodyPr>
          <a:lstStyle/>
          <a:p>
            <a:pPr marL="342900" indent="-342900">
              <a:buFont typeface="Arial" panose="020B0604020202020204" pitchFamily="34" charset="0"/>
              <a:buChar char="•"/>
            </a:pPr>
            <a:endParaRPr lang="en-US" sz="800" b="1" dirty="0">
              <a:solidFill>
                <a:schemeClr val="tx2"/>
              </a:solidFill>
            </a:endParaRPr>
          </a:p>
          <a:p>
            <a:pPr marL="342900" indent="-342900">
              <a:buFont typeface="Arial" panose="020B0604020202020204" pitchFamily="34" charset="0"/>
              <a:buChar char="•"/>
            </a:pPr>
            <a:endParaRPr lang="en-US" sz="800" b="1" dirty="0">
              <a:solidFill>
                <a:schemeClr val="tx2"/>
              </a:solidFill>
            </a:endParaRPr>
          </a:p>
          <a:p>
            <a:pPr marL="342900" indent="-342900">
              <a:buFont typeface="Arial" panose="020B0604020202020204" pitchFamily="34" charset="0"/>
              <a:buChar char="•"/>
            </a:pPr>
            <a:endParaRPr lang="en-US" sz="800" b="1" dirty="0">
              <a:solidFill>
                <a:schemeClr val="tx2"/>
              </a:solidFill>
            </a:endParaRPr>
          </a:p>
        </p:txBody>
      </p:sp>
    </p:spTree>
    <p:extLst>
      <p:ext uri="{BB962C8B-B14F-4D97-AF65-F5344CB8AC3E}">
        <p14:creationId xmlns:p14="http://schemas.microsoft.com/office/powerpoint/2010/main" val="1323837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E83F54-C62B-473C-ABB9-E7BE92A920E7}"/>
              </a:ext>
            </a:extLst>
          </p:cNvPr>
          <p:cNvSpPr>
            <a:spLocks noGrp="1"/>
          </p:cNvSpPr>
          <p:nvPr>
            <p:ph type="ftr" sz="quarter" idx="10"/>
          </p:nvPr>
        </p:nvSpPr>
        <p:spPr/>
        <p:txBody>
          <a:bodyPr/>
          <a:lstStyle/>
          <a:p>
            <a:r>
              <a:rPr lang="en-GB" b="1" dirty="0"/>
              <a:t>brickcourt.co.uk</a:t>
            </a:r>
          </a:p>
          <a:p>
            <a:r>
              <a:rPr lang="en-GB" dirty="0"/>
              <a:t>+44(0)20 7379 3550</a:t>
            </a:r>
          </a:p>
        </p:txBody>
      </p:sp>
      <p:sp>
        <p:nvSpPr>
          <p:cNvPr id="2" name="Title 1">
            <a:extLst>
              <a:ext uri="{FF2B5EF4-FFF2-40B4-BE49-F238E27FC236}">
                <a16:creationId xmlns:a16="http://schemas.microsoft.com/office/drawing/2014/main" id="{74E8CA96-E915-4B22-8C26-F897E8BC0F2C}"/>
              </a:ext>
            </a:extLst>
          </p:cNvPr>
          <p:cNvSpPr>
            <a:spLocks noGrp="1"/>
          </p:cNvSpPr>
          <p:nvPr>
            <p:ph type="title"/>
          </p:nvPr>
        </p:nvSpPr>
        <p:spPr/>
        <p:txBody>
          <a:bodyPr>
            <a:normAutofit fontScale="90000"/>
          </a:bodyPr>
          <a:lstStyle/>
          <a:p>
            <a:pPr algn="ctr"/>
            <a:r>
              <a:rPr lang="en-GB" sz="2400" dirty="0"/>
              <a:t>LITIGATING ABUSE OF DOMINANCE CASES </a:t>
            </a:r>
            <a:br>
              <a:rPr lang="en-GB" sz="2400" dirty="0"/>
            </a:br>
            <a:r>
              <a:rPr lang="en-GB" sz="2400" dirty="0">
                <a:solidFill>
                  <a:srgbClr val="C00000"/>
                </a:solidFill>
              </a:rPr>
              <a:t>BREXIT</a:t>
            </a:r>
            <a:endParaRPr lang="en-US" sz="2400" dirty="0">
              <a:solidFill>
                <a:srgbClr val="C00000"/>
              </a:solidFill>
              <a:latin typeface="+mn-lt"/>
              <a:ea typeface="+mn-ea"/>
              <a:cs typeface="+mn-cs"/>
            </a:endParaRPr>
          </a:p>
        </p:txBody>
      </p:sp>
      <p:sp>
        <p:nvSpPr>
          <p:cNvPr id="4" name="Content Placeholder 3"/>
          <p:cNvSpPr>
            <a:spLocks noGrp="1"/>
          </p:cNvSpPr>
          <p:nvPr>
            <p:ph sz="quarter" idx="11"/>
          </p:nvPr>
        </p:nvSpPr>
        <p:spPr>
          <a:xfrm>
            <a:off x="1172095" y="1487978"/>
            <a:ext cx="7128805" cy="3757353"/>
          </a:xfrm>
        </p:spPr>
        <p:txBody>
          <a:bodyPr/>
          <a:lstStyle/>
          <a:p>
            <a:pPr marL="342900" indent="-342900"/>
            <a:r>
              <a:rPr lang="en-US" sz="2000" dirty="0">
                <a:effectLst>
                  <a:outerShdw blurRad="38100" dist="38100" dir="2700000" algn="tl">
                    <a:srgbClr val="000000">
                      <a:alpha val="43137"/>
                    </a:srgbClr>
                  </a:outerShdw>
                </a:effectLst>
              </a:rPr>
              <a:t>WHAT ARE ITS PRACTICAL IMPLICATIONS?</a:t>
            </a:r>
          </a:p>
          <a:p>
            <a:pPr marL="800100" lvl="1" indent="-342900"/>
            <a:endParaRPr lang="en-US" sz="2000" dirty="0"/>
          </a:p>
          <a:p>
            <a:pPr marL="800100" lvl="1" indent="-342900"/>
            <a:r>
              <a:rPr lang="en-US" sz="2000" dirty="0"/>
              <a:t>POSSIBLE DIVERGENCE WITH FUTURE EU CASE-LAW &amp; PRACTICE, BUT HOW LIKELY?</a:t>
            </a:r>
          </a:p>
          <a:p>
            <a:pPr marL="800100" lvl="1" indent="-342900"/>
            <a:endParaRPr lang="en-US" sz="2000" dirty="0"/>
          </a:p>
          <a:p>
            <a:pPr marL="800100" lvl="1" indent="-342900"/>
            <a:r>
              <a:rPr lang="en-US" sz="2000" dirty="0"/>
              <a:t>POSSIBLE TO BRING ACTIONS BASED UPON THE LAWS OF MEMBER STATES?</a:t>
            </a:r>
          </a:p>
          <a:p>
            <a:pPr marL="800100" lvl="1" indent="-342900"/>
            <a:endParaRPr lang="en-US" sz="2000" dirty="0"/>
          </a:p>
          <a:p>
            <a:pPr marL="800100" lvl="1" indent="-342900"/>
            <a:r>
              <a:rPr lang="en-US" sz="2000" dirty="0"/>
              <a:t>POSSIBLE DIFFERENCES IN EVIDENTIAL STANDARDS TO PROVE AN ABUSE?</a:t>
            </a:r>
          </a:p>
          <a:p>
            <a:endParaRPr lang="en-GB" dirty="0"/>
          </a:p>
        </p:txBody>
      </p:sp>
    </p:spTree>
    <p:extLst>
      <p:ext uri="{BB962C8B-B14F-4D97-AF65-F5344CB8AC3E}">
        <p14:creationId xmlns:p14="http://schemas.microsoft.com/office/powerpoint/2010/main" val="2262734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b="1" dirty="0"/>
              <a:t>Litigating Abuse of Dominance cases mini series</a:t>
            </a: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a:t>Session 1: </a:t>
            </a:r>
            <a:r>
              <a:rPr lang="en-GB" b="1" dirty="0"/>
              <a:t>: Substantive </a:t>
            </a:r>
            <a:r>
              <a:rPr lang="en-GB" b="1" dirty="0" smtClean="0"/>
              <a:t>developments </a:t>
            </a:r>
            <a:r>
              <a:rPr lang="en-GB" b="1" dirty="0" smtClean="0"/>
              <a:t>of </a:t>
            </a:r>
            <a:r>
              <a:rPr lang="en-GB" b="1" dirty="0"/>
              <a:t>p</a:t>
            </a:r>
            <a:r>
              <a:rPr lang="en-GB" b="1" dirty="0" smtClean="0"/>
              <a:t>ractical </a:t>
            </a:r>
            <a:r>
              <a:rPr lang="en-GB" b="1" dirty="0"/>
              <a:t/>
            </a:r>
            <a:br>
              <a:rPr lang="en-GB" b="1" dirty="0"/>
            </a:br>
            <a:r>
              <a:rPr lang="en-GB" b="1" dirty="0" smtClean="0"/>
              <a:t>interest </a:t>
            </a:r>
            <a:r>
              <a:rPr lang="en-GB" b="1" dirty="0" smtClean="0"/>
              <a:t>for </a:t>
            </a:r>
            <a:r>
              <a:rPr lang="en-GB" b="1" dirty="0"/>
              <a:t>l</a:t>
            </a:r>
            <a:r>
              <a:rPr lang="en-GB" b="1" dirty="0" smtClean="0"/>
              <a:t>itigation</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Robert </a:t>
            </a:r>
            <a:r>
              <a:rPr lang="en-GB" dirty="0" err="1"/>
              <a:t>O’Donoghue</a:t>
            </a:r>
            <a:r>
              <a:rPr lang="en-GB" dirty="0"/>
              <a:t> </a:t>
            </a:r>
            <a:r>
              <a:rPr lang="en-GB" dirty="0" smtClean="0"/>
              <a:t>QC</a:t>
            </a:r>
          </a:p>
          <a:p>
            <a:r>
              <a:rPr lang="en-GB" dirty="0" smtClean="0"/>
              <a:t>David Bailey</a:t>
            </a:r>
          </a:p>
          <a:p>
            <a:r>
              <a:rPr lang="en-GB" dirty="0" smtClean="0"/>
              <a:t>Chaired by Mrs Justice Bacon</a:t>
            </a:r>
            <a:endParaRPr lang="en-GB" dirty="0"/>
          </a:p>
        </p:txBody>
      </p:sp>
    </p:spTree>
    <p:extLst>
      <p:ext uri="{BB962C8B-B14F-4D97-AF65-F5344CB8AC3E}">
        <p14:creationId xmlns:p14="http://schemas.microsoft.com/office/powerpoint/2010/main" val="2258372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535578"/>
            <a:ext cx="8059782" cy="1149531"/>
          </a:xfrm>
        </p:spPr>
        <p:txBody>
          <a:bodyPr>
            <a:normAutofit fontScale="90000"/>
          </a:bodyPr>
          <a:lstStyle/>
          <a:p>
            <a:r>
              <a:rPr lang="en-GB" dirty="0" smtClean="0"/>
              <a:t/>
            </a:r>
            <a:br>
              <a:rPr lang="en-GB" dirty="0" smtClean="0"/>
            </a:br>
            <a:r>
              <a:rPr lang="en-GB" b="1" dirty="0" smtClean="0"/>
              <a:t/>
            </a:r>
            <a:br>
              <a:rPr lang="en-GB" b="1" dirty="0" smtClean="0"/>
            </a:br>
            <a:r>
              <a:rPr lang="en-GB" b="1" dirty="0" smtClean="0"/>
              <a:t>Litigating Abuse of Dominance cases mini series</a:t>
            </a:r>
            <a:r>
              <a:rPr lang="en-GB" dirty="0" smtClean="0"/>
              <a:t/>
            </a:r>
            <a:br>
              <a:rPr lang="en-GB" dirty="0" smtClean="0"/>
            </a:br>
            <a:r>
              <a:rPr lang="en-GB" dirty="0" smtClean="0"/>
              <a:t> </a:t>
            </a:r>
            <a:br>
              <a:rPr lang="en-GB" dirty="0" smtClean="0"/>
            </a:b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1685110"/>
            <a:ext cx="7648245" cy="3331028"/>
          </a:xfrm>
        </p:spPr>
        <p:txBody>
          <a:bodyPr>
            <a:normAutofit fontScale="25000" lnSpcReduction="20000"/>
          </a:bodyPr>
          <a:lstStyle/>
          <a:p>
            <a:pPr marL="285750" indent="-285750" algn="just">
              <a:buFont typeface="Arial" panose="020B0604020202020204" pitchFamily="34" charset="0"/>
              <a:buChar char="•"/>
            </a:pPr>
            <a:r>
              <a:rPr lang="en-GB" sz="6400" dirty="0" smtClean="0"/>
              <a:t>Monday 12 April at 5pm, </a:t>
            </a:r>
            <a:r>
              <a:rPr lang="en-GB" sz="6400" dirty="0"/>
              <a:t>Session 1: </a:t>
            </a:r>
            <a:r>
              <a:rPr lang="en-GB" sz="6400" dirty="0" smtClean="0"/>
              <a:t>Substantive </a:t>
            </a:r>
            <a:r>
              <a:rPr lang="en-GB" sz="6400" dirty="0"/>
              <a:t>developments of practical interest for </a:t>
            </a:r>
            <a:r>
              <a:rPr lang="en-GB" sz="6400" dirty="0" smtClean="0"/>
              <a:t>litigation, chaired by Dame Kelyn Bacon DBE</a:t>
            </a:r>
          </a:p>
          <a:p>
            <a:pPr marL="285750" indent="-285750" algn="just">
              <a:buFont typeface="Arial" panose="020B0604020202020204" pitchFamily="34" charset="0"/>
              <a:buChar char="•"/>
            </a:pPr>
            <a:endParaRPr lang="en-GB" sz="6400" dirty="0"/>
          </a:p>
          <a:p>
            <a:pPr marL="285750" indent="-285750" algn="just">
              <a:buFont typeface="Arial" panose="020B0604020202020204" pitchFamily="34" charset="0"/>
              <a:buChar char="•"/>
            </a:pPr>
            <a:r>
              <a:rPr lang="en-GB" sz="6400" dirty="0" smtClean="0"/>
              <a:t>Thursday 22 April at 1pm, </a:t>
            </a:r>
            <a:r>
              <a:rPr lang="en-GB" sz="6400" dirty="0"/>
              <a:t>Session 2:  </a:t>
            </a:r>
            <a:r>
              <a:rPr lang="en-GB" sz="6400" dirty="0" smtClean="0"/>
              <a:t>Abuses &amp; </a:t>
            </a:r>
            <a:r>
              <a:rPr lang="en-GB" sz="6400" dirty="0"/>
              <a:t>pharmaceuticals: recent </a:t>
            </a:r>
            <a:r>
              <a:rPr lang="en-GB" sz="6400" dirty="0" smtClean="0"/>
              <a:t>&amp; </a:t>
            </a:r>
            <a:r>
              <a:rPr lang="en-GB" sz="6400" dirty="0"/>
              <a:t>current issues in </a:t>
            </a:r>
            <a:r>
              <a:rPr lang="en-GB" sz="6400" dirty="0" smtClean="0"/>
              <a:t>litigation, chaired by Lord Anderson of Ipswich KBE QC</a:t>
            </a:r>
            <a:endParaRPr lang="en-GB" sz="6400" dirty="0"/>
          </a:p>
          <a:p>
            <a:pPr marL="285750" indent="-285750" algn="just">
              <a:buFont typeface="Arial" panose="020B0604020202020204" pitchFamily="34" charset="0"/>
              <a:buChar char="•"/>
            </a:pPr>
            <a:endParaRPr lang="en-GB" sz="6400" dirty="0" smtClean="0"/>
          </a:p>
          <a:p>
            <a:pPr marL="285750" indent="-285750" algn="just">
              <a:buFont typeface="Arial" panose="020B0604020202020204" pitchFamily="34" charset="0"/>
              <a:buChar char="•"/>
            </a:pPr>
            <a:r>
              <a:rPr lang="en-GB" sz="6400" dirty="0" smtClean="0"/>
              <a:t>Wednesday 28 April at 1pm, </a:t>
            </a:r>
            <a:r>
              <a:rPr lang="en-GB" sz="6400" dirty="0"/>
              <a:t>Session 3: Litigating big tech/big data </a:t>
            </a:r>
            <a:r>
              <a:rPr lang="en-GB" sz="6400" dirty="0" smtClean="0"/>
              <a:t>abuses, chaired by Sir Nicholas Forwood </a:t>
            </a:r>
            <a:endParaRPr lang="en-GB" sz="6400" dirty="0"/>
          </a:p>
          <a:p>
            <a:pPr marL="285750" indent="-285750" algn="just">
              <a:buFont typeface="Arial" panose="020B0604020202020204" pitchFamily="34" charset="0"/>
              <a:buChar char="•"/>
            </a:pPr>
            <a:endParaRPr lang="en-GB" sz="6400" dirty="0" smtClean="0"/>
          </a:p>
          <a:p>
            <a:pPr marL="285750" indent="-285750" algn="just">
              <a:buFont typeface="Arial" panose="020B0604020202020204" pitchFamily="34" charset="0"/>
              <a:buChar char="•"/>
            </a:pPr>
            <a:r>
              <a:rPr lang="en-GB" sz="6400" dirty="0" smtClean="0"/>
              <a:t>Friday 7 </a:t>
            </a:r>
            <a:r>
              <a:rPr lang="en-GB" sz="6400" dirty="0"/>
              <a:t>May </a:t>
            </a:r>
            <a:r>
              <a:rPr lang="en-GB" sz="6400" dirty="0" smtClean="0"/>
              <a:t>at 1pm, </a:t>
            </a:r>
            <a:r>
              <a:rPr lang="en-GB" sz="6400" dirty="0"/>
              <a:t>Session 4: Interim injunctions in abuse of dominance cases: strategy and </a:t>
            </a:r>
            <a:r>
              <a:rPr lang="en-GB" sz="6400" dirty="0" smtClean="0"/>
              <a:t>tips, chaired by Sir Richard Aikens</a:t>
            </a:r>
            <a:endParaRPr lang="en-GB" sz="6400" dirty="0"/>
          </a:p>
          <a:p>
            <a:pPr marL="285750" indent="-285750" algn="just">
              <a:buFont typeface="Arial" panose="020B0604020202020204" pitchFamily="34" charset="0"/>
              <a:buChar char="•"/>
            </a:pPr>
            <a:endParaRPr lang="en-GB" sz="6400" dirty="0" smtClean="0"/>
          </a:p>
          <a:p>
            <a:pPr marL="285750" indent="-285750" algn="just">
              <a:buFont typeface="Arial" panose="020B0604020202020204" pitchFamily="34" charset="0"/>
              <a:buChar char="•"/>
            </a:pPr>
            <a:r>
              <a:rPr lang="en-GB" sz="6400" dirty="0" smtClean="0"/>
              <a:t>Tuesday 11 May at 1pm, </a:t>
            </a:r>
            <a:r>
              <a:rPr lang="en-GB" sz="6400" dirty="0"/>
              <a:t>Session 5: Regulatory </a:t>
            </a:r>
            <a:r>
              <a:rPr lang="en-GB" sz="6400" dirty="0" smtClean="0"/>
              <a:t>appeals, chaired by </a:t>
            </a:r>
            <a:r>
              <a:rPr lang="en-GB" sz="6400" dirty="0"/>
              <a:t>Sir Gerald </a:t>
            </a:r>
            <a:r>
              <a:rPr lang="en-GB" sz="6400" dirty="0" err="1"/>
              <a:t>Barling</a:t>
            </a:r>
            <a:r>
              <a:rPr lang="en-GB" sz="6400" dirty="0"/>
              <a:t> </a:t>
            </a:r>
          </a:p>
          <a:p>
            <a:pPr algn="l"/>
            <a:endParaRPr lang="en-GB" dirty="0" smtClean="0"/>
          </a:p>
          <a:p>
            <a:pPr marL="285750" indent="-285750" algn="l">
              <a:buFont typeface="Arial" panose="020B0604020202020204" pitchFamily="34" charset="0"/>
              <a:buChar char="•"/>
            </a:pPr>
            <a:endParaRPr lang="en-GB" dirty="0"/>
          </a:p>
          <a:p>
            <a:pPr marL="285750" indent="-285750" algn="l">
              <a:buFont typeface="Arial" panose="020B0604020202020204" pitchFamily="34" charset="0"/>
              <a:buChar char="•"/>
            </a:pPr>
            <a:endParaRPr lang="en-GB" dirty="0" smtClean="0"/>
          </a:p>
          <a:p>
            <a:pPr marL="342900" indent="-342900">
              <a:buFont typeface="Arial" panose="020B0604020202020204" pitchFamily="34" charset="0"/>
              <a:buChar char="•"/>
            </a:pPr>
            <a:endParaRPr lang="en-GB" sz="2000" b="0" i="1" dirty="0" smtClean="0"/>
          </a:p>
        </p:txBody>
      </p:sp>
    </p:spTree>
    <p:extLst>
      <p:ext uri="{BB962C8B-B14F-4D97-AF65-F5344CB8AC3E}">
        <p14:creationId xmlns:p14="http://schemas.microsoft.com/office/powerpoint/2010/main" val="4099546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4" name="Title 3"/>
          <p:cNvSpPr>
            <a:spLocks noGrp="1"/>
          </p:cNvSpPr>
          <p:nvPr>
            <p:ph type="title"/>
          </p:nvPr>
        </p:nvSpPr>
        <p:spPr/>
        <p:txBody>
          <a:bodyPr/>
          <a:lstStyle/>
          <a:p>
            <a:r>
              <a:rPr lang="en-US" dirty="0" smtClean="0"/>
              <a:t>ISSUE #1:  The DEATH OF THE PIGEON HOLE?</a:t>
            </a:r>
            <a:endParaRPr lang="en-US" dirty="0"/>
          </a:p>
        </p:txBody>
      </p:sp>
      <p:sp>
        <p:nvSpPr>
          <p:cNvPr id="5" name="Content Placeholder 4"/>
          <p:cNvSpPr>
            <a:spLocks noGrp="1"/>
          </p:cNvSpPr>
          <p:nvPr>
            <p:ph sz="quarter" idx="11"/>
          </p:nvPr>
        </p:nvSpPr>
        <p:spPr>
          <a:xfrm>
            <a:off x="750377" y="1215177"/>
            <a:ext cx="7454900" cy="4486376"/>
          </a:xfrm>
        </p:spPr>
        <p:txBody>
          <a:bodyPr>
            <a:normAutofit fontScale="40000" lnSpcReduction="20000"/>
          </a:bodyPr>
          <a:lstStyle/>
          <a:p>
            <a:pPr>
              <a:spcAft>
                <a:spcPts val="300"/>
              </a:spcAft>
            </a:pPr>
            <a:r>
              <a:rPr lang="en-GB" sz="3500" dirty="0" smtClean="0"/>
              <a:t>Early decades of Ch. 2/Art. 102 TFEU enforcement concerned with careful development of categories, or at least conditions, for abuse (e.g., refusal to deal, predation, tying)</a:t>
            </a:r>
          </a:p>
          <a:p>
            <a:pPr>
              <a:spcAft>
                <a:spcPts val="300"/>
              </a:spcAft>
            </a:pPr>
            <a:r>
              <a:rPr lang="en-GB" sz="3500" dirty="0" smtClean="0"/>
              <a:t>Trend now seems to be away for “pigeon hole” approach and towards greater fluidity:</a:t>
            </a:r>
          </a:p>
          <a:p>
            <a:pPr lvl="1">
              <a:lnSpc>
                <a:spcPct val="120000"/>
              </a:lnSpc>
              <a:spcAft>
                <a:spcPts val="300"/>
              </a:spcAft>
            </a:pPr>
            <a:r>
              <a:rPr lang="en-GB" sz="3300" i="1" dirty="0"/>
              <a:t>Purple </a:t>
            </a:r>
            <a:r>
              <a:rPr lang="en-GB" sz="3300" i="1" dirty="0" smtClean="0"/>
              <a:t>Parking</a:t>
            </a:r>
            <a:r>
              <a:rPr lang="en-GB" sz="3300" dirty="0" smtClean="0"/>
              <a:t>, §79</a:t>
            </a:r>
            <a:r>
              <a:rPr lang="en-GB" sz="3300" dirty="0"/>
              <a:t> </a:t>
            </a:r>
            <a:r>
              <a:rPr lang="en-GB" sz="3300" dirty="0" smtClean="0"/>
              <a:t>(approved </a:t>
            </a:r>
            <a:r>
              <a:rPr lang="en-GB" sz="3300" dirty="0"/>
              <a:t>in </a:t>
            </a:r>
            <a:r>
              <a:rPr lang="en-GB" sz="3300" i="1" dirty="0" smtClean="0"/>
              <a:t>Streetmap </a:t>
            </a:r>
            <a:r>
              <a:rPr lang="en-GB" sz="3300" dirty="0" smtClean="0"/>
              <a:t>§61): “[Heathrow] </a:t>
            </a:r>
            <a:r>
              <a:rPr lang="en-GB" sz="3300" i="1" dirty="0" smtClean="0"/>
              <a:t>submissions </a:t>
            </a:r>
            <a:r>
              <a:rPr lang="en-GB" sz="3300" i="1" dirty="0"/>
              <a:t>require one to treat each of those examples, and the </a:t>
            </a:r>
            <a:r>
              <a:rPr lang="en-GB" sz="3300" i="1" dirty="0" smtClean="0"/>
              <a:t>‘essential facilities’ </a:t>
            </a:r>
            <a:r>
              <a:rPr lang="en-GB" sz="3300" i="1" dirty="0"/>
              <a:t>type of abuse, as being individual pigeon-holes into which one must fit a case, and having thus fitted it to fulfil a list of criteria said to be applicable to that pigeon-hole. That is an erroneous approach. The statutory examples, and those developed by subsequent case law, are ways in which the basic wrong can be committed, but at all times an eye must be kept on the basic wrong itself</a:t>
            </a:r>
            <a:r>
              <a:rPr lang="en-GB" sz="3300" dirty="0" smtClean="0"/>
              <a:t>.” </a:t>
            </a:r>
          </a:p>
          <a:p>
            <a:pPr lvl="1">
              <a:lnSpc>
                <a:spcPct val="120000"/>
              </a:lnSpc>
              <a:spcAft>
                <a:spcPts val="300"/>
              </a:spcAft>
            </a:pPr>
            <a:r>
              <a:rPr lang="en-GB" sz="3300" i="1" dirty="0"/>
              <a:t>Baltic </a:t>
            </a:r>
            <a:r>
              <a:rPr lang="en-GB" sz="3300" i="1" dirty="0" smtClean="0"/>
              <a:t>Railway</a:t>
            </a:r>
            <a:r>
              <a:rPr lang="en-GB" sz="3300" dirty="0" smtClean="0"/>
              <a:t>, §177: </a:t>
            </a:r>
            <a:r>
              <a:rPr lang="en-GB" sz="3300" i="1" dirty="0"/>
              <a:t>“…LG has abused its dominant position on the Lithuanian market for the management of railway infrastructure by removing without objective justification the Track in the legal and factual circumstances described below thereby giving rise to potential anti-competitive effects on the relevant market for the provision of rail transport services for oil products…by raising barriers to market entry</a:t>
            </a:r>
            <a:r>
              <a:rPr lang="en-GB" sz="3300" i="1" dirty="0" smtClean="0"/>
              <a:t>.”</a:t>
            </a:r>
          </a:p>
          <a:p>
            <a:pPr lvl="1">
              <a:lnSpc>
                <a:spcPct val="120000"/>
              </a:lnSpc>
              <a:spcAft>
                <a:spcPts val="300"/>
              </a:spcAft>
            </a:pPr>
            <a:r>
              <a:rPr lang="en-GB" sz="3300" i="1" dirty="0" smtClean="0"/>
              <a:t>Slovak Telekom</a:t>
            </a:r>
            <a:r>
              <a:rPr lang="en-GB" sz="3300" dirty="0" smtClean="0"/>
              <a:t>, CJEU (2021), §45: “</a:t>
            </a:r>
            <a:r>
              <a:rPr lang="en-GB" sz="3300" i="1" dirty="0"/>
              <a:t>The imposition of those [Bronner] conditions was justified by the specific circumstances of that case which consisted in a refusal by a dominant undertaking to give a competitor access to infrastructure that it had developed for the needs of its own business, to the exclusion of any other conduct</a:t>
            </a:r>
            <a:r>
              <a:rPr lang="en-GB" sz="3300" i="1" dirty="0" smtClean="0"/>
              <a:t>.”</a:t>
            </a:r>
          </a:p>
          <a:p>
            <a:pPr lvl="1">
              <a:lnSpc>
                <a:spcPct val="120000"/>
              </a:lnSpc>
              <a:spcAft>
                <a:spcPts val="300"/>
              </a:spcAft>
            </a:pPr>
            <a:r>
              <a:rPr lang="en-GB" sz="3300" dirty="0" smtClean="0"/>
              <a:t>Development of new “object” abuses</a:t>
            </a:r>
            <a:endParaRPr lang="en-GB" sz="3300" i="1" dirty="0"/>
          </a:p>
          <a:p>
            <a:pPr lvl="1">
              <a:spcAft>
                <a:spcPts val="300"/>
              </a:spcAft>
            </a:pPr>
            <a:endParaRPr lang="en-GB" sz="2500" dirty="0" smtClean="0"/>
          </a:p>
          <a:p>
            <a:pPr>
              <a:spcAft>
                <a:spcPts val="300"/>
              </a:spcAft>
            </a:pPr>
            <a:endParaRPr lang="en-GB" sz="1800" dirty="0" smtClean="0"/>
          </a:p>
          <a:p>
            <a:endParaRPr lang="en-US" dirty="0"/>
          </a:p>
        </p:txBody>
      </p:sp>
    </p:spTree>
    <p:extLst>
      <p:ext uri="{BB962C8B-B14F-4D97-AF65-F5344CB8AC3E}">
        <p14:creationId xmlns:p14="http://schemas.microsoft.com/office/powerpoint/2010/main" val="2205446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4" name="Title 3"/>
          <p:cNvSpPr>
            <a:spLocks noGrp="1"/>
          </p:cNvSpPr>
          <p:nvPr>
            <p:ph type="title"/>
          </p:nvPr>
        </p:nvSpPr>
        <p:spPr/>
        <p:txBody>
          <a:bodyPr/>
          <a:lstStyle/>
          <a:p>
            <a:r>
              <a:rPr lang="en-US" dirty="0" smtClean="0"/>
              <a:t>ISSUE #1:  The DEATH OF THE PIGEON HOLE?</a:t>
            </a:r>
            <a:endParaRPr lang="en-US" dirty="0"/>
          </a:p>
        </p:txBody>
      </p:sp>
      <p:sp>
        <p:nvSpPr>
          <p:cNvPr id="5" name="Content Placeholder 4"/>
          <p:cNvSpPr>
            <a:spLocks noGrp="1"/>
          </p:cNvSpPr>
          <p:nvPr>
            <p:ph sz="quarter" idx="11"/>
          </p:nvPr>
        </p:nvSpPr>
        <p:spPr>
          <a:xfrm>
            <a:off x="672683" y="1364589"/>
            <a:ext cx="7454900" cy="4486376"/>
          </a:xfrm>
        </p:spPr>
        <p:txBody>
          <a:bodyPr>
            <a:normAutofit/>
          </a:bodyPr>
          <a:lstStyle/>
          <a:p>
            <a:pPr>
              <a:lnSpc>
                <a:spcPct val="100000"/>
              </a:lnSpc>
              <a:spcBef>
                <a:spcPts val="300"/>
              </a:spcBef>
              <a:spcAft>
                <a:spcPts val="300"/>
              </a:spcAft>
            </a:pPr>
            <a:r>
              <a:rPr lang="en-GB" sz="2000" dirty="0" smtClean="0"/>
              <a:t>Implications for litigation:</a:t>
            </a:r>
          </a:p>
          <a:p>
            <a:pPr lvl="1">
              <a:lnSpc>
                <a:spcPct val="100000"/>
              </a:lnSpc>
              <a:spcBef>
                <a:spcPts val="300"/>
              </a:spcBef>
              <a:spcAft>
                <a:spcPts val="300"/>
              </a:spcAft>
            </a:pPr>
            <a:r>
              <a:rPr lang="en-GB" sz="2000" dirty="0" smtClean="0"/>
              <a:t>More “freewheeling” approach to abuses may be more claimant-friendly?</a:t>
            </a:r>
          </a:p>
          <a:p>
            <a:pPr lvl="1">
              <a:lnSpc>
                <a:spcPct val="100000"/>
              </a:lnSpc>
              <a:spcBef>
                <a:spcPts val="300"/>
              </a:spcBef>
              <a:spcAft>
                <a:spcPts val="300"/>
              </a:spcAft>
            </a:pPr>
            <a:r>
              <a:rPr lang="en-GB" sz="2000" dirty="0" smtClean="0"/>
              <a:t>But defendants should remind Court that case law categories and conditions still </a:t>
            </a:r>
            <a:r>
              <a:rPr lang="en-GB" sz="2000" dirty="0"/>
              <a:t>matter </a:t>
            </a:r>
            <a:r>
              <a:rPr lang="en-GB" sz="2000" dirty="0" smtClean="0"/>
              <a:t>where “</a:t>
            </a:r>
            <a:r>
              <a:rPr lang="en-GB" sz="2000" i="1" dirty="0" smtClean="0"/>
              <a:t>the </a:t>
            </a:r>
            <a:r>
              <a:rPr lang="en-GB" sz="2000" i="1" dirty="0"/>
              <a:t>case law contains a principle which says that in factual situations of type X, condition Y must always be fulfilled even though it is not required in all other </a:t>
            </a:r>
            <a:r>
              <a:rPr lang="en-GB" sz="2000" i="1" dirty="0" smtClean="0"/>
              <a:t>cases</a:t>
            </a:r>
            <a:r>
              <a:rPr lang="en-GB" sz="2000" dirty="0" smtClean="0"/>
              <a:t>.” (</a:t>
            </a:r>
            <a:r>
              <a:rPr lang="en-GB" sz="2000" i="1" dirty="0" smtClean="0"/>
              <a:t>Purple Parking</a:t>
            </a:r>
            <a:r>
              <a:rPr lang="en-GB" sz="2000" dirty="0" smtClean="0"/>
              <a:t>, §79)</a:t>
            </a:r>
            <a:endParaRPr lang="en-GB" sz="2000" dirty="0"/>
          </a:p>
          <a:p>
            <a:pPr lvl="1">
              <a:lnSpc>
                <a:spcPct val="100000"/>
              </a:lnSpc>
              <a:spcBef>
                <a:spcPts val="300"/>
              </a:spcBef>
              <a:spcAft>
                <a:spcPts val="300"/>
              </a:spcAft>
            </a:pPr>
            <a:r>
              <a:rPr lang="en-GB" sz="2000" dirty="0" smtClean="0"/>
              <a:t>Implications for strike-out/reverse summary judgment, particularly in novel cases (</a:t>
            </a:r>
            <a:r>
              <a:rPr lang="en-GB" sz="2000" i="1" dirty="0" smtClean="0"/>
              <a:t>Intel v Via</a:t>
            </a:r>
            <a:r>
              <a:rPr lang="en-GB" sz="2000" dirty="0" smtClean="0"/>
              <a:t>)</a:t>
            </a:r>
          </a:p>
          <a:p>
            <a:pPr lvl="2">
              <a:lnSpc>
                <a:spcPct val="100000"/>
              </a:lnSpc>
              <a:spcBef>
                <a:spcPts val="300"/>
              </a:spcBef>
              <a:spcAft>
                <a:spcPts val="300"/>
              </a:spcAft>
            </a:pPr>
            <a:r>
              <a:rPr lang="en-GB" sz="2000" dirty="0" smtClean="0"/>
              <a:t>Novelty may come back to bite claimant at trial</a:t>
            </a:r>
          </a:p>
          <a:p>
            <a:pPr lvl="1">
              <a:lnSpc>
                <a:spcPct val="100000"/>
              </a:lnSpc>
              <a:spcBef>
                <a:spcPts val="300"/>
              </a:spcBef>
              <a:spcAft>
                <a:spcPts val="300"/>
              </a:spcAft>
            </a:pPr>
            <a:r>
              <a:rPr lang="en-GB" sz="2000" dirty="0" smtClean="0"/>
              <a:t>Ultimately, the “merits,” and evidence, will decide trials</a:t>
            </a:r>
          </a:p>
          <a:p>
            <a:pPr lvl="1">
              <a:lnSpc>
                <a:spcPct val="100000"/>
              </a:lnSpc>
              <a:spcBef>
                <a:spcPts val="300"/>
              </a:spcBef>
              <a:spcAft>
                <a:spcPts val="300"/>
              </a:spcAft>
            </a:pPr>
            <a:endParaRPr lang="en-GB" sz="2000" dirty="0" smtClean="0"/>
          </a:p>
          <a:p>
            <a:pPr lvl="1">
              <a:lnSpc>
                <a:spcPct val="100000"/>
              </a:lnSpc>
              <a:spcBef>
                <a:spcPts val="300"/>
              </a:spcBef>
              <a:spcAft>
                <a:spcPts val="300"/>
              </a:spcAft>
            </a:pPr>
            <a:endParaRPr lang="en-GB" sz="2000" dirty="0" smtClean="0"/>
          </a:p>
          <a:p>
            <a:pPr>
              <a:spcAft>
                <a:spcPts val="300"/>
              </a:spcAft>
            </a:pPr>
            <a:endParaRPr lang="en-GB" sz="3300" i="1" dirty="0"/>
          </a:p>
          <a:p>
            <a:pPr lvl="1">
              <a:spcAft>
                <a:spcPts val="300"/>
              </a:spcAft>
            </a:pPr>
            <a:endParaRPr lang="en-GB" sz="2500" dirty="0" smtClean="0"/>
          </a:p>
          <a:p>
            <a:pPr>
              <a:spcAft>
                <a:spcPts val="300"/>
              </a:spcAft>
            </a:pPr>
            <a:endParaRPr lang="en-GB" sz="1800" dirty="0" smtClean="0"/>
          </a:p>
          <a:p>
            <a:endParaRPr lang="en-US" dirty="0"/>
          </a:p>
        </p:txBody>
      </p:sp>
    </p:spTree>
    <p:extLst>
      <p:ext uri="{BB962C8B-B14F-4D97-AF65-F5344CB8AC3E}">
        <p14:creationId xmlns:p14="http://schemas.microsoft.com/office/powerpoint/2010/main" val="1433729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t>ISSUE #2:  The RISE OF EXPLOITATIVE ABUSES</a:t>
            </a:r>
            <a:endParaRPr lang="en-US" dirty="0"/>
          </a:p>
        </p:txBody>
      </p:sp>
      <p:sp>
        <p:nvSpPr>
          <p:cNvPr id="5" name="Content Placeholder 4"/>
          <p:cNvSpPr>
            <a:spLocks noGrp="1"/>
          </p:cNvSpPr>
          <p:nvPr>
            <p:ph sz="quarter" idx="11"/>
          </p:nvPr>
        </p:nvSpPr>
        <p:spPr>
          <a:xfrm>
            <a:off x="750377" y="1215177"/>
            <a:ext cx="7454900" cy="4486376"/>
          </a:xfrm>
        </p:spPr>
        <p:txBody>
          <a:bodyPr>
            <a:normAutofit fontScale="92500" lnSpcReduction="10000"/>
          </a:bodyPr>
          <a:lstStyle/>
          <a:p>
            <a:pPr lvl="2">
              <a:lnSpc>
                <a:spcPct val="100000"/>
              </a:lnSpc>
              <a:spcAft>
                <a:spcPts val="300"/>
              </a:spcAft>
            </a:pPr>
            <a:r>
              <a:rPr lang="en-GB" sz="2500" dirty="0" smtClean="0"/>
              <a:t>Surprising </a:t>
            </a:r>
            <a:r>
              <a:rPr lang="en-GB" sz="2500" dirty="0"/>
              <a:t>revitalisation of exploitative price abuses: </a:t>
            </a:r>
            <a:r>
              <a:rPr lang="en-GB" sz="2500" i="1" dirty="0" smtClean="0"/>
              <a:t>Aspen</a:t>
            </a:r>
            <a:r>
              <a:rPr lang="en-GB" sz="2500" i="1" dirty="0"/>
              <a:t>, Phenytoin, Hydrocortisone, Liothyronine</a:t>
            </a:r>
          </a:p>
          <a:p>
            <a:pPr lvl="2">
              <a:lnSpc>
                <a:spcPct val="100000"/>
              </a:lnSpc>
              <a:spcAft>
                <a:spcPts val="300"/>
              </a:spcAft>
            </a:pPr>
            <a:r>
              <a:rPr lang="en-GB" sz="2500" dirty="0"/>
              <a:t>Historic case law on unfair (non-price)</a:t>
            </a:r>
            <a:r>
              <a:rPr lang="en-GB" sz="2500" dirty="0" smtClean="0"/>
              <a:t> conditions (</a:t>
            </a:r>
            <a:r>
              <a:rPr lang="en-GB" sz="2500" i="1" dirty="0" smtClean="0"/>
              <a:t>BRT v Sabam, Tetra Pak II, AAMS, DSD</a:t>
            </a:r>
            <a:r>
              <a:rPr lang="en-GB" sz="2500" dirty="0" smtClean="0"/>
              <a:t>) not widely used in practice</a:t>
            </a:r>
          </a:p>
          <a:p>
            <a:pPr lvl="2">
              <a:lnSpc>
                <a:spcPct val="100000"/>
              </a:lnSpc>
              <a:spcAft>
                <a:spcPts val="300"/>
              </a:spcAft>
            </a:pPr>
            <a:r>
              <a:rPr lang="en-GB" sz="2500" dirty="0" smtClean="0"/>
              <a:t>But recent revitalisation in the context of “platform” cases:</a:t>
            </a:r>
          </a:p>
          <a:p>
            <a:pPr lvl="3">
              <a:lnSpc>
                <a:spcPct val="100000"/>
              </a:lnSpc>
              <a:spcAft>
                <a:spcPts val="300"/>
              </a:spcAft>
            </a:pPr>
            <a:r>
              <a:rPr lang="en-GB" sz="2500" i="1" dirty="0" smtClean="0"/>
              <a:t>Match</a:t>
            </a:r>
            <a:r>
              <a:rPr lang="en-GB" sz="2500" dirty="0" smtClean="0"/>
              <a:t> &amp; </a:t>
            </a:r>
            <a:r>
              <a:rPr lang="en-GB" sz="2500" i="1" dirty="0" smtClean="0"/>
              <a:t>Epic Games </a:t>
            </a:r>
            <a:r>
              <a:rPr lang="en-GB" sz="2500" dirty="0" smtClean="0"/>
              <a:t>complaints to CMA</a:t>
            </a:r>
          </a:p>
          <a:p>
            <a:pPr lvl="3">
              <a:lnSpc>
                <a:spcPct val="100000"/>
              </a:lnSpc>
              <a:spcAft>
                <a:spcPts val="300"/>
              </a:spcAft>
            </a:pPr>
            <a:r>
              <a:rPr lang="en-GB" sz="2500" i="1" dirty="0" smtClean="0"/>
              <a:t>Facebook Germany</a:t>
            </a:r>
            <a:r>
              <a:rPr lang="en-GB" sz="2500" dirty="0" smtClean="0"/>
              <a:t>: unfair privacy demands</a:t>
            </a:r>
          </a:p>
          <a:p>
            <a:pPr lvl="3">
              <a:lnSpc>
                <a:spcPct val="100000"/>
              </a:lnSpc>
              <a:spcAft>
                <a:spcPts val="300"/>
              </a:spcAft>
            </a:pPr>
            <a:r>
              <a:rPr lang="en-GB" sz="2500" i="1" dirty="0" smtClean="0"/>
              <a:t>Preventx v Royal Mail </a:t>
            </a:r>
            <a:r>
              <a:rPr lang="en-GB" sz="2500" dirty="0" smtClean="0"/>
              <a:t>[2020] EWHC 2276, §95: “</a:t>
            </a:r>
            <a:r>
              <a:rPr lang="en-GB" sz="2500" i="1" dirty="0" smtClean="0"/>
              <a:t>The recent German Facebook decision indicates the potential breadth of this provision</a:t>
            </a:r>
            <a:r>
              <a:rPr lang="en-GB" sz="2500" dirty="0" smtClean="0"/>
              <a:t>."  </a:t>
            </a:r>
          </a:p>
          <a:p>
            <a:pPr lvl="3">
              <a:lnSpc>
                <a:spcPct val="100000"/>
              </a:lnSpc>
              <a:spcAft>
                <a:spcPts val="300"/>
              </a:spcAft>
            </a:pPr>
            <a:endParaRPr lang="en-GB" sz="2500" dirty="0" smtClean="0"/>
          </a:p>
          <a:p>
            <a:pPr>
              <a:spcAft>
                <a:spcPts val="300"/>
              </a:spcAft>
            </a:pPr>
            <a:endParaRPr lang="en-GB" sz="1800" dirty="0" smtClean="0"/>
          </a:p>
          <a:p>
            <a:endParaRPr lang="en-US" dirty="0"/>
          </a:p>
        </p:txBody>
      </p:sp>
    </p:spTree>
    <p:extLst>
      <p:ext uri="{BB962C8B-B14F-4D97-AF65-F5344CB8AC3E}">
        <p14:creationId xmlns:p14="http://schemas.microsoft.com/office/powerpoint/2010/main" val="3383327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t>ISSUE #2:  The RISE OF EXPLOITATIVE ABUSES</a:t>
            </a:r>
            <a:endParaRPr lang="en-US" dirty="0"/>
          </a:p>
        </p:txBody>
      </p:sp>
      <p:sp>
        <p:nvSpPr>
          <p:cNvPr id="5" name="Content Placeholder 4"/>
          <p:cNvSpPr>
            <a:spLocks noGrp="1"/>
          </p:cNvSpPr>
          <p:nvPr>
            <p:ph sz="quarter" idx="11"/>
          </p:nvPr>
        </p:nvSpPr>
        <p:spPr>
          <a:xfrm>
            <a:off x="750377" y="1215176"/>
            <a:ext cx="7454900" cy="4605905"/>
          </a:xfrm>
        </p:spPr>
        <p:txBody>
          <a:bodyPr>
            <a:normAutofit fontScale="92500" lnSpcReduction="10000"/>
          </a:bodyPr>
          <a:lstStyle/>
          <a:p>
            <a:pPr lvl="1">
              <a:lnSpc>
                <a:spcPct val="100000"/>
              </a:lnSpc>
              <a:spcAft>
                <a:spcPts val="300"/>
              </a:spcAft>
            </a:pPr>
            <a:r>
              <a:rPr lang="en-GB" sz="1700" dirty="0" smtClean="0"/>
              <a:t>Implications for litigation:</a:t>
            </a:r>
          </a:p>
          <a:p>
            <a:pPr lvl="3">
              <a:lnSpc>
                <a:spcPct val="100000"/>
              </a:lnSpc>
              <a:spcAft>
                <a:spcPts val="300"/>
              </a:spcAft>
            </a:pPr>
            <a:r>
              <a:rPr lang="en-GB" sz="1700" dirty="0" smtClean="0"/>
              <a:t>Unfairness of terms fairly gelatinous: case law conditions of “</a:t>
            </a:r>
            <a:r>
              <a:rPr lang="en-GB" sz="1700" i="1" dirty="0" smtClean="0"/>
              <a:t>necessity</a:t>
            </a:r>
            <a:r>
              <a:rPr lang="en-GB" sz="1700" dirty="0" smtClean="0"/>
              <a:t>,” “</a:t>
            </a:r>
            <a:r>
              <a:rPr lang="en-GB" sz="1700" i="1" dirty="0" smtClean="0"/>
              <a:t>proportionality</a:t>
            </a:r>
            <a:r>
              <a:rPr lang="en-GB" sz="1700" dirty="0" smtClean="0"/>
              <a:t>,” and “</a:t>
            </a:r>
            <a:r>
              <a:rPr lang="en-GB" sz="1700" i="1" dirty="0" smtClean="0"/>
              <a:t>objective justification</a:t>
            </a:r>
            <a:r>
              <a:rPr lang="en-GB" sz="1700" dirty="0" smtClean="0"/>
              <a:t>” hardly promote legal certainty</a:t>
            </a:r>
          </a:p>
          <a:p>
            <a:pPr lvl="3">
              <a:lnSpc>
                <a:spcPct val="100000"/>
              </a:lnSpc>
              <a:spcAft>
                <a:spcPts val="300"/>
              </a:spcAft>
            </a:pPr>
            <a:r>
              <a:rPr lang="en-GB" sz="1700" dirty="0" smtClean="0"/>
              <a:t>Not clear one needs an effect on competition beyond unfairness: </a:t>
            </a:r>
            <a:r>
              <a:rPr lang="en-GB" sz="1700" i="1" dirty="0" smtClean="0"/>
              <a:t>Preventx v Royal Mail </a:t>
            </a:r>
            <a:r>
              <a:rPr lang="en-GB" sz="1700" dirty="0" smtClean="0"/>
              <a:t>[2020] EWHC 2276, §</a:t>
            </a:r>
            <a:r>
              <a:rPr lang="en-GB" sz="1700" dirty="0"/>
              <a:t>95 (“</a:t>
            </a:r>
            <a:r>
              <a:rPr lang="en-GB" sz="1700" i="1" dirty="0"/>
              <a:t>the authorities on excessive pricing, and the United Brands test, show that it is </a:t>
            </a:r>
            <a:r>
              <a:rPr lang="en-GB" sz="1700" i="1" u="sng" dirty="0"/>
              <a:t>not necessary to show a distortion of competition to establish that form of exploitative abuse</a:t>
            </a:r>
            <a:r>
              <a:rPr lang="en-GB" sz="1700" i="1" dirty="0"/>
              <a:t>. If that is the position for the “unfair prices” limb of Art 102(a), it is not evident that a different approach should apply to the “unfair trading conditions” limb of this </a:t>
            </a:r>
            <a:r>
              <a:rPr lang="en-GB" sz="1700" i="1" dirty="0" smtClean="0"/>
              <a:t>provision</a:t>
            </a:r>
            <a:r>
              <a:rPr lang="en-GB" sz="1700" dirty="0" smtClean="0"/>
              <a:t>.“)</a:t>
            </a:r>
          </a:p>
          <a:p>
            <a:pPr lvl="3">
              <a:lnSpc>
                <a:spcPct val="100000"/>
              </a:lnSpc>
              <a:spcAft>
                <a:spcPts val="300"/>
              </a:spcAft>
            </a:pPr>
            <a:r>
              <a:rPr lang="en-GB" sz="1700" dirty="0" smtClean="0"/>
              <a:t>But English courts unlikely to want to act as rate-setters or rewriting bargains: see </a:t>
            </a:r>
            <a:r>
              <a:rPr lang="en-US" sz="1700" i="1" dirty="0"/>
              <a:t>Humber Oil Terminals Trustee v Associated British Ports</a:t>
            </a:r>
            <a:r>
              <a:rPr lang="en-US" sz="1700" dirty="0"/>
              <a:t> [2011] EWHC </a:t>
            </a:r>
            <a:r>
              <a:rPr lang="en-US" sz="1700" dirty="0" smtClean="0"/>
              <a:t>352 and </a:t>
            </a:r>
            <a:r>
              <a:rPr lang="en-US" sz="1700" i="1" dirty="0"/>
              <a:t>Ineos Vinyls Ltd v Huntsman Petrochemicals (UK) Ltd </a:t>
            </a:r>
            <a:r>
              <a:rPr lang="en-US" sz="1700" dirty="0"/>
              <a:t>[2006] EWHC 1241 (Ch), </a:t>
            </a:r>
            <a:endParaRPr lang="en-GB" sz="1700" dirty="0" smtClean="0"/>
          </a:p>
          <a:p>
            <a:pPr lvl="3">
              <a:lnSpc>
                <a:spcPct val="100000"/>
              </a:lnSpc>
              <a:spcAft>
                <a:spcPts val="300"/>
              </a:spcAft>
            </a:pPr>
            <a:r>
              <a:rPr lang="en-GB" sz="1700" dirty="0" smtClean="0"/>
              <a:t>But unfair conditions likely to play a prominent role in “platform” cases, inc. on novel issues such as abusive competition on privacy. </a:t>
            </a:r>
            <a:endParaRPr lang="en-GB" sz="1700" dirty="0"/>
          </a:p>
          <a:p>
            <a:pPr lvl="3">
              <a:lnSpc>
                <a:spcPct val="100000"/>
              </a:lnSpc>
              <a:spcAft>
                <a:spcPts val="300"/>
              </a:spcAft>
            </a:pPr>
            <a:r>
              <a:rPr lang="en-GB" sz="1700" dirty="0" smtClean="0"/>
              <a:t>Query role of platform regulation in this regard?  </a:t>
            </a:r>
          </a:p>
          <a:p>
            <a:pPr lvl="3">
              <a:lnSpc>
                <a:spcPct val="100000"/>
              </a:lnSpc>
              <a:spcAft>
                <a:spcPts val="300"/>
              </a:spcAft>
            </a:pPr>
            <a:endParaRPr lang="en-GB" sz="2500" dirty="0" smtClean="0"/>
          </a:p>
          <a:p>
            <a:pPr>
              <a:spcAft>
                <a:spcPts val="300"/>
              </a:spcAft>
            </a:pPr>
            <a:endParaRPr lang="en-GB" sz="1800" dirty="0" smtClean="0"/>
          </a:p>
          <a:p>
            <a:endParaRPr lang="en-US" dirty="0"/>
          </a:p>
        </p:txBody>
      </p:sp>
    </p:spTree>
    <p:extLst>
      <p:ext uri="{BB962C8B-B14F-4D97-AF65-F5344CB8AC3E}">
        <p14:creationId xmlns:p14="http://schemas.microsoft.com/office/powerpoint/2010/main" val="545526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t>ISSUE #3:  The SNAKES AND LADDERS OF DISCRIMINATION</a:t>
            </a:r>
            <a:endParaRPr lang="en-US" dirty="0"/>
          </a:p>
        </p:txBody>
      </p:sp>
      <p:sp>
        <p:nvSpPr>
          <p:cNvPr id="5" name="Content Placeholder 4"/>
          <p:cNvSpPr>
            <a:spLocks noGrp="1"/>
          </p:cNvSpPr>
          <p:nvPr>
            <p:ph sz="quarter" idx="11"/>
          </p:nvPr>
        </p:nvSpPr>
        <p:spPr>
          <a:xfrm>
            <a:off x="750377" y="1215177"/>
            <a:ext cx="7454900" cy="4486376"/>
          </a:xfrm>
        </p:spPr>
        <p:txBody>
          <a:bodyPr>
            <a:normAutofit/>
          </a:bodyPr>
          <a:lstStyle/>
          <a:p>
            <a:pPr lvl="1">
              <a:lnSpc>
                <a:spcPct val="100000"/>
              </a:lnSpc>
              <a:spcAft>
                <a:spcPts val="300"/>
              </a:spcAft>
            </a:pPr>
            <a:r>
              <a:rPr lang="en-GB" sz="1700" dirty="0" smtClean="0"/>
              <a:t>Breadth of non-discrimination clause in Ch. 2/Article 102 in theory enormous – any difference leading to “competitive disadvantage” in comparable transactions unlawful.  In practice, Courts and public authorities sensitive to scope for use and abuse of non-discrimination laws (cf. Robinson-Patman Act 1936) – see, e.g., </a:t>
            </a:r>
            <a:r>
              <a:rPr lang="en-GB" sz="1700" i="1" dirty="0" smtClean="0"/>
              <a:t>Post Danmark</a:t>
            </a:r>
          </a:p>
          <a:p>
            <a:pPr lvl="1">
              <a:lnSpc>
                <a:spcPct val="100000"/>
              </a:lnSpc>
              <a:spcAft>
                <a:spcPts val="300"/>
              </a:spcAft>
            </a:pPr>
            <a:r>
              <a:rPr lang="en-GB" sz="1700" dirty="0" smtClean="0"/>
              <a:t>Recent </a:t>
            </a:r>
            <a:r>
              <a:rPr lang="en-GB" sz="1700" i="1" dirty="0" smtClean="0"/>
              <a:t>MEO</a:t>
            </a:r>
            <a:r>
              <a:rPr lang="en-GB" sz="1700" dirty="0" smtClean="0"/>
              <a:t> case likely to have mixed effects:</a:t>
            </a:r>
          </a:p>
          <a:p>
            <a:pPr lvl="2">
              <a:lnSpc>
                <a:spcPct val="100000"/>
              </a:lnSpc>
              <a:spcAft>
                <a:spcPts val="300"/>
              </a:spcAft>
            </a:pPr>
            <a:r>
              <a:rPr lang="en-GB" sz="1700" dirty="0" smtClean="0"/>
              <a:t>On one hand, makes conditions more demanding, since disfavoured party needs to show compared parties compete with each other and that disfavoured party’s total costs are (materially) affected: “</a:t>
            </a:r>
            <a:r>
              <a:rPr lang="en-GB" i="1" dirty="0" smtClean="0"/>
              <a:t>the </a:t>
            </a:r>
            <a:r>
              <a:rPr lang="en-GB" i="1" dirty="0"/>
              <a:t>mere presence of an immediate disadvantage affecting operators who were charged more, compared with the tariffs applied to their competitors for an equivalent service, does not, however, mean that competition is distorted or is capable of being </a:t>
            </a:r>
            <a:r>
              <a:rPr lang="en-GB" i="1" dirty="0" smtClean="0"/>
              <a:t>distorted</a:t>
            </a:r>
            <a:r>
              <a:rPr lang="en-GB" dirty="0" smtClean="0"/>
              <a:t>” (CJEU, §26)</a:t>
            </a:r>
            <a:endParaRPr lang="en-GB" sz="1700" dirty="0" smtClean="0"/>
          </a:p>
          <a:p>
            <a:pPr lvl="2">
              <a:lnSpc>
                <a:spcPct val="100000"/>
              </a:lnSpc>
              <a:spcAft>
                <a:spcPts val="300"/>
              </a:spcAft>
            </a:pPr>
            <a:r>
              <a:rPr lang="en-GB" sz="1700" dirty="0" smtClean="0"/>
              <a:t>On other hand, once this is shown, there </a:t>
            </a:r>
            <a:r>
              <a:rPr lang="en-GB" sz="1700" u="sng" dirty="0" smtClean="0"/>
              <a:t>is</a:t>
            </a:r>
            <a:r>
              <a:rPr lang="en-GB" sz="1700" dirty="0" smtClean="0"/>
              <a:t> an abuse, subject to objective justification</a:t>
            </a:r>
          </a:p>
          <a:p>
            <a:pPr lvl="1">
              <a:lnSpc>
                <a:spcPct val="100000"/>
              </a:lnSpc>
              <a:spcAft>
                <a:spcPts val="300"/>
              </a:spcAft>
            </a:pPr>
            <a:endParaRPr lang="en-GB" sz="1700" dirty="0" smtClean="0"/>
          </a:p>
          <a:p>
            <a:pPr lvl="1">
              <a:lnSpc>
                <a:spcPct val="100000"/>
              </a:lnSpc>
              <a:spcAft>
                <a:spcPts val="300"/>
              </a:spcAft>
            </a:pPr>
            <a:endParaRPr lang="en-GB" sz="1700" dirty="0" smtClean="0"/>
          </a:p>
          <a:p>
            <a:pPr lvl="3">
              <a:lnSpc>
                <a:spcPct val="100000"/>
              </a:lnSpc>
              <a:spcAft>
                <a:spcPts val="300"/>
              </a:spcAft>
            </a:pPr>
            <a:endParaRPr lang="en-GB" sz="2500" dirty="0" smtClean="0"/>
          </a:p>
          <a:p>
            <a:pPr>
              <a:spcAft>
                <a:spcPts val="300"/>
              </a:spcAft>
            </a:pPr>
            <a:endParaRPr lang="en-GB" sz="1800" dirty="0" smtClean="0"/>
          </a:p>
          <a:p>
            <a:endParaRPr lang="en-US" dirty="0"/>
          </a:p>
        </p:txBody>
      </p:sp>
    </p:spTree>
    <p:extLst>
      <p:ext uri="{BB962C8B-B14F-4D97-AF65-F5344CB8AC3E}">
        <p14:creationId xmlns:p14="http://schemas.microsoft.com/office/powerpoint/2010/main" val="4156971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dirty="0" smtClean="0"/>
              <a:t>brickcourt.co.uk </a:t>
            </a:r>
          </a:p>
          <a:p>
            <a:r>
              <a:rPr lang="en-GB" dirty="0"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t>ISSUE #3:  The SNAKES AND LADDERS OF DISCRIMINATION</a:t>
            </a:r>
            <a:endParaRPr lang="en-US" dirty="0"/>
          </a:p>
        </p:txBody>
      </p:sp>
      <p:sp>
        <p:nvSpPr>
          <p:cNvPr id="5" name="Content Placeholder 4"/>
          <p:cNvSpPr>
            <a:spLocks noGrp="1"/>
          </p:cNvSpPr>
          <p:nvPr>
            <p:ph sz="quarter" idx="11"/>
          </p:nvPr>
        </p:nvSpPr>
        <p:spPr>
          <a:xfrm>
            <a:off x="750377" y="1215177"/>
            <a:ext cx="7454900" cy="4486376"/>
          </a:xfrm>
        </p:spPr>
        <p:txBody>
          <a:bodyPr>
            <a:normAutofit fontScale="92500"/>
          </a:bodyPr>
          <a:lstStyle/>
          <a:p>
            <a:pPr lvl="1">
              <a:lnSpc>
                <a:spcPct val="100000"/>
              </a:lnSpc>
              <a:spcAft>
                <a:spcPts val="300"/>
              </a:spcAft>
            </a:pPr>
            <a:r>
              <a:rPr lang="en-GB" sz="1800" dirty="0" smtClean="0"/>
              <a:t>Important to distinguish cases where:</a:t>
            </a:r>
          </a:p>
          <a:p>
            <a:pPr lvl="2">
              <a:lnSpc>
                <a:spcPct val="100000"/>
              </a:lnSpc>
              <a:spcAft>
                <a:spcPts val="300"/>
              </a:spcAft>
            </a:pPr>
            <a:r>
              <a:rPr lang="en-GB" sz="1800" dirty="0" smtClean="0"/>
              <a:t>Dominant firm supplies customers but does </a:t>
            </a:r>
            <a:r>
              <a:rPr lang="en-GB" sz="1800" u="sng" dirty="0" smtClean="0"/>
              <a:t>not</a:t>
            </a:r>
            <a:r>
              <a:rPr lang="en-GB" sz="1800" dirty="0" smtClean="0"/>
              <a:t> compete with them – </a:t>
            </a:r>
            <a:r>
              <a:rPr lang="en-GB" sz="1800" u="sng" dirty="0" smtClean="0"/>
              <a:t>secondary</a:t>
            </a:r>
            <a:r>
              <a:rPr lang="en-GB" sz="1800" dirty="0" smtClean="0"/>
              <a:t> line injury (</a:t>
            </a:r>
            <a:r>
              <a:rPr lang="en-GB" sz="1800" i="1" dirty="0" smtClean="0"/>
              <a:t>MEO</a:t>
            </a:r>
            <a:r>
              <a:rPr lang="en-GB" sz="1800" dirty="0" smtClean="0"/>
              <a:t>)</a:t>
            </a:r>
          </a:p>
          <a:p>
            <a:pPr lvl="2">
              <a:lnSpc>
                <a:spcPct val="100000"/>
              </a:lnSpc>
              <a:spcAft>
                <a:spcPts val="300"/>
              </a:spcAft>
            </a:pPr>
            <a:r>
              <a:rPr lang="en-GB" sz="1800" dirty="0" smtClean="0"/>
              <a:t>Vertical integration where dominant </a:t>
            </a:r>
            <a:r>
              <a:rPr lang="en-GB" sz="1800" dirty="0"/>
              <a:t>firm supplies customers </a:t>
            </a:r>
            <a:r>
              <a:rPr lang="en-GB" sz="1800" dirty="0" smtClean="0"/>
              <a:t>who it also competes with </a:t>
            </a:r>
            <a:r>
              <a:rPr lang="en-GB" sz="1800" dirty="0"/>
              <a:t>– </a:t>
            </a:r>
            <a:r>
              <a:rPr lang="en-GB" sz="1800" u="sng" dirty="0" smtClean="0"/>
              <a:t>primary</a:t>
            </a:r>
            <a:r>
              <a:rPr lang="en-GB" sz="1800" dirty="0" smtClean="0"/>
              <a:t> </a:t>
            </a:r>
            <a:r>
              <a:rPr lang="en-GB" sz="1800" dirty="0"/>
              <a:t>line </a:t>
            </a:r>
            <a:r>
              <a:rPr lang="en-GB" sz="1800" dirty="0" smtClean="0"/>
              <a:t>injury (</a:t>
            </a:r>
            <a:r>
              <a:rPr lang="en-GB" sz="1800" i="1" dirty="0" smtClean="0"/>
              <a:t>Purple Parking</a:t>
            </a:r>
            <a:r>
              <a:rPr lang="en-GB" sz="1800" dirty="0" smtClean="0"/>
              <a:t>)</a:t>
            </a:r>
          </a:p>
          <a:p>
            <a:pPr lvl="1">
              <a:lnSpc>
                <a:spcPct val="100000"/>
              </a:lnSpc>
              <a:spcAft>
                <a:spcPts val="300"/>
              </a:spcAft>
            </a:pPr>
            <a:r>
              <a:rPr lang="en-GB" sz="1800" dirty="0" smtClean="0"/>
              <a:t>Primary line cases:</a:t>
            </a:r>
          </a:p>
          <a:p>
            <a:pPr lvl="2">
              <a:lnSpc>
                <a:spcPct val="100000"/>
              </a:lnSpc>
              <a:spcAft>
                <a:spcPts val="300"/>
              </a:spcAft>
            </a:pPr>
            <a:r>
              <a:rPr lang="en-GB" sz="1800" dirty="0"/>
              <a:t>Actual discrimination by dominant firm in favour of own downstream operations also treated harshly: see Case C-242/95, </a:t>
            </a:r>
            <a:r>
              <a:rPr lang="en-GB" sz="1800" i="1" dirty="0"/>
              <a:t>GT-Link, </a:t>
            </a:r>
            <a:r>
              <a:rPr lang="en-GB" sz="1800" dirty="0"/>
              <a:t>Case T-228/97, </a:t>
            </a:r>
            <a:r>
              <a:rPr lang="en-GB" sz="1800" i="1" dirty="0"/>
              <a:t>Irish Sugar plc v Commission</a:t>
            </a:r>
            <a:r>
              <a:rPr lang="en-GB" sz="1800" dirty="0"/>
              <a:t> </a:t>
            </a:r>
            <a:r>
              <a:rPr lang="en-GB" sz="1800" i="1" dirty="0"/>
              <a:t>E.ON Commitments Decision</a:t>
            </a:r>
            <a:r>
              <a:rPr lang="en-GB" sz="1800" dirty="0"/>
              <a:t> of 26 November 2008, </a:t>
            </a:r>
            <a:r>
              <a:rPr lang="en-GB" sz="1800" i="1" dirty="0"/>
              <a:t>GDF Commitments Decision</a:t>
            </a:r>
            <a:r>
              <a:rPr lang="en-GB" sz="1800" dirty="0"/>
              <a:t> of 3 December 2009</a:t>
            </a:r>
          </a:p>
          <a:p>
            <a:pPr lvl="2">
              <a:lnSpc>
                <a:spcPct val="100000"/>
              </a:lnSpc>
              <a:spcAft>
                <a:spcPts val="300"/>
              </a:spcAft>
            </a:pPr>
            <a:r>
              <a:rPr lang="en-GB" sz="1800" i="1" dirty="0" smtClean="0"/>
              <a:t>Purple Parking</a:t>
            </a:r>
            <a:r>
              <a:rPr lang="en-GB" sz="1800" dirty="0" smtClean="0"/>
              <a:t>, where Court said claimant would have </a:t>
            </a:r>
            <a:r>
              <a:rPr lang="en-GB" sz="1800" u="sng" dirty="0" smtClean="0"/>
              <a:t>failed</a:t>
            </a:r>
            <a:r>
              <a:rPr lang="en-GB" sz="1800" dirty="0" smtClean="0"/>
              <a:t> on refusal to deal principles but </a:t>
            </a:r>
            <a:r>
              <a:rPr lang="en-GB" sz="1800" u="sng" dirty="0" smtClean="0"/>
              <a:t>won</a:t>
            </a:r>
            <a:r>
              <a:rPr lang="en-GB" sz="1800" dirty="0" smtClean="0"/>
              <a:t> on pure discrimination principles – see §143.</a:t>
            </a:r>
          </a:p>
          <a:p>
            <a:pPr lvl="1"/>
            <a:r>
              <a:rPr lang="en-GB" sz="1800" dirty="0" smtClean="0"/>
              <a:t>Subject to pending appeals like </a:t>
            </a:r>
            <a:r>
              <a:rPr lang="en-GB" sz="1800" i="1" dirty="0" smtClean="0"/>
              <a:t>Google Shopping</a:t>
            </a:r>
            <a:r>
              <a:rPr lang="en-GB" sz="1800" dirty="0" smtClean="0"/>
              <a:t>, also clear that the CMA and other competition authorities are likely to apply an expansive approach to “self-preferencing” discrimination in “platform” cases</a:t>
            </a:r>
          </a:p>
          <a:p>
            <a:pPr lvl="2"/>
            <a:endParaRPr lang="en-GB" sz="1800" dirty="0" smtClean="0"/>
          </a:p>
          <a:p>
            <a:pPr lvl="2">
              <a:lnSpc>
                <a:spcPct val="100000"/>
              </a:lnSpc>
              <a:spcAft>
                <a:spcPts val="300"/>
              </a:spcAft>
            </a:pPr>
            <a:endParaRPr lang="en-GB" sz="1700" dirty="0" smtClean="0"/>
          </a:p>
          <a:p>
            <a:pPr lvl="1">
              <a:lnSpc>
                <a:spcPct val="100000"/>
              </a:lnSpc>
              <a:spcAft>
                <a:spcPts val="300"/>
              </a:spcAft>
            </a:pPr>
            <a:endParaRPr lang="en-GB" sz="1700" dirty="0" smtClean="0"/>
          </a:p>
          <a:p>
            <a:pPr lvl="1">
              <a:lnSpc>
                <a:spcPct val="100000"/>
              </a:lnSpc>
              <a:spcAft>
                <a:spcPts val="300"/>
              </a:spcAft>
            </a:pPr>
            <a:endParaRPr lang="en-GB" sz="1700" dirty="0" smtClean="0"/>
          </a:p>
          <a:p>
            <a:pPr lvl="3">
              <a:lnSpc>
                <a:spcPct val="100000"/>
              </a:lnSpc>
              <a:spcAft>
                <a:spcPts val="300"/>
              </a:spcAft>
            </a:pPr>
            <a:endParaRPr lang="en-GB" sz="2500" dirty="0" smtClean="0"/>
          </a:p>
          <a:p>
            <a:pPr>
              <a:spcAft>
                <a:spcPts val="300"/>
              </a:spcAft>
            </a:pPr>
            <a:endParaRPr lang="en-GB" sz="1800" dirty="0" smtClean="0"/>
          </a:p>
          <a:p>
            <a:endParaRPr lang="en-US" dirty="0"/>
          </a:p>
        </p:txBody>
      </p:sp>
    </p:spTree>
    <p:extLst>
      <p:ext uri="{BB962C8B-B14F-4D97-AF65-F5344CB8AC3E}">
        <p14:creationId xmlns:p14="http://schemas.microsoft.com/office/powerpoint/2010/main" val="702416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b="1" dirty="0"/>
              <a:t>Litigating Abuse of Dominance cases mini series</a:t>
            </a: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a:t>Session 1: </a:t>
            </a:r>
            <a:r>
              <a:rPr lang="en-GB" b="1" dirty="0" smtClean="0"/>
              <a:t>Substantive </a:t>
            </a:r>
            <a:r>
              <a:rPr lang="en-GB" b="1" dirty="0"/>
              <a:t>Developments o</a:t>
            </a:r>
            <a:r>
              <a:rPr lang="en-GB" b="1" dirty="0" smtClean="0"/>
              <a:t>f </a:t>
            </a:r>
            <a:r>
              <a:rPr lang="en-GB" b="1" dirty="0"/>
              <a:t>Practical </a:t>
            </a:r>
            <a:br>
              <a:rPr lang="en-GB" b="1" dirty="0"/>
            </a:br>
            <a:r>
              <a:rPr lang="en-GB" b="1" dirty="0"/>
              <a:t>Interest </a:t>
            </a:r>
            <a:r>
              <a:rPr lang="en-GB" b="1" dirty="0" smtClean="0"/>
              <a:t>for </a:t>
            </a:r>
            <a:r>
              <a:rPr lang="en-GB" b="1" dirty="0"/>
              <a:t>Litigation</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a:t>brickcourt.co.uk </a:t>
            </a:r>
          </a:p>
          <a:p>
            <a:r>
              <a:rPr lang="en-GB" dirty="0"/>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r>
              <a:rPr lang="en-GB" dirty="0"/>
              <a:t>David Bailey</a:t>
            </a:r>
          </a:p>
          <a:p>
            <a:r>
              <a:rPr lang="en-GB" dirty="0"/>
              <a:t>Professor of Practice, </a:t>
            </a:r>
            <a:r>
              <a:rPr lang="en-GB"/>
              <a:t>King’s College London</a:t>
            </a:r>
            <a:endParaRPr lang="en-GB" dirty="0"/>
          </a:p>
          <a:p>
            <a:endParaRPr lang="en-GB" dirty="0"/>
          </a:p>
        </p:txBody>
      </p:sp>
    </p:spTree>
    <p:extLst>
      <p:ext uri="{BB962C8B-B14F-4D97-AF65-F5344CB8AC3E}">
        <p14:creationId xmlns:p14="http://schemas.microsoft.com/office/powerpoint/2010/main" val="18116009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NavCat xmlns="f33d98d2-a6c3-4618-9a74-e14d2d13e379"/>
  </documentManagement>
</p:properties>
</file>

<file path=customXml/item3.xml><?xml version="1.0" encoding="utf-8"?>
<ct:contentTypeSchema xmlns:ct="http://schemas.microsoft.com/office/2006/metadata/contentType" xmlns:ma="http://schemas.microsoft.com/office/2006/metadata/properties/metaAttributes" ct:_="" ma:_="" ma:contentTypeName="Brick Court Document" ma:contentTypeID="0x01010063BD4BF4AE3A6E42AA992EECC762A20E003D27FC44AAF1874C9D93A232ABCC5AA4" ma:contentTypeVersion="3" ma:contentTypeDescription="" ma:contentTypeScope="" ma:versionID="23f4d947ba7127d448cb37509cf306c7">
  <xsd:schema xmlns:xsd="http://www.w3.org/2001/XMLSchema" xmlns:xs="http://www.w3.org/2001/XMLSchema" xmlns:p="http://schemas.microsoft.com/office/2006/metadata/properties" xmlns:ns1="http://schemas.microsoft.com/sharepoint/v3" xmlns:ns2="f33d98d2-a6c3-4618-9a74-e14d2d13e379" targetNamespace="http://schemas.microsoft.com/office/2006/metadata/properties" ma:root="true" ma:fieldsID="3823a8c9245d1ac401a59d492201c790" ns1:_="" ns2:_="">
    <xsd:import namespace="http://schemas.microsoft.com/sharepoint/v3"/>
    <xsd:import namespace="f33d98d2-a6c3-4618-9a74-e14d2d13e379"/>
    <xsd:element name="properties">
      <xsd:complexType>
        <xsd:sequence>
          <xsd:element name="documentManagement">
            <xsd:complexType>
              <xsd:all>
                <xsd:element ref="ns2:NavCa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3d98d2-a6c3-4618-9a74-e14d2d13e379" elementFormDefault="qualified">
    <xsd:import namespace="http://schemas.microsoft.com/office/2006/documentManagement/types"/>
    <xsd:import namespace="http://schemas.microsoft.com/office/infopath/2007/PartnerControls"/>
    <xsd:element name="NavCat" ma:index="8" nillable="true" ma:displayName="Navigation Category" ma:description="Used to filter navigation on pages" ma:list="{9416a30a-c709-49f9-9b76-51aad6052665}" ma:internalName="NavCat" ma:showField="Title" ma:web="f33d98d2-a6c3-4618-9a74-e14d2d13e3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E76AE1-B9B1-4651-94B2-99025E372E3B}">
  <ds:schemaRefs>
    <ds:schemaRef ds:uri="http://schemas.microsoft.com/sharepoint/v3/contenttype/forms"/>
  </ds:schemaRefs>
</ds:datastoreItem>
</file>

<file path=customXml/itemProps2.xml><?xml version="1.0" encoding="utf-8"?>
<ds:datastoreItem xmlns:ds="http://schemas.openxmlformats.org/officeDocument/2006/customXml" ds:itemID="{5F596354-2D23-485F-8D8F-0F61CFDFBCF1}">
  <ds:schemaRefs>
    <ds:schemaRef ds:uri="f33d98d2-a6c3-4618-9a74-e14d2d13e379"/>
    <ds:schemaRef ds:uri="http://schemas.microsoft.com/sharepoint/v3"/>
    <ds:schemaRef ds:uri="http://purl.org/dc/dcmitype/"/>
    <ds:schemaRef ds:uri="http://schemas.microsoft.com/office/infopath/2007/PartnerControls"/>
    <ds:schemaRef ds:uri="http://purl.org/dc/elements/1.1/"/>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3A223FA-9F86-4FDF-9B6D-0718FE131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33d98d2-a6c3-4618-9a74-e14d2d13e3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273</TotalTime>
  <Words>1638</Words>
  <Application>Microsoft Office PowerPoint</Application>
  <PresentationFormat>On-screen Show (4:3)</PresentationFormat>
  <Paragraphs>177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Litigating Abuse of Dominance cases mini series </vt:lpstr>
      <vt:lpstr>  Litigating Abuse of Dominance cases mini series   </vt:lpstr>
      <vt:lpstr>ISSUE #1:  The DEATH OF THE PIGEON HOLE?</vt:lpstr>
      <vt:lpstr>ISSUE #1:  The DEATH OF THE PIGEON HOLE?</vt:lpstr>
      <vt:lpstr>ISSUE #2:  The RISE OF EXPLOITATIVE ABUSES</vt:lpstr>
      <vt:lpstr>ISSUE #2:  The RISE OF EXPLOITATIVE ABUSES</vt:lpstr>
      <vt:lpstr>ISSUE #3:  The SNAKES AND LADDERS OF DISCRIMINATION</vt:lpstr>
      <vt:lpstr>ISSUE #3:  The SNAKES AND LADDERS OF DISCRIMINATION</vt:lpstr>
      <vt:lpstr>Litigating Abuse of Dominance cases mini series </vt:lpstr>
      <vt:lpstr>LITIGATING ABUSE OF DOMINANCE CASES</vt:lpstr>
      <vt:lpstr>LITIGATING ABUSE OF DOMINANCE CASES</vt:lpstr>
      <vt:lpstr>LITIGATING ABUSE OF DOMINANCE CASES</vt:lpstr>
      <vt:lpstr>LITIGATING ABUSE OF DOMINANCE CASES</vt:lpstr>
      <vt:lpstr>LITIGATING ABUSE OF DOMINANCE CASES</vt:lpstr>
      <vt:lpstr>LITIGATING ABUSE OF DOMINANCE CASES</vt:lpstr>
      <vt:lpstr>LITIGATING ABUSE OF DOMINANCE CASES</vt:lpstr>
      <vt:lpstr>LITIGATING ABUSE OF DOMINANCE CASES </vt:lpstr>
      <vt:lpstr>LITIGATING ABUSE OF DOMINANCE CASES  BREXIT</vt:lpstr>
      <vt:lpstr>Litigating Abuse of Dominance cases mini series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Natalie Lawrence</dc:creator>
  <cp:keywords/>
  <dc:description/>
  <cp:lastModifiedBy>Paul Gray</cp:lastModifiedBy>
  <cp:revision>27</cp:revision>
  <dcterms:created xsi:type="dcterms:W3CDTF">2018-09-12T09:19:44Z</dcterms:created>
  <dcterms:modified xsi:type="dcterms:W3CDTF">2021-04-12T18:15:30Z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0x01010063BD4BF4AE3A6E42AA992EECC762A20E003D27FC44AAF1874C9D93A232ABCC5AA4</vt:lpwstr>
  </property>
</Properties>
</file>