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2" r:id="rId5"/>
    <p:sldId id="263" r:id="rId6"/>
    <p:sldId id="264" r:id="rId7"/>
    <p:sldId id="265" r:id="rId8"/>
    <p:sldId id="266" r:id="rId9"/>
    <p:sldId id="267" r:id="rId10"/>
    <p:sldId id="256" r:id="rId11"/>
    <p:sldId id="257" r:id="rId12"/>
    <p:sldId id="258" r:id="rId13"/>
    <p:sldId id="260" r:id="rId14"/>
    <p:sldId id="259" r:id="rId15"/>
    <p:sldId id="261"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30/04/2021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a:t>Friday 30 April at </a:t>
            </a:r>
            <a:r>
              <a:rPr lang="en-GB" b="1" dirty="0" smtClean="0"/>
              <a:t>12.30pm, Session </a:t>
            </a:r>
            <a:r>
              <a:rPr lang="en-GB" b="1" dirty="0"/>
              <a:t>1: </a:t>
            </a:r>
            <a:endParaRPr lang="en-GB" b="1" dirty="0" smtClean="0"/>
          </a:p>
          <a:p>
            <a:pPr algn="l"/>
            <a:endParaRPr lang="en-GB" sz="2400" b="1" dirty="0"/>
          </a:p>
          <a:p>
            <a:pPr algn="l">
              <a:lnSpc>
                <a:spcPct val="100000"/>
              </a:lnSpc>
            </a:pPr>
            <a:r>
              <a:rPr lang="en-GB" sz="2400" b="1" dirty="0" smtClean="0"/>
              <a:t>Jurisdiction: Section </a:t>
            </a:r>
            <a:r>
              <a:rPr lang="en-GB" sz="2400" b="1" dirty="0"/>
              <a:t>9 challenges and </a:t>
            </a:r>
            <a:r>
              <a:rPr lang="en-GB" sz="2400" b="1" dirty="0" smtClean="0"/>
              <a:t>         the </a:t>
            </a:r>
            <a:r>
              <a:rPr lang="en-GB" sz="2400" b="1" dirty="0"/>
              <a:t>Tribunal’s jurisdiction over third parties </a:t>
            </a:r>
            <a:endParaRPr lang="en-GB" sz="2400" b="1" dirty="0" smtClean="0"/>
          </a:p>
          <a:p>
            <a:pPr algn="l"/>
            <a:endParaRPr lang="en-GB" b="1" dirty="0" smtClean="0"/>
          </a:p>
          <a:p>
            <a:pPr algn="l"/>
            <a:r>
              <a:rPr lang="en-GB" b="1" dirty="0" smtClean="0"/>
              <a:t>chaired </a:t>
            </a:r>
            <a:r>
              <a:rPr lang="en-GB" b="1" dirty="0"/>
              <a:t>by Fionn Pilbrow </a:t>
            </a:r>
            <a:r>
              <a:rPr lang="en-GB" b="1" dirty="0" smtClean="0"/>
              <a:t>QC</a:t>
            </a:r>
          </a:p>
          <a:p>
            <a:pPr algn="l"/>
            <a:endParaRPr lang="en-GB" b="1" dirty="0"/>
          </a:p>
          <a:p>
            <a:pPr marL="285750" indent="-285750" algn="l">
              <a:buFont typeface="Arial" panose="020B0604020202020204" pitchFamily="34" charset="0"/>
              <a:buChar char="•"/>
            </a:pPr>
            <a:r>
              <a:rPr lang="en-GB" b="1" dirty="0" smtClean="0"/>
              <a:t>Jasbir Dhillon QC</a:t>
            </a:r>
          </a:p>
          <a:p>
            <a:pPr marL="285750" indent="-285750" algn="l">
              <a:buFont typeface="Arial" panose="020B0604020202020204" pitchFamily="34" charset="0"/>
              <a:buChar char="•"/>
            </a:pPr>
            <a:r>
              <a:rPr lang="en-GB" b="1" dirty="0" smtClean="0"/>
              <a:t>Fred Hobson</a:t>
            </a:r>
          </a:p>
          <a:p>
            <a:pPr marL="285750" indent="-285750" algn="l">
              <a:buFont typeface="Arial" panose="020B0604020202020204" pitchFamily="34" charset="0"/>
              <a:buChar char="•"/>
            </a:pPr>
            <a:r>
              <a:rPr lang="en-GB" b="1" dirty="0" smtClean="0"/>
              <a:t>Ben Woolgar</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649825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cap="none" dirty="0" smtClean="0"/>
              <a:t>English law – piercing the corporate veil (1)</a:t>
            </a:r>
            <a:endParaRPr lang="en-US" cap="none" dirty="0"/>
          </a:p>
        </p:txBody>
      </p:sp>
      <p:sp>
        <p:nvSpPr>
          <p:cNvPr id="2" name="Content Placeholder 1"/>
          <p:cNvSpPr>
            <a:spLocks noGrp="1"/>
          </p:cNvSpPr>
          <p:nvPr>
            <p:ph sz="quarter" idx="11"/>
          </p:nvPr>
        </p:nvSpPr>
        <p:spPr>
          <a:xfrm>
            <a:off x="846000" y="1460889"/>
            <a:ext cx="7723036" cy="3699929"/>
          </a:xfrm>
        </p:spPr>
        <p:txBody>
          <a:bodyPr/>
          <a:lstStyle/>
          <a:p>
            <a:pPr marL="0" indent="0">
              <a:buNone/>
            </a:pPr>
            <a:r>
              <a:rPr lang="en-GB" i="1" dirty="0" err="1" smtClean="0"/>
              <a:t>Prest</a:t>
            </a:r>
            <a:r>
              <a:rPr lang="en-GB" i="1" dirty="0" smtClean="0"/>
              <a:t> v </a:t>
            </a:r>
            <a:r>
              <a:rPr lang="en-GB" i="1" dirty="0" err="1" smtClean="0"/>
              <a:t>Petrodel</a:t>
            </a:r>
            <a:r>
              <a:rPr lang="en-GB" i="1" dirty="0" smtClean="0"/>
              <a:t> </a:t>
            </a:r>
            <a:r>
              <a:rPr lang="en-GB" dirty="0" smtClean="0"/>
              <a:t>[2013] 2 AC 415</a:t>
            </a:r>
          </a:p>
          <a:p>
            <a:pPr marL="0" indent="0">
              <a:buNone/>
            </a:pPr>
            <a:endParaRPr lang="en-GB" dirty="0"/>
          </a:p>
          <a:p>
            <a:pPr marL="342900" indent="-342900">
              <a:buFont typeface="+mj-lt"/>
              <a:buAutoNum type="arabicPeriod"/>
            </a:pPr>
            <a:r>
              <a:rPr lang="en-GB" dirty="0" smtClean="0"/>
              <a:t>Controller is under an existing obligation.</a:t>
            </a:r>
          </a:p>
          <a:p>
            <a:pPr marL="342900" indent="-342900">
              <a:buFont typeface="+mj-lt"/>
              <a:buAutoNum type="arabicPeriod"/>
            </a:pPr>
            <a:r>
              <a:rPr lang="en-GB" dirty="0" smtClean="0"/>
              <a:t>Company is interposed to evade that obligation.</a:t>
            </a:r>
          </a:p>
          <a:p>
            <a:pPr marL="342900" indent="-342900">
              <a:buFont typeface="+mj-lt"/>
              <a:buAutoNum type="arabicPeriod"/>
            </a:pPr>
            <a:r>
              <a:rPr lang="en-GB" dirty="0" smtClean="0"/>
              <a:t>Disregard the company’s separate personality on the evasion principle.</a:t>
            </a:r>
          </a:p>
          <a:p>
            <a:pPr marL="342900" indent="-342900">
              <a:buFont typeface="+mj-lt"/>
              <a:buAutoNum type="arabicPeriod"/>
            </a:pPr>
            <a:endParaRPr lang="en-GB" dirty="0"/>
          </a:p>
          <a:p>
            <a:pPr marL="0" indent="0">
              <a:buNone/>
            </a:pPr>
            <a:r>
              <a:rPr lang="en-GB" i="1" dirty="0" smtClean="0"/>
              <a:t>To note:</a:t>
            </a:r>
          </a:p>
          <a:p>
            <a:pPr marL="342900" indent="-342900">
              <a:buAutoNum type="arabicPeriod"/>
            </a:pPr>
            <a:r>
              <a:rPr lang="en-GB" dirty="0" smtClean="0"/>
              <a:t>Exceptional.</a:t>
            </a:r>
          </a:p>
          <a:p>
            <a:pPr marL="342900" indent="-342900">
              <a:buAutoNum type="arabicPeriod"/>
            </a:pPr>
            <a:r>
              <a:rPr lang="en-GB" dirty="0" smtClean="0"/>
              <a:t>Aimed at giving you a remedy against the company, not the controller.</a:t>
            </a:r>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smtClean="0"/>
          </a:p>
        </p:txBody>
      </p:sp>
      <p:sp>
        <p:nvSpPr>
          <p:cNvPr id="8" name="Content Placeholder 1"/>
          <p:cNvSpPr txBox="1">
            <a:spLocks/>
          </p:cNvSpPr>
          <p:nvPr/>
        </p:nvSpPr>
        <p:spPr>
          <a:xfrm>
            <a:off x="4562998" y="2140529"/>
            <a:ext cx="3476618" cy="527236"/>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dirty="0" smtClean="0"/>
          </a:p>
          <a:p>
            <a:endParaRPr lang="en-GB" dirty="0" smtClean="0"/>
          </a:p>
        </p:txBody>
      </p:sp>
    </p:spTree>
    <p:extLst>
      <p:ext uri="{BB962C8B-B14F-4D97-AF65-F5344CB8AC3E}">
        <p14:creationId xmlns:p14="http://schemas.microsoft.com/office/powerpoint/2010/main" val="3716528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cap="none" dirty="0" smtClean="0"/>
              <a:t>English law – piercing the corporate veil (2)</a:t>
            </a:r>
            <a:endParaRPr lang="en-US" cap="none" dirty="0"/>
          </a:p>
        </p:txBody>
      </p:sp>
      <p:sp>
        <p:nvSpPr>
          <p:cNvPr id="2" name="Content Placeholder 1"/>
          <p:cNvSpPr>
            <a:spLocks noGrp="1"/>
          </p:cNvSpPr>
          <p:nvPr>
            <p:ph sz="quarter" idx="11"/>
          </p:nvPr>
        </p:nvSpPr>
        <p:spPr>
          <a:xfrm>
            <a:off x="846001" y="1717200"/>
            <a:ext cx="3476618" cy="527236"/>
          </a:xfrm>
        </p:spPr>
        <p:txBody>
          <a:bodyPr/>
          <a:lstStyle/>
          <a:p>
            <a:pPr marL="0" indent="0">
              <a:buNone/>
            </a:pPr>
            <a:r>
              <a:rPr lang="en-GB" i="1" dirty="0" smtClean="0"/>
              <a:t>VTB v </a:t>
            </a:r>
            <a:r>
              <a:rPr lang="en-GB" i="1" dirty="0" err="1" smtClean="0"/>
              <a:t>Nutritek</a:t>
            </a:r>
            <a:r>
              <a:rPr lang="en-GB" dirty="0" smtClean="0"/>
              <a:t> [2013] 1 All ER 1296</a:t>
            </a:r>
          </a:p>
          <a:p>
            <a:pPr marL="0" indent="0">
              <a:buNone/>
            </a:pPr>
            <a:endParaRPr lang="en-GB" dirty="0" smtClean="0"/>
          </a:p>
        </p:txBody>
      </p:sp>
      <p:pic>
        <p:nvPicPr>
          <p:cNvPr id="6" name="Picture 2" descr="https://documents.lucid.app/documents/bbad93d4-0b39-483f-ac5f-685a8282e471/pages/0_0?a=590&amp;x=187&amp;y=1156&amp;w=726&amp;h=528&amp;store=1&amp;accept=image%2F*&amp;auth=LCA%20cd8e13eb083a712e9a5a7e5ceea0d17c85522a23-ts%3D16196838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32" y="2140528"/>
            <a:ext cx="4034929" cy="2931803"/>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
          <p:cNvSpPr txBox="1">
            <a:spLocks/>
          </p:cNvSpPr>
          <p:nvPr/>
        </p:nvSpPr>
        <p:spPr>
          <a:xfrm>
            <a:off x="4562998" y="2140529"/>
            <a:ext cx="3476618" cy="3199222"/>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dirty="0" smtClean="0"/>
              <a:t>Two problems:</a:t>
            </a:r>
          </a:p>
          <a:p>
            <a:pPr marL="342900" indent="-342900">
              <a:buFont typeface="+mj-lt"/>
              <a:buAutoNum type="arabicPeriod"/>
            </a:pPr>
            <a:r>
              <a:rPr lang="en-GB" dirty="0" smtClean="0"/>
              <a:t>Not a situation where the controller is evading an existing liability. Not an abuse to cause a liability to be incurred by the company in the first place.</a:t>
            </a:r>
          </a:p>
          <a:p>
            <a:pPr marL="342900" indent="-342900">
              <a:buFont typeface="+mj-lt"/>
              <a:buAutoNum type="arabicPeriod"/>
            </a:pPr>
            <a:r>
              <a:rPr lang="en-GB" dirty="0" smtClean="0"/>
              <a:t>Doctrine cannot be used to hold the controller liable as if he is a contracting party, when he is not party to the contract.</a:t>
            </a:r>
          </a:p>
          <a:p>
            <a:pPr marL="342900" indent="-342900">
              <a:buFont typeface="+mj-lt"/>
              <a:buAutoNum type="arabicPeriod"/>
            </a:pPr>
            <a:endParaRPr lang="en-GB" dirty="0" smtClean="0"/>
          </a:p>
          <a:p>
            <a:pPr marL="342900" indent="-342900">
              <a:buFont typeface="+mj-lt"/>
              <a:buAutoNum type="arabicPeriod"/>
            </a:pPr>
            <a:endParaRPr lang="en-GB" dirty="0" smtClean="0"/>
          </a:p>
          <a:p>
            <a:endParaRPr lang="en-GB" dirty="0" smtClean="0"/>
          </a:p>
          <a:p>
            <a:endParaRPr lang="en-GB" dirty="0" smtClean="0"/>
          </a:p>
        </p:txBody>
      </p:sp>
    </p:spTree>
    <p:extLst>
      <p:ext uri="{BB962C8B-B14F-4D97-AF65-F5344CB8AC3E}">
        <p14:creationId xmlns:p14="http://schemas.microsoft.com/office/powerpoint/2010/main" val="2544937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cap="none" dirty="0" smtClean="0"/>
              <a:t>Discussion points</a:t>
            </a:r>
            <a:endParaRPr lang="en-US" cap="none" dirty="0"/>
          </a:p>
        </p:txBody>
      </p:sp>
      <p:sp>
        <p:nvSpPr>
          <p:cNvPr id="2" name="Content Placeholder 1"/>
          <p:cNvSpPr>
            <a:spLocks noGrp="1"/>
          </p:cNvSpPr>
          <p:nvPr>
            <p:ph sz="quarter" idx="11"/>
          </p:nvPr>
        </p:nvSpPr>
        <p:spPr>
          <a:xfrm>
            <a:off x="846000" y="1345721"/>
            <a:ext cx="7723036" cy="3985403"/>
          </a:xfrm>
        </p:spPr>
        <p:txBody>
          <a:bodyPr>
            <a:normAutofit/>
          </a:bodyPr>
          <a:lstStyle/>
          <a:p>
            <a:pPr marL="342900" indent="-342900">
              <a:buFont typeface="+mj-lt"/>
              <a:buAutoNum type="arabicPeriod"/>
            </a:pPr>
            <a:r>
              <a:rPr lang="en-GB" dirty="0" smtClean="0"/>
              <a:t>Choice of law</a:t>
            </a:r>
          </a:p>
          <a:p>
            <a:pPr marL="342900" indent="-342900">
              <a:buAutoNum type="alphaLcParenBoth"/>
            </a:pPr>
            <a:r>
              <a:rPr lang="en-GB" dirty="0" smtClean="0"/>
              <a:t>New York company. Arguably, apply the law of the place of incorporation: see </a:t>
            </a:r>
            <a:r>
              <a:rPr lang="en-GB" i="1" dirty="0" smtClean="0"/>
              <a:t>VTB </a:t>
            </a:r>
            <a:r>
              <a:rPr lang="en-GB" dirty="0" smtClean="0"/>
              <a:t>at para 131. </a:t>
            </a:r>
          </a:p>
          <a:p>
            <a:pPr marL="342900" indent="-342900">
              <a:buAutoNum type="alphaLcParenBoth"/>
            </a:pPr>
            <a:r>
              <a:rPr lang="en-GB" i="1" dirty="0" err="1" smtClean="0"/>
              <a:t>Akhmedova</a:t>
            </a:r>
            <a:r>
              <a:rPr lang="en-GB" i="1" dirty="0" smtClean="0"/>
              <a:t> v </a:t>
            </a:r>
            <a:r>
              <a:rPr lang="en-GB" i="1" dirty="0" err="1" smtClean="0"/>
              <a:t>Akhmedov</a:t>
            </a:r>
            <a:r>
              <a:rPr lang="en-GB" dirty="0" smtClean="0"/>
              <a:t> [2018] </a:t>
            </a:r>
            <a:r>
              <a:rPr lang="en-GB" dirty="0" err="1" smtClean="0"/>
              <a:t>EWFC</a:t>
            </a:r>
            <a:r>
              <a:rPr lang="en-GB" dirty="0" smtClean="0"/>
              <a:t> 23 (Fam) at para 61: </a:t>
            </a:r>
            <a:r>
              <a:rPr lang="en-GB" i="1" dirty="0" err="1" smtClean="0"/>
              <a:t>lex</a:t>
            </a:r>
            <a:r>
              <a:rPr lang="en-GB" i="1" dirty="0" smtClean="0"/>
              <a:t> </a:t>
            </a:r>
            <a:r>
              <a:rPr lang="en-GB" i="1" dirty="0" err="1" smtClean="0"/>
              <a:t>fori</a:t>
            </a:r>
            <a:r>
              <a:rPr lang="en-GB" dirty="0" smtClean="0"/>
              <a:t>.</a:t>
            </a:r>
          </a:p>
          <a:p>
            <a:pPr marL="342900" indent="-342900">
              <a:buAutoNum type="alphaLcParenBoth"/>
            </a:pPr>
            <a:r>
              <a:rPr lang="en-GB" dirty="0" smtClean="0"/>
              <a:t>Tribunal not bound by domestic choice of law rules.</a:t>
            </a:r>
          </a:p>
          <a:p>
            <a:pPr marL="0" indent="0">
              <a:buNone/>
            </a:pPr>
            <a:endParaRPr lang="en-GB" dirty="0" smtClean="0"/>
          </a:p>
          <a:p>
            <a:pPr marL="0" indent="0">
              <a:buNone/>
            </a:pPr>
            <a:r>
              <a:rPr lang="en-GB" dirty="0" smtClean="0"/>
              <a:t>2. Party autonomy – parties’ choice not to make the controller a party to the contract.</a:t>
            </a:r>
          </a:p>
          <a:p>
            <a:pPr marL="0" indent="0">
              <a:buNone/>
            </a:pPr>
            <a:endParaRPr lang="en-GB" dirty="0" smtClean="0"/>
          </a:p>
          <a:p>
            <a:pPr marL="0" indent="0">
              <a:buNone/>
            </a:pPr>
            <a:r>
              <a:rPr lang="en-GB" dirty="0" smtClean="0"/>
              <a:t>3. Legal certainty v discretion to achieve justice in the particular case.</a:t>
            </a:r>
          </a:p>
          <a:p>
            <a:pPr marL="0" indent="0">
              <a:buNone/>
            </a:pPr>
            <a:endParaRPr lang="en-GB" dirty="0" smtClean="0"/>
          </a:p>
          <a:p>
            <a:pPr marL="342900" indent="-342900">
              <a:buAutoNum type="alphaLcParenBoth"/>
            </a:pPr>
            <a:endParaRPr lang="en-GB" dirty="0"/>
          </a:p>
          <a:p>
            <a:pPr marL="0" indent="0">
              <a:buNone/>
            </a:pPr>
            <a:endParaRPr lang="en-GB" dirty="0" smtClean="0"/>
          </a:p>
          <a:p>
            <a:pPr marL="0" indent="0">
              <a:buNone/>
            </a:pPr>
            <a:endParaRPr lang="en-GB" dirty="0" smtClean="0"/>
          </a:p>
          <a:p>
            <a:pPr marL="342900" indent="-342900">
              <a:buFont typeface="+mj-lt"/>
              <a:buAutoNum type="arabicPeriod"/>
            </a:pPr>
            <a:endParaRPr lang="en-GB" dirty="0" smtClean="0"/>
          </a:p>
          <a:p>
            <a:pPr marL="0" indent="0">
              <a:buNone/>
            </a:pPr>
            <a:endParaRPr lang="en-GB" dirty="0" smtClean="0"/>
          </a:p>
          <a:p>
            <a:pPr marL="0" indent="0">
              <a:buNone/>
            </a:pPr>
            <a:endParaRPr lang="en-GB" dirty="0" smtClean="0"/>
          </a:p>
          <a:p>
            <a:pPr marL="0" indent="0">
              <a:buNone/>
            </a:pPr>
            <a:endParaRPr lang="en-GB" dirty="0" smtClean="0"/>
          </a:p>
        </p:txBody>
      </p:sp>
      <p:sp>
        <p:nvSpPr>
          <p:cNvPr id="8" name="Content Placeholder 1"/>
          <p:cNvSpPr txBox="1">
            <a:spLocks/>
          </p:cNvSpPr>
          <p:nvPr/>
        </p:nvSpPr>
        <p:spPr>
          <a:xfrm>
            <a:off x="4562998" y="2140529"/>
            <a:ext cx="3476618" cy="527236"/>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dirty="0" smtClean="0"/>
          </a:p>
          <a:p>
            <a:endParaRPr lang="en-GB" dirty="0" smtClean="0"/>
          </a:p>
        </p:txBody>
      </p:sp>
    </p:spTree>
    <p:extLst>
      <p:ext uri="{BB962C8B-B14F-4D97-AF65-F5344CB8AC3E}">
        <p14:creationId xmlns:p14="http://schemas.microsoft.com/office/powerpoint/2010/main" val="1465824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a:t>Friday 30 April at </a:t>
            </a:r>
            <a:r>
              <a:rPr lang="en-GB" b="1" dirty="0" smtClean="0"/>
              <a:t>12.30pm, Session </a:t>
            </a:r>
            <a:r>
              <a:rPr lang="en-GB" b="1" dirty="0"/>
              <a:t>1: </a:t>
            </a:r>
            <a:endParaRPr lang="en-GB" b="1" dirty="0" smtClean="0"/>
          </a:p>
          <a:p>
            <a:pPr algn="l"/>
            <a:endParaRPr lang="en-GB" sz="2400" b="1" dirty="0"/>
          </a:p>
          <a:p>
            <a:pPr algn="l">
              <a:lnSpc>
                <a:spcPct val="100000"/>
              </a:lnSpc>
            </a:pPr>
            <a:r>
              <a:rPr lang="en-GB" sz="2400" b="1" dirty="0" smtClean="0"/>
              <a:t>Jurisdiction: Section </a:t>
            </a:r>
            <a:r>
              <a:rPr lang="en-GB" sz="2400" b="1" dirty="0"/>
              <a:t>9 challenges and </a:t>
            </a:r>
            <a:r>
              <a:rPr lang="en-GB" sz="2400" b="1" dirty="0" smtClean="0"/>
              <a:t>         the </a:t>
            </a:r>
            <a:r>
              <a:rPr lang="en-GB" sz="2400" b="1" dirty="0"/>
              <a:t>Tribunal’s jurisdiction over third parties </a:t>
            </a:r>
            <a:endParaRPr lang="en-GB" sz="2400" b="1" dirty="0" smtClean="0"/>
          </a:p>
          <a:p>
            <a:pPr algn="l"/>
            <a:endParaRPr lang="en-GB" b="1" dirty="0" smtClean="0"/>
          </a:p>
          <a:p>
            <a:pPr algn="l"/>
            <a:r>
              <a:rPr lang="en-GB" b="1" dirty="0" smtClean="0"/>
              <a:t>chaired </a:t>
            </a:r>
            <a:r>
              <a:rPr lang="en-GB" b="1" dirty="0"/>
              <a:t>by Fionn Pilbrow </a:t>
            </a:r>
            <a:r>
              <a:rPr lang="en-GB" b="1" dirty="0" smtClean="0"/>
              <a:t>QC</a:t>
            </a:r>
          </a:p>
          <a:p>
            <a:pPr algn="l"/>
            <a:endParaRPr lang="en-GB" b="1" dirty="0"/>
          </a:p>
          <a:p>
            <a:pPr marL="285750" indent="-285750" algn="l">
              <a:buFont typeface="Arial" panose="020B0604020202020204" pitchFamily="34" charset="0"/>
              <a:buChar char="•"/>
            </a:pPr>
            <a:r>
              <a:rPr lang="en-GB" b="1" dirty="0" smtClean="0"/>
              <a:t>Jasbir Dhillon QC</a:t>
            </a:r>
          </a:p>
          <a:p>
            <a:pPr marL="285750" indent="-285750" algn="l">
              <a:buFont typeface="Arial" panose="020B0604020202020204" pitchFamily="34" charset="0"/>
              <a:buChar char="•"/>
            </a:pPr>
            <a:r>
              <a:rPr lang="en-GB" b="1" dirty="0" smtClean="0"/>
              <a:t>Fred Hobson</a:t>
            </a:r>
          </a:p>
          <a:p>
            <a:pPr marL="285750" indent="-285750" algn="l">
              <a:buFont typeface="Arial" panose="020B0604020202020204" pitchFamily="34" charset="0"/>
              <a:buChar char="•"/>
            </a:pPr>
            <a:r>
              <a:rPr lang="en-GB" b="1" dirty="0" smtClean="0"/>
              <a:t>Ben Woolgar</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1755700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US" cap="none" dirty="0"/>
              <a:t>Stays under s.9 Arbitration Act 1996</a:t>
            </a:r>
            <a:endParaRPr lang="en-GB"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Ben </a:t>
            </a:r>
            <a:r>
              <a:rPr lang="en-GB" dirty="0" err="1"/>
              <a:t>Woolgar</a:t>
            </a:r>
            <a:endParaRPr lang="en-GB" dirty="0"/>
          </a:p>
        </p:txBody>
      </p:sp>
    </p:spTree>
    <p:extLst>
      <p:ext uri="{BB962C8B-B14F-4D97-AF65-F5344CB8AC3E}">
        <p14:creationId xmlns:p14="http://schemas.microsoft.com/office/powerpoint/2010/main" val="3319941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cap="none" dirty="0"/>
              <a:t>s.9 itself</a:t>
            </a:r>
          </a:p>
        </p:txBody>
      </p:sp>
      <p:sp>
        <p:nvSpPr>
          <p:cNvPr id="2" name="Content Placeholder 1"/>
          <p:cNvSpPr>
            <a:spLocks noGrp="1"/>
          </p:cNvSpPr>
          <p:nvPr>
            <p:ph sz="quarter" idx="11"/>
          </p:nvPr>
        </p:nvSpPr>
        <p:spPr/>
        <p:txBody>
          <a:bodyPr/>
          <a:lstStyle/>
          <a:p>
            <a:r>
              <a:rPr lang="en-GB" dirty="0"/>
              <a:t>"(1) A party to an arbitration agreement against whom legal proceedings are brought (whether by way of claim or counterclaim) in respect of a matter which under the agreement is to be referred to arbitration may (upon notice to the other parties to the proceedings) apply to the court in which the proceedings have been brought to stay the proceedings so far as they concern that matter….</a:t>
            </a:r>
          </a:p>
          <a:p>
            <a:r>
              <a:rPr lang="en-GB" dirty="0"/>
              <a:t>(4) On an application under this section the court shall grant a stay unless satisfied that the arbitration agreement is null and void, inoperative, or incapable of being performed."</a:t>
            </a:r>
          </a:p>
          <a:p>
            <a:pPr marL="0" indent="0">
              <a:buNone/>
            </a:pPr>
            <a:endParaRPr lang="en-GB" dirty="0"/>
          </a:p>
        </p:txBody>
      </p:sp>
    </p:spTree>
    <p:extLst>
      <p:ext uri="{BB962C8B-B14F-4D97-AF65-F5344CB8AC3E}">
        <p14:creationId xmlns:p14="http://schemas.microsoft.com/office/powerpoint/2010/main" val="1158743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cap="none" dirty="0"/>
              <a:t>Key principles</a:t>
            </a:r>
          </a:p>
        </p:txBody>
      </p:sp>
      <p:sp>
        <p:nvSpPr>
          <p:cNvPr id="2" name="Content Placeholder 1"/>
          <p:cNvSpPr>
            <a:spLocks noGrp="1"/>
          </p:cNvSpPr>
          <p:nvPr>
            <p:ph sz="quarter" idx="11"/>
          </p:nvPr>
        </p:nvSpPr>
        <p:spPr>
          <a:xfrm>
            <a:off x="846000" y="1460889"/>
            <a:ext cx="7723036" cy="3699929"/>
          </a:xfrm>
        </p:spPr>
        <p:txBody>
          <a:bodyPr/>
          <a:lstStyle/>
          <a:p>
            <a:pPr marL="342900" indent="-342900">
              <a:buAutoNum type="arabicPeriod"/>
            </a:pPr>
            <a:r>
              <a:rPr lang="en-GB" dirty="0"/>
              <a:t>Based on Article II of the New York Convention</a:t>
            </a:r>
          </a:p>
          <a:p>
            <a:pPr marL="342900" indent="-342900">
              <a:buAutoNum type="arabicPeriod"/>
            </a:pPr>
            <a:r>
              <a:rPr lang="en-GB" dirty="0"/>
              <a:t>The stay is mandatory, not discretionary</a:t>
            </a:r>
          </a:p>
          <a:p>
            <a:pPr marL="342900" indent="-342900">
              <a:buAutoNum type="arabicPeriod"/>
            </a:pPr>
            <a:r>
              <a:rPr lang="en-GB" dirty="0"/>
              <a:t>The agreement is one not only to arbitrate, not also not to litigate : </a:t>
            </a:r>
            <a:r>
              <a:rPr lang="en-GB" i="1" dirty="0"/>
              <a:t>Bridgehouse (Bradford No 2) Ltd v BAE Systems PLC </a:t>
            </a:r>
            <a:r>
              <a:rPr lang="en-GB" dirty="0"/>
              <a:t>[2020] EWCA </a:t>
            </a:r>
            <a:r>
              <a:rPr lang="en-GB" dirty="0" err="1"/>
              <a:t>Civ</a:t>
            </a:r>
            <a:r>
              <a:rPr lang="en-GB" dirty="0"/>
              <a:t> 759</a:t>
            </a:r>
          </a:p>
          <a:p>
            <a:pPr marL="342900" indent="-342900">
              <a:buAutoNum type="arabicPeriod"/>
            </a:pPr>
            <a:r>
              <a:rPr lang="en-GB" dirty="0"/>
              <a:t>Burden under s.9(1) is on applicant, but burden on s.9(4) is on respondent </a:t>
            </a:r>
          </a:p>
          <a:p>
            <a:pPr marL="342900" indent="-342900">
              <a:buAutoNum type="arabicPeriod"/>
            </a:pPr>
            <a:r>
              <a:rPr lang="en-GB" dirty="0"/>
              <a:t>Standard of proof:</a:t>
            </a:r>
          </a:p>
          <a:p>
            <a:pPr marL="522900" lvl="1" indent="-342900">
              <a:buAutoNum type="arabicPeriod"/>
            </a:pPr>
            <a:r>
              <a:rPr lang="en-GB" dirty="0"/>
              <a:t>Under s.9(1), balance of probabilities/final decision</a:t>
            </a:r>
          </a:p>
          <a:p>
            <a:pPr marL="522900" lvl="1" indent="-342900">
              <a:buAutoNum type="arabicPeriod"/>
            </a:pPr>
            <a:r>
              <a:rPr lang="en-GB" dirty="0"/>
              <a:t>Under s.9(4), context-sensitive : see </a:t>
            </a:r>
            <a:r>
              <a:rPr lang="en-GB" i="1" dirty="0"/>
              <a:t>JSC Aeroflot Airlines v Berezovsky </a:t>
            </a:r>
            <a:r>
              <a:rPr lang="en-GB" dirty="0"/>
              <a:t>[2013] EWCA </a:t>
            </a:r>
            <a:r>
              <a:rPr lang="en-GB" dirty="0" err="1"/>
              <a:t>Civ</a:t>
            </a:r>
            <a:r>
              <a:rPr lang="en-GB" dirty="0"/>
              <a:t> 784</a:t>
            </a:r>
          </a:p>
          <a:p>
            <a:pPr marL="342900" indent="-342900">
              <a:buAutoNum type="arabicPeriod"/>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8" name="Content Placeholder 1"/>
          <p:cNvSpPr txBox="1">
            <a:spLocks/>
          </p:cNvSpPr>
          <p:nvPr/>
        </p:nvSpPr>
        <p:spPr>
          <a:xfrm>
            <a:off x="4562998" y="2140529"/>
            <a:ext cx="3476618" cy="527236"/>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dirty="0"/>
          </a:p>
          <a:p>
            <a:endParaRPr lang="en-GB" dirty="0"/>
          </a:p>
        </p:txBody>
      </p:sp>
    </p:spTree>
    <p:extLst>
      <p:ext uri="{BB962C8B-B14F-4D97-AF65-F5344CB8AC3E}">
        <p14:creationId xmlns:p14="http://schemas.microsoft.com/office/powerpoint/2010/main" val="1513838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cap="none" dirty="0"/>
              <a:t>How the Court decides </a:t>
            </a:r>
          </a:p>
        </p:txBody>
      </p:sp>
      <p:sp>
        <p:nvSpPr>
          <p:cNvPr id="2" name="Content Placeholder 1"/>
          <p:cNvSpPr>
            <a:spLocks noGrp="1"/>
          </p:cNvSpPr>
          <p:nvPr>
            <p:ph sz="quarter" idx="11"/>
          </p:nvPr>
        </p:nvSpPr>
        <p:spPr>
          <a:xfrm>
            <a:off x="846000" y="1345721"/>
            <a:ext cx="7723036" cy="3985403"/>
          </a:xfrm>
        </p:spPr>
        <p:txBody>
          <a:bodyPr>
            <a:normAutofit/>
          </a:bodyPr>
          <a:lstStyle/>
          <a:p>
            <a:r>
              <a:rPr lang="en-GB" dirty="0" err="1"/>
              <a:t>Kompetenz-kompetenz</a:t>
            </a:r>
            <a:r>
              <a:rPr lang="en-GB" dirty="0"/>
              <a:t> vs. English court’s duty </a:t>
            </a:r>
          </a:p>
          <a:p>
            <a:r>
              <a:rPr lang="en-GB" dirty="0"/>
              <a:t>The three (?) options (</a:t>
            </a:r>
            <a:r>
              <a:rPr lang="en-GB" i="1" dirty="0"/>
              <a:t>Al-</a:t>
            </a:r>
            <a:r>
              <a:rPr lang="en-GB" i="1" dirty="0" err="1"/>
              <a:t>Naimi</a:t>
            </a:r>
            <a:r>
              <a:rPr lang="en-GB" i="1" dirty="0"/>
              <a:t> v Islamic Press Agency Inc </a:t>
            </a:r>
            <a:r>
              <a:rPr lang="en-GB" dirty="0"/>
              <a:t>[2000] 1 Lloyd’s Rep 522)</a:t>
            </a:r>
          </a:p>
          <a:p>
            <a:pPr lvl="1"/>
            <a:r>
              <a:rPr lang="en-GB" dirty="0"/>
              <a:t>Decide the issue in a summary fashion</a:t>
            </a:r>
          </a:p>
          <a:p>
            <a:pPr lvl="1"/>
            <a:r>
              <a:rPr lang="en-GB" dirty="0"/>
              <a:t>Order a trial of the issue under CPR r.62.8(3)</a:t>
            </a:r>
          </a:p>
          <a:p>
            <a:pPr lvl="1"/>
            <a:r>
              <a:rPr lang="en-GB" dirty="0"/>
              <a:t>Stay under its inherent jurisdiction</a:t>
            </a:r>
          </a:p>
          <a:p>
            <a:pPr lvl="1"/>
            <a:r>
              <a:rPr lang="en-GB" dirty="0"/>
              <a:t>Try a preliminary issue</a:t>
            </a:r>
          </a:p>
          <a:p>
            <a:endParaRPr lang="en-GB" dirty="0"/>
          </a:p>
          <a:p>
            <a:r>
              <a:rPr lang="en-GB" dirty="0"/>
              <a:t>Stay under the inherent jurisdiction = a high threshold : see </a:t>
            </a:r>
            <a:r>
              <a:rPr lang="en-GB" i="1" dirty="0"/>
              <a:t>Republic of Mozambique v </a:t>
            </a:r>
            <a:r>
              <a:rPr lang="en-GB" i="1" dirty="0" err="1"/>
              <a:t>Privinvest</a:t>
            </a:r>
            <a:r>
              <a:rPr lang="en-GB" i="1" dirty="0"/>
              <a:t> </a:t>
            </a:r>
            <a:r>
              <a:rPr lang="en-GB" dirty="0"/>
              <a:t>[2020] EWHC 1709 (Comm)</a:t>
            </a:r>
          </a:p>
          <a:p>
            <a:endParaRPr lang="en-GB" dirty="0"/>
          </a:p>
          <a:p>
            <a:r>
              <a:rPr lang="en-GB" dirty="0"/>
              <a:t>Timings, evidence, nature of inquiry</a:t>
            </a:r>
          </a:p>
          <a:p>
            <a:endParaRPr lang="en-GB" dirty="0"/>
          </a:p>
          <a:p>
            <a:pPr marL="0" indent="0">
              <a:buNone/>
            </a:pPr>
            <a:endParaRPr lang="en-GB" dirty="0"/>
          </a:p>
          <a:p>
            <a:pPr marL="342900" indent="-342900">
              <a:buAutoNum type="alphaLcParenBoth"/>
            </a:pPr>
            <a:endParaRPr lang="en-GB" dirty="0"/>
          </a:p>
          <a:p>
            <a:pPr marL="0" indent="0">
              <a:buNone/>
            </a:pPr>
            <a:endParaRPr lang="en-GB" dirty="0"/>
          </a:p>
          <a:p>
            <a:pPr marL="0" indent="0">
              <a:buNone/>
            </a:pPr>
            <a:endParaRPr lang="en-GB" dirty="0"/>
          </a:p>
          <a:p>
            <a:pPr marL="342900" indent="-342900">
              <a:buFont typeface="+mj-lt"/>
              <a:buAutoNum type="arabicPeriod"/>
            </a:pPr>
            <a:endParaRPr lang="en-GB" dirty="0"/>
          </a:p>
          <a:p>
            <a:pPr marL="0" indent="0">
              <a:buNone/>
            </a:pPr>
            <a:endParaRPr lang="en-GB" dirty="0"/>
          </a:p>
          <a:p>
            <a:pPr marL="0" indent="0">
              <a:buNone/>
            </a:pPr>
            <a:endParaRPr lang="en-GB" dirty="0"/>
          </a:p>
          <a:p>
            <a:pPr marL="0" indent="0">
              <a:buNone/>
            </a:pPr>
            <a:endParaRPr lang="en-GB" dirty="0"/>
          </a:p>
        </p:txBody>
      </p:sp>
      <p:sp>
        <p:nvSpPr>
          <p:cNvPr id="8" name="Content Placeholder 1"/>
          <p:cNvSpPr txBox="1">
            <a:spLocks/>
          </p:cNvSpPr>
          <p:nvPr/>
        </p:nvSpPr>
        <p:spPr>
          <a:xfrm>
            <a:off x="4562998" y="2140529"/>
            <a:ext cx="3476618" cy="527236"/>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dirty="0"/>
          </a:p>
          <a:p>
            <a:endParaRPr lang="en-GB" dirty="0"/>
          </a:p>
        </p:txBody>
      </p:sp>
    </p:spTree>
    <p:extLst>
      <p:ext uri="{BB962C8B-B14F-4D97-AF65-F5344CB8AC3E}">
        <p14:creationId xmlns:p14="http://schemas.microsoft.com/office/powerpoint/2010/main" val="2363674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cap="none" dirty="0"/>
              <a:t>The two-stage inquiry : </a:t>
            </a:r>
            <a:r>
              <a:rPr lang="en-US" i="1" cap="none" dirty="0"/>
              <a:t>Republic of Mozambique</a:t>
            </a:r>
            <a:endParaRPr lang="en-US" cap="none" dirty="0"/>
          </a:p>
        </p:txBody>
      </p:sp>
      <p:sp>
        <p:nvSpPr>
          <p:cNvPr id="2" name="Content Placeholder 1"/>
          <p:cNvSpPr>
            <a:spLocks noGrp="1"/>
          </p:cNvSpPr>
          <p:nvPr>
            <p:ph sz="quarter" idx="11"/>
          </p:nvPr>
        </p:nvSpPr>
        <p:spPr>
          <a:xfrm>
            <a:off x="846000" y="1345721"/>
            <a:ext cx="7723036" cy="3985403"/>
          </a:xfrm>
        </p:spPr>
        <p:txBody>
          <a:bodyPr>
            <a:normAutofit/>
          </a:bodyPr>
          <a:lstStyle/>
          <a:p>
            <a:r>
              <a:rPr lang="en-GB" dirty="0"/>
              <a:t>Two-stage enquiry </a:t>
            </a:r>
          </a:p>
          <a:p>
            <a:r>
              <a:rPr lang="en-GB" dirty="0"/>
              <a:t>First, decide what ‘matters’ are raised by the proceedings</a:t>
            </a:r>
          </a:p>
          <a:p>
            <a:pPr lvl="1"/>
            <a:r>
              <a:rPr lang="en-GB" dirty="0"/>
              <a:t>CA endorsed </a:t>
            </a:r>
            <a:r>
              <a:rPr lang="en-GB" i="1" dirty="0" err="1"/>
              <a:t>Sodzawiczny</a:t>
            </a:r>
            <a:r>
              <a:rPr lang="en-GB" i="1" dirty="0"/>
              <a:t> v </a:t>
            </a:r>
            <a:r>
              <a:rPr lang="en-GB" i="1" dirty="0" err="1"/>
              <a:t>Ruhan</a:t>
            </a:r>
            <a:r>
              <a:rPr lang="en-GB" i="1" dirty="0"/>
              <a:t> </a:t>
            </a:r>
            <a:r>
              <a:rPr lang="en-GB" dirty="0"/>
              <a:t>[2018] 2 Lloyds’ Rep 280.</a:t>
            </a:r>
          </a:p>
          <a:p>
            <a:pPr lvl="1"/>
            <a:r>
              <a:rPr lang="en-GB" dirty="0"/>
              <a:t>Any ‘dispute or difference’ – not limited to a pleaded cause of action</a:t>
            </a:r>
          </a:p>
          <a:p>
            <a:pPr lvl="1"/>
            <a:r>
              <a:rPr lang="en-GB" dirty="0"/>
              <a:t>Includes foreseeable defences</a:t>
            </a:r>
          </a:p>
          <a:p>
            <a:pPr lvl="1"/>
            <a:r>
              <a:rPr lang="en-GB" dirty="0"/>
              <a:t>Desire to avoid fragmentation not a permissible consideration</a:t>
            </a:r>
          </a:p>
          <a:p>
            <a:endParaRPr lang="en-GB" dirty="0"/>
          </a:p>
          <a:p>
            <a:r>
              <a:rPr lang="en-GB" dirty="0"/>
              <a:t>Second, decide whether they are within the scope of the clause</a:t>
            </a:r>
          </a:p>
          <a:p>
            <a:pPr lvl="1"/>
            <a:r>
              <a:rPr lang="en-GB"/>
              <a:t>Matter of construction</a:t>
            </a:r>
          </a:p>
          <a:p>
            <a:endParaRPr lang="en-GB" dirty="0"/>
          </a:p>
          <a:p>
            <a:r>
              <a:rPr lang="en-GB" dirty="0"/>
              <a:t>Two areas shade into one another</a:t>
            </a:r>
          </a:p>
          <a:p>
            <a:pPr lvl="1"/>
            <a:endParaRPr lang="en-GB" dirty="0"/>
          </a:p>
          <a:p>
            <a:endParaRPr lang="en-GB" dirty="0"/>
          </a:p>
          <a:p>
            <a:pPr marL="0" indent="0">
              <a:buNone/>
            </a:pPr>
            <a:endParaRPr lang="en-GB" dirty="0"/>
          </a:p>
          <a:p>
            <a:pPr marL="342900" indent="-342900">
              <a:buAutoNum type="alphaLcParenBoth"/>
            </a:pPr>
            <a:endParaRPr lang="en-GB" dirty="0"/>
          </a:p>
          <a:p>
            <a:pPr marL="0" indent="0">
              <a:buNone/>
            </a:pPr>
            <a:endParaRPr lang="en-GB" dirty="0"/>
          </a:p>
          <a:p>
            <a:pPr marL="0" indent="0">
              <a:buNone/>
            </a:pPr>
            <a:endParaRPr lang="en-GB" dirty="0"/>
          </a:p>
          <a:p>
            <a:pPr marL="342900" indent="-342900">
              <a:buFont typeface="+mj-lt"/>
              <a:buAutoNum type="arabicPeriod"/>
            </a:pPr>
            <a:endParaRPr lang="en-GB" dirty="0"/>
          </a:p>
          <a:p>
            <a:pPr marL="0" indent="0">
              <a:buNone/>
            </a:pPr>
            <a:endParaRPr lang="en-GB" dirty="0"/>
          </a:p>
          <a:p>
            <a:pPr marL="0" indent="0">
              <a:buNone/>
            </a:pPr>
            <a:endParaRPr lang="en-GB" dirty="0"/>
          </a:p>
          <a:p>
            <a:pPr marL="0" indent="0">
              <a:buNone/>
            </a:pPr>
            <a:endParaRPr lang="en-GB" dirty="0"/>
          </a:p>
        </p:txBody>
      </p:sp>
      <p:sp>
        <p:nvSpPr>
          <p:cNvPr id="8" name="Content Placeholder 1"/>
          <p:cNvSpPr txBox="1">
            <a:spLocks/>
          </p:cNvSpPr>
          <p:nvPr/>
        </p:nvSpPr>
        <p:spPr>
          <a:xfrm>
            <a:off x="4562998" y="2140529"/>
            <a:ext cx="3476618" cy="527236"/>
          </a:xfrm>
          <a:prstGeom prst="rect">
            <a:avLst/>
          </a:prstGeom>
        </p:spPr>
        <p:txBody>
          <a:bodyPr vert="horz" lIns="0" tIns="0" rIns="91440" bIns="45720" rtlCol="0">
            <a:normAutofit/>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dirty="0"/>
          </a:p>
          <a:p>
            <a:endParaRPr lang="en-GB" dirty="0"/>
          </a:p>
        </p:txBody>
      </p:sp>
    </p:spTree>
    <p:extLst>
      <p:ext uri="{BB962C8B-B14F-4D97-AF65-F5344CB8AC3E}">
        <p14:creationId xmlns:p14="http://schemas.microsoft.com/office/powerpoint/2010/main" val="688635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US" cap="none" dirty="0"/>
              <a:t>The jurisdiction of the Tribunal over third parties: English law vs New York/California law</a:t>
            </a:r>
            <a:endParaRPr lang="en-GB"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smtClean="0"/>
              <a:t>Jasbir Dhillon QC</a:t>
            </a:r>
            <a:r>
              <a:rPr lang="en-GB" dirty="0"/>
              <a:t> </a:t>
            </a:r>
            <a:r>
              <a:rPr lang="en-GB" dirty="0" smtClean="0"/>
              <a:t>and Fred Hobson</a:t>
            </a:r>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cap="none" dirty="0" smtClean="0"/>
              <a:t>The problem</a:t>
            </a:r>
            <a:endParaRPr lang="en-US" cap="none" dirty="0"/>
          </a:p>
        </p:txBody>
      </p:sp>
      <p:pic>
        <p:nvPicPr>
          <p:cNvPr id="1026" name="Picture 2" descr="https://documents.lucid.app/documents/bbad93d4-0b39-483f-ac5f-685a8282e471/pages/0_0?a=476&amp;x=103&amp;y=293&amp;w=814&amp;h=594&amp;store=1&amp;accept=image%2F*&amp;auth=LCA%2097ec66498515aeb1e40b821b5e24998d33cb4a3b-ts%3D1619683894"/>
          <p:cNvPicPr>
            <a:picLocks noGrp="1" noChangeAspect="1" noChangeArrowheads="1"/>
          </p:cNvPicPr>
          <p:nvPr>
            <p:ph sz="quarter" idx="11"/>
          </p:nvPr>
        </p:nvPicPr>
        <p:blipFill>
          <a:blip r:embed="rId2">
            <a:extLst>
              <a:ext uri="{28A0092B-C50C-407E-A947-70E740481C1C}">
                <a14:useLocalDpi xmlns:a14="http://schemas.microsoft.com/office/drawing/2010/main" val="0"/>
              </a:ext>
            </a:extLst>
          </a:blip>
          <a:srcRect/>
          <a:stretch>
            <a:fillRect/>
          </a:stretch>
        </p:blipFill>
        <p:spPr bwMode="auto">
          <a:xfrm>
            <a:off x="1260764" y="1288473"/>
            <a:ext cx="5929640" cy="4327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cap="none" dirty="0" smtClean="0"/>
              <a:t>English law: (very likely) No</a:t>
            </a:r>
            <a:endParaRPr lang="en-US" cap="none" dirty="0"/>
          </a:p>
        </p:txBody>
      </p:sp>
      <p:sp>
        <p:nvSpPr>
          <p:cNvPr id="2" name="Content Placeholder 1"/>
          <p:cNvSpPr>
            <a:spLocks noGrp="1"/>
          </p:cNvSpPr>
          <p:nvPr>
            <p:ph sz="quarter" idx="11"/>
          </p:nvPr>
        </p:nvSpPr>
        <p:spPr/>
        <p:txBody>
          <a:bodyPr/>
          <a:lstStyle/>
          <a:p>
            <a:pPr marL="0" indent="0">
              <a:buNone/>
            </a:pPr>
            <a:r>
              <a:rPr lang="en-GB" dirty="0" smtClean="0"/>
              <a:t>Can you treat the controller/parent as party to the arbitration agreement?</a:t>
            </a:r>
          </a:p>
          <a:p>
            <a:pPr marL="0" indent="0">
              <a:buNone/>
            </a:pPr>
            <a:endParaRPr lang="en-GB" dirty="0" smtClean="0"/>
          </a:p>
          <a:p>
            <a:pPr marL="0" indent="0">
              <a:buNone/>
            </a:pPr>
            <a:r>
              <a:rPr lang="en-GB" dirty="0" smtClean="0"/>
              <a:t>Basic answer: No (except for novation/assignment).</a:t>
            </a:r>
          </a:p>
          <a:p>
            <a:pPr marL="0" indent="0">
              <a:buNone/>
            </a:pPr>
            <a:endParaRPr lang="en-GB" dirty="0" smtClean="0"/>
          </a:p>
          <a:p>
            <a:pPr marL="0" indent="0">
              <a:buNone/>
            </a:pPr>
            <a:r>
              <a:rPr lang="en-GB" dirty="0" smtClean="0"/>
              <a:t>Route (1): Agency / undisclosed principal.</a:t>
            </a:r>
          </a:p>
          <a:p>
            <a:pPr marL="0" indent="0">
              <a:buNone/>
            </a:pPr>
            <a:endParaRPr lang="en-GB" dirty="0"/>
          </a:p>
          <a:p>
            <a:pPr marL="0" indent="0">
              <a:buNone/>
            </a:pPr>
            <a:r>
              <a:rPr lang="en-GB" dirty="0" smtClean="0"/>
              <a:t>Route (2): Piercing the corporate veil.</a:t>
            </a:r>
          </a:p>
          <a:p>
            <a:pPr marL="0" indent="0">
              <a:buNone/>
            </a:pPr>
            <a:endParaRPr lang="en-GB" dirty="0" smtClean="0"/>
          </a:p>
        </p:txBody>
      </p:sp>
    </p:spTree>
    <p:extLst>
      <p:ext uri="{BB962C8B-B14F-4D97-AF65-F5344CB8AC3E}">
        <p14:creationId xmlns:p14="http://schemas.microsoft.com/office/powerpoint/2010/main" val="1865411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3.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E76AE1-B9B1-4651-94B2-99025E372E3B}">
  <ds:schemaRefs>
    <ds:schemaRef ds:uri="http://schemas.microsoft.com/sharepoint/v3/contenttype/forms"/>
  </ds:schemaRefs>
</ds:datastoreItem>
</file>

<file path=customXml/itemProps2.xml><?xml version="1.0" encoding="utf-8"?>
<ds:datastoreItem xmlns:ds="http://schemas.openxmlformats.org/officeDocument/2006/customXml" ds:itemID="{5F596354-2D23-485F-8D8F-0F61CFDFBCF1}">
  <ds:schemaRefs>
    <ds:schemaRef ds:uri="http://schemas.microsoft.com/sharepoint/v3"/>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purl.org/dc/terms/"/>
    <ds:schemaRef ds:uri="http://schemas.microsoft.com/office/2006/metadata/properties"/>
    <ds:schemaRef ds:uri="f33d98d2-a6c3-4618-9a74-e14d2d13e379"/>
    <ds:schemaRef ds:uri="http://purl.org/dc/dcmitype/"/>
    <ds:schemaRef ds:uri="http://purl.org/dc/elements/1.1/"/>
  </ds:schemaRefs>
</ds:datastoreItem>
</file>

<file path=customXml/itemProps3.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315</TotalTime>
  <Words>816</Words>
  <Application>Microsoft Office PowerPoint</Application>
  <PresentationFormat>On-screen Show (4:3)</PresentationFormat>
  <Paragraphs>145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Arbitration mini series</vt:lpstr>
      <vt:lpstr>Stays under s.9 Arbitration Act 1996</vt:lpstr>
      <vt:lpstr>s.9 itself</vt:lpstr>
      <vt:lpstr>Key principles</vt:lpstr>
      <vt:lpstr>How the Court decides </vt:lpstr>
      <vt:lpstr>The two-stage inquiry : Republic of Mozambique</vt:lpstr>
      <vt:lpstr>The jurisdiction of the Tribunal over third parties: English law vs New York/California law</vt:lpstr>
      <vt:lpstr>The problem</vt:lpstr>
      <vt:lpstr>English law: (very likely) No</vt:lpstr>
      <vt:lpstr>English law – piercing the corporate veil (1)</vt:lpstr>
      <vt:lpstr>English law – piercing the corporate veil (2)</vt:lpstr>
      <vt:lpstr>Discussion points</vt:lpstr>
      <vt:lpstr>Arbitration mini series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Natalie Lawrence</dc:creator>
  <cp:keywords/>
  <dc:description/>
  <cp:lastModifiedBy>Paul Gray</cp:lastModifiedBy>
  <cp:revision>15</cp:revision>
  <dcterms:created xsi:type="dcterms:W3CDTF">2018-09-12T09:19:44Z</dcterms:created>
  <dcterms:modified xsi:type="dcterms:W3CDTF">2021-04-30T09:11:35Z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