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6"/>
  </p:notesMasterIdLst>
  <p:sldIdLst>
    <p:sldId id="258" r:id="rId5"/>
    <p:sldId id="259" r:id="rId6"/>
    <p:sldId id="260" r:id="rId7"/>
    <p:sldId id="261" r:id="rId8"/>
    <p:sldId id="262" r:id="rId9"/>
    <p:sldId id="263" r:id="rId10"/>
    <p:sldId id="264" r:id="rId11"/>
    <p:sldId id="274" r:id="rId12"/>
    <p:sldId id="275" r:id="rId13"/>
    <p:sldId id="276" r:id="rId14"/>
    <p:sldId id="277" r:id="rId15"/>
    <p:sldId id="278" r:id="rId16"/>
    <p:sldId id="266" r:id="rId17"/>
    <p:sldId id="267" r:id="rId18"/>
    <p:sldId id="268" r:id="rId19"/>
    <p:sldId id="269" r:id="rId20"/>
    <p:sldId id="270" r:id="rId21"/>
    <p:sldId id="271" r:id="rId22"/>
    <p:sldId id="272" r:id="rId23"/>
    <p:sldId id="273" r:id="rId24"/>
    <p:sldId id="26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ECCCB"/>
    <a:srgbClr val="173E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varScale="1">
        <p:scale>
          <a:sx n="73" d="100"/>
          <a:sy n="73" d="100"/>
        </p:scale>
        <p:origin x="132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9FF924-FDF9-4220-8050-B5CB7F3EEC43}" type="datetimeFigureOut">
              <a:rPr lang="en-GB" smtClean="0"/>
              <a:t>19/05/2021</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35E347D-53FC-4710-B120-EDBADD260F96}" type="slidenum">
              <a:rPr lang="en-GB" smtClean="0"/>
              <a:t>‹#›</a:t>
            </a:fld>
            <a:endParaRPr lang="en-GB"/>
          </a:p>
        </p:txBody>
      </p:sp>
    </p:spTree>
    <p:extLst>
      <p:ext uri="{BB962C8B-B14F-4D97-AF65-F5344CB8AC3E}">
        <p14:creationId xmlns:p14="http://schemas.microsoft.com/office/powerpoint/2010/main" val="1816034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4A931F7-F35E-4CAE-83B5-7D00025AE078}"/>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D8ADC6D0-8605-40AD-8198-A5A51B98FEBE}"/>
              </a:ext>
            </a:extLst>
          </p:cNvPr>
          <p:cNvSpPr>
            <a:spLocks noGrp="1"/>
          </p:cNvSpPr>
          <p:nvPr>
            <p:ph type="ctrTitle" hasCustomPrompt="1"/>
          </p:nvPr>
        </p:nvSpPr>
        <p:spPr>
          <a:xfrm>
            <a:off x="1143000" y="1199853"/>
            <a:ext cx="6858000" cy="1512349"/>
          </a:xfrm>
        </p:spPr>
        <p:txBody>
          <a:bodyPr anchor="b">
            <a:normAutofit/>
          </a:bodyPr>
          <a:lstStyle>
            <a:lvl1pPr algn="ctr">
              <a:lnSpc>
                <a:spcPts val="2800"/>
              </a:lnSpc>
              <a:defRPr sz="2600" baseline="0">
                <a:solidFill>
                  <a:schemeClr val="bg1"/>
                </a:solidFill>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46AF081E-C758-4363-8C85-61F5D9E355C7}"/>
              </a:ext>
            </a:extLst>
          </p:cNvPr>
          <p:cNvSpPr>
            <a:spLocks noGrp="1"/>
          </p:cNvSpPr>
          <p:nvPr>
            <p:ph type="subTitle" idx="1"/>
          </p:nvPr>
        </p:nvSpPr>
        <p:spPr>
          <a:xfrm>
            <a:off x="1143000" y="2758698"/>
            <a:ext cx="6858000" cy="670302"/>
          </a:xfrm>
        </p:spPr>
        <p:txBody>
          <a:bodyPr/>
          <a:lstStyle>
            <a:lvl1pPr marL="0" indent="0" algn="ctr">
              <a:buNone/>
              <a:defRPr sz="1800">
                <a:solidFill>
                  <a:schemeClr val="bg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dirty="0"/>
          </a:p>
        </p:txBody>
      </p:sp>
      <p:sp>
        <p:nvSpPr>
          <p:cNvPr id="8" name="Footer Placeholder 7">
            <a:extLst>
              <a:ext uri="{FF2B5EF4-FFF2-40B4-BE49-F238E27FC236}">
                <a16:creationId xmlns:a16="http://schemas.microsoft.com/office/drawing/2014/main" id="{DD703CE2-6555-4DB8-A05F-9B815A03692D}"/>
              </a:ext>
            </a:extLst>
          </p:cNvPr>
          <p:cNvSpPr>
            <a:spLocks noGrp="1"/>
          </p:cNvSpPr>
          <p:nvPr>
            <p:ph type="ftr" sz="quarter" idx="11"/>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3" name="Text Placeholder 12">
            <a:extLst>
              <a:ext uri="{FF2B5EF4-FFF2-40B4-BE49-F238E27FC236}">
                <a16:creationId xmlns:a16="http://schemas.microsoft.com/office/drawing/2014/main" id="{607A3DE9-A952-491D-9047-26E98BAFDD9B}"/>
              </a:ext>
            </a:extLst>
          </p:cNvPr>
          <p:cNvSpPr>
            <a:spLocks noGrp="1"/>
          </p:cNvSpPr>
          <p:nvPr>
            <p:ph type="body" sz="quarter" idx="12" hasCustomPrompt="1"/>
          </p:nvPr>
        </p:nvSpPr>
        <p:spPr>
          <a:xfrm>
            <a:off x="1143000" y="3806699"/>
            <a:ext cx="6858000" cy="976313"/>
          </a:xfrm>
        </p:spPr>
        <p:txBody>
          <a:bodyPr/>
          <a:lstStyle>
            <a:lvl1pPr marL="0" indent="0" algn="ctr">
              <a:lnSpc>
                <a:spcPts val="1900"/>
              </a:lnSpc>
              <a:spcBef>
                <a:spcPts val="0"/>
              </a:spcBef>
              <a:buNone/>
              <a:defRPr sz="1600" b="1">
                <a:solidFill>
                  <a:schemeClr val="bg1"/>
                </a:solidFill>
              </a:defRPr>
            </a:lvl1pPr>
            <a:lvl2pPr marL="0" indent="0" algn="ctr">
              <a:lnSpc>
                <a:spcPts val="1900"/>
              </a:lnSpc>
              <a:spcBef>
                <a:spcPts val="0"/>
              </a:spcBef>
              <a:buNone/>
              <a:defRPr sz="1600">
                <a:solidFill>
                  <a:schemeClr val="bg1"/>
                </a:solidFill>
              </a:defRPr>
            </a:lvl2pPr>
            <a:lvl3pPr marL="685800" indent="0" algn="ctr">
              <a:buNone/>
              <a:defRPr/>
            </a:lvl3pPr>
            <a:lvl4pPr algn="ctr">
              <a:defRPr/>
            </a:lvl4pPr>
            <a:lvl5pPr algn="ctr">
              <a:defRPr/>
            </a:lvl5pPr>
          </a:lstStyle>
          <a:p>
            <a:pPr lvl="0"/>
            <a:r>
              <a:rPr lang="en-US" dirty="0"/>
              <a:t>&lt;Name&gt;</a:t>
            </a:r>
          </a:p>
          <a:p>
            <a:pPr lvl="1"/>
            <a:r>
              <a:rPr lang="en-US" dirty="0"/>
              <a:t>Brick Court Chambers</a:t>
            </a:r>
          </a:p>
          <a:p>
            <a:pPr lvl="1"/>
            <a:r>
              <a:rPr lang="en-US" dirty="0"/>
              <a:t>&lt;Date&gt;</a:t>
            </a:r>
          </a:p>
          <a:p>
            <a:pPr lvl="2"/>
            <a:endParaRPr lang="en-GB" dirty="0"/>
          </a:p>
        </p:txBody>
      </p:sp>
    </p:spTree>
    <p:extLst>
      <p:ext uri="{BB962C8B-B14F-4D97-AF65-F5344CB8AC3E}">
        <p14:creationId xmlns:p14="http://schemas.microsoft.com/office/powerpoint/2010/main" val="1982814234"/>
      </p:ext>
    </p:extLst>
  </p:cSld>
  <p:clrMapOvr>
    <a:masterClrMapping/>
  </p:clrMapOvr>
  <p:hf sldNum="0" hdr="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28AAE40-A9A9-49E5-AB0E-AFEDE4D7BCB4}"/>
              </a:ext>
            </a:extLst>
          </p:cNvPr>
          <p:cNvSpPr/>
          <p:nvPr userDrawn="1"/>
        </p:nvSpPr>
        <p:spPr>
          <a:xfrm>
            <a:off x="0" y="4232"/>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F7C8D38D-E539-45FB-9DDF-DD505B698588}"/>
              </a:ext>
            </a:extLst>
          </p:cNvPr>
          <p:cNvSpPr>
            <a:spLocks noGrp="1"/>
          </p:cNvSpPr>
          <p:nvPr>
            <p:ph type="title" hasCustomPrompt="1"/>
          </p:nvPr>
        </p:nvSpPr>
        <p:spPr>
          <a:xfrm>
            <a:off x="623888" y="944851"/>
            <a:ext cx="7886700" cy="1766808"/>
          </a:xfrm>
        </p:spPr>
        <p:txBody>
          <a:bodyPr bIns="0" anchor="b">
            <a:normAutofit/>
          </a:bodyPr>
          <a:lstStyle>
            <a:lvl1pPr algn="ctr">
              <a:lnSpc>
                <a:spcPts val="2800"/>
              </a:lnSpc>
              <a:defRPr sz="2600">
                <a:solidFill>
                  <a:schemeClr val="bg1"/>
                </a:solidFill>
              </a:defRPr>
            </a:lvl1pPr>
          </a:lstStyle>
          <a:p>
            <a:r>
              <a:rPr lang="en-US" dirty="0"/>
              <a:t>CLICK TO EDIT MASTER TITLE STYLE</a:t>
            </a:r>
            <a:endParaRPr lang="en-GB" dirty="0"/>
          </a:p>
        </p:txBody>
      </p:sp>
      <p:sp>
        <p:nvSpPr>
          <p:cNvPr id="7" name="Footer Placeholder 6">
            <a:extLst>
              <a:ext uri="{FF2B5EF4-FFF2-40B4-BE49-F238E27FC236}">
                <a16:creationId xmlns:a16="http://schemas.microsoft.com/office/drawing/2014/main" id="{E11F509F-506C-4AC8-B26F-05CD2F2C907B}"/>
              </a:ext>
            </a:extLst>
          </p:cNvPr>
          <p:cNvSpPr>
            <a:spLocks noGrp="1"/>
          </p:cNvSpPr>
          <p:nvPr>
            <p:ph type="ftr" sz="quarter" idx="10"/>
          </p:nvPr>
        </p:nvSpPr>
        <p:spPr/>
        <p:txBody>
          <a:bodyPr/>
          <a:lstStyle/>
          <a:p>
            <a:r>
              <a:rPr lang="en-GB" b="1" dirty="0"/>
              <a:t>brickcourt.co.uk </a:t>
            </a:r>
          </a:p>
          <a:p>
            <a:r>
              <a:rPr lang="en-GB" dirty="0"/>
              <a:t>+44(0)20 7379 3550</a:t>
            </a:r>
          </a:p>
        </p:txBody>
      </p:sp>
    </p:spTree>
    <p:extLst>
      <p:ext uri="{BB962C8B-B14F-4D97-AF65-F5344CB8AC3E}">
        <p14:creationId xmlns:p14="http://schemas.microsoft.com/office/powerpoint/2010/main" val="552924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40C615FD-282B-4154-ABF6-9CE289443462}"/>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10" name="Title 9">
            <a:extLst>
              <a:ext uri="{FF2B5EF4-FFF2-40B4-BE49-F238E27FC236}">
                <a16:creationId xmlns:a16="http://schemas.microsoft.com/office/drawing/2014/main" id="{09A86DDB-40A9-4737-8FB6-F900BD1F2F86}"/>
              </a:ext>
            </a:extLst>
          </p:cNvPr>
          <p:cNvSpPr>
            <a:spLocks noGrp="1"/>
          </p:cNvSpPr>
          <p:nvPr>
            <p:ph type="title"/>
          </p:nvPr>
        </p:nvSpPr>
        <p:spPr/>
        <p:txBody>
          <a:bodyPr/>
          <a:lstStyle>
            <a:lvl1pPr>
              <a:defRPr>
                <a:solidFill>
                  <a:schemeClr val="bg1"/>
                </a:solidFill>
              </a:defRPr>
            </a:lvl1pPr>
          </a:lstStyle>
          <a:p>
            <a:r>
              <a:rPr lang="en-US"/>
              <a:t>Click to edit Master title style</a:t>
            </a:r>
            <a:endParaRPr lang="en-GB" dirty="0"/>
          </a:p>
        </p:txBody>
      </p:sp>
      <p:sp>
        <p:nvSpPr>
          <p:cNvPr id="12" name="Content Placeholder 11">
            <a:extLst>
              <a:ext uri="{FF2B5EF4-FFF2-40B4-BE49-F238E27FC236}">
                <a16:creationId xmlns:a16="http://schemas.microsoft.com/office/drawing/2014/main" id="{D04F4C24-34F3-45C6-8564-68D314DE6E5A}"/>
              </a:ext>
            </a:extLst>
          </p:cNvPr>
          <p:cNvSpPr>
            <a:spLocks noGrp="1"/>
          </p:cNvSpPr>
          <p:nvPr>
            <p:ph sz="quarter" idx="11"/>
          </p:nvPr>
        </p:nvSpPr>
        <p:spPr>
          <a:xfrm>
            <a:off x="846000" y="1717200"/>
            <a:ext cx="7454900" cy="4064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439968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819C6CC-C89A-4C9A-AA99-5226F80DB173}"/>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CA359E1E-9DEF-4F98-8624-0B121E754420}"/>
              </a:ext>
            </a:extLst>
          </p:cNvPr>
          <p:cNvSpPr>
            <a:spLocks noGrp="1"/>
          </p:cNvSpPr>
          <p:nvPr>
            <p:ph idx="1"/>
          </p:nvPr>
        </p:nvSpPr>
        <p:spPr>
          <a:xfrm>
            <a:off x="846000" y="1717200"/>
            <a:ext cx="7459259" cy="4064001"/>
          </a:xfrm>
        </p:spPr>
        <p:txBody>
          <a:bodyPr lIns="0" tIns="0"/>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Footer Placeholder 6">
            <a:extLst>
              <a:ext uri="{FF2B5EF4-FFF2-40B4-BE49-F238E27FC236}">
                <a16:creationId xmlns:a16="http://schemas.microsoft.com/office/drawing/2014/main" id="{F0D1BA41-CA1E-4278-8CFA-47E7C0FED23C}"/>
              </a:ext>
            </a:extLst>
          </p:cNvPr>
          <p:cNvSpPr>
            <a:spLocks noGrp="1"/>
          </p:cNvSpPr>
          <p:nvPr>
            <p:ph type="ftr" sz="quarter" idx="10"/>
          </p:nvPr>
        </p:nvSpPr>
        <p:spPr/>
        <p:txBody>
          <a:bodyPr/>
          <a:lstStyle>
            <a:lvl1pPr>
              <a:defRPr>
                <a:solidFill>
                  <a:schemeClr val="tx2"/>
                </a:solidFill>
              </a:defRPr>
            </a:lvl1pPr>
          </a:lstStyle>
          <a:p>
            <a:r>
              <a:rPr lang="en-GB" b="1"/>
              <a:t>brickcourt.co.uk </a:t>
            </a:r>
          </a:p>
          <a:p>
            <a:r>
              <a:rPr lang="en-GB"/>
              <a:t>+44(0)20 7379 3550</a:t>
            </a:r>
            <a:endParaRPr lang="en-GB" dirty="0"/>
          </a:p>
        </p:txBody>
      </p:sp>
      <p:sp>
        <p:nvSpPr>
          <p:cNvPr id="4" name="Title 3">
            <a:extLst>
              <a:ext uri="{FF2B5EF4-FFF2-40B4-BE49-F238E27FC236}">
                <a16:creationId xmlns:a16="http://schemas.microsoft.com/office/drawing/2014/main" id="{22673E0D-B853-49B6-B25A-B4B2811CCC40}"/>
              </a:ext>
            </a:extLst>
          </p:cNvPr>
          <p:cNvSpPr>
            <a:spLocks noGrp="1"/>
          </p:cNvSpPr>
          <p:nvPr>
            <p:ph type="title"/>
          </p:nvPr>
        </p:nvSpPr>
        <p:spPr/>
        <p:txBody>
          <a:bodyPr/>
          <a:lstStyle>
            <a:lvl1pPr>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233130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a:extLst>
              <a:ext uri="{FF2B5EF4-FFF2-40B4-BE49-F238E27FC236}">
                <a16:creationId xmlns:a16="http://schemas.microsoft.com/office/drawing/2014/main" id="{8A32AF53-A1E9-481F-BA72-0AFCB2174A70}"/>
              </a:ext>
            </a:extLst>
          </p:cNvPr>
          <p:cNvSpPr/>
          <p:nvPr userDrawn="1"/>
        </p:nvSpPr>
        <p:spPr>
          <a:xfrm>
            <a:off x="0" y="0"/>
            <a:ext cx="9144000" cy="11304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marL="180000" indent="-180000">
              <a:lnSpc>
                <a:spcPts val="1900"/>
              </a:lnSpc>
              <a:defRPr sz="1600">
                <a:solidFill>
                  <a:schemeClr val="tx2"/>
                </a:solidFill>
              </a:defRPr>
            </a:lvl1pPr>
            <a:lvl2pPr marL="360000" indent="-180000">
              <a:lnSpc>
                <a:spcPts val="1900"/>
              </a:lnSpc>
              <a:defRPr sz="1600">
                <a:solidFill>
                  <a:schemeClr val="tx2"/>
                </a:solidFill>
              </a:defRPr>
            </a:lvl2pPr>
            <a:lvl3pPr marL="540000" indent="-180000">
              <a:lnSpc>
                <a:spcPts val="1900"/>
              </a:lnSpc>
              <a:defRPr sz="1600">
                <a:solidFill>
                  <a:schemeClr val="tx2"/>
                </a:solidFill>
              </a:defRPr>
            </a:lvl3pPr>
            <a:lvl4pPr marL="720000" indent="-180000">
              <a:lnSpc>
                <a:spcPts val="1900"/>
              </a:lnSpc>
              <a:defRPr sz="1600">
                <a:solidFill>
                  <a:schemeClr val="tx2"/>
                </a:solidFill>
              </a:defRPr>
            </a:lvl4pPr>
            <a:lvl5pPr marL="900000" indent="-180000">
              <a:lnSpc>
                <a:spcPts val="1900"/>
              </a:lnSpc>
              <a:defRPr sz="1600">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199"/>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bg1"/>
                </a:solidFill>
              </a:defRPr>
            </a:lvl1pPr>
          </a:lstStyle>
          <a:p>
            <a:r>
              <a:rPr lang="en-US"/>
              <a:t>Click to edit Master title style</a:t>
            </a:r>
            <a:endParaRPr lang="en-GB" dirty="0"/>
          </a:p>
        </p:txBody>
      </p:sp>
    </p:spTree>
    <p:extLst>
      <p:ext uri="{BB962C8B-B14F-4D97-AF65-F5344CB8AC3E}">
        <p14:creationId xmlns:p14="http://schemas.microsoft.com/office/powerpoint/2010/main" val="148180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1CB4D55-83D9-409A-A592-EFB348414E8D}"/>
              </a:ext>
            </a:extLst>
          </p:cNvPr>
          <p:cNvSpPr/>
          <p:nvPr userDrawn="1"/>
        </p:nvSpPr>
        <p:spPr>
          <a:xfrm>
            <a:off x="0" y="1130400"/>
            <a:ext cx="9144000" cy="4647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Content Placeholder 2">
            <a:extLst>
              <a:ext uri="{FF2B5EF4-FFF2-40B4-BE49-F238E27FC236}">
                <a16:creationId xmlns:a16="http://schemas.microsoft.com/office/drawing/2014/main" id="{2830B9C5-6AFF-4B6A-AC19-BF4060281BDC}"/>
              </a:ext>
            </a:extLst>
          </p:cNvPr>
          <p:cNvSpPr>
            <a:spLocks noGrp="1"/>
          </p:cNvSpPr>
          <p:nvPr>
            <p:ph sz="half" idx="1"/>
          </p:nvPr>
        </p:nvSpPr>
        <p:spPr>
          <a:xfrm>
            <a:off x="846000"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a:extLst>
              <a:ext uri="{FF2B5EF4-FFF2-40B4-BE49-F238E27FC236}">
                <a16:creationId xmlns:a16="http://schemas.microsoft.com/office/drawing/2014/main" id="{993AB4CA-E859-49C8-A9DD-59570F1000FF}"/>
              </a:ext>
            </a:extLst>
          </p:cNvPr>
          <p:cNvSpPr>
            <a:spLocks noGrp="1"/>
          </p:cNvSpPr>
          <p:nvPr>
            <p:ph sz="half" idx="2"/>
          </p:nvPr>
        </p:nvSpPr>
        <p:spPr>
          <a:xfrm>
            <a:off x="4715997" y="1717200"/>
            <a:ext cx="3564000" cy="4032000"/>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8" name="Footer Placeholder 7">
            <a:extLst>
              <a:ext uri="{FF2B5EF4-FFF2-40B4-BE49-F238E27FC236}">
                <a16:creationId xmlns:a16="http://schemas.microsoft.com/office/drawing/2014/main" id="{7511AA63-C33F-4EE4-BC73-F2C66C84D168}"/>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9" name="Title 8">
            <a:extLst>
              <a:ext uri="{FF2B5EF4-FFF2-40B4-BE49-F238E27FC236}">
                <a16:creationId xmlns:a16="http://schemas.microsoft.com/office/drawing/2014/main" id="{830F98B4-E0C9-44BA-8BC8-993D15CB2087}"/>
              </a:ext>
            </a:extLst>
          </p:cNvPr>
          <p:cNvSpPr>
            <a:spLocks noGrp="1"/>
          </p:cNvSpPr>
          <p:nvPr>
            <p:ph type="title"/>
          </p:nvPr>
        </p:nvSpPr>
        <p:spPr>
          <a:xfrm>
            <a:off x="846000" y="365127"/>
            <a:ext cx="7433997" cy="487280"/>
          </a:xfrm>
        </p:spPr>
        <p:txBody>
          <a:bodyPr/>
          <a:lstStyle>
            <a:lvl1pPr algn="l">
              <a:defRPr>
                <a:solidFill>
                  <a:schemeClr val="tx2"/>
                </a:solidFill>
              </a:defRPr>
            </a:lvl1pPr>
          </a:lstStyle>
          <a:p>
            <a:r>
              <a:rPr lang="en-US"/>
              <a:t>Click to edit Master title style</a:t>
            </a:r>
            <a:endParaRPr lang="en-GB" dirty="0"/>
          </a:p>
        </p:txBody>
      </p:sp>
    </p:spTree>
    <p:extLst>
      <p:ext uri="{BB962C8B-B14F-4D97-AF65-F5344CB8AC3E}">
        <p14:creationId xmlns:p14="http://schemas.microsoft.com/office/powerpoint/2010/main" val="347812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80F0DB-D1F1-45D6-8981-72F37B056FE6}"/>
              </a:ext>
            </a:extLst>
          </p:cNvPr>
          <p:cNvSpPr>
            <a:spLocks noGrp="1"/>
          </p:cNvSpPr>
          <p:nvPr>
            <p:ph type="title"/>
          </p:nvPr>
        </p:nvSpPr>
        <p:spPr/>
        <p:txBody>
          <a:bodyPr/>
          <a:lstStyle>
            <a:lvl1pPr algn="l">
              <a:defRPr>
                <a:solidFill>
                  <a:schemeClr val="tx2"/>
                </a:solidFill>
              </a:defRPr>
            </a:lvl1pPr>
          </a:lstStyle>
          <a:p>
            <a:r>
              <a:rPr lang="en-US"/>
              <a:t>Click to edit Master title style</a:t>
            </a:r>
            <a:endParaRPr lang="en-GB" dirty="0"/>
          </a:p>
        </p:txBody>
      </p:sp>
      <p:sp>
        <p:nvSpPr>
          <p:cNvPr id="6" name="Footer Placeholder 5">
            <a:extLst>
              <a:ext uri="{FF2B5EF4-FFF2-40B4-BE49-F238E27FC236}">
                <a16:creationId xmlns:a16="http://schemas.microsoft.com/office/drawing/2014/main" id="{708F5024-26F7-4B2C-B374-B6643380E225}"/>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661073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7EB237F-40BB-4865-AEDC-73B2F6C41743}"/>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Tree>
    <p:extLst>
      <p:ext uri="{BB962C8B-B14F-4D97-AF65-F5344CB8AC3E}">
        <p14:creationId xmlns:p14="http://schemas.microsoft.com/office/powerpoint/2010/main" val="1942266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ack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43D9FE2-A014-41F6-9435-4131AC362674}"/>
              </a:ext>
            </a:extLst>
          </p:cNvPr>
          <p:cNvSpPr/>
          <p:nvPr userDrawn="1"/>
        </p:nvSpPr>
        <p:spPr>
          <a:xfrm>
            <a:off x="0" y="-1"/>
            <a:ext cx="9144000" cy="57689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B28B59F1-8A7E-436E-9451-E7F4E00903A6}"/>
              </a:ext>
            </a:extLst>
          </p:cNvPr>
          <p:cNvSpPr>
            <a:spLocks noGrp="1"/>
          </p:cNvSpPr>
          <p:nvPr>
            <p:ph type="title"/>
          </p:nvPr>
        </p:nvSpPr>
        <p:spPr>
          <a:xfrm>
            <a:off x="628650" y="1759974"/>
            <a:ext cx="7886700" cy="1325563"/>
          </a:xfrm>
        </p:spPr>
        <p:txBody>
          <a:bodyPr/>
          <a:lstStyle>
            <a:lvl1pPr algn="ctr">
              <a:defRPr>
                <a:solidFill>
                  <a:schemeClr val="bg1"/>
                </a:solidFill>
              </a:defRPr>
            </a:lvl1pPr>
          </a:lstStyle>
          <a:p>
            <a:r>
              <a:rPr lang="en-US"/>
              <a:t>Click to edit Master title style</a:t>
            </a:r>
            <a:endParaRPr lang="en-GB"/>
          </a:p>
        </p:txBody>
      </p:sp>
      <p:sp>
        <p:nvSpPr>
          <p:cNvPr id="3" name="Footer Placeholder 2">
            <a:extLst>
              <a:ext uri="{FF2B5EF4-FFF2-40B4-BE49-F238E27FC236}">
                <a16:creationId xmlns:a16="http://schemas.microsoft.com/office/drawing/2014/main" id="{4ABF4C48-0524-4B64-B5B6-C6078914BDE2}"/>
              </a:ext>
            </a:extLst>
          </p:cNvPr>
          <p:cNvSpPr>
            <a:spLocks noGrp="1"/>
          </p:cNvSpPr>
          <p:nvPr>
            <p:ph type="ftr" sz="quarter" idx="10"/>
          </p:nvPr>
        </p:nvSpPr>
        <p:spPr/>
        <p:txBody>
          <a:bodyPr/>
          <a:lstStyle>
            <a:lvl1pPr>
              <a:defRPr>
                <a:solidFill>
                  <a:schemeClr val="tx2"/>
                </a:solidFill>
              </a:defRPr>
            </a:lvl1pPr>
          </a:lstStyle>
          <a:p>
            <a:r>
              <a:rPr lang="en-GB" b="1"/>
              <a:t>brickcourt.co.uk</a:t>
            </a:r>
          </a:p>
          <a:p>
            <a:r>
              <a:rPr lang="en-GB"/>
              <a:t>+44(0)20 7379 3550</a:t>
            </a:r>
            <a:endParaRPr lang="en-GB" dirty="0"/>
          </a:p>
        </p:txBody>
      </p:sp>
      <p:sp>
        <p:nvSpPr>
          <p:cNvPr id="6" name="Text Placeholder 5">
            <a:extLst>
              <a:ext uri="{FF2B5EF4-FFF2-40B4-BE49-F238E27FC236}">
                <a16:creationId xmlns:a16="http://schemas.microsoft.com/office/drawing/2014/main" id="{15838B1F-A3FF-45CE-A496-B3A44905EE8C}"/>
              </a:ext>
            </a:extLst>
          </p:cNvPr>
          <p:cNvSpPr>
            <a:spLocks noGrp="1"/>
          </p:cNvSpPr>
          <p:nvPr>
            <p:ph type="body" sz="quarter" idx="11" hasCustomPrompt="1"/>
          </p:nvPr>
        </p:nvSpPr>
        <p:spPr>
          <a:xfrm>
            <a:off x="628650" y="3254375"/>
            <a:ext cx="7886700" cy="1325563"/>
          </a:xfrm>
        </p:spPr>
        <p:txBody>
          <a:bodyPr/>
          <a:lstStyle>
            <a:lvl1pPr marL="0" indent="0" algn="ctr">
              <a:buNone/>
              <a:defRPr b="1">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&lt;Name&gt;</a:t>
            </a:r>
            <a:endParaRPr lang="en-GB" dirty="0"/>
          </a:p>
        </p:txBody>
      </p:sp>
    </p:spTree>
    <p:extLst>
      <p:ext uri="{BB962C8B-B14F-4D97-AF65-F5344CB8AC3E}">
        <p14:creationId xmlns:p14="http://schemas.microsoft.com/office/powerpoint/2010/main" val="2335984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Logo banner" descr="A close up of a logo&#10;&#10;Description generated with very high confidence">
            <a:extLst>
              <a:ext uri="{FF2B5EF4-FFF2-40B4-BE49-F238E27FC236}">
                <a16:creationId xmlns:a16="http://schemas.microsoft.com/office/drawing/2014/main" id="{09B0CA6F-BD90-4FF6-9A11-3B4B8C1173CD}"/>
              </a:ext>
            </a:extLst>
          </p:cNvPr>
          <p:cNvPicPr>
            <a:picLocks noChangeAspect="1"/>
          </p:cNvPicPr>
          <p:nvPr userDrawn="1"/>
        </p:nvPicPr>
        <p:blipFill>
          <a:blip r:embed="rId11" cstate="hqprint">
            <a:extLst>
              <a:ext uri="{28A0092B-C50C-407E-A947-70E740481C1C}">
                <a14:useLocalDpi xmlns:a14="http://schemas.microsoft.com/office/drawing/2010/main" val="0"/>
              </a:ext>
            </a:extLst>
          </a:blip>
          <a:stretch>
            <a:fillRect/>
          </a:stretch>
        </p:blipFill>
        <p:spPr>
          <a:xfrm>
            <a:off x="0" y="5755639"/>
            <a:ext cx="9144000" cy="1112520"/>
          </a:xfrm>
          <a:prstGeom prst="rect">
            <a:avLst/>
          </a:prstGeom>
        </p:spPr>
      </p:pic>
      <p:sp>
        <p:nvSpPr>
          <p:cNvPr id="11" name="Mask">
            <a:extLst>
              <a:ext uri="{FF2B5EF4-FFF2-40B4-BE49-F238E27FC236}">
                <a16:creationId xmlns:a16="http://schemas.microsoft.com/office/drawing/2014/main" id="{B452B2DA-5069-48D7-8FF8-34F037B10069}"/>
              </a:ext>
            </a:extLst>
          </p:cNvPr>
          <p:cNvSpPr/>
          <p:nvPr userDrawn="1"/>
        </p:nvSpPr>
        <p:spPr>
          <a:xfrm>
            <a:off x="5774076" y="6088478"/>
            <a:ext cx="2741274" cy="4815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 name="Title Placeholder 1">
            <a:extLst>
              <a:ext uri="{FF2B5EF4-FFF2-40B4-BE49-F238E27FC236}">
                <a16:creationId xmlns:a16="http://schemas.microsoft.com/office/drawing/2014/main" id="{D499FB7A-7990-42D1-97B3-A931BC4089DD}"/>
              </a:ext>
            </a:extLst>
          </p:cNvPr>
          <p:cNvSpPr>
            <a:spLocks noGrp="1"/>
          </p:cNvSpPr>
          <p:nvPr>
            <p:ph type="title"/>
          </p:nvPr>
        </p:nvSpPr>
        <p:spPr>
          <a:xfrm>
            <a:off x="846000" y="365127"/>
            <a:ext cx="7433997" cy="487280"/>
          </a:xfrm>
          <a:prstGeom prst="rect">
            <a:avLst/>
          </a:prstGeom>
        </p:spPr>
        <p:txBody>
          <a:bodyPr vert="horz" lIns="0" tIns="0" rIns="0" bIns="0" rtlCol="0" anchor="ctr">
            <a:normAutofit/>
          </a:bodyPr>
          <a:lstStyle/>
          <a:p>
            <a:r>
              <a:rPr lang="en-US"/>
              <a:t>Click to edit Master title style</a:t>
            </a:r>
            <a:endParaRPr lang="en-GB" dirty="0"/>
          </a:p>
        </p:txBody>
      </p:sp>
      <p:sp>
        <p:nvSpPr>
          <p:cNvPr id="3" name="Text Placeholder 2">
            <a:extLst>
              <a:ext uri="{FF2B5EF4-FFF2-40B4-BE49-F238E27FC236}">
                <a16:creationId xmlns:a16="http://schemas.microsoft.com/office/drawing/2014/main" id="{0C318955-BD42-4202-AD87-FB4651F31FEB}"/>
              </a:ext>
            </a:extLst>
          </p:cNvPr>
          <p:cNvSpPr>
            <a:spLocks noGrp="1"/>
          </p:cNvSpPr>
          <p:nvPr>
            <p:ph type="body" idx="1"/>
          </p:nvPr>
        </p:nvSpPr>
        <p:spPr>
          <a:xfrm>
            <a:off x="846000" y="1717199"/>
            <a:ext cx="7433997" cy="4051775"/>
          </a:xfrm>
          <a:prstGeom prst="rect">
            <a:avLst/>
          </a:prstGeom>
        </p:spPr>
        <p:txBody>
          <a:bodyPr vert="horz" lIns="0" tIns="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a:extLst>
              <a:ext uri="{FF2B5EF4-FFF2-40B4-BE49-F238E27FC236}">
                <a16:creationId xmlns:a16="http://schemas.microsoft.com/office/drawing/2014/main" id="{849E257C-1A1E-4ACB-B760-7F897DDCC8D3}"/>
              </a:ext>
            </a:extLst>
          </p:cNvPr>
          <p:cNvSpPr>
            <a:spLocks noGrp="1"/>
          </p:cNvSpPr>
          <p:nvPr>
            <p:ph type="ftr" sz="quarter" idx="3"/>
          </p:nvPr>
        </p:nvSpPr>
        <p:spPr>
          <a:xfrm>
            <a:off x="5310904" y="6146673"/>
            <a:ext cx="3086100" cy="365125"/>
          </a:xfrm>
          <a:prstGeom prst="rect">
            <a:avLst/>
          </a:prstGeom>
          <a:solidFill>
            <a:schemeClr val="bg1"/>
          </a:solidFill>
        </p:spPr>
        <p:txBody>
          <a:bodyPr vert="horz" lIns="91440" tIns="45720" rIns="91440" bIns="45720" rtlCol="0" anchor="ctr"/>
          <a:lstStyle>
            <a:lvl1pPr algn="r">
              <a:lnSpc>
                <a:spcPts val="1600"/>
              </a:lnSpc>
              <a:defRPr sz="1200">
                <a:solidFill>
                  <a:srgbClr val="173E61"/>
                </a:solidFill>
              </a:defRPr>
            </a:lvl1pPr>
          </a:lstStyle>
          <a:p>
            <a:r>
              <a:rPr lang="en-GB" b="1" dirty="0"/>
              <a:t>brickcourt.co.uk</a:t>
            </a:r>
          </a:p>
          <a:p>
            <a:r>
              <a:rPr lang="en-GB" dirty="0"/>
              <a:t>+44(0)20 7379 3550</a:t>
            </a:r>
          </a:p>
        </p:txBody>
      </p:sp>
    </p:spTree>
    <p:extLst>
      <p:ext uri="{BB962C8B-B14F-4D97-AF65-F5344CB8AC3E}">
        <p14:creationId xmlns:p14="http://schemas.microsoft.com/office/powerpoint/2010/main" val="533846552"/>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6" r:id="rId4"/>
    <p:sldLayoutId id="2147483652" r:id="rId5"/>
    <p:sldLayoutId id="2147483657" r:id="rId6"/>
    <p:sldLayoutId id="2147483654" r:id="rId7"/>
    <p:sldLayoutId id="2147483655" r:id="rId8"/>
    <p:sldLayoutId id="2147483658" r:id="rId9"/>
  </p:sldLayoutIdLst>
  <p:hf sldNum="0" hdr="0" dt="0"/>
  <p:txStyles>
    <p:titleStyle>
      <a:lvl1pPr algn="l" defTabSz="685800" rtl="0" eaLnBrk="1" latinLnBrk="0" hangingPunct="1">
        <a:lnSpc>
          <a:spcPct val="90000"/>
        </a:lnSpc>
        <a:spcBef>
          <a:spcPct val="0"/>
        </a:spcBef>
        <a:buNone/>
        <a:defRPr sz="2600" kern="1200" cap="all" baseline="0">
          <a:solidFill>
            <a:schemeClr val="tx2"/>
          </a:solidFill>
          <a:latin typeface="+mj-lt"/>
          <a:ea typeface="+mj-ea"/>
          <a:cs typeface="+mj-cs"/>
        </a:defRPr>
      </a:lvl1pPr>
    </p:titleStyle>
    <p:bodyStyle>
      <a:lvl1pPr marL="180000" indent="-180000" algn="l" defTabSz="685800" rtl="0" eaLnBrk="1" latinLnBrk="0" hangingPunct="1">
        <a:lnSpc>
          <a:spcPts val="1900"/>
        </a:lnSpc>
        <a:spcBef>
          <a:spcPts val="750"/>
        </a:spcBef>
        <a:buFont typeface="Arial" panose="020B0604020202020204" pitchFamily="34" charset="0"/>
        <a:buChar char="•"/>
        <a:defRPr sz="1600" kern="1200">
          <a:solidFill>
            <a:schemeClr val="tx2"/>
          </a:solidFill>
          <a:latin typeface="+mn-lt"/>
          <a:ea typeface="+mn-ea"/>
          <a:cs typeface="+mn-cs"/>
        </a:defRPr>
      </a:lvl1pPr>
      <a:lvl2pPr marL="36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2pPr>
      <a:lvl3pPr marL="54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3pPr>
      <a:lvl4pPr marL="72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4pPr>
      <a:lvl5pPr marL="900000" indent="-180000" algn="l" defTabSz="685800" rtl="0" eaLnBrk="1" latinLnBrk="0" hangingPunct="1">
        <a:lnSpc>
          <a:spcPts val="1900"/>
        </a:lnSpc>
        <a:spcBef>
          <a:spcPts val="375"/>
        </a:spcBef>
        <a:buFont typeface="Arial" panose="020B0604020202020204" pitchFamily="34" charset="0"/>
        <a:buChar char="•"/>
        <a:defRPr sz="1600" kern="1200">
          <a:solidFill>
            <a:schemeClr val="tx2"/>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guide id="3" orient="horz" pos="3634" userDrawn="1">
          <p15:clr>
            <a:srgbClr val="F26B43"/>
          </p15:clr>
        </p15:guide>
        <p15:guide id="4" pos="517" userDrawn="1">
          <p15:clr>
            <a:srgbClr val="F26B43"/>
          </p15:clr>
        </p15:guide>
        <p15:guide id="5" pos="5213" userDrawn="1">
          <p15:clr>
            <a:srgbClr val="F26B43"/>
          </p15:clr>
        </p15:guide>
        <p15:guide id="6" orient="horz" pos="107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653143"/>
            <a:ext cx="6858000" cy="500357"/>
          </a:xfrm>
        </p:spPr>
        <p:txBody>
          <a:bodyPr>
            <a:normAutofit/>
          </a:bodyPr>
          <a:lstStyle/>
          <a:p>
            <a:r>
              <a:rPr lang="en-GB" b="1" dirty="0"/>
              <a:t>Arbitration mini series</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1515290"/>
            <a:ext cx="6858000" cy="3644537"/>
          </a:xfrm>
        </p:spPr>
        <p:txBody>
          <a:bodyPr>
            <a:noAutofit/>
          </a:bodyPr>
          <a:lstStyle/>
          <a:p>
            <a:pPr algn="l"/>
            <a:r>
              <a:rPr lang="en-GB" b="1" dirty="0" smtClean="0"/>
              <a:t>Wednesday 19 May at 12.30pm, Session </a:t>
            </a:r>
            <a:r>
              <a:rPr lang="en-GB" b="1" dirty="0"/>
              <a:t>2</a:t>
            </a:r>
            <a:r>
              <a:rPr lang="en-GB" b="1" dirty="0" smtClean="0"/>
              <a:t>: </a:t>
            </a:r>
          </a:p>
          <a:p>
            <a:pPr algn="l"/>
            <a:endParaRPr lang="en-GB" sz="2400" b="1" dirty="0"/>
          </a:p>
          <a:p>
            <a:pPr algn="l"/>
            <a:r>
              <a:rPr lang="en-GB" sz="2400" b="1" dirty="0"/>
              <a:t>Arbitration and the Courts: orders in support and the impact of insolvency proceedings</a:t>
            </a:r>
          </a:p>
          <a:p>
            <a:pPr algn="l"/>
            <a:endParaRPr lang="en-GB" b="1" dirty="0" smtClean="0"/>
          </a:p>
          <a:p>
            <a:pPr algn="l"/>
            <a:r>
              <a:rPr lang="en-GB" b="1" dirty="0" smtClean="0"/>
              <a:t>chaired </a:t>
            </a:r>
            <a:r>
              <a:rPr lang="en-GB" b="1" dirty="0"/>
              <a:t>by </a:t>
            </a:r>
            <a:r>
              <a:rPr lang="en-GB" b="1" dirty="0" smtClean="0"/>
              <a:t>Helen Davies QC</a:t>
            </a:r>
          </a:p>
          <a:p>
            <a:pPr algn="l"/>
            <a:endParaRPr lang="en-GB" b="1" dirty="0"/>
          </a:p>
          <a:p>
            <a:pPr marL="285750" indent="-285750" algn="l">
              <a:buFont typeface="Arial" panose="020B0604020202020204" pitchFamily="34" charset="0"/>
              <a:buChar char="•"/>
            </a:pPr>
            <a:r>
              <a:rPr lang="en-GB" b="1" dirty="0"/>
              <a:t>Jacob </a:t>
            </a:r>
            <a:r>
              <a:rPr lang="en-GB" b="1" dirty="0" smtClean="0"/>
              <a:t>Rabinowitz - </a:t>
            </a:r>
            <a:r>
              <a:rPr lang="en-GB" dirty="0"/>
              <a:t>Orders to secure the attendance of witnesses and document production</a:t>
            </a:r>
            <a:endParaRPr lang="en-GB" b="1" dirty="0" smtClean="0"/>
          </a:p>
          <a:p>
            <a:pPr marL="285750" indent="-285750" algn="l">
              <a:buFont typeface="Arial" panose="020B0604020202020204" pitchFamily="34" charset="0"/>
              <a:buChar char="•"/>
            </a:pPr>
            <a:r>
              <a:rPr lang="en-GB" b="1" dirty="0" smtClean="0"/>
              <a:t>Simon </a:t>
            </a:r>
            <a:r>
              <a:rPr lang="en-GB" b="1" dirty="0" err="1" smtClean="0"/>
              <a:t>Salzedo</a:t>
            </a:r>
            <a:r>
              <a:rPr lang="en-GB" b="1" dirty="0" smtClean="0"/>
              <a:t> QC - </a:t>
            </a:r>
            <a:r>
              <a:rPr lang="en-GB" dirty="0"/>
              <a:t>Injunctions in support of arbitration</a:t>
            </a:r>
            <a:endParaRPr lang="en-GB" b="1" dirty="0" smtClean="0"/>
          </a:p>
          <a:p>
            <a:pPr marL="285750" indent="-285750" algn="l">
              <a:buFont typeface="Arial" panose="020B0604020202020204" pitchFamily="34" charset="0"/>
              <a:buChar char="•"/>
            </a:pPr>
            <a:r>
              <a:rPr lang="en-GB" b="1" dirty="0" smtClean="0"/>
              <a:t>Harry Matovu QC - </a:t>
            </a:r>
            <a:r>
              <a:rPr lang="en-GB" dirty="0"/>
              <a:t>Arbitration and insolvency: a battle for </a:t>
            </a:r>
            <a:r>
              <a:rPr lang="en-GB" dirty="0" smtClean="0"/>
              <a:t>precedence</a:t>
            </a:r>
            <a:endParaRPr lang="en-GB" b="1"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flipV="1">
            <a:off x="1143000" y="5159827"/>
            <a:ext cx="6858000" cy="259295"/>
          </a:xfrm>
        </p:spPr>
        <p:txBody>
          <a:bodyPr>
            <a:normAutofit fontScale="25000" lnSpcReduction="20000"/>
          </a:bodyPr>
          <a:lstStyle/>
          <a:p>
            <a:endParaRPr lang="en-GB" dirty="0"/>
          </a:p>
        </p:txBody>
      </p:sp>
    </p:spTree>
    <p:extLst>
      <p:ext uri="{BB962C8B-B14F-4D97-AF65-F5344CB8AC3E}">
        <p14:creationId xmlns:p14="http://schemas.microsoft.com/office/powerpoint/2010/main" val="3083937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Other injunctions including freezers</a:t>
            </a:r>
            <a:endParaRPr lang="en-GB" dirty="0"/>
          </a:p>
        </p:txBody>
      </p:sp>
      <p:sp>
        <p:nvSpPr>
          <p:cNvPr id="4" name="Content Placeholder 3"/>
          <p:cNvSpPr>
            <a:spLocks noGrp="1"/>
          </p:cNvSpPr>
          <p:nvPr>
            <p:ph sz="quarter" idx="11"/>
          </p:nvPr>
        </p:nvSpPr>
        <p:spPr/>
        <p:txBody>
          <a:bodyPr/>
          <a:lstStyle/>
          <a:p>
            <a:r>
              <a:rPr lang="en-GB" dirty="0" smtClean="0"/>
              <a:t>S44 – applies to any seat: s2(3)(b).</a:t>
            </a:r>
          </a:p>
          <a:p>
            <a:endParaRPr lang="en-GB" dirty="0" smtClean="0"/>
          </a:p>
          <a:p>
            <a:r>
              <a:rPr lang="en-GB" dirty="0" smtClean="0"/>
              <a:t>S44 – not mandatory (s44(1), s4).</a:t>
            </a:r>
          </a:p>
          <a:p>
            <a:endParaRPr lang="en-GB" dirty="0" smtClean="0"/>
          </a:p>
          <a:p>
            <a:r>
              <a:rPr lang="en-GB" dirty="0" smtClean="0"/>
              <a:t>Clear words needed to exclude s44: </a:t>
            </a:r>
            <a:r>
              <a:rPr lang="en-GB" i="1" dirty="0"/>
              <a:t>SABMiller v East African Breweries</a:t>
            </a:r>
            <a:r>
              <a:rPr lang="en-GB" dirty="0"/>
              <a:t> [2010] 2 Lloyd’s Rep </a:t>
            </a:r>
            <a:r>
              <a:rPr lang="en-GB" dirty="0" smtClean="0"/>
              <a:t>422 </a:t>
            </a:r>
            <a:r>
              <a:rPr lang="en-GB" dirty="0"/>
              <a:t>at ¶</a:t>
            </a:r>
            <a:r>
              <a:rPr lang="en-GB" dirty="0" smtClean="0"/>
              <a:t>8</a:t>
            </a:r>
          </a:p>
          <a:p>
            <a:endParaRPr lang="en-GB" dirty="0" smtClean="0"/>
          </a:p>
          <a:p>
            <a:r>
              <a:rPr lang="en-GB" dirty="0" smtClean="0"/>
              <a:t>BUT in </a:t>
            </a:r>
            <a:r>
              <a:rPr lang="en-GB" i="1" dirty="0"/>
              <a:t>B v S</a:t>
            </a:r>
            <a:r>
              <a:rPr lang="en-GB" dirty="0"/>
              <a:t> [2011] 2 Lloyds Rep </a:t>
            </a:r>
            <a:r>
              <a:rPr lang="en-GB" dirty="0" smtClean="0"/>
              <a:t>18, ordinary </a:t>
            </a:r>
            <a:r>
              <a:rPr lang="en-GB" i="1" dirty="0" smtClean="0"/>
              <a:t>Scott v Avery </a:t>
            </a:r>
            <a:r>
              <a:rPr lang="en-GB" dirty="0" smtClean="0"/>
              <a:t>clause sufficed.</a:t>
            </a:r>
          </a:p>
          <a:p>
            <a:endParaRPr lang="en-GB" i="1" dirty="0" smtClean="0"/>
          </a:p>
          <a:p>
            <a:r>
              <a:rPr lang="en-GB" i="1" dirty="0" smtClean="0"/>
              <a:t>B v S </a:t>
            </a:r>
            <a:r>
              <a:rPr lang="en-GB" dirty="0" smtClean="0"/>
              <a:t>wording: “Neither party hereto, nor any persons claiming under either of them, shall bring any action or other legal proceedings against the other of them in respect of any such dispute until such dispute shall first have been heard and determined by the arbitrators, umpire or Board of Appeal  …”</a:t>
            </a:r>
          </a:p>
          <a:p>
            <a:endParaRPr lang="en-GB" dirty="0"/>
          </a:p>
        </p:txBody>
      </p:sp>
    </p:spTree>
    <p:extLst>
      <p:ext uri="{BB962C8B-B14F-4D97-AF65-F5344CB8AC3E}">
        <p14:creationId xmlns:p14="http://schemas.microsoft.com/office/powerpoint/2010/main" val="9537064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Other injunctions – s44</a:t>
            </a:r>
            <a:endParaRPr lang="en-GB" dirty="0"/>
          </a:p>
        </p:txBody>
      </p:sp>
      <p:sp>
        <p:nvSpPr>
          <p:cNvPr id="4" name="Content Placeholder 3"/>
          <p:cNvSpPr>
            <a:spLocks noGrp="1"/>
          </p:cNvSpPr>
          <p:nvPr>
            <p:ph sz="quarter" idx="11"/>
          </p:nvPr>
        </p:nvSpPr>
        <p:spPr/>
        <p:txBody>
          <a:bodyPr/>
          <a:lstStyle/>
          <a:p>
            <a:r>
              <a:rPr lang="en-GB" dirty="0" smtClean="0"/>
              <a:t>S44(4): if not urgent, court only to act on application with permission of the tribunal or agreement of other parties.</a:t>
            </a:r>
          </a:p>
          <a:p>
            <a:endParaRPr lang="en-GB" dirty="0" smtClean="0"/>
          </a:p>
          <a:p>
            <a:r>
              <a:rPr lang="en-GB" dirty="0" smtClean="0"/>
              <a:t>S44(3): if urgent, court may act “for the purpose of preserving evidence or assets”</a:t>
            </a:r>
          </a:p>
          <a:p>
            <a:endParaRPr lang="en-GB" i="1" dirty="0" smtClean="0"/>
          </a:p>
          <a:p>
            <a:r>
              <a:rPr lang="en-GB" i="1" dirty="0" err="1" smtClean="0"/>
              <a:t>Cetelem</a:t>
            </a:r>
            <a:r>
              <a:rPr lang="en-GB" i="1" dirty="0" smtClean="0"/>
              <a:t> v Roust</a:t>
            </a:r>
            <a:r>
              <a:rPr lang="en-GB" dirty="0" smtClean="0"/>
              <a:t> </a:t>
            </a:r>
            <a:r>
              <a:rPr lang="en-GB" smtClean="0"/>
              <a:t>[</a:t>
            </a:r>
            <a:r>
              <a:rPr lang="en-GB" smtClean="0"/>
              <a:t>2005</a:t>
            </a:r>
            <a:r>
              <a:rPr lang="en-GB" dirty="0" smtClean="0"/>
              <a:t>] 1 WLR 3555</a:t>
            </a:r>
          </a:p>
          <a:p>
            <a:pPr lvl="1"/>
            <a:r>
              <a:rPr lang="en-GB" dirty="0" smtClean="0"/>
              <a:t>s44(3) is restrictive, not permissive</a:t>
            </a:r>
          </a:p>
          <a:p>
            <a:pPr lvl="1"/>
            <a:r>
              <a:rPr lang="en-GB" dirty="0" smtClean="0"/>
              <a:t>Assets include contractual rights</a:t>
            </a:r>
          </a:p>
        </p:txBody>
      </p:sp>
    </p:spTree>
    <p:extLst>
      <p:ext uri="{BB962C8B-B14F-4D97-AF65-F5344CB8AC3E}">
        <p14:creationId xmlns:p14="http://schemas.microsoft.com/office/powerpoint/2010/main" val="1089973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Urgency issues</a:t>
            </a:r>
            <a:endParaRPr lang="en-GB" dirty="0"/>
          </a:p>
        </p:txBody>
      </p:sp>
      <p:sp>
        <p:nvSpPr>
          <p:cNvPr id="4" name="Content Placeholder 3"/>
          <p:cNvSpPr>
            <a:spLocks noGrp="1"/>
          </p:cNvSpPr>
          <p:nvPr>
            <p:ph sz="quarter" idx="11"/>
          </p:nvPr>
        </p:nvSpPr>
        <p:spPr/>
        <p:txBody>
          <a:bodyPr/>
          <a:lstStyle/>
          <a:p>
            <a:r>
              <a:rPr lang="en-GB" i="1" dirty="0" smtClean="0"/>
              <a:t>Gerald </a:t>
            </a:r>
            <a:r>
              <a:rPr lang="en-GB" i="1" dirty="0"/>
              <a:t>Metals v </a:t>
            </a:r>
            <a:r>
              <a:rPr lang="en-GB" i="1" dirty="0" err="1"/>
              <a:t>Timis</a:t>
            </a:r>
            <a:r>
              <a:rPr lang="en-GB" i="1" dirty="0"/>
              <a:t> Trust</a:t>
            </a:r>
            <a:r>
              <a:rPr lang="en-GB" dirty="0"/>
              <a:t> [2016] EWHC 2327 (Ch</a:t>
            </a:r>
            <a:r>
              <a:rPr lang="en-GB" dirty="0" smtClean="0"/>
              <a:t>)</a:t>
            </a:r>
          </a:p>
          <a:p>
            <a:pPr lvl="1"/>
            <a:r>
              <a:rPr lang="en-GB" dirty="0" smtClean="0"/>
              <a:t>LCIA Rules 2014 </a:t>
            </a:r>
          </a:p>
          <a:p>
            <a:pPr lvl="2"/>
            <a:r>
              <a:rPr lang="en-GB" dirty="0" smtClean="0"/>
              <a:t>Art 9A: “exceptional urgency” </a:t>
            </a:r>
            <a:r>
              <a:rPr lang="en-GB" dirty="0" smtClean="0">
                <a:sym typeface="Wingdings" panose="05000000000000000000" pitchFamily="2" charset="2"/>
              </a:rPr>
              <a:t> expedited formation of tribunal.</a:t>
            </a:r>
          </a:p>
          <a:p>
            <a:pPr lvl="2"/>
            <a:r>
              <a:rPr lang="en-GB" dirty="0" smtClean="0">
                <a:sym typeface="Wingdings" panose="05000000000000000000" pitchFamily="2" charset="2"/>
              </a:rPr>
              <a:t>Art 9B: “emergency”  appointment of emergency arbitrator</a:t>
            </a:r>
          </a:p>
          <a:p>
            <a:pPr lvl="1"/>
            <a:r>
              <a:rPr lang="en-GB" dirty="0" smtClean="0">
                <a:sym typeface="Wingdings" panose="05000000000000000000" pitchFamily="2" charset="2"/>
              </a:rPr>
              <a:t>No gap for “urgency”  no injunction from the court</a:t>
            </a:r>
          </a:p>
          <a:p>
            <a:pPr lvl="1"/>
            <a:endParaRPr lang="en-GB" dirty="0" smtClean="0"/>
          </a:p>
          <a:p>
            <a:r>
              <a:rPr lang="en-GB" i="1" dirty="0"/>
              <a:t>VTB Commodity Trading v JSC </a:t>
            </a:r>
            <a:r>
              <a:rPr lang="en-GB" i="1" dirty="0" err="1"/>
              <a:t>Antipinsky</a:t>
            </a:r>
            <a:r>
              <a:rPr lang="en-GB" i="1" dirty="0"/>
              <a:t> Refinery </a:t>
            </a:r>
            <a:r>
              <a:rPr lang="en-GB" dirty="0"/>
              <a:t>[2020] 1 WLR </a:t>
            </a:r>
            <a:r>
              <a:rPr lang="en-GB" dirty="0" smtClean="0"/>
              <a:t>1227</a:t>
            </a:r>
          </a:p>
          <a:p>
            <a:pPr lvl="1"/>
            <a:r>
              <a:rPr lang="en-GB" dirty="0" smtClean="0"/>
              <a:t>Urgent injunction was no longer urgent by return date</a:t>
            </a:r>
          </a:p>
          <a:p>
            <a:pPr lvl="1"/>
            <a:r>
              <a:rPr lang="en-GB" dirty="0" smtClean="0"/>
              <a:t>Claimant had to return to the tribunal</a:t>
            </a:r>
          </a:p>
          <a:p>
            <a:pPr lvl="1"/>
            <a:r>
              <a:rPr lang="en-GB" dirty="0" smtClean="0"/>
              <a:t>Court accommodated by adjourning return date</a:t>
            </a:r>
          </a:p>
        </p:txBody>
      </p:sp>
    </p:spTree>
    <p:extLst>
      <p:ext uri="{BB962C8B-B14F-4D97-AF65-F5344CB8AC3E}">
        <p14:creationId xmlns:p14="http://schemas.microsoft.com/office/powerpoint/2010/main" val="2580479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a:t/>
            </a:r>
            <a:br>
              <a:rPr lang="en-GB" dirty="0"/>
            </a:b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2050869"/>
            <a:ext cx="6858000" cy="661333"/>
          </a:xfrm>
        </p:spPr>
        <p:txBody>
          <a:bodyPr>
            <a:normAutofit/>
          </a:bodyPr>
          <a:lstStyle/>
          <a:p>
            <a:r>
              <a:rPr lang="en-GB" sz="2000" dirty="0" smtClean="0"/>
              <a:t>ARBITRATION AND INSOLVENCY: A BATTLE FOR PRECEDENCE</a:t>
            </a:r>
            <a:endParaRPr lang="en-GB" sz="2000"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normAutofit/>
          </a:bodyPr>
          <a:lstStyle/>
          <a:p>
            <a:r>
              <a:rPr lang="en-GB" sz="2000" dirty="0" smtClean="0"/>
              <a:t>Harry Matovu QC</a:t>
            </a:r>
            <a:endParaRPr lang="en-GB" sz="2000" dirty="0"/>
          </a:p>
        </p:txBody>
      </p:sp>
    </p:spTree>
    <p:extLst>
      <p:ext uri="{BB962C8B-B14F-4D97-AF65-F5344CB8AC3E}">
        <p14:creationId xmlns:p14="http://schemas.microsoft.com/office/powerpoint/2010/main" val="10167649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lstStyle/>
          <a:p>
            <a:pPr algn="ctr"/>
            <a:r>
              <a:rPr lang="en-US" dirty="0" smtClean="0"/>
              <a:t>competing public policies</a:t>
            </a:r>
            <a:endParaRPr lang="en-US" dirty="0"/>
          </a:p>
        </p:txBody>
      </p:sp>
      <p:sp>
        <p:nvSpPr>
          <p:cNvPr id="5" name="Content Placeholder 4"/>
          <p:cNvSpPr>
            <a:spLocks noGrp="1"/>
          </p:cNvSpPr>
          <p:nvPr>
            <p:ph sz="quarter" idx="11"/>
          </p:nvPr>
        </p:nvSpPr>
        <p:spPr/>
        <p:txBody>
          <a:bodyPr/>
          <a:lstStyle/>
          <a:p>
            <a:pPr marL="0" indent="0">
              <a:buNone/>
            </a:pPr>
            <a:r>
              <a:rPr lang="en-US" b="1" dirty="0" smtClean="0"/>
              <a:t>Arbitration</a:t>
            </a:r>
          </a:p>
          <a:p>
            <a:pPr marL="180000" lvl="1" indent="0">
              <a:buNone/>
            </a:pPr>
            <a:r>
              <a:rPr lang="en-GB" dirty="0" smtClean="0"/>
              <a:t>Party </a:t>
            </a:r>
            <a:r>
              <a:rPr lang="en-GB" dirty="0"/>
              <a:t>autonomy and the decentralisation of private dispute </a:t>
            </a:r>
            <a:r>
              <a:rPr lang="en-GB" dirty="0" smtClean="0"/>
              <a:t>resolution</a:t>
            </a:r>
          </a:p>
          <a:p>
            <a:pPr lvl="1"/>
            <a:endParaRPr lang="en-GB" dirty="0" smtClean="0"/>
          </a:p>
          <a:p>
            <a:pPr marL="360000" lvl="2" indent="0" algn="just">
              <a:buNone/>
            </a:pPr>
            <a:r>
              <a:rPr lang="en-GB" dirty="0" smtClean="0"/>
              <a:t>“</a:t>
            </a:r>
            <a:r>
              <a:rPr lang="en-GB" i="1" dirty="0" smtClean="0"/>
              <a:t>Where </a:t>
            </a:r>
            <a:r>
              <a:rPr lang="en-GB" i="1" dirty="0"/>
              <a:t>parties agree to arbitrate, it is the policy of the law that they should be held to their bargain</a:t>
            </a:r>
            <a:r>
              <a:rPr lang="en-GB" dirty="0"/>
              <a:t>"</a:t>
            </a:r>
            <a:endParaRPr lang="en-GB" dirty="0" smtClean="0"/>
          </a:p>
          <a:p>
            <a:pPr marL="180000" lvl="1" indent="0">
              <a:buNone/>
            </a:pPr>
            <a:endParaRPr lang="en-US" dirty="0" smtClean="0"/>
          </a:p>
          <a:p>
            <a:pPr marL="0" indent="0">
              <a:buNone/>
            </a:pPr>
            <a:r>
              <a:rPr lang="en-US" b="1" dirty="0" smtClean="0"/>
              <a:t>Insolvency</a:t>
            </a:r>
          </a:p>
          <a:p>
            <a:pPr marL="180000" lvl="1" indent="0" algn="just">
              <a:buNone/>
            </a:pPr>
            <a:r>
              <a:rPr lang="en-US" dirty="0" smtClean="0"/>
              <a:t>The </a:t>
            </a:r>
            <a:r>
              <a:rPr lang="en-GB" dirty="0" smtClean="0"/>
              <a:t>orderly </a:t>
            </a:r>
            <a:r>
              <a:rPr lang="en-GB" dirty="0"/>
              <a:t>management </a:t>
            </a:r>
            <a:r>
              <a:rPr lang="en-GB" dirty="0" smtClean="0"/>
              <a:t>of an </a:t>
            </a:r>
            <a:r>
              <a:rPr lang="en-GB" dirty="0"/>
              <a:t>insolvent estate </a:t>
            </a:r>
            <a:r>
              <a:rPr lang="en-GB" dirty="0" smtClean="0"/>
              <a:t>by means of a public collective proceeding for </a:t>
            </a:r>
            <a:r>
              <a:rPr lang="en-GB" dirty="0"/>
              <a:t>the benefit of all </a:t>
            </a:r>
            <a:r>
              <a:rPr lang="en-GB" dirty="0" smtClean="0"/>
              <a:t>creditors</a:t>
            </a:r>
          </a:p>
          <a:p>
            <a:pPr marL="180000" lvl="1" indent="0">
              <a:buNone/>
            </a:pPr>
            <a:endParaRPr lang="en-GB" dirty="0" smtClean="0"/>
          </a:p>
          <a:p>
            <a:pPr marL="360000" lvl="2" indent="0" algn="just">
              <a:buNone/>
            </a:pPr>
            <a:r>
              <a:rPr lang="en-GB" dirty="0" smtClean="0"/>
              <a:t>“</a:t>
            </a:r>
            <a:r>
              <a:rPr lang="en-GB" i="1" dirty="0"/>
              <a:t>T</a:t>
            </a:r>
            <a:r>
              <a:rPr lang="en-GB" i="1" dirty="0" smtClean="0"/>
              <a:t>he </a:t>
            </a:r>
            <a:r>
              <a:rPr lang="en-GB" i="1" dirty="0"/>
              <a:t>non-</a:t>
            </a:r>
            <a:r>
              <a:rPr lang="en-GB" i="1" dirty="0" err="1"/>
              <a:t>arbitrability</a:t>
            </a:r>
            <a:r>
              <a:rPr lang="en-GB" i="1" dirty="0"/>
              <a:t> doctrine rests on the notion that some matters so pervasively involve public rights, or interests of third parties, which are the subjects of uniquely governmental authority, that agreements to resolve such disputes by ‘private’ arbitration should not be given effect</a:t>
            </a:r>
            <a:r>
              <a:rPr lang="en-GB" dirty="0"/>
              <a:t>.”</a:t>
            </a:r>
            <a:endParaRPr lang="en-US" dirty="0"/>
          </a:p>
        </p:txBody>
      </p:sp>
    </p:spTree>
    <p:extLst>
      <p:ext uri="{BB962C8B-B14F-4D97-AF65-F5344CB8AC3E}">
        <p14:creationId xmlns:p14="http://schemas.microsoft.com/office/powerpoint/2010/main" val="142227669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a:bodyPr>
          <a:lstStyle/>
          <a:p>
            <a:pPr algn="ctr"/>
            <a:r>
              <a:rPr lang="en-US" dirty="0" smtClean="0"/>
              <a:t>Nature of a liquidator’s claims</a:t>
            </a:r>
            <a:endParaRPr lang="en-GB" dirty="0"/>
          </a:p>
        </p:txBody>
      </p:sp>
      <p:sp>
        <p:nvSpPr>
          <p:cNvPr id="4" name="Content Placeholder 3"/>
          <p:cNvSpPr>
            <a:spLocks noGrp="1"/>
          </p:cNvSpPr>
          <p:nvPr>
            <p:ph sz="quarter" idx="11"/>
          </p:nvPr>
        </p:nvSpPr>
        <p:spPr/>
        <p:txBody>
          <a:bodyPr/>
          <a:lstStyle/>
          <a:p>
            <a:pPr marL="0" indent="0">
              <a:buNone/>
            </a:pPr>
            <a:r>
              <a:rPr lang="en-GB" b="1" i="1" dirty="0" smtClean="0"/>
              <a:t>Re MC Bacon Ltd (No.2)</a:t>
            </a:r>
            <a:r>
              <a:rPr lang="en-GB" b="1" dirty="0" smtClean="0"/>
              <a:t> </a:t>
            </a:r>
            <a:r>
              <a:rPr lang="en-GB" dirty="0"/>
              <a:t>[1991] </a:t>
            </a:r>
            <a:r>
              <a:rPr lang="en-GB" dirty="0" err="1"/>
              <a:t>Ch</a:t>
            </a:r>
            <a:r>
              <a:rPr lang="en-GB" dirty="0"/>
              <a:t> </a:t>
            </a:r>
            <a:r>
              <a:rPr lang="en-GB" dirty="0" smtClean="0"/>
              <a:t>127</a:t>
            </a:r>
          </a:p>
          <a:p>
            <a:pPr marL="0" indent="0">
              <a:buNone/>
            </a:pPr>
            <a:endParaRPr lang="en-GB" dirty="0" smtClean="0"/>
          </a:p>
          <a:p>
            <a:pPr marL="180000" lvl="1" indent="0" algn="just">
              <a:buNone/>
            </a:pPr>
            <a:r>
              <a:rPr lang="en-GB" dirty="0"/>
              <a:t>“An </a:t>
            </a:r>
            <a:r>
              <a:rPr lang="en-GB" dirty="0" smtClean="0"/>
              <a:t>application </a:t>
            </a:r>
            <a:r>
              <a:rPr lang="en-GB" dirty="0"/>
              <a:t>to set aside a voidable preference can be made only by a liquidator or administrator and in the absence of a liquidation or administration order cannot be made at all: see section 239(1) of the Act of 1986…. </a:t>
            </a:r>
            <a:r>
              <a:rPr lang="en-GB" dirty="0" smtClean="0"/>
              <a:t>[A]</a:t>
            </a:r>
            <a:r>
              <a:rPr lang="en-GB" dirty="0" err="1" smtClean="0"/>
              <a:t>ny</a:t>
            </a:r>
            <a:r>
              <a:rPr lang="en-GB" dirty="0" smtClean="0"/>
              <a:t> </a:t>
            </a:r>
            <a:r>
              <a:rPr lang="en-GB" dirty="0"/>
              <a:t>sum recovered from a creditor who has been wrongly preferred </a:t>
            </a:r>
            <a:r>
              <a:rPr lang="en-GB" dirty="0" err="1"/>
              <a:t>enures</a:t>
            </a:r>
            <a:r>
              <a:rPr lang="en-GB" dirty="0"/>
              <a:t> for the benefit of the general body of creditors, not for the benefit of the company or the holder of a floating charge. It does not become part of the company's assets but is received by the liquidator impressed with a trust in favour of those creditors amongst whom he has to distribute the assets of the company: see </a:t>
            </a:r>
            <a:r>
              <a:rPr lang="en-GB" i="1" dirty="0"/>
              <a:t>In re </a:t>
            </a:r>
            <a:r>
              <a:rPr lang="en-GB" i="1" dirty="0" err="1"/>
              <a:t>Yagerphone</a:t>
            </a:r>
            <a:r>
              <a:rPr lang="en-GB" i="1" dirty="0"/>
              <a:t> Ltd. </a:t>
            </a:r>
            <a:r>
              <a:rPr lang="en-GB" dirty="0"/>
              <a:t>[1935] </a:t>
            </a:r>
            <a:r>
              <a:rPr lang="en-GB" dirty="0" err="1"/>
              <a:t>Ch</a:t>
            </a:r>
            <a:r>
              <a:rPr lang="en-GB" dirty="0"/>
              <a:t> 392.”</a:t>
            </a:r>
            <a:endParaRPr lang="en-GB" dirty="0" smtClean="0"/>
          </a:p>
          <a:p>
            <a:endParaRPr lang="en-GB" dirty="0" smtClean="0"/>
          </a:p>
          <a:p>
            <a:pPr marL="0" indent="0">
              <a:buNone/>
            </a:pPr>
            <a:r>
              <a:rPr lang="en-GB" b="1" i="1" dirty="0" smtClean="0"/>
              <a:t>Re </a:t>
            </a:r>
            <a:r>
              <a:rPr lang="en-GB" b="1" i="1" dirty="0"/>
              <a:t>Oasis Merchandising Services Ltd</a:t>
            </a:r>
            <a:r>
              <a:rPr lang="en-GB" dirty="0"/>
              <a:t> [1998] </a:t>
            </a:r>
            <a:r>
              <a:rPr lang="en-GB" dirty="0" err="1"/>
              <a:t>Ch</a:t>
            </a:r>
            <a:r>
              <a:rPr lang="en-GB" dirty="0"/>
              <a:t> </a:t>
            </a:r>
            <a:r>
              <a:rPr lang="en-GB" dirty="0" smtClean="0"/>
              <a:t>170</a:t>
            </a:r>
          </a:p>
          <a:p>
            <a:endParaRPr lang="en-GB" dirty="0" smtClean="0"/>
          </a:p>
          <a:p>
            <a:endParaRPr lang="en-GB" dirty="0"/>
          </a:p>
        </p:txBody>
      </p:sp>
    </p:spTree>
    <p:extLst>
      <p:ext uri="{BB962C8B-B14F-4D97-AF65-F5344CB8AC3E}">
        <p14:creationId xmlns:p14="http://schemas.microsoft.com/office/powerpoint/2010/main" val="17769054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endParaRPr lang="en-GB"/>
          </a:p>
        </p:txBody>
      </p:sp>
      <p:sp>
        <p:nvSpPr>
          <p:cNvPr id="4" name="Content Placeholder 3"/>
          <p:cNvSpPr>
            <a:spLocks noGrp="1"/>
          </p:cNvSpPr>
          <p:nvPr>
            <p:ph sz="quarter" idx="11"/>
          </p:nvPr>
        </p:nvSpPr>
        <p:spPr/>
        <p:txBody>
          <a:bodyPr/>
          <a:lstStyle/>
          <a:p>
            <a:pPr marL="0" indent="0">
              <a:buNone/>
            </a:pPr>
            <a:r>
              <a:rPr lang="en-GB" b="1" i="1" dirty="0"/>
              <a:t>Rubin v </a:t>
            </a:r>
            <a:r>
              <a:rPr lang="en-GB" b="1" i="1" dirty="0" err="1"/>
              <a:t>Eurofinance</a:t>
            </a:r>
            <a:r>
              <a:rPr lang="en-GB" b="1" i="1" dirty="0"/>
              <a:t> SA </a:t>
            </a:r>
            <a:r>
              <a:rPr lang="en-GB" dirty="0"/>
              <a:t>[2013] 1 AC 236 at [98</a:t>
            </a:r>
            <a:r>
              <a:rPr lang="en-GB" dirty="0" smtClean="0"/>
              <a:t>]</a:t>
            </a:r>
          </a:p>
          <a:p>
            <a:pPr marL="0" indent="0">
              <a:buNone/>
            </a:pPr>
            <a:endParaRPr lang="en-GB" dirty="0" smtClean="0"/>
          </a:p>
          <a:p>
            <a:pPr marL="180000" lvl="1" indent="0" algn="just">
              <a:buNone/>
            </a:pPr>
            <a:r>
              <a:rPr lang="en-US" dirty="0"/>
              <a:t>“</a:t>
            </a:r>
            <a:r>
              <a:rPr lang="en-US" b="1" dirty="0"/>
              <a:t>The order [for payment for an unfair preference] does not vindicate property rights which the company itself would have had prior to liquidation, but statutory rights which the liquidator has under the statutory scheme in consequence of winding up. </a:t>
            </a:r>
            <a:r>
              <a:rPr lang="en-US" dirty="0"/>
              <a:t>The purpose of the order for the payment of money to a company in liquidation is not to compensate the company, but to adjust the rights of creditors among themselves in such a way as to eliminate the effects of </a:t>
            </a:r>
            <a:r>
              <a:rPr lang="en-US" dirty="0" err="1"/>
              <a:t>favourable</a:t>
            </a:r>
            <a:r>
              <a:rPr lang="en-US" dirty="0"/>
              <a:t> treatment afforded to one or more creditors, to the exclusion of others, in the period immediately before an insolvent administration commences…”</a:t>
            </a:r>
            <a:endParaRPr lang="en-GB" dirty="0"/>
          </a:p>
        </p:txBody>
      </p:sp>
    </p:spTree>
    <p:extLst>
      <p:ext uri="{BB962C8B-B14F-4D97-AF65-F5344CB8AC3E}">
        <p14:creationId xmlns:p14="http://schemas.microsoft.com/office/powerpoint/2010/main" val="37039666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GB" dirty="0" smtClean="0"/>
              <a:t>Arbitration </a:t>
            </a:r>
            <a:r>
              <a:rPr lang="en-GB" cap="none" dirty="0" smtClean="0"/>
              <a:t>v</a:t>
            </a:r>
            <a:r>
              <a:rPr lang="en-GB" dirty="0" smtClean="0"/>
              <a:t> </a:t>
            </a:r>
            <a:r>
              <a:rPr lang="en-GB" dirty="0" smtClean="0"/>
              <a:t>insolvency: Three issues</a:t>
            </a:r>
            <a:endParaRPr lang="en-GB" dirty="0"/>
          </a:p>
        </p:txBody>
      </p:sp>
      <p:sp>
        <p:nvSpPr>
          <p:cNvPr id="4" name="Content Placeholder 3"/>
          <p:cNvSpPr>
            <a:spLocks noGrp="1"/>
          </p:cNvSpPr>
          <p:nvPr>
            <p:ph sz="quarter" idx="11"/>
          </p:nvPr>
        </p:nvSpPr>
        <p:spPr/>
        <p:txBody>
          <a:bodyPr/>
          <a:lstStyle/>
          <a:p>
            <a:pPr marL="717550" indent="-717550">
              <a:buNone/>
            </a:pPr>
            <a:r>
              <a:rPr lang="en-GB" dirty="0" smtClean="0"/>
              <a:t>(</a:t>
            </a:r>
            <a:r>
              <a:rPr lang="en-GB" b="1" dirty="0" smtClean="0"/>
              <a:t>1)	</a:t>
            </a:r>
            <a:r>
              <a:rPr lang="en-GB" b="1" dirty="0" err="1" smtClean="0"/>
              <a:t>Privity</a:t>
            </a:r>
            <a:endParaRPr lang="en-GB" dirty="0" smtClean="0"/>
          </a:p>
          <a:p>
            <a:pPr marL="540000" lvl="3" indent="0">
              <a:buNone/>
            </a:pPr>
            <a:r>
              <a:rPr lang="en-GB" dirty="0" smtClean="0"/>
              <a:t>	Is a liquidator bound </a:t>
            </a:r>
            <a:r>
              <a:rPr lang="en-GB" dirty="0"/>
              <a:t>by </a:t>
            </a:r>
            <a:r>
              <a:rPr lang="en-GB" dirty="0" smtClean="0"/>
              <a:t>an existing arbitration agreement when </a:t>
            </a:r>
            <a:r>
              <a:rPr lang="en-GB" dirty="0"/>
              <a:t>pursuing </a:t>
            </a:r>
            <a:r>
              <a:rPr lang="en-GB" dirty="0" smtClean="0"/>
              <a:t>	an avoidance </a:t>
            </a:r>
            <a:r>
              <a:rPr lang="en-GB" dirty="0"/>
              <a:t>claim</a:t>
            </a:r>
            <a:r>
              <a:rPr lang="en-GB" dirty="0" smtClean="0"/>
              <a:t>?</a:t>
            </a:r>
          </a:p>
          <a:p>
            <a:endParaRPr lang="en-GB" dirty="0" smtClean="0"/>
          </a:p>
          <a:p>
            <a:pPr marL="717550" indent="-717550">
              <a:buNone/>
            </a:pPr>
            <a:r>
              <a:rPr lang="en-GB" b="1" dirty="0" smtClean="0"/>
              <a:t>(2)	Scope </a:t>
            </a:r>
            <a:endParaRPr lang="en-GB" dirty="0"/>
          </a:p>
          <a:p>
            <a:pPr marL="540000" lvl="3" indent="0">
              <a:buNone/>
            </a:pPr>
            <a:r>
              <a:rPr lang="en-GB" dirty="0" smtClean="0"/>
              <a:t>	As </a:t>
            </a:r>
            <a:r>
              <a:rPr lang="en-GB" dirty="0"/>
              <a:t>a matter of construction, was the </a:t>
            </a:r>
            <a:r>
              <a:rPr lang="en-GB" dirty="0" smtClean="0"/>
              <a:t>arbitration agreement </a:t>
            </a:r>
            <a:r>
              <a:rPr lang="en-GB" dirty="0"/>
              <a:t>intended to </a:t>
            </a:r>
            <a:r>
              <a:rPr lang="en-GB" dirty="0" smtClean="0"/>
              <a:t>	govern avoidance </a:t>
            </a:r>
            <a:r>
              <a:rPr lang="en-GB" dirty="0"/>
              <a:t>claims by a </a:t>
            </a:r>
            <a:r>
              <a:rPr lang="en-GB" dirty="0" smtClean="0"/>
              <a:t>liquidator?</a:t>
            </a:r>
          </a:p>
          <a:p>
            <a:pPr marL="540000" lvl="3" indent="0">
              <a:buNone/>
            </a:pPr>
            <a:r>
              <a:rPr lang="en-GB" b="1" dirty="0" smtClean="0"/>
              <a:t> </a:t>
            </a:r>
            <a:endParaRPr lang="en-GB" dirty="0"/>
          </a:p>
          <a:p>
            <a:pPr marL="717550" lvl="1" indent="-717550">
              <a:buAutoNum type="arabicParenBoth" startAt="3"/>
            </a:pPr>
            <a:r>
              <a:rPr lang="en-GB" b="1" dirty="0" err="1"/>
              <a:t>Arbitrability</a:t>
            </a:r>
            <a:r>
              <a:rPr lang="en-GB" b="1" dirty="0"/>
              <a:t> </a:t>
            </a:r>
            <a:endParaRPr lang="en-GB" b="1" dirty="0" smtClean="0"/>
          </a:p>
          <a:p>
            <a:pPr marL="717550" indent="-717550">
              <a:buNone/>
            </a:pPr>
            <a:r>
              <a:rPr lang="en-GB" dirty="0" smtClean="0"/>
              <a:t>	Is an avoidance </a:t>
            </a:r>
            <a:r>
              <a:rPr lang="en-GB" dirty="0"/>
              <a:t>claim by </a:t>
            </a:r>
            <a:r>
              <a:rPr lang="en-GB" dirty="0" smtClean="0"/>
              <a:t>a liquidator </a:t>
            </a:r>
            <a:r>
              <a:rPr lang="en-GB" dirty="0" err="1"/>
              <a:t>arbitrable</a:t>
            </a:r>
            <a:r>
              <a:rPr lang="en-GB" dirty="0"/>
              <a:t> as a matter of public policy?</a:t>
            </a:r>
          </a:p>
        </p:txBody>
      </p:sp>
    </p:spTree>
    <p:extLst>
      <p:ext uri="{BB962C8B-B14F-4D97-AF65-F5344CB8AC3E}">
        <p14:creationId xmlns:p14="http://schemas.microsoft.com/office/powerpoint/2010/main" val="33426380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pPr algn="ctr"/>
            <a:r>
              <a:rPr lang="en-GB" dirty="0" smtClean="0"/>
              <a:t>(1) PRIVITY</a:t>
            </a:r>
            <a:endParaRPr lang="en-GB" dirty="0"/>
          </a:p>
        </p:txBody>
      </p:sp>
      <p:sp>
        <p:nvSpPr>
          <p:cNvPr id="4" name="Content Placeholder 3"/>
          <p:cNvSpPr>
            <a:spLocks noGrp="1"/>
          </p:cNvSpPr>
          <p:nvPr>
            <p:ph sz="quarter" idx="11"/>
          </p:nvPr>
        </p:nvSpPr>
        <p:spPr/>
        <p:txBody>
          <a:bodyPr/>
          <a:lstStyle/>
          <a:p>
            <a:pPr marL="0" indent="0">
              <a:buNone/>
            </a:pPr>
            <a:r>
              <a:rPr lang="en-GB" b="1" i="1" dirty="0" err="1" smtClean="0"/>
              <a:t>Riverrock</a:t>
            </a:r>
            <a:r>
              <a:rPr lang="en-GB" b="1" i="1" dirty="0" smtClean="0"/>
              <a:t> </a:t>
            </a:r>
            <a:r>
              <a:rPr lang="en-GB" b="1" i="1" dirty="0"/>
              <a:t>Securities </a:t>
            </a:r>
            <a:r>
              <a:rPr lang="en-GB" b="1" i="1" dirty="0" smtClean="0"/>
              <a:t>Ltd </a:t>
            </a:r>
            <a:r>
              <a:rPr lang="en-GB" b="1" i="1" dirty="0"/>
              <a:t>v International Bank of St </a:t>
            </a:r>
            <a:r>
              <a:rPr lang="en-GB" b="1" i="1" dirty="0" smtClean="0"/>
              <a:t>Petersburg JSC </a:t>
            </a:r>
            <a:r>
              <a:rPr lang="en-GB" dirty="0"/>
              <a:t>[2020] EWHC 2483 (</a:t>
            </a:r>
            <a:r>
              <a:rPr lang="en-GB" dirty="0" err="1"/>
              <a:t>Comm</a:t>
            </a:r>
            <a:r>
              <a:rPr lang="en-GB" dirty="0" smtClean="0"/>
              <a:t>), </a:t>
            </a:r>
            <a:r>
              <a:rPr lang="en-GB" dirty="0"/>
              <a:t>[2020] 2 Lloyd's Rep. 591</a:t>
            </a:r>
            <a:endParaRPr lang="en-GB" b="1" dirty="0" smtClean="0"/>
          </a:p>
          <a:p>
            <a:pPr marL="0" indent="0">
              <a:buNone/>
            </a:pPr>
            <a:endParaRPr lang="en-GB" b="1" dirty="0" smtClean="0"/>
          </a:p>
          <a:p>
            <a:pPr marL="180000" lvl="1" indent="0">
              <a:buNone/>
            </a:pPr>
            <a:r>
              <a:rPr lang="en-GB" dirty="0" smtClean="0"/>
              <a:t>Per Foxton J at [54] (obiter)</a:t>
            </a:r>
          </a:p>
          <a:p>
            <a:pPr marL="180000" lvl="1" indent="0">
              <a:buNone/>
            </a:pPr>
            <a:endParaRPr lang="en-GB" dirty="0" smtClean="0"/>
          </a:p>
          <a:p>
            <a:pPr marL="180000" lvl="1" indent="0" algn="just">
              <a:buNone/>
            </a:pPr>
            <a:r>
              <a:rPr lang="en-GB" dirty="0"/>
              <a:t>There is a case for treating a claim by an administrator or liquidator to set aside a contract containing an arbitration agreement as, in substance, a claim by the insolvent company, because the administrator or liquidator will generally have supplanted the previous management of the company, which will not retain any power of independent action in relation to the contract in issue</a:t>
            </a:r>
            <a:r>
              <a:rPr lang="en-GB" dirty="0" smtClean="0"/>
              <a:t>. </a:t>
            </a:r>
            <a:endParaRPr lang="en-GB" dirty="0"/>
          </a:p>
          <a:p>
            <a:endParaRPr lang="en-GB" dirty="0" smtClean="0"/>
          </a:p>
          <a:p>
            <a:pPr marL="0" indent="0">
              <a:buNone/>
            </a:pPr>
            <a:endParaRPr lang="en-GB" dirty="0"/>
          </a:p>
        </p:txBody>
      </p:sp>
    </p:spTree>
    <p:extLst>
      <p:ext uri="{BB962C8B-B14F-4D97-AF65-F5344CB8AC3E}">
        <p14:creationId xmlns:p14="http://schemas.microsoft.com/office/powerpoint/2010/main" val="39229590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pPr algn="ctr"/>
            <a:r>
              <a:rPr lang="en-GB" dirty="0" smtClean="0"/>
              <a:t>(2) SCOPE</a:t>
            </a:r>
            <a:endParaRPr lang="en-GB" dirty="0"/>
          </a:p>
        </p:txBody>
      </p:sp>
      <p:sp>
        <p:nvSpPr>
          <p:cNvPr id="4" name="Content Placeholder 3"/>
          <p:cNvSpPr>
            <a:spLocks noGrp="1"/>
          </p:cNvSpPr>
          <p:nvPr>
            <p:ph sz="quarter" idx="11"/>
          </p:nvPr>
        </p:nvSpPr>
        <p:spPr/>
        <p:txBody>
          <a:bodyPr/>
          <a:lstStyle/>
          <a:p>
            <a:pPr marL="0" indent="0">
              <a:buNone/>
            </a:pPr>
            <a:r>
              <a:rPr lang="en-GB" b="1" i="1" dirty="0"/>
              <a:t>Team Y&amp;R Holdings v </a:t>
            </a:r>
            <a:r>
              <a:rPr lang="en-GB" b="1" i="1" dirty="0" err="1"/>
              <a:t>Ghossoub</a:t>
            </a:r>
            <a:r>
              <a:rPr lang="en-GB" i="1" dirty="0"/>
              <a:t> </a:t>
            </a:r>
            <a:r>
              <a:rPr lang="en-GB" dirty="0" smtClean="0"/>
              <a:t>[2017] EWHC 2401 (</a:t>
            </a:r>
            <a:r>
              <a:rPr lang="en-GB" dirty="0" err="1" smtClean="0"/>
              <a:t>Comm</a:t>
            </a:r>
            <a:r>
              <a:rPr lang="en-GB" dirty="0" smtClean="0"/>
              <a:t>)</a:t>
            </a:r>
          </a:p>
          <a:p>
            <a:endParaRPr lang="en-GB" dirty="0" smtClean="0"/>
          </a:p>
          <a:p>
            <a:pPr marL="0" indent="0">
              <a:buNone/>
            </a:pPr>
            <a:r>
              <a:rPr lang="en-GB" dirty="0" smtClean="0"/>
              <a:t>Per </a:t>
            </a:r>
            <a:r>
              <a:rPr lang="en-GB" dirty="0"/>
              <a:t>Laurence Rabinowitz </a:t>
            </a:r>
            <a:r>
              <a:rPr lang="en-GB" dirty="0" smtClean="0"/>
              <a:t>QC</a:t>
            </a:r>
          </a:p>
          <a:p>
            <a:pPr marL="0" indent="0">
              <a:buNone/>
            </a:pPr>
            <a:endParaRPr lang="en-GB" dirty="0" smtClean="0"/>
          </a:p>
          <a:p>
            <a:pPr marL="180000" lvl="1" indent="0" algn="just">
              <a:buNone/>
            </a:pPr>
            <a:r>
              <a:rPr lang="en-GB" dirty="0" smtClean="0"/>
              <a:t>It </a:t>
            </a:r>
            <a:r>
              <a:rPr lang="en-GB" dirty="0"/>
              <a:t>was unlikely that contracting parties intended to agree to submit to the English courts </a:t>
            </a:r>
            <a:r>
              <a:rPr lang="en-GB" dirty="0" smtClean="0"/>
              <a:t>an unfair prejudice dispute </a:t>
            </a:r>
            <a:r>
              <a:rPr lang="en-GB" dirty="0"/>
              <a:t>in respect of which they lacked jurisdiction to grant a remedy</a:t>
            </a:r>
          </a:p>
        </p:txBody>
      </p:sp>
    </p:spTree>
    <p:extLst>
      <p:ext uri="{BB962C8B-B14F-4D97-AF65-F5344CB8AC3E}">
        <p14:creationId xmlns:p14="http://schemas.microsoft.com/office/powerpoint/2010/main" val="13666360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2129246"/>
            <a:ext cx="6858000" cy="1299754"/>
          </a:xfrm>
        </p:spPr>
        <p:txBody>
          <a:bodyPr>
            <a:normAutofit/>
          </a:bodyPr>
          <a:lstStyle/>
          <a:p>
            <a:r>
              <a:rPr lang="en-US" sz="2000" dirty="0" smtClean="0"/>
              <a:t>ORDERS TO SECURE THE ATTENDANCE OF WITNESSES, FOR THE TAKING OF WITNESS EVIDENCE, AND FOR DOCUMENT PRODUCTION</a:t>
            </a:r>
            <a:endParaRPr lang="en-GB" sz="2000"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normAutofit/>
          </a:bodyPr>
          <a:lstStyle/>
          <a:p>
            <a:r>
              <a:rPr lang="en-US" sz="2000" dirty="0"/>
              <a:t>Jacob Rabinowitz</a:t>
            </a:r>
            <a:endParaRPr lang="en-GB" sz="2000" dirty="0"/>
          </a:p>
        </p:txBody>
      </p:sp>
    </p:spTree>
    <p:extLst>
      <p:ext uri="{BB962C8B-B14F-4D97-AF65-F5344CB8AC3E}">
        <p14:creationId xmlns:p14="http://schemas.microsoft.com/office/powerpoint/2010/main" val="24113521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pPr algn="ctr"/>
            <a:r>
              <a:rPr lang="en-GB" dirty="0" smtClean="0"/>
              <a:t>(3)	</a:t>
            </a:r>
            <a:r>
              <a:rPr lang="en-GB" dirty="0" err="1" smtClean="0"/>
              <a:t>arbitrability</a:t>
            </a:r>
            <a:endParaRPr lang="en-GB" dirty="0"/>
          </a:p>
        </p:txBody>
      </p:sp>
      <p:sp>
        <p:nvSpPr>
          <p:cNvPr id="4" name="Content Placeholder 3"/>
          <p:cNvSpPr>
            <a:spLocks noGrp="1"/>
          </p:cNvSpPr>
          <p:nvPr>
            <p:ph sz="quarter" idx="11"/>
          </p:nvPr>
        </p:nvSpPr>
        <p:spPr/>
        <p:txBody>
          <a:bodyPr/>
          <a:lstStyle/>
          <a:p>
            <a:pPr marL="0" indent="0" algn="just">
              <a:buNone/>
            </a:pPr>
            <a:r>
              <a:rPr lang="en-US" b="1" i="1" dirty="0" err="1"/>
              <a:t>Fulham</a:t>
            </a:r>
            <a:r>
              <a:rPr lang="en-US" b="1" i="1" dirty="0"/>
              <a:t> Football Club (1987) Ltd v Richards</a:t>
            </a:r>
            <a:r>
              <a:rPr lang="en-US" b="1" dirty="0"/>
              <a:t> </a:t>
            </a:r>
            <a:r>
              <a:rPr lang="en-GB" dirty="0"/>
              <a:t>[2011] EWCA </a:t>
            </a:r>
            <a:r>
              <a:rPr lang="en-GB" dirty="0" err="1"/>
              <a:t>Civ</a:t>
            </a:r>
            <a:r>
              <a:rPr lang="en-GB" dirty="0"/>
              <a:t> </a:t>
            </a:r>
            <a:r>
              <a:rPr lang="en-GB" dirty="0" smtClean="0"/>
              <a:t>855, </a:t>
            </a:r>
            <a:r>
              <a:rPr lang="en-US" dirty="0" smtClean="0"/>
              <a:t>[</a:t>
            </a:r>
            <a:r>
              <a:rPr lang="en-US" dirty="0"/>
              <a:t>2012] </a:t>
            </a:r>
            <a:r>
              <a:rPr lang="en-US" dirty="0" err="1"/>
              <a:t>Ch</a:t>
            </a:r>
            <a:r>
              <a:rPr lang="en-US" dirty="0"/>
              <a:t> </a:t>
            </a:r>
            <a:r>
              <a:rPr lang="en-US" dirty="0" smtClean="0"/>
              <a:t>333 (CA)</a:t>
            </a:r>
          </a:p>
          <a:p>
            <a:pPr marL="0" indent="0">
              <a:buNone/>
            </a:pPr>
            <a:endParaRPr lang="en-US" dirty="0" smtClean="0"/>
          </a:p>
          <a:p>
            <a:pPr marL="0" indent="0" algn="just">
              <a:buNone/>
            </a:pPr>
            <a:r>
              <a:rPr lang="en-GB" b="1" i="1" dirty="0" smtClean="0"/>
              <a:t>Larsen </a:t>
            </a:r>
            <a:r>
              <a:rPr lang="en-GB" b="1" i="1" dirty="0"/>
              <a:t>Oil and Gas Pte Ltd v </a:t>
            </a:r>
            <a:r>
              <a:rPr lang="en-GB" b="1" i="1" dirty="0" err="1"/>
              <a:t>Petroprod</a:t>
            </a:r>
            <a:r>
              <a:rPr lang="en-GB" b="1" i="1" dirty="0"/>
              <a:t> Ltd</a:t>
            </a:r>
            <a:r>
              <a:rPr lang="en-GB" dirty="0"/>
              <a:t> [2011] 3 SLR </a:t>
            </a:r>
            <a:r>
              <a:rPr lang="en-GB" dirty="0" smtClean="0"/>
              <a:t>414 (Sing. CA)</a:t>
            </a:r>
          </a:p>
          <a:p>
            <a:pPr marL="0" indent="0">
              <a:buNone/>
            </a:pPr>
            <a:endParaRPr lang="en-GB" dirty="0" smtClean="0"/>
          </a:p>
          <a:p>
            <a:pPr marL="0" indent="0" algn="just">
              <a:buNone/>
            </a:pPr>
            <a:r>
              <a:rPr lang="en-GB" b="1" i="1" dirty="0" err="1"/>
              <a:t>Nori</a:t>
            </a:r>
            <a:r>
              <a:rPr lang="en-GB" b="1" i="1" dirty="0"/>
              <a:t> Holding Ltd v PJSC Bank </a:t>
            </a:r>
            <a:r>
              <a:rPr lang="en-GB" b="1" i="1" dirty="0" err="1"/>
              <a:t>Okritie</a:t>
            </a:r>
            <a:r>
              <a:rPr lang="en-GB" b="1" i="1" dirty="0"/>
              <a:t> Financial Corp</a:t>
            </a:r>
            <a:r>
              <a:rPr lang="en-GB" b="1" dirty="0"/>
              <a:t> </a:t>
            </a:r>
            <a:r>
              <a:rPr lang="en-GB" dirty="0"/>
              <a:t>[2018] 2 Ll. Rep. </a:t>
            </a:r>
            <a:r>
              <a:rPr lang="en-GB" dirty="0" smtClean="0"/>
              <a:t>80, </a:t>
            </a:r>
            <a:r>
              <a:rPr lang="en-GB" dirty="0"/>
              <a:t>[2018] 2 All E.R. (</a:t>
            </a:r>
            <a:r>
              <a:rPr lang="en-GB" dirty="0" err="1"/>
              <a:t>Comm</a:t>
            </a:r>
            <a:r>
              <a:rPr lang="en-GB" dirty="0"/>
              <a:t>) </a:t>
            </a:r>
            <a:r>
              <a:rPr lang="en-GB" dirty="0" smtClean="0"/>
              <a:t>1009 (Males J)</a:t>
            </a:r>
          </a:p>
          <a:p>
            <a:endParaRPr lang="en-GB" dirty="0" smtClean="0"/>
          </a:p>
          <a:p>
            <a:pPr marL="0" indent="0" algn="just">
              <a:buNone/>
            </a:pPr>
            <a:r>
              <a:rPr lang="en-GB" b="1" i="1" dirty="0" err="1"/>
              <a:t>Riverrock</a:t>
            </a:r>
            <a:r>
              <a:rPr lang="en-GB" b="1" i="1" dirty="0"/>
              <a:t> Securities Ltd v International Bank of St Petersburg JSC </a:t>
            </a:r>
            <a:r>
              <a:rPr lang="en-GB" dirty="0"/>
              <a:t>[2020] EWHC 2483 (</a:t>
            </a:r>
            <a:r>
              <a:rPr lang="en-GB" dirty="0" err="1"/>
              <a:t>Comm</a:t>
            </a:r>
            <a:r>
              <a:rPr lang="en-GB" dirty="0" smtClean="0"/>
              <a:t>), </a:t>
            </a:r>
            <a:r>
              <a:rPr lang="en-GB" dirty="0"/>
              <a:t>[2020] 2 Lloyd's Rep. </a:t>
            </a:r>
            <a:r>
              <a:rPr lang="en-GB" dirty="0" smtClean="0"/>
              <a:t>591 (Foxton J)</a:t>
            </a:r>
            <a:endParaRPr lang="en-GB" b="1" dirty="0"/>
          </a:p>
          <a:p>
            <a:endParaRPr lang="en-GB" dirty="0" smtClean="0"/>
          </a:p>
          <a:p>
            <a:endParaRPr lang="en-GB" dirty="0"/>
          </a:p>
        </p:txBody>
      </p:sp>
    </p:spTree>
    <p:extLst>
      <p:ext uri="{BB962C8B-B14F-4D97-AF65-F5344CB8AC3E}">
        <p14:creationId xmlns:p14="http://schemas.microsoft.com/office/powerpoint/2010/main" val="10860079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a:xfrm>
            <a:off x="1143000" y="653143"/>
            <a:ext cx="6858000" cy="500357"/>
          </a:xfrm>
        </p:spPr>
        <p:txBody>
          <a:bodyPr>
            <a:normAutofit/>
          </a:bodyPr>
          <a:lstStyle/>
          <a:p>
            <a:r>
              <a:rPr lang="en-GB" b="1" dirty="0"/>
              <a:t>Arbitration mini series</a:t>
            </a:r>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a:xfrm>
            <a:off x="1143000" y="1515290"/>
            <a:ext cx="6858000" cy="3644537"/>
          </a:xfrm>
        </p:spPr>
        <p:txBody>
          <a:bodyPr>
            <a:noAutofit/>
          </a:bodyPr>
          <a:lstStyle/>
          <a:p>
            <a:pPr algn="l"/>
            <a:r>
              <a:rPr lang="en-GB" b="1" dirty="0" smtClean="0"/>
              <a:t>Wednesday 19 May at 12.30pm, Session </a:t>
            </a:r>
            <a:r>
              <a:rPr lang="en-GB" b="1" dirty="0"/>
              <a:t>2</a:t>
            </a:r>
            <a:r>
              <a:rPr lang="en-GB" b="1" dirty="0" smtClean="0"/>
              <a:t>: </a:t>
            </a:r>
          </a:p>
          <a:p>
            <a:pPr algn="l"/>
            <a:endParaRPr lang="en-GB" sz="2400" b="1" dirty="0"/>
          </a:p>
          <a:p>
            <a:pPr algn="l"/>
            <a:r>
              <a:rPr lang="en-GB" sz="2400" b="1" dirty="0"/>
              <a:t>Arbitration and the Courts: orders in support and the impact of insolvency proceedings</a:t>
            </a:r>
          </a:p>
          <a:p>
            <a:pPr algn="l"/>
            <a:endParaRPr lang="en-GB" b="1" dirty="0" smtClean="0"/>
          </a:p>
          <a:p>
            <a:pPr algn="l"/>
            <a:r>
              <a:rPr lang="en-GB" b="1" dirty="0" smtClean="0"/>
              <a:t>chaired </a:t>
            </a:r>
            <a:r>
              <a:rPr lang="en-GB" b="1" dirty="0"/>
              <a:t>by </a:t>
            </a:r>
            <a:r>
              <a:rPr lang="en-GB" b="1" dirty="0" smtClean="0"/>
              <a:t>Helen Davies QC</a:t>
            </a:r>
          </a:p>
          <a:p>
            <a:pPr algn="l"/>
            <a:endParaRPr lang="en-GB" b="1" dirty="0"/>
          </a:p>
          <a:p>
            <a:pPr marL="285750" indent="-285750" algn="l">
              <a:buFont typeface="Arial" panose="020B0604020202020204" pitchFamily="34" charset="0"/>
              <a:buChar char="•"/>
            </a:pPr>
            <a:r>
              <a:rPr lang="en-GB" b="1" dirty="0"/>
              <a:t>Jacob </a:t>
            </a:r>
            <a:r>
              <a:rPr lang="en-GB" b="1" dirty="0" smtClean="0"/>
              <a:t>Rabinowitz - </a:t>
            </a:r>
            <a:r>
              <a:rPr lang="en-GB" dirty="0"/>
              <a:t>Orders to secure the attendance of witnesses and document production</a:t>
            </a:r>
            <a:endParaRPr lang="en-GB" b="1" dirty="0" smtClean="0"/>
          </a:p>
          <a:p>
            <a:pPr marL="285750" indent="-285750" algn="l">
              <a:buFont typeface="Arial" panose="020B0604020202020204" pitchFamily="34" charset="0"/>
              <a:buChar char="•"/>
            </a:pPr>
            <a:r>
              <a:rPr lang="en-GB" b="1" dirty="0" smtClean="0"/>
              <a:t>Simon </a:t>
            </a:r>
            <a:r>
              <a:rPr lang="en-GB" b="1" dirty="0" err="1" smtClean="0"/>
              <a:t>Salzedo</a:t>
            </a:r>
            <a:r>
              <a:rPr lang="en-GB" b="1" dirty="0" smtClean="0"/>
              <a:t> QC - </a:t>
            </a:r>
            <a:r>
              <a:rPr lang="en-GB" dirty="0"/>
              <a:t>Injunctions in support of arbitration</a:t>
            </a:r>
            <a:endParaRPr lang="en-GB" b="1" dirty="0" smtClean="0"/>
          </a:p>
          <a:p>
            <a:pPr marL="285750" indent="-285750" algn="l">
              <a:buFont typeface="Arial" panose="020B0604020202020204" pitchFamily="34" charset="0"/>
              <a:buChar char="•"/>
            </a:pPr>
            <a:r>
              <a:rPr lang="en-GB" b="1" dirty="0" smtClean="0"/>
              <a:t>Harry Matovu QC - </a:t>
            </a:r>
            <a:r>
              <a:rPr lang="en-GB" dirty="0"/>
              <a:t>Arbitration and insolvency: a battle for </a:t>
            </a:r>
            <a:r>
              <a:rPr lang="en-GB" dirty="0" smtClean="0"/>
              <a:t>pr</a:t>
            </a:r>
            <a:r>
              <a:rPr lang="en-GB" dirty="0" smtClean="0"/>
              <a:t>ecedence</a:t>
            </a:r>
            <a:endParaRPr lang="en-GB" b="1"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a:xfrm flipV="1">
            <a:off x="1143000" y="5159827"/>
            <a:ext cx="6858000" cy="259295"/>
          </a:xfrm>
        </p:spPr>
        <p:txBody>
          <a:bodyPr>
            <a:normAutofit fontScale="25000" lnSpcReduction="20000"/>
          </a:bodyPr>
          <a:lstStyle/>
          <a:p>
            <a:endParaRPr lang="en-GB" dirty="0"/>
          </a:p>
        </p:txBody>
      </p:sp>
    </p:spTree>
    <p:extLst>
      <p:ext uri="{BB962C8B-B14F-4D97-AF65-F5344CB8AC3E}">
        <p14:creationId xmlns:p14="http://schemas.microsoft.com/office/powerpoint/2010/main" val="967487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fontScale="90000"/>
          </a:bodyPr>
          <a:lstStyle/>
          <a:p>
            <a:r>
              <a:rPr lang="en-US" dirty="0" smtClean="0"/>
              <a:t>Orders for the attendance of witnesses</a:t>
            </a:r>
            <a:endParaRPr lang="en-US" dirty="0"/>
          </a:p>
        </p:txBody>
      </p:sp>
      <p:sp>
        <p:nvSpPr>
          <p:cNvPr id="5" name="Content Placeholder 4"/>
          <p:cNvSpPr>
            <a:spLocks noGrp="1"/>
          </p:cNvSpPr>
          <p:nvPr>
            <p:ph sz="quarter" idx="11"/>
          </p:nvPr>
        </p:nvSpPr>
        <p:spPr>
          <a:xfrm>
            <a:off x="322729" y="1165413"/>
            <a:ext cx="7978171" cy="4615788"/>
          </a:xfrm>
        </p:spPr>
        <p:txBody>
          <a:bodyPr>
            <a:normAutofit fontScale="25000" lnSpcReduction="20000"/>
          </a:bodyPr>
          <a:lstStyle/>
          <a:p>
            <a:pPr marL="0" indent="0">
              <a:buNone/>
            </a:pPr>
            <a:r>
              <a:rPr lang="en-US" sz="5600" b="1" dirty="0" smtClean="0"/>
              <a:t>43 Securing </a:t>
            </a:r>
            <a:r>
              <a:rPr lang="en-US" sz="5600" b="1" dirty="0"/>
              <a:t>the attendance of witnesses.</a:t>
            </a:r>
          </a:p>
          <a:p>
            <a:pPr marL="914400" indent="-914400">
              <a:buAutoNum type="arabicParenBoth"/>
            </a:pPr>
            <a:r>
              <a:rPr lang="en-US" sz="5600" dirty="0" smtClean="0"/>
              <a:t>A </a:t>
            </a:r>
            <a:r>
              <a:rPr lang="en-US" sz="5600" dirty="0"/>
              <a:t>party to arbitral proceedings may use the same court procedures as are available in relation to legal proceedings to secure the attendance before the tribunal of a witness in order to give oral testimony or to produce documents or other material </a:t>
            </a:r>
            <a:r>
              <a:rPr lang="en-US" sz="5600" dirty="0" smtClean="0"/>
              <a:t>evidence.</a:t>
            </a:r>
            <a:endParaRPr lang="en-US" sz="5600" dirty="0"/>
          </a:p>
          <a:p>
            <a:pPr marL="914400" indent="-914400">
              <a:buFont typeface="Arial" panose="020B0604020202020204" pitchFamily="34" charset="0"/>
              <a:buAutoNum type="arabicParenBoth"/>
            </a:pPr>
            <a:r>
              <a:rPr lang="en-US" sz="5600" dirty="0"/>
              <a:t>This may only be done with the permission of the tribunal or the agreement of the other parties.</a:t>
            </a:r>
          </a:p>
          <a:p>
            <a:pPr marL="914400" indent="-914400">
              <a:buFont typeface="Arial" panose="020B0604020202020204" pitchFamily="34" charset="0"/>
              <a:buAutoNum type="arabicParenBoth"/>
            </a:pPr>
            <a:r>
              <a:rPr lang="en-US" sz="5600" dirty="0"/>
              <a:t>The court procedures may only be used if</a:t>
            </a:r>
            <a:r>
              <a:rPr lang="en-US" sz="5600" dirty="0" smtClean="0"/>
              <a:t>— (a) the witness is in the United Kingdom, and (b) the arbitral proceedings are being conducted in England and Wales or, as the case may be, Northern Ireland.</a:t>
            </a:r>
          </a:p>
          <a:p>
            <a:pPr marL="914400" indent="-914400">
              <a:buFont typeface="Arial" panose="020B0604020202020204" pitchFamily="34" charset="0"/>
              <a:buAutoNum type="arabicParenBoth"/>
            </a:pPr>
            <a:r>
              <a:rPr lang="en-US" sz="5600" dirty="0">
                <a:solidFill>
                  <a:schemeClr val="bg1">
                    <a:lumMod val="50000"/>
                  </a:schemeClr>
                </a:solidFill>
              </a:rPr>
              <a:t>A person shall not be compelled by virtue of this section to produce any document or other material evidence which he could not be compelled to produce in legal proceedings.</a:t>
            </a:r>
            <a:endParaRPr lang="en-US" sz="5600" dirty="0"/>
          </a:p>
          <a:p>
            <a:pPr marL="0" indent="0">
              <a:buNone/>
            </a:pPr>
            <a:r>
              <a:rPr lang="en-US" sz="5600" b="1" dirty="0" smtClean="0"/>
              <a:t>2(3) (Scope of application of provisions): </a:t>
            </a:r>
            <a:r>
              <a:rPr lang="en-US" sz="5600" dirty="0" smtClean="0"/>
              <a:t>The powers conferred by [sections 43 and 44] apply even if the seat of the arbitration is outside England and Wales or Northern Ireland or no seat has been designated or determined… but the court may refuse to exercise any such power if, in the opinion of the court, the fact that the seat of the arbitration is outside England and Wales or Northern Ireland… makes it inappropriate to do so. </a:t>
            </a:r>
            <a:endParaRPr lang="en-US" sz="5600" dirty="0" smtClean="0">
              <a:solidFill>
                <a:schemeClr val="bg1">
                  <a:lumMod val="50000"/>
                </a:schemeClr>
              </a:solidFill>
            </a:endParaRPr>
          </a:p>
          <a:p>
            <a:pPr marL="0" indent="0">
              <a:buNone/>
            </a:pPr>
            <a:endParaRPr lang="en-US" sz="5600" dirty="0" smtClean="0">
              <a:solidFill>
                <a:schemeClr val="bg1">
                  <a:lumMod val="50000"/>
                </a:schemeClr>
              </a:solidFill>
            </a:endParaRPr>
          </a:p>
        </p:txBody>
      </p:sp>
    </p:spTree>
    <p:extLst>
      <p:ext uri="{BB962C8B-B14F-4D97-AF65-F5344CB8AC3E}">
        <p14:creationId xmlns:p14="http://schemas.microsoft.com/office/powerpoint/2010/main" val="14988778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US" dirty="0"/>
              <a:t>Orders for the attendance of witnesses</a:t>
            </a:r>
            <a:endParaRPr lang="en-GB" dirty="0"/>
          </a:p>
        </p:txBody>
      </p:sp>
      <p:sp>
        <p:nvSpPr>
          <p:cNvPr id="4" name="Content Placeholder 3"/>
          <p:cNvSpPr>
            <a:spLocks noGrp="1"/>
          </p:cNvSpPr>
          <p:nvPr>
            <p:ph sz="quarter" idx="11"/>
          </p:nvPr>
        </p:nvSpPr>
        <p:spPr>
          <a:xfrm>
            <a:off x="439271" y="1237129"/>
            <a:ext cx="7861629" cy="4544071"/>
          </a:xfrm>
        </p:spPr>
        <p:txBody>
          <a:bodyPr/>
          <a:lstStyle/>
          <a:p>
            <a:r>
              <a:rPr lang="en-US" dirty="0" smtClean="0"/>
              <a:t>AVAILABILITY:</a:t>
            </a:r>
          </a:p>
          <a:p>
            <a:pPr lvl="1"/>
            <a:r>
              <a:rPr lang="en-US" dirty="0" smtClean="0"/>
              <a:t>Domestic or foreign seat: </a:t>
            </a:r>
            <a:r>
              <a:rPr lang="en-US" dirty="0"/>
              <a:t>s. 2(3). </a:t>
            </a:r>
            <a:endParaRPr lang="en-US" dirty="0" smtClean="0"/>
          </a:p>
          <a:p>
            <a:pPr lvl="1"/>
            <a:r>
              <a:rPr lang="en-US" dirty="0" smtClean="0"/>
              <a:t>Domestic venue: </a:t>
            </a:r>
            <a:r>
              <a:rPr lang="en-US" dirty="0"/>
              <a:t>s. 43(3)(b). </a:t>
            </a:r>
            <a:r>
              <a:rPr lang="en-US" dirty="0" smtClean="0"/>
              <a:t>But see </a:t>
            </a:r>
            <a:r>
              <a:rPr lang="en-GB" b="1" i="1" dirty="0"/>
              <a:t>A and B v C, D</a:t>
            </a:r>
            <a:r>
              <a:rPr lang="en-GB" b="1" dirty="0"/>
              <a:t> </a:t>
            </a:r>
            <a:r>
              <a:rPr lang="en-GB" b="1" i="1" dirty="0"/>
              <a:t>and E </a:t>
            </a:r>
            <a:r>
              <a:rPr lang="en-GB" b="1" dirty="0"/>
              <a:t>[2020] EWHC 258 (</a:t>
            </a:r>
            <a:r>
              <a:rPr lang="en-GB" b="1" dirty="0" err="1"/>
              <a:t>Comm</a:t>
            </a:r>
            <a:r>
              <a:rPr lang="en-GB" b="1" dirty="0" smtClean="0"/>
              <a:t>)</a:t>
            </a:r>
            <a:r>
              <a:rPr lang="en-GB" dirty="0" smtClean="0"/>
              <a:t>, paras. 29-30 </a:t>
            </a:r>
            <a:r>
              <a:rPr lang="en-GB" i="1" dirty="0" smtClean="0"/>
              <a:t>(obiter</a:t>
            </a:r>
            <a:r>
              <a:rPr lang="en-GB" dirty="0" smtClean="0"/>
              <a:t>)</a:t>
            </a:r>
            <a:r>
              <a:rPr lang="en-GB" i="1" dirty="0" smtClean="0"/>
              <a:t>:</a:t>
            </a:r>
            <a:r>
              <a:rPr lang="en-GB" dirty="0" smtClean="0"/>
              <a:t> discrete hearings and video evidence.</a:t>
            </a:r>
          </a:p>
          <a:p>
            <a:pPr lvl="1"/>
            <a:r>
              <a:rPr lang="en-US" dirty="0" smtClean="0"/>
              <a:t>Domestic witness: s. 43(3)(a).</a:t>
            </a:r>
          </a:p>
          <a:p>
            <a:pPr lvl="1"/>
            <a:r>
              <a:rPr lang="en-US" dirty="0" smtClean="0"/>
              <a:t>Permission or consent: s.43(2).</a:t>
            </a:r>
            <a:endParaRPr lang="en-GB" dirty="0" smtClean="0"/>
          </a:p>
          <a:p>
            <a:pPr marL="180000" lvl="1" indent="0">
              <a:buNone/>
            </a:pPr>
            <a:endParaRPr lang="en-US" dirty="0" smtClean="0"/>
          </a:p>
          <a:p>
            <a:r>
              <a:rPr lang="en-US" dirty="0" smtClean="0"/>
              <a:t>DISCRETION: Attendance of witness should be “</a:t>
            </a:r>
            <a:r>
              <a:rPr lang="en-US" i="1" dirty="0" smtClean="0"/>
              <a:t>desirable for justice to be done</a:t>
            </a:r>
            <a:r>
              <a:rPr lang="en-US" dirty="0" smtClean="0"/>
              <a:t>”; see </a:t>
            </a:r>
            <a:r>
              <a:rPr lang="en-GB" b="1" i="1" dirty="0"/>
              <a:t>England and Wales Cricket Board Limited v </a:t>
            </a:r>
            <a:r>
              <a:rPr lang="en-GB" b="1" i="1" dirty="0" err="1"/>
              <a:t>Kaneria</a:t>
            </a:r>
            <a:r>
              <a:rPr lang="en-GB" b="1" dirty="0"/>
              <a:t> [2013] EWHC 1074 (</a:t>
            </a:r>
            <a:r>
              <a:rPr lang="en-GB" b="1" dirty="0" err="1"/>
              <a:t>Comm</a:t>
            </a:r>
            <a:r>
              <a:rPr lang="en-GB" b="1" dirty="0" smtClean="0"/>
              <a:t>)</a:t>
            </a:r>
            <a:r>
              <a:rPr lang="en-GB" dirty="0" smtClean="0"/>
              <a:t>.</a:t>
            </a:r>
            <a:endParaRPr lang="en-US" dirty="0" smtClean="0"/>
          </a:p>
          <a:p>
            <a:endParaRPr lang="en-US" dirty="0" smtClean="0"/>
          </a:p>
          <a:p>
            <a:r>
              <a:rPr lang="en-US" dirty="0" smtClean="0"/>
              <a:t>TYPE OF ORDER: Witness summons under CPR Part 34.</a:t>
            </a:r>
          </a:p>
          <a:p>
            <a:endParaRPr lang="en-US" dirty="0" smtClean="0"/>
          </a:p>
          <a:p>
            <a:r>
              <a:rPr lang="en-US" dirty="0" smtClean="0"/>
              <a:t>PROCEDURE FOR SEEKING ORDER: Application under CPR Part 34.</a:t>
            </a:r>
            <a:endParaRPr lang="en-GB" dirty="0"/>
          </a:p>
        </p:txBody>
      </p:sp>
    </p:spTree>
    <p:extLst>
      <p:ext uri="{BB962C8B-B14F-4D97-AF65-F5344CB8AC3E}">
        <p14:creationId xmlns:p14="http://schemas.microsoft.com/office/powerpoint/2010/main" val="41040328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US" dirty="0" smtClean="0"/>
              <a:t>Orders for the taking of witness evidence</a:t>
            </a:r>
            <a:endParaRPr lang="en-GB" dirty="0"/>
          </a:p>
        </p:txBody>
      </p:sp>
      <p:sp>
        <p:nvSpPr>
          <p:cNvPr id="4" name="Content Placeholder 3"/>
          <p:cNvSpPr>
            <a:spLocks noGrp="1"/>
          </p:cNvSpPr>
          <p:nvPr>
            <p:ph sz="quarter" idx="11"/>
          </p:nvPr>
        </p:nvSpPr>
        <p:spPr>
          <a:xfrm>
            <a:off x="259976" y="1264024"/>
            <a:ext cx="8040924" cy="4517176"/>
          </a:xfrm>
        </p:spPr>
        <p:txBody>
          <a:bodyPr>
            <a:normAutofit fontScale="70000" lnSpcReduction="20000"/>
          </a:bodyPr>
          <a:lstStyle/>
          <a:p>
            <a:pPr marL="0" indent="0">
              <a:buNone/>
            </a:pPr>
            <a:r>
              <a:rPr lang="en-GB" b="1" dirty="0"/>
              <a:t>44 Court powers exercisable in support of arbitral proceedings.</a:t>
            </a:r>
            <a:endParaRPr lang="en-GB" dirty="0"/>
          </a:p>
          <a:p>
            <a:pPr marL="0" indent="0">
              <a:buNone/>
            </a:pPr>
            <a:r>
              <a:rPr lang="en-GB" dirty="0"/>
              <a:t>(1) Unless otherwise agreed by the parties, the court has for the purposes of and in relation to arbitral proceedings the same power of making orders about the matters listed below as it has for the purposes of and in relation to legal proceedings.</a:t>
            </a:r>
          </a:p>
          <a:p>
            <a:pPr marL="0" indent="0">
              <a:buNone/>
            </a:pPr>
            <a:r>
              <a:rPr lang="en-GB" dirty="0"/>
              <a:t>(2) Those matters are—</a:t>
            </a:r>
          </a:p>
          <a:p>
            <a:pPr marL="0" indent="0">
              <a:buNone/>
            </a:pPr>
            <a:r>
              <a:rPr lang="en-GB" dirty="0" smtClean="0"/>
              <a:t>	(</a:t>
            </a:r>
            <a:r>
              <a:rPr lang="en-GB" dirty="0"/>
              <a:t>a) the taking of the evidence of witnesses;</a:t>
            </a:r>
          </a:p>
          <a:p>
            <a:pPr marL="0" indent="0">
              <a:buNone/>
            </a:pPr>
            <a:r>
              <a:rPr lang="en-GB" dirty="0"/>
              <a:t>(3) If the case is one of urgency, the court may, on the application of a party or proposed party to the arbitral proceedings, make such orders as it thinks necessary for the purpose of preserving evidence or assets. </a:t>
            </a:r>
          </a:p>
          <a:p>
            <a:pPr marL="0" indent="0">
              <a:buNone/>
            </a:pPr>
            <a:r>
              <a:rPr lang="en-GB" dirty="0"/>
              <a:t>(4) If the case is not one of urgency, the court shall act only on the application of a party to the arbitral proceedings (upon notice to the other parties and to the tribunal) made with the permission of the tribunal or the agreement in writing of the other parties.</a:t>
            </a:r>
          </a:p>
          <a:p>
            <a:pPr marL="0" indent="0">
              <a:buNone/>
            </a:pPr>
            <a:r>
              <a:rPr lang="en-GB" dirty="0"/>
              <a:t>(5) In any case the court shall act only if or to the extent that the arbitral tribunal, and any arbitral or other institution or person vested by the parties with power in that regard, has no power or is unable for the time being to act effectively.</a:t>
            </a:r>
          </a:p>
          <a:p>
            <a:pPr marL="0" indent="0">
              <a:buNone/>
            </a:pPr>
            <a:r>
              <a:rPr lang="en-GB" dirty="0"/>
              <a:t>(6) If the court so orders, an order made by it under this section shall cease to have effect in whole or in part on the order of the tribunal or of any such arbitral or other institution or person having power to act in relation to the subject-matter of the order.</a:t>
            </a:r>
          </a:p>
          <a:p>
            <a:pPr marL="0" indent="0">
              <a:buNone/>
            </a:pPr>
            <a:r>
              <a:rPr lang="en-GB" dirty="0"/>
              <a:t>(7) The leave of the court is required for any appeal from a decision of the court under this section.</a:t>
            </a:r>
          </a:p>
          <a:p>
            <a:endParaRPr lang="en-GB" dirty="0"/>
          </a:p>
        </p:txBody>
      </p:sp>
    </p:spTree>
    <p:extLst>
      <p:ext uri="{BB962C8B-B14F-4D97-AF65-F5344CB8AC3E}">
        <p14:creationId xmlns:p14="http://schemas.microsoft.com/office/powerpoint/2010/main" val="1043770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normAutofit fontScale="90000"/>
          </a:bodyPr>
          <a:lstStyle/>
          <a:p>
            <a:r>
              <a:rPr lang="en-US" dirty="0"/>
              <a:t>Orders for the taking of witness evidence</a:t>
            </a:r>
            <a:endParaRPr lang="en-GB" dirty="0"/>
          </a:p>
        </p:txBody>
      </p:sp>
      <p:sp>
        <p:nvSpPr>
          <p:cNvPr id="4" name="Content Placeholder 3"/>
          <p:cNvSpPr>
            <a:spLocks noGrp="1"/>
          </p:cNvSpPr>
          <p:nvPr>
            <p:ph sz="quarter" idx="11"/>
          </p:nvPr>
        </p:nvSpPr>
        <p:spPr>
          <a:xfrm>
            <a:off x="125505" y="1120589"/>
            <a:ext cx="8731623" cy="4733364"/>
          </a:xfrm>
        </p:spPr>
        <p:txBody>
          <a:bodyPr>
            <a:normAutofit/>
          </a:bodyPr>
          <a:lstStyle/>
          <a:p>
            <a:r>
              <a:rPr lang="en-US" dirty="0" smtClean="0"/>
              <a:t>AVAILABILITY: </a:t>
            </a:r>
          </a:p>
          <a:p>
            <a:pPr lvl="1"/>
            <a:r>
              <a:rPr lang="en-US" dirty="0" smtClean="0"/>
              <a:t>Third party witnesses.</a:t>
            </a:r>
          </a:p>
          <a:p>
            <a:pPr lvl="2"/>
            <a:r>
              <a:rPr lang="en-GB" dirty="0" smtClean="0"/>
              <a:t>Yes - </a:t>
            </a:r>
            <a:r>
              <a:rPr lang="en-GB" i="1" dirty="0" smtClean="0"/>
              <a:t>Commerce </a:t>
            </a:r>
            <a:r>
              <a:rPr lang="en-GB" i="1" dirty="0"/>
              <a:t>and Industry Insurance Co </a:t>
            </a:r>
            <a:r>
              <a:rPr lang="en-GB" dirty="0" smtClean="0"/>
              <a:t>[</a:t>
            </a:r>
            <a:r>
              <a:rPr lang="en-GB" dirty="0"/>
              <a:t>2002] 1 WLR </a:t>
            </a:r>
            <a:r>
              <a:rPr lang="en-GB" dirty="0" smtClean="0"/>
              <a:t>1323</a:t>
            </a:r>
          </a:p>
          <a:p>
            <a:pPr lvl="2"/>
            <a:r>
              <a:rPr lang="en-GB" dirty="0" smtClean="0"/>
              <a:t>No (implicitly) - </a:t>
            </a:r>
            <a:r>
              <a:rPr lang="en-GB" i="1" dirty="0" smtClean="0"/>
              <a:t>DTEK v </a:t>
            </a:r>
            <a:r>
              <a:rPr lang="en-GB" i="1" dirty="0" err="1"/>
              <a:t>Morozov</a:t>
            </a:r>
            <a:r>
              <a:rPr lang="en-GB" i="1" dirty="0"/>
              <a:t> </a:t>
            </a:r>
            <a:r>
              <a:rPr lang="en-GB" dirty="0"/>
              <a:t>[2017] EWHC 94 (</a:t>
            </a:r>
            <a:r>
              <a:rPr lang="en-GB" dirty="0" err="1"/>
              <a:t>Comm</a:t>
            </a:r>
            <a:r>
              <a:rPr lang="en-GB" dirty="0"/>
              <a:t>) and </a:t>
            </a:r>
            <a:r>
              <a:rPr lang="en-GB" i="1" dirty="0" smtClean="0"/>
              <a:t>Cruz </a:t>
            </a:r>
            <a:r>
              <a:rPr lang="en-GB" i="1" dirty="0"/>
              <a:t>City </a:t>
            </a:r>
            <a:r>
              <a:rPr lang="en-GB" i="1" dirty="0" smtClean="0"/>
              <a:t>v </a:t>
            </a:r>
            <a:r>
              <a:rPr lang="en-GB" i="1" dirty="0" err="1"/>
              <a:t>Unitech</a:t>
            </a:r>
            <a:r>
              <a:rPr lang="en-GB" i="1" dirty="0"/>
              <a:t> </a:t>
            </a:r>
            <a:r>
              <a:rPr lang="en-GB" dirty="0" smtClean="0"/>
              <a:t>[</a:t>
            </a:r>
            <a:r>
              <a:rPr lang="en-GB" dirty="0"/>
              <a:t>2014] EWHC 3704 (</a:t>
            </a:r>
            <a:r>
              <a:rPr lang="en-GB" dirty="0" err="1"/>
              <a:t>Comm</a:t>
            </a:r>
            <a:r>
              <a:rPr lang="en-GB" dirty="0" smtClean="0"/>
              <a:t>)</a:t>
            </a:r>
          </a:p>
          <a:p>
            <a:pPr lvl="2"/>
            <a:r>
              <a:rPr lang="en-US" u="sng" dirty="0" smtClean="0"/>
              <a:t>Yes</a:t>
            </a:r>
            <a:r>
              <a:rPr lang="en-US" dirty="0" smtClean="0"/>
              <a:t> - </a:t>
            </a:r>
            <a:r>
              <a:rPr lang="en-US" i="1" dirty="0" smtClean="0"/>
              <a:t>A and B v C, D and E </a:t>
            </a:r>
            <a:r>
              <a:rPr lang="en-US" dirty="0" smtClean="0"/>
              <a:t>[2020] EWCA </a:t>
            </a:r>
            <a:r>
              <a:rPr lang="en-US" dirty="0" err="1" smtClean="0"/>
              <a:t>Civ</a:t>
            </a:r>
            <a:r>
              <a:rPr lang="en-US" dirty="0" smtClean="0"/>
              <a:t> 409</a:t>
            </a:r>
            <a:endParaRPr lang="en-US" i="1" dirty="0" smtClean="0"/>
          </a:p>
          <a:p>
            <a:pPr lvl="1"/>
            <a:r>
              <a:rPr lang="en-US" dirty="0" smtClean="0"/>
              <a:t>Deposition of witnesses in support of foreign arbitrations.</a:t>
            </a:r>
          </a:p>
          <a:p>
            <a:pPr lvl="2"/>
            <a:r>
              <a:rPr lang="en-US" u="sng" dirty="0" smtClean="0"/>
              <a:t>Yes</a:t>
            </a:r>
            <a:r>
              <a:rPr lang="en-US" dirty="0" smtClean="0"/>
              <a:t> - </a:t>
            </a:r>
            <a:r>
              <a:rPr lang="en-US" i="1" dirty="0" smtClean="0"/>
              <a:t>A and B</a:t>
            </a:r>
            <a:r>
              <a:rPr lang="en-US" dirty="0" smtClean="0"/>
              <a:t>.</a:t>
            </a:r>
          </a:p>
          <a:p>
            <a:pPr lvl="2"/>
            <a:r>
              <a:rPr lang="en-US" dirty="0" smtClean="0"/>
              <a:t>A “</a:t>
            </a:r>
            <a:r>
              <a:rPr lang="en-US" i="1" dirty="0" smtClean="0"/>
              <a:t>boutique jurisdiction</a:t>
            </a:r>
            <a:r>
              <a:rPr lang="en-US" dirty="0" smtClean="0"/>
              <a:t>”; </a:t>
            </a:r>
            <a:r>
              <a:rPr lang="en-GB" dirty="0"/>
              <a:t>“</a:t>
            </a:r>
            <a:r>
              <a:rPr lang="en-GB" i="1" dirty="0"/>
              <a:t>distinctly </a:t>
            </a:r>
            <a:r>
              <a:rPr lang="en-GB" i="1" dirty="0" smtClean="0"/>
              <a:t>uncomfortable</a:t>
            </a:r>
            <a:r>
              <a:rPr lang="en-GB" dirty="0" smtClean="0"/>
              <a:t>”.</a:t>
            </a:r>
          </a:p>
          <a:p>
            <a:pPr lvl="2"/>
            <a:endParaRPr lang="en-US" dirty="0"/>
          </a:p>
          <a:p>
            <a:r>
              <a:rPr lang="en-US" dirty="0" smtClean="0"/>
              <a:t>DISCRETION:</a:t>
            </a:r>
          </a:p>
          <a:p>
            <a:pPr lvl="1"/>
            <a:r>
              <a:rPr lang="en-US" dirty="0" smtClean="0"/>
              <a:t>Section 2(3).</a:t>
            </a:r>
          </a:p>
          <a:p>
            <a:pPr lvl="1"/>
            <a:r>
              <a:rPr lang="en-US" dirty="0" smtClean="0"/>
              <a:t>Comity – letter of request?</a:t>
            </a:r>
          </a:p>
          <a:p>
            <a:pPr lvl="1"/>
            <a:r>
              <a:rPr lang="en-US" dirty="0" smtClean="0"/>
              <a:t>Importance of evidence.</a:t>
            </a:r>
          </a:p>
          <a:p>
            <a:pPr lvl="1"/>
            <a:endParaRPr lang="en-US" dirty="0"/>
          </a:p>
          <a:p>
            <a:r>
              <a:rPr lang="en-US" dirty="0" smtClean="0"/>
              <a:t>PROCEDURE: arbitration claim form; be precise about evidence sought.</a:t>
            </a:r>
          </a:p>
          <a:p>
            <a:pPr lvl="1"/>
            <a:endParaRPr lang="en-US" dirty="0" smtClean="0"/>
          </a:p>
          <a:p>
            <a:pPr lvl="1"/>
            <a:endParaRPr lang="en-GB" dirty="0"/>
          </a:p>
        </p:txBody>
      </p:sp>
    </p:spTree>
    <p:extLst>
      <p:ext uri="{BB962C8B-B14F-4D97-AF65-F5344CB8AC3E}">
        <p14:creationId xmlns:p14="http://schemas.microsoft.com/office/powerpoint/2010/main" val="38646394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3" name="Title 2"/>
          <p:cNvSpPr>
            <a:spLocks noGrp="1"/>
          </p:cNvSpPr>
          <p:nvPr>
            <p:ph type="title"/>
          </p:nvPr>
        </p:nvSpPr>
        <p:spPr/>
        <p:txBody>
          <a:bodyPr/>
          <a:lstStyle/>
          <a:p>
            <a:r>
              <a:rPr lang="en-US" dirty="0" smtClean="0"/>
              <a:t>Production of documents</a:t>
            </a:r>
            <a:endParaRPr lang="en-GB" dirty="0"/>
          </a:p>
        </p:txBody>
      </p:sp>
      <p:sp>
        <p:nvSpPr>
          <p:cNvPr id="4" name="Content Placeholder 3"/>
          <p:cNvSpPr>
            <a:spLocks noGrp="1"/>
          </p:cNvSpPr>
          <p:nvPr>
            <p:ph sz="quarter" idx="11"/>
          </p:nvPr>
        </p:nvSpPr>
        <p:spPr/>
        <p:txBody>
          <a:bodyPr/>
          <a:lstStyle/>
          <a:p>
            <a:endParaRPr lang="en-GB" b="1" i="1" dirty="0" smtClean="0"/>
          </a:p>
          <a:p>
            <a:endParaRPr lang="en-GB" b="1" i="1" dirty="0"/>
          </a:p>
          <a:p>
            <a:endParaRPr lang="en-GB" b="1" i="1" dirty="0" smtClean="0"/>
          </a:p>
          <a:p>
            <a:endParaRPr lang="en-GB" b="1" i="1" dirty="0"/>
          </a:p>
          <a:p>
            <a:r>
              <a:rPr lang="en-GB" b="1" i="1" dirty="0" smtClean="0"/>
              <a:t>Tajik </a:t>
            </a:r>
            <a:r>
              <a:rPr lang="en-GB" b="1" i="1" dirty="0"/>
              <a:t>Aluminium Plant v Hydro Aluminium </a:t>
            </a:r>
            <a:r>
              <a:rPr lang="en-GB" b="1" i="1" dirty="0" smtClean="0"/>
              <a:t>AS </a:t>
            </a:r>
            <a:r>
              <a:rPr lang="en-GB" b="1" dirty="0" smtClean="0"/>
              <a:t>[2005] EWCA </a:t>
            </a:r>
            <a:r>
              <a:rPr lang="en-GB" b="1" dirty="0" err="1" smtClean="0"/>
              <a:t>Civ</a:t>
            </a:r>
            <a:r>
              <a:rPr lang="en-GB" b="1" dirty="0" smtClean="0"/>
              <a:t> 1218</a:t>
            </a:r>
            <a:r>
              <a:rPr lang="en-GB" dirty="0" smtClean="0"/>
              <a:t>, per Moore-Bick LJ at [25]:</a:t>
            </a:r>
            <a:r>
              <a:rPr lang="en-GB" b="1" dirty="0" smtClean="0"/>
              <a:t> </a:t>
            </a:r>
            <a:r>
              <a:rPr lang="en-GB" dirty="0" smtClean="0"/>
              <a:t>the documents to be produced should be “</a:t>
            </a:r>
            <a:r>
              <a:rPr lang="en-GB" i="1" dirty="0"/>
              <a:t>specifically identified, or at least described in some compendious manner that enabled the individual documents falling within the scope of the subpoena to be clearly identified</a:t>
            </a:r>
            <a:r>
              <a:rPr lang="en-GB" dirty="0"/>
              <a:t>”</a:t>
            </a:r>
          </a:p>
        </p:txBody>
      </p:sp>
    </p:spTree>
    <p:extLst>
      <p:ext uri="{BB962C8B-B14F-4D97-AF65-F5344CB8AC3E}">
        <p14:creationId xmlns:p14="http://schemas.microsoft.com/office/powerpoint/2010/main" val="21757010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B57A5-3AC2-7D44-910C-7512C52ECA37}"/>
              </a:ext>
            </a:extLst>
          </p:cNvPr>
          <p:cNvSpPr>
            <a:spLocks noGrp="1"/>
          </p:cNvSpPr>
          <p:nvPr>
            <p:ph type="ctrTitle"/>
          </p:nvPr>
        </p:nvSpPr>
        <p:spPr/>
        <p:txBody>
          <a:bodyPr/>
          <a:lstStyle/>
          <a:p>
            <a:r>
              <a:rPr lang="en-GB" dirty="0" smtClean="0"/>
              <a:t>Injunctions in support of arbitration</a:t>
            </a:r>
            <a:endParaRPr lang="en-GB" dirty="0"/>
          </a:p>
        </p:txBody>
      </p:sp>
      <p:sp>
        <p:nvSpPr>
          <p:cNvPr id="3" name="Subtitle 2">
            <a:extLst>
              <a:ext uri="{FF2B5EF4-FFF2-40B4-BE49-F238E27FC236}">
                <a16:creationId xmlns:a16="http://schemas.microsoft.com/office/drawing/2014/main" id="{326B0960-3D69-A048-83D5-A006932324ED}"/>
              </a:ext>
            </a:extLst>
          </p:cNvPr>
          <p:cNvSpPr>
            <a:spLocks noGrp="1"/>
          </p:cNvSpPr>
          <p:nvPr>
            <p:ph type="subTitle" idx="1"/>
          </p:nvPr>
        </p:nvSpPr>
        <p:spPr/>
        <p:txBody>
          <a:bodyPr/>
          <a:lstStyle/>
          <a:p>
            <a:r>
              <a:rPr lang="en-GB" dirty="0" smtClean="0"/>
              <a:t> </a:t>
            </a:r>
            <a:endParaRPr lang="en-GB" dirty="0"/>
          </a:p>
        </p:txBody>
      </p:sp>
      <p:sp>
        <p:nvSpPr>
          <p:cNvPr id="4" name="Footer Placeholder 3">
            <a:extLst>
              <a:ext uri="{FF2B5EF4-FFF2-40B4-BE49-F238E27FC236}">
                <a16:creationId xmlns:a16="http://schemas.microsoft.com/office/drawing/2014/main" id="{FE441B11-76D2-954E-A92C-57EC29D8CA57}"/>
              </a:ext>
            </a:extLst>
          </p:cNvPr>
          <p:cNvSpPr>
            <a:spLocks noGrp="1"/>
          </p:cNvSpPr>
          <p:nvPr>
            <p:ph type="ftr" sz="quarter" idx="11"/>
          </p:nvPr>
        </p:nvSpPr>
        <p:spPr/>
        <p:txBody>
          <a:bodyPr/>
          <a:lstStyle/>
          <a:p>
            <a:r>
              <a:rPr lang="en-GB" b="1"/>
              <a:t>brickcourt.co.uk </a:t>
            </a:r>
          </a:p>
          <a:p>
            <a:r>
              <a:rPr lang="en-GB"/>
              <a:t>+44(0)20 7379 3550</a:t>
            </a:r>
            <a:endParaRPr lang="en-GB" dirty="0"/>
          </a:p>
        </p:txBody>
      </p:sp>
      <p:sp>
        <p:nvSpPr>
          <p:cNvPr id="5" name="Text Placeholder 4">
            <a:extLst>
              <a:ext uri="{FF2B5EF4-FFF2-40B4-BE49-F238E27FC236}">
                <a16:creationId xmlns:a16="http://schemas.microsoft.com/office/drawing/2014/main" id="{DFF3F92E-CE93-0141-8FD6-83BB68931F19}"/>
              </a:ext>
            </a:extLst>
          </p:cNvPr>
          <p:cNvSpPr>
            <a:spLocks noGrp="1"/>
          </p:cNvSpPr>
          <p:nvPr>
            <p:ph type="body" sz="quarter" idx="12"/>
          </p:nvPr>
        </p:nvSpPr>
        <p:spPr/>
        <p:txBody>
          <a:bodyPr>
            <a:normAutofit/>
          </a:bodyPr>
          <a:lstStyle/>
          <a:p>
            <a:r>
              <a:rPr lang="en-GB" sz="2000" dirty="0" smtClean="0"/>
              <a:t>Simon Salzedo QC</a:t>
            </a:r>
            <a:endParaRPr lang="en-GB" sz="2000" dirty="0"/>
          </a:p>
        </p:txBody>
      </p:sp>
    </p:spTree>
    <p:extLst>
      <p:ext uri="{BB962C8B-B14F-4D97-AF65-F5344CB8AC3E}">
        <p14:creationId xmlns:p14="http://schemas.microsoft.com/office/powerpoint/2010/main" val="8279621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GB" b="1" smtClean="0"/>
              <a:t>brickcourt.co.uk </a:t>
            </a:r>
          </a:p>
          <a:p>
            <a:r>
              <a:rPr lang="en-GB" smtClean="0"/>
              <a:t>+44(0)20 7379 3550</a:t>
            </a:r>
            <a:endParaRPr lang="en-GB" dirty="0"/>
          </a:p>
        </p:txBody>
      </p:sp>
      <p:sp>
        <p:nvSpPr>
          <p:cNvPr id="4" name="Title 3"/>
          <p:cNvSpPr>
            <a:spLocks noGrp="1"/>
          </p:cNvSpPr>
          <p:nvPr>
            <p:ph type="title"/>
          </p:nvPr>
        </p:nvSpPr>
        <p:spPr/>
        <p:txBody>
          <a:bodyPr>
            <a:normAutofit fontScale="90000"/>
          </a:bodyPr>
          <a:lstStyle/>
          <a:p>
            <a:r>
              <a:rPr lang="en-US" dirty="0" smtClean="0"/>
              <a:t>Anti-suit injunctions in support of arbitration</a:t>
            </a:r>
            <a:endParaRPr lang="en-US" dirty="0"/>
          </a:p>
        </p:txBody>
      </p:sp>
      <p:sp>
        <p:nvSpPr>
          <p:cNvPr id="5" name="Content Placeholder 4"/>
          <p:cNvSpPr>
            <a:spLocks noGrp="1"/>
          </p:cNvSpPr>
          <p:nvPr>
            <p:ph sz="quarter" idx="11"/>
          </p:nvPr>
        </p:nvSpPr>
        <p:spPr/>
        <p:txBody>
          <a:bodyPr>
            <a:normAutofit/>
          </a:bodyPr>
          <a:lstStyle/>
          <a:p>
            <a:r>
              <a:rPr lang="en-GB" sz="2000" dirty="0" smtClean="0"/>
              <a:t>Forbidden by  Brussels: </a:t>
            </a:r>
            <a:r>
              <a:rPr lang="en-GB" sz="2000" i="1" dirty="0" smtClean="0"/>
              <a:t>West Tankers </a:t>
            </a:r>
            <a:r>
              <a:rPr lang="en-GB" sz="2000" i="1" dirty="0" err="1"/>
              <a:t>Inc</a:t>
            </a:r>
            <a:r>
              <a:rPr lang="en-GB" sz="2000" i="1" dirty="0"/>
              <a:t> v Allianz </a:t>
            </a:r>
            <a:r>
              <a:rPr lang="en-GB" sz="2000" i="1" dirty="0" err="1"/>
              <a:t>SpA</a:t>
            </a:r>
            <a:r>
              <a:rPr lang="en-GB" sz="2000" i="1" dirty="0"/>
              <a:t> (The Front </a:t>
            </a:r>
            <a:r>
              <a:rPr lang="en-GB" sz="2000" i="1" dirty="0" err="1"/>
              <a:t>Comor</a:t>
            </a:r>
            <a:r>
              <a:rPr lang="en-GB" sz="2000" i="1" dirty="0"/>
              <a:t>) (Case C-185/07)[2009] AC </a:t>
            </a:r>
            <a:r>
              <a:rPr lang="en-GB" sz="2000" i="1" dirty="0" smtClean="0"/>
              <a:t>1138</a:t>
            </a:r>
          </a:p>
          <a:p>
            <a:endParaRPr lang="en-GB" sz="2000" dirty="0" smtClean="0"/>
          </a:p>
          <a:p>
            <a:r>
              <a:rPr lang="en-GB" sz="2000" dirty="0" smtClean="0"/>
              <a:t>Re-cast controversy</a:t>
            </a:r>
            <a:r>
              <a:rPr lang="en-GB" sz="2000" i="1" dirty="0" smtClean="0"/>
              <a:t>: Gazprom, </a:t>
            </a:r>
            <a:r>
              <a:rPr lang="en-GB" sz="2000" dirty="0" err="1" smtClean="0"/>
              <a:t>cf</a:t>
            </a:r>
            <a:r>
              <a:rPr lang="en-GB" sz="2000" i="1" dirty="0" smtClean="0"/>
              <a:t> </a:t>
            </a:r>
            <a:r>
              <a:rPr lang="en-GB" sz="2000" i="1" dirty="0" err="1"/>
              <a:t>Nori</a:t>
            </a:r>
            <a:r>
              <a:rPr lang="en-GB" sz="2000" i="1" dirty="0"/>
              <a:t> Holdings v Bank </a:t>
            </a:r>
            <a:r>
              <a:rPr lang="en-GB" sz="2000" i="1" dirty="0" err="1"/>
              <a:t>Otkritie</a:t>
            </a:r>
            <a:r>
              <a:rPr lang="en-GB" sz="2000" dirty="0"/>
              <a:t> [2018] EWHC 1343 (Comm</a:t>
            </a:r>
            <a:r>
              <a:rPr lang="en-GB" sz="2000" dirty="0" smtClean="0"/>
              <a:t>).</a:t>
            </a:r>
          </a:p>
          <a:p>
            <a:endParaRPr lang="en-GB" sz="2000" dirty="0" smtClean="0"/>
          </a:p>
          <a:p>
            <a:r>
              <a:rPr lang="en-GB" sz="2000" dirty="0" smtClean="0"/>
              <a:t>Lugano????</a:t>
            </a:r>
          </a:p>
          <a:p>
            <a:endParaRPr lang="en-GB" sz="2000" dirty="0" smtClean="0"/>
          </a:p>
          <a:p>
            <a:r>
              <a:rPr lang="en-GB" sz="2000" dirty="0" smtClean="0"/>
              <a:t>S37 SCA, NOT Arbitration Act: </a:t>
            </a:r>
            <a:r>
              <a:rPr lang="en-GB" sz="2000" i="1" dirty="0"/>
              <a:t>AES Ust-Kamenogorsk Hydropower Plant LLP v Ust-Kamenogorsk Hydropower Plant</a:t>
            </a:r>
            <a:r>
              <a:rPr lang="en-GB" sz="2000" dirty="0"/>
              <a:t> JSC [2013] 1 WLR 1889</a:t>
            </a:r>
            <a:endParaRPr lang="en-US" sz="2000" dirty="0"/>
          </a:p>
        </p:txBody>
      </p:sp>
    </p:spTree>
    <p:extLst>
      <p:ext uri="{BB962C8B-B14F-4D97-AF65-F5344CB8AC3E}">
        <p14:creationId xmlns:p14="http://schemas.microsoft.com/office/powerpoint/2010/main" val="20035932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Brick Court Chambers">
      <a:dk1>
        <a:sysClr val="windowText" lastClr="000000"/>
      </a:dk1>
      <a:lt1>
        <a:sysClr val="window" lastClr="FFFFFF"/>
      </a:lt1>
      <a:dk2>
        <a:srgbClr val="173E61"/>
      </a:dk2>
      <a:lt2>
        <a:srgbClr val="CECCCB"/>
      </a:lt2>
      <a:accent1>
        <a:srgbClr val="173E61"/>
      </a:accent1>
      <a:accent2>
        <a:srgbClr val="2F8698"/>
      </a:accent2>
      <a:accent3>
        <a:srgbClr val="004789"/>
      </a:accent3>
      <a:accent4>
        <a:srgbClr val="B78C39"/>
      </a:accent4>
      <a:accent5>
        <a:srgbClr val="637B89"/>
      </a:accent5>
      <a:accent6>
        <a:srgbClr val="B9A070"/>
      </a:accent6>
      <a:hlink>
        <a:srgbClr val="0563C1"/>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Tan">
      <a:srgbClr val="A34F2A"/>
    </a:custClr>
    <a:custClr name="Red">
      <a:srgbClr val="C0254B"/>
    </a:custClr>
  </a:custClrLst>
  <a:extLst>
    <a:ext uri="{05A4C25C-085E-4340-85A3-A5531E510DB2}">
      <thm15:themeFamily xmlns:thm15="http://schemas.microsoft.com/office/thememl/2012/main" name="Presentation2" id="{045E37D9-CFC0-B148-80B3-8337B248D763}" vid="{75FBB2F3-9C77-1849-B9FD-99EE31FE697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NavCat xmlns="f33d98d2-a6c3-4618-9a74-e14d2d13e379"/>
  </documentManagement>
</p:properties>
</file>

<file path=customXml/item2.xml><?xml version="1.0" encoding="utf-8"?>
<ct:contentTypeSchema xmlns:ct="http://schemas.microsoft.com/office/2006/metadata/contentType" xmlns:ma="http://schemas.microsoft.com/office/2006/metadata/properties/metaAttributes" ct:_="" ma:_="" ma:contentTypeName="Brick Court Document" ma:contentTypeID="0x01010063BD4BF4AE3A6E42AA992EECC762A20E003D27FC44AAF1874C9D93A232ABCC5AA4" ma:contentTypeVersion="3" ma:contentTypeDescription="" ma:contentTypeScope="" ma:versionID="23f4d947ba7127d448cb37509cf306c7">
  <xsd:schema xmlns:xsd="http://www.w3.org/2001/XMLSchema" xmlns:xs="http://www.w3.org/2001/XMLSchema" xmlns:p="http://schemas.microsoft.com/office/2006/metadata/properties" xmlns:ns1="http://schemas.microsoft.com/sharepoint/v3" xmlns:ns2="f33d98d2-a6c3-4618-9a74-e14d2d13e379" targetNamespace="http://schemas.microsoft.com/office/2006/metadata/properties" ma:root="true" ma:fieldsID="3823a8c9245d1ac401a59d492201c790" ns1:_="" ns2:_="">
    <xsd:import namespace="http://schemas.microsoft.com/sharepoint/v3"/>
    <xsd:import namespace="f33d98d2-a6c3-4618-9a74-e14d2d13e379"/>
    <xsd:element name="properties">
      <xsd:complexType>
        <xsd:sequence>
          <xsd:element name="documentManagement">
            <xsd:complexType>
              <xsd:all>
                <xsd:element ref="ns2:NavCa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9"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0"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33d98d2-a6c3-4618-9a74-e14d2d13e379" elementFormDefault="qualified">
    <xsd:import namespace="http://schemas.microsoft.com/office/2006/documentManagement/types"/>
    <xsd:import namespace="http://schemas.microsoft.com/office/infopath/2007/PartnerControls"/>
    <xsd:element name="NavCat" ma:index="8" nillable="true" ma:displayName="Navigation Category" ma:description="Used to filter navigation on pages" ma:list="{9416a30a-c709-49f9-9b76-51aad6052665}" ma:internalName="NavCat" ma:showField="Title" ma:web="f33d98d2-a6c3-4618-9a74-e14d2d13e37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F596354-2D23-485F-8D8F-0F61CFDFBCF1}">
  <ds:schemaRefs>
    <ds:schemaRef ds:uri="http://purl.org/dc/elements/1.1/"/>
    <ds:schemaRef ds:uri="http://www.w3.org/XML/1998/namespace"/>
    <ds:schemaRef ds:uri="http://schemas.microsoft.com/office/infopath/2007/PartnerControls"/>
    <ds:schemaRef ds:uri="http://schemas.microsoft.com/office/2006/documentManagement/types"/>
    <ds:schemaRef ds:uri="http://purl.org/dc/terms/"/>
    <ds:schemaRef ds:uri="f33d98d2-a6c3-4618-9a74-e14d2d13e379"/>
    <ds:schemaRef ds:uri="http://schemas.microsoft.com/office/2006/metadata/properties"/>
    <ds:schemaRef ds:uri="http://purl.org/dc/dcmitype/"/>
    <ds:schemaRef ds:uri="http://schemas.openxmlformats.org/package/2006/metadata/core-properties"/>
    <ds:schemaRef ds:uri="http://schemas.microsoft.com/sharepoint/v3"/>
  </ds:schemaRefs>
</ds:datastoreItem>
</file>

<file path=customXml/itemProps2.xml><?xml version="1.0" encoding="utf-8"?>
<ds:datastoreItem xmlns:ds="http://schemas.openxmlformats.org/officeDocument/2006/customXml" ds:itemID="{13A223FA-9F86-4FDF-9B6D-0718FE1310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33d98d2-a6c3-4618-9a74-e14d2d13e37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AE76AE1-B9B1-4651-94B2-99025E372E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226</TotalTime>
  <Words>1912</Words>
  <Application>Microsoft Office PowerPoint</Application>
  <PresentationFormat>On-screen Show (4:3)</PresentationFormat>
  <Paragraphs>206</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Wingdings</vt:lpstr>
      <vt:lpstr>Office Theme</vt:lpstr>
      <vt:lpstr>Arbitration mini series</vt:lpstr>
      <vt:lpstr>PowerPoint Presentation</vt:lpstr>
      <vt:lpstr>Orders for the attendance of witnesses</vt:lpstr>
      <vt:lpstr>Orders for the attendance of witnesses</vt:lpstr>
      <vt:lpstr>Orders for the taking of witness evidence</vt:lpstr>
      <vt:lpstr>Orders for the taking of witness evidence</vt:lpstr>
      <vt:lpstr>Production of documents</vt:lpstr>
      <vt:lpstr>Injunctions in support of arbitration</vt:lpstr>
      <vt:lpstr>Anti-suit injunctions in support of arbitration</vt:lpstr>
      <vt:lpstr>Other injunctions including freezers</vt:lpstr>
      <vt:lpstr>Other injunctions – s44</vt:lpstr>
      <vt:lpstr>Urgency issues</vt:lpstr>
      <vt:lpstr> </vt:lpstr>
      <vt:lpstr>competing public policies</vt:lpstr>
      <vt:lpstr>Nature of a liquidator’s claims</vt:lpstr>
      <vt:lpstr>PowerPoint Presentation</vt:lpstr>
      <vt:lpstr>Arbitration v insolvency: Three issues</vt:lpstr>
      <vt:lpstr>(1) PRIVITY</vt:lpstr>
      <vt:lpstr>(2) SCOPE</vt:lpstr>
      <vt:lpstr>(3) arbitrability</vt:lpstr>
      <vt:lpstr>Arbitration mini series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Natalie Lawrence</dc:creator>
  <cp:keywords/>
  <dc:description/>
  <cp:lastModifiedBy>Paul Gray</cp:lastModifiedBy>
  <cp:revision>10</cp:revision>
  <dcterms:created xsi:type="dcterms:W3CDTF">2018-09-12T09:19:44Z</dcterms:created>
  <dcterms:modified xsi:type="dcterms:W3CDTF">2021-05-19T12:33:21Z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0x01010063BD4BF4AE3A6E42AA992EECC762A20E003D27FC44AAF1874C9D93A232ABCC5AA4</vt:lpwstr>
  </property>
</Properties>
</file>