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3" d="100"/>
          <a:sy n="73" d="100"/>
        </p:scale>
        <p:origin x="13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25/05/2021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653143"/>
            <a:ext cx="6858000" cy="500357"/>
          </a:xfrm>
        </p:spPr>
        <p:txBody>
          <a:bodyPr>
            <a:normAutofit/>
          </a:bodyPr>
          <a:lstStyle/>
          <a:p>
            <a:r>
              <a:rPr lang="en-GB" b="1" dirty="0"/>
              <a:t>Arbitration mini series</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1515290"/>
            <a:ext cx="6858000" cy="3265715"/>
          </a:xfrm>
        </p:spPr>
        <p:txBody>
          <a:bodyPr>
            <a:noAutofit/>
          </a:bodyPr>
          <a:lstStyle/>
          <a:p>
            <a:pPr algn="l"/>
            <a:r>
              <a:rPr lang="en-GB" b="1" dirty="0" smtClean="0"/>
              <a:t>Tuesday 25 May at 12.30pm, Session </a:t>
            </a:r>
            <a:r>
              <a:rPr lang="en-GB" b="1" dirty="0"/>
              <a:t>3</a:t>
            </a:r>
            <a:r>
              <a:rPr lang="en-GB" b="1" dirty="0" smtClean="0"/>
              <a:t>: </a:t>
            </a:r>
          </a:p>
          <a:p>
            <a:pPr algn="l"/>
            <a:endParaRPr lang="en-GB" sz="2400" b="1" dirty="0"/>
          </a:p>
          <a:p>
            <a:pPr algn="l">
              <a:lnSpc>
                <a:spcPct val="100000"/>
              </a:lnSpc>
            </a:pPr>
            <a:r>
              <a:rPr lang="en-GB" sz="2400" b="1"/>
              <a:t>Challenges </a:t>
            </a:r>
            <a:r>
              <a:rPr lang="en-GB" sz="2400" b="1" smtClean="0"/>
              <a:t>to Enforcement</a:t>
            </a:r>
            <a:r>
              <a:rPr lang="en-GB" sz="2400" b="1" dirty="0"/>
              <a:t>: immunity, fraud and public </a:t>
            </a:r>
            <a:r>
              <a:rPr lang="en-GB" sz="2400" b="1" dirty="0" smtClean="0"/>
              <a:t>policy</a:t>
            </a:r>
          </a:p>
          <a:p>
            <a:pPr algn="l">
              <a:lnSpc>
                <a:spcPct val="100000"/>
              </a:lnSpc>
            </a:pPr>
            <a:endParaRPr lang="en-GB" b="1" dirty="0" smtClean="0"/>
          </a:p>
          <a:p>
            <a:pPr algn="l"/>
            <a:r>
              <a:rPr lang="en-GB" b="1" dirty="0" smtClean="0"/>
              <a:t>chaired </a:t>
            </a:r>
            <a:r>
              <a:rPr lang="en-GB" b="1" dirty="0"/>
              <a:t>by </a:t>
            </a:r>
            <a:r>
              <a:rPr lang="en-GB" b="1" dirty="0" smtClean="0"/>
              <a:t>Sir Richard Aikens</a:t>
            </a:r>
          </a:p>
          <a:p>
            <a:pPr algn="l"/>
            <a:endParaRPr lang="en-GB" b="1" dirty="0"/>
          </a:p>
          <a:p>
            <a:pPr marL="285750" indent="-285750" algn="l">
              <a:buFont typeface="Arial" panose="020B0604020202020204" pitchFamily="34" charset="0"/>
              <a:buChar char="•"/>
            </a:pPr>
            <a:r>
              <a:rPr lang="en-GB" b="1" dirty="0" smtClean="0"/>
              <a:t>Tom Pascoe</a:t>
            </a:r>
          </a:p>
          <a:p>
            <a:pPr marL="285750" indent="-285750" algn="l">
              <a:buFont typeface="Arial" panose="020B0604020202020204" pitchFamily="34" charset="0"/>
              <a:buChar char="•"/>
            </a:pPr>
            <a:r>
              <a:rPr lang="en-GB" b="1" dirty="0" smtClean="0"/>
              <a:t>Zahra Al-</a:t>
            </a:r>
            <a:r>
              <a:rPr lang="en-GB" b="1" dirty="0" err="1" smtClean="0"/>
              <a:t>Rikabi</a:t>
            </a:r>
            <a:endParaRPr lang="en-GB" b="1" dirty="0" smtClean="0"/>
          </a:p>
          <a:p>
            <a:pPr marL="285750" indent="-285750" algn="l">
              <a:buFont typeface="Arial" panose="020B0604020202020204" pitchFamily="34" charset="0"/>
              <a:buChar char="•"/>
            </a:pPr>
            <a:r>
              <a:rPr lang="en-GB" b="1" dirty="0" smtClean="0"/>
              <a:t>David Heaton</a:t>
            </a:r>
            <a:endParaRPr lang="en-GB" b="1"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flipV="1">
            <a:off x="1143000" y="5159827"/>
            <a:ext cx="6858000" cy="259295"/>
          </a:xfrm>
        </p:spPr>
        <p:txBody>
          <a:bodyPr>
            <a:normAutofit fontScale="25000" lnSpcReduction="20000"/>
          </a:bodyPr>
          <a:lstStyle/>
          <a:p>
            <a:endParaRPr lang="en-GB" dirty="0"/>
          </a:p>
        </p:txBody>
      </p:sp>
    </p:spTree>
    <p:extLst>
      <p:ext uri="{BB962C8B-B14F-4D97-AF65-F5344CB8AC3E}">
        <p14:creationId xmlns:p14="http://schemas.microsoft.com/office/powerpoint/2010/main" val="884029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Content Placeholder 3"/>
          <p:cNvSpPr>
            <a:spLocks noGrp="1"/>
          </p:cNvSpPr>
          <p:nvPr>
            <p:ph sz="quarter" idx="11"/>
          </p:nvPr>
        </p:nvSpPr>
        <p:spPr>
          <a:xfrm>
            <a:off x="846000" y="1326523"/>
            <a:ext cx="7454900" cy="4417453"/>
          </a:xfrm>
        </p:spPr>
        <p:txBody>
          <a:bodyPr/>
          <a:lstStyle/>
          <a:p>
            <a:r>
              <a:rPr lang="en-GB" dirty="0" smtClean="0"/>
              <a:t>The Court must determine the issue of state immunity at as early a stage in the proceedings as possible: </a:t>
            </a:r>
            <a:r>
              <a:rPr lang="en-GB" b="1" i="1" dirty="0"/>
              <a:t>ETI Euro Telecom International NV v Republic of Bolivia</a:t>
            </a:r>
            <a:r>
              <a:rPr lang="en-GB" i="1" dirty="0"/>
              <a:t> </a:t>
            </a:r>
            <a:r>
              <a:rPr lang="en-GB" dirty="0"/>
              <a:t>[2009] EWCA </a:t>
            </a:r>
            <a:r>
              <a:rPr lang="en-GB" dirty="0" err="1"/>
              <a:t>Civ</a:t>
            </a:r>
            <a:r>
              <a:rPr lang="en-GB" dirty="0"/>
              <a:t> </a:t>
            </a:r>
            <a:r>
              <a:rPr lang="en-GB" dirty="0" smtClean="0"/>
              <a:t>880</a:t>
            </a:r>
          </a:p>
          <a:p>
            <a:pPr marL="0" indent="0">
              <a:buNone/>
            </a:pPr>
            <a:endParaRPr lang="en-GB" dirty="0" smtClean="0"/>
          </a:p>
          <a:p>
            <a:pPr marL="720000" lvl="4" indent="0" algn="just">
              <a:buNone/>
            </a:pPr>
            <a:r>
              <a:rPr lang="en-GB" dirty="0" smtClean="0"/>
              <a:t>128. …Any </a:t>
            </a:r>
            <a:r>
              <a:rPr lang="en-GB" dirty="0"/>
              <a:t>claimant who wishes to bring proceedings against a state must be in a position to address the issue as to the jurisdiction of the court when he seeks to invoke the jurisdiction of the court. If he seeks an injunction against the state on an application without notice, he must do so then. The court must then consider the question of state immunity, since it is required by section 1(2) of the 1978 Act to give </a:t>
            </a:r>
            <a:r>
              <a:rPr lang="en-GB" dirty="0" smtClean="0"/>
              <a:t>effect </a:t>
            </a:r>
            <a:r>
              <a:rPr lang="en-GB" dirty="0"/>
              <a:t>to the immunity even if the state does not appear. Where injunctive relief is sought, the claimant must deal both with the immunity from the adjudicative jurisdiction of the court and with the immunity from enforcement. It is simply not open to such a claimant to complain that he is not in a position to deal with such jurisdictional issues on its application without notice; and this is even more so on an application on </a:t>
            </a:r>
            <a:r>
              <a:rPr lang="en-GB" dirty="0" smtClean="0"/>
              <a:t>notice…</a:t>
            </a:r>
            <a:endParaRPr lang="en-GB" dirty="0"/>
          </a:p>
        </p:txBody>
      </p:sp>
    </p:spTree>
    <p:extLst>
      <p:ext uri="{BB962C8B-B14F-4D97-AF65-F5344CB8AC3E}">
        <p14:creationId xmlns:p14="http://schemas.microsoft.com/office/powerpoint/2010/main" val="1607188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Content Placeholder 3"/>
          <p:cNvSpPr>
            <a:spLocks noGrp="1"/>
          </p:cNvSpPr>
          <p:nvPr>
            <p:ph sz="quarter" idx="11"/>
          </p:nvPr>
        </p:nvSpPr>
        <p:spPr>
          <a:xfrm>
            <a:off x="835548" y="1317955"/>
            <a:ext cx="7454900" cy="4064000"/>
          </a:xfrm>
        </p:spPr>
        <p:txBody>
          <a:bodyPr/>
          <a:lstStyle/>
          <a:p>
            <a:r>
              <a:rPr lang="en-GB" b="1" i="1" dirty="0" err="1" smtClean="0"/>
              <a:t>Hulley</a:t>
            </a:r>
            <a:r>
              <a:rPr lang="en-GB" b="1" i="1" dirty="0" smtClean="0"/>
              <a:t> Enterprises Ltd &amp; </a:t>
            </a:r>
            <a:r>
              <a:rPr lang="en-GB" b="1" i="1" dirty="0" err="1" smtClean="0"/>
              <a:t>Ors</a:t>
            </a:r>
            <a:r>
              <a:rPr lang="en-GB" b="1" i="1" dirty="0" smtClean="0"/>
              <a:t> v The Russian Federation </a:t>
            </a:r>
            <a:r>
              <a:rPr lang="en-GB" dirty="0" smtClean="0"/>
              <a:t>[2021] EWHC 894 (</a:t>
            </a:r>
            <a:r>
              <a:rPr lang="en-GB" dirty="0" err="1" smtClean="0"/>
              <a:t>Comm</a:t>
            </a:r>
            <a:r>
              <a:rPr lang="en-GB" dirty="0" smtClean="0"/>
              <a:t>), at 229: </a:t>
            </a:r>
          </a:p>
          <a:p>
            <a:pPr marL="0" indent="0">
              <a:buNone/>
            </a:pPr>
            <a:endParaRPr lang="en-GB" dirty="0" smtClean="0"/>
          </a:p>
          <a:p>
            <a:pPr marL="541338" indent="0" algn="just">
              <a:buNone/>
            </a:pPr>
            <a:r>
              <a:rPr lang="en-GB" dirty="0"/>
              <a:t>The jurisdiction to order security under section 103(5) was referred to by </a:t>
            </a:r>
            <a:r>
              <a:rPr lang="en-GB" dirty="0" err="1"/>
              <a:t>Popplewell</a:t>
            </a:r>
            <a:r>
              <a:rPr lang="en-GB" dirty="0"/>
              <a:t> J in </a:t>
            </a:r>
            <a:r>
              <a:rPr lang="en-GB" i="1" dirty="0"/>
              <a:t>X v E and F </a:t>
            </a:r>
            <a:r>
              <a:rPr lang="en-GB" dirty="0"/>
              <a:t>as “</a:t>
            </a:r>
            <a:r>
              <a:rPr lang="en-GB" i="1" dirty="0"/>
              <a:t>part of the range of remedies which are available to the court as part of the court’s toolkit when it is being asked to recognise or enforce the award, and as an adjunct to such an application</a:t>
            </a:r>
            <a:r>
              <a:rPr lang="en-GB" dirty="0"/>
              <a:t>”. </a:t>
            </a:r>
            <a:r>
              <a:rPr lang="en-GB" b="1" dirty="0"/>
              <a:t>That range of remedies under the 1996 Act is available, in my view, only if and when the court has determined that the defendant state lacks immunity, so that the court can assume jurisdiction over it. </a:t>
            </a:r>
            <a:r>
              <a:rPr lang="en-GB" dirty="0"/>
              <a:t>To purport to apply section 103(5), including by ordering security or granting an adjournment conditionally upon the payment of security, would be to exercise powers which the court does not, pending an adverse immunity decision, possess.</a:t>
            </a:r>
          </a:p>
        </p:txBody>
      </p:sp>
    </p:spTree>
    <p:extLst>
      <p:ext uri="{BB962C8B-B14F-4D97-AF65-F5344CB8AC3E}">
        <p14:creationId xmlns:p14="http://schemas.microsoft.com/office/powerpoint/2010/main" val="3318653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Service – s. 12 SIA 1978 </a:t>
            </a:r>
            <a:endParaRPr lang="en-GB" dirty="0"/>
          </a:p>
        </p:txBody>
      </p:sp>
      <p:sp>
        <p:nvSpPr>
          <p:cNvPr id="4" name="Content Placeholder 3"/>
          <p:cNvSpPr>
            <a:spLocks noGrp="1"/>
          </p:cNvSpPr>
          <p:nvPr>
            <p:ph sz="quarter" idx="11"/>
          </p:nvPr>
        </p:nvSpPr>
        <p:spPr>
          <a:xfrm>
            <a:off x="835548" y="1266440"/>
            <a:ext cx="7454900" cy="4361628"/>
          </a:xfrm>
        </p:spPr>
        <p:txBody>
          <a:bodyPr>
            <a:normAutofit/>
          </a:bodyPr>
          <a:lstStyle/>
          <a:p>
            <a:r>
              <a:rPr lang="en-GB" b="1" dirty="0" smtClean="0"/>
              <a:t>S.12(1) SIA 1978</a:t>
            </a:r>
            <a:r>
              <a:rPr lang="en-GB" dirty="0" smtClean="0"/>
              <a:t>:</a:t>
            </a:r>
          </a:p>
          <a:p>
            <a:pPr marL="0" indent="0">
              <a:buNone/>
            </a:pPr>
            <a:endParaRPr lang="en-GB" dirty="0"/>
          </a:p>
          <a:p>
            <a:pPr marL="702900" lvl="2" indent="-342900" algn="just">
              <a:buAutoNum type="arabicParenBoth"/>
            </a:pPr>
            <a:r>
              <a:rPr lang="en-GB" dirty="0" smtClean="0"/>
              <a:t>Any </a:t>
            </a:r>
            <a:r>
              <a:rPr lang="en-GB" dirty="0"/>
              <a:t>writ or other document required to be served for instituting proceedings against a </a:t>
            </a:r>
            <a:r>
              <a:rPr lang="en-GB" dirty="0" smtClean="0"/>
              <a:t>State shall </a:t>
            </a:r>
            <a:r>
              <a:rPr lang="en-GB" dirty="0"/>
              <a:t>be served by being transmitted </a:t>
            </a:r>
            <a:r>
              <a:rPr lang="en-GB" dirty="0" smtClean="0"/>
              <a:t>through the </a:t>
            </a:r>
            <a:r>
              <a:rPr lang="en-GB" dirty="0"/>
              <a:t>Foreign, Commonwealth and </a:t>
            </a:r>
            <a:r>
              <a:rPr lang="en-GB" dirty="0" smtClean="0"/>
              <a:t>Development Office to </a:t>
            </a:r>
            <a:r>
              <a:rPr lang="en-GB" dirty="0"/>
              <a:t>the Ministry of Foreign Affairs of the State and Service shall be deemed to have </a:t>
            </a:r>
            <a:r>
              <a:rPr lang="en-GB" dirty="0" smtClean="0"/>
              <a:t>been effected </a:t>
            </a:r>
            <a:r>
              <a:rPr lang="en-GB" dirty="0"/>
              <a:t>when the writ or document is received at the Ministry</a:t>
            </a:r>
            <a:r>
              <a:rPr lang="en-GB" dirty="0" smtClean="0"/>
              <a:t>.</a:t>
            </a:r>
            <a:endParaRPr lang="en-GB" dirty="0"/>
          </a:p>
          <a:p>
            <a:pPr marL="0" lvl="2" indent="0">
              <a:buNone/>
            </a:pPr>
            <a:endParaRPr lang="en-GB" dirty="0" smtClean="0"/>
          </a:p>
          <a:p>
            <a:pPr marL="285750" lvl="2" indent="-285750"/>
            <a:r>
              <a:rPr lang="en-GB" b="1" i="1" dirty="0" smtClean="0"/>
              <a:t>General Dynamics United Kingdom Ltd v Libya </a:t>
            </a:r>
            <a:r>
              <a:rPr lang="en-GB" dirty="0" smtClean="0"/>
              <a:t>[2019] EWCA </a:t>
            </a:r>
            <a:r>
              <a:rPr lang="en-GB" dirty="0" err="1" smtClean="0"/>
              <a:t>Civ</a:t>
            </a:r>
            <a:r>
              <a:rPr lang="en-GB" dirty="0" smtClean="0"/>
              <a:t> 1110</a:t>
            </a:r>
          </a:p>
          <a:p>
            <a:pPr marL="720725" lvl="3" indent="-360363" algn="just">
              <a:buFontTx/>
              <a:buChar char="-"/>
            </a:pPr>
            <a:r>
              <a:rPr lang="en-GB" dirty="0" smtClean="0"/>
              <a:t>It was not mandatory that either the arbitration claim form or the order permitting enforcement of the award be served through the FCO pursuant to s. 12(1). </a:t>
            </a:r>
          </a:p>
          <a:p>
            <a:pPr marL="720725" lvl="3" indent="-360363" algn="just">
              <a:buFontTx/>
              <a:buChar char="-"/>
            </a:pPr>
            <a:r>
              <a:rPr lang="en-GB" dirty="0" smtClean="0"/>
              <a:t>Rather the order permitting enforcement had to be served pursuant to CPR r. 62.18 and r 6.44.  </a:t>
            </a:r>
          </a:p>
          <a:p>
            <a:pPr marL="720725" lvl="3" indent="-360363" algn="just">
              <a:buFontTx/>
              <a:buChar char="-"/>
            </a:pPr>
            <a:r>
              <a:rPr lang="en-GB" dirty="0" smtClean="0"/>
              <a:t>The court had jurisdiction in an appropriate case to dispense with service of such an order, in accordance with CPR </a:t>
            </a:r>
            <a:r>
              <a:rPr lang="en-GB" dirty="0" err="1" smtClean="0"/>
              <a:t>rr</a:t>
            </a:r>
            <a:r>
              <a:rPr lang="en-GB" dirty="0" smtClean="0"/>
              <a:t> 6.16 and/or 6.28.</a:t>
            </a:r>
            <a:endParaRPr lang="en-GB" dirty="0"/>
          </a:p>
        </p:txBody>
      </p:sp>
    </p:spTree>
    <p:extLst>
      <p:ext uri="{BB962C8B-B14F-4D97-AF65-F5344CB8AC3E}">
        <p14:creationId xmlns:p14="http://schemas.microsoft.com/office/powerpoint/2010/main" val="2597856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a:t>Can the Court intervene on grounds of public </a:t>
            </a:r>
            <a:r>
              <a:rPr lang="en-GB" dirty="0" smtClean="0"/>
              <a:t>policy?</a:t>
            </a:r>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normAutofit/>
          </a:bodyPr>
          <a:lstStyle/>
          <a:p>
            <a:r>
              <a:rPr lang="en-GB" sz="2400" dirty="0" smtClean="0"/>
              <a:t>David </a:t>
            </a:r>
            <a:r>
              <a:rPr lang="en-GB" sz="2400" dirty="0" smtClean="0"/>
              <a:t>Heaton</a:t>
            </a:r>
            <a:endParaRPr lang="en-GB" sz="2400" b="0" dirty="0" smtClean="0"/>
          </a:p>
        </p:txBody>
      </p:sp>
    </p:spTree>
    <p:extLst>
      <p:ext uri="{BB962C8B-B14F-4D97-AF65-F5344CB8AC3E}">
        <p14:creationId xmlns:p14="http://schemas.microsoft.com/office/powerpoint/2010/main" val="26904115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New York convention</a:t>
            </a:r>
            <a:endParaRPr lang="en-US" dirty="0"/>
          </a:p>
        </p:txBody>
      </p:sp>
      <p:sp>
        <p:nvSpPr>
          <p:cNvPr id="5" name="Content Placeholder 4"/>
          <p:cNvSpPr>
            <a:spLocks noGrp="1"/>
          </p:cNvSpPr>
          <p:nvPr>
            <p:ph sz="quarter" idx="11"/>
          </p:nvPr>
        </p:nvSpPr>
        <p:spPr>
          <a:xfrm>
            <a:off x="825097" y="1593542"/>
            <a:ext cx="7454900" cy="3888419"/>
          </a:xfrm>
        </p:spPr>
        <p:txBody>
          <a:bodyPr>
            <a:noAutofit/>
          </a:bodyPr>
          <a:lstStyle/>
          <a:p>
            <a:pPr marL="0" indent="0">
              <a:buNone/>
            </a:pPr>
            <a:r>
              <a:rPr lang="en-GB" sz="1800" b="1" dirty="0" smtClean="0"/>
              <a:t>Article V(2)</a:t>
            </a:r>
          </a:p>
          <a:p>
            <a:pPr marL="0" indent="0">
              <a:buNone/>
            </a:pPr>
            <a:r>
              <a:rPr lang="en-GB" sz="1800" dirty="0" smtClean="0"/>
              <a:t>“2</a:t>
            </a:r>
            <a:r>
              <a:rPr lang="en-GB" sz="1800" dirty="0"/>
              <a:t>. Recognition and enforcement of an </a:t>
            </a:r>
            <a:r>
              <a:rPr lang="en-GB" sz="1800" dirty="0" smtClean="0"/>
              <a:t>arbitral award </a:t>
            </a:r>
            <a:r>
              <a:rPr lang="en-GB" sz="1800" dirty="0"/>
              <a:t>may also be refused if the </a:t>
            </a:r>
            <a:r>
              <a:rPr lang="en-GB" sz="1800" dirty="0" smtClean="0"/>
              <a:t>competent authority </a:t>
            </a:r>
            <a:r>
              <a:rPr lang="en-GB" sz="1800" dirty="0"/>
              <a:t>in the country where recognition </a:t>
            </a:r>
            <a:r>
              <a:rPr lang="en-GB" sz="1800" dirty="0" smtClean="0"/>
              <a:t>and enforcement </a:t>
            </a:r>
            <a:r>
              <a:rPr lang="en-GB" sz="1800" dirty="0"/>
              <a:t>is </a:t>
            </a:r>
            <a:r>
              <a:rPr lang="en-GB" sz="1800" dirty="0" smtClean="0"/>
              <a:t>sought </a:t>
            </a:r>
            <a:r>
              <a:rPr lang="en-GB" sz="1800" dirty="0"/>
              <a:t>finds that:</a:t>
            </a:r>
          </a:p>
          <a:p>
            <a:pPr marL="0" indent="0">
              <a:buNone/>
            </a:pPr>
            <a:r>
              <a:rPr lang="en-GB" sz="1800" dirty="0"/>
              <a:t>(</a:t>
            </a:r>
            <a:r>
              <a:rPr lang="en-GB" sz="1800" i="1" dirty="0"/>
              <a:t>a</a:t>
            </a:r>
            <a:r>
              <a:rPr lang="en-GB" sz="1800" dirty="0"/>
              <a:t>) The subject matter of the </a:t>
            </a:r>
            <a:r>
              <a:rPr lang="en-GB" sz="1800" dirty="0" smtClean="0"/>
              <a:t>difference is not </a:t>
            </a:r>
            <a:r>
              <a:rPr lang="en-GB" sz="1800" dirty="0"/>
              <a:t>capable of settlement by arbitration </a:t>
            </a:r>
            <a:r>
              <a:rPr lang="en-GB" sz="1800" dirty="0" smtClean="0"/>
              <a:t>under the </a:t>
            </a:r>
            <a:r>
              <a:rPr lang="en-GB" sz="1800" dirty="0"/>
              <a:t>law of that country; or</a:t>
            </a:r>
          </a:p>
          <a:p>
            <a:pPr marL="0" indent="0">
              <a:buNone/>
            </a:pPr>
            <a:r>
              <a:rPr lang="en-GB" sz="1800" dirty="0" smtClean="0"/>
              <a:t>(</a:t>
            </a:r>
            <a:r>
              <a:rPr lang="en-GB" sz="1800" i="1" dirty="0" smtClean="0"/>
              <a:t>b</a:t>
            </a:r>
            <a:r>
              <a:rPr lang="en-GB" sz="1800" i="1" dirty="0"/>
              <a:t>) </a:t>
            </a:r>
            <a:r>
              <a:rPr lang="en-GB" sz="1800" dirty="0"/>
              <a:t>The recognition or enforcement of </a:t>
            </a:r>
            <a:r>
              <a:rPr lang="en-GB" sz="1800" dirty="0" smtClean="0"/>
              <a:t>the award </a:t>
            </a:r>
            <a:r>
              <a:rPr lang="en-GB" sz="1800" dirty="0"/>
              <a:t>would be contrary to the public </a:t>
            </a:r>
            <a:r>
              <a:rPr lang="en-GB" sz="1800" dirty="0" smtClean="0"/>
              <a:t>policy of </a:t>
            </a:r>
            <a:r>
              <a:rPr lang="en-GB" sz="1800" dirty="0"/>
              <a:t>that country</a:t>
            </a:r>
            <a:r>
              <a:rPr lang="en-GB" sz="1800" dirty="0" smtClean="0"/>
              <a:t>.”</a:t>
            </a:r>
            <a:endParaRPr lang="en-US" sz="1800" dirty="0"/>
          </a:p>
        </p:txBody>
      </p:sp>
    </p:spTree>
    <p:extLst>
      <p:ext uri="{BB962C8B-B14F-4D97-AF65-F5344CB8AC3E}">
        <p14:creationId xmlns:p14="http://schemas.microsoft.com/office/powerpoint/2010/main" val="36807144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UNCITRAL 2006 MODEL LAW</a:t>
            </a:r>
            <a:endParaRPr lang="en-GB" dirty="0"/>
          </a:p>
        </p:txBody>
      </p:sp>
      <p:sp>
        <p:nvSpPr>
          <p:cNvPr id="4" name="Content Placeholder 3"/>
          <p:cNvSpPr>
            <a:spLocks noGrp="1"/>
          </p:cNvSpPr>
          <p:nvPr>
            <p:ph sz="quarter" idx="11"/>
          </p:nvPr>
        </p:nvSpPr>
        <p:spPr>
          <a:xfrm>
            <a:off x="846000" y="1481940"/>
            <a:ext cx="7454900" cy="4064000"/>
          </a:xfrm>
        </p:spPr>
        <p:txBody>
          <a:bodyPr>
            <a:noAutofit/>
          </a:bodyPr>
          <a:lstStyle/>
          <a:p>
            <a:pPr marL="0" indent="0">
              <a:buNone/>
            </a:pPr>
            <a:r>
              <a:rPr lang="en-GB" b="1" dirty="0" smtClean="0"/>
              <a:t>Article 34(2) (applications to set aside):</a:t>
            </a:r>
          </a:p>
          <a:p>
            <a:pPr marL="0" indent="0">
              <a:buNone/>
            </a:pPr>
            <a:r>
              <a:rPr lang="en-GB" dirty="0" smtClean="0"/>
              <a:t>“</a:t>
            </a:r>
            <a:r>
              <a:rPr lang="en-GB" dirty="0"/>
              <a:t>An arbitral award may be set aside by the court </a:t>
            </a:r>
            <a:r>
              <a:rPr lang="en-GB" dirty="0" smtClean="0"/>
              <a:t>specified </a:t>
            </a:r>
            <a:r>
              <a:rPr lang="en-GB" dirty="0"/>
              <a:t>in article </a:t>
            </a:r>
            <a:r>
              <a:rPr lang="en-GB" dirty="0" smtClean="0"/>
              <a:t>6 only </a:t>
            </a:r>
            <a:r>
              <a:rPr lang="en-GB" dirty="0"/>
              <a:t>if</a:t>
            </a:r>
            <a:r>
              <a:rPr lang="en-GB" dirty="0" smtClean="0"/>
              <a:t>:</a:t>
            </a:r>
          </a:p>
          <a:p>
            <a:pPr marL="0" indent="0">
              <a:buNone/>
            </a:pPr>
            <a:r>
              <a:rPr lang="en-GB" dirty="0" smtClean="0"/>
              <a:t>…</a:t>
            </a:r>
          </a:p>
          <a:p>
            <a:pPr marL="0" indent="0">
              <a:buNone/>
            </a:pPr>
            <a:r>
              <a:rPr lang="en-GB" dirty="0"/>
              <a:t>(b) the court </a:t>
            </a:r>
            <a:r>
              <a:rPr lang="en-GB" dirty="0" smtClean="0"/>
              <a:t>finds </a:t>
            </a:r>
            <a:r>
              <a:rPr lang="en-GB" dirty="0"/>
              <a:t>that</a:t>
            </a:r>
            <a:r>
              <a:rPr lang="en-GB" dirty="0" smtClean="0"/>
              <a:t>: … </a:t>
            </a:r>
            <a:r>
              <a:rPr lang="en-GB" dirty="0"/>
              <a:t>(ii) the award is in </a:t>
            </a:r>
            <a:r>
              <a:rPr lang="en-GB" dirty="0" smtClean="0"/>
              <a:t>conflict </a:t>
            </a:r>
            <a:r>
              <a:rPr lang="en-GB" dirty="0"/>
              <a:t>with the public policy of this State</a:t>
            </a:r>
            <a:r>
              <a:rPr lang="en-GB" dirty="0" smtClean="0"/>
              <a:t>.”</a:t>
            </a:r>
          </a:p>
          <a:p>
            <a:pPr marL="0" indent="0">
              <a:buNone/>
            </a:pPr>
            <a:endParaRPr lang="en-GB" dirty="0"/>
          </a:p>
          <a:p>
            <a:pPr marL="0" indent="0">
              <a:buNone/>
            </a:pPr>
            <a:r>
              <a:rPr lang="en-GB" b="1" dirty="0" smtClean="0"/>
              <a:t>Article 36(1) (refusal of enforcement):</a:t>
            </a:r>
          </a:p>
          <a:p>
            <a:pPr marL="0" indent="0">
              <a:buNone/>
            </a:pPr>
            <a:r>
              <a:rPr lang="en-GB" dirty="0" smtClean="0"/>
              <a:t>“</a:t>
            </a:r>
            <a:r>
              <a:rPr lang="en-GB" dirty="0"/>
              <a:t>Recognition or enforcement of an arbitral award, irrespective of </a:t>
            </a:r>
            <a:r>
              <a:rPr lang="en-GB" dirty="0" smtClean="0"/>
              <a:t>the country </a:t>
            </a:r>
            <a:r>
              <a:rPr lang="en-GB" dirty="0"/>
              <a:t>in which it was made, may be refused only</a:t>
            </a:r>
            <a:r>
              <a:rPr lang="en-GB" dirty="0" smtClean="0"/>
              <a:t>:</a:t>
            </a:r>
          </a:p>
          <a:p>
            <a:pPr marL="0" indent="0">
              <a:buNone/>
            </a:pPr>
            <a:r>
              <a:rPr lang="en-GB" dirty="0" smtClean="0"/>
              <a:t>…</a:t>
            </a:r>
          </a:p>
          <a:p>
            <a:pPr marL="0" indent="0">
              <a:buNone/>
            </a:pPr>
            <a:r>
              <a:rPr lang="en-GB" dirty="0"/>
              <a:t>(b) if the court finds that: … (ii) the recognition or enforcement of the award would </a:t>
            </a:r>
            <a:r>
              <a:rPr lang="en-GB" dirty="0" smtClean="0"/>
              <a:t>be contrary </a:t>
            </a:r>
            <a:r>
              <a:rPr lang="en-GB" dirty="0"/>
              <a:t>to the public policy of this State.”</a:t>
            </a:r>
            <a:endParaRPr lang="en-GB" dirty="0" smtClean="0"/>
          </a:p>
        </p:txBody>
      </p:sp>
    </p:spTree>
    <p:extLst>
      <p:ext uri="{BB962C8B-B14F-4D97-AF65-F5344CB8AC3E}">
        <p14:creationId xmlns:p14="http://schemas.microsoft.com/office/powerpoint/2010/main" val="4721967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Arbitration act 1996 section 68</a:t>
            </a:r>
            <a:endParaRPr lang="en-GB" dirty="0"/>
          </a:p>
        </p:txBody>
      </p:sp>
      <p:sp>
        <p:nvSpPr>
          <p:cNvPr id="5" name="Content Placeholder 3"/>
          <p:cNvSpPr>
            <a:spLocks noGrp="1"/>
          </p:cNvSpPr>
          <p:nvPr>
            <p:ph sz="quarter" idx="11"/>
          </p:nvPr>
        </p:nvSpPr>
        <p:spPr>
          <a:xfrm>
            <a:off x="846000" y="1717200"/>
            <a:ext cx="7454900" cy="4064000"/>
          </a:xfrm>
        </p:spPr>
        <p:txBody>
          <a:bodyPr>
            <a:normAutofit/>
          </a:bodyPr>
          <a:lstStyle/>
          <a:p>
            <a:pPr marL="0" indent="0">
              <a:buNone/>
            </a:pPr>
            <a:r>
              <a:rPr lang="en-GB" sz="1800" dirty="0" smtClean="0"/>
              <a:t>“</a:t>
            </a:r>
            <a:r>
              <a:rPr lang="en-GB" sz="1800" b="1" dirty="0"/>
              <a:t>68.— Challenging the award: serious irregularity.</a:t>
            </a:r>
          </a:p>
          <a:p>
            <a:pPr marL="0" indent="0">
              <a:buNone/>
            </a:pPr>
            <a:r>
              <a:rPr lang="en-GB" sz="1800" dirty="0" smtClean="0"/>
              <a:t>(1) A </a:t>
            </a:r>
            <a:r>
              <a:rPr lang="en-GB" sz="1800" dirty="0"/>
              <a:t>party to arbitral proceedings may (upon notice to the other parties and to the tribunal) </a:t>
            </a:r>
            <a:r>
              <a:rPr lang="en-GB" sz="1800" dirty="0" smtClean="0"/>
              <a:t>apply to </a:t>
            </a:r>
            <a:r>
              <a:rPr lang="en-GB" sz="1800" dirty="0"/>
              <a:t>the court challenging an award in the proceedings on the ground of serious irregularity </a:t>
            </a:r>
            <a:r>
              <a:rPr lang="en-GB" sz="1800" dirty="0" smtClean="0"/>
              <a:t>affecting the </a:t>
            </a:r>
            <a:r>
              <a:rPr lang="en-GB" sz="1800" dirty="0"/>
              <a:t>tribunal, the proceedings or the award</a:t>
            </a:r>
            <a:r>
              <a:rPr lang="en-GB" sz="1800" dirty="0" smtClean="0"/>
              <a:t>.</a:t>
            </a:r>
          </a:p>
          <a:p>
            <a:pPr marL="0" indent="0">
              <a:buNone/>
            </a:pPr>
            <a:r>
              <a:rPr lang="en-GB" sz="1800" dirty="0" smtClean="0"/>
              <a:t>…</a:t>
            </a:r>
          </a:p>
          <a:p>
            <a:pPr marL="0" indent="0">
              <a:buNone/>
            </a:pPr>
            <a:r>
              <a:rPr lang="en-GB" sz="1800" dirty="0"/>
              <a:t>(2) Serious irregularity means an irregularity of one or more of the following kinds which the </a:t>
            </a:r>
            <a:r>
              <a:rPr lang="en-GB" sz="1800" dirty="0" smtClean="0"/>
              <a:t>court considers </a:t>
            </a:r>
            <a:r>
              <a:rPr lang="en-GB" sz="1800" dirty="0"/>
              <a:t>has caused or will cause substantial injustice to the </a:t>
            </a:r>
            <a:r>
              <a:rPr lang="en-GB" sz="1800" dirty="0" smtClean="0"/>
              <a:t>applicant —</a:t>
            </a:r>
          </a:p>
          <a:p>
            <a:pPr marL="0" indent="0">
              <a:buNone/>
            </a:pPr>
            <a:r>
              <a:rPr lang="en-GB" sz="1800" dirty="0" smtClean="0"/>
              <a:t>…</a:t>
            </a:r>
          </a:p>
          <a:p>
            <a:pPr marL="0" indent="0">
              <a:buNone/>
            </a:pPr>
            <a:r>
              <a:rPr lang="en-GB" sz="1800" dirty="0" smtClean="0"/>
              <a:t>(</a:t>
            </a:r>
            <a:r>
              <a:rPr lang="en-GB" sz="1800" dirty="0"/>
              <a:t>g) the award being obtained by fraud or the award or the way in which it was </a:t>
            </a:r>
            <a:r>
              <a:rPr lang="en-GB" sz="1800" dirty="0" smtClean="0"/>
              <a:t>procured being </a:t>
            </a:r>
            <a:r>
              <a:rPr lang="en-GB" sz="1800" dirty="0"/>
              <a:t>contrary to public policy</a:t>
            </a:r>
            <a:r>
              <a:rPr lang="en-GB" sz="1800" dirty="0" smtClean="0"/>
              <a:t>; …”</a:t>
            </a:r>
            <a:endParaRPr lang="en-GB" sz="1800" dirty="0"/>
          </a:p>
        </p:txBody>
      </p:sp>
    </p:spTree>
    <p:extLst>
      <p:ext uri="{BB962C8B-B14F-4D97-AF65-F5344CB8AC3E}">
        <p14:creationId xmlns:p14="http://schemas.microsoft.com/office/powerpoint/2010/main" val="7025357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Arbitration act 1994 section 103(3)</a:t>
            </a:r>
            <a:endParaRPr lang="en-GB" dirty="0"/>
          </a:p>
        </p:txBody>
      </p:sp>
      <p:sp>
        <p:nvSpPr>
          <p:cNvPr id="4" name="Content Placeholder 3"/>
          <p:cNvSpPr>
            <a:spLocks noGrp="1"/>
          </p:cNvSpPr>
          <p:nvPr>
            <p:ph sz="quarter" idx="11"/>
          </p:nvPr>
        </p:nvSpPr>
        <p:spPr/>
        <p:txBody>
          <a:bodyPr>
            <a:normAutofit/>
          </a:bodyPr>
          <a:lstStyle/>
          <a:p>
            <a:pPr marL="0" indent="0">
              <a:buNone/>
            </a:pPr>
            <a:r>
              <a:rPr lang="en-GB" sz="1800" dirty="0" smtClean="0"/>
              <a:t>“</a:t>
            </a:r>
            <a:r>
              <a:rPr lang="en-GB" sz="1800" b="1" dirty="0" smtClean="0"/>
              <a:t>103</a:t>
            </a:r>
            <a:r>
              <a:rPr lang="en-GB" sz="1800" b="1" dirty="0"/>
              <a:t>.— Refusal of recognition or </a:t>
            </a:r>
            <a:r>
              <a:rPr lang="en-GB" sz="1800" b="1" dirty="0" smtClean="0"/>
              <a:t>enforcement</a:t>
            </a:r>
            <a:endParaRPr lang="en-GB" sz="1800" b="1" dirty="0"/>
          </a:p>
          <a:p>
            <a:pPr marL="0" indent="0">
              <a:buNone/>
            </a:pPr>
            <a:r>
              <a:rPr lang="en-GB" sz="1800" dirty="0" smtClean="0"/>
              <a:t>(1) Recognition </a:t>
            </a:r>
            <a:r>
              <a:rPr lang="en-GB" sz="1800" dirty="0"/>
              <a:t>or enforcement of a New York Convention award shall not be refused except </a:t>
            </a:r>
            <a:r>
              <a:rPr lang="en-GB" sz="1800" dirty="0" smtClean="0"/>
              <a:t>in the </a:t>
            </a:r>
            <a:r>
              <a:rPr lang="en-GB" sz="1800" dirty="0"/>
              <a:t>following cases</a:t>
            </a:r>
            <a:r>
              <a:rPr lang="en-GB" sz="1800" dirty="0" smtClean="0"/>
              <a:t>.</a:t>
            </a:r>
          </a:p>
          <a:p>
            <a:pPr marL="0" indent="0">
              <a:buNone/>
            </a:pPr>
            <a:r>
              <a:rPr lang="en-GB" sz="1800" dirty="0" smtClean="0"/>
              <a:t>…</a:t>
            </a:r>
          </a:p>
          <a:p>
            <a:pPr marL="0" indent="0">
              <a:buNone/>
            </a:pPr>
            <a:r>
              <a:rPr lang="en-GB" sz="1800" dirty="0"/>
              <a:t>(3) Recognition or enforcement of the award may also be refused if the award is in respect of </a:t>
            </a:r>
            <a:r>
              <a:rPr lang="en-GB" sz="1800" dirty="0" smtClean="0"/>
              <a:t>a matter </a:t>
            </a:r>
            <a:r>
              <a:rPr lang="en-GB" sz="1800" dirty="0"/>
              <a:t>which is not capable of settlement by arbitration, or if it would be contrary to public </a:t>
            </a:r>
            <a:r>
              <a:rPr lang="en-GB" sz="1800" dirty="0" smtClean="0"/>
              <a:t>policy to </a:t>
            </a:r>
            <a:r>
              <a:rPr lang="en-GB" sz="1800" dirty="0"/>
              <a:t>recognise or enforce the award</a:t>
            </a:r>
            <a:r>
              <a:rPr lang="en-GB" sz="1800" dirty="0" smtClean="0"/>
              <a:t>.”</a:t>
            </a:r>
            <a:endParaRPr lang="en-GB" sz="1800" dirty="0"/>
          </a:p>
        </p:txBody>
      </p:sp>
    </p:spTree>
    <p:extLst>
      <p:ext uri="{BB962C8B-B14F-4D97-AF65-F5344CB8AC3E}">
        <p14:creationId xmlns:p14="http://schemas.microsoft.com/office/powerpoint/2010/main" val="21220493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Autofit/>
          </a:bodyPr>
          <a:lstStyle/>
          <a:p>
            <a:r>
              <a:rPr lang="en-GB" dirty="0" smtClean="0"/>
              <a:t>approaches to public policy and significant uncertainty</a:t>
            </a:r>
            <a:endParaRPr lang="en-GB" dirty="0"/>
          </a:p>
        </p:txBody>
      </p:sp>
      <p:sp>
        <p:nvSpPr>
          <p:cNvPr id="4" name="Content Placeholder 3"/>
          <p:cNvSpPr>
            <a:spLocks noGrp="1"/>
          </p:cNvSpPr>
          <p:nvPr>
            <p:ph sz="quarter" idx="11"/>
          </p:nvPr>
        </p:nvSpPr>
        <p:spPr>
          <a:xfrm>
            <a:off x="846000" y="1549468"/>
            <a:ext cx="7454900" cy="4064000"/>
          </a:xfrm>
        </p:spPr>
        <p:txBody>
          <a:bodyPr>
            <a:normAutofit fontScale="92500"/>
          </a:bodyPr>
          <a:lstStyle/>
          <a:p>
            <a:pPr>
              <a:spcBef>
                <a:spcPts val="1200"/>
              </a:spcBef>
            </a:pPr>
            <a:r>
              <a:rPr lang="en-GB" sz="1800" dirty="0" smtClean="0"/>
              <a:t>General global trend towards a narrow interpretation of public policy in context of enforcement (but variations)</a:t>
            </a:r>
          </a:p>
          <a:p>
            <a:pPr>
              <a:spcBef>
                <a:spcPts val="1200"/>
              </a:spcBef>
            </a:pPr>
            <a:r>
              <a:rPr lang="en-GB" sz="1800" i="1" dirty="0" smtClean="0"/>
              <a:t>IPCO </a:t>
            </a:r>
            <a:r>
              <a:rPr lang="en-GB" sz="1800" i="1" dirty="0"/>
              <a:t>(Nigeria) </a:t>
            </a:r>
            <a:r>
              <a:rPr lang="en-GB" sz="1800" i="1" dirty="0" smtClean="0"/>
              <a:t>Ltd v </a:t>
            </a:r>
            <a:r>
              <a:rPr lang="en-GB" sz="1800" i="1" dirty="0"/>
              <a:t>Nigerian National Petroleum </a:t>
            </a:r>
            <a:r>
              <a:rPr lang="en-GB" sz="1800" i="1" dirty="0" smtClean="0"/>
              <a:t>Corp </a:t>
            </a:r>
            <a:r>
              <a:rPr lang="en-GB" sz="1800" dirty="0" smtClean="0"/>
              <a:t>[2005] EWHC 726 (Comm), [2005</a:t>
            </a:r>
            <a:r>
              <a:rPr lang="en-GB" sz="1800" dirty="0"/>
              <a:t>] 2 Lloyd’s Rep 326 </a:t>
            </a:r>
            <a:r>
              <a:rPr lang="en-GB" sz="1800" dirty="0" smtClean="0"/>
              <a:t>at [13] (Gross J): “</a:t>
            </a:r>
            <a:r>
              <a:rPr lang="en-GB" sz="1800" i="1" dirty="0" smtClean="0"/>
              <a:t>… considerations </a:t>
            </a:r>
            <a:r>
              <a:rPr lang="en-GB" sz="1800" i="1" dirty="0"/>
              <a:t>of public policy, if relied upon to resist enforcement of an award, should be approached with extreme </a:t>
            </a:r>
            <a:r>
              <a:rPr lang="en-GB" sz="1800" i="1" dirty="0" smtClean="0"/>
              <a:t>caution … </a:t>
            </a:r>
            <a:r>
              <a:rPr lang="en-GB" sz="1800" i="1" dirty="0"/>
              <a:t>The reference to public policy in </a:t>
            </a:r>
            <a:r>
              <a:rPr lang="en-GB" sz="1800" i="1" dirty="0" smtClean="0"/>
              <a:t>s 103(3</a:t>
            </a:r>
            <a:r>
              <a:rPr lang="en-GB" sz="1800" i="1" dirty="0"/>
              <a:t>) was not intended </a:t>
            </a:r>
            <a:r>
              <a:rPr lang="en-GB" sz="1800" i="1" dirty="0" smtClean="0"/>
              <a:t>to furnish </a:t>
            </a:r>
            <a:r>
              <a:rPr lang="en-GB" sz="1800" i="1" dirty="0"/>
              <a:t>an </a:t>
            </a:r>
            <a:r>
              <a:rPr lang="en-GB" sz="1800" i="1" dirty="0" smtClean="0"/>
              <a:t>open-ended </a:t>
            </a:r>
            <a:r>
              <a:rPr lang="en-GB" sz="1800" i="1" dirty="0"/>
              <a:t>escape route for refusing enforcement of New </a:t>
            </a:r>
            <a:r>
              <a:rPr lang="en-GB" sz="1800" i="1" dirty="0" smtClean="0"/>
              <a:t>York Convention </a:t>
            </a:r>
            <a:r>
              <a:rPr lang="en-GB" sz="1800" i="1" dirty="0"/>
              <a:t>awards. Instead, the public policy exception in </a:t>
            </a:r>
            <a:r>
              <a:rPr lang="en-GB" sz="1800" i="1" dirty="0" smtClean="0"/>
              <a:t>s 103(3</a:t>
            </a:r>
            <a:r>
              <a:rPr lang="en-GB" sz="1800" i="1" dirty="0"/>
              <a:t>) is confined </a:t>
            </a:r>
            <a:r>
              <a:rPr lang="en-GB" sz="1800" i="1" dirty="0" smtClean="0"/>
              <a:t>to the </a:t>
            </a:r>
            <a:r>
              <a:rPr lang="en-GB" sz="1800" i="1" dirty="0"/>
              <a:t>public policy of England (as the country in which enforcement is sought) </a:t>
            </a:r>
            <a:r>
              <a:rPr lang="en-GB" sz="1800" i="1" dirty="0" smtClean="0"/>
              <a:t>in maintaining </a:t>
            </a:r>
            <a:r>
              <a:rPr lang="en-GB" sz="1800" i="1" dirty="0"/>
              <a:t>the fair and orderly administration of </a:t>
            </a:r>
            <a:r>
              <a:rPr lang="en-GB" sz="1800" i="1" dirty="0" smtClean="0"/>
              <a:t>justice …</a:t>
            </a:r>
            <a:r>
              <a:rPr lang="en-GB" sz="1800" dirty="0" smtClean="0"/>
              <a:t>”</a:t>
            </a:r>
          </a:p>
          <a:p>
            <a:pPr>
              <a:spcBef>
                <a:spcPts val="1200"/>
              </a:spcBef>
            </a:pPr>
            <a:r>
              <a:rPr lang="en-GB" sz="1800" dirty="0" smtClean="0"/>
              <a:t>General recognition that public policy concerns must be “serious” or “grave” to justify interference with interest in finality of arbitral award</a:t>
            </a:r>
          </a:p>
          <a:p>
            <a:pPr>
              <a:spcBef>
                <a:spcPts val="1200"/>
              </a:spcBef>
            </a:pPr>
            <a:r>
              <a:rPr lang="en-GB" sz="1800" dirty="0" smtClean="0"/>
              <a:t>But ultimately a nebulous concept</a:t>
            </a:r>
            <a:endParaRPr lang="en-GB" sz="1800" dirty="0"/>
          </a:p>
        </p:txBody>
      </p:sp>
    </p:spTree>
    <p:extLst>
      <p:ext uri="{BB962C8B-B14F-4D97-AF65-F5344CB8AC3E}">
        <p14:creationId xmlns:p14="http://schemas.microsoft.com/office/powerpoint/2010/main" val="25342340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Autofit/>
          </a:bodyPr>
          <a:lstStyle/>
          <a:p>
            <a:r>
              <a:rPr lang="en-GB" dirty="0" smtClean="0"/>
              <a:t>Application of Public Policy in England and Wales</a:t>
            </a:r>
            <a:endParaRPr lang="en-GB" dirty="0"/>
          </a:p>
        </p:txBody>
      </p:sp>
      <p:sp>
        <p:nvSpPr>
          <p:cNvPr id="4" name="Content Placeholder 3"/>
          <p:cNvSpPr>
            <a:spLocks noGrp="1"/>
          </p:cNvSpPr>
          <p:nvPr>
            <p:ph sz="quarter" idx="11"/>
          </p:nvPr>
        </p:nvSpPr>
        <p:spPr>
          <a:xfrm>
            <a:off x="846000" y="1343913"/>
            <a:ext cx="7897612" cy="4403955"/>
          </a:xfrm>
        </p:spPr>
        <p:txBody>
          <a:bodyPr>
            <a:noAutofit/>
          </a:bodyPr>
          <a:lstStyle/>
          <a:p>
            <a:pPr marL="0" indent="0">
              <a:buNone/>
            </a:pPr>
            <a:r>
              <a:rPr lang="en-GB" sz="1500" dirty="0"/>
              <a:t>Situations where public policy might lead to setting aside an award in an English seated arbitration / refusal of enforcement in England and Wales:</a:t>
            </a:r>
          </a:p>
          <a:p>
            <a:r>
              <a:rPr lang="en-GB" sz="1500" dirty="0"/>
              <a:t>Awards on their face giving effect to an illegal contract or enterprise in the place of performance (eg a contract to pay a </a:t>
            </a:r>
            <a:r>
              <a:rPr lang="en-GB" sz="1500" dirty="0" smtClean="0"/>
              <a:t>bribe, to smuggle carpets out of Iran) </a:t>
            </a:r>
            <a:r>
              <a:rPr lang="en-GB" sz="1500" dirty="0"/>
              <a:t>or to a corrupt practice: </a:t>
            </a:r>
            <a:r>
              <a:rPr lang="en-GB" sz="1500" i="1" dirty="0" err="1"/>
              <a:t>Sinocore</a:t>
            </a:r>
            <a:r>
              <a:rPr lang="en-GB" sz="1500" i="1" dirty="0"/>
              <a:t> International Co Ltd v RBRG Trading (UK) Ltd </a:t>
            </a:r>
            <a:r>
              <a:rPr lang="en-GB" sz="1500" dirty="0"/>
              <a:t>[2017] EWHC 251 (Comm) [29]-[30] (Phillips J</a:t>
            </a:r>
            <a:r>
              <a:rPr lang="en-GB" sz="1500" dirty="0" smtClean="0"/>
              <a:t>); </a:t>
            </a:r>
            <a:r>
              <a:rPr lang="en-GB" sz="1500" i="1" dirty="0" err="1"/>
              <a:t>Soleimany</a:t>
            </a:r>
            <a:r>
              <a:rPr lang="en-GB" sz="1500" i="1" dirty="0"/>
              <a:t> v </a:t>
            </a:r>
            <a:r>
              <a:rPr lang="en-GB" sz="1500" i="1" dirty="0" err="1" smtClean="0"/>
              <a:t>Soleimany</a:t>
            </a:r>
            <a:r>
              <a:rPr lang="en-GB" sz="1500" i="1" dirty="0" smtClean="0"/>
              <a:t> </a:t>
            </a:r>
            <a:r>
              <a:rPr lang="en-GB" sz="1500" dirty="0"/>
              <a:t>[1998] </a:t>
            </a:r>
            <a:r>
              <a:rPr lang="en-GB" sz="1500" dirty="0" smtClean="0"/>
              <a:t>3 WLR 811 (CA)</a:t>
            </a:r>
            <a:endParaRPr lang="en-GB" sz="1500" i="1" dirty="0"/>
          </a:p>
          <a:p>
            <a:r>
              <a:rPr lang="en-GB" sz="1500" dirty="0"/>
              <a:t>An award under a contract that was “</a:t>
            </a:r>
            <a:r>
              <a:rPr lang="en-GB" sz="1500" i="1" dirty="0"/>
              <a:t>indisputably illegal at common law</a:t>
            </a:r>
            <a:r>
              <a:rPr lang="en-GB" sz="1500" dirty="0"/>
              <a:t>” (but, if illegality raised and rejected by Tribunal, Court may need to weigh illegality against finality when considering enforcement): </a:t>
            </a:r>
            <a:r>
              <a:rPr lang="en-GB" sz="1500" i="1" dirty="0" err="1"/>
              <a:t>Westacre</a:t>
            </a:r>
            <a:r>
              <a:rPr lang="en-GB" sz="1500" i="1" dirty="0"/>
              <a:t> Investments Inc v </a:t>
            </a:r>
            <a:r>
              <a:rPr lang="en-GB" sz="1500" i="1" dirty="0" err="1"/>
              <a:t>Jugoimport</a:t>
            </a:r>
            <a:r>
              <a:rPr lang="en-GB" sz="1500" i="1" dirty="0"/>
              <a:t>-SPDR Holding Co Ltd </a:t>
            </a:r>
            <a:r>
              <a:rPr lang="en-GB" sz="1500" dirty="0"/>
              <a:t>[1999] QB 740 (Comm Ct) 767C-768A (Coleman J</a:t>
            </a:r>
            <a:r>
              <a:rPr lang="en-GB" sz="1500" dirty="0" smtClean="0"/>
              <a:t>)</a:t>
            </a:r>
          </a:p>
          <a:p>
            <a:r>
              <a:rPr lang="en-GB" sz="1500" dirty="0" smtClean="0"/>
              <a:t>An </a:t>
            </a:r>
            <a:r>
              <a:rPr lang="en-GB" sz="1500" dirty="0"/>
              <a:t>award upholding a fraudulent claim to payment based on presentation of documents which were admitted (or found by the arbitral Tribunal) to be </a:t>
            </a:r>
            <a:r>
              <a:rPr lang="en-GB" sz="1500" dirty="0" smtClean="0"/>
              <a:t>forgeries, but </a:t>
            </a:r>
            <a:r>
              <a:rPr lang="en-GB" sz="1500" u="sng" dirty="0" smtClean="0"/>
              <a:t>not</a:t>
            </a:r>
            <a:r>
              <a:rPr lang="en-GB" sz="1500" dirty="0" smtClean="0"/>
              <a:t> the mere circumstance that a party to the arbitration engaged in such fraudulent conduct where this is not the basis of the award (ie “mere tainting”): </a:t>
            </a:r>
            <a:r>
              <a:rPr lang="en-GB" sz="1500" i="1" dirty="0" err="1" smtClean="0"/>
              <a:t>Sinocore</a:t>
            </a:r>
            <a:r>
              <a:rPr lang="en-GB" sz="1500" dirty="0" smtClean="0"/>
              <a:t> at [46]</a:t>
            </a:r>
          </a:p>
          <a:p>
            <a:r>
              <a:rPr lang="en-GB" sz="1500" dirty="0" smtClean="0"/>
              <a:t>Judgments obtained in breach of an anti-suit injunction (</a:t>
            </a:r>
            <a:r>
              <a:rPr lang="en-GB" sz="1500" dirty="0"/>
              <a:t>Civil Jurisdiction and Judgments Act 1982 </a:t>
            </a:r>
            <a:r>
              <a:rPr lang="en-GB" sz="1500" dirty="0" smtClean="0"/>
              <a:t>s 32) – awards also?</a:t>
            </a:r>
          </a:p>
          <a:p>
            <a:endParaRPr lang="en-GB" sz="1500" dirty="0"/>
          </a:p>
        </p:txBody>
      </p:sp>
    </p:spTree>
    <p:extLst>
      <p:ext uri="{BB962C8B-B14F-4D97-AF65-F5344CB8AC3E}">
        <p14:creationId xmlns:p14="http://schemas.microsoft.com/office/powerpoint/2010/main" val="2491419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smtClean="0"/>
              <a:t>EXTENSIONS </a:t>
            </a:r>
            <a:r>
              <a:rPr lang="en-GB" dirty="0"/>
              <a:t>OF TIME IN FRAUD CHALLENGES</a:t>
            </a:r>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normAutofit/>
          </a:bodyPr>
          <a:lstStyle/>
          <a:p>
            <a:r>
              <a:rPr lang="en-GB" sz="2400" dirty="0"/>
              <a:t>Tom </a:t>
            </a:r>
            <a:r>
              <a:rPr lang="en-GB" sz="2400" dirty="0" smtClean="0"/>
              <a:t>Pascoe</a:t>
            </a:r>
            <a:endParaRPr lang="en-GB" sz="2400" dirty="0"/>
          </a:p>
        </p:txBody>
      </p:sp>
    </p:spTree>
    <p:extLst>
      <p:ext uri="{BB962C8B-B14F-4D97-AF65-F5344CB8AC3E}">
        <p14:creationId xmlns:p14="http://schemas.microsoft.com/office/powerpoint/2010/main" val="41235994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653143"/>
            <a:ext cx="6858000" cy="500357"/>
          </a:xfrm>
        </p:spPr>
        <p:txBody>
          <a:bodyPr>
            <a:normAutofit/>
          </a:bodyPr>
          <a:lstStyle/>
          <a:p>
            <a:r>
              <a:rPr lang="en-GB" b="1" dirty="0"/>
              <a:t>Arbitration mini series</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1515290"/>
            <a:ext cx="6858000" cy="3265715"/>
          </a:xfrm>
        </p:spPr>
        <p:txBody>
          <a:bodyPr>
            <a:noAutofit/>
          </a:bodyPr>
          <a:lstStyle/>
          <a:p>
            <a:pPr algn="l"/>
            <a:r>
              <a:rPr lang="en-GB" b="1" dirty="0" smtClean="0"/>
              <a:t>Tuesday 25 May at 12.30pm, Session </a:t>
            </a:r>
            <a:r>
              <a:rPr lang="en-GB" b="1" dirty="0"/>
              <a:t>3</a:t>
            </a:r>
            <a:r>
              <a:rPr lang="en-GB" b="1" dirty="0" smtClean="0"/>
              <a:t>: </a:t>
            </a:r>
          </a:p>
          <a:p>
            <a:pPr algn="l"/>
            <a:endParaRPr lang="en-GB" sz="2400" b="1" dirty="0"/>
          </a:p>
          <a:p>
            <a:pPr algn="l">
              <a:lnSpc>
                <a:spcPct val="100000"/>
              </a:lnSpc>
            </a:pPr>
            <a:r>
              <a:rPr lang="en-GB" sz="2400" b="1" dirty="0"/>
              <a:t>Challenges Enforcement: immunity, fraud and public </a:t>
            </a:r>
            <a:r>
              <a:rPr lang="en-GB" sz="2400" b="1" dirty="0" smtClean="0"/>
              <a:t>policy</a:t>
            </a:r>
          </a:p>
          <a:p>
            <a:pPr algn="l">
              <a:lnSpc>
                <a:spcPct val="100000"/>
              </a:lnSpc>
            </a:pPr>
            <a:endParaRPr lang="en-GB" b="1" dirty="0" smtClean="0"/>
          </a:p>
          <a:p>
            <a:pPr algn="l"/>
            <a:r>
              <a:rPr lang="en-GB" b="1" dirty="0" smtClean="0"/>
              <a:t>chaired </a:t>
            </a:r>
            <a:r>
              <a:rPr lang="en-GB" b="1" dirty="0"/>
              <a:t>by </a:t>
            </a:r>
            <a:r>
              <a:rPr lang="en-GB" b="1" dirty="0" smtClean="0"/>
              <a:t>Sir Richard Aikens</a:t>
            </a:r>
          </a:p>
          <a:p>
            <a:pPr algn="l"/>
            <a:endParaRPr lang="en-GB" b="1" dirty="0"/>
          </a:p>
          <a:p>
            <a:pPr marL="285750" indent="-285750" algn="l">
              <a:buFont typeface="Arial" panose="020B0604020202020204" pitchFamily="34" charset="0"/>
              <a:buChar char="•"/>
            </a:pPr>
            <a:r>
              <a:rPr lang="en-GB" b="1" dirty="0" smtClean="0"/>
              <a:t>Tom Pascoe</a:t>
            </a:r>
          </a:p>
          <a:p>
            <a:pPr marL="285750" indent="-285750" algn="l">
              <a:buFont typeface="Arial" panose="020B0604020202020204" pitchFamily="34" charset="0"/>
              <a:buChar char="•"/>
            </a:pPr>
            <a:r>
              <a:rPr lang="en-GB" b="1" dirty="0" smtClean="0"/>
              <a:t>Zahra Al-</a:t>
            </a:r>
            <a:r>
              <a:rPr lang="en-GB" b="1" dirty="0" err="1" smtClean="0"/>
              <a:t>Rikabi</a:t>
            </a:r>
            <a:endParaRPr lang="en-GB" b="1" dirty="0" smtClean="0"/>
          </a:p>
          <a:p>
            <a:pPr marL="285750" indent="-285750" algn="l">
              <a:buFont typeface="Arial" panose="020B0604020202020204" pitchFamily="34" charset="0"/>
              <a:buChar char="•"/>
            </a:pPr>
            <a:r>
              <a:rPr lang="en-GB" b="1" dirty="0" smtClean="0"/>
              <a:t>David Heaton</a:t>
            </a:r>
            <a:endParaRPr lang="en-GB" b="1"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flipV="1">
            <a:off x="1143000" y="5159827"/>
            <a:ext cx="6858000" cy="259295"/>
          </a:xfrm>
        </p:spPr>
        <p:txBody>
          <a:bodyPr>
            <a:normAutofit fontScale="25000" lnSpcReduction="20000"/>
          </a:bodyPr>
          <a:lstStyle/>
          <a:p>
            <a:endParaRPr lang="en-GB" dirty="0"/>
          </a:p>
        </p:txBody>
      </p:sp>
    </p:spTree>
    <p:extLst>
      <p:ext uri="{BB962C8B-B14F-4D97-AF65-F5344CB8AC3E}">
        <p14:creationId xmlns:p14="http://schemas.microsoft.com/office/powerpoint/2010/main" val="645328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1. THE 1996 ACT</a:t>
            </a:r>
          </a:p>
        </p:txBody>
      </p:sp>
      <p:sp>
        <p:nvSpPr>
          <p:cNvPr id="5" name="Content Placeholder 4"/>
          <p:cNvSpPr>
            <a:spLocks noGrp="1"/>
          </p:cNvSpPr>
          <p:nvPr>
            <p:ph sz="quarter" idx="11"/>
          </p:nvPr>
        </p:nvSpPr>
        <p:spPr>
          <a:xfrm>
            <a:off x="845999" y="1371600"/>
            <a:ext cx="7890227" cy="4409600"/>
          </a:xfrm>
        </p:spPr>
        <p:txBody>
          <a:bodyPr>
            <a:normAutofit/>
          </a:bodyPr>
          <a:lstStyle/>
          <a:p>
            <a:pPr marL="0" indent="0" algn="just">
              <a:lnSpc>
                <a:spcPct val="140000"/>
              </a:lnSpc>
              <a:buNone/>
            </a:pPr>
            <a:endParaRPr lang="en-US" sz="2000" dirty="0"/>
          </a:p>
          <a:p>
            <a:pPr algn="just">
              <a:lnSpc>
                <a:spcPct val="140000"/>
              </a:lnSpc>
              <a:spcAft>
                <a:spcPts val="700"/>
              </a:spcAft>
            </a:pPr>
            <a:r>
              <a:rPr lang="en-US" sz="2000" dirty="0"/>
              <a:t>Parties may challenge domestic awards on grounds of lack of jurisdiction (</a:t>
            </a:r>
            <a:r>
              <a:rPr lang="en-US" sz="2000" b="1" dirty="0"/>
              <a:t>s.67</a:t>
            </a:r>
            <a:r>
              <a:rPr lang="en-US" sz="2000" dirty="0"/>
              <a:t>) serious irregularity (</a:t>
            </a:r>
            <a:r>
              <a:rPr lang="en-US" sz="2000" b="1" dirty="0"/>
              <a:t>s.68</a:t>
            </a:r>
            <a:r>
              <a:rPr lang="en-US" sz="2000" dirty="0"/>
              <a:t>) or error of law (</a:t>
            </a:r>
            <a:r>
              <a:rPr lang="en-US" sz="2000" b="1" dirty="0"/>
              <a:t>s.69</a:t>
            </a:r>
            <a:r>
              <a:rPr lang="en-US" sz="2000" dirty="0"/>
              <a:t>).</a:t>
            </a:r>
          </a:p>
          <a:p>
            <a:pPr algn="just">
              <a:lnSpc>
                <a:spcPct val="140000"/>
              </a:lnSpc>
              <a:spcAft>
                <a:spcPts val="700"/>
              </a:spcAft>
            </a:pPr>
            <a:r>
              <a:rPr lang="en-US" sz="2000" dirty="0"/>
              <a:t>Any challenge must be brought within 28 days: </a:t>
            </a:r>
            <a:r>
              <a:rPr lang="en-US" sz="2000" b="1" dirty="0"/>
              <a:t>s.70(3). </a:t>
            </a:r>
          </a:p>
          <a:p>
            <a:pPr algn="just">
              <a:lnSpc>
                <a:spcPct val="140000"/>
              </a:lnSpc>
              <a:spcAft>
                <a:spcPts val="700"/>
              </a:spcAft>
            </a:pPr>
            <a:r>
              <a:rPr lang="en-US" sz="2000" dirty="0"/>
              <a:t>However, there is a discretion to extend time under </a:t>
            </a:r>
            <a:r>
              <a:rPr lang="en-US" sz="2000" b="1" dirty="0"/>
              <a:t>s.80(5).</a:t>
            </a:r>
            <a:endParaRPr lang="en-US" sz="2000" dirty="0"/>
          </a:p>
        </p:txBody>
      </p:sp>
    </p:spTree>
    <p:extLst>
      <p:ext uri="{BB962C8B-B14F-4D97-AF65-F5344CB8AC3E}">
        <p14:creationId xmlns:p14="http://schemas.microsoft.com/office/powerpoint/2010/main" val="1586219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03CC4C1-4FF5-C740-B918-D590EE1B6A6C}"/>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1C42154A-CED6-4248-A85A-6DBFCB89823B}"/>
              </a:ext>
            </a:extLst>
          </p:cNvPr>
          <p:cNvSpPr>
            <a:spLocks noGrp="1"/>
          </p:cNvSpPr>
          <p:nvPr>
            <p:ph type="title"/>
          </p:nvPr>
        </p:nvSpPr>
        <p:spPr/>
        <p:txBody>
          <a:bodyPr/>
          <a:lstStyle/>
          <a:p>
            <a:r>
              <a:rPr lang="en-US" dirty="0"/>
              <a:t>2. THE </a:t>
            </a:r>
            <a:r>
              <a:rPr lang="en-US" i="1" dirty="0"/>
              <a:t>KALMNEFT</a:t>
            </a:r>
            <a:r>
              <a:rPr lang="en-US" dirty="0"/>
              <a:t> FACTORS</a:t>
            </a:r>
          </a:p>
        </p:txBody>
      </p:sp>
      <p:sp>
        <p:nvSpPr>
          <p:cNvPr id="4" name="Content Placeholder 3">
            <a:extLst>
              <a:ext uri="{FF2B5EF4-FFF2-40B4-BE49-F238E27FC236}">
                <a16:creationId xmlns:a16="http://schemas.microsoft.com/office/drawing/2014/main" id="{EBCADA64-C341-4446-ABD7-C50128C55DE4}"/>
              </a:ext>
            </a:extLst>
          </p:cNvPr>
          <p:cNvSpPr>
            <a:spLocks noGrp="1"/>
          </p:cNvSpPr>
          <p:nvPr>
            <p:ph sz="quarter" idx="11"/>
          </p:nvPr>
        </p:nvSpPr>
        <p:spPr>
          <a:xfrm>
            <a:off x="432486" y="1334139"/>
            <a:ext cx="8377882" cy="4621817"/>
          </a:xfrm>
        </p:spPr>
        <p:txBody>
          <a:bodyPr>
            <a:normAutofit/>
          </a:bodyPr>
          <a:lstStyle/>
          <a:p>
            <a:pPr>
              <a:spcAft>
                <a:spcPts val="1200"/>
              </a:spcAft>
            </a:pPr>
            <a:r>
              <a:rPr lang="en-US" b="1" i="1" dirty="0"/>
              <a:t>Kalmneft v Glencore International AG</a:t>
            </a:r>
            <a:r>
              <a:rPr lang="en-US" i="1" dirty="0"/>
              <a:t> </a:t>
            </a:r>
            <a:r>
              <a:rPr lang="en-US" dirty="0"/>
              <a:t>[2002] 1 Lloyd’s Rep 128 per Colman J:</a:t>
            </a:r>
            <a:endParaRPr lang="en-US" i="1" dirty="0"/>
          </a:p>
          <a:p>
            <a:pPr marL="720000" lvl="4" indent="0">
              <a:lnSpc>
                <a:spcPct val="100000"/>
              </a:lnSpc>
              <a:spcBef>
                <a:spcPts val="0"/>
              </a:spcBef>
              <a:buNone/>
            </a:pPr>
            <a:r>
              <a:rPr lang="en-GB" sz="1500" i="1" dirty="0"/>
              <a:t>“(</a:t>
            </a:r>
            <a:r>
              <a:rPr lang="en-GB" sz="1500" i="1" dirty="0" err="1"/>
              <a:t>i</a:t>
            </a:r>
            <a:r>
              <a:rPr lang="en-GB" sz="1500" i="1" dirty="0"/>
              <a:t>) </a:t>
            </a:r>
            <a:r>
              <a:rPr lang="en-GB" sz="1500" i="1" u="sng" dirty="0"/>
              <a:t>the length of the delay</a:t>
            </a:r>
            <a:r>
              <a:rPr lang="en-GB" sz="1500" i="1" dirty="0"/>
              <a:t>; </a:t>
            </a:r>
          </a:p>
          <a:p>
            <a:pPr marL="720000" lvl="4" indent="0">
              <a:lnSpc>
                <a:spcPct val="100000"/>
              </a:lnSpc>
              <a:spcBef>
                <a:spcPts val="0"/>
              </a:spcBef>
              <a:buNone/>
            </a:pPr>
            <a:r>
              <a:rPr lang="en-GB" sz="1500" i="1" dirty="0"/>
              <a:t>(ii) </a:t>
            </a:r>
            <a:r>
              <a:rPr lang="en-GB" sz="1500" i="1" u="sng" dirty="0"/>
              <a:t>whether, in permitting the time limit to expire and the subsequent delay to occur, the party was acting reasonably in all the circumstances</a:t>
            </a:r>
            <a:r>
              <a:rPr lang="en-GB" sz="1500" i="1" dirty="0"/>
              <a:t>; </a:t>
            </a:r>
          </a:p>
          <a:p>
            <a:pPr marL="720000" lvl="4" indent="0">
              <a:lnSpc>
                <a:spcPct val="100000"/>
              </a:lnSpc>
              <a:spcBef>
                <a:spcPts val="0"/>
              </a:spcBef>
              <a:buNone/>
            </a:pPr>
            <a:r>
              <a:rPr lang="en-GB" sz="1500" i="1" dirty="0"/>
              <a:t>(iii) </a:t>
            </a:r>
            <a:r>
              <a:rPr lang="en-GB" sz="1500" i="1" u="sng" dirty="0"/>
              <a:t>whether the respondent to the application or the arbitrator caused or contributed to the delay</a:t>
            </a:r>
            <a:r>
              <a:rPr lang="en-GB" sz="1500" i="1" dirty="0"/>
              <a:t>; </a:t>
            </a:r>
          </a:p>
          <a:p>
            <a:pPr marL="720000" lvl="4" indent="0">
              <a:lnSpc>
                <a:spcPct val="100000"/>
              </a:lnSpc>
              <a:spcBef>
                <a:spcPts val="0"/>
              </a:spcBef>
              <a:buNone/>
            </a:pPr>
            <a:r>
              <a:rPr lang="en-GB" sz="1500" i="1" dirty="0"/>
              <a:t>(iv) whether the respondent to the application would by reason of the delay suffer irremediable prejudice in addition to the mere loss of time if the application were permitted to proceed; </a:t>
            </a:r>
          </a:p>
          <a:p>
            <a:pPr marL="720000" lvl="4" indent="0">
              <a:lnSpc>
                <a:spcPct val="100000"/>
              </a:lnSpc>
              <a:spcBef>
                <a:spcPts val="0"/>
              </a:spcBef>
              <a:buNone/>
            </a:pPr>
            <a:r>
              <a:rPr lang="en-GB" sz="1500" i="1" dirty="0"/>
              <a:t>(v) whether the arbitration has continued during the period of delay and, if so, what impact on the progress of the arbitration or the costs incurred in respect of the determination of the application by the court might now have. </a:t>
            </a:r>
          </a:p>
          <a:p>
            <a:pPr marL="720000" lvl="4" indent="0">
              <a:lnSpc>
                <a:spcPct val="100000"/>
              </a:lnSpc>
              <a:spcBef>
                <a:spcPts val="0"/>
              </a:spcBef>
              <a:buNone/>
            </a:pPr>
            <a:r>
              <a:rPr lang="en-GB" sz="1500" i="1" dirty="0"/>
              <a:t>(vi) the strength of the application; </a:t>
            </a:r>
          </a:p>
          <a:p>
            <a:pPr marL="720000" lvl="4" indent="0">
              <a:lnSpc>
                <a:spcPct val="100000"/>
              </a:lnSpc>
              <a:spcBef>
                <a:spcPts val="0"/>
              </a:spcBef>
              <a:spcAft>
                <a:spcPts val="1200"/>
              </a:spcAft>
              <a:buNone/>
            </a:pPr>
            <a:r>
              <a:rPr lang="en-GB" sz="1500" i="1" dirty="0"/>
              <a:t>(vii) whether in the broadest sense it would be unfair to the applicant for him to be denied the opportunity of having the application determined.”</a:t>
            </a:r>
            <a:endParaRPr lang="en-US" sz="1500" i="1" dirty="0"/>
          </a:p>
          <a:p>
            <a:r>
              <a:rPr lang="en-US" b="1" dirty="0"/>
              <a:t>Are factors (</a:t>
            </a:r>
            <a:r>
              <a:rPr lang="en-US" b="1" dirty="0" err="1"/>
              <a:t>i</a:t>
            </a:r>
            <a:r>
              <a:rPr lang="en-US" b="1" dirty="0"/>
              <a:t>)-(iii) the ‘primary’ factors? </a:t>
            </a:r>
            <a:r>
              <a:rPr lang="en-US" i="1" dirty="0" err="1"/>
              <a:t>Nagusina</a:t>
            </a:r>
            <a:r>
              <a:rPr lang="en-US" i="1" dirty="0"/>
              <a:t> </a:t>
            </a:r>
            <a:r>
              <a:rPr lang="en-US" i="1" dirty="0" err="1"/>
              <a:t>Naviera</a:t>
            </a:r>
            <a:r>
              <a:rPr lang="en-US" dirty="0"/>
              <a:t> [2003] 2 CLC 1 at [39] (yes); </a:t>
            </a:r>
            <a:r>
              <a:rPr lang="en-US" i="1" dirty="0"/>
              <a:t>Ali Allawi</a:t>
            </a:r>
            <a:r>
              <a:rPr lang="en-US" dirty="0"/>
              <a:t> [2019] EWHC 430 (</a:t>
            </a:r>
            <a:r>
              <a:rPr lang="en-US" dirty="0" err="1"/>
              <a:t>Comm</a:t>
            </a:r>
            <a:r>
              <a:rPr lang="en-US" dirty="0"/>
              <a:t>) at [47] and </a:t>
            </a:r>
            <a:r>
              <a:rPr lang="en-US" i="1" dirty="0"/>
              <a:t>FRN v P&amp;ID</a:t>
            </a:r>
            <a:r>
              <a:rPr lang="en-US" dirty="0"/>
              <a:t> at [160] (no).</a:t>
            </a:r>
          </a:p>
        </p:txBody>
      </p:sp>
    </p:spTree>
    <p:extLst>
      <p:ext uri="{BB962C8B-B14F-4D97-AF65-F5344CB8AC3E}">
        <p14:creationId xmlns:p14="http://schemas.microsoft.com/office/powerpoint/2010/main" val="790942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966A107-B77E-E746-84E2-74AE5DC8293D}"/>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19A9561D-C438-F84D-BBE7-A94D02D1FE17}"/>
              </a:ext>
            </a:extLst>
          </p:cNvPr>
          <p:cNvSpPr>
            <a:spLocks noGrp="1"/>
          </p:cNvSpPr>
          <p:nvPr>
            <p:ph type="title"/>
          </p:nvPr>
        </p:nvSpPr>
        <p:spPr/>
        <p:txBody>
          <a:bodyPr>
            <a:normAutofit/>
          </a:bodyPr>
          <a:lstStyle/>
          <a:p>
            <a:r>
              <a:rPr lang="en-US" dirty="0"/>
              <a:t>3. </a:t>
            </a:r>
            <a:r>
              <a:rPr lang="en-US" i="1" dirty="0"/>
              <a:t>KALMNEFT</a:t>
            </a:r>
            <a:r>
              <a:rPr lang="en-US" dirty="0"/>
              <a:t> IN FRAUD CASES</a:t>
            </a:r>
          </a:p>
        </p:txBody>
      </p:sp>
      <p:sp>
        <p:nvSpPr>
          <p:cNvPr id="4" name="Content Placeholder 3">
            <a:extLst>
              <a:ext uri="{FF2B5EF4-FFF2-40B4-BE49-F238E27FC236}">
                <a16:creationId xmlns:a16="http://schemas.microsoft.com/office/drawing/2014/main" id="{DC653F44-D7E3-5E4C-A90D-070B8A9EECA7}"/>
              </a:ext>
            </a:extLst>
          </p:cNvPr>
          <p:cNvSpPr>
            <a:spLocks noGrp="1"/>
          </p:cNvSpPr>
          <p:nvPr>
            <p:ph sz="quarter" idx="11"/>
          </p:nvPr>
        </p:nvSpPr>
        <p:spPr>
          <a:xfrm>
            <a:off x="846000" y="1281307"/>
            <a:ext cx="7454900" cy="4733027"/>
          </a:xfrm>
        </p:spPr>
        <p:txBody>
          <a:bodyPr>
            <a:normAutofit/>
          </a:bodyPr>
          <a:lstStyle/>
          <a:p>
            <a:pPr algn="just">
              <a:spcAft>
                <a:spcPts val="900"/>
              </a:spcAft>
            </a:pPr>
            <a:r>
              <a:rPr lang="en-US" sz="1900" dirty="0"/>
              <a:t>Russell says (24</a:t>
            </a:r>
            <a:r>
              <a:rPr lang="en-US" sz="1900" baseline="30000" dirty="0"/>
              <a:t>th</a:t>
            </a:r>
            <a:r>
              <a:rPr lang="en-US" sz="1900" dirty="0"/>
              <a:t> </a:t>
            </a:r>
            <a:r>
              <a:rPr lang="en-US" sz="1900" dirty="0" err="1"/>
              <a:t>edn</a:t>
            </a:r>
            <a:r>
              <a:rPr lang="en-US" sz="1900" dirty="0"/>
              <a:t> at [8-225]):</a:t>
            </a:r>
          </a:p>
          <a:p>
            <a:pPr marL="720000" lvl="4" indent="0" algn="just">
              <a:lnSpc>
                <a:spcPct val="100000"/>
              </a:lnSpc>
              <a:spcAft>
                <a:spcPts val="900"/>
              </a:spcAft>
              <a:buNone/>
            </a:pPr>
            <a:r>
              <a:rPr lang="en-US" sz="1900" i="1" dirty="0"/>
              <a:t>“Cases regarding alleged fraud under s.68(2)(g) are arguably treated as special cases for the purposes of granting an extension”</a:t>
            </a:r>
            <a:r>
              <a:rPr lang="en-US" sz="1900" dirty="0"/>
              <a:t>.</a:t>
            </a:r>
            <a:endParaRPr lang="en-US" sz="1900" i="1" dirty="0"/>
          </a:p>
          <a:p>
            <a:pPr algn="just">
              <a:spcAft>
                <a:spcPts val="1200"/>
              </a:spcAft>
            </a:pPr>
            <a:r>
              <a:rPr lang="en-US" sz="1900" dirty="0"/>
              <a:t>Two examples:</a:t>
            </a:r>
          </a:p>
          <a:p>
            <a:pPr marL="801688" lvl="1" indent="-442913" algn="just">
              <a:spcAft>
                <a:spcPts val="1200"/>
              </a:spcAft>
              <a:buFont typeface="+mj-lt"/>
              <a:buAutoNum type="romanLcPeriod"/>
            </a:pPr>
            <a:r>
              <a:rPr lang="en-GB" sz="1900" b="1" i="1" dirty="0" err="1"/>
              <a:t>Chantiers</a:t>
            </a:r>
            <a:r>
              <a:rPr lang="en-GB" sz="1900" b="1" i="1" dirty="0"/>
              <a:t> de </a:t>
            </a:r>
            <a:r>
              <a:rPr lang="en-GB" sz="1900" b="1" i="1" dirty="0" err="1"/>
              <a:t>l’Atlantique</a:t>
            </a:r>
            <a:r>
              <a:rPr lang="en-GB" sz="1900" b="1" dirty="0"/>
              <a:t> [2011] EWHC 3383 (</a:t>
            </a:r>
            <a:r>
              <a:rPr lang="en-GB" sz="1900" b="1" dirty="0" err="1"/>
              <a:t>Comm</a:t>
            </a:r>
            <a:r>
              <a:rPr lang="en-GB" sz="1900" b="1" dirty="0"/>
              <a:t>):</a:t>
            </a:r>
            <a:r>
              <a:rPr lang="en-GB" sz="1900" dirty="0"/>
              <a:t> Losing party received tip-off of perjury several weeks post-award. </a:t>
            </a:r>
            <a:r>
              <a:rPr lang="en-GB" sz="1900" dirty="0" err="1"/>
              <a:t>Flaux</a:t>
            </a:r>
            <a:r>
              <a:rPr lang="en-GB" sz="1900" dirty="0"/>
              <a:t> J held it was </a:t>
            </a:r>
            <a:r>
              <a:rPr lang="en-GB" sz="1900" i="1" dirty="0"/>
              <a:t>“responsible”</a:t>
            </a:r>
            <a:r>
              <a:rPr lang="en-GB" sz="1900" dirty="0"/>
              <a:t> to take time to investigate, and granted an extension of around one month.</a:t>
            </a:r>
          </a:p>
          <a:p>
            <a:pPr marL="801688" lvl="1" indent="-442913" algn="just">
              <a:spcAft>
                <a:spcPts val="900"/>
              </a:spcAft>
              <a:buFont typeface="+mj-lt"/>
              <a:buAutoNum type="romanLcPeriod"/>
            </a:pPr>
            <a:r>
              <a:rPr lang="en-GB" sz="1900" b="1" i="1" dirty="0" err="1"/>
              <a:t>Elektrim</a:t>
            </a:r>
            <a:r>
              <a:rPr lang="en-GB" sz="1900" b="1" i="1" dirty="0"/>
              <a:t> SA v Vivendi Universal SA</a:t>
            </a:r>
            <a:r>
              <a:rPr lang="en-GB" sz="1900" b="1" dirty="0"/>
              <a:t> [2007] 1 Lloyd’s Rep 693: </a:t>
            </a:r>
            <a:r>
              <a:rPr lang="en-GB" sz="1900" dirty="0"/>
              <a:t>Losing party discovered a document through US disclosure that had been withheld from the arbitration. Aikens J granted an extension of time: </a:t>
            </a:r>
            <a:r>
              <a:rPr lang="en-GB" sz="1900" dirty="0" err="1"/>
              <a:t>Elektrim</a:t>
            </a:r>
            <a:r>
              <a:rPr lang="en-GB" sz="1900" dirty="0"/>
              <a:t> had acted </a:t>
            </a:r>
            <a:r>
              <a:rPr lang="en-GB" sz="1900" i="1" dirty="0"/>
              <a:t>“sensibly and reasonably”</a:t>
            </a:r>
            <a:r>
              <a:rPr lang="en-GB" sz="1900" dirty="0"/>
              <a:t>.</a:t>
            </a:r>
            <a:endParaRPr lang="en-US" sz="1900" dirty="0"/>
          </a:p>
          <a:p>
            <a:pPr>
              <a:spcAft>
                <a:spcPts val="900"/>
              </a:spcAft>
            </a:pPr>
            <a:endParaRPr lang="en-US" dirty="0"/>
          </a:p>
        </p:txBody>
      </p:sp>
    </p:spTree>
    <p:extLst>
      <p:ext uri="{BB962C8B-B14F-4D97-AF65-F5344CB8AC3E}">
        <p14:creationId xmlns:p14="http://schemas.microsoft.com/office/powerpoint/2010/main" val="2391854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1B8C686-E7D2-884A-89C6-6E5330515C76}"/>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9E116206-5736-4146-B61A-DCFE8BC15242}"/>
              </a:ext>
            </a:extLst>
          </p:cNvPr>
          <p:cNvSpPr>
            <a:spLocks noGrp="1"/>
          </p:cNvSpPr>
          <p:nvPr>
            <p:ph type="title"/>
          </p:nvPr>
        </p:nvSpPr>
        <p:spPr/>
        <p:txBody>
          <a:bodyPr>
            <a:normAutofit/>
          </a:bodyPr>
          <a:lstStyle/>
          <a:p>
            <a:r>
              <a:rPr lang="en-US" sz="2400" dirty="0"/>
              <a:t>4. </a:t>
            </a:r>
            <a:r>
              <a:rPr lang="en-US" sz="2400" i="1" dirty="0"/>
              <a:t>TAKHAR</a:t>
            </a:r>
            <a:r>
              <a:rPr lang="en-US" sz="2400" dirty="0"/>
              <a:t> [2019] UKSC 13: A NEW APPROACH?</a:t>
            </a:r>
          </a:p>
        </p:txBody>
      </p:sp>
      <p:sp>
        <p:nvSpPr>
          <p:cNvPr id="4" name="Content Placeholder 3">
            <a:extLst>
              <a:ext uri="{FF2B5EF4-FFF2-40B4-BE49-F238E27FC236}">
                <a16:creationId xmlns:a16="http://schemas.microsoft.com/office/drawing/2014/main" id="{8CE43EF7-47C4-B445-B994-1EE03A830D46}"/>
              </a:ext>
            </a:extLst>
          </p:cNvPr>
          <p:cNvSpPr>
            <a:spLocks noGrp="1"/>
          </p:cNvSpPr>
          <p:nvPr>
            <p:ph sz="quarter" idx="11"/>
          </p:nvPr>
        </p:nvSpPr>
        <p:spPr>
          <a:xfrm>
            <a:off x="445168" y="1239253"/>
            <a:ext cx="8229599" cy="4692316"/>
          </a:xfrm>
        </p:spPr>
        <p:txBody>
          <a:bodyPr>
            <a:normAutofit/>
          </a:bodyPr>
          <a:lstStyle/>
          <a:p>
            <a:pPr algn="just">
              <a:spcAft>
                <a:spcPts val="900"/>
              </a:spcAft>
            </a:pPr>
            <a:r>
              <a:rPr lang="en-US" sz="1800" dirty="0"/>
              <a:t>Concerned application to set aside a judgment (not award) on fraud grounds.</a:t>
            </a:r>
          </a:p>
          <a:p>
            <a:pPr algn="just">
              <a:spcAft>
                <a:spcPts val="900"/>
              </a:spcAft>
            </a:pPr>
            <a:r>
              <a:rPr lang="en-US" sz="1800" dirty="0"/>
              <a:t>The key passage is at [54]:</a:t>
            </a:r>
          </a:p>
          <a:p>
            <a:pPr marL="720000" lvl="4" indent="0" algn="just">
              <a:spcAft>
                <a:spcPts val="900"/>
              </a:spcAft>
              <a:buNone/>
            </a:pPr>
            <a:r>
              <a:rPr lang="en-GB" sz="1800" i="1" dirty="0"/>
              <a:t>“We are not required to be ‘perpetually on guard’ so that we are looking to discover the fraud of another party … in my view, it ought now to be recognised that where it can be shown that a judgment has been obtained by fraud, and where no allegation of fraud had been raised at the trial which led to that judgment, </a:t>
            </a:r>
            <a:r>
              <a:rPr lang="en-GB" sz="1800" i="1" u="sng" dirty="0"/>
              <a:t>a requirement of reasonable diligence should not be imposed on the party seeking to set aside the judgment</a:t>
            </a:r>
            <a:r>
              <a:rPr lang="en-GB" sz="1800" i="1" dirty="0"/>
              <a:t>” </a:t>
            </a:r>
            <a:r>
              <a:rPr lang="en-GB" sz="1800" dirty="0"/>
              <a:t>([51])</a:t>
            </a:r>
            <a:r>
              <a:rPr lang="en-GB" sz="1800" i="1" dirty="0"/>
              <a:t>.</a:t>
            </a:r>
            <a:endParaRPr lang="en-GB" sz="1800" dirty="0"/>
          </a:p>
          <a:p>
            <a:pPr algn="just">
              <a:spcAft>
                <a:spcPts val="900"/>
              </a:spcAft>
            </a:pPr>
            <a:r>
              <a:rPr lang="en-US" sz="1800" dirty="0"/>
              <a:t>Two exceptions: (1) fraud already raised and rejected at the original hearing; or (2) </a:t>
            </a:r>
            <a:r>
              <a:rPr lang="en-US" sz="1800" i="1" dirty="0"/>
              <a:t>“deliberate decision”</a:t>
            </a:r>
            <a:r>
              <a:rPr lang="en-US" sz="1800" dirty="0"/>
              <a:t> not to allege fraud earlier ([55]).</a:t>
            </a:r>
          </a:p>
          <a:p>
            <a:pPr algn="just"/>
            <a:r>
              <a:rPr lang="en-US" sz="1800" dirty="0"/>
              <a:t>Does </a:t>
            </a:r>
            <a:r>
              <a:rPr lang="en-US" sz="1800" i="1" dirty="0"/>
              <a:t>Takhar</a:t>
            </a:r>
            <a:r>
              <a:rPr lang="en-US" sz="1800" dirty="0"/>
              <a:t> apply to arbitration? Cockerill J said it was </a:t>
            </a:r>
            <a:r>
              <a:rPr lang="en-US" sz="1800" i="1" dirty="0"/>
              <a:t>”by no means clear”</a:t>
            </a:r>
            <a:r>
              <a:rPr lang="en-US" sz="1800" dirty="0"/>
              <a:t> in </a:t>
            </a:r>
            <a:r>
              <a:rPr lang="en-US" sz="1800" i="1" dirty="0"/>
              <a:t>ZCCM</a:t>
            </a:r>
            <a:r>
              <a:rPr lang="en-US" sz="1800" dirty="0"/>
              <a:t> [2019] EWHC 1285 at [219]. </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9147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4CF06BD-55DD-4045-9F74-77F5CF2B97BF}"/>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D1B87BEE-9A3A-984A-B029-5BC44C8A8405}"/>
              </a:ext>
            </a:extLst>
          </p:cNvPr>
          <p:cNvSpPr>
            <a:spLocks noGrp="1"/>
          </p:cNvSpPr>
          <p:nvPr>
            <p:ph type="title"/>
          </p:nvPr>
        </p:nvSpPr>
        <p:spPr>
          <a:xfrm>
            <a:off x="846000" y="365127"/>
            <a:ext cx="7433997" cy="645526"/>
          </a:xfrm>
        </p:spPr>
        <p:txBody>
          <a:bodyPr>
            <a:normAutofit/>
          </a:bodyPr>
          <a:lstStyle/>
          <a:p>
            <a:r>
              <a:rPr lang="en-US" dirty="0"/>
              <a:t>5. THE LATEST WORD: </a:t>
            </a:r>
            <a:r>
              <a:rPr lang="en-US" i="1" dirty="0"/>
              <a:t>NIGERIA </a:t>
            </a:r>
            <a:r>
              <a:rPr lang="en-US" i="1" cap="none" dirty="0"/>
              <a:t>v</a:t>
            </a:r>
            <a:r>
              <a:rPr lang="en-US" i="1" dirty="0"/>
              <a:t> P&amp;ID</a:t>
            </a:r>
            <a:endParaRPr lang="en-US" dirty="0"/>
          </a:p>
        </p:txBody>
      </p:sp>
      <p:sp>
        <p:nvSpPr>
          <p:cNvPr id="4" name="Content Placeholder 3">
            <a:extLst>
              <a:ext uri="{FF2B5EF4-FFF2-40B4-BE49-F238E27FC236}">
                <a16:creationId xmlns:a16="http://schemas.microsoft.com/office/drawing/2014/main" id="{80E5118C-A45D-1B4E-9181-06DA2B9A302B}"/>
              </a:ext>
            </a:extLst>
          </p:cNvPr>
          <p:cNvSpPr>
            <a:spLocks noGrp="1"/>
          </p:cNvSpPr>
          <p:nvPr>
            <p:ph sz="quarter" idx="11"/>
          </p:nvPr>
        </p:nvSpPr>
        <p:spPr>
          <a:xfrm>
            <a:off x="421105" y="1235936"/>
            <a:ext cx="8446169" cy="4467032"/>
          </a:xfrm>
        </p:spPr>
        <p:txBody>
          <a:bodyPr/>
          <a:lstStyle/>
          <a:p>
            <a:pPr>
              <a:spcAft>
                <a:spcPts val="1500"/>
              </a:spcAft>
            </a:pPr>
            <a:r>
              <a:rPr lang="en-US" sz="1800" dirty="0"/>
              <a:t>Ongoing application to set-aside US$10 billion award, described as one of the world’s largest lawsuits. Nigeria requested “unprecedented” 3-5 year extension of time. Key points (see [167]-[176], [261]-[276] [2020] EWHC 2379 (</a:t>
            </a:r>
            <a:r>
              <a:rPr lang="en-US" sz="1800" dirty="0" err="1"/>
              <a:t>Comm</a:t>
            </a:r>
            <a:r>
              <a:rPr lang="en-US" sz="1800" dirty="0"/>
              <a:t>)).</a:t>
            </a:r>
          </a:p>
          <a:p>
            <a:pPr>
              <a:spcAft>
                <a:spcPts val="1500"/>
              </a:spcAft>
            </a:pPr>
            <a:r>
              <a:rPr lang="en-US" sz="1800" b="1" dirty="0"/>
              <a:t>First</a:t>
            </a:r>
            <a:r>
              <a:rPr lang="en-US" sz="1800" dirty="0"/>
              <a:t>, </a:t>
            </a:r>
            <a:r>
              <a:rPr lang="en-US" sz="1800" i="1" dirty="0"/>
              <a:t>Kalmneft</a:t>
            </a:r>
            <a:r>
              <a:rPr lang="en-US" sz="1800" dirty="0"/>
              <a:t> remains the starting point for fraud challenges: [262].</a:t>
            </a:r>
            <a:endParaRPr lang="en-US" sz="1800" b="1" dirty="0"/>
          </a:p>
          <a:p>
            <a:pPr>
              <a:spcAft>
                <a:spcPts val="1500"/>
              </a:spcAft>
            </a:pPr>
            <a:r>
              <a:rPr lang="en-US" sz="1800" b="1" dirty="0"/>
              <a:t>Secondly</a:t>
            </a:r>
            <a:r>
              <a:rPr lang="en-US" sz="1800" dirty="0"/>
              <a:t>, merits are important. Nigeria had a </a:t>
            </a:r>
            <a:r>
              <a:rPr lang="en-US" sz="1800" i="1" dirty="0"/>
              <a:t>“strong </a:t>
            </a:r>
            <a:r>
              <a:rPr lang="en-US" sz="1800" dirty="0"/>
              <a:t>prima facie </a:t>
            </a:r>
            <a:r>
              <a:rPr lang="en-US" sz="1800" i="1" dirty="0"/>
              <a:t>case”</a:t>
            </a:r>
            <a:r>
              <a:rPr lang="en-US" sz="1800" dirty="0"/>
              <a:t>.</a:t>
            </a:r>
          </a:p>
          <a:p>
            <a:pPr>
              <a:spcAft>
                <a:spcPts val="1500"/>
              </a:spcAft>
            </a:pPr>
            <a:r>
              <a:rPr lang="en-US" sz="1800" b="1" dirty="0"/>
              <a:t>Thirdly</a:t>
            </a:r>
            <a:r>
              <a:rPr lang="en-US" sz="1800" dirty="0"/>
              <a:t>, the Court will examine whether there was a ‘trigger’: “</a:t>
            </a:r>
            <a:r>
              <a:rPr lang="en-GB" sz="1800" i="1" dirty="0"/>
              <a:t>I accept that there was nothing which Nigeria ought to have been aware of to act as a trigger causing a reasonable person, exercising reasonable diligence, to have discovered the alleged fraud”</a:t>
            </a:r>
            <a:r>
              <a:rPr lang="en-GB" sz="1800" dirty="0"/>
              <a:t> ([264]).</a:t>
            </a:r>
            <a:endParaRPr lang="en-US" sz="1800" dirty="0"/>
          </a:p>
          <a:p>
            <a:r>
              <a:rPr lang="en-US" sz="1800" b="1" dirty="0"/>
              <a:t>Fourthly</a:t>
            </a:r>
            <a:r>
              <a:rPr lang="en-US" sz="1800" dirty="0"/>
              <a:t>, had it been necessary, Sir Ross Cranston would have decided that </a:t>
            </a:r>
            <a:r>
              <a:rPr lang="en-US" sz="1800" i="1" dirty="0"/>
              <a:t>Takhar</a:t>
            </a:r>
            <a:r>
              <a:rPr lang="en-US" sz="1800" dirty="0"/>
              <a:t> does apply to arbitration, so no reasonableness requirement applies </a:t>
            </a:r>
            <a:r>
              <a:rPr lang="en-US" sz="1800" u="sng" dirty="0"/>
              <a:t>at all </a:t>
            </a:r>
            <a:r>
              <a:rPr lang="en-US" sz="1800" dirty="0"/>
              <a:t>([183]).</a:t>
            </a:r>
            <a:endParaRPr lang="en-US" sz="1800" b="1" dirty="0"/>
          </a:p>
          <a:p>
            <a:endParaRPr lang="en-US" b="1" dirty="0"/>
          </a:p>
          <a:p>
            <a:endParaRPr lang="en-US" dirty="0"/>
          </a:p>
          <a:p>
            <a:endParaRPr lang="en-US" dirty="0"/>
          </a:p>
        </p:txBody>
      </p:sp>
    </p:spTree>
    <p:extLst>
      <p:ext uri="{BB962C8B-B14F-4D97-AF65-F5344CB8AC3E}">
        <p14:creationId xmlns:p14="http://schemas.microsoft.com/office/powerpoint/2010/main" val="674895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smtClean="0"/>
              <a:t>Enforcement of arbitration awards against foreign states</a:t>
            </a: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r>
              <a:rPr lang="en-GB" dirty="0" smtClean="0"/>
              <a:t>Immunity and service</a:t>
            </a:r>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normAutofit/>
          </a:bodyPr>
          <a:lstStyle/>
          <a:p>
            <a:r>
              <a:rPr lang="en-GB" sz="2400" dirty="0" smtClean="0"/>
              <a:t>Zahra Al-Rikabi</a:t>
            </a:r>
            <a:endParaRPr lang="en-GB" sz="2400" dirty="0"/>
          </a:p>
        </p:txBody>
      </p:sp>
    </p:spTree>
    <p:extLst>
      <p:ext uri="{BB962C8B-B14F-4D97-AF65-F5344CB8AC3E}">
        <p14:creationId xmlns:p14="http://schemas.microsoft.com/office/powerpoint/2010/main" val="1869650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Arbitration exception - s. 9 SIA 1978</a:t>
            </a:r>
            <a:endParaRPr lang="en-US" dirty="0"/>
          </a:p>
        </p:txBody>
      </p:sp>
      <p:sp>
        <p:nvSpPr>
          <p:cNvPr id="5" name="Content Placeholder 4"/>
          <p:cNvSpPr>
            <a:spLocks noGrp="1"/>
          </p:cNvSpPr>
          <p:nvPr>
            <p:ph sz="quarter" idx="11"/>
          </p:nvPr>
        </p:nvSpPr>
        <p:spPr>
          <a:xfrm>
            <a:off x="846000" y="1467539"/>
            <a:ext cx="7454900" cy="4392347"/>
          </a:xfrm>
        </p:spPr>
        <p:txBody>
          <a:bodyPr>
            <a:noAutofit/>
          </a:bodyPr>
          <a:lstStyle/>
          <a:p>
            <a:pPr algn="just"/>
            <a:r>
              <a:rPr lang="en-US" b="1" dirty="0" smtClean="0"/>
              <a:t>S.1 of SIA 1978:</a:t>
            </a:r>
          </a:p>
          <a:p>
            <a:pPr marL="540000" lvl="3" indent="0" algn="just">
              <a:buNone/>
            </a:pPr>
            <a:r>
              <a:rPr lang="en-GB" dirty="0" smtClean="0"/>
              <a:t>(</a:t>
            </a:r>
            <a:r>
              <a:rPr lang="en-GB" dirty="0"/>
              <a:t>1)  A state is immune from the jurisdiction of the courts of the United Kingdom except as provided in the following provisions of this Act.</a:t>
            </a:r>
            <a:endParaRPr lang="en-US" dirty="0" smtClean="0"/>
          </a:p>
          <a:p>
            <a:pPr algn="just"/>
            <a:r>
              <a:rPr lang="en-US" b="1" dirty="0" smtClean="0"/>
              <a:t>S.9 of SIA 1978: </a:t>
            </a:r>
          </a:p>
          <a:p>
            <a:pPr marL="720000" lvl="4" indent="0" algn="just">
              <a:buNone/>
            </a:pPr>
            <a:r>
              <a:rPr lang="en-GB" dirty="0" smtClean="0"/>
              <a:t>Where </a:t>
            </a:r>
            <a:r>
              <a:rPr lang="en-GB" dirty="0"/>
              <a:t>a state has agreed in writing to submit a dispute which has arisen, or may arise, to arbitration, the state is not immune as respects proceedings in the courts of the United Kingdom which relate to the arbitration.</a:t>
            </a:r>
            <a:endParaRPr lang="en-US" dirty="0" smtClean="0"/>
          </a:p>
          <a:p>
            <a:pPr algn="just"/>
            <a:r>
              <a:rPr lang="en-US" dirty="0" smtClean="0"/>
              <a:t>Enforcement proceedings fall within the scope of s.9: </a:t>
            </a:r>
            <a:r>
              <a:rPr lang="en-GB" b="1" i="1" dirty="0" err="1"/>
              <a:t>Svenska</a:t>
            </a:r>
            <a:r>
              <a:rPr lang="en-GB" b="1" i="1" dirty="0"/>
              <a:t> Petroleum Exploration AB v Government of the Republic of Lithuania</a:t>
            </a:r>
            <a:r>
              <a:rPr lang="en-GB" i="1" dirty="0"/>
              <a:t> (No 2) [2007] QB </a:t>
            </a:r>
            <a:r>
              <a:rPr lang="en-GB" i="1" dirty="0" smtClean="0"/>
              <a:t>886</a:t>
            </a:r>
            <a:r>
              <a:rPr lang="en-GB" dirty="0" smtClean="0"/>
              <a:t>, </a:t>
            </a:r>
            <a:r>
              <a:rPr lang="en-GB" dirty="0"/>
              <a:t>para </a:t>
            </a:r>
            <a:r>
              <a:rPr lang="en-GB" dirty="0" smtClean="0"/>
              <a:t>117.</a:t>
            </a:r>
            <a:endParaRPr lang="en-US" dirty="0" smtClean="0"/>
          </a:p>
          <a:p>
            <a:pPr algn="just"/>
            <a:r>
              <a:rPr lang="en-US" dirty="0" smtClean="0"/>
              <a:t>Disputes falling outside the jurisdiction of the tribunal are not disputes that the state has agreed to arbitrate. A state is not precluded from raising objections in relation to the tribunal’s jurisdiction that were not raised before the tribunal: </a:t>
            </a:r>
            <a:r>
              <a:rPr lang="en-US" b="1" i="1" dirty="0"/>
              <a:t>PAO </a:t>
            </a:r>
            <a:r>
              <a:rPr lang="en-US" b="1" i="1" dirty="0" err="1"/>
              <a:t>Tatneft</a:t>
            </a:r>
            <a:r>
              <a:rPr lang="en-US" b="1" i="1" dirty="0"/>
              <a:t> v </a:t>
            </a:r>
            <a:r>
              <a:rPr lang="en-US" b="1" i="1" dirty="0" smtClean="0"/>
              <a:t>Ukraine</a:t>
            </a:r>
            <a:r>
              <a:rPr lang="en-US" dirty="0" smtClean="0"/>
              <a:t> [2018] EWHC 1797 (</a:t>
            </a:r>
            <a:r>
              <a:rPr lang="en-US" dirty="0" err="1" smtClean="0"/>
              <a:t>Comm</a:t>
            </a:r>
            <a:r>
              <a:rPr lang="en-US" dirty="0" smtClean="0"/>
              <a:t>), paras 35 – 36. </a:t>
            </a:r>
            <a:endParaRPr lang="en-US" dirty="0"/>
          </a:p>
        </p:txBody>
      </p:sp>
    </p:spTree>
    <p:extLst>
      <p:ext uri="{BB962C8B-B14F-4D97-AF65-F5344CB8AC3E}">
        <p14:creationId xmlns:p14="http://schemas.microsoft.com/office/powerpoint/2010/main" val="2580989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rick Court Document" ma:contentTypeID="0x01010063BD4BF4AE3A6E42AA992EECC762A20E003D27FC44AAF1874C9D93A232ABCC5AA4" ma:contentTypeVersion="3" ma:contentTypeDescription="" ma:contentTypeScope="" ma:versionID="23f4d947ba7127d448cb37509cf306c7">
  <xsd:schema xmlns:xsd="http://www.w3.org/2001/XMLSchema" xmlns:xs="http://www.w3.org/2001/XMLSchema" xmlns:p="http://schemas.microsoft.com/office/2006/metadata/properties" xmlns:ns1="http://schemas.microsoft.com/sharepoint/v3" xmlns:ns2="f33d98d2-a6c3-4618-9a74-e14d2d13e379" targetNamespace="http://schemas.microsoft.com/office/2006/metadata/properties" ma:root="true" ma:fieldsID="3823a8c9245d1ac401a59d492201c790" ns1:_="" ns2:_="">
    <xsd:import namespace="http://schemas.microsoft.com/sharepoint/v3"/>
    <xsd:import namespace="f33d98d2-a6c3-4618-9a74-e14d2d13e379"/>
    <xsd:element name="properties">
      <xsd:complexType>
        <xsd:sequence>
          <xsd:element name="documentManagement">
            <xsd:complexType>
              <xsd:all>
                <xsd:element ref="ns2:NavCa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0"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33d98d2-a6c3-4618-9a74-e14d2d13e379" elementFormDefault="qualified">
    <xsd:import namespace="http://schemas.microsoft.com/office/2006/documentManagement/types"/>
    <xsd:import namespace="http://schemas.microsoft.com/office/infopath/2007/PartnerControls"/>
    <xsd:element name="NavCat" ma:index="8" nillable="true" ma:displayName="Navigation Category" ma:description="Used to filter navigation on pages" ma:list="{9416a30a-c709-49f9-9b76-51aad6052665}" ma:internalName="NavCat" ma:showField="Title" ma:web="f33d98d2-a6c3-4618-9a74-e14d2d13e3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NavCat xmlns="f33d98d2-a6c3-4618-9a74-e14d2d13e379"/>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A223FA-9F86-4FDF-9B6D-0718FE1310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33d98d2-a6c3-4618-9a74-e14d2d13e3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596354-2D23-485F-8D8F-0F61CFDFBCF1}">
  <ds:schemaRefs>
    <ds:schemaRef ds:uri="http://schemas.microsoft.com/office/2006/metadata/properties"/>
    <ds:schemaRef ds:uri="http://schemas.microsoft.com/office/2006/documentManagement/types"/>
    <ds:schemaRef ds:uri="f33d98d2-a6c3-4618-9a74-e14d2d13e379"/>
    <ds:schemaRef ds:uri="http://schemas.microsoft.com/sharepoint/v3"/>
    <ds:schemaRef ds:uri="http://schemas.microsoft.com/office/infopath/2007/PartnerControls"/>
    <ds:schemaRef ds:uri="http://purl.org/dc/dcmitype/"/>
    <ds:schemaRef ds:uri="http://schemas.openxmlformats.org/package/2006/metadata/core-properties"/>
    <ds:schemaRef ds:uri="http://www.w3.org/XML/1998/namespace"/>
    <ds:schemaRef ds:uri="http://purl.org/dc/terms/"/>
    <ds:schemaRef ds:uri="http://purl.org/dc/elements/1.1/"/>
  </ds:schemaRefs>
</ds:datastoreItem>
</file>

<file path=customXml/itemProps3.xml><?xml version="1.0" encoding="utf-8"?>
<ds:datastoreItem xmlns:ds="http://schemas.openxmlformats.org/officeDocument/2006/customXml" ds:itemID="{DAE76AE1-B9B1-4651-94B2-99025E372E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145</TotalTime>
  <Words>2148</Words>
  <Application>Microsoft Office PowerPoint</Application>
  <PresentationFormat>On-screen Show (4:3)</PresentationFormat>
  <Paragraphs>162</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Arbitration mini series</vt:lpstr>
      <vt:lpstr>EXTENSIONS OF TIME IN FRAUD CHALLENGES</vt:lpstr>
      <vt:lpstr>1. THE 1996 ACT</vt:lpstr>
      <vt:lpstr>2. THE KALMNEFT FACTORS</vt:lpstr>
      <vt:lpstr>3. KALMNEFT IN FRAUD CASES</vt:lpstr>
      <vt:lpstr>4. TAKHAR [2019] UKSC 13: A NEW APPROACH?</vt:lpstr>
      <vt:lpstr>5. THE LATEST WORD: NIGERIA v P&amp;ID</vt:lpstr>
      <vt:lpstr>Enforcement of arbitration awards against foreign states</vt:lpstr>
      <vt:lpstr>Arbitration exception - s. 9 SIA 1978</vt:lpstr>
      <vt:lpstr>PowerPoint Presentation</vt:lpstr>
      <vt:lpstr>PowerPoint Presentation</vt:lpstr>
      <vt:lpstr>Service – s. 12 SIA 1978 </vt:lpstr>
      <vt:lpstr>Can the Court intervene on grounds of public policy?</vt:lpstr>
      <vt:lpstr>New York convention</vt:lpstr>
      <vt:lpstr>UNCITRAL 2006 MODEL LAW</vt:lpstr>
      <vt:lpstr>Arbitration act 1996 section 68</vt:lpstr>
      <vt:lpstr>Arbitration act 1994 section 103(3)</vt:lpstr>
      <vt:lpstr>approaches to public policy and significant uncertainty</vt:lpstr>
      <vt:lpstr>Application of Public Policy in England and Wales</vt:lpstr>
      <vt:lpstr>Arbitration mini series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Natalie Lawrence</dc:creator>
  <cp:keywords/>
  <dc:description/>
  <cp:lastModifiedBy>Paul Gray</cp:lastModifiedBy>
  <cp:revision>10</cp:revision>
  <dcterms:created xsi:type="dcterms:W3CDTF">2018-09-12T09:19:44Z</dcterms:created>
  <dcterms:modified xsi:type="dcterms:W3CDTF">2021-05-25T11:23:45Z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0x01010063BD4BF4AE3A6E42AA992EECC762A20E003D27FC44AAF1874C9D93A232ABCC5AA4</vt:lpwstr>
  </property>
</Properties>
</file>