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77" r:id="rId2"/>
    <p:sldId id="295" r:id="rId3"/>
    <p:sldId id="296" r:id="rId4"/>
    <p:sldId id="297" r:id="rId5"/>
    <p:sldId id="298" r:id="rId6"/>
    <p:sldId id="299" r:id="rId7"/>
    <p:sldId id="300" r:id="rId8"/>
    <p:sldId id="301" r:id="rId9"/>
    <p:sldId id="302" r:id="rId10"/>
    <p:sldId id="278" r:id="rId11"/>
    <p:sldId id="279" r:id="rId12"/>
    <p:sldId id="280" r:id="rId13"/>
    <p:sldId id="281" r:id="rId14"/>
    <p:sldId id="282" r:id="rId15"/>
    <p:sldId id="284" r:id="rId16"/>
    <p:sldId id="285" r:id="rId17"/>
    <p:sldId id="286" r:id="rId18"/>
    <p:sldId id="287" r:id="rId19"/>
    <p:sldId id="288" r:id="rId20"/>
    <p:sldId id="289" r:id="rId21"/>
    <p:sldId id="290" r:id="rId22"/>
    <p:sldId id="291" r:id="rId23"/>
    <p:sldId id="292" r:id="rId24"/>
    <p:sldId id="303" r:id="rId25"/>
    <p:sldId id="294"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8309" autoAdjust="0"/>
    <p:restoredTop sz="65578" autoAdjust="0"/>
  </p:normalViewPr>
  <p:slideViewPr>
    <p:cSldViewPr snapToGrid="0">
      <p:cViewPr varScale="1">
        <p:scale>
          <a:sx n="73" d="100"/>
          <a:sy n="73" d="100"/>
        </p:scale>
        <p:origin x="654" y="78"/>
      </p:cViewPr>
      <p:guideLst>
        <p:guide orient="horz" pos="2160"/>
        <p:guide pos="2880"/>
      </p:guideLst>
    </p:cSldViewPr>
  </p:slideViewPr>
  <p:outlineViewPr>
    <p:cViewPr>
      <p:scale>
        <a:sx n="33" d="100"/>
        <a:sy n="33" d="100"/>
      </p:scale>
      <p:origin x="0" y="-6972"/>
    </p:cViewPr>
  </p:outlineViewPr>
  <p:notesTextViewPr>
    <p:cViewPr>
      <p:scale>
        <a:sx n="1" d="1"/>
        <a:sy n="1" d="1"/>
      </p:scale>
      <p:origin x="0" y="0"/>
    </p:cViewPr>
  </p:notesTextViewPr>
  <p:notesViewPr>
    <p:cSldViewPr snapToGrid="0">
      <p:cViewPr varScale="1">
        <p:scale>
          <a:sx n="88" d="100"/>
          <a:sy n="88" d="100"/>
        </p:scale>
        <p:origin x="31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08/06/2021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5E347D-53FC-4710-B120-EDBADD260F96}" type="slidenum">
              <a:rPr lang="en-GB" smtClean="0"/>
              <a:t>10</a:t>
            </a:fld>
            <a:endParaRPr lang="en-GB"/>
          </a:p>
        </p:txBody>
      </p:sp>
    </p:spTree>
    <p:extLst>
      <p:ext uri="{BB962C8B-B14F-4D97-AF65-F5344CB8AC3E}">
        <p14:creationId xmlns:p14="http://schemas.microsoft.com/office/powerpoint/2010/main" val="178357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265715"/>
          </a:xfrm>
        </p:spPr>
        <p:txBody>
          <a:bodyPr>
            <a:noAutofit/>
          </a:bodyPr>
          <a:lstStyle/>
          <a:p>
            <a:pPr algn="l"/>
            <a:r>
              <a:rPr lang="en-GB" b="1" dirty="0" smtClean="0"/>
              <a:t>Tuesday 8 June at 5pm, Session </a:t>
            </a:r>
            <a:r>
              <a:rPr lang="en-GB" b="1" dirty="0"/>
              <a:t>4</a:t>
            </a:r>
            <a:r>
              <a:rPr lang="en-GB" b="1" dirty="0" smtClean="0"/>
              <a:t>: </a:t>
            </a:r>
          </a:p>
          <a:p>
            <a:pPr algn="l"/>
            <a:endParaRPr lang="en-GB" sz="2400" b="1" dirty="0"/>
          </a:p>
          <a:p>
            <a:pPr algn="l"/>
            <a:r>
              <a:rPr lang="en-GB" sz="2400" b="1" dirty="0"/>
              <a:t>Applications in the arbitration: summary disposal, challenges to arbitrators and interim measures</a:t>
            </a:r>
          </a:p>
          <a:p>
            <a:pPr algn="l"/>
            <a:endParaRPr lang="en-GB" b="1" dirty="0" smtClean="0"/>
          </a:p>
          <a:p>
            <a:pPr algn="l"/>
            <a:r>
              <a:rPr lang="en-GB" b="1" dirty="0" smtClean="0"/>
              <a:t>chaired </a:t>
            </a:r>
            <a:r>
              <a:rPr lang="en-GB" b="1" dirty="0"/>
              <a:t>by </a:t>
            </a:r>
            <a:r>
              <a:rPr lang="en-GB" b="1" dirty="0" smtClean="0"/>
              <a:t>Hilary </a:t>
            </a:r>
            <a:r>
              <a:rPr lang="en-GB" b="1" dirty="0" err="1" smtClean="0"/>
              <a:t>Heilbron</a:t>
            </a:r>
            <a:r>
              <a:rPr lang="en-GB" b="1" dirty="0" smtClean="0"/>
              <a:t> QC</a:t>
            </a:r>
          </a:p>
          <a:p>
            <a:pPr algn="l"/>
            <a:endParaRPr lang="en-GB" b="1" dirty="0"/>
          </a:p>
          <a:p>
            <a:pPr marL="285750" indent="-285750" algn="l">
              <a:buFont typeface="Arial" panose="020B0604020202020204" pitchFamily="34" charset="0"/>
              <a:buChar char="•"/>
            </a:pPr>
            <a:r>
              <a:rPr lang="en-GB" b="1" dirty="0" smtClean="0"/>
              <a:t>Nicholas Saunders QC</a:t>
            </a:r>
          </a:p>
          <a:p>
            <a:pPr marL="285750" indent="-285750" algn="l">
              <a:buFont typeface="Arial" panose="020B0604020202020204" pitchFamily="34" charset="0"/>
              <a:buChar char="•"/>
            </a:pPr>
            <a:r>
              <a:rPr lang="en-GB" b="1" dirty="0" smtClean="0"/>
              <a:t>Jonathan Dawid</a:t>
            </a:r>
          </a:p>
          <a:p>
            <a:pPr marL="285750" indent="-285750" algn="l">
              <a:buFont typeface="Arial" panose="020B0604020202020204" pitchFamily="34" charset="0"/>
              <a:buChar char="•"/>
            </a:pPr>
            <a:r>
              <a:rPr lang="en-GB" b="1" dirty="0" smtClean="0"/>
              <a:t>Tom Foxton</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4095552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612949" y="1199853"/>
            <a:ext cx="7388051" cy="1512349"/>
          </a:xfrm>
        </p:spPr>
        <p:txBody>
          <a:bodyPr/>
          <a:lstStyle/>
          <a:p>
            <a:r>
              <a:rPr lang="en-GB" b="1" dirty="0"/>
              <a:t>HOW (NOT) TO CHALLENGE AN ARBITRATOR</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Jonathan Dawid</a:t>
            </a:r>
          </a:p>
        </p:txBody>
      </p:sp>
    </p:spTree>
    <p:extLst>
      <p:ext uri="{BB962C8B-B14F-4D97-AF65-F5344CB8AC3E}">
        <p14:creationId xmlns:p14="http://schemas.microsoft.com/office/powerpoint/2010/main" val="1334010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7D5E7EB-40D6-B540-B709-84F87139B14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0CECDAFB-9286-8644-B0EE-E82E8567F0FE}"/>
              </a:ext>
            </a:extLst>
          </p:cNvPr>
          <p:cNvSpPr>
            <a:spLocks noGrp="1"/>
          </p:cNvSpPr>
          <p:nvPr>
            <p:ph type="title"/>
          </p:nvPr>
        </p:nvSpPr>
        <p:spPr/>
        <p:txBody>
          <a:bodyPr/>
          <a:lstStyle/>
          <a:p>
            <a:r>
              <a:rPr lang="en-US" dirty="0"/>
              <a:t>Venue for challenge</a:t>
            </a:r>
          </a:p>
        </p:txBody>
      </p:sp>
      <p:sp>
        <p:nvSpPr>
          <p:cNvPr id="4" name="Content Placeholder 3">
            <a:extLst>
              <a:ext uri="{FF2B5EF4-FFF2-40B4-BE49-F238E27FC236}">
                <a16:creationId xmlns:a16="http://schemas.microsoft.com/office/drawing/2014/main" id="{BE1FB0CC-65EA-6F4A-8B98-3D43D761C93D}"/>
              </a:ext>
            </a:extLst>
          </p:cNvPr>
          <p:cNvSpPr>
            <a:spLocks noGrp="1"/>
          </p:cNvSpPr>
          <p:nvPr>
            <p:ph sz="quarter" idx="11"/>
          </p:nvPr>
        </p:nvSpPr>
        <p:spPr/>
        <p:txBody>
          <a:bodyPr/>
          <a:lstStyle/>
          <a:p>
            <a:r>
              <a:rPr lang="en-US" dirty="0"/>
              <a:t>Section 24 Arbitration Act 1996: can apply to Court for removal of arbitrator on grounds including </a:t>
            </a:r>
            <a:r>
              <a:rPr lang="en-US" i="1" dirty="0"/>
              <a:t>“that circumstances exist that give rise to justifiable doubts as to his impartiality” </a:t>
            </a:r>
            <a:r>
              <a:rPr lang="en-US" dirty="0"/>
              <a:t>and refusal or failure </a:t>
            </a:r>
            <a:r>
              <a:rPr lang="en-US" i="1" dirty="0"/>
              <a:t>“properly to conduct the proceedings”.</a:t>
            </a:r>
          </a:p>
          <a:p>
            <a:pPr marL="0" indent="0">
              <a:buNone/>
            </a:pPr>
            <a:endParaRPr lang="en-US" dirty="0"/>
          </a:p>
          <a:p>
            <a:r>
              <a:rPr lang="en-US" dirty="0"/>
              <a:t>BUT - Section 24(2): </a:t>
            </a:r>
          </a:p>
          <a:p>
            <a:pPr marL="360000" lvl="2" indent="0">
              <a:buNone/>
            </a:pPr>
            <a:r>
              <a:rPr lang="en-US" i="1" dirty="0"/>
              <a:t>If there is an arbitral or other institution or person vested by the parties with power to remove an arbitrator, the court shall not exercise its power of removal unless satisfied that the applicant has first exhausted any available recourse to that institution or person.</a:t>
            </a:r>
          </a:p>
          <a:p>
            <a:pPr marL="360000" lvl="2" indent="0">
              <a:buNone/>
            </a:pPr>
            <a:endParaRPr lang="en-US" i="1" dirty="0"/>
          </a:p>
          <a:p>
            <a:r>
              <a:rPr lang="en-US" dirty="0"/>
              <a:t>ICC (2021) Article 14 / UNCITRAL (2010) Articles 12-13 / LCIA (2020) Article 10</a:t>
            </a:r>
          </a:p>
          <a:p>
            <a:endParaRPr lang="en-US" dirty="0"/>
          </a:p>
          <a:p>
            <a:r>
              <a:rPr lang="en-US" dirty="0"/>
              <a:t>Alternative approach: challenge award under Section 68 </a:t>
            </a:r>
          </a:p>
        </p:txBody>
      </p:sp>
    </p:spTree>
    <p:extLst>
      <p:ext uri="{BB962C8B-B14F-4D97-AF65-F5344CB8AC3E}">
        <p14:creationId xmlns:p14="http://schemas.microsoft.com/office/powerpoint/2010/main" val="2516456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9F56DDF-C258-F044-B8A1-4402D6D5A7CB}"/>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523DB9B8-4D31-E647-AF2B-A038F7975973}"/>
              </a:ext>
            </a:extLst>
          </p:cNvPr>
          <p:cNvSpPr>
            <a:spLocks noGrp="1"/>
          </p:cNvSpPr>
          <p:nvPr>
            <p:ph type="title"/>
          </p:nvPr>
        </p:nvSpPr>
        <p:spPr/>
        <p:txBody>
          <a:bodyPr/>
          <a:lstStyle/>
          <a:p>
            <a:r>
              <a:rPr lang="en-US" dirty="0"/>
              <a:t>Timing of challenge</a:t>
            </a:r>
          </a:p>
        </p:txBody>
      </p:sp>
      <p:sp>
        <p:nvSpPr>
          <p:cNvPr id="4" name="Content Placeholder 3">
            <a:extLst>
              <a:ext uri="{FF2B5EF4-FFF2-40B4-BE49-F238E27FC236}">
                <a16:creationId xmlns:a16="http://schemas.microsoft.com/office/drawing/2014/main" id="{D728036F-5702-BA48-BEC0-4F185F17A1D4}"/>
              </a:ext>
            </a:extLst>
          </p:cNvPr>
          <p:cNvSpPr>
            <a:spLocks noGrp="1"/>
          </p:cNvSpPr>
          <p:nvPr>
            <p:ph sz="quarter" idx="11"/>
          </p:nvPr>
        </p:nvSpPr>
        <p:spPr/>
        <p:txBody>
          <a:bodyPr/>
          <a:lstStyle/>
          <a:p>
            <a:r>
              <a:rPr lang="en-US" sz="2000" dirty="0"/>
              <a:t>Challenge must usually be made within set period of becoming aware of facts and circumstances on which it is based.</a:t>
            </a:r>
          </a:p>
          <a:p>
            <a:pPr lvl="2">
              <a:buFont typeface="Courier New" panose="02070309020205020404" pitchFamily="49" charset="0"/>
              <a:buChar char="o"/>
            </a:pPr>
            <a:r>
              <a:rPr lang="en-US" sz="2000" dirty="0"/>
              <a:t>ICC: 30 days</a:t>
            </a:r>
          </a:p>
          <a:p>
            <a:pPr lvl="2">
              <a:buFont typeface="Courier New" panose="02070309020205020404" pitchFamily="49" charset="0"/>
              <a:buChar char="o"/>
            </a:pPr>
            <a:r>
              <a:rPr lang="en-US" sz="2000" dirty="0"/>
              <a:t>UNCITRAL: 15 + 30 days</a:t>
            </a:r>
          </a:p>
          <a:p>
            <a:pPr lvl="2">
              <a:buFont typeface="Courier New" panose="02070309020205020404" pitchFamily="49" charset="0"/>
              <a:buChar char="o"/>
            </a:pPr>
            <a:r>
              <a:rPr lang="en-US" sz="2000" dirty="0"/>
              <a:t>LCIA: 14 days</a:t>
            </a:r>
          </a:p>
          <a:p>
            <a:pPr marL="360000" lvl="2" indent="0">
              <a:buNone/>
            </a:pPr>
            <a:endParaRPr lang="en-US" sz="2000" dirty="0"/>
          </a:p>
          <a:p>
            <a:r>
              <a:rPr lang="en-US" sz="2000" dirty="0"/>
              <a:t>When does time start to run?</a:t>
            </a:r>
          </a:p>
          <a:p>
            <a:endParaRPr lang="en-US" sz="2000" dirty="0"/>
          </a:p>
          <a:p>
            <a:r>
              <a:rPr lang="en-US" sz="2000" dirty="0"/>
              <a:t>Suspensive effect?</a:t>
            </a:r>
          </a:p>
          <a:p>
            <a:endParaRPr lang="en-US" dirty="0"/>
          </a:p>
          <a:p>
            <a:endParaRPr lang="en-US" dirty="0"/>
          </a:p>
          <a:p>
            <a:pPr marL="360000" lvl="2" indent="0">
              <a:buNone/>
            </a:pPr>
            <a:endParaRPr lang="en-US" dirty="0"/>
          </a:p>
          <a:p>
            <a:endParaRPr lang="en-US" dirty="0"/>
          </a:p>
        </p:txBody>
      </p:sp>
    </p:spTree>
    <p:extLst>
      <p:ext uri="{BB962C8B-B14F-4D97-AF65-F5344CB8AC3E}">
        <p14:creationId xmlns:p14="http://schemas.microsoft.com/office/powerpoint/2010/main" val="2976981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EDB288C-C85B-AA46-B18E-A3E733D3715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0CD209FC-B98B-A742-ADC1-7D35CACF35F0}"/>
              </a:ext>
            </a:extLst>
          </p:cNvPr>
          <p:cNvSpPr>
            <a:spLocks noGrp="1"/>
          </p:cNvSpPr>
          <p:nvPr>
            <p:ph type="title"/>
          </p:nvPr>
        </p:nvSpPr>
        <p:spPr/>
        <p:txBody>
          <a:bodyPr/>
          <a:lstStyle/>
          <a:p>
            <a:r>
              <a:rPr lang="en-US" dirty="0"/>
              <a:t>Grounds for challenge</a:t>
            </a:r>
          </a:p>
        </p:txBody>
      </p:sp>
      <p:sp>
        <p:nvSpPr>
          <p:cNvPr id="4" name="Content Placeholder 3">
            <a:extLst>
              <a:ext uri="{FF2B5EF4-FFF2-40B4-BE49-F238E27FC236}">
                <a16:creationId xmlns:a16="http://schemas.microsoft.com/office/drawing/2014/main" id="{CE7D8AD1-31C8-2544-9AC3-3533E7C1FB11}"/>
              </a:ext>
            </a:extLst>
          </p:cNvPr>
          <p:cNvSpPr>
            <a:spLocks noGrp="1"/>
          </p:cNvSpPr>
          <p:nvPr>
            <p:ph sz="quarter" idx="11"/>
          </p:nvPr>
        </p:nvSpPr>
        <p:spPr/>
        <p:txBody>
          <a:bodyPr/>
          <a:lstStyle/>
          <a:p>
            <a:r>
              <a:rPr lang="en-GB" b="1" dirty="0"/>
              <a:t>ICC, Article 14(1): </a:t>
            </a:r>
            <a:r>
              <a:rPr lang="en-GB" i="1" dirty="0"/>
              <a:t>“A challenge of an arbitrator, whether for an alleged lack of impartiality or independence, or otherwise, shall be made by the submission to the Secretariat of a written statement specifying the facts and circumstances on which the challenge is based.”</a:t>
            </a:r>
          </a:p>
          <a:p>
            <a:endParaRPr lang="en-US" dirty="0"/>
          </a:p>
          <a:p>
            <a:r>
              <a:rPr lang="en-US" b="1" dirty="0"/>
              <a:t>UNCITRAL</a:t>
            </a:r>
            <a:r>
              <a:rPr lang="en-US" b="1" i="1" dirty="0"/>
              <a:t>,</a:t>
            </a:r>
            <a:r>
              <a:rPr lang="en-US" b="1" dirty="0"/>
              <a:t> Article 12(1): </a:t>
            </a:r>
            <a:r>
              <a:rPr lang="en-US" i="1" dirty="0"/>
              <a:t>“</a:t>
            </a:r>
            <a:r>
              <a:rPr lang="en-GB" i="1" dirty="0"/>
              <a:t>Any arbitrator may be challenged if circumstances exist that give rise to justifiable doubts as to the arbitrator’s impartiality or independence.”</a:t>
            </a:r>
            <a:r>
              <a:rPr lang="en-GB" dirty="0"/>
              <a:t> </a:t>
            </a:r>
          </a:p>
          <a:p>
            <a:endParaRPr lang="en-GB" dirty="0"/>
          </a:p>
          <a:p>
            <a:r>
              <a:rPr lang="en-US" b="1" dirty="0"/>
              <a:t>LCIA, Article 10(1)-(2):</a:t>
            </a:r>
            <a:r>
              <a:rPr lang="en-US" dirty="0"/>
              <a:t> </a:t>
            </a:r>
            <a:r>
              <a:rPr lang="en-US" i="1" dirty="0"/>
              <a:t>“</a:t>
            </a:r>
            <a:r>
              <a:rPr lang="en-GB" i="1" dirty="0"/>
              <a:t>circumstances exist that give rise to justifiable doubts as to that arbitrator’s impartiality or independence” / “does not act fairly or impartially as between the parties”</a:t>
            </a:r>
            <a:endParaRPr lang="en-US" b="1" i="1" dirty="0"/>
          </a:p>
        </p:txBody>
      </p:sp>
    </p:spTree>
    <p:extLst>
      <p:ext uri="{BB962C8B-B14F-4D97-AF65-F5344CB8AC3E}">
        <p14:creationId xmlns:p14="http://schemas.microsoft.com/office/powerpoint/2010/main" val="2578526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10FEECC-A5D5-A942-BB43-A28D477551D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3679BDF5-24CA-6A41-BCB8-25DBAC5FD8A1}"/>
              </a:ext>
            </a:extLst>
          </p:cNvPr>
          <p:cNvSpPr>
            <a:spLocks noGrp="1"/>
          </p:cNvSpPr>
          <p:nvPr>
            <p:ph type="title"/>
          </p:nvPr>
        </p:nvSpPr>
        <p:spPr/>
        <p:txBody>
          <a:bodyPr>
            <a:normAutofit fontScale="90000"/>
          </a:bodyPr>
          <a:lstStyle/>
          <a:p>
            <a:r>
              <a:rPr lang="en-US" dirty="0"/>
              <a:t>consequences of successful challenge</a:t>
            </a:r>
          </a:p>
        </p:txBody>
      </p:sp>
      <p:sp>
        <p:nvSpPr>
          <p:cNvPr id="4" name="Content Placeholder 3">
            <a:extLst>
              <a:ext uri="{FF2B5EF4-FFF2-40B4-BE49-F238E27FC236}">
                <a16:creationId xmlns:a16="http://schemas.microsoft.com/office/drawing/2014/main" id="{3559DCD2-B713-0249-856F-71EBE38A185A}"/>
              </a:ext>
            </a:extLst>
          </p:cNvPr>
          <p:cNvSpPr>
            <a:spLocks noGrp="1"/>
          </p:cNvSpPr>
          <p:nvPr>
            <p:ph sz="quarter" idx="11"/>
          </p:nvPr>
        </p:nvSpPr>
        <p:spPr/>
        <p:txBody>
          <a:bodyPr/>
          <a:lstStyle/>
          <a:p>
            <a:r>
              <a:rPr lang="en-US" b="1" dirty="0"/>
              <a:t>Replacement of arbitrator</a:t>
            </a:r>
            <a:endParaRPr lang="en-US" dirty="0"/>
          </a:p>
          <a:p>
            <a:pPr lvl="1"/>
            <a:r>
              <a:rPr lang="en-US" dirty="0"/>
              <a:t>All rules provide for arbitrator to be replaced on successful challenge</a:t>
            </a:r>
          </a:p>
          <a:p>
            <a:pPr lvl="1"/>
            <a:r>
              <a:rPr lang="en-US" dirty="0"/>
              <a:t>Exception: ICC Article 15.5 (arbitrator removed after proceedings closed) </a:t>
            </a:r>
          </a:p>
          <a:p>
            <a:pPr marL="180000" lvl="1" indent="0">
              <a:buNone/>
            </a:pPr>
            <a:endParaRPr lang="en-US" dirty="0"/>
          </a:p>
          <a:p>
            <a:r>
              <a:rPr lang="en-US" b="1" dirty="0"/>
              <a:t>Rerun of proceedings?</a:t>
            </a:r>
          </a:p>
          <a:p>
            <a:pPr lvl="1"/>
            <a:r>
              <a:rPr lang="en-US" dirty="0"/>
              <a:t>ICC Article 15.4 / LCIA Article 11.3: Up to (new) tribunal to determine to what extent prior steps stand.</a:t>
            </a:r>
          </a:p>
          <a:p>
            <a:pPr lvl="1"/>
            <a:r>
              <a:rPr lang="en-US" dirty="0"/>
              <a:t>UNCITRAL Art 15: similar but presumption of continuity.</a:t>
            </a:r>
          </a:p>
          <a:p>
            <a:pPr lvl="1"/>
            <a:endParaRPr lang="en-US" dirty="0"/>
          </a:p>
        </p:txBody>
      </p:sp>
    </p:spTree>
    <p:extLst>
      <p:ext uri="{BB962C8B-B14F-4D97-AF65-F5344CB8AC3E}">
        <p14:creationId xmlns:p14="http://schemas.microsoft.com/office/powerpoint/2010/main" val="3689387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b="1" dirty="0"/>
              <a:t>Interim measures: </a:t>
            </a:r>
            <a:br>
              <a:rPr lang="en-GB" b="1" dirty="0"/>
            </a:br>
            <a:r>
              <a:rPr lang="en-GB" b="1" dirty="0"/>
              <a:t>security for costs </a:t>
            </a:r>
            <a:br>
              <a:rPr lang="en-GB" b="1" dirty="0"/>
            </a:br>
            <a:r>
              <a:rPr lang="en-GB" b="1" dirty="0"/>
              <a:t>and security for claim</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Tom Foxton</a:t>
            </a:r>
          </a:p>
        </p:txBody>
      </p:sp>
    </p:spTree>
    <p:extLst>
      <p:ext uri="{BB962C8B-B14F-4D97-AF65-F5344CB8AC3E}">
        <p14:creationId xmlns:p14="http://schemas.microsoft.com/office/powerpoint/2010/main" val="3935689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lstStyle/>
          <a:p>
            <a:pPr algn="ctr"/>
            <a:r>
              <a:rPr lang="en-US" dirty="0"/>
              <a:t>INTRODUCTION</a:t>
            </a:r>
          </a:p>
        </p:txBody>
      </p:sp>
      <p:sp>
        <p:nvSpPr>
          <p:cNvPr id="5" name="Content Placeholder 4"/>
          <p:cNvSpPr>
            <a:spLocks noGrp="1"/>
          </p:cNvSpPr>
          <p:nvPr>
            <p:ph sz="quarter" idx="11"/>
          </p:nvPr>
        </p:nvSpPr>
        <p:spPr>
          <a:xfrm>
            <a:off x="400050" y="1216057"/>
            <a:ext cx="8415338" cy="4930615"/>
          </a:xfrm>
        </p:spPr>
        <p:txBody>
          <a:bodyPr>
            <a:normAutofit fontScale="92500" lnSpcReduction="20000"/>
          </a:bodyPr>
          <a:lstStyle/>
          <a:p>
            <a:pPr lvl="0" algn="just">
              <a:lnSpc>
                <a:spcPct val="150000"/>
              </a:lnSpc>
              <a:spcBef>
                <a:spcPts val="600"/>
              </a:spcBef>
              <a:spcAft>
                <a:spcPts val="600"/>
              </a:spcAft>
            </a:pPr>
            <a:r>
              <a:rPr lang="en-GB" sz="1800" dirty="0"/>
              <a:t>Interim measures awarded by the Tribunal have fewer teeth than their court-ordered counterparts. </a:t>
            </a:r>
          </a:p>
          <a:p>
            <a:pPr lvl="0" algn="just">
              <a:lnSpc>
                <a:spcPct val="150000"/>
              </a:lnSpc>
              <a:spcBef>
                <a:spcPts val="600"/>
              </a:spcBef>
              <a:spcAft>
                <a:spcPts val="600"/>
              </a:spcAft>
            </a:pPr>
            <a:r>
              <a:rPr lang="en-GB" sz="1800" dirty="0"/>
              <a:t>But institutional rules and supervising courts will often require a party seeking an interim measure to apply to the Tribunal in the first instance.</a:t>
            </a:r>
          </a:p>
          <a:p>
            <a:pPr lvl="1" algn="just">
              <a:lnSpc>
                <a:spcPct val="150000"/>
              </a:lnSpc>
              <a:spcBef>
                <a:spcPts val="600"/>
              </a:spcBef>
              <a:spcAft>
                <a:spcPts val="600"/>
              </a:spcAft>
            </a:pPr>
            <a:r>
              <a:rPr lang="en-GB" sz="1800" b="1" dirty="0"/>
              <a:t>Rule 25.3 </a:t>
            </a:r>
            <a:r>
              <a:rPr lang="en-GB" sz="1800" dirty="0"/>
              <a:t>of the </a:t>
            </a:r>
            <a:r>
              <a:rPr lang="en-GB" sz="1800" u="sng" dirty="0"/>
              <a:t>2020 LCIA Rules</a:t>
            </a:r>
            <a:r>
              <a:rPr lang="en-GB" sz="1800" dirty="0"/>
              <a:t>, only permits a party to apply to a national court for an interim measure where (i) the Tribunal has not yet been formed; or (ii) otherwise in “</a:t>
            </a:r>
            <a:r>
              <a:rPr lang="en-GB" sz="1800" i="1" dirty="0"/>
              <a:t>exceptional cases</a:t>
            </a:r>
            <a:r>
              <a:rPr lang="en-GB" sz="1800" dirty="0"/>
              <a:t>” and with the Tribunal’s authorisation. </a:t>
            </a:r>
            <a:r>
              <a:rPr lang="en-GB" sz="1800" b="1" dirty="0"/>
              <a:t>Rule 25.4 </a:t>
            </a:r>
            <a:r>
              <a:rPr lang="en-GB" sz="1800" dirty="0"/>
              <a:t>prohibits a party from applying to a national court for an order for security for costs. </a:t>
            </a:r>
          </a:p>
          <a:p>
            <a:pPr lvl="1" algn="just">
              <a:lnSpc>
                <a:spcPct val="150000"/>
              </a:lnSpc>
              <a:spcBef>
                <a:spcPts val="600"/>
              </a:spcBef>
              <a:spcAft>
                <a:spcPts val="600"/>
              </a:spcAft>
            </a:pPr>
            <a:r>
              <a:rPr lang="en-GB" sz="1800" dirty="0"/>
              <a:t>The English courts will decline to grant urgent relief under </a:t>
            </a:r>
            <a:r>
              <a:rPr lang="en-GB" sz="1800" b="1" dirty="0"/>
              <a:t>section 44(3) </a:t>
            </a:r>
            <a:r>
              <a:rPr lang="en-GB" sz="1800" dirty="0"/>
              <a:t>of the </a:t>
            </a:r>
            <a:r>
              <a:rPr lang="en-GB" sz="1800" u="sng" dirty="0"/>
              <a:t>Arbitration Act 1996</a:t>
            </a:r>
            <a:r>
              <a:rPr lang="en-GB" sz="1800" dirty="0"/>
              <a:t> if timely and effective relief can be obtained from the Tribunal (</a:t>
            </a:r>
            <a:r>
              <a:rPr lang="en-GB" sz="1800" b="1" dirty="0"/>
              <a:t>section 44(5)</a:t>
            </a:r>
            <a:r>
              <a:rPr lang="en-GB" sz="1800" dirty="0"/>
              <a:t>), including from an expedited tribunal or emergency arbitrator: </a:t>
            </a:r>
            <a:r>
              <a:rPr lang="en-GB" sz="1800" u="sng" dirty="0"/>
              <a:t>Gerald Metals SA v Timis</a:t>
            </a:r>
            <a:r>
              <a:rPr lang="en-GB" sz="1800" dirty="0"/>
              <a:t> [2016] EWHC 2327 (Ch). </a:t>
            </a:r>
          </a:p>
          <a:p>
            <a:pPr lvl="1" algn="just">
              <a:lnSpc>
                <a:spcPct val="150000"/>
              </a:lnSpc>
              <a:spcBef>
                <a:spcPts val="600"/>
              </a:spcBef>
              <a:spcAft>
                <a:spcPts val="600"/>
              </a:spcAft>
            </a:pPr>
            <a:endParaRPr lang="en-GB" sz="1800" dirty="0"/>
          </a:p>
          <a:p>
            <a:pPr lvl="1" algn="just">
              <a:lnSpc>
                <a:spcPct val="150000"/>
              </a:lnSpc>
              <a:spcBef>
                <a:spcPts val="600"/>
              </a:spcBef>
              <a:spcAft>
                <a:spcPts val="600"/>
              </a:spcAft>
            </a:pPr>
            <a:endParaRPr lang="en-GB" sz="1800" dirty="0"/>
          </a:p>
          <a:p>
            <a:endParaRPr lang="en-US" dirty="0"/>
          </a:p>
        </p:txBody>
      </p:sp>
    </p:spTree>
    <p:extLst>
      <p:ext uri="{BB962C8B-B14F-4D97-AF65-F5344CB8AC3E}">
        <p14:creationId xmlns:p14="http://schemas.microsoft.com/office/powerpoint/2010/main" val="266680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E9A6FA9-0261-8146-BEC4-04B91BBFA159}"/>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16ACEDB2-EA89-CA49-8047-DB2E730F3A60}"/>
              </a:ext>
            </a:extLst>
          </p:cNvPr>
          <p:cNvSpPr>
            <a:spLocks noGrp="1"/>
          </p:cNvSpPr>
          <p:nvPr>
            <p:ph type="title"/>
          </p:nvPr>
        </p:nvSpPr>
        <p:spPr/>
        <p:txBody>
          <a:bodyPr>
            <a:normAutofit fontScale="90000"/>
          </a:bodyPr>
          <a:lstStyle/>
          <a:p>
            <a:pPr algn="ctr"/>
            <a:r>
              <a:rPr lang="en-US" dirty="0"/>
              <a:t>Security for costs: Source of the power</a:t>
            </a:r>
            <a:br>
              <a:rPr lang="en-US" dirty="0"/>
            </a:br>
            <a:endParaRPr lang="en-US" dirty="0"/>
          </a:p>
        </p:txBody>
      </p:sp>
      <p:sp>
        <p:nvSpPr>
          <p:cNvPr id="4" name="Content Placeholder 3">
            <a:extLst>
              <a:ext uri="{FF2B5EF4-FFF2-40B4-BE49-F238E27FC236}">
                <a16:creationId xmlns:a16="http://schemas.microsoft.com/office/drawing/2014/main" id="{647574A3-DC39-4946-AD01-3E40AC27AFB2}"/>
              </a:ext>
            </a:extLst>
          </p:cNvPr>
          <p:cNvSpPr>
            <a:spLocks noGrp="1"/>
          </p:cNvSpPr>
          <p:nvPr>
            <p:ph sz="quarter" idx="11"/>
          </p:nvPr>
        </p:nvSpPr>
        <p:spPr>
          <a:xfrm>
            <a:off x="445770" y="1280160"/>
            <a:ext cx="8525634" cy="4626770"/>
          </a:xfrm>
        </p:spPr>
        <p:txBody>
          <a:bodyPr>
            <a:normAutofit/>
          </a:bodyPr>
          <a:lstStyle/>
          <a:p>
            <a:pPr marL="0" lvl="0" indent="0">
              <a:spcBef>
                <a:spcPts val="600"/>
              </a:spcBef>
              <a:spcAft>
                <a:spcPts val="600"/>
              </a:spcAft>
              <a:buNone/>
            </a:pPr>
            <a:r>
              <a:rPr lang="en-GB" b="1" u="sng" dirty="0"/>
              <a:t>Arbitration Act 1996</a:t>
            </a:r>
          </a:p>
          <a:p>
            <a:pPr marL="0" lvl="0" indent="0">
              <a:spcBef>
                <a:spcPts val="600"/>
              </a:spcBef>
              <a:spcAft>
                <a:spcPts val="600"/>
              </a:spcAft>
              <a:buNone/>
            </a:pPr>
            <a:r>
              <a:rPr lang="en-GB" b="1" dirty="0"/>
              <a:t>38 General powers exercisable by the tribunal.</a:t>
            </a:r>
            <a:endParaRPr lang="en-GB" dirty="0"/>
          </a:p>
          <a:p>
            <a:pPr marL="0" lvl="0" indent="0">
              <a:spcBef>
                <a:spcPts val="600"/>
              </a:spcBef>
              <a:spcAft>
                <a:spcPts val="600"/>
              </a:spcAft>
              <a:buNone/>
            </a:pPr>
            <a:r>
              <a:rPr lang="en-GB" dirty="0"/>
              <a:t>(1) The parties are free to agree on the powers exercisable by the arbitral tribunal for the purposes of and in relation to the proceedings.</a:t>
            </a:r>
          </a:p>
          <a:p>
            <a:pPr marL="0" lvl="0" indent="0">
              <a:spcBef>
                <a:spcPts val="600"/>
              </a:spcBef>
              <a:spcAft>
                <a:spcPts val="600"/>
              </a:spcAft>
              <a:buNone/>
            </a:pPr>
            <a:r>
              <a:rPr lang="en-GB" dirty="0"/>
              <a:t>(2) Unless otherwise agreed by the parties the tribunal has the following powers.</a:t>
            </a:r>
          </a:p>
          <a:p>
            <a:pPr marL="0" lvl="0" indent="0">
              <a:spcBef>
                <a:spcPts val="600"/>
              </a:spcBef>
              <a:spcAft>
                <a:spcPts val="600"/>
              </a:spcAft>
              <a:buNone/>
            </a:pPr>
            <a:r>
              <a:rPr lang="en-GB" dirty="0"/>
              <a:t>(3) The tribunal may order a claimant to provide security for the costs of the arbitration.</a:t>
            </a:r>
          </a:p>
          <a:p>
            <a:pPr marL="0" lvl="0" indent="0">
              <a:spcBef>
                <a:spcPts val="600"/>
              </a:spcBef>
              <a:spcAft>
                <a:spcPts val="600"/>
              </a:spcAft>
              <a:buNone/>
            </a:pPr>
            <a:r>
              <a:rPr lang="en-GB" dirty="0"/>
              <a:t>This power shall not be exercised on the ground that the claimant is— </a:t>
            </a:r>
          </a:p>
          <a:p>
            <a:pPr marL="180000" lvl="1" indent="0">
              <a:spcBef>
                <a:spcPts val="600"/>
              </a:spcBef>
              <a:spcAft>
                <a:spcPts val="600"/>
              </a:spcAft>
              <a:buNone/>
            </a:pPr>
            <a:r>
              <a:rPr lang="en-GB" dirty="0"/>
              <a:t>(a) an individual ordinarily resident outside the United Kingdom, or</a:t>
            </a:r>
          </a:p>
          <a:p>
            <a:pPr marL="180000" lvl="1" indent="0">
              <a:spcBef>
                <a:spcPts val="600"/>
              </a:spcBef>
              <a:spcAft>
                <a:spcPts val="600"/>
              </a:spcAft>
              <a:buNone/>
            </a:pPr>
            <a:r>
              <a:rPr lang="en-GB" dirty="0"/>
              <a:t>(b) a corporation or association incorporated or formed under the law of a country outside the United Kingdom, or whose central management and control is exercised outside the United Kingdom.</a:t>
            </a:r>
          </a:p>
          <a:p>
            <a:pPr marL="0" lvl="0" indent="0">
              <a:spcBef>
                <a:spcPts val="600"/>
              </a:spcBef>
              <a:spcAft>
                <a:spcPts val="600"/>
              </a:spcAft>
              <a:buNone/>
            </a:pPr>
            <a:r>
              <a:rPr lang="en-GB" dirty="0"/>
              <a:t>[…]</a:t>
            </a:r>
          </a:p>
          <a:p>
            <a:endParaRPr lang="en-US" dirty="0"/>
          </a:p>
        </p:txBody>
      </p:sp>
      <p:sp>
        <p:nvSpPr>
          <p:cNvPr id="5" name="TextBox 4">
            <a:extLst>
              <a:ext uri="{FF2B5EF4-FFF2-40B4-BE49-F238E27FC236}">
                <a16:creationId xmlns:a16="http://schemas.microsoft.com/office/drawing/2014/main" id="{593E7CB0-3394-9B4D-9EC5-767E03D95E03}"/>
              </a:ext>
            </a:extLst>
          </p:cNvPr>
          <p:cNvSpPr txBox="1"/>
          <p:nvPr/>
        </p:nvSpPr>
        <p:spPr>
          <a:xfrm>
            <a:off x="1577340" y="696951"/>
            <a:ext cx="6250429" cy="369332"/>
          </a:xfrm>
          <a:prstGeom prst="rect">
            <a:avLst/>
          </a:prstGeom>
          <a:noFill/>
        </p:spPr>
        <p:txBody>
          <a:bodyPr wrap="none" rtlCol="0">
            <a:spAutoFit/>
          </a:bodyPr>
          <a:lstStyle/>
          <a:p>
            <a:r>
              <a:rPr lang="en-US" b="1" dirty="0">
                <a:solidFill>
                  <a:schemeClr val="bg1"/>
                </a:solidFill>
              </a:rPr>
              <a:t>(a) Default (non-mandatory) provisions of the curial law</a:t>
            </a:r>
          </a:p>
        </p:txBody>
      </p:sp>
    </p:spTree>
    <p:extLst>
      <p:ext uri="{BB962C8B-B14F-4D97-AF65-F5344CB8AC3E}">
        <p14:creationId xmlns:p14="http://schemas.microsoft.com/office/powerpoint/2010/main" val="79000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E836E19-BE1E-114D-9E02-90B55663368A}"/>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791D7605-E803-0E48-9DCC-6DBB00E90E8D}"/>
              </a:ext>
            </a:extLst>
          </p:cNvPr>
          <p:cNvSpPr>
            <a:spLocks noGrp="1"/>
          </p:cNvSpPr>
          <p:nvPr>
            <p:ph type="title"/>
          </p:nvPr>
        </p:nvSpPr>
        <p:spPr/>
        <p:txBody>
          <a:bodyPr>
            <a:normAutofit fontScale="90000"/>
          </a:bodyPr>
          <a:lstStyle/>
          <a:p>
            <a:r>
              <a:rPr lang="en-US" dirty="0"/>
              <a:t>Security for costs: Source of the power</a:t>
            </a:r>
            <a:br>
              <a:rPr lang="en-US" dirty="0"/>
            </a:br>
            <a:endParaRPr lang="en-US" dirty="0"/>
          </a:p>
        </p:txBody>
      </p:sp>
      <p:graphicFrame>
        <p:nvGraphicFramePr>
          <p:cNvPr id="6" name="Content Placeholder 5">
            <a:extLst>
              <a:ext uri="{FF2B5EF4-FFF2-40B4-BE49-F238E27FC236}">
                <a16:creationId xmlns:a16="http://schemas.microsoft.com/office/drawing/2014/main" id="{1283BE5A-FB6B-1B4A-A4EE-2100FA489D90}"/>
              </a:ext>
            </a:extLst>
          </p:cNvPr>
          <p:cNvGraphicFramePr>
            <a:graphicFrameLocks noGrp="1"/>
          </p:cNvGraphicFramePr>
          <p:nvPr>
            <p:ph sz="quarter" idx="11"/>
            <p:extLst/>
          </p:nvPr>
        </p:nvGraphicFramePr>
        <p:xfrm>
          <a:off x="269200" y="1321829"/>
          <a:ext cx="8327571" cy="4161457"/>
        </p:xfrm>
        <a:graphic>
          <a:graphicData uri="http://schemas.openxmlformats.org/drawingml/2006/table">
            <a:tbl>
              <a:tblPr firstRow="1" firstCol="1" bandRow="1">
                <a:tableStyleId>{5C22544A-7EE6-4342-B048-85BDC9FD1C3A}</a:tableStyleId>
              </a:tblPr>
              <a:tblGrid>
                <a:gridCol w="1961059">
                  <a:extLst>
                    <a:ext uri="{9D8B030D-6E8A-4147-A177-3AD203B41FA5}">
                      <a16:colId xmlns:a16="http://schemas.microsoft.com/office/drawing/2014/main" val="863304960"/>
                    </a:ext>
                  </a:extLst>
                </a:gridCol>
                <a:gridCol w="6366512">
                  <a:extLst>
                    <a:ext uri="{9D8B030D-6E8A-4147-A177-3AD203B41FA5}">
                      <a16:colId xmlns:a16="http://schemas.microsoft.com/office/drawing/2014/main" val="2574012257"/>
                    </a:ext>
                  </a:extLst>
                </a:gridCol>
              </a:tblGrid>
              <a:tr h="552881">
                <a:tc>
                  <a:txBody>
                    <a:bodyPr/>
                    <a:lstStyle/>
                    <a:p>
                      <a:r>
                        <a:rPr lang="en-GB" sz="1600">
                          <a:effectLst/>
                        </a:rPr>
                        <a:t>Rules</a:t>
                      </a:r>
                      <a:endParaRPr lang="en-GB" sz="16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600">
                          <a:effectLst/>
                        </a:rPr>
                        <a:t>Power</a:t>
                      </a:r>
                      <a:endParaRPr lang="en-GB"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29237584"/>
                  </a:ext>
                </a:extLst>
              </a:tr>
              <a:tr h="552881">
                <a:tc>
                  <a:txBody>
                    <a:bodyPr/>
                    <a:lstStyle/>
                    <a:p>
                      <a:r>
                        <a:rPr lang="en-GB" sz="1600">
                          <a:effectLst/>
                        </a:rPr>
                        <a:t>LCIA Rules 2020</a:t>
                      </a:r>
                      <a:endParaRPr lang="en-GB" sz="16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600" b="1" dirty="0">
                          <a:effectLst/>
                        </a:rPr>
                        <a:t>Article 25.2 </a:t>
                      </a:r>
                      <a:r>
                        <a:rPr lang="en-GB" sz="1600" dirty="0">
                          <a:effectLst/>
                        </a:rPr>
                        <a:t>– Specific power to award security for costs</a:t>
                      </a:r>
                      <a:endParaRPr lang="en-GB"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26019813"/>
                  </a:ext>
                </a:extLst>
              </a:tr>
              <a:tr h="558988">
                <a:tc>
                  <a:txBody>
                    <a:bodyPr/>
                    <a:lstStyle/>
                    <a:p>
                      <a:r>
                        <a:rPr lang="en-GB" sz="1600" dirty="0">
                          <a:effectLst/>
                        </a:rPr>
                        <a:t>ICC Rules 2021</a:t>
                      </a:r>
                      <a:endParaRPr lang="en-GB"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600" b="1" dirty="0">
                          <a:effectLst/>
                        </a:rPr>
                        <a:t>Article 28(1) </a:t>
                      </a:r>
                      <a:r>
                        <a:rPr lang="en-GB" sz="1600" dirty="0">
                          <a:effectLst/>
                        </a:rPr>
                        <a:t>– General power to award conservatory and interim measures</a:t>
                      </a:r>
                      <a:endParaRPr lang="en-GB"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67758182"/>
                  </a:ext>
                </a:extLst>
              </a:tr>
              <a:tr h="552881">
                <a:tc>
                  <a:txBody>
                    <a:bodyPr/>
                    <a:lstStyle/>
                    <a:p>
                      <a:r>
                        <a:rPr lang="en-GB" sz="1600">
                          <a:effectLst/>
                        </a:rPr>
                        <a:t>SIAC Rules 2016</a:t>
                      </a:r>
                      <a:endParaRPr lang="en-GB" sz="16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600" b="1" dirty="0">
                          <a:effectLst/>
                        </a:rPr>
                        <a:t>Rule 27(j) </a:t>
                      </a:r>
                      <a:r>
                        <a:rPr lang="en-GB" sz="1600" dirty="0">
                          <a:effectLst/>
                        </a:rPr>
                        <a:t>– Specific power to award security for costs</a:t>
                      </a:r>
                      <a:endParaRPr lang="en-GB"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47296875"/>
                  </a:ext>
                </a:extLst>
              </a:tr>
              <a:tr h="700152">
                <a:tc>
                  <a:txBody>
                    <a:bodyPr/>
                    <a:lstStyle/>
                    <a:p>
                      <a:r>
                        <a:rPr lang="en-GB" sz="1600" dirty="0">
                          <a:effectLst/>
                        </a:rPr>
                        <a:t>HKIAC Rules 2018 </a:t>
                      </a:r>
                      <a:endParaRPr lang="en-GB"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600" b="1" dirty="0">
                          <a:effectLst/>
                        </a:rPr>
                        <a:t>Article 23 </a:t>
                      </a:r>
                      <a:r>
                        <a:rPr lang="en-GB" sz="1600" dirty="0">
                          <a:effectLst/>
                        </a:rPr>
                        <a:t>– General power to award interim measures of protection and emergency relief</a:t>
                      </a:r>
                      <a:endParaRPr lang="en-GB"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71082110"/>
                  </a:ext>
                </a:extLst>
              </a:tr>
              <a:tr h="690793">
                <a:tc>
                  <a:txBody>
                    <a:bodyPr/>
                    <a:lstStyle/>
                    <a:p>
                      <a:r>
                        <a:rPr lang="en-GB" sz="1600">
                          <a:effectLst/>
                        </a:rPr>
                        <a:t>ICSID </a:t>
                      </a:r>
                      <a:endParaRPr lang="en-GB" sz="16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600" b="1" dirty="0">
                          <a:effectLst/>
                        </a:rPr>
                        <a:t>Article 47 </a:t>
                      </a:r>
                      <a:r>
                        <a:rPr lang="en-GB" sz="1600" dirty="0">
                          <a:effectLst/>
                        </a:rPr>
                        <a:t>of the </a:t>
                      </a:r>
                      <a:r>
                        <a:rPr lang="en-GB" sz="1600" u="sng" dirty="0">
                          <a:effectLst/>
                        </a:rPr>
                        <a:t>ICSID Convention</a:t>
                      </a:r>
                      <a:r>
                        <a:rPr lang="en-GB" sz="1600" dirty="0">
                          <a:effectLst/>
                        </a:rPr>
                        <a:t> + </a:t>
                      </a:r>
                      <a:r>
                        <a:rPr lang="en-GB" sz="1600" b="1" dirty="0">
                          <a:effectLst/>
                        </a:rPr>
                        <a:t>Rule 39 </a:t>
                      </a:r>
                      <a:r>
                        <a:rPr lang="en-GB" sz="1600" dirty="0">
                          <a:effectLst/>
                        </a:rPr>
                        <a:t>of the </a:t>
                      </a:r>
                      <a:r>
                        <a:rPr lang="en-GB" sz="1600" u="sng" dirty="0">
                          <a:effectLst/>
                        </a:rPr>
                        <a:t>ICSID Rules </a:t>
                      </a:r>
                      <a:r>
                        <a:rPr lang="en-GB" sz="1600" dirty="0">
                          <a:effectLst/>
                        </a:rPr>
                        <a:t>2006 give a general power to award provisional measures</a:t>
                      </a:r>
                      <a:endParaRPr lang="en-GB"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18813856"/>
                  </a:ext>
                </a:extLst>
              </a:tr>
              <a:tr h="552881">
                <a:tc>
                  <a:txBody>
                    <a:bodyPr/>
                    <a:lstStyle/>
                    <a:p>
                      <a:r>
                        <a:rPr lang="en-GB" sz="1600">
                          <a:effectLst/>
                        </a:rPr>
                        <a:t>UNCITRAL</a:t>
                      </a:r>
                      <a:endParaRPr lang="en-GB" sz="16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600" b="1" dirty="0">
                          <a:effectLst/>
                        </a:rPr>
                        <a:t>Article 26 </a:t>
                      </a:r>
                      <a:r>
                        <a:rPr lang="en-GB" sz="1600" dirty="0">
                          <a:effectLst/>
                        </a:rPr>
                        <a:t>– General power to award interim measures</a:t>
                      </a:r>
                      <a:endParaRPr lang="en-GB"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3815623"/>
                  </a:ext>
                </a:extLst>
              </a:tr>
            </a:tbl>
          </a:graphicData>
        </a:graphic>
      </p:graphicFrame>
      <p:sp>
        <p:nvSpPr>
          <p:cNvPr id="5" name="Rectangle 4">
            <a:extLst>
              <a:ext uri="{FF2B5EF4-FFF2-40B4-BE49-F238E27FC236}">
                <a16:creationId xmlns:a16="http://schemas.microsoft.com/office/drawing/2014/main" id="{BBBF9635-C8D9-134F-B5FB-28E2CD6C2B3B}"/>
              </a:ext>
            </a:extLst>
          </p:cNvPr>
          <p:cNvSpPr/>
          <p:nvPr/>
        </p:nvSpPr>
        <p:spPr>
          <a:xfrm>
            <a:off x="3241443" y="665812"/>
            <a:ext cx="3845157" cy="369332"/>
          </a:xfrm>
          <a:prstGeom prst="rect">
            <a:avLst/>
          </a:prstGeom>
        </p:spPr>
        <p:txBody>
          <a:bodyPr wrap="square">
            <a:spAutoFit/>
          </a:bodyPr>
          <a:lstStyle/>
          <a:p>
            <a:r>
              <a:rPr lang="en-US" b="1" dirty="0">
                <a:solidFill>
                  <a:schemeClr val="bg1"/>
                </a:solidFill>
              </a:rPr>
              <a:t>(b) Institutional rules</a:t>
            </a:r>
          </a:p>
        </p:txBody>
      </p:sp>
    </p:spTree>
    <p:extLst>
      <p:ext uri="{BB962C8B-B14F-4D97-AF65-F5344CB8AC3E}">
        <p14:creationId xmlns:p14="http://schemas.microsoft.com/office/powerpoint/2010/main" val="2541113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B0CDA1-DD4B-844F-95C6-50756DFF0BD6}"/>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2D5C3E12-7495-7048-A56A-870C4CCF4927}"/>
              </a:ext>
            </a:extLst>
          </p:cNvPr>
          <p:cNvSpPr>
            <a:spLocks noGrp="1"/>
          </p:cNvSpPr>
          <p:nvPr>
            <p:ph type="title"/>
          </p:nvPr>
        </p:nvSpPr>
        <p:spPr/>
        <p:txBody>
          <a:bodyPr>
            <a:normAutofit fontScale="90000"/>
          </a:bodyPr>
          <a:lstStyle/>
          <a:p>
            <a:r>
              <a:rPr lang="en-US" dirty="0"/>
              <a:t>Security for costs: applicable principles </a:t>
            </a:r>
          </a:p>
        </p:txBody>
      </p:sp>
      <p:sp>
        <p:nvSpPr>
          <p:cNvPr id="4" name="Content Placeholder 3">
            <a:extLst>
              <a:ext uri="{FF2B5EF4-FFF2-40B4-BE49-F238E27FC236}">
                <a16:creationId xmlns:a16="http://schemas.microsoft.com/office/drawing/2014/main" id="{C4AC9EA0-C638-1C49-B7D8-6F69112E4731}"/>
              </a:ext>
            </a:extLst>
          </p:cNvPr>
          <p:cNvSpPr>
            <a:spLocks noGrp="1"/>
          </p:cNvSpPr>
          <p:nvPr>
            <p:ph sz="quarter" idx="11"/>
          </p:nvPr>
        </p:nvSpPr>
        <p:spPr>
          <a:xfrm>
            <a:off x="516835" y="1248291"/>
            <a:ext cx="7784065" cy="4532909"/>
          </a:xfrm>
        </p:spPr>
        <p:txBody>
          <a:bodyPr>
            <a:normAutofit fontScale="85000" lnSpcReduction="10000"/>
          </a:bodyPr>
          <a:lstStyle/>
          <a:p>
            <a:pPr algn="just"/>
            <a:r>
              <a:rPr lang="en-GB" sz="1900" b="1" dirty="0"/>
              <a:t>J Lew, L Mistelis and S M Kroll, </a:t>
            </a:r>
            <a:r>
              <a:rPr lang="en-GB" sz="1900" b="1" i="1" dirty="0"/>
              <a:t>Comparative International Commercial Arbitration </a:t>
            </a:r>
            <a:r>
              <a:rPr lang="en-GB" sz="1900" b="1" dirty="0"/>
              <a:t>(Kluwer 2003), pages 601-602:</a:t>
            </a:r>
          </a:p>
          <a:p>
            <a:pPr marL="0" indent="0">
              <a:buNone/>
            </a:pPr>
            <a:endParaRPr lang="en-GB" dirty="0"/>
          </a:p>
          <a:p>
            <a:pPr marL="540000" lvl="3" indent="0" algn="just">
              <a:buNone/>
            </a:pPr>
            <a:r>
              <a:rPr lang="en-GB" sz="2000" dirty="0"/>
              <a:t>“There are few cases where arbitrators have ordered security for costs. This may be an indication that tribunals are reluctant to exercise this power. One reason is the strong view that orders for security for costs are not appropriate in arbitration. There are good arguments that a higher standard should be applied than in court proceedings. Arbitration generally requires that </a:t>
            </a:r>
            <a:r>
              <a:rPr lang="en-GB" sz="2000" b="1" dirty="0">
                <a:highlight>
                  <a:srgbClr val="FFFF00"/>
                </a:highlight>
              </a:rPr>
              <a:t>the respondent agreed to arbitrate with the claimant</a:t>
            </a:r>
            <a:r>
              <a:rPr lang="en-GB" sz="2000" dirty="0"/>
              <a:t>. Furthermore </a:t>
            </a:r>
            <a:r>
              <a:rPr lang="en-GB" sz="2000" b="1" dirty="0">
                <a:highlight>
                  <a:srgbClr val="00FFFF"/>
                </a:highlight>
              </a:rPr>
              <a:t>the burden placed on the claimant by the obligation to pay an advance on costs under the institutional rules or to the arbitrators in respect of their fees is considered to be a sufficient safeguard to exclude any abusive and extravagant claims.</a:t>
            </a:r>
            <a:r>
              <a:rPr lang="en-GB" sz="2000" dirty="0">
                <a:highlight>
                  <a:srgbClr val="00FFFF"/>
                </a:highlight>
              </a:rPr>
              <a:t> </a:t>
            </a:r>
            <a:r>
              <a:rPr lang="en-GB" sz="2000" b="1" dirty="0">
                <a:solidFill>
                  <a:schemeClr val="bg1"/>
                </a:solidFill>
                <a:highlight>
                  <a:srgbClr val="FF0000"/>
                </a:highlight>
              </a:rPr>
              <a:t>Since the lack of sufficient funds is often due to the actions or contractual non-performance of the respondent it is feared that in those cases parties may abuse requests for additional security to prevent underfunded claimants from pursuing their rights. </a:t>
            </a:r>
            <a:r>
              <a:rPr lang="en-GB" sz="2000" dirty="0"/>
              <a:t>…”</a:t>
            </a:r>
          </a:p>
          <a:p>
            <a:endParaRPr lang="en-GB" b="1" dirty="0"/>
          </a:p>
          <a:p>
            <a:endParaRPr lang="en-GB" b="1" dirty="0"/>
          </a:p>
          <a:p>
            <a:endParaRPr lang="en-GB" b="1" dirty="0"/>
          </a:p>
          <a:p>
            <a:endParaRPr lang="en-GB" b="1" dirty="0"/>
          </a:p>
          <a:p>
            <a:endParaRPr lang="en-US" dirty="0"/>
          </a:p>
        </p:txBody>
      </p:sp>
      <p:sp>
        <p:nvSpPr>
          <p:cNvPr id="5" name="Rectangle 4">
            <a:extLst>
              <a:ext uri="{FF2B5EF4-FFF2-40B4-BE49-F238E27FC236}">
                <a16:creationId xmlns:a16="http://schemas.microsoft.com/office/drawing/2014/main" id="{783B0C7C-8E5B-044F-BA54-2A30C45BF9CC}"/>
              </a:ext>
            </a:extLst>
          </p:cNvPr>
          <p:cNvSpPr/>
          <p:nvPr/>
        </p:nvSpPr>
        <p:spPr>
          <a:xfrm>
            <a:off x="2619411" y="707468"/>
            <a:ext cx="4234543" cy="369332"/>
          </a:xfrm>
          <a:prstGeom prst="rect">
            <a:avLst/>
          </a:prstGeom>
        </p:spPr>
        <p:txBody>
          <a:bodyPr wrap="square">
            <a:spAutoFit/>
          </a:bodyPr>
          <a:lstStyle/>
          <a:p>
            <a:r>
              <a:rPr lang="en-US" b="1" dirty="0">
                <a:solidFill>
                  <a:schemeClr val="bg1"/>
                </a:solidFill>
              </a:rPr>
              <a:t>(a) Starting point: general reluctance</a:t>
            </a:r>
          </a:p>
        </p:txBody>
      </p:sp>
    </p:spTree>
    <p:extLst>
      <p:ext uri="{BB962C8B-B14F-4D97-AF65-F5344CB8AC3E}">
        <p14:creationId xmlns:p14="http://schemas.microsoft.com/office/powerpoint/2010/main" val="4570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b="1" dirty="0" smtClean="0"/>
              <a:t>Summary disposition in international arbitration</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3475496"/>
            <a:ext cx="7648245" cy="2183899"/>
          </a:xfrm>
        </p:spPr>
        <p:txBody>
          <a:bodyPr>
            <a:normAutofit/>
          </a:bodyPr>
          <a:lstStyle/>
          <a:p>
            <a:endParaRPr lang="en-GB" sz="2000" dirty="0"/>
          </a:p>
          <a:p>
            <a:r>
              <a:rPr lang="en-GB" sz="2000" dirty="0" smtClean="0"/>
              <a:t>Nicholas </a:t>
            </a:r>
            <a:r>
              <a:rPr lang="en-GB" sz="2000" dirty="0"/>
              <a:t>Saunders </a:t>
            </a:r>
            <a:r>
              <a:rPr lang="en-GB" sz="2000" dirty="0" smtClean="0"/>
              <a:t>QC</a:t>
            </a:r>
          </a:p>
        </p:txBody>
      </p:sp>
      <p:sp>
        <p:nvSpPr>
          <p:cNvPr id="6" name="Subtitle 5"/>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348786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32A9778-B9E7-2A45-88FD-E036958AB81D}"/>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E619D9F1-596F-C246-A680-534094D59469}"/>
              </a:ext>
            </a:extLst>
          </p:cNvPr>
          <p:cNvSpPr>
            <a:spLocks noGrp="1"/>
          </p:cNvSpPr>
          <p:nvPr>
            <p:ph type="title"/>
          </p:nvPr>
        </p:nvSpPr>
        <p:spPr/>
        <p:txBody>
          <a:bodyPr>
            <a:normAutofit fontScale="90000"/>
          </a:bodyPr>
          <a:lstStyle/>
          <a:p>
            <a:r>
              <a:rPr lang="en-US" dirty="0"/>
              <a:t>Security for costs: applicable principles </a:t>
            </a:r>
          </a:p>
        </p:txBody>
      </p:sp>
      <p:sp>
        <p:nvSpPr>
          <p:cNvPr id="4" name="Content Placeholder 3">
            <a:extLst>
              <a:ext uri="{FF2B5EF4-FFF2-40B4-BE49-F238E27FC236}">
                <a16:creationId xmlns:a16="http://schemas.microsoft.com/office/drawing/2014/main" id="{80697D70-D5BD-8640-AC16-95ECEE528154}"/>
              </a:ext>
            </a:extLst>
          </p:cNvPr>
          <p:cNvSpPr>
            <a:spLocks noGrp="1"/>
          </p:cNvSpPr>
          <p:nvPr>
            <p:ph sz="quarter" idx="11"/>
          </p:nvPr>
        </p:nvSpPr>
        <p:spPr>
          <a:xfrm>
            <a:off x="576072" y="1472184"/>
            <a:ext cx="7724828" cy="4309016"/>
          </a:xfrm>
        </p:spPr>
        <p:txBody>
          <a:bodyPr/>
          <a:lstStyle/>
          <a:p>
            <a:pPr marL="0" lvl="0" indent="0">
              <a:buNone/>
            </a:pPr>
            <a:r>
              <a:rPr lang="en-GB" b="1" dirty="0"/>
              <a:t>Article 1 — General principles</a:t>
            </a:r>
          </a:p>
          <a:p>
            <a:pPr marL="0" lvl="0" indent="0">
              <a:buNone/>
            </a:pPr>
            <a:r>
              <a:rPr lang="en-GB" dirty="0"/>
              <a:t>1. The General principles stated in Article 1 of the Guideline on Applications for Interim Measures are equally applicable to applications for security for costs.</a:t>
            </a:r>
          </a:p>
          <a:p>
            <a:pPr marL="0" lvl="0" indent="0">
              <a:buNone/>
            </a:pPr>
            <a:r>
              <a:rPr lang="en-GB" dirty="0"/>
              <a:t>2. When deciding whether to make an order for security for costs, arbitrators should take into account the following matters:</a:t>
            </a:r>
          </a:p>
          <a:p>
            <a:pPr marL="180000" lvl="1" indent="0">
              <a:buNone/>
            </a:pPr>
            <a:r>
              <a:rPr lang="en-GB" dirty="0"/>
              <a:t>i) the prospects of success of the claim(s) and defence(s) (Article 2);</a:t>
            </a:r>
          </a:p>
          <a:p>
            <a:pPr marL="180000" lvl="1" indent="0">
              <a:buNone/>
            </a:pPr>
            <a:r>
              <a:rPr lang="en-GB" dirty="0"/>
              <a:t>ii) the claimant’s ability to satisfy an adverse costs award and the availability of the claimant’s assets for enforcement of an adverse costs award (Article 3); and</a:t>
            </a:r>
          </a:p>
          <a:p>
            <a:pPr marL="180000" lvl="1" indent="0">
              <a:buNone/>
            </a:pPr>
            <a:r>
              <a:rPr lang="en-GB" dirty="0"/>
              <a:t>iii) whether it is fair in all of the circumstances to require one party to provide security for the other party’s costs (Article 4).</a:t>
            </a:r>
          </a:p>
          <a:p>
            <a:pPr marL="0" lvl="0" indent="0">
              <a:buNone/>
            </a:pPr>
            <a:r>
              <a:rPr lang="en-GB" dirty="0"/>
              <a:t>3. This list is not exhaustive and arbitrators should also take into account any other additional considerations they may consider relevant to the particular situation of the parties and the circumstances of the arbitration.</a:t>
            </a:r>
          </a:p>
          <a:p>
            <a:endParaRPr lang="en-US" dirty="0"/>
          </a:p>
        </p:txBody>
      </p:sp>
      <p:sp>
        <p:nvSpPr>
          <p:cNvPr id="5" name="Rectangle 4">
            <a:extLst>
              <a:ext uri="{FF2B5EF4-FFF2-40B4-BE49-F238E27FC236}">
                <a16:creationId xmlns:a16="http://schemas.microsoft.com/office/drawing/2014/main" id="{C41E74C6-5F96-ED42-8F42-575C28340EA1}"/>
              </a:ext>
            </a:extLst>
          </p:cNvPr>
          <p:cNvSpPr/>
          <p:nvPr/>
        </p:nvSpPr>
        <p:spPr>
          <a:xfrm>
            <a:off x="846000" y="738246"/>
            <a:ext cx="8622792" cy="338554"/>
          </a:xfrm>
          <a:prstGeom prst="rect">
            <a:avLst/>
          </a:prstGeom>
        </p:spPr>
        <p:txBody>
          <a:bodyPr wrap="square">
            <a:spAutoFit/>
          </a:bodyPr>
          <a:lstStyle/>
          <a:p>
            <a:r>
              <a:rPr lang="en-US" sz="1600" b="1" dirty="0">
                <a:solidFill>
                  <a:schemeClr val="bg1"/>
                </a:solidFill>
              </a:rPr>
              <a:t>(b) CIArb Practice Guideline on Applications for Security for Costs (2016)</a:t>
            </a:r>
          </a:p>
        </p:txBody>
      </p:sp>
    </p:spTree>
    <p:extLst>
      <p:ext uri="{BB962C8B-B14F-4D97-AF65-F5344CB8AC3E}">
        <p14:creationId xmlns:p14="http://schemas.microsoft.com/office/powerpoint/2010/main" val="213386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08E84F7-6E84-8749-ABCA-FBAE34FEEC38}"/>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AE8B77B4-6111-0547-A6C2-8823B6313C7A}"/>
              </a:ext>
            </a:extLst>
          </p:cNvPr>
          <p:cNvSpPr>
            <a:spLocks noGrp="1"/>
          </p:cNvSpPr>
          <p:nvPr>
            <p:ph type="title"/>
          </p:nvPr>
        </p:nvSpPr>
        <p:spPr>
          <a:xfrm>
            <a:off x="1157972" y="358917"/>
            <a:ext cx="6566019" cy="487280"/>
          </a:xfrm>
        </p:spPr>
        <p:txBody>
          <a:bodyPr/>
          <a:lstStyle/>
          <a:p>
            <a:r>
              <a:rPr lang="en-US" dirty="0"/>
              <a:t>Material change in circumstances</a:t>
            </a:r>
          </a:p>
        </p:txBody>
      </p:sp>
      <p:sp>
        <p:nvSpPr>
          <p:cNvPr id="4" name="Content Placeholder 3">
            <a:extLst>
              <a:ext uri="{FF2B5EF4-FFF2-40B4-BE49-F238E27FC236}">
                <a16:creationId xmlns:a16="http://schemas.microsoft.com/office/drawing/2014/main" id="{F82F8ABC-E555-ED48-8A32-DAAF78F8D666}"/>
              </a:ext>
            </a:extLst>
          </p:cNvPr>
          <p:cNvSpPr>
            <a:spLocks noGrp="1"/>
          </p:cNvSpPr>
          <p:nvPr>
            <p:ph sz="quarter" idx="11"/>
          </p:nvPr>
        </p:nvSpPr>
        <p:spPr>
          <a:xfrm>
            <a:off x="241299" y="1193800"/>
            <a:ext cx="8805881" cy="4952874"/>
          </a:xfrm>
        </p:spPr>
        <p:txBody>
          <a:bodyPr>
            <a:normAutofit fontScale="62500" lnSpcReduction="20000"/>
          </a:bodyPr>
          <a:lstStyle/>
          <a:p>
            <a:pPr marL="0" lvl="0" indent="0" algn="just">
              <a:lnSpc>
                <a:spcPct val="150000"/>
              </a:lnSpc>
              <a:buNone/>
            </a:pPr>
            <a:r>
              <a:rPr lang="en-GB" sz="2600" b="1" dirty="0"/>
              <a:t>Paragraphs (b) and (c) of the Commentary on Article 3 of CIArb Practice Guideline on Applications for Security for Costs (2016)</a:t>
            </a:r>
          </a:p>
          <a:p>
            <a:pPr marL="180000" lvl="1" indent="0" algn="just">
              <a:lnSpc>
                <a:spcPct val="150000"/>
              </a:lnSpc>
              <a:buNone/>
            </a:pPr>
            <a:r>
              <a:rPr lang="en-GB" sz="2600" i="1" dirty="0"/>
              <a:t>Insolvency and accepted business risk</a:t>
            </a:r>
          </a:p>
          <a:p>
            <a:pPr marL="180000" lvl="1" indent="0" algn="just">
              <a:lnSpc>
                <a:spcPct val="150000"/>
              </a:lnSpc>
              <a:buNone/>
            </a:pPr>
            <a:r>
              <a:rPr lang="en-GB" sz="2600" dirty="0"/>
              <a:t>b) […] if the solvency of a party was questionable at the inception of the relationship between the parties, arbitrators may consider that the inability to pay is no reason to order security as such a risk was a consequential effect of doing business with that party.  […] Even if a party’s ability to pay has deteriorated since the inception of the relationship, the arbitrators may consider that this was a normal commercial risk known at the inception of the relationship.</a:t>
            </a:r>
          </a:p>
          <a:p>
            <a:pPr marL="180000" lvl="1" indent="0" algn="just">
              <a:lnSpc>
                <a:spcPct val="150000"/>
              </a:lnSpc>
              <a:buNone/>
            </a:pPr>
            <a:r>
              <a:rPr lang="en-GB" sz="2600" dirty="0"/>
              <a:t>c) If, however, the circumstances show that the deterioration of the party’s financial situation or the lack of available assets was caused by something other than an accepted business risk, arbitrators may consider that an order for security for costs is justified. […]</a:t>
            </a:r>
          </a:p>
          <a:p>
            <a:pPr marL="0" indent="0" algn="just">
              <a:buNone/>
            </a:pPr>
            <a:r>
              <a:rPr lang="en-GB" sz="2600" b="1" dirty="0"/>
              <a:t>Cf. </a:t>
            </a:r>
            <a:r>
              <a:rPr lang="en-GB" sz="2600" b="1" u="sng" dirty="0"/>
              <a:t>XXX INC., </a:t>
            </a:r>
            <a:r>
              <a:rPr lang="en-GB" sz="2600" b="1" u="sng" dirty="0" err="1"/>
              <a:t>incorporée</a:t>
            </a:r>
            <a:r>
              <a:rPr lang="en-GB" sz="2600" b="1" u="sng" dirty="0"/>
              <a:t> dans </a:t>
            </a:r>
            <a:r>
              <a:rPr lang="en-GB" sz="2600" b="1" u="sng" dirty="0" err="1"/>
              <a:t>une</a:t>
            </a:r>
            <a:r>
              <a:rPr lang="en-GB" sz="2600" b="1" u="sng" dirty="0"/>
              <a:t> </a:t>
            </a:r>
            <a:r>
              <a:rPr lang="en-GB" sz="2600" b="1" u="sng" dirty="0" err="1"/>
              <a:t>île</a:t>
            </a:r>
            <a:r>
              <a:rPr lang="en-GB" sz="2600" b="1" u="sng" dirty="0"/>
              <a:t> des </a:t>
            </a:r>
            <a:r>
              <a:rPr lang="en-GB" sz="2600" b="1" u="sng" dirty="0" err="1"/>
              <a:t>Caraïbes</a:t>
            </a:r>
            <a:r>
              <a:rPr lang="en-GB" sz="2600" b="1" u="sng" dirty="0"/>
              <a:t> v. YYY S.A., </a:t>
            </a:r>
            <a:r>
              <a:rPr lang="en-GB" sz="2600" b="1" u="sng" dirty="0" err="1"/>
              <a:t>incorporée</a:t>
            </a:r>
            <a:r>
              <a:rPr lang="en-GB" sz="2600" b="1" u="sng" dirty="0"/>
              <a:t> dans un pays </a:t>
            </a:r>
            <a:r>
              <a:rPr lang="en-GB" sz="2600" b="1" u="sng" dirty="0" err="1"/>
              <a:t>d'Amérique</a:t>
            </a:r>
            <a:r>
              <a:rPr lang="en-GB" sz="2600" b="1" u="sng" dirty="0"/>
              <a:t> </a:t>
            </a:r>
            <a:r>
              <a:rPr lang="en-GB" sz="2600" b="1" u="sng" dirty="0" err="1"/>
              <a:t>latine</a:t>
            </a:r>
            <a:r>
              <a:rPr lang="en-GB" sz="2600" b="1" dirty="0"/>
              <a:t>, (ICC Case No. 15951/FM), Procedural Order No. 2 (29 May 2009), 28 ASA Bulletin (2010, Issue 1) page 75.</a:t>
            </a:r>
          </a:p>
          <a:p>
            <a:pPr marL="180000" lvl="1" indent="0" algn="just">
              <a:lnSpc>
                <a:spcPct val="150000"/>
              </a:lnSpc>
              <a:buNone/>
            </a:pPr>
            <a:endParaRPr lang="en-GB" dirty="0"/>
          </a:p>
          <a:p>
            <a:pPr marL="0" indent="0">
              <a:buNone/>
            </a:pPr>
            <a:endParaRPr lang="en-US" dirty="0"/>
          </a:p>
        </p:txBody>
      </p:sp>
    </p:spTree>
    <p:extLst>
      <p:ext uri="{BB962C8B-B14F-4D97-AF65-F5344CB8AC3E}">
        <p14:creationId xmlns:p14="http://schemas.microsoft.com/office/powerpoint/2010/main" val="2268450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7B3F2AE-FAF1-A94E-B087-6108831271CB}"/>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AF3F22E6-4DA2-B149-8B18-0CB9B51899C7}"/>
              </a:ext>
            </a:extLst>
          </p:cNvPr>
          <p:cNvSpPr>
            <a:spLocks noGrp="1"/>
          </p:cNvSpPr>
          <p:nvPr>
            <p:ph type="title"/>
          </p:nvPr>
        </p:nvSpPr>
        <p:spPr/>
        <p:txBody>
          <a:bodyPr/>
          <a:lstStyle/>
          <a:p>
            <a:pPr algn="ctr"/>
            <a:r>
              <a:rPr lang="en-US" dirty="0"/>
              <a:t>THIRD party funding</a:t>
            </a:r>
          </a:p>
        </p:txBody>
      </p:sp>
      <p:sp>
        <p:nvSpPr>
          <p:cNvPr id="4" name="Content Placeholder 3">
            <a:extLst>
              <a:ext uri="{FF2B5EF4-FFF2-40B4-BE49-F238E27FC236}">
                <a16:creationId xmlns:a16="http://schemas.microsoft.com/office/drawing/2014/main" id="{D6DDC230-17BD-3645-86AD-8AD03041D83A}"/>
              </a:ext>
            </a:extLst>
          </p:cNvPr>
          <p:cNvSpPr>
            <a:spLocks noGrp="1"/>
          </p:cNvSpPr>
          <p:nvPr>
            <p:ph sz="quarter" idx="11"/>
          </p:nvPr>
        </p:nvSpPr>
        <p:spPr>
          <a:xfrm>
            <a:off x="414169" y="1238262"/>
            <a:ext cx="8315661" cy="4522555"/>
          </a:xfrm>
        </p:spPr>
        <p:txBody>
          <a:bodyPr/>
          <a:lstStyle/>
          <a:p>
            <a:pPr marL="0" lvl="0" indent="0" algn="just">
              <a:buNone/>
            </a:pPr>
            <a:r>
              <a:rPr lang="en-GB" sz="1800" b="1" dirty="0"/>
              <a:t>Report of the ICCA-Queen Mary Task Force on Third-Party Funding in International Arbitration (April 2018) The ICCA Reports No. 4, page 190</a:t>
            </a:r>
          </a:p>
          <a:p>
            <a:pPr marL="0" lvl="0" indent="0" algn="just">
              <a:buNone/>
            </a:pPr>
            <a:endParaRPr lang="en-GB" sz="1800" b="1" dirty="0"/>
          </a:p>
          <a:p>
            <a:pPr marL="0" lvl="0" indent="0" algn="just">
              <a:buNone/>
            </a:pPr>
            <a:r>
              <a:rPr lang="en-GB" sz="1800" b="1" i="1" dirty="0"/>
              <a:t>Principles on Security for Costs:</a:t>
            </a:r>
          </a:p>
          <a:p>
            <a:pPr marL="0" lvl="0" indent="0" algn="just">
              <a:buNone/>
            </a:pPr>
            <a:endParaRPr lang="en-GB" sz="1800" i="1" dirty="0"/>
          </a:p>
          <a:p>
            <a:pPr lvl="0" algn="just"/>
            <a:r>
              <a:rPr lang="en-GB" sz="1800" i="1" dirty="0"/>
              <a:t>D.1. An application for security for costs should, in the first instance, be determined on the basis of the applicable test, without regard to the existence of any funding arrangement.</a:t>
            </a:r>
          </a:p>
          <a:p>
            <a:pPr lvl="0" algn="just"/>
            <a:r>
              <a:rPr lang="en-GB" sz="1800" i="1" dirty="0"/>
              <a:t>D.2. The terms of any funding arrangement, including ATE, may be relevant if relied upon to establish that the claimant (or counterclaimant) can meet any adverse costs award (including, in particular, the funder's termination rights).</a:t>
            </a:r>
          </a:p>
          <a:p>
            <a:pPr lvl="0" algn="just"/>
            <a:r>
              <a:rPr lang="en-GB" sz="1800" i="1" dirty="0"/>
              <a:t>D.2. In the event that security turns out not to have been necessary, the tribunal may hold the requesting party liable for the reasonable costs of posting such security.</a:t>
            </a:r>
          </a:p>
          <a:p>
            <a:endParaRPr lang="en-US" dirty="0"/>
          </a:p>
        </p:txBody>
      </p:sp>
    </p:spTree>
    <p:extLst>
      <p:ext uri="{BB962C8B-B14F-4D97-AF65-F5344CB8AC3E}">
        <p14:creationId xmlns:p14="http://schemas.microsoft.com/office/powerpoint/2010/main" val="1621572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E8A6F6F-C642-CA43-8953-C8CC85C6DF51}"/>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C26F224D-EA80-4440-91C0-27344B736B5B}"/>
              </a:ext>
            </a:extLst>
          </p:cNvPr>
          <p:cNvSpPr>
            <a:spLocks noGrp="1"/>
          </p:cNvSpPr>
          <p:nvPr>
            <p:ph type="title"/>
          </p:nvPr>
        </p:nvSpPr>
        <p:spPr/>
        <p:txBody>
          <a:bodyPr/>
          <a:lstStyle/>
          <a:p>
            <a:pPr algn="ctr"/>
            <a:r>
              <a:rPr lang="en-US" dirty="0"/>
              <a:t>Investment arbitration</a:t>
            </a:r>
          </a:p>
        </p:txBody>
      </p:sp>
      <p:sp>
        <p:nvSpPr>
          <p:cNvPr id="4" name="Content Placeholder 3">
            <a:extLst>
              <a:ext uri="{FF2B5EF4-FFF2-40B4-BE49-F238E27FC236}">
                <a16:creationId xmlns:a16="http://schemas.microsoft.com/office/drawing/2014/main" id="{AE7CB53B-AFBD-4545-AC94-95FD47D30198}"/>
              </a:ext>
            </a:extLst>
          </p:cNvPr>
          <p:cNvSpPr>
            <a:spLocks noGrp="1"/>
          </p:cNvSpPr>
          <p:nvPr>
            <p:ph sz="quarter" idx="11"/>
          </p:nvPr>
        </p:nvSpPr>
        <p:spPr>
          <a:xfrm>
            <a:off x="450937" y="1427967"/>
            <a:ext cx="8267178" cy="4559474"/>
          </a:xfrm>
        </p:spPr>
        <p:txBody>
          <a:bodyPr>
            <a:normAutofit/>
          </a:bodyPr>
          <a:lstStyle/>
          <a:p>
            <a:pPr lvl="0" algn="just"/>
            <a:r>
              <a:rPr lang="en-GB" b="1" i="1" dirty="0"/>
              <a:t>Conflicting decisions about whether there is a right to security for costs in ICSID Arbitration: </a:t>
            </a:r>
            <a:r>
              <a:rPr lang="en-GB" u="sng" dirty="0"/>
              <a:t>Emilio </a:t>
            </a:r>
            <a:r>
              <a:rPr lang="en-GB" u="sng" dirty="0" err="1"/>
              <a:t>Agustín</a:t>
            </a:r>
            <a:r>
              <a:rPr lang="en-GB" u="sng" dirty="0"/>
              <a:t> </a:t>
            </a:r>
            <a:r>
              <a:rPr lang="en-GB" u="sng" dirty="0" err="1"/>
              <a:t>Maffezini</a:t>
            </a:r>
            <a:r>
              <a:rPr lang="en-GB" u="sng" dirty="0"/>
              <a:t> </a:t>
            </a:r>
            <a:r>
              <a:rPr lang="en-GB" u="sng" dirty="0" err="1"/>
              <a:t>v.Kingdom</a:t>
            </a:r>
            <a:r>
              <a:rPr lang="en-GB" u="sng" dirty="0"/>
              <a:t> of Spain</a:t>
            </a:r>
            <a:r>
              <a:rPr lang="en-GB" dirty="0"/>
              <a:t>, (ICSID Case No. ARB/97/7) Procedural Order No. 2 (28 October 1999) para. 15; </a:t>
            </a:r>
            <a:r>
              <a:rPr lang="en-GB" u="sng" dirty="0"/>
              <a:t>Rachel S. </a:t>
            </a:r>
            <a:r>
              <a:rPr lang="en-GB" u="sng" dirty="0" err="1"/>
              <a:t>Grynberg</a:t>
            </a:r>
            <a:r>
              <a:rPr lang="en-GB" u="sng" dirty="0"/>
              <a:t>, Stephen M. </a:t>
            </a:r>
            <a:r>
              <a:rPr lang="en-GB" u="sng" dirty="0" err="1"/>
              <a:t>Grynberg</a:t>
            </a:r>
            <a:r>
              <a:rPr lang="en-GB" u="sng" dirty="0"/>
              <a:t>, Miriam Z. </a:t>
            </a:r>
            <a:r>
              <a:rPr lang="en-GB" u="sng" dirty="0" err="1"/>
              <a:t>Grynberg</a:t>
            </a:r>
            <a:r>
              <a:rPr lang="en-GB" u="sng" dirty="0"/>
              <a:t> and RSM Production Company v. Grenada</a:t>
            </a:r>
            <a:r>
              <a:rPr lang="en-GB" dirty="0"/>
              <a:t>, (ICSID Case No. ARB/10/6), Tribunal’s Decision on Respondent’s Application for Security for Costs (14 October 2010), para. 5.16, in fn. 9 (dissenting arbitrator); </a:t>
            </a:r>
            <a:r>
              <a:rPr lang="en-GB" u="sng" dirty="0" err="1"/>
              <a:t>Eskosol</a:t>
            </a:r>
            <a:r>
              <a:rPr lang="en-GB" u="sng" dirty="0"/>
              <a:t> S.P.A. in </a:t>
            </a:r>
            <a:r>
              <a:rPr lang="en-GB" u="sng" dirty="0" err="1"/>
              <a:t>Liquidazione</a:t>
            </a:r>
            <a:r>
              <a:rPr lang="en-GB" u="sng" dirty="0"/>
              <a:t> v. Italian Republic</a:t>
            </a:r>
            <a:r>
              <a:rPr lang="en-GB" dirty="0"/>
              <a:t>, (ICSID Case No. ARB/15/50) Procedural Order No. 3 (Decision on Respondent’s Request for Provisional Measures), (12 June 2017) para. 35.</a:t>
            </a:r>
          </a:p>
          <a:p>
            <a:pPr lvl="0" algn="just"/>
            <a:endParaRPr lang="en-GB" dirty="0"/>
          </a:p>
          <a:p>
            <a:pPr lvl="0" algn="just"/>
            <a:r>
              <a:rPr lang="en-GB" b="1" i="1" dirty="0"/>
              <a:t>Tribunals in investment arbitration tend to apply a stricter standard in applications for security for costs, sometimes requiring evidence of abusive conduct or bad faith on the part of the claimant</a:t>
            </a:r>
            <a:r>
              <a:rPr lang="en-GB" dirty="0"/>
              <a:t>: </a:t>
            </a:r>
            <a:r>
              <a:rPr lang="en-GB" u="sng" dirty="0"/>
              <a:t>South American Silver Limited v. The </a:t>
            </a:r>
            <a:r>
              <a:rPr lang="en-GB" u="sng" dirty="0" err="1"/>
              <a:t>Plurinational</a:t>
            </a:r>
            <a:r>
              <a:rPr lang="en-GB" u="sng" dirty="0"/>
              <a:t> State of Bolivia</a:t>
            </a:r>
            <a:r>
              <a:rPr lang="en-GB" dirty="0"/>
              <a:t>, (PCA Case No.2013-15), Procedural Order No. 10 (11 January 2016), para. 59; </a:t>
            </a:r>
            <a:r>
              <a:rPr lang="en-GB" u="sng" dirty="0"/>
              <a:t>RSM Production Corporation v. Saint Lucia</a:t>
            </a:r>
            <a:r>
              <a:rPr lang="en-GB" dirty="0"/>
              <a:t>, (ICSID Case No. ARB/12/10), Decision on Saint Lucia’s Request for Security for Costs (13 August 2014), para.75. </a:t>
            </a:r>
            <a:endParaRPr lang="en-US" dirty="0"/>
          </a:p>
        </p:txBody>
      </p:sp>
    </p:spTree>
    <p:extLst>
      <p:ext uri="{BB962C8B-B14F-4D97-AF65-F5344CB8AC3E}">
        <p14:creationId xmlns:p14="http://schemas.microsoft.com/office/powerpoint/2010/main" val="727093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8E14BCD-8E4B-E041-9572-D1CD6F12A2A2}"/>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397D3503-07DB-3B41-A876-1A381F957E67}"/>
              </a:ext>
            </a:extLst>
          </p:cNvPr>
          <p:cNvSpPr>
            <a:spLocks noGrp="1"/>
          </p:cNvSpPr>
          <p:nvPr>
            <p:ph type="title"/>
          </p:nvPr>
        </p:nvSpPr>
        <p:spPr/>
        <p:txBody>
          <a:bodyPr>
            <a:normAutofit/>
          </a:bodyPr>
          <a:lstStyle/>
          <a:p>
            <a:pPr algn="ctr"/>
            <a:r>
              <a:rPr lang="en-US" dirty="0"/>
              <a:t>Security for claim</a:t>
            </a:r>
          </a:p>
        </p:txBody>
      </p:sp>
      <p:sp>
        <p:nvSpPr>
          <p:cNvPr id="4" name="Content Placeholder 3">
            <a:extLst>
              <a:ext uri="{FF2B5EF4-FFF2-40B4-BE49-F238E27FC236}">
                <a16:creationId xmlns:a16="http://schemas.microsoft.com/office/drawing/2014/main" id="{772F0B07-EF1C-8E45-8DA2-857A496C07FF}"/>
              </a:ext>
            </a:extLst>
          </p:cNvPr>
          <p:cNvSpPr>
            <a:spLocks noGrp="1"/>
          </p:cNvSpPr>
          <p:nvPr>
            <p:ph sz="quarter" idx="11"/>
          </p:nvPr>
        </p:nvSpPr>
        <p:spPr>
          <a:xfrm>
            <a:off x="212941" y="1265129"/>
            <a:ext cx="8830849" cy="4516071"/>
          </a:xfrm>
        </p:spPr>
        <p:txBody>
          <a:bodyPr/>
          <a:lstStyle/>
          <a:p>
            <a:pPr marL="0" indent="0" algn="just">
              <a:buNone/>
            </a:pPr>
            <a:r>
              <a:rPr lang="en-US" b="1" u="sng" dirty="0"/>
              <a:t>Default (non-mandatory) provisions of the curial law</a:t>
            </a:r>
          </a:p>
          <a:p>
            <a:pPr algn="just"/>
            <a:r>
              <a:rPr lang="en-US" dirty="0"/>
              <a:t>No specific default provision in the English </a:t>
            </a:r>
            <a:r>
              <a:rPr lang="en-US" u="sng" dirty="0"/>
              <a:t>Arbitration Act 1996.</a:t>
            </a:r>
          </a:p>
          <a:p>
            <a:pPr algn="just"/>
            <a:r>
              <a:rPr lang="en-US" dirty="0"/>
              <a:t>Cf. </a:t>
            </a:r>
            <a:r>
              <a:rPr lang="en-US" b="1" dirty="0"/>
              <a:t>sections 12(1)(g)-(h) </a:t>
            </a:r>
            <a:r>
              <a:rPr lang="en-US" dirty="0"/>
              <a:t>of the Singapore </a:t>
            </a:r>
            <a:r>
              <a:rPr lang="en-US" u="sng" dirty="0"/>
              <a:t>International Arbitration Act</a:t>
            </a:r>
            <a:r>
              <a:rPr lang="en-US" dirty="0"/>
              <a:t>, which give the Tribunal specific powers to secure the amount in dispute and prevent the dissipation of assets.</a:t>
            </a:r>
          </a:p>
          <a:p>
            <a:pPr marL="0" indent="0" algn="just">
              <a:buNone/>
            </a:pPr>
            <a:r>
              <a:rPr lang="en-US" b="1" u="sng" dirty="0"/>
              <a:t>Institutional rules</a:t>
            </a:r>
          </a:p>
          <a:p>
            <a:pPr marL="0" indent="0">
              <a:buNone/>
            </a:pPr>
            <a:endParaRPr lang="en-US" dirty="0"/>
          </a:p>
        </p:txBody>
      </p:sp>
      <p:graphicFrame>
        <p:nvGraphicFramePr>
          <p:cNvPr id="5" name="Table 4">
            <a:extLst>
              <a:ext uri="{FF2B5EF4-FFF2-40B4-BE49-F238E27FC236}">
                <a16:creationId xmlns:a16="http://schemas.microsoft.com/office/drawing/2014/main" id="{C9454DBA-CACD-9449-A360-15F6D2CC8C5C}"/>
              </a:ext>
            </a:extLst>
          </p:cNvPr>
          <p:cNvGraphicFramePr>
            <a:graphicFrameLocks noGrp="1"/>
          </p:cNvGraphicFramePr>
          <p:nvPr>
            <p:extLst/>
          </p:nvPr>
        </p:nvGraphicFramePr>
        <p:xfrm>
          <a:off x="156575" y="3431215"/>
          <a:ext cx="8830850" cy="2037174"/>
        </p:xfrm>
        <a:graphic>
          <a:graphicData uri="http://schemas.openxmlformats.org/drawingml/2006/table">
            <a:tbl>
              <a:tblPr firstRow="1" firstCol="1" bandRow="1">
                <a:tableStyleId>{5C22544A-7EE6-4342-B048-85BDC9FD1C3A}</a:tableStyleId>
              </a:tblPr>
              <a:tblGrid>
                <a:gridCol w="1935272">
                  <a:extLst>
                    <a:ext uri="{9D8B030D-6E8A-4147-A177-3AD203B41FA5}">
                      <a16:colId xmlns:a16="http://schemas.microsoft.com/office/drawing/2014/main" val="1761468603"/>
                    </a:ext>
                  </a:extLst>
                </a:gridCol>
                <a:gridCol w="6895578">
                  <a:extLst>
                    <a:ext uri="{9D8B030D-6E8A-4147-A177-3AD203B41FA5}">
                      <a16:colId xmlns:a16="http://schemas.microsoft.com/office/drawing/2014/main" val="854888395"/>
                    </a:ext>
                  </a:extLst>
                </a:gridCol>
              </a:tblGrid>
              <a:tr h="330294">
                <a:tc>
                  <a:txBody>
                    <a:bodyPr/>
                    <a:lstStyle/>
                    <a:p>
                      <a:r>
                        <a:rPr lang="en-GB" sz="1400" dirty="0">
                          <a:effectLst/>
                        </a:rPr>
                        <a:t>Rules</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400">
                          <a:effectLst/>
                        </a:rPr>
                        <a:t>Security for claim</a:t>
                      </a:r>
                      <a:endParaRPr lang="en-GB"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5763653"/>
                  </a:ext>
                </a:extLst>
              </a:tr>
              <a:tr h="185542">
                <a:tc>
                  <a:txBody>
                    <a:bodyPr/>
                    <a:lstStyle/>
                    <a:p>
                      <a:r>
                        <a:rPr lang="en-GB" sz="1400">
                          <a:effectLst/>
                        </a:rPr>
                        <a:t>LCIA Rules 2020</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400" b="1" dirty="0">
                          <a:effectLst/>
                        </a:rPr>
                        <a:t>Article 25.1 </a:t>
                      </a:r>
                      <a:r>
                        <a:rPr lang="en-GB" sz="1400" b="0" dirty="0">
                          <a:effectLst/>
                        </a:rPr>
                        <a:t>– Specific power </a:t>
                      </a:r>
                      <a:r>
                        <a:rPr lang="en-GB" sz="1400" dirty="0">
                          <a:effectLst/>
                        </a:rPr>
                        <a:t>to order the preservations of monies</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64783688"/>
                  </a:ext>
                </a:extLst>
              </a:tr>
              <a:tr h="208922">
                <a:tc>
                  <a:txBody>
                    <a:bodyPr/>
                    <a:lstStyle/>
                    <a:p>
                      <a:r>
                        <a:rPr lang="en-GB" sz="1400" dirty="0">
                          <a:effectLst/>
                        </a:rPr>
                        <a:t>ICC Rules 2021</a:t>
                      </a:r>
                      <a:endParaRPr lang="en-GB"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400" b="1" dirty="0">
                          <a:effectLst/>
                        </a:rPr>
                        <a:t>Article 28(1) </a:t>
                      </a:r>
                      <a:r>
                        <a:rPr lang="en-GB" sz="1400" dirty="0">
                          <a:effectLst/>
                        </a:rPr>
                        <a:t>– General power to order conservatory and interim measures</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3609659"/>
                  </a:ext>
                </a:extLst>
              </a:tr>
              <a:tr h="171270">
                <a:tc>
                  <a:txBody>
                    <a:bodyPr/>
                    <a:lstStyle/>
                    <a:p>
                      <a:r>
                        <a:rPr lang="en-GB" sz="1400">
                          <a:effectLst/>
                        </a:rPr>
                        <a:t>SIAC Rules 2016</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400" b="1" dirty="0">
                          <a:effectLst/>
                        </a:rPr>
                        <a:t>Rule 27(k) </a:t>
                      </a:r>
                      <a:r>
                        <a:rPr lang="en-GB" sz="1400" dirty="0">
                          <a:effectLst/>
                        </a:rPr>
                        <a:t>– Specific power to order security for claim</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42633252"/>
                  </a:ext>
                </a:extLst>
              </a:tr>
              <a:tr h="284711">
                <a:tc>
                  <a:txBody>
                    <a:bodyPr/>
                    <a:lstStyle/>
                    <a:p>
                      <a:r>
                        <a:rPr lang="en-GB" sz="1400">
                          <a:effectLst/>
                        </a:rPr>
                        <a:t>HKIAC Rules 2018</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400" b="1" dirty="0">
                          <a:effectLst/>
                        </a:rPr>
                        <a:t>Article 23 </a:t>
                      </a:r>
                      <a:r>
                        <a:rPr lang="en-GB" sz="1400" dirty="0">
                          <a:effectLst/>
                        </a:rPr>
                        <a:t>– General power to order interim measures of protection and emergency relief</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55912775"/>
                  </a:ext>
                </a:extLst>
              </a:tr>
              <a:tr h="342900">
                <a:tc>
                  <a:txBody>
                    <a:bodyPr/>
                    <a:lstStyle/>
                    <a:p>
                      <a:r>
                        <a:rPr lang="en-GB" sz="1400">
                          <a:effectLst/>
                        </a:rPr>
                        <a:t>ICSID </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400" b="1" dirty="0">
                          <a:effectLst/>
                        </a:rPr>
                        <a:t>Article 47 </a:t>
                      </a:r>
                      <a:r>
                        <a:rPr lang="en-GB" sz="1400" dirty="0">
                          <a:effectLst/>
                        </a:rPr>
                        <a:t>of the </a:t>
                      </a:r>
                      <a:r>
                        <a:rPr lang="en-GB" sz="1400" u="sng" dirty="0">
                          <a:effectLst/>
                        </a:rPr>
                        <a:t>ICSID Convention</a:t>
                      </a:r>
                      <a:r>
                        <a:rPr lang="en-GB" sz="1400" dirty="0">
                          <a:effectLst/>
                        </a:rPr>
                        <a:t> + </a:t>
                      </a:r>
                      <a:r>
                        <a:rPr lang="en-GB" sz="1400" b="1" dirty="0">
                          <a:effectLst/>
                        </a:rPr>
                        <a:t>Rule 39 </a:t>
                      </a:r>
                      <a:r>
                        <a:rPr lang="en-GB" sz="1400" dirty="0">
                          <a:effectLst/>
                        </a:rPr>
                        <a:t>of the </a:t>
                      </a:r>
                      <a:r>
                        <a:rPr lang="en-GB" sz="1400" u="sng" dirty="0">
                          <a:effectLst/>
                        </a:rPr>
                        <a:t>ICSID Rules </a:t>
                      </a:r>
                      <a:r>
                        <a:rPr lang="en-GB" sz="1400" dirty="0">
                          <a:effectLst/>
                        </a:rPr>
                        <a:t>2006 give a general power to award provisional measures</a:t>
                      </a:r>
                      <a:endParaRPr lang="en-GB"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74240081"/>
                  </a:ext>
                </a:extLst>
              </a:tr>
              <a:tr h="0">
                <a:tc>
                  <a:txBody>
                    <a:bodyPr/>
                    <a:lstStyle/>
                    <a:p>
                      <a:r>
                        <a:rPr lang="en-GB" sz="1400">
                          <a:effectLst/>
                        </a:rPr>
                        <a:t>UNCITRAL</a:t>
                      </a:r>
                      <a:endParaRPr lang="en-GB" sz="14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400" b="1" dirty="0">
                          <a:effectLst/>
                        </a:rPr>
                        <a:t>Article 26 </a:t>
                      </a:r>
                      <a:r>
                        <a:rPr lang="en-GB" sz="1400" dirty="0">
                          <a:effectLst/>
                        </a:rPr>
                        <a:t>– General power to award interim measures </a:t>
                      </a:r>
                    </a:p>
                  </a:txBody>
                  <a:tcPr marL="68580" marR="68580" marT="0" marB="0"/>
                </a:tc>
                <a:extLst>
                  <a:ext uri="{0D108BD9-81ED-4DB2-BD59-A6C34878D82A}">
                    <a16:rowId xmlns:a16="http://schemas.microsoft.com/office/drawing/2014/main" val="2094714409"/>
                  </a:ext>
                </a:extLst>
              </a:tr>
            </a:tbl>
          </a:graphicData>
        </a:graphic>
      </p:graphicFrame>
    </p:spTree>
    <p:extLst>
      <p:ext uri="{BB962C8B-B14F-4D97-AF65-F5344CB8AC3E}">
        <p14:creationId xmlns:p14="http://schemas.microsoft.com/office/powerpoint/2010/main" val="205314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264999-FF56-2847-94FE-5011378339E5}"/>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685C16F8-EFEA-AE46-A831-28B7E07BFDED}"/>
              </a:ext>
            </a:extLst>
          </p:cNvPr>
          <p:cNvSpPr>
            <a:spLocks noGrp="1"/>
          </p:cNvSpPr>
          <p:nvPr>
            <p:ph type="title"/>
          </p:nvPr>
        </p:nvSpPr>
        <p:spPr/>
        <p:txBody>
          <a:bodyPr/>
          <a:lstStyle/>
          <a:p>
            <a:pPr algn="ctr"/>
            <a:r>
              <a:rPr lang="en-US" dirty="0"/>
              <a:t>Practical points</a:t>
            </a:r>
          </a:p>
        </p:txBody>
      </p:sp>
      <p:sp>
        <p:nvSpPr>
          <p:cNvPr id="4" name="Content Placeholder 3">
            <a:extLst>
              <a:ext uri="{FF2B5EF4-FFF2-40B4-BE49-F238E27FC236}">
                <a16:creationId xmlns:a16="http://schemas.microsoft.com/office/drawing/2014/main" id="{DCFAC028-CD47-8F45-A255-05E8A12DABB3}"/>
              </a:ext>
            </a:extLst>
          </p:cNvPr>
          <p:cNvSpPr>
            <a:spLocks noGrp="1"/>
          </p:cNvSpPr>
          <p:nvPr>
            <p:ph sz="quarter" idx="11"/>
          </p:nvPr>
        </p:nvSpPr>
        <p:spPr>
          <a:xfrm>
            <a:off x="150471" y="1180619"/>
            <a:ext cx="8785185" cy="4583573"/>
          </a:xfrm>
        </p:spPr>
        <p:txBody>
          <a:bodyPr>
            <a:normAutofit fontScale="77500" lnSpcReduction="20000"/>
          </a:bodyPr>
          <a:lstStyle/>
          <a:p>
            <a:pPr algn="just">
              <a:lnSpc>
                <a:spcPct val="160000"/>
              </a:lnSpc>
              <a:spcBef>
                <a:spcPts val="600"/>
              </a:spcBef>
              <a:spcAft>
                <a:spcPts val="600"/>
              </a:spcAft>
            </a:pPr>
            <a:r>
              <a:rPr lang="en-US" sz="1800" b="1" dirty="0"/>
              <a:t>Demonstrating the opposing party’s inability to satisfy an adverse costs award/final award. </a:t>
            </a:r>
            <a:r>
              <a:rPr lang="en-US" sz="1800" dirty="0"/>
              <a:t>Evidence of financial records; history of non-compliance; opaque corporate structure. </a:t>
            </a:r>
            <a:endParaRPr lang="en-US" sz="1800" b="1" dirty="0"/>
          </a:p>
          <a:p>
            <a:pPr algn="just">
              <a:lnSpc>
                <a:spcPct val="160000"/>
              </a:lnSpc>
              <a:spcBef>
                <a:spcPts val="600"/>
              </a:spcBef>
              <a:spcAft>
                <a:spcPts val="600"/>
              </a:spcAft>
            </a:pPr>
            <a:r>
              <a:rPr lang="en-US" sz="1800" b="1" dirty="0"/>
              <a:t>Holding the security. </a:t>
            </a:r>
            <a:r>
              <a:rPr lang="en-US" sz="1800" dirty="0"/>
              <a:t>Payment into escrow (</a:t>
            </a:r>
            <a:r>
              <a:rPr lang="en-GB" sz="1800" dirty="0"/>
              <a:t>ICC Case No 7536, 11(1) ICC Ct. Bull. 23 (2000)), the provision of a bank guarantee, or the sequestration of the property in dispute: ICC Case No 9154, 11(1) ICC Bull. 98 (2000). Some arbitral institutions (including the LCIA and HKIAC) offer a fund-holding service.</a:t>
            </a:r>
          </a:p>
          <a:p>
            <a:pPr algn="just">
              <a:lnSpc>
                <a:spcPct val="160000"/>
              </a:lnSpc>
              <a:spcBef>
                <a:spcPts val="600"/>
              </a:spcBef>
              <a:spcAft>
                <a:spcPts val="600"/>
              </a:spcAft>
            </a:pPr>
            <a:r>
              <a:rPr lang="en-GB" sz="1800" b="1" dirty="0"/>
              <a:t>Emergency arbitrator/expedited tribunal. </a:t>
            </a:r>
            <a:r>
              <a:rPr lang="en-GB" sz="1800" dirty="0"/>
              <a:t>See LCIA Rules 2020, Articles 9A and 9B; ICC Rules 2021, Article 29 and Appendix V; SIAC Rules 2016, Rules 5, 26 and Schedule 1; HKIAC Rules 2018, Schedule 4. </a:t>
            </a:r>
          </a:p>
          <a:p>
            <a:pPr algn="just">
              <a:lnSpc>
                <a:spcPct val="160000"/>
              </a:lnSpc>
              <a:spcBef>
                <a:spcPts val="600"/>
              </a:spcBef>
              <a:spcAft>
                <a:spcPts val="600"/>
              </a:spcAft>
            </a:pPr>
            <a:r>
              <a:rPr lang="en-GB" sz="1800" b="1" dirty="0"/>
              <a:t>If the party fails to comply with the Tribunal’s order: </a:t>
            </a:r>
            <a:r>
              <a:rPr lang="en-GB" sz="1800" dirty="0"/>
              <a:t>Apply for a court order under </a:t>
            </a:r>
            <a:r>
              <a:rPr lang="en-GB" sz="1800" b="1" dirty="0"/>
              <a:t>section 42 </a:t>
            </a:r>
            <a:r>
              <a:rPr lang="en-GB" sz="1800" dirty="0"/>
              <a:t>of the </a:t>
            </a:r>
            <a:r>
              <a:rPr lang="en-GB" sz="1800" u="sng" dirty="0"/>
              <a:t>Arbitration Act 1996 </a:t>
            </a:r>
            <a:r>
              <a:rPr lang="en-GB" sz="1800" dirty="0"/>
              <a:t>to enforce the peremptory order of the Tribunal. </a:t>
            </a:r>
          </a:p>
          <a:p>
            <a:pPr algn="just">
              <a:lnSpc>
                <a:spcPct val="160000"/>
              </a:lnSpc>
              <a:spcBef>
                <a:spcPts val="600"/>
              </a:spcBef>
              <a:spcAft>
                <a:spcPts val="600"/>
              </a:spcAft>
            </a:pPr>
            <a:r>
              <a:rPr lang="en-GB" sz="1800" b="1" dirty="0"/>
              <a:t>Cross-indemnity: </a:t>
            </a:r>
            <a:r>
              <a:rPr lang="en-GB" sz="1800" dirty="0"/>
              <a:t>Seek a cross-indemnity from the party asking for security: LCIA Rules 2020, Articles 25.1 and 25.2; Principle D.3. of the ICCA-Queen Mary Task Force on Third-Party Funding in International Arbitration’s Principles on Security for Costs. </a:t>
            </a:r>
          </a:p>
        </p:txBody>
      </p:sp>
    </p:spTree>
    <p:extLst>
      <p:ext uri="{BB962C8B-B14F-4D97-AF65-F5344CB8AC3E}">
        <p14:creationId xmlns:p14="http://schemas.microsoft.com/office/powerpoint/2010/main" val="2923819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265715"/>
          </a:xfrm>
        </p:spPr>
        <p:txBody>
          <a:bodyPr>
            <a:noAutofit/>
          </a:bodyPr>
          <a:lstStyle/>
          <a:p>
            <a:pPr algn="l"/>
            <a:r>
              <a:rPr lang="en-GB" b="1" dirty="0" smtClean="0"/>
              <a:t>Tuesday 8 June at 5pm, Session </a:t>
            </a:r>
            <a:r>
              <a:rPr lang="en-GB" b="1" dirty="0"/>
              <a:t>4</a:t>
            </a:r>
            <a:r>
              <a:rPr lang="en-GB" b="1" dirty="0" smtClean="0"/>
              <a:t>: </a:t>
            </a:r>
          </a:p>
          <a:p>
            <a:pPr algn="l"/>
            <a:endParaRPr lang="en-GB" sz="2400" b="1" dirty="0"/>
          </a:p>
          <a:p>
            <a:pPr algn="l"/>
            <a:r>
              <a:rPr lang="en-GB" sz="2400" b="1" dirty="0"/>
              <a:t>Applications in the arbitration: summary disposal, challenges to arbitrators and interim measures</a:t>
            </a:r>
          </a:p>
          <a:p>
            <a:pPr algn="l"/>
            <a:endParaRPr lang="en-GB" b="1" dirty="0" smtClean="0"/>
          </a:p>
          <a:p>
            <a:pPr algn="l"/>
            <a:r>
              <a:rPr lang="en-GB" b="1" dirty="0" smtClean="0"/>
              <a:t>chaired </a:t>
            </a:r>
            <a:r>
              <a:rPr lang="en-GB" b="1" dirty="0"/>
              <a:t>by </a:t>
            </a:r>
            <a:r>
              <a:rPr lang="en-GB" b="1" dirty="0" smtClean="0"/>
              <a:t>Hilary </a:t>
            </a:r>
            <a:r>
              <a:rPr lang="en-GB" b="1" dirty="0" err="1" smtClean="0"/>
              <a:t>Heilbron</a:t>
            </a:r>
            <a:r>
              <a:rPr lang="en-GB" b="1" dirty="0" smtClean="0"/>
              <a:t> QC</a:t>
            </a:r>
          </a:p>
          <a:p>
            <a:pPr algn="l"/>
            <a:endParaRPr lang="en-GB" b="1" dirty="0"/>
          </a:p>
          <a:p>
            <a:pPr marL="285750" indent="-285750" algn="l">
              <a:buFont typeface="Arial" panose="020B0604020202020204" pitchFamily="34" charset="0"/>
              <a:buChar char="•"/>
            </a:pPr>
            <a:r>
              <a:rPr lang="en-GB" b="1" dirty="0" smtClean="0"/>
              <a:t>Nicholas Saunders QC</a:t>
            </a:r>
          </a:p>
          <a:p>
            <a:pPr marL="285750" indent="-285750" algn="l">
              <a:buFont typeface="Arial" panose="020B0604020202020204" pitchFamily="34" charset="0"/>
              <a:buChar char="•"/>
            </a:pPr>
            <a:r>
              <a:rPr lang="en-GB" b="1" dirty="0" smtClean="0"/>
              <a:t>Jonathan Dawid</a:t>
            </a:r>
          </a:p>
          <a:p>
            <a:pPr marL="285750" indent="-285750" algn="l">
              <a:buFont typeface="Arial" panose="020B0604020202020204" pitchFamily="34" charset="0"/>
              <a:buChar char="•"/>
            </a:pPr>
            <a:r>
              <a:rPr lang="en-GB" b="1" dirty="0" smtClean="0"/>
              <a:t>Tom Foxton</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2131588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When might you want it?</a:t>
            </a:r>
            <a:endParaRPr lang="en-GB" dirty="0"/>
          </a:p>
        </p:txBody>
      </p:sp>
      <p:sp>
        <p:nvSpPr>
          <p:cNvPr id="4" name="Content Placeholder 3"/>
          <p:cNvSpPr>
            <a:spLocks noGrp="1"/>
          </p:cNvSpPr>
          <p:nvPr>
            <p:ph sz="quarter" idx="11"/>
          </p:nvPr>
        </p:nvSpPr>
        <p:spPr/>
        <p:txBody>
          <a:bodyPr/>
          <a:lstStyle/>
          <a:p>
            <a:r>
              <a:rPr lang="en-GB" dirty="0" smtClean="0"/>
              <a:t>How rare is it? Historically some concerns about summary disposition on 3 grounds:</a:t>
            </a:r>
          </a:p>
          <a:p>
            <a:pPr lvl="1"/>
            <a:r>
              <a:rPr lang="en-GB" dirty="0" smtClean="0"/>
              <a:t>Absence of provisions historically in most leading arbitration rules;</a:t>
            </a:r>
          </a:p>
          <a:p>
            <a:pPr lvl="1"/>
            <a:r>
              <a:rPr lang="en-GB" dirty="0" smtClean="0"/>
              <a:t>Concerns about due process and enforceability of awards</a:t>
            </a:r>
          </a:p>
          <a:p>
            <a:pPr lvl="1"/>
            <a:r>
              <a:rPr lang="en-GB" dirty="0" smtClean="0"/>
              <a:t>Cultural prejudices in international arbitration</a:t>
            </a:r>
          </a:p>
          <a:p>
            <a:pPr marL="180000" lvl="1" indent="0">
              <a:buNone/>
            </a:pPr>
            <a:endParaRPr lang="en-GB" dirty="0" smtClean="0"/>
          </a:p>
          <a:p>
            <a:pPr marL="180000" lvl="1" indent="0">
              <a:buNone/>
            </a:pPr>
            <a:r>
              <a:rPr lang="en-GB" dirty="0" smtClean="0"/>
              <a:t>Just limited to jurisdictional issues?</a:t>
            </a:r>
            <a:endParaRPr lang="en-GB" dirty="0"/>
          </a:p>
          <a:p>
            <a:pPr lvl="1"/>
            <a:endParaRPr lang="en-GB" dirty="0" smtClean="0"/>
          </a:p>
          <a:p>
            <a:pPr marL="180000" lvl="1" indent="0">
              <a:buNone/>
            </a:pPr>
            <a:r>
              <a:rPr lang="en-GB" dirty="0"/>
              <a:t>Points of contractual construction – particularly attractive to former members of the English judiciary</a:t>
            </a:r>
            <a:r>
              <a:rPr lang="en-GB" dirty="0" smtClean="0"/>
              <a:t>. </a:t>
            </a:r>
            <a:r>
              <a:rPr lang="en-GB" u="sng" dirty="0" smtClean="0"/>
              <a:t>Choose your arbitrators carefully!</a:t>
            </a:r>
            <a:endParaRPr lang="en-GB" u="sng" dirty="0"/>
          </a:p>
          <a:p>
            <a:pPr marL="180000" lvl="1" indent="0">
              <a:buNone/>
            </a:pPr>
            <a:endParaRPr lang="en-GB" dirty="0" smtClean="0"/>
          </a:p>
          <a:p>
            <a:pPr marL="180000" lvl="1" indent="0">
              <a:buNone/>
            </a:pPr>
            <a:r>
              <a:rPr lang="en-GB" dirty="0" smtClean="0"/>
              <a:t>Some parties </a:t>
            </a:r>
            <a:r>
              <a:rPr lang="en-GB" smtClean="0"/>
              <a:t>cite the importance </a:t>
            </a:r>
            <a:r>
              <a:rPr lang="en-GB" dirty="0" smtClean="0"/>
              <a:t>of summary disposition as a reason they would prefer to use the court system – e.g. in financial services</a:t>
            </a:r>
            <a:endParaRPr lang="en-GB" dirty="0"/>
          </a:p>
        </p:txBody>
      </p:sp>
    </p:spTree>
    <p:extLst>
      <p:ext uri="{BB962C8B-B14F-4D97-AF65-F5344CB8AC3E}">
        <p14:creationId xmlns:p14="http://schemas.microsoft.com/office/powerpoint/2010/main" val="2083616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IS it available? The dilemma</a:t>
            </a:r>
            <a:endParaRPr lang="en-GB" dirty="0"/>
          </a:p>
        </p:txBody>
      </p:sp>
      <p:sp>
        <p:nvSpPr>
          <p:cNvPr id="4" name="Content Placeholder 3"/>
          <p:cNvSpPr>
            <a:spLocks noGrp="1"/>
          </p:cNvSpPr>
          <p:nvPr>
            <p:ph sz="quarter" idx="11"/>
          </p:nvPr>
        </p:nvSpPr>
        <p:spPr/>
        <p:txBody>
          <a:bodyPr/>
          <a:lstStyle/>
          <a:p>
            <a:r>
              <a:rPr lang="en-GB" dirty="0" smtClean="0"/>
              <a:t>Is there jurisdiction:</a:t>
            </a:r>
          </a:p>
          <a:p>
            <a:pPr lvl="1"/>
            <a:r>
              <a:rPr lang="en-GB" dirty="0" smtClean="0"/>
              <a:t>Example of LCIA Rules 2014 – rule 14.5 general power. </a:t>
            </a:r>
            <a:r>
              <a:rPr lang="en-GB" dirty="0" err="1" smtClean="0"/>
              <a:t>Cf</a:t>
            </a:r>
            <a:r>
              <a:rPr lang="en-GB" dirty="0" smtClean="0"/>
              <a:t> arbitration act 1988 s.33:</a:t>
            </a:r>
          </a:p>
          <a:p>
            <a:pPr marL="180000" lvl="1" indent="0">
              <a:buNone/>
            </a:pPr>
            <a:r>
              <a:rPr lang="en-US" i="1" dirty="0" smtClean="0"/>
              <a:t>	</a:t>
            </a:r>
            <a:r>
              <a:rPr lang="en-US" dirty="0" smtClean="0"/>
              <a:t>[power to] </a:t>
            </a:r>
            <a:r>
              <a:rPr lang="en-US" i="1" dirty="0" smtClean="0"/>
              <a:t>adopt </a:t>
            </a:r>
            <a:r>
              <a:rPr lang="en-US" i="1" dirty="0"/>
              <a:t>procedures suitable to </a:t>
            </a:r>
            <a:r>
              <a:rPr lang="en-US" i="1" dirty="0" smtClean="0"/>
              <a:t>the</a:t>
            </a:r>
            <a:r>
              <a:rPr lang="en-US" i="1" dirty="0"/>
              <a:t> </a:t>
            </a:r>
            <a:r>
              <a:rPr lang="en-US" i="1" dirty="0" smtClean="0"/>
              <a:t>circumstances </a:t>
            </a:r>
            <a:r>
              <a:rPr lang="en-US" i="1" dirty="0"/>
              <a:t>of the particular </a:t>
            </a:r>
            <a:r>
              <a:rPr lang="en-US" i="1" dirty="0" smtClean="0"/>
              <a:t>	case, avoiding </a:t>
            </a:r>
            <a:r>
              <a:rPr lang="en-US" i="1" dirty="0"/>
              <a:t>unnecessary delay or expense, so as </a:t>
            </a:r>
            <a:r>
              <a:rPr lang="en-US" i="1" dirty="0" smtClean="0"/>
              <a:t>to provide </a:t>
            </a:r>
            <a:r>
              <a:rPr lang="en-US" i="1" dirty="0"/>
              <a:t>a fair </a:t>
            </a:r>
            <a:r>
              <a:rPr lang="en-US" i="1" dirty="0" smtClean="0"/>
              <a:t>	means </a:t>
            </a:r>
            <a:r>
              <a:rPr lang="en-US" i="1" dirty="0"/>
              <a:t>for </a:t>
            </a:r>
            <a:r>
              <a:rPr lang="en-US" i="1" dirty="0" smtClean="0"/>
              <a:t>the </a:t>
            </a:r>
            <a:r>
              <a:rPr lang="en-US" i="1" dirty="0"/>
              <a:t>resolution of the matters falling to be determined</a:t>
            </a:r>
            <a:r>
              <a:rPr lang="en-US" dirty="0"/>
              <a:t> </a:t>
            </a:r>
            <a:br>
              <a:rPr lang="en-US" dirty="0"/>
            </a:br>
            <a:endParaRPr lang="en-GB" dirty="0" smtClean="0"/>
          </a:p>
          <a:p>
            <a:r>
              <a:rPr lang="en-GB" dirty="0" smtClean="0"/>
              <a:t>But party autonomy arguments against – parties’ freedom to agree about the arbitral procedure.</a:t>
            </a:r>
          </a:p>
          <a:p>
            <a:endParaRPr lang="en-GB" dirty="0" smtClean="0"/>
          </a:p>
          <a:p>
            <a:r>
              <a:rPr lang="en-GB" dirty="0" smtClean="0"/>
              <a:t>Implied choice not to agree a set of rules which provide for summary disposition. Especially acute concern given limitation on appeal on decisions on the merits.</a:t>
            </a:r>
            <a:endParaRPr lang="en-GB" dirty="0"/>
          </a:p>
        </p:txBody>
      </p:sp>
    </p:spTree>
    <p:extLst>
      <p:ext uri="{BB962C8B-B14F-4D97-AF65-F5344CB8AC3E}">
        <p14:creationId xmlns:p14="http://schemas.microsoft.com/office/powerpoint/2010/main" val="3276760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Newer rules provide express power…</a:t>
            </a:r>
            <a:endParaRPr lang="en-GB" dirty="0"/>
          </a:p>
        </p:txBody>
      </p:sp>
      <p:sp>
        <p:nvSpPr>
          <p:cNvPr id="4" name="Content Placeholder 3"/>
          <p:cNvSpPr>
            <a:spLocks noGrp="1"/>
          </p:cNvSpPr>
          <p:nvPr>
            <p:ph sz="quarter" idx="11"/>
          </p:nvPr>
        </p:nvSpPr>
        <p:spPr>
          <a:xfrm>
            <a:off x="998400" y="1698150"/>
            <a:ext cx="7454900" cy="4064000"/>
          </a:xfrm>
        </p:spPr>
        <p:txBody>
          <a:bodyPr/>
          <a:lstStyle/>
          <a:p>
            <a:pPr marL="0" indent="0">
              <a:buNone/>
            </a:pPr>
            <a:endParaRPr lang="en-GB" dirty="0" smtClean="0"/>
          </a:p>
          <a:p>
            <a:pPr marL="0" indent="0">
              <a:buNone/>
            </a:pPr>
            <a:r>
              <a:rPr lang="en-GB" dirty="0" smtClean="0"/>
              <a:t>New LCIA Rules: </a:t>
            </a:r>
          </a:p>
          <a:p>
            <a:pPr marL="0" indent="0">
              <a:buNone/>
            </a:pPr>
            <a:endParaRPr lang="en-GB" dirty="0" smtClean="0"/>
          </a:p>
          <a:p>
            <a:pPr marL="0" indent="0">
              <a:buNone/>
            </a:pPr>
            <a:r>
              <a:rPr lang="en-US" dirty="0" smtClean="0"/>
              <a:t>Revised </a:t>
            </a:r>
            <a:r>
              <a:rPr lang="en-US" dirty="0"/>
              <a:t>Article </a:t>
            </a:r>
            <a:r>
              <a:rPr lang="en-US" dirty="0" smtClean="0"/>
              <a:t>22.1 - a </a:t>
            </a:r>
            <a:r>
              <a:rPr lang="en-US" dirty="0"/>
              <a:t>Tribunal has the power under Article 14 “to decide the stage of the arbitration </a:t>
            </a:r>
            <a:r>
              <a:rPr lang="en-US" dirty="0" smtClean="0"/>
              <a:t>at which </a:t>
            </a:r>
            <a:r>
              <a:rPr lang="en-US" dirty="0"/>
              <a:t>any issue or issues shall be determined” (Art. 22.1(vii)) and “to determine </a:t>
            </a:r>
            <a:r>
              <a:rPr lang="en-US" dirty="0" smtClean="0"/>
              <a:t>that any </a:t>
            </a:r>
            <a:r>
              <a:rPr lang="en-US" dirty="0"/>
              <a:t>claim . . . is . . . </a:t>
            </a:r>
            <a:r>
              <a:rPr lang="en-US" u="sng" dirty="0"/>
              <a:t>manifestly without merit</a:t>
            </a:r>
            <a:r>
              <a:rPr lang="en-US" dirty="0"/>
              <a:t>; and where appropriate to issue </a:t>
            </a:r>
            <a:r>
              <a:rPr lang="en-US" dirty="0" smtClean="0"/>
              <a:t>an order </a:t>
            </a:r>
            <a:r>
              <a:rPr lang="en-US" dirty="0"/>
              <a:t>or award to that effect (an ‘Early Determination’)” (Art. 22.1(viii)). </a:t>
            </a:r>
            <a:br>
              <a:rPr lang="en-US" dirty="0"/>
            </a:br>
            <a:endParaRPr lang="en-US" dirty="0" smtClean="0"/>
          </a:p>
          <a:p>
            <a:pPr marL="0" indent="0">
              <a:buNone/>
            </a:pPr>
            <a:endParaRPr lang="en-US" dirty="0"/>
          </a:p>
          <a:p>
            <a:pPr marL="0" indent="0">
              <a:buNone/>
            </a:pPr>
            <a:r>
              <a:rPr lang="en-US" dirty="0" smtClean="0"/>
              <a:t>See also newer SIAC Rules (2016), SCC Rules (2017), LCIA Rules (2020) and so on.</a:t>
            </a:r>
            <a:endParaRPr lang="en-GB" dirty="0"/>
          </a:p>
        </p:txBody>
      </p:sp>
    </p:spTree>
    <p:extLst>
      <p:ext uri="{BB962C8B-B14F-4D97-AF65-F5344CB8AC3E}">
        <p14:creationId xmlns:p14="http://schemas.microsoft.com/office/powerpoint/2010/main" val="4072610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What is the test?</a:t>
            </a:r>
            <a:endParaRPr lang="en-GB" dirty="0"/>
          </a:p>
        </p:txBody>
      </p:sp>
      <p:sp>
        <p:nvSpPr>
          <p:cNvPr id="4" name="Content Placeholder 3"/>
          <p:cNvSpPr>
            <a:spLocks noGrp="1"/>
          </p:cNvSpPr>
          <p:nvPr>
            <p:ph sz="quarter" idx="11"/>
          </p:nvPr>
        </p:nvSpPr>
        <p:spPr/>
        <p:txBody>
          <a:bodyPr/>
          <a:lstStyle/>
          <a:p>
            <a:r>
              <a:rPr lang="en-GB" dirty="0" smtClean="0"/>
              <a:t>Part 24 of the CPR ?</a:t>
            </a:r>
          </a:p>
          <a:p>
            <a:endParaRPr lang="en-GB" dirty="0" smtClean="0"/>
          </a:p>
          <a:p>
            <a:pPr marL="360000" lvl="2" indent="0">
              <a:buNone/>
            </a:pPr>
            <a:r>
              <a:rPr lang="en-US" i="1" dirty="0" smtClean="0"/>
              <a:t>“</a:t>
            </a:r>
            <a:r>
              <a:rPr lang="en-US" i="1" dirty="0"/>
              <a:t>The court may give summary judgment against a claimant or</a:t>
            </a:r>
            <a:br>
              <a:rPr lang="en-US" i="1" dirty="0"/>
            </a:br>
            <a:r>
              <a:rPr lang="en-US" i="1" dirty="0"/>
              <a:t>defendant on the whole of a claim or on a particular issue if—</a:t>
            </a:r>
            <a:br>
              <a:rPr lang="en-US" i="1" dirty="0"/>
            </a:br>
            <a:r>
              <a:rPr lang="en-US" i="1" dirty="0"/>
              <a:t>(a) it considers that—</a:t>
            </a:r>
            <a:br>
              <a:rPr lang="en-US" i="1" dirty="0"/>
            </a:br>
            <a:r>
              <a:rPr lang="en-US" i="1" dirty="0"/>
              <a:t>(</a:t>
            </a:r>
            <a:r>
              <a:rPr lang="en-US" i="1" dirty="0" err="1"/>
              <a:t>i</a:t>
            </a:r>
            <a:r>
              <a:rPr lang="en-US" i="1" dirty="0"/>
              <a:t>) that claimant has no real prospect of succeeding on the claim or</a:t>
            </a:r>
            <a:br>
              <a:rPr lang="en-US" i="1" dirty="0"/>
            </a:br>
            <a:r>
              <a:rPr lang="en-US" i="1" dirty="0"/>
              <a:t>issue; or</a:t>
            </a:r>
            <a:br>
              <a:rPr lang="en-US" i="1" dirty="0"/>
            </a:br>
            <a:r>
              <a:rPr lang="en-US" i="1" dirty="0"/>
              <a:t>(ii) that defendant has no real prospect of successfully defending the</a:t>
            </a:r>
            <a:br>
              <a:rPr lang="en-US" i="1" dirty="0"/>
            </a:br>
            <a:r>
              <a:rPr lang="en-US" i="1" dirty="0"/>
              <a:t>claim or issue; and</a:t>
            </a:r>
            <a:br>
              <a:rPr lang="en-US" i="1" dirty="0"/>
            </a:br>
            <a:r>
              <a:rPr lang="en-US" i="1" dirty="0"/>
              <a:t>(b) there is no other compelling reason why the case or issue should be</a:t>
            </a:r>
            <a:br>
              <a:rPr lang="en-US" i="1" dirty="0"/>
            </a:br>
            <a:r>
              <a:rPr lang="en-US" i="1" dirty="0"/>
              <a:t>disposed of at a trial.”</a:t>
            </a:r>
            <a:r>
              <a:rPr lang="en-US" dirty="0"/>
              <a:t> </a:t>
            </a:r>
            <a:endParaRPr lang="en-US" dirty="0" smtClean="0"/>
          </a:p>
          <a:p>
            <a:pPr marL="360000" lvl="2" indent="0">
              <a:buNone/>
            </a:pPr>
            <a:endParaRPr lang="en-US" dirty="0"/>
          </a:p>
          <a:p>
            <a:pPr marL="360000" lvl="2" indent="0">
              <a:buNone/>
            </a:pPr>
            <a:r>
              <a:rPr lang="en-US" dirty="0" smtClean="0"/>
              <a:t>See also </a:t>
            </a:r>
            <a:r>
              <a:rPr lang="en-US" u="sng" dirty="0" err="1" smtClean="0"/>
              <a:t>Easyair</a:t>
            </a:r>
            <a:r>
              <a:rPr lang="en-US" u="sng" dirty="0" smtClean="0"/>
              <a:t> v Opal Telecom Ltd </a:t>
            </a:r>
            <a:r>
              <a:rPr lang="en-US" dirty="0" smtClean="0"/>
              <a:t>[2009] EWHC 339 </a:t>
            </a:r>
            <a:r>
              <a:rPr lang="en-US" dirty="0" err="1" smtClean="0"/>
              <a:t>etc</a:t>
            </a:r>
            <a:r>
              <a:rPr lang="en-US" dirty="0" smtClean="0"/>
              <a:t> …</a:t>
            </a:r>
          </a:p>
          <a:p>
            <a:pPr marL="360000" lvl="2" indent="0">
              <a:buNone/>
            </a:pPr>
            <a:endParaRPr lang="en-US" dirty="0"/>
          </a:p>
          <a:p>
            <a:pPr marL="360000" lvl="2" indent="0">
              <a:buNone/>
            </a:pPr>
            <a:r>
              <a:rPr lang="en-US" b="1" dirty="0" smtClean="0"/>
              <a:t>But</a:t>
            </a:r>
            <a:r>
              <a:rPr lang="en-US" dirty="0" smtClean="0"/>
              <a:t>: no real appeals, due process etc.</a:t>
            </a:r>
          </a:p>
        </p:txBody>
      </p:sp>
    </p:spTree>
    <p:extLst>
      <p:ext uri="{BB962C8B-B14F-4D97-AF65-F5344CB8AC3E}">
        <p14:creationId xmlns:p14="http://schemas.microsoft.com/office/powerpoint/2010/main" val="989269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What is the test? (2)</a:t>
            </a:r>
            <a:endParaRPr lang="en-GB" dirty="0"/>
          </a:p>
        </p:txBody>
      </p:sp>
      <p:sp>
        <p:nvSpPr>
          <p:cNvPr id="4" name="Content Placeholder 3"/>
          <p:cNvSpPr>
            <a:spLocks noGrp="1"/>
          </p:cNvSpPr>
          <p:nvPr>
            <p:ph sz="quarter" idx="11"/>
          </p:nvPr>
        </p:nvSpPr>
        <p:spPr/>
        <p:txBody>
          <a:bodyPr/>
          <a:lstStyle/>
          <a:p>
            <a:r>
              <a:rPr lang="en-US" dirty="0"/>
              <a:t>ICSID Arbitration Rule 41(5) </a:t>
            </a:r>
            <a:r>
              <a:rPr lang="en-US" dirty="0" smtClean="0"/>
              <a:t>:</a:t>
            </a:r>
          </a:p>
          <a:p>
            <a:pPr marL="0" indent="0">
              <a:buNone/>
            </a:pPr>
            <a:r>
              <a:rPr lang="en-US" dirty="0"/>
              <a:t/>
            </a:r>
            <a:br>
              <a:rPr lang="en-US" dirty="0"/>
            </a:br>
            <a:r>
              <a:rPr lang="en-US" i="1" dirty="0"/>
              <a:t>Unless the parties have agreed to another expedited procedure for making</a:t>
            </a:r>
            <a:br>
              <a:rPr lang="en-US" i="1" dirty="0"/>
            </a:br>
            <a:r>
              <a:rPr lang="en-US" i="1" dirty="0"/>
              <a:t>preliminary objections, a party may, </a:t>
            </a:r>
            <a:r>
              <a:rPr lang="en-US" i="1" u="sng" dirty="0"/>
              <a:t>no later than 30 days after the</a:t>
            </a:r>
            <a:br>
              <a:rPr lang="en-US" i="1" u="sng" dirty="0"/>
            </a:br>
            <a:r>
              <a:rPr lang="en-US" i="1" u="sng" dirty="0"/>
              <a:t>constitution of the Tribunal</a:t>
            </a:r>
            <a:r>
              <a:rPr lang="en-US" i="1" dirty="0"/>
              <a:t>, and in any event before the first session of the</a:t>
            </a:r>
            <a:br>
              <a:rPr lang="en-US" i="1" dirty="0"/>
            </a:br>
            <a:r>
              <a:rPr lang="en-US" i="1" dirty="0"/>
              <a:t>Tribunal, file an objection that a claim is </a:t>
            </a:r>
            <a:r>
              <a:rPr lang="en-US" b="1" i="1" u="sng" dirty="0"/>
              <a:t>manifestly without legal merit</a:t>
            </a:r>
            <a:r>
              <a:rPr lang="en-US" i="1" dirty="0"/>
              <a:t>.</a:t>
            </a:r>
            <a:br>
              <a:rPr lang="en-US" i="1" dirty="0"/>
            </a:br>
            <a:r>
              <a:rPr lang="en-US" i="1" dirty="0"/>
              <a:t>The party shall specify as precisely as possible the basis for the objection.</a:t>
            </a:r>
            <a:br>
              <a:rPr lang="en-US" i="1" dirty="0"/>
            </a:br>
            <a:r>
              <a:rPr lang="en-US" i="1" dirty="0"/>
              <a:t>The Tribunal, after giving the parties the opportunity to present their</a:t>
            </a:r>
            <a:br>
              <a:rPr lang="en-US" i="1" dirty="0"/>
            </a:br>
            <a:r>
              <a:rPr lang="en-US" i="1" dirty="0"/>
              <a:t>observations on the objection, shall, at its first session or promptly</a:t>
            </a:r>
            <a:br>
              <a:rPr lang="en-US" i="1" dirty="0"/>
            </a:br>
            <a:r>
              <a:rPr lang="en-US" i="1" dirty="0"/>
              <a:t>thereafter, notify the parties of its decision on the objection. The decision of</a:t>
            </a:r>
            <a:br>
              <a:rPr lang="en-US" i="1" dirty="0"/>
            </a:br>
            <a:r>
              <a:rPr lang="en-US" i="1" dirty="0"/>
              <a:t>the Tribunal shall be without prejudice to the right of a party to file an</a:t>
            </a:r>
            <a:br>
              <a:rPr lang="en-US" i="1" dirty="0"/>
            </a:br>
            <a:r>
              <a:rPr lang="en-US" i="1" dirty="0"/>
              <a:t>objection pursuant to paragraph (1) or to object, in the course of the</a:t>
            </a:r>
            <a:br>
              <a:rPr lang="en-US" i="1" dirty="0"/>
            </a:br>
            <a:r>
              <a:rPr lang="en-US" i="1" dirty="0"/>
              <a:t>proceeding, that a claim lacks legal </a:t>
            </a:r>
            <a:r>
              <a:rPr lang="en-US" i="1" dirty="0" smtClean="0"/>
              <a:t>merit.</a:t>
            </a:r>
            <a:r>
              <a:rPr lang="en-US" dirty="0"/>
              <a:t/>
            </a:r>
            <a:br>
              <a:rPr lang="en-US" dirty="0"/>
            </a:br>
            <a:endParaRPr lang="en-GB" dirty="0"/>
          </a:p>
        </p:txBody>
      </p:sp>
    </p:spTree>
    <p:extLst>
      <p:ext uri="{BB962C8B-B14F-4D97-AF65-F5344CB8AC3E}">
        <p14:creationId xmlns:p14="http://schemas.microsoft.com/office/powerpoint/2010/main" val="201464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ICSID case law</a:t>
            </a:r>
            <a:endParaRPr lang="en-GB" dirty="0"/>
          </a:p>
        </p:txBody>
      </p:sp>
      <p:sp>
        <p:nvSpPr>
          <p:cNvPr id="4" name="Content Placeholder 3"/>
          <p:cNvSpPr>
            <a:spLocks noGrp="1"/>
          </p:cNvSpPr>
          <p:nvPr>
            <p:ph sz="quarter" idx="11"/>
          </p:nvPr>
        </p:nvSpPr>
        <p:spPr>
          <a:xfrm>
            <a:off x="846000" y="1672750"/>
            <a:ext cx="7454900" cy="4064000"/>
          </a:xfrm>
        </p:spPr>
        <p:txBody>
          <a:bodyPr>
            <a:normAutofit fontScale="85000" lnSpcReduction="10000"/>
          </a:bodyPr>
          <a:lstStyle/>
          <a:p>
            <a:pPr marL="0" indent="0">
              <a:buNone/>
            </a:pPr>
            <a:r>
              <a:rPr lang="en-US" dirty="0" smtClean="0"/>
              <a:t>ICSID case law – can be either objection as to jurisdiction or the merits:</a:t>
            </a:r>
          </a:p>
          <a:p>
            <a:pPr marL="0" indent="0">
              <a:buNone/>
            </a:pPr>
            <a:endParaRPr lang="en-US" dirty="0" smtClean="0"/>
          </a:p>
          <a:p>
            <a:pPr marL="0" indent="0">
              <a:buNone/>
            </a:pPr>
            <a:r>
              <a:rPr lang="en-US" dirty="0" smtClean="0"/>
              <a:t>In </a:t>
            </a:r>
            <a:r>
              <a:rPr lang="en-US" i="1" dirty="0" smtClean="0"/>
              <a:t>Trans-Global </a:t>
            </a:r>
            <a:r>
              <a:rPr lang="en-US" i="1" dirty="0"/>
              <a:t>v. </a:t>
            </a:r>
            <a:r>
              <a:rPr lang="en-US" i="1" dirty="0" smtClean="0"/>
              <a:t>Jordan</a:t>
            </a:r>
            <a:r>
              <a:rPr lang="en-US" dirty="0" smtClean="0"/>
              <a:t>, </a:t>
            </a:r>
            <a:r>
              <a:rPr lang="en-US" dirty="0"/>
              <a:t>the ICSID Tribunal found that “manifestly”</a:t>
            </a:r>
            <a:br>
              <a:rPr lang="en-US" dirty="0"/>
            </a:br>
            <a:r>
              <a:rPr lang="en-US" dirty="0"/>
              <a:t>should be interpreted by its ordinary meaning, “</a:t>
            </a:r>
            <a:r>
              <a:rPr lang="en-US" i="1" dirty="0"/>
              <a:t>palpable</a:t>
            </a:r>
            <a:r>
              <a:rPr lang="en-US" dirty="0"/>
              <a:t>”, “</a:t>
            </a:r>
            <a:r>
              <a:rPr lang="en-US" i="1" dirty="0"/>
              <a:t>clearly revealed to the </a:t>
            </a:r>
            <a:r>
              <a:rPr lang="en-US" i="1" dirty="0" smtClean="0"/>
              <a:t>eye, mind </a:t>
            </a:r>
            <a:r>
              <a:rPr lang="en-US" i="1" dirty="0"/>
              <a:t>or judgment</a:t>
            </a:r>
            <a:r>
              <a:rPr lang="en-US" dirty="0"/>
              <a:t>”, “</a:t>
            </a:r>
            <a:r>
              <a:rPr lang="en-US" i="1" dirty="0"/>
              <a:t>open to view or comprehension</a:t>
            </a:r>
            <a:r>
              <a:rPr lang="en-US" dirty="0"/>
              <a:t>” or “</a:t>
            </a:r>
            <a:r>
              <a:rPr lang="en-US" i="1" dirty="0"/>
              <a:t>obvious</a:t>
            </a:r>
            <a:r>
              <a:rPr lang="en-US" dirty="0"/>
              <a:t>”, and that it </a:t>
            </a:r>
            <a:r>
              <a:rPr lang="en-US" dirty="0" smtClean="0"/>
              <a:t>requires “</a:t>
            </a:r>
            <a:r>
              <a:rPr lang="en-US" i="1" dirty="0" smtClean="0"/>
              <a:t>the </a:t>
            </a:r>
            <a:r>
              <a:rPr lang="en-US" i="1" dirty="0"/>
              <a:t>respondent to established its objection </a:t>
            </a:r>
            <a:r>
              <a:rPr lang="en-US" dirty="0"/>
              <a:t>[under Rule 41(5)] </a:t>
            </a:r>
            <a:r>
              <a:rPr lang="en-US" i="1" dirty="0"/>
              <a:t>clearly and </a:t>
            </a:r>
            <a:r>
              <a:rPr lang="en-US" i="1" dirty="0" smtClean="0"/>
              <a:t>obviously, with </a:t>
            </a:r>
            <a:r>
              <a:rPr lang="en-US" i="1" dirty="0"/>
              <a:t>relative ease and </a:t>
            </a:r>
            <a:r>
              <a:rPr lang="en-US" i="1" dirty="0" err="1"/>
              <a:t>despatch</a:t>
            </a:r>
            <a:r>
              <a:rPr lang="en-US" dirty="0" smtClean="0"/>
              <a:t>.” “</a:t>
            </a:r>
            <a:r>
              <a:rPr lang="en-US" i="1" dirty="0"/>
              <a:t>The standard is thus set high</a:t>
            </a:r>
            <a:r>
              <a:rPr lang="en-US" dirty="0"/>
              <a:t>” </a:t>
            </a:r>
            <a:br>
              <a:rPr lang="en-US" dirty="0"/>
            </a:br>
            <a:r>
              <a:rPr lang="en-US" dirty="0" smtClean="0"/>
              <a:t>ICSID Case No Arb/07/25</a:t>
            </a:r>
          </a:p>
          <a:p>
            <a:pPr marL="0" indent="0">
              <a:buNone/>
            </a:pPr>
            <a:endParaRPr lang="en-US" dirty="0"/>
          </a:p>
          <a:p>
            <a:pPr marL="0" indent="0">
              <a:buNone/>
            </a:pPr>
            <a:r>
              <a:rPr lang="en-US" dirty="0" smtClean="0"/>
              <a:t>The Tribunal further </a:t>
            </a:r>
            <a:r>
              <a:rPr lang="en-US" dirty="0"/>
              <a:t>noted that summary disposition is not a fact finding mission, and that “[</a:t>
            </a:r>
            <a:r>
              <a:rPr lang="en-US" dirty="0" err="1"/>
              <a:t>i</a:t>
            </a:r>
            <a:r>
              <a:rPr lang="en-US" dirty="0"/>
              <a:t>]</a:t>
            </a:r>
            <a:r>
              <a:rPr lang="en-US" i="1" dirty="0"/>
              <a:t>t </a:t>
            </a:r>
            <a:r>
              <a:rPr lang="en-US" i="1" dirty="0" smtClean="0"/>
              <a:t>would … be </a:t>
            </a:r>
            <a:r>
              <a:rPr lang="en-US" i="1" dirty="0"/>
              <a:t>a grave injustice if a claimant was wrongly driven from the judgment seat by a </a:t>
            </a:r>
            <a:r>
              <a:rPr lang="en-US" i="1" dirty="0" smtClean="0"/>
              <a:t>final award </a:t>
            </a:r>
            <a:r>
              <a:rPr lang="en-US" i="1" dirty="0"/>
              <a:t>under Article 41(5), with no opportunity to develop and present its case under </a:t>
            </a:r>
            <a:r>
              <a:rPr lang="en-US" i="1" dirty="0" smtClean="0"/>
              <a:t>the written </a:t>
            </a:r>
            <a:r>
              <a:rPr lang="en-US" i="1" dirty="0"/>
              <a:t>and oral procedures</a:t>
            </a:r>
            <a:r>
              <a:rPr lang="en-US" dirty="0"/>
              <a:t>” described in the remainder of the ICSID </a:t>
            </a:r>
            <a:r>
              <a:rPr lang="en-US" dirty="0" smtClean="0"/>
              <a:t>Arbitration Rules </a:t>
            </a:r>
            <a:r>
              <a:rPr lang="en-US" dirty="0"/>
              <a:t/>
            </a:r>
            <a:br>
              <a:rPr lang="en-US" dirty="0"/>
            </a:br>
            <a:endParaRPr lang="en-GB" dirty="0"/>
          </a:p>
        </p:txBody>
      </p:sp>
    </p:spTree>
    <p:extLst>
      <p:ext uri="{BB962C8B-B14F-4D97-AF65-F5344CB8AC3E}">
        <p14:creationId xmlns:p14="http://schemas.microsoft.com/office/powerpoint/2010/main" val="1403812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ICC practice note 2017</a:t>
            </a:r>
            <a:endParaRPr lang="en-GB" dirty="0"/>
          </a:p>
        </p:txBody>
      </p:sp>
      <p:sp>
        <p:nvSpPr>
          <p:cNvPr id="4" name="Content Placeholder 3"/>
          <p:cNvSpPr>
            <a:spLocks noGrp="1"/>
          </p:cNvSpPr>
          <p:nvPr>
            <p:ph sz="quarter" idx="11"/>
          </p:nvPr>
        </p:nvSpPr>
        <p:spPr/>
        <p:txBody>
          <a:bodyPr/>
          <a:lstStyle/>
          <a:p>
            <a:r>
              <a:rPr lang="en-GB" dirty="0" smtClean="0"/>
              <a:t>Article 22</a:t>
            </a:r>
          </a:p>
          <a:p>
            <a:pPr marL="0" indent="0">
              <a:buNone/>
            </a:pPr>
            <a:r>
              <a:rPr lang="en-US" dirty="0"/>
              <a:t/>
            </a:r>
            <a:br>
              <a:rPr lang="en-US" dirty="0"/>
            </a:br>
            <a:r>
              <a:rPr lang="en-US" dirty="0" smtClean="0"/>
              <a:t>	…The </a:t>
            </a:r>
            <a:r>
              <a:rPr lang="en-US" dirty="0"/>
              <a:t>arbitral tribunal and the parties shall make every effort to conduct </a:t>
            </a:r>
            <a:r>
              <a:rPr lang="en-US" dirty="0" smtClean="0"/>
              <a:t>	the arbitration </a:t>
            </a:r>
            <a:r>
              <a:rPr lang="en-US" dirty="0"/>
              <a:t>in an expeditious and cost-effective manner, having regard </a:t>
            </a:r>
            <a:r>
              <a:rPr lang="en-US" dirty="0" smtClean="0"/>
              <a:t>	to the </a:t>
            </a:r>
            <a:r>
              <a:rPr lang="en-US" dirty="0"/>
              <a:t>complexity and value of the dispute</a:t>
            </a:r>
            <a:r>
              <a:rPr lang="en-US" dirty="0" smtClean="0"/>
              <a:t>.</a:t>
            </a:r>
          </a:p>
          <a:p>
            <a:pPr marL="0" indent="0">
              <a:buNone/>
            </a:pPr>
            <a:endParaRPr lang="en-US" dirty="0"/>
          </a:p>
          <a:p>
            <a:pPr marL="0" indent="0">
              <a:buNone/>
            </a:pPr>
            <a:r>
              <a:rPr lang="en-US" dirty="0" smtClean="0"/>
              <a:t>Practice Note of 30 October 2017 – summary disposition part of the tools available to the tribunal under Art 22: enables ‘expeditious determination of manifestly unmeritorious claims or </a:t>
            </a:r>
            <a:r>
              <a:rPr lang="en-US" dirty="0" err="1" smtClean="0"/>
              <a:t>defences</a:t>
            </a:r>
            <a:r>
              <a:rPr lang="en-US" dirty="0" smtClean="0"/>
              <a:t>’</a:t>
            </a:r>
          </a:p>
        </p:txBody>
      </p:sp>
    </p:spTree>
    <p:extLst>
      <p:ext uri="{BB962C8B-B14F-4D97-AF65-F5344CB8AC3E}">
        <p14:creationId xmlns:p14="http://schemas.microsoft.com/office/powerpoint/2010/main" val="668992470"/>
      </p:ext>
    </p:extLst>
  </p:cSld>
  <p:clrMapOvr>
    <a:masterClrMapping/>
  </p:clrMapOvr>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Comm Conference talk 2019" id="{105FA8A5-7F2E-4FEB-8F8D-BA347EF7A9A6}" vid="{5A319341-6977-468B-BB89-11C72A076E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10043</TotalTime>
  <Words>2647</Words>
  <Application>Microsoft Office PowerPoint</Application>
  <PresentationFormat>On-screen Show (4:3)</PresentationFormat>
  <Paragraphs>254</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Courier New</vt:lpstr>
      <vt:lpstr>Times New Roman</vt:lpstr>
      <vt:lpstr>Office Theme</vt:lpstr>
      <vt:lpstr>Arbitration mini series</vt:lpstr>
      <vt:lpstr>Summary disposition in international arbitration</vt:lpstr>
      <vt:lpstr>When might you want it?</vt:lpstr>
      <vt:lpstr>IS it available? The dilemma</vt:lpstr>
      <vt:lpstr>Newer rules provide express power…</vt:lpstr>
      <vt:lpstr>What is the test?</vt:lpstr>
      <vt:lpstr>What is the test? (2)</vt:lpstr>
      <vt:lpstr>ICSID case law</vt:lpstr>
      <vt:lpstr>ICC practice note 2017</vt:lpstr>
      <vt:lpstr>HOW (NOT) TO CHALLENGE AN ARBITRATOR</vt:lpstr>
      <vt:lpstr>Venue for challenge</vt:lpstr>
      <vt:lpstr>Timing of challenge</vt:lpstr>
      <vt:lpstr>Grounds for challenge</vt:lpstr>
      <vt:lpstr>consequences of successful challenge</vt:lpstr>
      <vt:lpstr>Interim measures:  security for costs  and security for claim</vt:lpstr>
      <vt:lpstr>INTRODUCTION</vt:lpstr>
      <vt:lpstr>Security for costs: Source of the power </vt:lpstr>
      <vt:lpstr>Security for costs: Source of the power </vt:lpstr>
      <vt:lpstr>Security for costs: applicable principles </vt:lpstr>
      <vt:lpstr>Security for costs: applicable principles </vt:lpstr>
      <vt:lpstr>Material change in circumstances</vt:lpstr>
      <vt:lpstr>THIRD party funding</vt:lpstr>
      <vt:lpstr>Investment arbitration</vt:lpstr>
      <vt:lpstr>Security for claim</vt:lpstr>
      <vt:lpstr>Practical points</vt:lpstr>
      <vt:lpstr>Arbitration mini series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Immunity  in commercial arbitration</dc:title>
  <dc:subject/>
  <dc:creator>Jonathan Dawid</dc:creator>
  <cp:keywords/>
  <dc:description/>
  <cp:lastModifiedBy>Paul Gray</cp:lastModifiedBy>
  <cp:revision>71</cp:revision>
  <cp:lastPrinted>2021-01-15T12:30:05Z</cp:lastPrinted>
  <dcterms:created xsi:type="dcterms:W3CDTF">2020-06-26T11:54:27Z</dcterms:created>
  <dcterms:modified xsi:type="dcterms:W3CDTF">2021-06-08T14:48:10Z</dcterms:modified>
  <cp:category/>
</cp:coreProperties>
</file>