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handoutMasterIdLst>
    <p:handoutMasterId r:id="rId89"/>
  </p:handoutMasterIdLst>
  <p:sldIdLst>
    <p:sldId id="336" r:id="rId2"/>
    <p:sldId id="256" r:id="rId3"/>
    <p:sldId id="262" r:id="rId4"/>
    <p:sldId id="257" r:id="rId5"/>
    <p:sldId id="258" r:id="rId6"/>
    <p:sldId id="259" r:id="rId7"/>
    <p:sldId id="260" r:id="rId8"/>
    <p:sldId id="261" r:id="rId9"/>
    <p:sldId id="263" r:id="rId10"/>
    <p:sldId id="359" r:id="rId11"/>
    <p:sldId id="337" r:id="rId12"/>
    <p:sldId id="338" r:id="rId13"/>
    <p:sldId id="339" r:id="rId14"/>
    <p:sldId id="340" r:id="rId15"/>
    <p:sldId id="341" r:id="rId16"/>
    <p:sldId id="342" r:id="rId17"/>
    <p:sldId id="343" r:id="rId18"/>
    <p:sldId id="344" r:id="rId19"/>
    <p:sldId id="345" r:id="rId20"/>
    <p:sldId id="346"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60"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61"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62"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63" r:id="rId87"/>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116" d="100"/>
          <a:sy n="116" d="100"/>
        </p:scale>
        <p:origin x="1692" y="108"/>
      </p:cViewPr>
      <p:guideLst>
        <p:guide orient="horz" pos="2160"/>
        <p:guide pos="2880"/>
      </p:guideLst>
    </p:cSldViewPr>
  </p:slideViewPr>
  <p:notesTextViewPr>
    <p:cViewPr>
      <p:scale>
        <a:sx n="1" d="1"/>
        <a:sy n="1" d="1"/>
      </p:scale>
      <p:origin x="0" y="0"/>
    </p:cViewPr>
  </p:notesTextViewPr>
  <p:notesViewPr>
    <p:cSldViewPr snapToGrid="0">
      <p:cViewPr varScale="1">
        <p:scale>
          <a:sx n="73" d="100"/>
          <a:sy n="73" d="100"/>
        </p:scale>
        <p:origin x="2412"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37" cy="512304"/>
          </a:xfrm>
          <a:prstGeom prst="rect">
            <a:avLst/>
          </a:prstGeom>
        </p:spPr>
        <p:txBody>
          <a:bodyPr vert="horz" lIns="94768" tIns="47384" rIns="94768" bIns="47384" rtlCol="0"/>
          <a:lstStyle>
            <a:lvl1pPr algn="l">
              <a:defRPr sz="1200"/>
            </a:lvl1pPr>
          </a:lstStyle>
          <a:p>
            <a:endParaRPr lang="en-GB"/>
          </a:p>
        </p:txBody>
      </p:sp>
      <p:sp>
        <p:nvSpPr>
          <p:cNvPr id="4" name="Footer Placeholder 3"/>
          <p:cNvSpPr>
            <a:spLocks noGrp="1"/>
          </p:cNvSpPr>
          <p:nvPr>
            <p:ph type="ftr" sz="quarter" idx="2"/>
          </p:nvPr>
        </p:nvSpPr>
        <p:spPr>
          <a:xfrm>
            <a:off x="0" y="9722309"/>
            <a:ext cx="3077137" cy="512304"/>
          </a:xfrm>
          <a:prstGeom prst="rect">
            <a:avLst/>
          </a:prstGeom>
        </p:spPr>
        <p:txBody>
          <a:bodyPr vert="horz" lIns="94768" tIns="47384" rIns="94768" bIns="47384" rtlCol="0" anchor="b"/>
          <a:lstStyle>
            <a:lvl1pPr algn="l">
              <a:defRPr sz="1200"/>
            </a:lvl1pPr>
          </a:lstStyle>
          <a:p>
            <a:endParaRPr lang="en-GB"/>
          </a:p>
        </p:txBody>
      </p:sp>
    </p:spTree>
    <p:extLst>
      <p:ext uri="{BB962C8B-B14F-4D97-AF65-F5344CB8AC3E}">
        <p14:creationId xmlns:p14="http://schemas.microsoft.com/office/powerpoint/2010/main" val="218242011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3508"/>
          </a:xfrm>
          <a:prstGeom prst="rect">
            <a:avLst/>
          </a:prstGeom>
        </p:spPr>
        <p:txBody>
          <a:bodyPr vert="horz" lIns="94768" tIns="47384" rIns="94768" bIns="47384" rtlCol="0"/>
          <a:lstStyle>
            <a:lvl1pPr algn="l">
              <a:defRPr sz="1200"/>
            </a:lvl1pPr>
          </a:lstStyle>
          <a:p>
            <a:endParaRPr lang="en-GB"/>
          </a:p>
        </p:txBody>
      </p:sp>
      <p:sp>
        <p:nvSpPr>
          <p:cNvPr id="3" name="Date Placeholder 2"/>
          <p:cNvSpPr>
            <a:spLocks noGrp="1"/>
          </p:cNvSpPr>
          <p:nvPr>
            <p:ph type="dt" idx="1"/>
          </p:nvPr>
        </p:nvSpPr>
        <p:spPr>
          <a:xfrm>
            <a:off x="4021295" y="0"/>
            <a:ext cx="3076363" cy="513508"/>
          </a:xfrm>
          <a:prstGeom prst="rect">
            <a:avLst/>
          </a:prstGeom>
        </p:spPr>
        <p:txBody>
          <a:bodyPr vert="horz" lIns="94768" tIns="47384" rIns="94768" bIns="47384" rtlCol="0"/>
          <a:lstStyle>
            <a:lvl1pPr algn="r">
              <a:defRPr sz="1200"/>
            </a:lvl1pPr>
          </a:lstStyle>
          <a:p>
            <a:fld id="{4A9FF924-FDF9-4220-8050-B5CB7F3EEC43}" type="datetimeFigureOut">
              <a:rPr lang="en-GB" smtClean="0"/>
              <a:pPr/>
              <a:t>03/10/2018</a:t>
            </a:fld>
            <a:endParaRPr lang="en-GB"/>
          </a:p>
        </p:txBody>
      </p:sp>
      <p:sp>
        <p:nvSpPr>
          <p:cNvPr id="4" name="Slide Image Placeholder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768" tIns="47384" rIns="94768" bIns="47384" rtlCol="0" anchor="ctr"/>
          <a:lstStyle/>
          <a:p>
            <a:endParaRPr lang="en-GB"/>
          </a:p>
        </p:txBody>
      </p:sp>
      <p:sp>
        <p:nvSpPr>
          <p:cNvPr id="5" name="Notes Placeholder 4"/>
          <p:cNvSpPr>
            <a:spLocks noGrp="1"/>
          </p:cNvSpPr>
          <p:nvPr>
            <p:ph type="body" sz="quarter" idx="3"/>
          </p:nvPr>
        </p:nvSpPr>
        <p:spPr>
          <a:xfrm>
            <a:off x="709931" y="4925407"/>
            <a:ext cx="5679440" cy="4029879"/>
          </a:xfrm>
          <a:prstGeom prst="rect">
            <a:avLst/>
          </a:prstGeom>
        </p:spPr>
        <p:txBody>
          <a:bodyPr vert="horz" lIns="94768" tIns="47384" rIns="94768" bIns="4738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1107"/>
            <a:ext cx="3076363" cy="513507"/>
          </a:xfrm>
          <a:prstGeom prst="rect">
            <a:avLst/>
          </a:prstGeom>
        </p:spPr>
        <p:txBody>
          <a:bodyPr vert="horz" lIns="94768" tIns="47384" rIns="94768" bIns="47384" rtlCol="0" anchor="b"/>
          <a:lstStyle>
            <a:lvl1pPr algn="l">
              <a:defRPr sz="1200"/>
            </a:lvl1pPr>
          </a:lstStyle>
          <a:p>
            <a:endParaRPr lang="en-GB"/>
          </a:p>
        </p:txBody>
      </p:sp>
      <p:sp>
        <p:nvSpPr>
          <p:cNvPr id="7" name="Slide Number Placeholder 6"/>
          <p:cNvSpPr>
            <a:spLocks noGrp="1"/>
          </p:cNvSpPr>
          <p:nvPr>
            <p:ph type="sldNum" sz="quarter" idx="5"/>
          </p:nvPr>
        </p:nvSpPr>
        <p:spPr>
          <a:xfrm>
            <a:off x="4021295" y="9721107"/>
            <a:ext cx="3076363" cy="513507"/>
          </a:xfrm>
          <a:prstGeom prst="rect">
            <a:avLst/>
          </a:prstGeom>
        </p:spPr>
        <p:txBody>
          <a:bodyPr vert="horz" lIns="94768" tIns="47384" rIns="94768" bIns="47384" rtlCol="0" anchor="b"/>
          <a:lstStyle>
            <a:lvl1pPr algn="r">
              <a:defRPr sz="1200"/>
            </a:lvl1pPr>
          </a:lstStyle>
          <a:p>
            <a:fld id="{235E347D-53FC-4710-B120-EDBADD260F96}" type="slidenum">
              <a:rPr lang="en-GB" smtClean="0"/>
              <a:pPr/>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210160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smtClean="0"/>
              <a:t>brickcourt.co.uk  +44(0)20 7379 3550</a:t>
            </a:r>
            <a:endParaRPr lang="en-GB" dirty="0"/>
          </a:p>
        </p:txBody>
      </p:sp>
      <p:sp>
        <p:nvSpPr>
          <p:cNvPr id="9" name="Title 8">
            <a:extLst>
              <a:ext uri="{FF2B5EF4-FFF2-40B4-BE49-F238E27FC236}">
                <a16:creationId xmlns=""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smtClean="0"/>
              <a:t>brickcourt.co.uk  +44(0)20 7379 3550</a:t>
            </a:r>
            <a:endParaRPr lang="en-GB" dirty="0"/>
          </a:p>
        </p:txBody>
      </p:sp>
      <p:sp>
        <p:nvSpPr>
          <p:cNvPr id="9" name="Title 8">
            <a:extLst>
              <a:ext uri="{FF2B5EF4-FFF2-40B4-BE49-F238E27FC236}">
                <a16:creationId xmlns=""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smtClean="0"/>
              <a:t>brickcourt.co.uk  +44(0)20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smtClean="0"/>
              <a:t>brickcourt.co.uk  +44(0)20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smtClean="0"/>
              <a:t>brickcourt.co.uk  +44(0)20 7379 3550</a:t>
            </a:r>
            <a:endParaRPr lang="en-GB" dirty="0"/>
          </a:p>
        </p:txBody>
      </p:sp>
      <p:sp>
        <p:nvSpPr>
          <p:cNvPr id="6" name="Text Placeholder 5">
            <a:extLst>
              <a:ext uri="{FF2B5EF4-FFF2-40B4-BE49-F238E27FC236}">
                <a16:creationId xmlns=""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 xmlns:a16="http://schemas.microsoft.com/office/drawing/2014/main" id="{09B0CA6F-BD90-4FF6-9A11-3B4B8C1173C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 xmlns:a16="http://schemas.microsoft.com/office/drawing/2014/main" id="{B452B2DA-5069-48D7-8FF8-34F037B10069}"/>
              </a:ext>
            </a:extLst>
          </p:cNvPr>
          <p:cNvSpPr/>
          <p:nvPr/>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smtClean="0"/>
              <a:t>brickcourt.co.uk  +44(0)20 7379 3550</a:t>
            </a:r>
            <a:endParaRPr lang="en-GB" dirty="0"/>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www.fsa.go.jp/en/news/2013/20131029-1.html"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944850"/>
            <a:ext cx="7886700" cy="2828079"/>
          </a:xfrm>
        </p:spPr>
        <p:txBody>
          <a:bodyPr>
            <a:normAutofit fontScale="90000"/>
          </a:bodyPr>
          <a:lstStyle/>
          <a:p>
            <a:r>
              <a:rPr lang="en-GB" sz="2000" b="1" dirty="0" smtClean="0"/>
              <a:t/>
            </a:r>
            <a:br>
              <a:rPr lang="en-GB" sz="2000" b="1" dirty="0" smtClean="0"/>
            </a:br>
            <a:r>
              <a:rPr lang="en-GB" sz="2000" b="1" dirty="0"/>
              <a:t/>
            </a:r>
            <a:br>
              <a:rPr lang="en-GB" sz="2000" b="1" dirty="0"/>
            </a:br>
            <a:r>
              <a:rPr lang="en-GB" sz="2000" dirty="0" smtClean="0"/>
              <a:t>ANNUAL COMMERCIAL CONFERENCE</a:t>
            </a:r>
            <a:r>
              <a:rPr lang="en-GB" b="1" dirty="0" smtClean="0"/>
              <a:t/>
            </a:r>
            <a:br>
              <a:rPr lang="en-GB" b="1" dirty="0" smtClean="0"/>
            </a:br>
            <a:r>
              <a:rPr lang="en-GB" b="1" dirty="0"/>
              <a:t/>
            </a:r>
            <a:br>
              <a:rPr lang="en-GB" b="1" dirty="0"/>
            </a:br>
            <a:r>
              <a:rPr lang="en-GB" b="1" dirty="0" smtClean="0"/>
              <a:t>Banking </a:t>
            </a:r>
            <a:r>
              <a:rPr lang="en-GB" b="1" dirty="0"/>
              <a:t>and financial services </a:t>
            </a:r>
            <a:r>
              <a:rPr lang="en-GB" b="1" dirty="0" smtClean="0"/>
              <a:t>litigation </a:t>
            </a:r>
            <a:br>
              <a:rPr lang="en-GB" b="1" dirty="0" smtClean="0"/>
            </a:br>
            <a:r>
              <a:rPr lang="en-GB" b="1" dirty="0" smtClean="0"/>
              <a:t>10 </a:t>
            </a:r>
            <a:r>
              <a:rPr lang="en-GB" b="1" dirty="0"/>
              <a:t>years after </a:t>
            </a:r>
            <a:r>
              <a:rPr lang="en-GB" b="1" dirty="0" smtClean="0"/>
              <a:t>Lehman</a:t>
            </a:r>
            <a:br>
              <a:rPr lang="en-GB" b="1" dirty="0" smtClean="0"/>
            </a:br>
            <a:r>
              <a:rPr lang="en-GB" b="1" dirty="0"/>
              <a:t/>
            </a:r>
            <a:br>
              <a:rPr lang="en-GB" b="1" dirty="0"/>
            </a:br>
            <a:r>
              <a:rPr lang="en-GB" sz="2000" dirty="0" smtClean="0"/>
              <a:t>Wednesday 3</a:t>
            </a:r>
            <a:r>
              <a:rPr lang="en-GB" sz="2000" baseline="30000" dirty="0" smtClean="0"/>
              <a:t>rd</a:t>
            </a:r>
            <a:r>
              <a:rPr lang="en-GB" sz="2000" dirty="0" smtClean="0"/>
              <a:t> October 2018</a:t>
            </a:r>
            <a:endParaRPr lang="en-GB" sz="2000" dirty="0"/>
          </a:p>
        </p:txBody>
      </p:sp>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Tree>
    <p:extLst>
      <p:ext uri="{BB962C8B-B14F-4D97-AF65-F5344CB8AC3E}">
        <p14:creationId xmlns:p14="http://schemas.microsoft.com/office/powerpoint/2010/main" val="4121068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944850"/>
            <a:ext cx="7886700" cy="2828079"/>
          </a:xfrm>
        </p:spPr>
        <p:txBody>
          <a:bodyPr>
            <a:normAutofit fontScale="90000"/>
          </a:bodyPr>
          <a:lstStyle/>
          <a:p>
            <a:r>
              <a:rPr lang="en-GB" sz="2000" b="1" dirty="0" smtClean="0"/>
              <a:t/>
            </a:r>
            <a:br>
              <a:rPr lang="en-GB" sz="2000" b="1" dirty="0" smtClean="0"/>
            </a:br>
            <a:r>
              <a:rPr lang="en-GB" sz="2000" b="1" dirty="0"/>
              <a:t/>
            </a:r>
            <a:br>
              <a:rPr lang="en-GB" sz="2000" b="1" dirty="0"/>
            </a:br>
            <a:r>
              <a:rPr lang="en-GB" sz="2000" dirty="0" smtClean="0"/>
              <a:t>ANNUAL COMMERCIAL CONFERENCE</a:t>
            </a:r>
            <a:r>
              <a:rPr lang="en-GB" b="1" dirty="0" smtClean="0"/>
              <a:t/>
            </a:r>
            <a:br>
              <a:rPr lang="en-GB" b="1" dirty="0" smtClean="0"/>
            </a:br>
            <a:r>
              <a:rPr lang="en-GB" b="1" dirty="0"/>
              <a:t/>
            </a:r>
            <a:br>
              <a:rPr lang="en-GB" b="1" dirty="0"/>
            </a:br>
            <a:r>
              <a:rPr lang="en-GB" b="1" dirty="0" smtClean="0"/>
              <a:t>Banking </a:t>
            </a:r>
            <a:r>
              <a:rPr lang="en-GB" b="1" dirty="0"/>
              <a:t>and financial services </a:t>
            </a:r>
            <a:r>
              <a:rPr lang="en-GB" b="1" dirty="0" smtClean="0"/>
              <a:t>litigation </a:t>
            </a:r>
            <a:br>
              <a:rPr lang="en-GB" b="1" dirty="0" smtClean="0"/>
            </a:br>
            <a:r>
              <a:rPr lang="en-GB" b="1" dirty="0" smtClean="0"/>
              <a:t>10 </a:t>
            </a:r>
            <a:r>
              <a:rPr lang="en-GB" b="1" dirty="0"/>
              <a:t>years after </a:t>
            </a:r>
            <a:r>
              <a:rPr lang="en-GB" b="1" dirty="0" smtClean="0"/>
              <a:t>Lehman</a:t>
            </a:r>
            <a:br>
              <a:rPr lang="en-GB" b="1" dirty="0" smtClean="0"/>
            </a:br>
            <a:r>
              <a:rPr lang="en-GB" b="1" dirty="0"/>
              <a:t/>
            </a:r>
            <a:br>
              <a:rPr lang="en-GB" b="1" dirty="0"/>
            </a:br>
            <a:r>
              <a:rPr lang="en-GB" sz="2000" dirty="0" smtClean="0"/>
              <a:t>Wednesday 3</a:t>
            </a:r>
            <a:r>
              <a:rPr lang="en-GB" sz="2000" baseline="30000" dirty="0" smtClean="0"/>
              <a:t>rd</a:t>
            </a:r>
            <a:r>
              <a:rPr lang="en-GB" sz="2000" dirty="0" smtClean="0"/>
              <a:t> October 2018</a:t>
            </a:r>
            <a:endParaRPr lang="en-GB" sz="2000" dirty="0"/>
          </a:p>
        </p:txBody>
      </p:sp>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Tree>
    <p:extLst>
      <p:ext uri="{BB962C8B-B14F-4D97-AF65-F5344CB8AC3E}">
        <p14:creationId xmlns:p14="http://schemas.microsoft.com/office/powerpoint/2010/main" val="470653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a:xfrm>
            <a:off x="1143000" y="3058881"/>
            <a:ext cx="6858000" cy="670302"/>
          </a:xfrm>
        </p:spPr>
        <p:txBody>
          <a:bodyPr>
            <a:normAutofit/>
          </a:bodyPr>
          <a:lstStyle/>
          <a:p>
            <a:endParaRPr lang="en-GB" sz="2000"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r>
              <a:rPr lang="en-GB" dirty="0" smtClean="0"/>
              <a:t>Sir Richard Aikens and Edward </a:t>
            </a:r>
            <a:r>
              <a:rPr lang="en-GB" dirty="0" err="1" smtClean="0"/>
              <a:t>Ho</a:t>
            </a:r>
            <a:endParaRPr lang="en-GB" dirty="0"/>
          </a:p>
        </p:txBody>
      </p:sp>
      <p:sp>
        <p:nvSpPr>
          <p:cNvPr id="6" name="Title 5"/>
          <p:cNvSpPr>
            <a:spLocks noGrp="1"/>
          </p:cNvSpPr>
          <p:nvPr>
            <p:ph type="ctrTitle"/>
          </p:nvPr>
        </p:nvSpPr>
        <p:spPr/>
        <p:txBody>
          <a:bodyPr/>
          <a:lstStyle/>
          <a:p>
            <a:r>
              <a:rPr lang="en-GB" sz="2800" dirty="0"/>
              <a:t>JURISDICTION ISSUES</a:t>
            </a:r>
            <a:br>
              <a:rPr lang="en-GB" sz="2800" dirty="0"/>
            </a:br>
            <a:endParaRPr lang="en-GB" dirty="0"/>
          </a:p>
        </p:txBody>
      </p:sp>
    </p:spTree>
    <p:extLst>
      <p:ext uri="{BB962C8B-B14F-4D97-AF65-F5344CB8AC3E}">
        <p14:creationId xmlns:p14="http://schemas.microsoft.com/office/powerpoint/2010/main" val="588372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a:xfrm>
            <a:off x="1148576" y="122663"/>
            <a:ext cx="7131421" cy="729744"/>
          </a:xfrm>
        </p:spPr>
        <p:txBody>
          <a:bodyPr>
            <a:normAutofit/>
          </a:bodyPr>
          <a:lstStyle/>
          <a:p>
            <a:pPr algn="ctr"/>
            <a:r>
              <a:rPr lang="en-US" dirty="0" smtClean="0"/>
              <a:t>Jurisdictional issues:  introduction</a:t>
            </a:r>
            <a:endParaRPr lang="en-US" dirty="0"/>
          </a:p>
        </p:txBody>
      </p:sp>
      <p:sp>
        <p:nvSpPr>
          <p:cNvPr id="5" name="Content Placeholder 4"/>
          <p:cNvSpPr>
            <a:spLocks noGrp="1"/>
          </p:cNvSpPr>
          <p:nvPr>
            <p:ph sz="quarter" idx="11"/>
          </p:nvPr>
        </p:nvSpPr>
        <p:spPr>
          <a:xfrm>
            <a:off x="598714" y="1415142"/>
            <a:ext cx="7798290" cy="4496686"/>
          </a:xfrm>
        </p:spPr>
        <p:txBody>
          <a:bodyPr/>
          <a:lstStyle/>
          <a:p>
            <a:pPr marL="358775" indent="-358775"/>
            <a:r>
              <a:rPr lang="en-US" sz="1800" dirty="0" smtClean="0"/>
              <a:t>Since 2008 there have been hundreds of banking and financial cases in the English courts and in London arbitration. </a:t>
            </a:r>
            <a:endParaRPr lang="en-US" sz="1800" dirty="0"/>
          </a:p>
          <a:p>
            <a:pPr marL="358775" indent="-358775"/>
            <a:r>
              <a:rPr lang="en-US" sz="1800" dirty="0" smtClean="0"/>
              <a:t>Jurisdictional disputes often arise.   </a:t>
            </a:r>
          </a:p>
          <a:p>
            <a:pPr marL="358775" indent="-358775">
              <a:spcAft>
                <a:spcPts val="1000"/>
              </a:spcAft>
            </a:pPr>
            <a:r>
              <a:rPr lang="en-US" sz="1800" dirty="0" smtClean="0"/>
              <a:t>Banking and financial services parties are usually sophisticated and have elaborate contractual terms, such as the ISDA Master Agreement,  which will usually include:</a:t>
            </a:r>
          </a:p>
          <a:p>
            <a:pPr marL="719138" lvl="1" indent="-360363">
              <a:spcAft>
                <a:spcPts val="1000"/>
              </a:spcAft>
              <a:buFont typeface="Wingdings" panose="05000000000000000000" pitchFamily="2" charset="2"/>
              <a:buChar char="Ø"/>
            </a:pPr>
            <a:r>
              <a:rPr lang="en-US" sz="1800" dirty="0" smtClean="0"/>
              <a:t>Governing law clauses</a:t>
            </a:r>
          </a:p>
          <a:p>
            <a:pPr marL="719138" lvl="1" indent="-360363">
              <a:spcAft>
                <a:spcPts val="1000"/>
              </a:spcAft>
              <a:buFont typeface="Wingdings" panose="05000000000000000000" pitchFamily="2" charset="2"/>
              <a:buChar char="Ø"/>
            </a:pPr>
            <a:r>
              <a:rPr lang="en-US" sz="1800" dirty="0"/>
              <a:t>J</a:t>
            </a:r>
            <a:r>
              <a:rPr lang="en-US" sz="1800" dirty="0" smtClean="0"/>
              <a:t>urisdiction clauses of one sort or another</a:t>
            </a:r>
          </a:p>
          <a:p>
            <a:pPr marL="1077913" lvl="2" indent="-358775">
              <a:spcAft>
                <a:spcPts val="1000"/>
              </a:spcAft>
              <a:buFont typeface="Courier New" panose="02070309020205020404" pitchFamily="49" charset="0"/>
              <a:buChar char="o"/>
            </a:pPr>
            <a:r>
              <a:rPr lang="en-US" sz="1800" dirty="0" smtClean="0"/>
              <a:t>Reciprocal exclusive jurisdiction clauses</a:t>
            </a:r>
          </a:p>
          <a:p>
            <a:pPr marL="1077913" lvl="2" indent="-358775">
              <a:spcAft>
                <a:spcPts val="1000"/>
              </a:spcAft>
              <a:buFont typeface="Courier New" panose="02070309020205020404" pitchFamily="49" charset="0"/>
              <a:buChar char="o"/>
            </a:pPr>
            <a:r>
              <a:rPr lang="en-US" sz="1800" dirty="0" smtClean="0"/>
              <a:t>Asymmetrical exclusive jurisdiction clauses</a:t>
            </a:r>
          </a:p>
          <a:p>
            <a:pPr marL="1077913" lvl="2" indent="-358775">
              <a:spcAft>
                <a:spcPts val="1000"/>
              </a:spcAft>
              <a:buFont typeface="Courier New" panose="02070309020205020404" pitchFamily="49" charset="0"/>
              <a:buChar char="o"/>
            </a:pPr>
            <a:r>
              <a:rPr lang="en-US" sz="1800" dirty="0" smtClean="0"/>
              <a:t>Non-exclusive jurisdiction clauses</a:t>
            </a:r>
          </a:p>
          <a:p>
            <a:pPr marL="358775" indent="-358775"/>
            <a:r>
              <a:rPr lang="en-US" sz="1800" dirty="0" smtClean="0"/>
              <a:t>What form do the jurisdictional disputes take?</a:t>
            </a:r>
          </a:p>
          <a:p>
            <a:pPr lvl="1"/>
            <a:endParaRPr lang="en-US" dirty="0" smtClean="0"/>
          </a:p>
        </p:txBody>
      </p:sp>
    </p:spTree>
    <p:extLst>
      <p:ext uri="{BB962C8B-B14F-4D97-AF65-F5344CB8AC3E}">
        <p14:creationId xmlns:p14="http://schemas.microsoft.com/office/powerpoint/2010/main" val="4110135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5" name="Rectangle 4"/>
          <p:cNvSpPr/>
          <p:nvPr/>
        </p:nvSpPr>
        <p:spPr>
          <a:xfrm>
            <a:off x="-61546" y="1090246"/>
            <a:ext cx="9548446" cy="576775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normAutofit fontScale="90000"/>
          </a:bodyPr>
          <a:lstStyle/>
          <a:p>
            <a:r>
              <a:rPr lang="en-US" dirty="0"/>
              <a:t>What jurisdictional problems arise in banking and financial services litigation?</a:t>
            </a:r>
          </a:p>
        </p:txBody>
      </p:sp>
      <p:sp>
        <p:nvSpPr>
          <p:cNvPr id="4" name="Content Placeholder 3"/>
          <p:cNvSpPr>
            <a:spLocks noGrp="1"/>
          </p:cNvSpPr>
          <p:nvPr>
            <p:ph sz="quarter" idx="11"/>
          </p:nvPr>
        </p:nvSpPr>
        <p:spPr>
          <a:xfrm>
            <a:off x="292099" y="1257299"/>
            <a:ext cx="8753929" cy="4889373"/>
          </a:xfrm>
        </p:spPr>
        <p:txBody>
          <a:bodyPr>
            <a:normAutofit fontScale="85000" lnSpcReduction="10000"/>
          </a:bodyPr>
          <a:lstStyle/>
          <a:p>
            <a:pPr>
              <a:spcAft>
                <a:spcPts val="600"/>
              </a:spcAft>
            </a:pPr>
            <a:r>
              <a:rPr lang="en-US" sz="1900" dirty="0" smtClean="0"/>
              <a:t>Jurisdictional issues we will concentrate on: </a:t>
            </a:r>
          </a:p>
          <a:p>
            <a:pPr marL="533400" indent="-358775">
              <a:spcAft>
                <a:spcPts val="600"/>
              </a:spcAft>
              <a:buFont typeface="Wingdings" panose="05000000000000000000" pitchFamily="2" charset="2"/>
              <a:buChar char="Ø"/>
            </a:pPr>
            <a:r>
              <a:rPr lang="en-US" sz="1900" dirty="0" smtClean="0"/>
              <a:t>Challenges to a claim that the English court should hear the dispute. We will concentrate on the Recast Brussels 1 Regulation rules as the background. In particular note: </a:t>
            </a:r>
          </a:p>
          <a:p>
            <a:pPr marL="892175" lvl="2" indent="-358775">
              <a:spcAft>
                <a:spcPts val="600"/>
              </a:spcAft>
              <a:buFont typeface="Courier New" panose="02070309020205020404" pitchFamily="49" charset="0"/>
              <a:buChar char="o"/>
            </a:pPr>
            <a:r>
              <a:rPr lang="en-US" sz="1900" dirty="0" smtClean="0"/>
              <a:t>Art. 25: Effect of the parties having a jurisdiction (“choice of court”) agreement in their contract. What about “asymmetric jurisdiction clauses” and “non-exclusive” jurisdiction clauses?</a:t>
            </a:r>
          </a:p>
          <a:p>
            <a:pPr marL="892175" lvl="2" indent="-358775">
              <a:spcAft>
                <a:spcPts val="600"/>
              </a:spcAft>
              <a:buFont typeface="Courier New" panose="02070309020205020404" pitchFamily="49" charset="0"/>
              <a:buChar char="o"/>
            </a:pPr>
            <a:r>
              <a:rPr lang="en-US" sz="1900" dirty="0" smtClean="0"/>
              <a:t>Art.  31(2):  obligation of non-chosen court to stay proceedings in </a:t>
            </a:r>
            <a:r>
              <a:rPr lang="en-US" sz="1900" dirty="0" err="1" smtClean="0"/>
              <a:t>favour</a:t>
            </a:r>
            <a:r>
              <a:rPr lang="en-US" sz="1900" dirty="0" smtClean="0"/>
              <a:t> of the chosen court.</a:t>
            </a:r>
          </a:p>
          <a:p>
            <a:pPr marL="892175" lvl="2" indent="-358775">
              <a:spcAft>
                <a:spcPts val="600"/>
              </a:spcAft>
              <a:buFont typeface="Courier New" panose="02070309020205020404" pitchFamily="49" charset="0"/>
              <a:buChar char="o"/>
            </a:pPr>
            <a:r>
              <a:rPr lang="en-US" sz="1900" dirty="0" smtClean="0"/>
              <a:t>Art. 29(1) (</a:t>
            </a:r>
            <a:r>
              <a:rPr lang="en-US" sz="1900" i="1" dirty="0" smtClean="0"/>
              <a:t>Lis </a:t>
            </a:r>
            <a:r>
              <a:rPr lang="en-US" sz="1900" i="1" dirty="0" err="1" smtClean="0"/>
              <a:t>pendens</a:t>
            </a:r>
            <a:r>
              <a:rPr lang="en-US" sz="1900" dirty="0" smtClean="0"/>
              <a:t>) and its relationship with Art.31(2)</a:t>
            </a:r>
          </a:p>
          <a:p>
            <a:pPr marL="892175" lvl="2" indent="-358775">
              <a:spcAft>
                <a:spcPts val="600"/>
              </a:spcAft>
              <a:buFont typeface="Courier New" panose="02070309020205020404" pitchFamily="49" charset="0"/>
              <a:buChar char="o"/>
            </a:pPr>
            <a:r>
              <a:rPr lang="en-US" sz="1900" dirty="0" smtClean="0"/>
              <a:t>Conflicting jurisdiction provisions e.g. in several contracts?  Which one wins?</a:t>
            </a:r>
          </a:p>
          <a:p>
            <a:pPr marL="892175" lvl="2" indent="-358775">
              <a:spcAft>
                <a:spcPts val="600"/>
              </a:spcAft>
              <a:buFont typeface="Courier New" panose="02070309020205020404" pitchFamily="49" charset="0"/>
              <a:buChar char="o"/>
            </a:pPr>
            <a:r>
              <a:rPr lang="en-US" sz="1900" dirty="0" smtClean="0"/>
              <a:t>Use of expert evidence on foreign law in jurisdiction clause disputes.</a:t>
            </a:r>
          </a:p>
          <a:p>
            <a:pPr marL="533400" lvl="1" indent="-358775">
              <a:spcAft>
                <a:spcPts val="600"/>
              </a:spcAft>
              <a:buFont typeface="Wingdings" panose="05000000000000000000" pitchFamily="2" charset="2"/>
              <a:buChar char="Ø"/>
            </a:pPr>
            <a:r>
              <a:rPr lang="en-US" sz="1900" dirty="0" smtClean="0"/>
              <a:t>Anti-suit injunctions in the context of arbitrations</a:t>
            </a:r>
          </a:p>
          <a:p>
            <a:pPr marL="892175" lvl="3" indent="-352425">
              <a:spcAft>
                <a:spcPts val="600"/>
              </a:spcAft>
              <a:buFont typeface="Courier New" panose="02070309020205020404" pitchFamily="49" charset="0"/>
              <a:buChar char="o"/>
            </a:pPr>
            <a:r>
              <a:rPr lang="en-US" sz="1900" dirty="0" smtClean="0"/>
              <a:t>Where are we with </a:t>
            </a:r>
            <a:r>
              <a:rPr lang="en-US" sz="1900" b="1" i="1" dirty="0" smtClean="0"/>
              <a:t>West Tankers </a:t>
            </a:r>
            <a:r>
              <a:rPr lang="en-US" sz="1900" dirty="0" smtClean="0"/>
              <a:t>now?</a:t>
            </a:r>
            <a:endParaRPr lang="en-US" sz="1900" dirty="0"/>
          </a:p>
          <a:p>
            <a:pPr marL="533400" lvl="1" indent="-354013">
              <a:buFont typeface="Wingdings" panose="05000000000000000000" pitchFamily="2" charset="2"/>
              <a:buChar char="Ø"/>
            </a:pPr>
            <a:r>
              <a:rPr lang="en-US" sz="1900" dirty="0"/>
              <a:t>What is going to happen to the Brussels 1 Regulation regime if </a:t>
            </a:r>
            <a:r>
              <a:rPr lang="en-US" sz="1900" dirty="0" err="1"/>
              <a:t>Brexit</a:t>
            </a:r>
            <a:r>
              <a:rPr lang="en-US" sz="1900" dirty="0"/>
              <a:t> goes ahead?</a:t>
            </a:r>
          </a:p>
          <a:p>
            <a:pPr lvl="2"/>
            <a:endParaRPr lang="en-US" sz="2000" dirty="0" smtClean="0"/>
          </a:p>
          <a:p>
            <a:pPr lvl="2"/>
            <a:endParaRPr lang="en-US" sz="2000" dirty="0"/>
          </a:p>
        </p:txBody>
      </p:sp>
    </p:spTree>
    <p:extLst>
      <p:ext uri="{BB962C8B-B14F-4D97-AF65-F5344CB8AC3E}">
        <p14:creationId xmlns:p14="http://schemas.microsoft.com/office/powerpoint/2010/main" val="433338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96" name="Rectangle 95"/>
          <p:cNvSpPr/>
          <p:nvPr/>
        </p:nvSpPr>
        <p:spPr>
          <a:xfrm>
            <a:off x="-96715" y="0"/>
            <a:ext cx="9750669" cy="695471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0" name="Rounded Rectangle 279"/>
          <p:cNvSpPr/>
          <p:nvPr/>
        </p:nvSpPr>
        <p:spPr>
          <a:xfrm>
            <a:off x="5664200" y="138113"/>
            <a:ext cx="1355725" cy="327025"/>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a:ea typeface="+mn-ea"/>
              <a:cs typeface="+mn-cs"/>
            </a:endParaRPr>
          </a:p>
        </p:txBody>
      </p:sp>
      <p:sp>
        <p:nvSpPr>
          <p:cNvPr id="281" name="Rounded Rectangle 280"/>
          <p:cNvSpPr/>
          <p:nvPr/>
        </p:nvSpPr>
        <p:spPr>
          <a:xfrm>
            <a:off x="5622925" y="630238"/>
            <a:ext cx="3076575" cy="763587"/>
          </a:xfrm>
          <a:prstGeom prst="roundRect">
            <a:avLst/>
          </a:prstGeom>
          <a:solidFill>
            <a:srgbClr val="00B05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lvl="0" algn="ctr" fontAlgn="base">
              <a:spcBef>
                <a:spcPct val="0"/>
              </a:spcBef>
              <a:spcAft>
                <a:spcPct val="0"/>
              </a:spcAft>
              <a:defRPr/>
            </a:pPr>
            <a:r>
              <a:rPr kumimoji="0" lang="en-GB" altLang="en-US" sz="1100" b="1" i="0" u="sng" strike="noStrike" kern="0" cap="none" spc="0" normalizeH="0" baseline="0" noProof="0" dirty="0">
                <a:ln>
                  <a:noFill/>
                </a:ln>
                <a:solidFill>
                  <a:prstClr val="white"/>
                </a:solidFill>
                <a:effectLst/>
                <a:uLnTx/>
                <a:uFillTx/>
                <a:latin typeface="Andale Sans for VST" charset="0"/>
                <a:ea typeface="+mn-ea"/>
                <a:cs typeface="+mn-cs"/>
              </a:rPr>
              <a:t>Court has JRN  </a:t>
            </a:r>
            <a:r>
              <a:rPr kumimoji="0" lang="en-GB" altLang="en-US" sz="1100" b="0" i="0" u="none" strike="noStrike" kern="0" cap="none" spc="0" normalizeH="0" baseline="0" noProof="0" dirty="0">
                <a:ln>
                  <a:noFill/>
                </a:ln>
                <a:solidFill>
                  <a:prstClr val="white"/>
                </a:solidFill>
                <a:effectLst/>
                <a:uLnTx/>
                <a:uFillTx/>
                <a:latin typeface="Andale Sans for VST" charset="0"/>
                <a:ea typeface="+mn-ea"/>
                <a:cs typeface="+mn-cs"/>
              </a:rPr>
              <a:t>(even if there are parallel/related proceedings abroad: </a:t>
            </a:r>
            <a:r>
              <a:rPr lang="en-GB" altLang="en-US" sz="1100" i="1" u="sng" kern="0" dirty="0">
                <a:solidFill>
                  <a:prstClr val="white"/>
                </a:solidFill>
                <a:latin typeface="Andale Sans for VST" charset="0"/>
              </a:rPr>
              <a:t>Commerzbank </a:t>
            </a:r>
            <a:r>
              <a:rPr lang="en-GB" altLang="en-US" sz="1100" i="1" u="sng" kern="0" dirty="0" smtClean="0">
                <a:solidFill>
                  <a:prstClr val="white"/>
                </a:solidFill>
                <a:latin typeface="Andale Sans for VST" charset="0"/>
              </a:rPr>
              <a:t>v </a:t>
            </a:r>
            <a:r>
              <a:rPr lang="en-GB" altLang="en-US" sz="1100" i="1" u="sng" kern="0" dirty="0" err="1">
                <a:solidFill>
                  <a:prstClr val="white"/>
                </a:solidFill>
                <a:latin typeface="Andale Sans for VST" charset="0"/>
              </a:rPr>
              <a:t>Liquimar</a:t>
            </a:r>
            <a:r>
              <a:rPr lang="en-GB" altLang="en-US" sz="1100" i="1" u="sng" kern="0" dirty="0">
                <a:solidFill>
                  <a:prstClr val="white"/>
                </a:solidFill>
                <a:latin typeface="Andale Sans for VST" charset="0"/>
              </a:rPr>
              <a:t> Tankers </a:t>
            </a:r>
            <a:r>
              <a:rPr lang="en-GB" altLang="en-US" sz="1100" kern="0" dirty="0" smtClean="0">
                <a:solidFill>
                  <a:prstClr val="white"/>
                </a:solidFill>
                <a:latin typeface="Andale Sans for VST" charset="0"/>
              </a:rPr>
              <a:t>[</a:t>
            </a:r>
            <a:r>
              <a:rPr lang="en-GB" altLang="en-US" sz="1100" kern="0" dirty="0">
                <a:solidFill>
                  <a:prstClr val="white"/>
                </a:solidFill>
                <a:latin typeface="Andale Sans for VST" charset="0"/>
              </a:rPr>
              <a:t>2017] EWHC 161 (</a:t>
            </a:r>
            <a:r>
              <a:rPr lang="en-GB" altLang="en-US" sz="1100" kern="0" dirty="0" err="1">
                <a:solidFill>
                  <a:prstClr val="white"/>
                </a:solidFill>
                <a:latin typeface="Andale Sans for VST" charset="0"/>
              </a:rPr>
              <a:t>Comm</a:t>
            </a:r>
            <a:r>
              <a:rPr lang="en-GB" altLang="en-US" sz="1100" kern="0" dirty="0" smtClean="0">
                <a:solidFill>
                  <a:prstClr val="white"/>
                </a:solidFill>
                <a:latin typeface="Andale Sans for VST" charset="0"/>
              </a:rPr>
              <a:t>) at [78</a:t>
            </a:r>
            <a:r>
              <a:rPr kumimoji="0" lang="en-GB" altLang="en-US" sz="1100" b="0" i="0" u="none" strike="noStrike" kern="0" cap="none" spc="0" normalizeH="0" baseline="0" noProof="0" dirty="0" smtClean="0">
                <a:ln>
                  <a:noFill/>
                </a:ln>
                <a:solidFill>
                  <a:prstClr val="white"/>
                </a:solidFill>
                <a:effectLst/>
                <a:uLnTx/>
                <a:uFillTx/>
                <a:latin typeface="Andale Sans for VST" charset="0"/>
                <a:ea typeface="+mn-ea"/>
                <a:cs typeface="+mn-cs"/>
              </a:rPr>
              <a:t>], Rec. 22)</a:t>
            </a:r>
            <a:endParaRPr kumimoji="0" lang="en-GB" altLang="en-US" sz="1100" b="0" i="0" u="none" strike="noStrike" kern="0" cap="none" spc="0" normalizeH="0" baseline="0" noProof="0" dirty="0">
              <a:ln>
                <a:noFill/>
              </a:ln>
              <a:solidFill>
                <a:prstClr val="white"/>
              </a:solidFill>
              <a:effectLst/>
              <a:uLnTx/>
              <a:uFillTx/>
              <a:latin typeface="Andale Sans for VST" charset="0"/>
              <a:ea typeface="+mn-ea"/>
              <a:cs typeface="+mn-cs"/>
            </a:endParaRPr>
          </a:p>
        </p:txBody>
      </p:sp>
      <p:sp>
        <p:nvSpPr>
          <p:cNvPr id="282" name="Title 1"/>
          <p:cNvSpPr txBox="1">
            <a:spLocks/>
          </p:cNvSpPr>
          <p:nvPr/>
        </p:nvSpPr>
        <p:spPr bwMode="auto">
          <a:xfrm>
            <a:off x="7275513" y="-95250"/>
            <a:ext cx="1868487"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GB" altLang="en-US" sz="1600" b="1" i="0" u="sng" strike="noStrike" kern="1200" cap="none" spc="0" normalizeH="0" baseline="0" noProof="0" smtClean="0">
                <a:ln>
                  <a:noFill/>
                </a:ln>
                <a:solidFill>
                  <a:sysClr val="windowText" lastClr="000000"/>
                </a:solidFill>
                <a:effectLst/>
                <a:uLnTx/>
                <a:uFillTx/>
                <a:latin typeface="Calibri"/>
                <a:ea typeface="MS PGothic" pitchFamily="34" charset="-128"/>
              </a:rPr>
              <a:t>Jurisdiction under Recast Brussels I </a:t>
            </a:r>
          </a:p>
        </p:txBody>
      </p:sp>
      <p:sp>
        <p:nvSpPr>
          <p:cNvPr id="283" name="Rounded Rectangle 282"/>
          <p:cNvSpPr/>
          <p:nvPr/>
        </p:nvSpPr>
        <p:spPr>
          <a:xfrm>
            <a:off x="107950" y="836613"/>
            <a:ext cx="4832350" cy="703262"/>
          </a:xfrm>
          <a:prstGeom prst="roundRect">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Calibri"/>
                <a:ea typeface="+mn-ea"/>
                <a:cs typeface="+mn-cs"/>
              </a:rPr>
              <a:t>Exclusive Jurisdiction - </a:t>
            </a:r>
            <a:r>
              <a:rPr kumimoji="0" lang="en-GB" sz="1400" b="1" i="0" u="none" strike="noStrike" kern="0" cap="none" spc="0" normalizeH="0" baseline="0" noProof="0" dirty="0">
                <a:ln>
                  <a:noFill/>
                </a:ln>
                <a:solidFill>
                  <a:prstClr val="white"/>
                </a:solidFill>
                <a:effectLst/>
                <a:uLnTx/>
                <a:uFillTx/>
                <a:latin typeface="Calibri"/>
                <a:ea typeface="+mn-ea"/>
                <a:cs typeface="+mn-cs"/>
              </a:rPr>
              <a:t> </a:t>
            </a:r>
            <a:r>
              <a:rPr kumimoji="0" lang="en-GB" sz="1400" b="0" i="0" u="none" strike="noStrike" kern="0" cap="none" spc="0" normalizeH="0" baseline="0" noProof="0" dirty="0">
                <a:ln>
                  <a:noFill/>
                </a:ln>
                <a:solidFill>
                  <a:prstClr val="white"/>
                </a:solidFill>
                <a:effectLst/>
                <a:uLnTx/>
                <a:uFillTx/>
                <a:latin typeface="Calibri"/>
                <a:ea typeface="+mn-ea"/>
                <a:cs typeface="+mn-cs"/>
              </a:rPr>
              <a:t>Is this a special case where (regardless of  domicile) the Court has exclusive jurisdiction?  Art 24 (formerly Art 22)</a:t>
            </a:r>
          </a:p>
        </p:txBody>
      </p:sp>
      <p:sp>
        <p:nvSpPr>
          <p:cNvPr id="284" name="Rounded Rectangle 283"/>
          <p:cNvSpPr/>
          <p:nvPr/>
        </p:nvSpPr>
        <p:spPr>
          <a:xfrm>
            <a:off x="211138" y="1844675"/>
            <a:ext cx="4414837" cy="630238"/>
          </a:xfrm>
          <a:prstGeom prst="roundRect">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Calibri"/>
                <a:ea typeface="+mn-ea"/>
                <a:cs typeface="+mn-cs"/>
              </a:rPr>
              <a:t>Jurisdiction Agreement </a:t>
            </a:r>
            <a:r>
              <a:rPr kumimoji="0" lang="en-GB" sz="1400" b="1" i="0" u="none" strike="noStrike" kern="0" cap="none" spc="0" normalizeH="0" baseline="0" noProof="0" dirty="0">
                <a:ln>
                  <a:noFill/>
                </a:ln>
                <a:solidFill>
                  <a:prstClr val="white"/>
                </a:solidFill>
                <a:effectLst/>
                <a:uLnTx/>
                <a:uFillTx/>
                <a:latin typeface="Calibri"/>
                <a:ea typeface="+mn-ea"/>
                <a:cs typeface="+mn-cs"/>
              </a:rPr>
              <a:t>- </a:t>
            </a:r>
            <a:r>
              <a:rPr kumimoji="0" lang="en-GB" sz="1400" b="0" i="0" u="none" strike="noStrike" kern="0" cap="none" spc="0" normalizeH="0" baseline="0" noProof="0" dirty="0">
                <a:ln>
                  <a:noFill/>
                </a:ln>
                <a:solidFill>
                  <a:prstClr val="white"/>
                </a:solidFill>
                <a:effectLst/>
                <a:uLnTx/>
                <a:uFillTx/>
                <a:latin typeface="Calibri"/>
                <a:ea typeface="+mn-ea"/>
                <a:cs typeface="+mn-cs"/>
              </a:rPr>
              <a:t>Is there a valid jurisdiction agreement? Art 25 (formerly Art 23)</a:t>
            </a:r>
          </a:p>
        </p:txBody>
      </p:sp>
      <p:sp>
        <p:nvSpPr>
          <p:cNvPr id="285" name="Rounded Rectangle 284"/>
          <p:cNvSpPr/>
          <p:nvPr/>
        </p:nvSpPr>
        <p:spPr>
          <a:xfrm>
            <a:off x="155575" y="3552825"/>
            <a:ext cx="4411663" cy="523875"/>
          </a:xfrm>
          <a:prstGeom prst="roundRect">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Calibri"/>
                <a:ea typeface="+mn-ea"/>
                <a:cs typeface="+mn-cs"/>
              </a:rPr>
              <a:t>General Rule – Domicile</a:t>
            </a:r>
            <a:r>
              <a:rPr kumimoji="0" lang="en-GB" sz="1400" b="1" i="0" u="none" strike="noStrike" kern="0" cap="none" spc="0" normalizeH="0" baseline="0" noProof="0" dirty="0">
                <a:ln>
                  <a:noFill/>
                </a:ln>
                <a:solidFill>
                  <a:prstClr val="white"/>
                </a:solidFill>
                <a:effectLst/>
                <a:uLnTx/>
                <a:uFillTx/>
                <a:latin typeface="Calibri"/>
                <a:ea typeface="+mn-ea"/>
                <a:cs typeface="+mn-cs"/>
              </a:rPr>
              <a:t>: </a:t>
            </a:r>
            <a:r>
              <a:rPr kumimoji="0" lang="en-GB" sz="1400" b="0" i="0" u="none" strike="noStrike" kern="0" cap="none" spc="0" normalizeH="0" baseline="0" noProof="0" dirty="0">
                <a:ln>
                  <a:noFill/>
                </a:ln>
                <a:solidFill>
                  <a:prstClr val="white"/>
                </a:solidFill>
                <a:effectLst/>
                <a:uLnTx/>
                <a:uFillTx/>
                <a:latin typeface="Calibri"/>
                <a:ea typeface="+mn-ea"/>
                <a:cs typeface="+mn-cs"/>
              </a:rPr>
              <a:t>Is the defendant domiciled in  England &amp; Wales? Art 4 (formerly Art 2)</a:t>
            </a:r>
          </a:p>
        </p:txBody>
      </p:sp>
      <p:sp>
        <p:nvSpPr>
          <p:cNvPr id="286" name="Rounded Rectangle 285"/>
          <p:cNvSpPr/>
          <p:nvPr/>
        </p:nvSpPr>
        <p:spPr>
          <a:xfrm>
            <a:off x="155575" y="4313238"/>
            <a:ext cx="4819650" cy="555625"/>
          </a:xfrm>
          <a:prstGeom prst="roundRect">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a:ea typeface="+mn-ea"/>
                <a:cs typeface="+mn-cs"/>
              </a:rPr>
              <a:t>Special Rules: </a:t>
            </a:r>
            <a:r>
              <a:rPr kumimoji="0" lang="en-GB" sz="1400" b="0" i="0" u="none" strike="noStrike" kern="0" cap="none" spc="0" normalizeH="0" baseline="0" noProof="0" dirty="0">
                <a:ln>
                  <a:noFill/>
                </a:ln>
                <a:solidFill>
                  <a:prstClr val="white"/>
                </a:solidFill>
                <a:effectLst/>
                <a:uLnTx/>
                <a:uFillTx/>
                <a:latin typeface="Calibri"/>
                <a:ea typeface="+mn-ea"/>
                <a:cs typeface="+mn-cs"/>
              </a:rPr>
              <a:t>Do any of the special rules on jurisdiction confer jurisdiction on the English court? Art 7-8 (formerly Arts 5-6)</a:t>
            </a:r>
            <a:endParaRPr kumimoji="0" lang="en-GB" sz="1400" b="1" i="0" u="none" strike="noStrike" kern="0" cap="none" spc="0" normalizeH="0" baseline="0" noProof="0" dirty="0">
              <a:ln>
                <a:noFill/>
              </a:ln>
              <a:solidFill>
                <a:prstClr val="white"/>
              </a:solidFill>
              <a:effectLst/>
              <a:uLnTx/>
              <a:uFillTx/>
              <a:latin typeface="Calibri"/>
              <a:ea typeface="+mn-ea"/>
              <a:cs typeface="+mn-cs"/>
            </a:endParaRPr>
          </a:p>
        </p:txBody>
      </p:sp>
      <p:sp>
        <p:nvSpPr>
          <p:cNvPr id="287" name="Rounded Rectangle 286"/>
          <p:cNvSpPr/>
          <p:nvPr/>
        </p:nvSpPr>
        <p:spPr>
          <a:xfrm>
            <a:off x="271463" y="166688"/>
            <a:ext cx="4800600" cy="358775"/>
          </a:xfrm>
          <a:prstGeom prst="roundRect">
            <a:avLst/>
          </a:prstGeom>
          <a:solidFill>
            <a:srgbClr val="F79646">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Calibri"/>
                <a:ea typeface="+mn-ea"/>
                <a:cs typeface="+mn-cs"/>
              </a:rPr>
              <a:t>Scope:</a:t>
            </a:r>
            <a:r>
              <a:rPr kumimoji="0" lang="en-GB" sz="1400" b="1" i="0" u="none" strike="noStrike" kern="0" cap="none" spc="0" normalizeH="0" baseline="0" noProof="0" dirty="0">
                <a:ln>
                  <a:noFill/>
                </a:ln>
                <a:solidFill>
                  <a:prstClr val="white"/>
                </a:solidFill>
                <a:effectLst/>
                <a:uLnTx/>
                <a:uFillTx/>
                <a:latin typeface="Calibri"/>
                <a:ea typeface="+mn-ea"/>
                <a:cs typeface="+mn-cs"/>
              </a:rPr>
              <a:t> </a:t>
            </a:r>
            <a:r>
              <a:rPr kumimoji="0" lang="en-GB" sz="1400" b="0" i="0" u="none" strike="noStrike" kern="0" cap="none" spc="0" normalizeH="0" baseline="0" noProof="0" dirty="0">
                <a:ln>
                  <a:noFill/>
                </a:ln>
                <a:solidFill>
                  <a:prstClr val="white"/>
                </a:solidFill>
                <a:effectLst/>
                <a:uLnTx/>
                <a:uFillTx/>
                <a:latin typeface="Calibri"/>
                <a:ea typeface="+mn-ea"/>
                <a:cs typeface="+mn-cs"/>
              </a:rPr>
              <a:t>Is  the claim a “civil and commercial matter”? – Art 1</a:t>
            </a:r>
          </a:p>
        </p:txBody>
      </p:sp>
      <p:cxnSp>
        <p:nvCxnSpPr>
          <p:cNvPr id="288" name="Straight Arrow Connector 287"/>
          <p:cNvCxnSpPr/>
          <p:nvPr/>
        </p:nvCxnSpPr>
        <p:spPr>
          <a:xfrm>
            <a:off x="5138738" y="344488"/>
            <a:ext cx="45085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89" name="Straight Arrow Connector 288"/>
          <p:cNvCxnSpPr/>
          <p:nvPr/>
        </p:nvCxnSpPr>
        <p:spPr>
          <a:xfrm>
            <a:off x="2097088" y="549275"/>
            <a:ext cx="0" cy="25876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90" name="TextBox 31"/>
          <p:cNvSpPr txBox="1">
            <a:spLocks noChangeArrowheads="1"/>
          </p:cNvSpPr>
          <p:nvPr/>
        </p:nvSpPr>
        <p:spPr bwMode="auto">
          <a:xfrm>
            <a:off x="1460500" y="569913"/>
            <a:ext cx="44767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fontAlgn="base" hangingPunct="1">
              <a:spcBef>
                <a:spcPct val="0"/>
              </a:spcBef>
              <a:spcAft>
                <a:spcPct val="0"/>
              </a:spcAft>
              <a:buFontTx/>
              <a:buNone/>
            </a:pPr>
            <a:r>
              <a:rPr lang="en-GB" altLang="en-US" sz="1200" b="1" smtClean="0">
                <a:solidFill>
                  <a:prstClr val="black"/>
                </a:solidFill>
                <a:latin typeface="Andale Sans for VST" charset="0"/>
              </a:rPr>
              <a:t>Yes</a:t>
            </a:r>
          </a:p>
        </p:txBody>
      </p:sp>
      <p:sp>
        <p:nvSpPr>
          <p:cNvPr id="291" name="Rounded Rectangle 290"/>
          <p:cNvSpPr/>
          <p:nvPr/>
        </p:nvSpPr>
        <p:spPr>
          <a:xfrm>
            <a:off x="5840413" y="3897313"/>
            <a:ext cx="1944687" cy="668337"/>
          </a:xfrm>
          <a:prstGeom prst="roundRect">
            <a:avLst/>
          </a:prstGeom>
          <a:solidFill>
            <a:srgbClr val="1F497D">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Are there parallel proceedings in another MS? Art 29</a:t>
            </a:r>
          </a:p>
        </p:txBody>
      </p:sp>
      <p:sp>
        <p:nvSpPr>
          <p:cNvPr id="292" name="TextBox 14"/>
          <p:cNvSpPr txBox="1">
            <a:spLocks noChangeArrowheads="1"/>
          </p:cNvSpPr>
          <p:nvPr/>
        </p:nvSpPr>
        <p:spPr bwMode="auto">
          <a:xfrm>
            <a:off x="5529263" y="187325"/>
            <a:ext cx="1609725" cy="277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smtClean="0">
                <a:solidFill>
                  <a:prstClr val="black"/>
                </a:solidFill>
                <a:latin typeface="Andale Sans for VST" charset="0"/>
              </a:rPr>
              <a:t>Reg does not apply</a:t>
            </a:r>
          </a:p>
        </p:txBody>
      </p:sp>
      <p:sp>
        <p:nvSpPr>
          <p:cNvPr id="293" name="Rounded Rectangle 292"/>
          <p:cNvSpPr/>
          <p:nvPr/>
        </p:nvSpPr>
        <p:spPr>
          <a:xfrm>
            <a:off x="8313738" y="3055938"/>
            <a:ext cx="708025" cy="676275"/>
          </a:xfrm>
          <a:prstGeom prst="roundRect">
            <a:avLst/>
          </a:prstGeom>
          <a:solidFill>
            <a:srgbClr val="00B05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Court has JRN</a:t>
            </a:r>
          </a:p>
        </p:txBody>
      </p:sp>
      <p:sp>
        <p:nvSpPr>
          <p:cNvPr id="294" name="Rounded Rectangle 293"/>
          <p:cNvSpPr/>
          <p:nvPr/>
        </p:nvSpPr>
        <p:spPr>
          <a:xfrm>
            <a:off x="17463" y="6021388"/>
            <a:ext cx="5216525" cy="523875"/>
          </a:xfrm>
          <a:prstGeom prst="roundRect">
            <a:avLst/>
          </a:prstGeom>
          <a:solidFill>
            <a:srgbClr val="92D05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200" b="1" i="0" u="none" strike="noStrike" kern="0" cap="none" spc="0" normalizeH="0" baseline="0" noProof="0" dirty="0">
                <a:ln>
                  <a:noFill/>
                </a:ln>
                <a:solidFill>
                  <a:prstClr val="white"/>
                </a:solidFill>
                <a:effectLst/>
                <a:uLnTx/>
                <a:uFillTx/>
                <a:latin typeface="Calibri"/>
                <a:ea typeface="+mn-ea"/>
                <a:cs typeface="+mn-cs"/>
              </a:rPr>
              <a:t>National Law: </a:t>
            </a:r>
            <a:r>
              <a:rPr kumimoji="0" lang="en-GB" sz="1200" b="0" i="0" u="none" strike="noStrike" kern="0" cap="none" spc="0" normalizeH="0" baseline="0" noProof="0" dirty="0">
                <a:ln>
                  <a:noFill/>
                </a:ln>
                <a:solidFill>
                  <a:prstClr val="white"/>
                </a:solidFill>
                <a:effectLst/>
                <a:uLnTx/>
                <a:uFillTx/>
                <a:latin typeface="Calibri"/>
                <a:ea typeface="+mn-ea"/>
                <a:cs typeface="+mn-cs"/>
              </a:rPr>
              <a:t>If D is not domiciled in a member state, does the court have jurisdiction under English law (e.g. at common law)? Art 6 (formerly Art 4)</a:t>
            </a:r>
          </a:p>
        </p:txBody>
      </p:sp>
      <p:sp>
        <p:nvSpPr>
          <p:cNvPr id="295" name="TextBox 31"/>
          <p:cNvSpPr txBox="1">
            <a:spLocks noChangeArrowheads="1"/>
          </p:cNvSpPr>
          <p:nvPr/>
        </p:nvSpPr>
        <p:spPr bwMode="auto">
          <a:xfrm>
            <a:off x="4997450" y="706438"/>
            <a:ext cx="49371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400" b="1" smtClean="0">
                <a:solidFill>
                  <a:prstClr val="black"/>
                </a:solidFill>
                <a:latin typeface="Andale Sans for VST" charset="0"/>
              </a:rPr>
              <a:t>Yes</a:t>
            </a:r>
            <a:endParaRPr lang="en-GB" altLang="en-US" sz="1400" smtClean="0">
              <a:solidFill>
                <a:prstClr val="black"/>
              </a:solidFill>
              <a:latin typeface="Andale Sans for VST" charset="0"/>
            </a:endParaRPr>
          </a:p>
        </p:txBody>
      </p:sp>
      <p:cxnSp>
        <p:nvCxnSpPr>
          <p:cNvPr id="296" name="Straight Arrow Connector 295"/>
          <p:cNvCxnSpPr/>
          <p:nvPr/>
        </p:nvCxnSpPr>
        <p:spPr>
          <a:xfrm>
            <a:off x="6900863" y="2063750"/>
            <a:ext cx="7937" cy="25082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97" name="TextBox 14"/>
          <p:cNvSpPr txBox="1">
            <a:spLocks noChangeArrowheads="1"/>
          </p:cNvSpPr>
          <p:nvPr/>
        </p:nvSpPr>
        <p:spPr bwMode="auto">
          <a:xfrm>
            <a:off x="4956175" y="49213"/>
            <a:ext cx="814388"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No</a:t>
            </a:r>
            <a:endParaRPr lang="en-GB" altLang="en-US" sz="1200" smtClean="0">
              <a:solidFill>
                <a:prstClr val="black"/>
              </a:solidFill>
              <a:latin typeface="Andale Sans for VST" charset="0"/>
            </a:endParaRPr>
          </a:p>
        </p:txBody>
      </p:sp>
      <p:cxnSp>
        <p:nvCxnSpPr>
          <p:cNvPr id="298" name="Straight Arrow Connector 297"/>
          <p:cNvCxnSpPr/>
          <p:nvPr/>
        </p:nvCxnSpPr>
        <p:spPr>
          <a:xfrm>
            <a:off x="5518150" y="1281113"/>
            <a:ext cx="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299" name="Group 13"/>
          <p:cNvGrpSpPr>
            <a:grpSpLocks/>
          </p:cNvGrpSpPr>
          <p:nvPr/>
        </p:nvGrpSpPr>
        <p:grpSpPr bwMode="auto">
          <a:xfrm>
            <a:off x="1497013" y="1582738"/>
            <a:ext cx="633412" cy="258762"/>
            <a:chOff x="1626895" y="2144305"/>
            <a:chExt cx="633833" cy="302419"/>
          </a:xfrm>
        </p:grpSpPr>
        <p:cxnSp>
          <p:nvCxnSpPr>
            <p:cNvPr id="300" name="Straight Arrow Connector 299"/>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01" name="TextBox 31"/>
            <p:cNvSpPr txBox="1">
              <a:spLocks noChangeArrowheads="1"/>
            </p:cNvSpPr>
            <p:nvPr/>
          </p:nvSpPr>
          <p:spPr bwMode="auto">
            <a:xfrm>
              <a:off x="1626895"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sp>
        <p:nvSpPr>
          <p:cNvPr id="302" name="TextBox 31"/>
          <p:cNvSpPr txBox="1">
            <a:spLocks noChangeArrowheads="1"/>
          </p:cNvSpPr>
          <p:nvPr/>
        </p:nvSpPr>
        <p:spPr bwMode="auto">
          <a:xfrm>
            <a:off x="4975225" y="2714625"/>
            <a:ext cx="49371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fontAlgn="base" hangingPunct="1">
              <a:spcBef>
                <a:spcPct val="0"/>
              </a:spcBef>
              <a:spcAft>
                <a:spcPct val="0"/>
              </a:spcAft>
              <a:buFontTx/>
              <a:buNone/>
            </a:pPr>
            <a:r>
              <a:rPr lang="en-GB" altLang="en-US" sz="1400" b="1" smtClean="0">
                <a:solidFill>
                  <a:prstClr val="black"/>
                </a:solidFill>
                <a:latin typeface="Andale Sans for VST" charset="0"/>
              </a:rPr>
              <a:t>Yes</a:t>
            </a:r>
          </a:p>
        </p:txBody>
      </p:sp>
      <p:sp>
        <p:nvSpPr>
          <p:cNvPr id="303" name="Rounded Rectangle 302"/>
          <p:cNvSpPr/>
          <p:nvPr/>
        </p:nvSpPr>
        <p:spPr>
          <a:xfrm>
            <a:off x="117475" y="5157788"/>
            <a:ext cx="5216525" cy="555625"/>
          </a:xfrm>
          <a:prstGeom prst="roundRect">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a:ea typeface="+mn-ea"/>
                <a:cs typeface="+mn-cs"/>
              </a:rPr>
              <a:t>Insurance/consumer/employment contract claims: </a:t>
            </a:r>
            <a:r>
              <a:rPr kumimoji="0" lang="en-GB" sz="1400" b="0" i="0" u="none" strike="noStrike" kern="0" cap="none" spc="0" normalizeH="0" baseline="0" noProof="0" dirty="0">
                <a:ln>
                  <a:noFill/>
                </a:ln>
                <a:solidFill>
                  <a:prstClr val="white"/>
                </a:solidFill>
                <a:effectLst/>
                <a:uLnTx/>
                <a:uFillTx/>
                <a:latin typeface="Calibri"/>
                <a:ea typeface="+mn-ea"/>
                <a:cs typeface="+mn-cs"/>
              </a:rPr>
              <a:t>Do any of the special rules on jurisdiction apply? Art 10-23 (formerly Arts 8-21)</a:t>
            </a:r>
            <a:endParaRPr kumimoji="0" lang="en-GB" sz="1400" b="1" i="0" u="none" strike="noStrike" kern="0" cap="none" spc="0" normalizeH="0" baseline="0" noProof="0" dirty="0">
              <a:ln>
                <a:noFill/>
              </a:ln>
              <a:solidFill>
                <a:prstClr val="white"/>
              </a:solidFill>
              <a:effectLst/>
              <a:uLnTx/>
              <a:uFillTx/>
              <a:latin typeface="Calibri"/>
              <a:ea typeface="+mn-ea"/>
              <a:cs typeface="+mn-cs"/>
            </a:endParaRPr>
          </a:p>
        </p:txBody>
      </p:sp>
      <p:grpSp>
        <p:nvGrpSpPr>
          <p:cNvPr id="304" name="Group 63"/>
          <p:cNvGrpSpPr>
            <a:grpSpLocks/>
          </p:cNvGrpSpPr>
          <p:nvPr/>
        </p:nvGrpSpPr>
        <p:grpSpPr bwMode="auto">
          <a:xfrm>
            <a:off x="1531938" y="2478088"/>
            <a:ext cx="633412" cy="247650"/>
            <a:chOff x="1626895" y="2144305"/>
            <a:chExt cx="633833" cy="302419"/>
          </a:xfrm>
        </p:grpSpPr>
        <p:cxnSp>
          <p:nvCxnSpPr>
            <p:cNvPr id="305" name="Straight Arrow Connector 304"/>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06" name="TextBox 31"/>
            <p:cNvSpPr txBox="1">
              <a:spLocks noChangeArrowheads="1"/>
            </p:cNvSpPr>
            <p:nvPr/>
          </p:nvSpPr>
          <p:spPr bwMode="auto">
            <a:xfrm>
              <a:off x="1626895"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grpSp>
        <p:nvGrpSpPr>
          <p:cNvPr id="307" name="Group 66"/>
          <p:cNvGrpSpPr>
            <a:grpSpLocks/>
          </p:cNvGrpSpPr>
          <p:nvPr/>
        </p:nvGrpSpPr>
        <p:grpSpPr bwMode="auto">
          <a:xfrm>
            <a:off x="1531938" y="3284538"/>
            <a:ext cx="633412" cy="233362"/>
            <a:chOff x="1626895" y="2144305"/>
            <a:chExt cx="633833" cy="302419"/>
          </a:xfrm>
        </p:grpSpPr>
        <p:cxnSp>
          <p:nvCxnSpPr>
            <p:cNvPr id="308" name="Straight Arrow Connector 307"/>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09" name="TextBox 31"/>
            <p:cNvSpPr txBox="1">
              <a:spLocks noChangeArrowheads="1"/>
            </p:cNvSpPr>
            <p:nvPr/>
          </p:nvSpPr>
          <p:spPr bwMode="auto">
            <a:xfrm>
              <a:off x="1626895"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grpSp>
        <p:nvGrpSpPr>
          <p:cNvPr id="310" name="Group 69"/>
          <p:cNvGrpSpPr>
            <a:grpSpLocks/>
          </p:cNvGrpSpPr>
          <p:nvPr/>
        </p:nvGrpSpPr>
        <p:grpSpPr bwMode="auto">
          <a:xfrm>
            <a:off x="1570038" y="4079875"/>
            <a:ext cx="633412" cy="231775"/>
            <a:chOff x="1626895" y="2144305"/>
            <a:chExt cx="633833" cy="302419"/>
          </a:xfrm>
        </p:grpSpPr>
        <p:cxnSp>
          <p:nvCxnSpPr>
            <p:cNvPr id="311" name="Straight Arrow Connector 310"/>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12" name="TextBox 31"/>
            <p:cNvSpPr txBox="1">
              <a:spLocks noChangeArrowheads="1"/>
            </p:cNvSpPr>
            <p:nvPr/>
          </p:nvSpPr>
          <p:spPr bwMode="auto">
            <a:xfrm>
              <a:off x="1626895"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grpSp>
        <p:nvGrpSpPr>
          <p:cNvPr id="313" name="Group 72"/>
          <p:cNvGrpSpPr>
            <a:grpSpLocks/>
          </p:cNvGrpSpPr>
          <p:nvPr/>
        </p:nvGrpSpPr>
        <p:grpSpPr bwMode="auto">
          <a:xfrm>
            <a:off x="1570038" y="4887913"/>
            <a:ext cx="633412" cy="260350"/>
            <a:chOff x="1626895" y="2144305"/>
            <a:chExt cx="633833" cy="302419"/>
          </a:xfrm>
        </p:grpSpPr>
        <p:cxnSp>
          <p:nvCxnSpPr>
            <p:cNvPr id="314" name="Straight Arrow Connector 313"/>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15" name="TextBox 31"/>
            <p:cNvSpPr txBox="1">
              <a:spLocks noChangeArrowheads="1"/>
            </p:cNvSpPr>
            <p:nvPr/>
          </p:nvSpPr>
          <p:spPr bwMode="auto">
            <a:xfrm>
              <a:off x="1626895"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sp>
        <p:nvSpPr>
          <p:cNvPr id="316" name="Rounded Rectangle 315"/>
          <p:cNvSpPr/>
          <p:nvPr/>
        </p:nvSpPr>
        <p:spPr>
          <a:xfrm>
            <a:off x="5811838" y="3165475"/>
            <a:ext cx="1943100" cy="471488"/>
          </a:xfrm>
          <a:prstGeom prst="roundRect">
            <a:avLst/>
          </a:prstGeom>
          <a:solidFill>
            <a:srgbClr val="1F497D">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Was the English court first </a:t>
            </a:r>
            <a:r>
              <a:rPr kumimoji="0" lang="en-GB" sz="1400" b="0" i="0" u="none" strike="noStrike" kern="0" cap="none" spc="0" normalizeH="0" baseline="0" noProof="0" dirty="0" err="1">
                <a:ln>
                  <a:noFill/>
                </a:ln>
                <a:solidFill>
                  <a:prstClr val="white"/>
                </a:solidFill>
                <a:effectLst/>
                <a:uLnTx/>
                <a:uFillTx/>
                <a:latin typeface="Calibri"/>
                <a:ea typeface="+mn-ea"/>
                <a:cs typeface="+mn-cs"/>
              </a:rPr>
              <a:t>seised</a:t>
            </a:r>
            <a:r>
              <a:rPr kumimoji="0" lang="en-GB" sz="1400" b="0" i="0" u="none" strike="noStrike" kern="0" cap="none" spc="0" normalizeH="0" baseline="0" noProof="0" dirty="0">
                <a:ln>
                  <a:noFill/>
                </a:ln>
                <a:solidFill>
                  <a:prstClr val="white"/>
                </a:solidFill>
                <a:effectLst/>
                <a:uLnTx/>
                <a:uFillTx/>
                <a:latin typeface="Calibri"/>
                <a:ea typeface="+mn-ea"/>
                <a:cs typeface="+mn-cs"/>
              </a:rPr>
              <a:t>? Art 29/30</a:t>
            </a:r>
          </a:p>
        </p:txBody>
      </p:sp>
      <p:sp>
        <p:nvSpPr>
          <p:cNvPr id="317" name="Rounded Rectangle 316"/>
          <p:cNvSpPr/>
          <p:nvPr/>
        </p:nvSpPr>
        <p:spPr>
          <a:xfrm>
            <a:off x="5840413" y="4822825"/>
            <a:ext cx="1962150" cy="650875"/>
          </a:xfrm>
          <a:prstGeom prst="roundRect">
            <a:avLst/>
          </a:prstGeom>
          <a:solidFill>
            <a:srgbClr val="1F497D">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Are there related proceedings  in another MS? Art 30</a:t>
            </a:r>
          </a:p>
        </p:txBody>
      </p:sp>
      <p:cxnSp>
        <p:nvCxnSpPr>
          <p:cNvPr id="318" name="Straight Connector 317"/>
          <p:cNvCxnSpPr/>
          <p:nvPr/>
        </p:nvCxnSpPr>
        <p:spPr>
          <a:xfrm>
            <a:off x="5319713" y="5473700"/>
            <a:ext cx="257175" cy="0"/>
          </a:xfrm>
          <a:prstGeom prst="line">
            <a:avLst/>
          </a:prstGeom>
          <a:noFill/>
          <a:ln w="25400" cap="flat" cmpd="sng" algn="ctr">
            <a:solidFill>
              <a:srgbClr val="4F81BD"/>
            </a:solidFill>
            <a:prstDash val="sysDash"/>
          </a:ln>
          <a:effectLst>
            <a:outerShdw blurRad="40000" dist="20000" dir="5400000" rotWithShape="0">
              <a:srgbClr val="000000">
                <a:alpha val="38000"/>
              </a:srgbClr>
            </a:outerShdw>
          </a:effectLst>
        </p:spPr>
      </p:cxnSp>
      <p:cxnSp>
        <p:nvCxnSpPr>
          <p:cNvPr id="319" name="Straight Connector 318"/>
          <p:cNvCxnSpPr/>
          <p:nvPr/>
        </p:nvCxnSpPr>
        <p:spPr>
          <a:xfrm>
            <a:off x="4997450" y="4540250"/>
            <a:ext cx="5842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20" name="Straight Connector 319"/>
          <p:cNvCxnSpPr/>
          <p:nvPr/>
        </p:nvCxnSpPr>
        <p:spPr>
          <a:xfrm flipH="1" flipV="1">
            <a:off x="5518150" y="2060575"/>
            <a:ext cx="61913" cy="2479675"/>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21" name="Straight Connector 320"/>
          <p:cNvCxnSpPr/>
          <p:nvPr/>
        </p:nvCxnSpPr>
        <p:spPr>
          <a:xfrm>
            <a:off x="4625975" y="3086100"/>
            <a:ext cx="919163"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22" name="Straight Connector 321"/>
          <p:cNvCxnSpPr/>
          <p:nvPr/>
        </p:nvCxnSpPr>
        <p:spPr>
          <a:xfrm>
            <a:off x="5518150" y="2060575"/>
            <a:ext cx="1393825"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23" name="Straight Arrow Connector 322"/>
          <p:cNvCxnSpPr/>
          <p:nvPr/>
        </p:nvCxnSpPr>
        <p:spPr>
          <a:xfrm>
            <a:off x="6931025" y="4560888"/>
            <a:ext cx="0" cy="26987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24" name="TextBox 14"/>
          <p:cNvSpPr txBox="1">
            <a:spLocks noChangeArrowheads="1"/>
          </p:cNvSpPr>
          <p:nvPr/>
        </p:nvSpPr>
        <p:spPr bwMode="auto">
          <a:xfrm>
            <a:off x="6405563" y="4554538"/>
            <a:ext cx="533400" cy="277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No</a:t>
            </a:r>
            <a:endParaRPr lang="en-GB" altLang="en-US" sz="1200" smtClean="0">
              <a:solidFill>
                <a:prstClr val="black"/>
              </a:solidFill>
              <a:latin typeface="Andale Sans for VST" charset="0"/>
            </a:endParaRPr>
          </a:p>
        </p:txBody>
      </p:sp>
      <p:grpSp>
        <p:nvGrpSpPr>
          <p:cNvPr id="325" name="Group 90"/>
          <p:cNvGrpSpPr>
            <a:grpSpLocks/>
          </p:cNvGrpSpPr>
          <p:nvPr/>
        </p:nvGrpSpPr>
        <p:grpSpPr bwMode="auto">
          <a:xfrm>
            <a:off x="6376988" y="5473700"/>
            <a:ext cx="549275" cy="304800"/>
            <a:chOff x="6465896" y="5439819"/>
            <a:chExt cx="549166" cy="304347"/>
          </a:xfrm>
        </p:grpSpPr>
        <p:cxnSp>
          <p:nvCxnSpPr>
            <p:cNvPr id="326" name="Straight Arrow Connector 325"/>
            <p:cNvCxnSpPr/>
            <p:nvPr/>
          </p:nvCxnSpPr>
          <p:spPr>
            <a:xfrm>
              <a:off x="7015062" y="5439819"/>
              <a:ext cx="0" cy="269474"/>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27" name="TextBox 14"/>
            <p:cNvSpPr txBox="1">
              <a:spLocks noChangeArrowheads="1"/>
            </p:cNvSpPr>
            <p:nvPr/>
          </p:nvSpPr>
          <p:spPr bwMode="auto">
            <a:xfrm>
              <a:off x="6465896" y="5467167"/>
              <a:ext cx="53349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endParaRPr kumimoji="0" lang="en-GB" altLang="en-US" sz="1200" b="0"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endParaRPr>
            </a:p>
          </p:txBody>
        </p:sp>
      </p:grpSp>
      <p:sp>
        <p:nvSpPr>
          <p:cNvPr id="328" name="Rounded Rectangle 327"/>
          <p:cNvSpPr/>
          <p:nvPr/>
        </p:nvSpPr>
        <p:spPr>
          <a:xfrm>
            <a:off x="5489575" y="5773738"/>
            <a:ext cx="2474913" cy="465137"/>
          </a:xfrm>
          <a:prstGeom prst="roundRect">
            <a:avLst/>
          </a:prstGeom>
          <a:solidFill>
            <a:srgbClr val="1F497D">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Calibri"/>
                <a:ea typeface="+mn-ea"/>
                <a:cs typeface="+mn-cs"/>
              </a:rPr>
              <a:t>Are there parallel/related proceedings in a non-MS? Art 33/34</a:t>
            </a:r>
          </a:p>
        </p:txBody>
      </p:sp>
      <p:cxnSp>
        <p:nvCxnSpPr>
          <p:cNvPr id="329" name="Straight Arrow Connector 328"/>
          <p:cNvCxnSpPr>
            <a:endCxn id="293" idx="1"/>
          </p:cNvCxnSpPr>
          <p:nvPr/>
        </p:nvCxnSpPr>
        <p:spPr>
          <a:xfrm flipV="1">
            <a:off x="7802563" y="3394075"/>
            <a:ext cx="511175" cy="7938"/>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30" name="Rounded Rectangle 329"/>
          <p:cNvSpPr/>
          <p:nvPr/>
        </p:nvSpPr>
        <p:spPr>
          <a:xfrm>
            <a:off x="6172200" y="6502400"/>
            <a:ext cx="1479550" cy="290513"/>
          </a:xfrm>
          <a:prstGeom prst="roundRect">
            <a:avLst/>
          </a:prstGeom>
          <a:solidFill>
            <a:srgbClr val="00B05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Court has JRN</a:t>
            </a:r>
          </a:p>
        </p:txBody>
      </p:sp>
      <p:grpSp>
        <p:nvGrpSpPr>
          <p:cNvPr id="331" name="Group 118"/>
          <p:cNvGrpSpPr>
            <a:grpSpLocks/>
          </p:cNvGrpSpPr>
          <p:nvPr/>
        </p:nvGrpSpPr>
        <p:grpSpPr bwMode="auto">
          <a:xfrm>
            <a:off x="6389688" y="6240463"/>
            <a:ext cx="549275" cy="303212"/>
            <a:chOff x="6465896" y="5439819"/>
            <a:chExt cx="549166" cy="304347"/>
          </a:xfrm>
        </p:grpSpPr>
        <p:cxnSp>
          <p:nvCxnSpPr>
            <p:cNvPr id="332" name="Straight Arrow Connector 331"/>
            <p:cNvCxnSpPr/>
            <p:nvPr/>
          </p:nvCxnSpPr>
          <p:spPr>
            <a:xfrm>
              <a:off x="7015062" y="5439819"/>
              <a:ext cx="0" cy="269291"/>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33" name="TextBox 14"/>
            <p:cNvSpPr txBox="1">
              <a:spLocks noChangeArrowheads="1"/>
            </p:cNvSpPr>
            <p:nvPr/>
          </p:nvSpPr>
          <p:spPr bwMode="auto">
            <a:xfrm>
              <a:off x="6465896" y="5467167"/>
              <a:ext cx="53349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endParaRPr kumimoji="0" lang="en-GB" altLang="en-US" sz="1200" b="0"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endParaRPr>
            </a:p>
          </p:txBody>
        </p:sp>
      </p:grpSp>
      <p:sp>
        <p:nvSpPr>
          <p:cNvPr id="334" name="TextBox 31"/>
          <p:cNvSpPr txBox="1">
            <a:spLocks noChangeArrowheads="1"/>
          </p:cNvSpPr>
          <p:nvPr/>
        </p:nvSpPr>
        <p:spPr bwMode="auto">
          <a:xfrm>
            <a:off x="7773988" y="3043238"/>
            <a:ext cx="49212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Yes</a:t>
            </a:r>
            <a:endParaRPr lang="en-GB" altLang="en-US" sz="1200" smtClean="0">
              <a:solidFill>
                <a:prstClr val="black"/>
              </a:solidFill>
              <a:latin typeface="Andale Sans for VST" charset="0"/>
            </a:endParaRPr>
          </a:p>
        </p:txBody>
      </p:sp>
      <p:sp>
        <p:nvSpPr>
          <p:cNvPr id="335" name="TextBox 31"/>
          <p:cNvSpPr txBox="1">
            <a:spLocks noChangeArrowheads="1"/>
          </p:cNvSpPr>
          <p:nvPr/>
        </p:nvSpPr>
        <p:spPr bwMode="auto">
          <a:xfrm>
            <a:off x="4692650" y="1822450"/>
            <a:ext cx="49371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400" b="1" smtClean="0">
                <a:solidFill>
                  <a:prstClr val="black"/>
                </a:solidFill>
                <a:latin typeface="Andale Sans for VST" charset="0"/>
              </a:rPr>
              <a:t>Yes</a:t>
            </a:r>
            <a:endParaRPr lang="en-GB" altLang="en-US" sz="1400" smtClean="0">
              <a:solidFill>
                <a:prstClr val="black"/>
              </a:solidFill>
              <a:latin typeface="Andale Sans for VST" charset="0"/>
            </a:endParaRPr>
          </a:p>
        </p:txBody>
      </p:sp>
      <p:sp>
        <p:nvSpPr>
          <p:cNvPr id="336" name="TextBox 31"/>
          <p:cNvSpPr txBox="1">
            <a:spLocks noChangeArrowheads="1"/>
          </p:cNvSpPr>
          <p:nvPr/>
        </p:nvSpPr>
        <p:spPr bwMode="auto">
          <a:xfrm>
            <a:off x="5116513" y="4751388"/>
            <a:ext cx="493712"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400" b="1" smtClean="0">
                <a:solidFill>
                  <a:prstClr val="black"/>
                </a:solidFill>
                <a:latin typeface="Andale Sans for VST" charset="0"/>
              </a:rPr>
              <a:t>Yes</a:t>
            </a:r>
            <a:endParaRPr lang="en-GB" altLang="en-US" sz="1400" smtClean="0">
              <a:solidFill>
                <a:prstClr val="black"/>
              </a:solidFill>
              <a:latin typeface="Andale Sans for VST" charset="0"/>
            </a:endParaRPr>
          </a:p>
        </p:txBody>
      </p:sp>
      <p:sp>
        <p:nvSpPr>
          <p:cNvPr id="337" name="TextBox 31"/>
          <p:cNvSpPr txBox="1">
            <a:spLocks noChangeArrowheads="1"/>
          </p:cNvSpPr>
          <p:nvPr/>
        </p:nvSpPr>
        <p:spPr bwMode="auto">
          <a:xfrm>
            <a:off x="5076825" y="4140200"/>
            <a:ext cx="49371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400" b="1" smtClean="0">
                <a:solidFill>
                  <a:prstClr val="black"/>
                </a:solidFill>
                <a:latin typeface="Andale Sans for VST" charset="0"/>
              </a:rPr>
              <a:t>Yes</a:t>
            </a:r>
            <a:endParaRPr lang="en-GB" altLang="en-US" sz="1400" smtClean="0">
              <a:solidFill>
                <a:prstClr val="black"/>
              </a:solidFill>
              <a:latin typeface="Andale Sans for VST" charset="0"/>
            </a:endParaRPr>
          </a:p>
        </p:txBody>
      </p:sp>
      <p:cxnSp>
        <p:nvCxnSpPr>
          <p:cNvPr id="338" name="Straight Arrow Connector 337"/>
          <p:cNvCxnSpPr/>
          <p:nvPr/>
        </p:nvCxnSpPr>
        <p:spPr>
          <a:xfrm>
            <a:off x="7859713" y="4198938"/>
            <a:ext cx="436562"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39" name="TextBox 31"/>
          <p:cNvSpPr txBox="1">
            <a:spLocks noChangeArrowheads="1"/>
          </p:cNvSpPr>
          <p:nvPr/>
        </p:nvSpPr>
        <p:spPr bwMode="auto">
          <a:xfrm>
            <a:off x="7785100" y="3881438"/>
            <a:ext cx="493713" cy="277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Yes</a:t>
            </a:r>
            <a:endParaRPr lang="en-GB" altLang="en-US" sz="1200" smtClean="0">
              <a:solidFill>
                <a:prstClr val="black"/>
              </a:solidFill>
              <a:latin typeface="Andale Sans for VST" charset="0"/>
            </a:endParaRPr>
          </a:p>
        </p:txBody>
      </p:sp>
      <p:sp>
        <p:nvSpPr>
          <p:cNvPr id="340" name="Rounded Rectangle 339"/>
          <p:cNvSpPr/>
          <p:nvPr/>
        </p:nvSpPr>
        <p:spPr>
          <a:xfrm>
            <a:off x="8326438" y="3794125"/>
            <a:ext cx="701675" cy="831850"/>
          </a:xfrm>
          <a:prstGeom prst="roundRect">
            <a:avLst/>
          </a:prstGeom>
          <a:solidFill>
            <a:srgbClr val="9BBB59">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Court </a:t>
            </a:r>
            <a:r>
              <a:rPr kumimoji="0" lang="en-GB" sz="1400" b="0" i="0" u="sng" strike="noStrike" kern="0" cap="none" spc="0" normalizeH="0" baseline="0" noProof="0" dirty="0">
                <a:ln>
                  <a:noFill/>
                </a:ln>
                <a:solidFill>
                  <a:prstClr val="white"/>
                </a:solidFill>
                <a:effectLst/>
                <a:uLnTx/>
                <a:uFillTx/>
                <a:latin typeface="Calibri"/>
                <a:ea typeface="+mn-ea"/>
                <a:cs typeface="+mn-cs"/>
              </a:rPr>
              <a:t>must</a:t>
            </a:r>
            <a:r>
              <a:rPr kumimoji="0" lang="en-GB" sz="1400" b="0" i="0" u="none" strike="noStrike" kern="0" cap="none" spc="0" normalizeH="0" baseline="0" noProof="0" dirty="0">
                <a:ln>
                  <a:noFill/>
                </a:ln>
                <a:solidFill>
                  <a:prstClr val="white"/>
                </a:solidFill>
                <a:effectLst/>
                <a:uLnTx/>
                <a:uFillTx/>
                <a:latin typeface="Calibri"/>
                <a:ea typeface="+mn-ea"/>
                <a:cs typeface="+mn-cs"/>
              </a:rPr>
              <a:t> stay claim</a:t>
            </a:r>
          </a:p>
        </p:txBody>
      </p:sp>
      <p:sp>
        <p:nvSpPr>
          <p:cNvPr id="341" name="Rounded Rectangle 340"/>
          <p:cNvSpPr/>
          <p:nvPr/>
        </p:nvSpPr>
        <p:spPr>
          <a:xfrm>
            <a:off x="8337550" y="4776788"/>
            <a:ext cx="679450" cy="1524000"/>
          </a:xfrm>
          <a:prstGeom prst="roundRect">
            <a:avLst/>
          </a:prstGeom>
          <a:solidFill>
            <a:srgbClr val="9BBB59">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Court </a:t>
            </a:r>
            <a:r>
              <a:rPr kumimoji="0" lang="en-GB" sz="1400" b="0" i="0" u="sng" strike="noStrike" kern="0" cap="none" spc="0" normalizeH="0" baseline="0" noProof="0" dirty="0">
                <a:ln>
                  <a:noFill/>
                </a:ln>
                <a:solidFill>
                  <a:prstClr val="white"/>
                </a:solidFill>
                <a:effectLst/>
                <a:uLnTx/>
                <a:uFillTx/>
                <a:latin typeface="Calibri"/>
                <a:ea typeface="+mn-ea"/>
                <a:cs typeface="+mn-cs"/>
              </a:rPr>
              <a:t>may</a:t>
            </a:r>
            <a:r>
              <a:rPr kumimoji="0" lang="en-GB" sz="1400" b="0" i="0" u="none" strike="noStrike" kern="0" cap="none" spc="0" normalizeH="0" baseline="0" noProof="0" dirty="0">
                <a:ln>
                  <a:noFill/>
                </a:ln>
                <a:solidFill>
                  <a:prstClr val="white"/>
                </a:solidFill>
                <a:effectLst/>
                <a:uLnTx/>
                <a:uFillTx/>
                <a:latin typeface="Calibri"/>
                <a:ea typeface="+mn-ea"/>
                <a:cs typeface="+mn-cs"/>
              </a:rPr>
              <a:t> stay claim</a:t>
            </a:r>
          </a:p>
        </p:txBody>
      </p:sp>
      <p:sp>
        <p:nvSpPr>
          <p:cNvPr id="342" name="TextBox 31"/>
          <p:cNvSpPr txBox="1">
            <a:spLocks noChangeArrowheads="1"/>
          </p:cNvSpPr>
          <p:nvPr/>
        </p:nvSpPr>
        <p:spPr bwMode="auto">
          <a:xfrm>
            <a:off x="7802563" y="4924425"/>
            <a:ext cx="493712" cy="277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Yes</a:t>
            </a:r>
            <a:endParaRPr lang="en-GB" altLang="en-US" sz="1200" smtClean="0">
              <a:solidFill>
                <a:prstClr val="black"/>
              </a:solidFill>
              <a:latin typeface="Andale Sans for VST" charset="0"/>
            </a:endParaRPr>
          </a:p>
        </p:txBody>
      </p:sp>
      <p:cxnSp>
        <p:nvCxnSpPr>
          <p:cNvPr id="343" name="Straight Arrow Connector 342"/>
          <p:cNvCxnSpPr/>
          <p:nvPr/>
        </p:nvCxnSpPr>
        <p:spPr>
          <a:xfrm flipV="1">
            <a:off x="7888288" y="5199063"/>
            <a:ext cx="438150" cy="317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44" name="Straight Connector 343"/>
          <p:cNvCxnSpPr/>
          <p:nvPr/>
        </p:nvCxnSpPr>
        <p:spPr>
          <a:xfrm flipH="1" flipV="1">
            <a:off x="5572125" y="4545013"/>
            <a:ext cx="20638" cy="931862"/>
          </a:xfrm>
          <a:prstGeom prst="line">
            <a:avLst/>
          </a:prstGeom>
          <a:noFill/>
          <a:ln w="25400" cap="flat" cmpd="sng" algn="ctr">
            <a:solidFill>
              <a:srgbClr val="4F81BD"/>
            </a:solidFill>
            <a:prstDash val="sysDash"/>
          </a:ln>
          <a:effectLst>
            <a:outerShdw blurRad="40000" dist="20000" dir="5400000" rotWithShape="0">
              <a:srgbClr val="000000">
                <a:alpha val="38000"/>
              </a:srgbClr>
            </a:outerShdw>
          </a:effectLst>
        </p:spPr>
      </p:cxnSp>
      <p:cxnSp>
        <p:nvCxnSpPr>
          <p:cNvPr id="345" name="Straight Arrow Connector 344"/>
          <p:cNvCxnSpPr/>
          <p:nvPr/>
        </p:nvCxnSpPr>
        <p:spPr>
          <a:xfrm>
            <a:off x="8020050" y="6045200"/>
            <a:ext cx="306388"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46" name="TextBox 31"/>
          <p:cNvSpPr txBox="1">
            <a:spLocks noChangeArrowheads="1"/>
          </p:cNvSpPr>
          <p:nvPr/>
        </p:nvSpPr>
        <p:spPr bwMode="auto">
          <a:xfrm>
            <a:off x="7888288" y="5743575"/>
            <a:ext cx="493712" cy="277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Yes</a:t>
            </a:r>
            <a:endParaRPr lang="en-GB" altLang="en-US" sz="1200" smtClean="0">
              <a:solidFill>
                <a:prstClr val="black"/>
              </a:solidFill>
              <a:latin typeface="Andale Sans for VST" charset="0"/>
            </a:endParaRPr>
          </a:p>
        </p:txBody>
      </p:sp>
      <p:sp>
        <p:nvSpPr>
          <p:cNvPr id="347" name="Rounded Rectangle 346"/>
          <p:cNvSpPr/>
          <p:nvPr/>
        </p:nvSpPr>
        <p:spPr>
          <a:xfrm>
            <a:off x="201613" y="2760663"/>
            <a:ext cx="4411662" cy="523875"/>
          </a:xfrm>
          <a:prstGeom prst="roundRect">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Calibri"/>
                <a:ea typeface="+mn-ea"/>
                <a:cs typeface="+mn-cs"/>
              </a:rPr>
              <a:t>Submission</a:t>
            </a:r>
            <a:r>
              <a:rPr kumimoji="0" lang="en-GB" sz="1400" b="1" i="0" u="none" strike="noStrike" kern="0" cap="none" spc="0" normalizeH="0" baseline="0" noProof="0" dirty="0">
                <a:ln>
                  <a:noFill/>
                </a:ln>
                <a:solidFill>
                  <a:prstClr val="white"/>
                </a:solidFill>
                <a:effectLst/>
                <a:uLnTx/>
                <a:uFillTx/>
                <a:latin typeface="Calibri"/>
                <a:ea typeface="+mn-ea"/>
                <a:cs typeface="+mn-cs"/>
              </a:rPr>
              <a:t>: </a:t>
            </a:r>
            <a:r>
              <a:rPr kumimoji="0" lang="en-GB" sz="1400" b="0" i="0" u="none" strike="noStrike" kern="0" cap="none" spc="0" normalizeH="0" baseline="0" noProof="0" dirty="0">
                <a:ln>
                  <a:noFill/>
                </a:ln>
                <a:solidFill>
                  <a:prstClr val="white"/>
                </a:solidFill>
                <a:effectLst/>
                <a:uLnTx/>
                <a:uFillTx/>
                <a:latin typeface="Calibri"/>
                <a:ea typeface="+mn-ea"/>
                <a:cs typeface="+mn-cs"/>
              </a:rPr>
              <a:t>Has the defendant submitted to the jurisdiction? Art 26 (formerly Art 24)</a:t>
            </a:r>
          </a:p>
        </p:txBody>
      </p:sp>
      <p:grpSp>
        <p:nvGrpSpPr>
          <p:cNvPr id="348" name="Group 72"/>
          <p:cNvGrpSpPr>
            <a:grpSpLocks/>
          </p:cNvGrpSpPr>
          <p:nvPr/>
        </p:nvGrpSpPr>
        <p:grpSpPr bwMode="auto">
          <a:xfrm>
            <a:off x="1590675" y="5745163"/>
            <a:ext cx="633413" cy="260350"/>
            <a:chOff x="1626895" y="2144305"/>
            <a:chExt cx="633833" cy="302419"/>
          </a:xfrm>
        </p:grpSpPr>
        <p:cxnSp>
          <p:nvCxnSpPr>
            <p:cNvPr id="349" name="Straight Arrow Connector 348"/>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50" name="TextBox 31"/>
            <p:cNvSpPr txBox="1">
              <a:spLocks noChangeArrowheads="1"/>
            </p:cNvSpPr>
            <p:nvPr/>
          </p:nvSpPr>
          <p:spPr bwMode="auto">
            <a:xfrm>
              <a:off x="1626895"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cxnSp>
        <p:nvCxnSpPr>
          <p:cNvPr id="351" name="Straight Connector 350"/>
          <p:cNvCxnSpPr>
            <a:stCxn id="284" idx="3"/>
          </p:cNvCxnSpPr>
          <p:nvPr/>
        </p:nvCxnSpPr>
        <p:spPr>
          <a:xfrm>
            <a:off x="4625975" y="2160588"/>
            <a:ext cx="663575"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52" name="Straight Arrow Connector 351"/>
          <p:cNvCxnSpPr/>
          <p:nvPr/>
        </p:nvCxnSpPr>
        <p:spPr>
          <a:xfrm>
            <a:off x="4954588" y="1014413"/>
            <a:ext cx="65405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53" name="Straight Connector 352"/>
          <p:cNvCxnSpPr>
            <a:stCxn id="285" idx="3"/>
          </p:cNvCxnSpPr>
          <p:nvPr/>
        </p:nvCxnSpPr>
        <p:spPr>
          <a:xfrm flipV="1">
            <a:off x="4567238" y="3814763"/>
            <a:ext cx="1004887"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354" name="TextBox 31"/>
          <p:cNvSpPr txBox="1">
            <a:spLocks noChangeArrowheads="1"/>
          </p:cNvSpPr>
          <p:nvPr/>
        </p:nvSpPr>
        <p:spPr bwMode="auto">
          <a:xfrm>
            <a:off x="5010150" y="3430588"/>
            <a:ext cx="49371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fontAlgn="base" hangingPunct="1">
              <a:spcBef>
                <a:spcPct val="0"/>
              </a:spcBef>
              <a:spcAft>
                <a:spcPct val="0"/>
              </a:spcAft>
              <a:buFontTx/>
              <a:buNone/>
            </a:pPr>
            <a:r>
              <a:rPr lang="en-GB" altLang="en-US" sz="1400" b="1" smtClean="0">
                <a:solidFill>
                  <a:prstClr val="black"/>
                </a:solidFill>
                <a:latin typeface="Andale Sans for VST" charset="0"/>
              </a:rPr>
              <a:t>Yes</a:t>
            </a:r>
          </a:p>
        </p:txBody>
      </p:sp>
      <p:sp>
        <p:nvSpPr>
          <p:cNvPr id="355" name="Rounded Rectangle 354"/>
          <p:cNvSpPr/>
          <p:nvPr/>
        </p:nvSpPr>
        <p:spPr>
          <a:xfrm>
            <a:off x="5608638" y="2286000"/>
            <a:ext cx="2411412" cy="630238"/>
          </a:xfrm>
          <a:prstGeom prst="roundRect">
            <a:avLst/>
          </a:prstGeom>
          <a:solidFill>
            <a:srgbClr val="1F497D">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Calibri"/>
                <a:ea typeface="+mn-ea"/>
                <a:cs typeface="+mn-cs"/>
              </a:rPr>
              <a:t>Is there an excl.  JRN agreement or excl. basis for JRN in favour of a (seized) MS court? Art 31(3)/25(4)</a:t>
            </a:r>
          </a:p>
        </p:txBody>
      </p:sp>
      <p:grpSp>
        <p:nvGrpSpPr>
          <p:cNvPr id="356" name="Group 63"/>
          <p:cNvGrpSpPr>
            <a:grpSpLocks/>
          </p:cNvGrpSpPr>
          <p:nvPr/>
        </p:nvGrpSpPr>
        <p:grpSpPr bwMode="auto">
          <a:xfrm>
            <a:off x="6432550" y="2924175"/>
            <a:ext cx="500063" cy="249238"/>
            <a:chOff x="1759479" y="2144305"/>
            <a:chExt cx="501249" cy="302419"/>
          </a:xfrm>
        </p:grpSpPr>
        <p:cxnSp>
          <p:nvCxnSpPr>
            <p:cNvPr id="357" name="Straight Arrow Connector 356"/>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58" name="TextBox 31"/>
            <p:cNvSpPr txBox="1">
              <a:spLocks noChangeArrowheads="1"/>
            </p:cNvSpPr>
            <p:nvPr/>
          </p:nvSpPr>
          <p:spPr bwMode="auto">
            <a:xfrm>
              <a:off x="1759479"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grpSp>
        <p:nvGrpSpPr>
          <p:cNvPr id="359" name="Group 63"/>
          <p:cNvGrpSpPr>
            <a:grpSpLocks/>
          </p:cNvGrpSpPr>
          <p:nvPr/>
        </p:nvGrpSpPr>
        <p:grpSpPr bwMode="auto">
          <a:xfrm>
            <a:off x="6437313" y="3656013"/>
            <a:ext cx="501650" cy="247650"/>
            <a:chOff x="1759479" y="2144305"/>
            <a:chExt cx="501249" cy="302419"/>
          </a:xfrm>
        </p:grpSpPr>
        <p:cxnSp>
          <p:nvCxnSpPr>
            <p:cNvPr id="360" name="Straight Arrow Connector 359"/>
            <p:cNvCxnSpPr/>
            <p:nvPr/>
          </p:nvCxnSpPr>
          <p:spPr>
            <a:xfrm>
              <a:off x="2260728" y="2144305"/>
              <a:ext cx="0" cy="30241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61" name="TextBox 31"/>
            <p:cNvSpPr txBox="1">
              <a:spLocks noChangeArrowheads="1"/>
            </p:cNvSpPr>
            <p:nvPr/>
          </p:nvSpPr>
          <p:spPr bwMode="auto">
            <a:xfrm>
              <a:off x="1759479" y="2147838"/>
              <a:ext cx="38985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200" b="1" i="0" u="none" strike="noStrike" kern="0" cap="none" spc="0" normalizeH="0" baseline="0" noProof="0" smtClean="0">
                  <a:ln>
                    <a:noFill/>
                  </a:ln>
                  <a:solidFill>
                    <a:prstClr val="black"/>
                  </a:solidFill>
                  <a:effectLst/>
                  <a:uLnTx/>
                  <a:uFillTx/>
                  <a:latin typeface="Andale Sans for VST" charset="0"/>
                  <a:ea typeface="MS PGothic" panose="020B0600070205080204" pitchFamily="34" charset="-128"/>
                </a:rPr>
                <a:t>No</a:t>
              </a:r>
            </a:p>
          </p:txBody>
        </p:sp>
      </p:grpSp>
      <p:cxnSp>
        <p:nvCxnSpPr>
          <p:cNvPr id="362" name="Straight Arrow Connector 361"/>
          <p:cNvCxnSpPr/>
          <p:nvPr/>
        </p:nvCxnSpPr>
        <p:spPr>
          <a:xfrm>
            <a:off x="7910513" y="2593975"/>
            <a:ext cx="436562"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63" name="Rounded Rectangle 362"/>
          <p:cNvSpPr/>
          <p:nvPr/>
        </p:nvSpPr>
        <p:spPr>
          <a:xfrm>
            <a:off x="8326438" y="2036763"/>
            <a:ext cx="701675" cy="831850"/>
          </a:xfrm>
          <a:prstGeom prst="roundRect">
            <a:avLst/>
          </a:prstGeom>
          <a:solidFill>
            <a:srgbClr val="9BBB59">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a:ea typeface="+mn-ea"/>
                <a:cs typeface="+mn-cs"/>
              </a:rPr>
              <a:t>Court </a:t>
            </a:r>
            <a:r>
              <a:rPr kumimoji="0" lang="en-GB" sz="1400" b="0" i="0" u="sng" strike="noStrike" kern="0" cap="none" spc="0" normalizeH="0" baseline="0" noProof="0" dirty="0">
                <a:ln>
                  <a:noFill/>
                </a:ln>
                <a:solidFill>
                  <a:prstClr val="white"/>
                </a:solidFill>
                <a:effectLst/>
                <a:uLnTx/>
                <a:uFillTx/>
                <a:latin typeface="Calibri"/>
                <a:ea typeface="+mn-ea"/>
                <a:cs typeface="+mn-cs"/>
              </a:rPr>
              <a:t>must</a:t>
            </a:r>
            <a:r>
              <a:rPr kumimoji="0" lang="en-GB" sz="1400" b="0" i="0" u="none" strike="noStrike" kern="0" cap="none" spc="0" normalizeH="0" baseline="0" noProof="0" dirty="0">
                <a:ln>
                  <a:noFill/>
                </a:ln>
                <a:solidFill>
                  <a:prstClr val="white"/>
                </a:solidFill>
                <a:effectLst/>
                <a:uLnTx/>
                <a:uFillTx/>
                <a:latin typeface="Calibri"/>
                <a:ea typeface="+mn-ea"/>
                <a:cs typeface="+mn-cs"/>
              </a:rPr>
              <a:t> stay claim</a:t>
            </a:r>
          </a:p>
        </p:txBody>
      </p:sp>
      <p:sp>
        <p:nvSpPr>
          <p:cNvPr id="364" name="TextBox 31"/>
          <p:cNvSpPr txBox="1">
            <a:spLocks noChangeArrowheads="1"/>
          </p:cNvSpPr>
          <p:nvPr/>
        </p:nvSpPr>
        <p:spPr bwMode="auto">
          <a:xfrm>
            <a:off x="7956550" y="2303463"/>
            <a:ext cx="455613" cy="26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100" b="1" smtClean="0">
                <a:solidFill>
                  <a:prstClr val="black"/>
                </a:solidFill>
                <a:latin typeface="Andale Sans for VST" charset="0"/>
              </a:rPr>
              <a:t>Yes</a:t>
            </a:r>
            <a:endParaRPr lang="en-GB" altLang="en-US" sz="1100" smtClean="0">
              <a:solidFill>
                <a:prstClr val="black"/>
              </a:solidFill>
              <a:latin typeface="Andale Sans for VST" charset="0"/>
            </a:endParaRPr>
          </a:p>
        </p:txBody>
      </p:sp>
      <p:sp>
        <p:nvSpPr>
          <p:cNvPr id="365" name="Rounded Rectangle 364"/>
          <p:cNvSpPr/>
          <p:nvPr/>
        </p:nvSpPr>
        <p:spPr>
          <a:xfrm>
            <a:off x="5014913" y="1503363"/>
            <a:ext cx="1660525" cy="338137"/>
          </a:xfrm>
          <a:prstGeom prst="roundRect">
            <a:avLst/>
          </a:prstGeom>
          <a:solidFill>
            <a:srgbClr val="4BACC6">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Calibri"/>
                <a:ea typeface="+mn-ea"/>
                <a:cs typeface="+mn-cs"/>
              </a:rPr>
              <a:t>Is </a:t>
            </a:r>
            <a:r>
              <a:rPr kumimoji="0" lang="en-GB" sz="1200" b="0" i="0" u="none" strike="noStrike" kern="0" cap="none" spc="0" normalizeH="0" baseline="0" noProof="0" dirty="0" err="1">
                <a:ln>
                  <a:noFill/>
                </a:ln>
                <a:solidFill>
                  <a:prstClr val="white"/>
                </a:solidFill>
                <a:effectLst/>
                <a:uLnTx/>
                <a:uFillTx/>
                <a:latin typeface="Calibri"/>
                <a:ea typeface="+mn-ea"/>
                <a:cs typeface="+mn-cs"/>
              </a:rPr>
              <a:t>Jrn</a:t>
            </a:r>
            <a:r>
              <a:rPr kumimoji="0" lang="en-GB" sz="1200" b="0" i="0" u="none" strike="noStrike" kern="0" cap="none" spc="0" normalizeH="0" baseline="0" noProof="0" dirty="0">
                <a:ln>
                  <a:noFill/>
                </a:ln>
                <a:solidFill>
                  <a:prstClr val="white"/>
                </a:solidFill>
                <a:effectLst/>
                <a:uLnTx/>
                <a:uFillTx/>
                <a:latin typeface="Calibri"/>
                <a:ea typeface="+mn-ea"/>
                <a:cs typeface="+mn-cs"/>
              </a:rPr>
              <a:t> Agreement exclusive?</a:t>
            </a:r>
          </a:p>
        </p:txBody>
      </p:sp>
      <p:cxnSp>
        <p:nvCxnSpPr>
          <p:cNvPr id="366" name="Straight Connector 365"/>
          <p:cNvCxnSpPr/>
          <p:nvPr/>
        </p:nvCxnSpPr>
        <p:spPr>
          <a:xfrm flipH="1" flipV="1">
            <a:off x="5281613" y="1841500"/>
            <a:ext cx="7937" cy="319088"/>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67" name="Straight Connector 366"/>
          <p:cNvCxnSpPr>
            <a:stCxn id="365" idx="3"/>
          </p:cNvCxnSpPr>
          <p:nvPr/>
        </p:nvCxnSpPr>
        <p:spPr>
          <a:xfrm>
            <a:off x="6675438" y="1671638"/>
            <a:ext cx="417512"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368" name="Straight Arrow Connector 367"/>
          <p:cNvCxnSpPr/>
          <p:nvPr/>
        </p:nvCxnSpPr>
        <p:spPr>
          <a:xfrm>
            <a:off x="7092950" y="1671638"/>
            <a:ext cx="0" cy="614362"/>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69" name="Straight Arrow Connector 368"/>
          <p:cNvCxnSpPr/>
          <p:nvPr/>
        </p:nvCxnSpPr>
        <p:spPr>
          <a:xfrm flipV="1">
            <a:off x="7091363" y="1393825"/>
            <a:ext cx="0" cy="2921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370" name="TextBox 31"/>
          <p:cNvSpPr txBox="1">
            <a:spLocks noChangeArrowheads="1"/>
          </p:cNvSpPr>
          <p:nvPr/>
        </p:nvSpPr>
        <p:spPr bwMode="auto">
          <a:xfrm>
            <a:off x="7134225" y="1401763"/>
            <a:ext cx="49371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Yes</a:t>
            </a:r>
            <a:endParaRPr lang="en-GB" altLang="en-US" sz="1200" smtClean="0">
              <a:solidFill>
                <a:prstClr val="black"/>
              </a:solidFill>
              <a:latin typeface="Andale Sans for VST" charset="0"/>
            </a:endParaRPr>
          </a:p>
        </p:txBody>
      </p:sp>
      <p:sp>
        <p:nvSpPr>
          <p:cNvPr id="371" name="TextBox 31"/>
          <p:cNvSpPr txBox="1">
            <a:spLocks noChangeArrowheads="1"/>
          </p:cNvSpPr>
          <p:nvPr/>
        </p:nvSpPr>
        <p:spPr bwMode="auto">
          <a:xfrm>
            <a:off x="7138988" y="1806575"/>
            <a:ext cx="493712"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fontAlgn="base" hangingPunct="1">
              <a:spcBef>
                <a:spcPct val="0"/>
              </a:spcBef>
              <a:spcAft>
                <a:spcPct val="0"/>
              </a:spcAft>
              <a:buFontTx/>
              <a:buNone/>
            </a:pPr>
            <a:r>
              <a:rPr lang="en-GB" altLang="en-US" sz="1200" b="1" smtClean="0">
                <a:solidFill>
                  <a:prstClr val="black"/>
                </a:solidFill>
                <a:latin typeface="Andale Sans for VST" charset="0"/>
              </a:rPr>
              <a:t>No</a:t>
            </a:r>
            <a:endParaRPr lang="en-GB" altLang="en-US" sz="1200" smtClean="0">
              <a:solidFill>
                <a:prstClr val="black"/>
              </a:solidFill>
              <a:latin typeface="Andale Sans for VST" charset="0"/>
            </a:endParaRPr>
          </a:p>
        </p:txBody>
      </p:sp>
    </p:spTree>
    <p:extLst>
      <p:ext uri="{BB962C8B-B14F-4D97-AF65-F5344CB8AC3E}">
        <p14:creationId xmlns:p14="http://schemas.microsoft.com/office/powerpoint/2010/main" val="2755460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pPr algn="ctr"/>
            <a:r>
              <a:rPr lang="en-US" dirty="0" smtClean="0"/>
              <a:t>Three areas to note – [1] the arbitration exception</a:t>
            </a:r>
            <a:endParaRPr lang="en-US" dirty="0"/>
          </a:p>
        </p:txBody>
      </p:sp>
      <p:sp>
        <p:nvSpPr>
          <p:cNvPr id="6" name="Content Placeholder 2"/>
          <p:cNvSpPr>
            <a:spLocks noGrp="1"/>
          </p:cNvSpPr>
          <p:nvPr/>
        </p:nvSpPr>
        <p:spPr bwMode="auto">
          <a:xfrm>
            <a:off x="457200" y="1166019"/>
            <a:ext cx="8572500" cy="44600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spcAft>
                <a:spcPts val="1200"/>
              </a:spcAft>
            </a:pPr>
            <a:r>
              <a:rPr lang="en-US" altLang="en-US" sz="2000" dirty="0" smtClean="0">
                <a:solidFill>
                  <a:schemeClr val="accent1"/>
                </a:solidFill>
              </a:rPr>
              <a:t>Arbitration remains outside the scope of Brussels I: see Art 1(2)(d) Recast. A new Recital 12 clarifies the scope of the exception.</a:t>
            </a:r>
          </a:p>
          <a:p>
            <a:pPr algn="just">
              <a:spcAft>
                <a:spcPts val="1200"/>
              </a:spcAft>
            </a:pPr>
            <a:r>
              <a:rPr lang="en-US" altLang="en-US" sz="2000" dirty="0" smtClean="0">
                <a:solidFill>
                  <a:schemeClr val="accent1"/>
                </a:solidFill>
              </a:rPr>
              <a:t>3 key points:</a:t>
            </a:r>
          </a:p>
          <a:p>
            <a:pPr lvl="1" indent="-382588" algn="just">
              <a:spcAft>
                <a:spcPts val="1200"/>
              </a:spcAft>
              <a:buFont typeface="Wingdings" panose="05000000000000000000" pitchFamily="2" charset="2"/>
              <a:buChar char="Ø"/>
            </a:pPr>
            <a:r>
              <a:rPr lang="en-US" altLang="en-US" sz="2000" dirty="0" smtClean="0">
                <a:solidFill>
                  <a:schemeClr val="accent1"/>
                </a:solidFill>
              </a:rPr>
              <a:t>A ruling on the validity of an arbitration agreement is </a:t>
            </a:r>
            <a:r>
              <a:rPr lang="en-US" altLang="en-US" sz="2000" b="1" dirty="0" smtClean="0">
                <a:solidFill>
                  <a:schemeClr val="accent1"/>
                </a:solidFill>
              </a:rPr>
              <a:t>not</a:t>
            </a:r>
            <a:r>
              <a:rPr lang="en-US" altLang="en-US" sz="2000" dirty="0" smtClean="0">
                <a:solidFill>
                  <a:schemeClr val="accent1"/>
                </a:solidFill>
              </a:rPr>
              <a:t> a judgment within the scope of the Regulation. Reverses </a:t>
            </a:r>
            <a:r>
              <a:rPr lang="en-US" altLang="en-US" sz="2000" b="1" i="1" u="sng" dirty="0" smtClean="0">
                <a:solidFill>
                  <a:schemeClr val="accent1"/>
                </a:solidFill>
              </a:rPr>
              <a:t>The </a:t>
            </a:r>
            <a:r>
              <a:rPr lang="en-US" altLang="en-US" sz="2000" b="1" i="1" u="sng" dirty="0" err="1" smtClean="0">
                <a:solidFill>
                  <a:schemeClr val="accent1"/>
                </a:solidFill>
              </a:rPr>
              <a:t>Wadi</a:t>
            </a:r>
            <a:r>
              <a:rPr lang="en-US" altLang="en-US" sz="2000" b="1" i="1" u="sng" dirty="0" smtClean="0">
                <a:solidFill>
                  <a:schemeClr val="accent1"/>
                </a:solidFill>
              </a:rPr>
              <a:t> </a:t>
            </a:r>
            <a:r>
              <a:rPr lang="en-US" altLang="en-US" sz="2000" b="1" i="1" u="sng" dirty="0" err="1" smtClean="0">
                <a:solidFill>
                  <a:schemeClr val="accent1"/>
                </a:solidFill>
              </a:rPr>
              <a:t>Sadur</a:t>
            </a:r>
            <a:r>
              <a:rPr lang="en-US" altLang="en-US" sz="2000" b="1" dirty="0" smtClean="0">
                <a:solidFill>
                  <a:schemeClr val="accent1"/>
                </a:solidFill>
              </a:rPr>
              <a:t> [2009] EWCA </a:t>
            </a:r>
            <a:r>
              <a:rPr lang="en-US" altLang="en-US" sz="2000" b="1" dirty="0" err="1" smtClean="0">
                <a:solidFill>
                  <a:schemeClr val="accent1"/>
                </a:solidFill>
              </a:rPr>
              <a:t>Civ</a:t>
            </a:r>
            <a:r>
              <a:rPr lang="en-US" altLang="en-US" sz="2000" b="1" dirty="0" smtClean="0">
                <a:solidFill>
                  <a:schemeClr val="accent1"/>
                </a:solidFill>
              </a:rPr>
              <a:t> 1397</a:t>
            </a:r>
            <a:r>
              <a:rPr lang="en-US" altLang="en-US" sz="2000" dirty="0" smtClean="0">
                <a:solidFill>
                  <a:schemeClr val="accent1"/>
                </a:solidFill>
              </a:rPr>
              <a:t>,  which was wrongly decided.</a:t>
            </a:r>
            <a:endParaRPr lang="en-US" altLang="en-US" sz="2000" b="1" dirty="0" smtClean="0">
              <a:solidFill>
                <a:schemeClr val="accent1"/>
              </a:solidFill>
            </a:endParaRPr>
          </a:p>
          <a:p>
            <a:pPr lvl="1" indent="-382588" algn="just">
              <a:spcAft>
                <a:spcPts val="1200"/>
              </a:spcAft>
              <a:buFont typeface="Wingdings" panose="05000000000000000000" pitchFamily="2" charset="2"/>
              <a:buChar char="Ø"/>
            </a:pPr>
            <a:r>
              <a:rPr lang="en-US" altLang="en-US" sz="2000" dirty="0" smtClean="0">
                <a:solidFill>
                  <a:schemeClr val="accent1"/>
                </a:solidFill>
              </a:rPr>
              <a:t>But if a court decides an arbitration clause is </a:t>
            </a:r>
            <a:r>
              <a:rPr lang="en-US" altLang="en-US" sz="2000" b="1" i="1" dirty="0" smtClean="0">
                <a:solidFill>
                  <a:schemeClr val="accent1"/>
                </a:solidFill>
              </a:rPr>
              <a:t>invalid,</a:t>
            </a:r>
            <a:r>
              <a:rPr lang="en-US" altLang="en-US" sz="2000" dirty="0" smtClean="0">
                <a:solidFill>
                  <a:schemeClr val="accent1"/>
                </a:solidFill>
              </a:rPr>
              <a:t> its substantive decision on the merits </a:t>
            </a:r>
            <a:r>
              <a:rPr lang="en-US" altLang="en-US" sz="2000" b="1" dirty="0" smtClean="0">
                <a:solidFill>
                  <a:schemeClr val="accent1"/>
                </a:solidFill>
              </a:rPr>
              <a:t>is </a:t>
            </a:r>
            <a:r>
              <a:rPr lang="en-US" altLang="en-US" sz="2000" dirty="0" smtClean="0">
                <a:solidFill>
                  <a:schemeClr val="accent1"/>
                </a:solidFill>
              </a:rPr>
              <a:t>a Regulation judgment. </a:t>
            </a:r>
          </a:p>
          <a:p>
            <a:pPr lvl="1" indent="-382588" algn="just">
              <a:spcAft>
                <a:spcPts val="1200"/>
              </a:spcAft>
              <a:buFont typeface="Wingdings" panose="05000000000000000000" pitchFamily="2" charset="2"/>
              <a:buChar char="Ø"/>
            </a:pPr>
            <a:r>
              <a:rPr lang="en-US" altLang="en-US" sz="2000" dirty="0" smtClean="0">
                <a:solidFill>
                  <a:schemeClr val="accent1"/>
                </a:solidFill>
              </a:rPr>
              <a:t>Recital 12(4) includes a guide as to the sort of proceedings which fall within the arbitration exception</a:t>
            </a:r>
          </a:p>
        </p:txBody>
      </p:sp>
    </p:spTree>
    <p:extLst>
      <p:ext uri="{BB962C8B-B14F-4D97-AF65-F5344CB8AC3E}">
        <p14:creationId xmlns:p14="http://schemas.microsoft.com/office/powerpoint/2010/main" val="3176893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5" name="Title 2"/>
          <p:cNvSpPr>
            <a:spLocks noGrp="1"/>
          </p:cNvSpPr>
          <p:nvPr>
            <p:ph type="title"/>
          </p:nvPr>
        </p:nvSpPr>
        <p:spPr>
          <a:xfrm>
            <a:off x="846000" y="365127"/>
            <a:ext cx="7433997" cy="487280"/>
          </a:xfrm>
        </p:spPr>
        <p:txBody>
          <a:bodyPr>
            <a:normAutofit fontScale="90000"/>
          </a:bodyPr>
          <a:lstStyle/>
          <a:p>
            <a:pPr algn="ctr"/>
            <a:r>
              <a:rPr lang="en-US" dirty="0" smtClean="0"/>
              <a:t>Three areas to note – [2] Jurisdiction Agreements (Art 25)</a:t>
            </a:r>
            <a:endParaRPr lang="en-US" dirty="0"/>
          </a:p>
        </p:txBody>
      </p:sp>
      <p:sp>
        <p:nvSpPr>
          <p:cNvPr id="6" name="Content Placeholder 2"/>
          <p:cNvSpPr>
            <a:spLocks noGrp="1"/>
          </p:cNvSpPr>
          <p:nvPr>
            <p:ph idx="4294967295"/>
          </p:nvPr>
        </p:nvSpPr>
        <p:spPr>
          <a:xfrm>
            <a:off x="546099" y="1513497"/>
            <a:ext cx="8210829" cy="4112603"/>
          </a:xfrm>
          <a:prstGeom prst="rect">
            <a:avLst/>
          </a:prstGeom>
        </p:spPr>
        <p:txBody>
          <a:bodyPr/>
          <a:lstStyle/>
          <a:p>
            <a:pPr marL="360363" indent="-360363" algn="just">
              <a:lnSpc>
                <a:spcPct val="100000"/>
              </a:lnSpc>
              <a:spcAft>
                <a:spcPts val="1800"/>
              </a:spcAft>
            </a:pPr>
            <a:r>
              <a:rPr lang="en-GB" altLang="en-US" sz="2000" b="1" dirty="0" smtClean="0"/>
              <a:t>Art 25.1: </a:t>
            </a:r>
            <a:r>
              <a:rPr lang="en-GB" altLang="en-US" sz="2000" dirty="0" smtClean="0"/>
              <a:t>Requirement that one of the parties to the jurisdiction agreement is domiciled in a Member State is abolished by the recast Regulation. </a:t>
            </a:r>
          </a:p>
          <a:p>
            <a:pPr marL="360363" indent="-360363" algn="just">
              <a:lnSpc>
                <a:spcPct val="100000"/>
              </a:lnSpc>
              <a:spcAft>
                <a:spcPts val="1800"/>
              </a:spcAft>
            </a:pPr>
            <a:r>
              <a:rPr lang="en-GB" altLang="en-US" sz="2000" b="1" dirty="0" smtClean="0"/>
              <a:t>Art 25.1 &amp; Recital 20 : </a:t>
            </a:r>
            <a:r>
              <a:rPr lang="en-GB" altLang="en-US" sz="2000" dirty="0" smtClean="0"/>
              <a:t>Validity of the jurisdiction agreement is to be determined by the law of the jurisdiction chosen including its conflicts of law rules.</a:t>
            </a:r>
          </a:p>
          <a:p>
            <a:pPr marL="360363" indent="-360363" algn="just">
              <a:lnSpc>
                <a:spcPct val="100000"/>
              </a:lnSpc>
              <a:spcAft>
                <a:spcPts val="1200"/>
              </a:spcAft>
            </a:pPr>
            <a:r>
              <a:rPr lang="en-GB" altLang="en-US" sz="2000" b="1" dirty="0" smtClean="0"/>
              <a:t>Art 25.5: </a:t>
            </a:r>
            <a:r>
              <a:rPr lang="en-GB" altLang="en-US" sz="2000" dirty="0" smtClean="0"/>
              <a:t>Confirmation that the validity of a jurisdiction agreement is independent of the validity of the substantive contract.  Doctrine of severability applies.</a:t>
            </a:r>
          </a:p>
        </p:txBody>
      </p:sp>
    </p:spTree>
    <p:extLst>
      <p:ext uri="{BB962C8B-B14F-4D97-AF65-F5344CB8AC3E}">
        <p14:creationId xmlns:p14="http://schemas.microsoft.com/office/powerpoint/2010/main" val="1300187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5" name="Title 2"/>
          <p:cNvSpPr>
            <a:spLocks noGrp="1"/>
          </p:cNvSpPr>
          <p:nvPr>
            <p:ph type="title"/>
          </p:nvPr>
        </p:nvSpPr>
        <p:spPr/>
        <p:txBody>
          <a:bodyPr>
            <a:normAutofit fontScale="90000"/>
          </a:bodyPr>
          <a:lstStyle/>
          <a:p>
            <a:pPr algn="ctr"/>
            <a:r>
              <a:rPr lang="en-US" dirty="0" smtClean="0"/>
              <a:t>Three areas to note – [3] Jurisdiction Agreement &amp; Parallel proceedings (Art 31)</a:t>
            </a:r>
            <a:endParaRPr lang="en-US" dirty="0"/>
          </a:p>
        </p:txBody>
      </p:sp>
      <p:sp>
        <p:nvSpPr>
          <p:cNvPr id="7" name="Rectangle 6"/>
          <p:cNvSpPr/>
          <p:nvPr/>
        </p:nvSpPr>
        <p:spPr>
          <a:xfrm>
            <a:off x="-61546" y="1090246"/>
            <a:ext cx="9548446" cy="576775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ontent Placeholder 2"/>
          <p:cNvSpPr>
            <a:spLocks noGrp="1"/>
          </p:cNvSpPr>
          <p:nvPr>
            <p:ph idx="4294967295"/>
          </p:nvPr>
        </p:nvSpPr>
        <p:spPr>
          <a:xfrm>
            <a:off x="360275" y="1236558"/>
            <a:ext cx="8229600" cy="4525963"/>
          </a:xfrm>
          <a:prstGeom prst="rect">
            <a:avLst/>
          </a:prstGeom>
        </p:spPr>
        <p:txBody>
          <a:bodyPr>
            <a:normAutofit fontScale="85000" lnSpcReduction="10000"/>
          </a:bodyPr>
          <a:lstStyle/>
          <a:p>
            <a:pPr marL="360363" indent="-360363">
              <a:spcAft>
                <a:spcPts val="1200"/>
              </a:spcAft>
              <a:defRPr/>
            </a:pPr>
            <a:r>
              <a:rPr lang="en-GB" sz="1800" dirty="0" smtClean="0"/>
              <a:t>Article 27(1) “Old” Brussels I: “</a:t>
            </a:r>
            <a:r>
              <a:rPr lang="en-GB" sz="1800" i="1" dirty="0"/>
              <a:t>Where proceedings involving the </a:t>
            </a:r>
            <a:r>
              <a:rPr lang="en-GB" sz="1800" i="1" dirty="0" smtClean="0"/>
              <a:t>same cause </a:t>
            </a:r>
            <a:r>
              <a:rPr lang="en-GB" sz="1800" i="1" dirty="0"/>
              <a:t>of action </a:t>
            </a:r>
            <a:r>
              <a:rPr lang="en-GB" sz="1800" i="1" dirty="0" smtClean="0"/>
              <a:t>and </a:t>
            </a:r>
            <a:r>
              <a:rPr lang="en-GB" sz="1800" i="1" dirty="0"/>
              <a:t>between the same </a:t>
            </a:r>
            <a:r>
              <a:rPr lang="en-GB" sz="1800" i="1" dirty="0" smtClean="0"/>
              <a:t>parties </a:t>
            </a:r>
            <a:r>
              <a:rPr lang="en-GB" sz="1800" i="1" dirty="0"/>
              <a:t>are brought in the courts </a:t>
            </a:r>
            <a:r>
              <a:rPr lang="en-GB" sz="1800" i="1" dirty="0" smtClean="0"/>
              <a:t>of different Member </a:t>
            </a:r>
            <a:r>
              <a:rPr lang="en-GB" sz="1800" i="1" dirty="0"/>
              <a:t>States, any court other than </a:t>
            </a:r>
            <a:r>
              <a:rPr lang="en-GB" sz="1800" i="1" dirty="0" smtClean="0"/>
              <a:t>the court </a:t>
            </a:r>
            <a:r>
              <a:rPr lang="en-GB" sz="1800" i="1" dirty="0"/>
              <a:t>first </a:t>
            </a:r>
            <a:r>
              <a:rPr lang="en-GB" sz="1800" i="1" dirty="0" err="1"/>
              <a:t>seised</a:t>
            </a:r>
            <a:r>
              <a:rPr lang="en-GB" sz="1800" i="1" dirty="0"/>
              <a:t> shall … stay its proceedings </a:t>
            </a:r>
            <a:r>
              <a:rPr lang="en-GB" sz="1800" i="1" dirty="0" smtClean="0"/>
              <a:t>…”</a:t>
            </a:r>
            <a:endParaRPr lang="en-GB" sz="1800" i="1" dirty="0"/>
          </a:p>
          <a:p>
            <a:pPr marL="360363" indent="-360363">
              <a:spcAft>
                <a:spcPts val="1200"/>
              </a:spcAft>
              <a:defRPr/>
            </a:pPr>
            <a:r>
              <a:rPr lang="en-GB" sz="1800" dirty="0" smtClean="0"/>
              <a:t>This gave rise to the </a:t>
            </a:r>
            <a:r>
              <a:rPr lang="en-GB" sz="1800" dirty="0"/>
              <a:t>problem of the </a:t>
            </a:r>
            <a:r>
              <a:rPr lang="en-GB" sz="1800" dirty="0" smtClean="0"/>
              <a:t>“Italian Torpedo”: </a:t>
            </a:r>
            <a:r>
              <a:rPr lang="en-GB" sz="1800" b="1" i="1" dirty="0" smtClean="0"/>
              <a:t>Gasser v MISAT</a:t>
            </a:r>
            <a:r>
              <a:rPr lang="en-GB" sz="1800" i="1" dirty="0" smtClean="0"/>
              <a:t> </a:t>
            </a:r>
            <a:r>
              <a:rPr lang="en-GB" sz="1800" dirty="0" smtClean="0"/>
              <a:t>(C-116/02)</a:t>
            </a:r>
            <a:r>
              <a:rPr lang="en-GB" sz="1800" i="1" dirty="0" smtClean="0"/>
              <a:t> </a:t>
            </a:r>
          </a:p>
          <a:p>
            <a:pPr marL="360363" indent="-360363">
              <a:spcAft>
                <a:spcPts val="1800"/>
              </a:spcAft>
              <a:defRPr/>
            </a:pPr>
            <a:r>
              <a:rPr lang="en-GB" sz="1800" dirty="0" smtClean="0"/>
              <a:t>Part I of the solution is Article </a:t>
            </a:r>
            <a:r>
              <a:rPr lang="en-GB" sz="1800" dirty="0"/>
              <a:t>31(2) - (3</a:t>
            </a:r>
            <a:r>
              <a:rPr lang="en-GB" sz="1800" dirty="0" smtClean="0"/>
              <a:t>) Recast:</a:t>
            </a:r>
            <a:endParaRPr lang="en-GB" sz="1800" dirty="0"/>
          </a:p>
          <a:p>
            <a:pPr marL="628650" indent="0" algn="just">
              <a:spcAft>
                <a:spcPts val="1200"/>
              </a:spcAft>
              <a:buNone/>
              <a:defRPr/>
            </a:pPr>
            <a:r>
              <a:rPr lang="en-GB" sz="1800" dirty="0"/>
              <a:t>“2</a:t>
            </a:r>
            <a:r>
              <a:rPr lang="en-GB" sz="1800" i="1" dirty="0"/>
              <a:t>.   Without prejudice to Article 26, where a court of a Member State on which an agreement as referred to in Article 25 confers exclusive jurisdiction is </a:t>
            </a:r>
            <a:r>
              <a:rPr lang="en-GB" sz="1800" i="1" dirty="0" err="1"/>
              <a:t>seised</a:t>
            </a:r>
            <a:r>
              <a:rPr lang="en-GB" sz="1800" i="1" dirty="0"/>
              <a:t>, any court of another Member State shall stay the proceedings until such time as the court </a:t>
            </a:r>
            <a:r>
              <a:rPr lang="en-GB" sz="1800" i="1" dirty="0" err="1"/>
              <a:t>seised</a:t>
            </a:r>
            <a:r>
              <a:rPr lang="en-GB" sz="1800" i="1" dirty="0"/>
              <a:t> on the basis of the agreement declares that it has no jurisdiction under the agreement.</a:t>
            </a:r>
          </a:p>
          <a:p>
            <a:pPr marL="628650" indent="0" algn="just">
              <a:spcAft>
                <a:spcPts val="1800"/>
              </a:spcAft>
              <a:buNone/>
              <a:defRPr/>
            </a:pPr>
            <a:r>
              <a:rPr lang="en-GB" sz="1800" i="1" dirty="0"/>
              <a:t>3.   Where the court designated in the agreement has established jurisdiction in accordance with the agreement, any court of another Member State shall decline jurisdiction in favour of that court</a:t>
            </a:r>
            <a:r>
              <a:rPr lang="en-GB" sz="1800" dirty="0"/>
              <a:t>”</a:t>
            </a:r>
          </a:p>
          <a:p>
            <a:pPr>
              <a:spcAft>
                <a:spcPts val="1200"/>
              </a:spcAft>
              <a:defRPr/>
            </a:pPr>
            <a:endParaRPr lang="en-GB" sz="2000" dirty="0"/>
          </a:p>
        </p:txBody>
      </p:sp>
    </p:spTree>
    <p:extLst>
      <p:ext uri="{BB962C8B-B14F-4D97-AF65-F5344CB8AC3E}">
        <p14:creationId xmlns:p14="http://schemas.microsoft.com/office/powerpoint/2010/main" val="3669527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5" name="Title 2"/>
          <p:cNvSpPr>
            <a:spLocks noGrp="1"/>
          </p:cNvSpPr>
          <p:nvPr>
            <p:ph type="title"/>
          </p:nvPr>
        </p:nvSpPr>
        <p:spPr>
          <a:xfrm>
            <a:off x="660400" y="177800"/>
            <a:ext cx="7899400" cy="698500"/>
          </a:xfrm>
        </p:spPr>
        <p:txBody>
          <a:bodyPr>
            <a:noAutofit/>
          </a:bodyPr>
          <a:lstStyle/>
          <a:p>
            <a:pPr algn="ctr"/>
            <a:r>
              <a:rPr lang="en-US" sz="2000" dirty="0" smtClean="0"/>
              <a:t>Three areas to note – [3] Jurisdiction Agreement &amp; Parallel proceedings (Art 31) - continued</a:t>
            </a:r>
            <a:endParaRPr lang="en-US" sz="2000" dirty="0"/>
          </a:p>
        </p:txBody>
      </p:sp>
      <p:sp>
        <p:nvSpPr>
          <p:cNvPr id="6" name="Content Placeholder 2"/>
          <p:cNvSpPr>
            <a:spLocks noGrp="1"/>
          </p:cNvSpPr>
          <p:nvPr>
            <p:ph idx="4294967295"/>
          </p:nvPr>
        </p:nvSpPr>
        <p:spPr>
          <a:xfrm>
            <a:off x="448198" y="1236559"/>
            <a:ext cx="8229600" cy="4525962"/>
          </a:xfrm>
          <a:prstGeom prst="rect">
            <a:avLst/>
          </a:prstGeom>
        </p:spPr>
        <p:txBody>
          <a:bodyPr/>
          <a:lstStyle/>
          <a:p>
            <a:pPr marL="360363" indent="-360363">
              <a:defRPr/>
            </a:pPr>
            <a:r>
              <a:rPr lang="en-GB" dirty="0" smtClean="0"/>
              <a:t>Article 29(1) Recast:</a:t>
            </a:r>
          </a:p>
          <a:p>
            <a:pPr marL="628650" indent="0">
              <a:buFont typeface="Arial" panose="020B0604020202020204" pitchFamily="34" charset="0"/>
              <a:buNone/>
              <a:defRPr/>
            </a:pPr>
            <a:r>
              <a:rPr lang="en-GB" dirty="0" smtClean="0"/>
              <a:t>“</a:t>
            </a:r>
            <a:r>
              <a:rPr lang="en-GB" b="1" i="1" u="sng" dirty="0" smtClean="0"/>
              <a:t>Without </a:t>
            </a:r>
            <a:r>
              <a:rPr lang="en-GB" b="1" i="1" u="sng" dirty="0"/>
              <a:t>prejudice to Article 31(2)</a:t>
            </a:r>
            <a:r>
              <a:rPr lang="en-GB" i="1" dirty="0"/>
              <a:t>, where proceedings involving the same cause of action and between the same parties are brought in the courts of different Member States, any court other than the court first </a:t>
            </a:r>
            <a:r>
              <a:rPr lang="en-GB" i="1" dirty="0" err="1"/>
              <a:t>seised</a:t>
            </a:r>
            <a:r>
              <a:rPr lang="en-GB" i="1" dirty="0"/>
              <a:t> shall of its own motion stay its proceedings until such time as the jurisdiction of the court first </a:t>
            </a:r>
            <a:r>
              <a:rPr lang="en-GB" i="1" dirty="0" err="1"/>
              <a:t>seised</a:t>
            </a:r>
            <a:r>
              <a:rPr lang="en-GB" i="1" dirty="0"/>
              <a:t> is established</a:t>
            </a:r>
            <a:r>
              <a:rPr lang="en-GB" dirty="0" smtClean="0"/>
              <a:t>.”</a:t>
            </a:r>
          </a:p>
          <a:p>
            <a:pPr marL="363538" indent="-285750">
              <a:defRPr/>
            </a:pPr>
            <a:r>
              <a:rPr lang="en-GB" dirty="0" smtClean="0"/>
              <a:t>Recital 22 Recast (and see </a:t>
            </a:r>
            <a:r>
              <a:rPr lang="en-GB" b="1" i="1" dirty="0"/>
              <a:t>Commerzbank </a:t>
            </a:r>
            <a:r>
              <a:rPr lang="en-GB" b="1" i="1" dirty="0" err="1"/>
              <a:t>Aktiengesellschaft</a:t>
            </a:r>
            <a:r>
              <a:rPr lang="en-GB" b="1" i="1" dirty="0"/>
              <a:t> v </a:t>
            </a:r>
            <a:r>
              <a:rPr lang="en-GB" b="1" i="1" dirty="0" err="1"/>
              <a:t>Liquimar</a:t>
            </a:r>
            <a:r>
              <a:rPr lang="en-GB" b="1" i="1" dirty="0"/>
              <a:t> Tankers Management </a:t>
            </a:r>
            <a:r>
              <a:rPr lang="en-GB" b="1" i="1" dirty="0" err="1"/>
              <a:t>Inc</a:t>
            </a:r>
            <a:r>
              <a:rPr lang="en-GB" b="1" dirty="0"/>
              <a:t> </a:t>
            </a:r>
            <a:r>
              <a:rPr lang="en-GB" dirty="0"/>
              <a:t>[2017] EWHC 161 (</a:t>
            </a:r>
            <a:r>
              <a:rPr lang="en-GB" dirty="0" err="1"/>
              <a:t>Comm</a:t>
            </a:r>
            <a:r>
              <a:rPr lang="en-GB" dirty="0"/>
              <a:t>) </a:t>
            </a:r>
            <a:r>
              <a:rPr lang="en-GB" dirty="0" smtClean="0"/>
              <a:t>at para 78):</a:t>
            </a:r>
          </a:p>
          <a:p>
            <a:pPr marL="628650" indent="0">
              <a:buFont typeface="Arial" panose="020B0604020202020204" pitchFamily="34" charset="0"/>
              <a:buNone/>
              <a:defRPr/>
            </a:pPr>
            <a:r>
              <a:rPr lang="en-GB" dirty="0" smtClean="0"/>
              <a:t>“…</a:t>
            </a:r>
            <a:r>
              <a:rPr lang="en-GB" i="1" dirty="0" smtClean="0"/>
              <a:t>the </a:t>
            </a:r>
            <a:r>
              <a:rPr lang="en-GB" i="1" dirty="0"/>
              <a:t>court first </a:t>
            </a:r>
            <a:r>
              <a:rPr lang="en-GB" i="1" dirty="0" err="1"/>
              <a:t>seised</a:t>
            </a:r>
            <a:r>
              <a:rPr lang="en-GB" i="1" dirty="0"/>
              <a:t> should be required to stay its proceedings as soon as the designated court has been </a:t>
            </a:r>
            <a:r>
              <a:rPr lang="en-GB" i="1" dirty="0" err="1"/>
              <a:t>seised</a:t>
            </a:r>
            <a:r>
              <a:rPr lang="en-GB" i="1" dirty="0"/>
              <a:t> and until such time as the latter court declares that it has no jurisdiction under the exclusive choice-of-court agreement. This is to ensure that, in such a situation, the designated court has priority to decide on the validity of the agreement and on the extent to which the agreement applies to the dispute pending before it. </a:t>
            </a:r>
            <a:r>
              <a:rPr lang="en-GB" b="1" i="1" u="sng" dirty="0"/>
              <a:t>The designated court should be able to proceed irrespective of whether the non-designated court has already decided on the stay of </a:t>
            </a:r>
            <a:r>
              <a:rPr lang="en-GB" b="1" i="1" u="sng" dirty="0" smtClean="0"/>
              <a:t>proceeding</a:t>
            </a:r>
            <a:r>
              <a:rPr lang="en-GB" dirty="0" smtClean="0"/>
              <a:t>”</a:t>
            </a:r>
            <a:endParaRPr lang="en-GB" dirty="0"/>
          </a:p>
          <a:p>
            <a:pPr marL="0" indent="0">
              <a:buFont typeface="Arial" panose="020B0604020202020204" pitchFamily="34" charset="0"/>
              <a:buNone/>
              <a:defRPr/>
            </a:pPr>
            <a:endParaRPr lang="en-GB" sz="2600" dirty="0"/>
          </a:p>
        </p:txBody>
      </p:sp>
    </p:spTree>
    <p:extLst>
      <p:ext uri="{BB962C8B-B14F-4D97-AF65-F5344CB8AC3E}">
        <p14:creationId xmlns:p14="http://schemas.microsoft.com/office/powerpoint/2010/main" val="1141976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Jurisdiction agreement:  problem areas</a:t>
            </a:r>
            <a:endParaRPr lang="en-GB" dirty="0"/>
          </a:p>
        </p:txBody>
      </p:sp>
      <p:sp>
        <p:nvSpPr>
          <p:cNvPr id="4" name="Content Placeholder 3"/>
          <p:cNvSpPr>
            <a:spLocks noGrp="1"/>
          </p:cNvSpPr>
          <p:nvPr>
            <p:ph sz="quarter" idx="11"/>
          </p:nvPr>
        </p:nvSpPr>
        <p:spPr>
          <a:xfrm>
            <a:off x="641839" y="1380392"/>
            <a:ext cx="8502161" cy="4668715"/>
          </a:xfrm>
        </p:spPr>
        <p:txBody>
          <a:bodyPr>
            <a:normAutofit/>
          </a:bodyPr>
          <a:lstStyle/>
          <a:p>
            <a:pPr marL="273050" indent="-273050">
              <a:spcAft>
                <a:spcPts val="1200"/>
              </a:spcAft>
            </a:pPr>
            <a:r>
              <a:rPr lang="en-GB" sz="1800" b="1" dirty="0"/>
              <a:t>Problem </a:t>
            </a:r>
            <a:r>
              <a:rPr lang="en-GB" sz="1800" b="1" dirty="0" smtClean="0"/>
              <a:t>1: </a:t>
            </a:r>
            <a:r>
              <a:rPr lang="en-GB" sz="1800" b="1" dirty="0"/>
              <a:t>Non-Exclusive Jurisdiction Agreements</a:t>
            </a:r>
          </a:p>
          <a:p>
            <a:pPr marL="720725" lvl="1" indent="-447675">
              <a:spcAft>
                <a:spcPts val="1200"/>
              </a:spcAft>
              <a:buFont typeface="Wingdings" panose="05000000000000000000" pitchFamily="2" charset="2"/>
              <a:buChar char="Ø"/>
            </a:pPr>
            <a:r>
              <a:rPr lang="en-GB" sz="1800" dirty="0"/>
              <a:t>What exactly is a </a:t>
            </a:r>
            <a:r>
              <a:rPr lang="en-GB" sz="1800" dirty="0" smtClean="0"/>
              <a:t>“non</a:t>
            </a:r>
            <a:r>
              <a:rPr lang="en-GB" sz="1800" dirty="0"/>
              <a:t>-</a:t>
            </a:r>
            <a:r>
              <a:rPr lang="en-GB" sz="1800" dirty="0" smtClean="0"/>
              <a:t>exclusive” </a:t>
            </a:r>
            <a:r>
              <a:rPr lang="en-GB" sz="1800" dirty="0"/>
              <a:t>jurisdiction agreement?</a:t>
            </a:r>
          </a:p>
          <a:p>
            <a:pPr marL="720725" lvl="1" indent="-447675">
              <a:buFont typeface="Wingdings" panose="05000000000000000000" pitchFamily="2" charset="2"/>
              <a:buChar char="Ø"/>
            </a:pPr>
            <a:r>
              <a:rPr lang="en-GB" sz="1800" dirty="0"/>
              <a:t>What is the effect of such an agreement under the Recast Regulation</a:t>
            </a:r>
            <a:r>
              <a:rPr lang="en-GB" sz="1800" dirty="0" smtClean="0"/>
              <a:t>?</a:t>
            </a:r>
          </a:p>
          <a:p>
            <a:pPr marL="273050" lvl="1" indent="0">
              <a:buNone/>
            </a:pPr>
            <a:endParaRPr lang="en-GB" sz="1800" dirty="0"/>
          </a:p>
          <a:p>
            <a:pPr marL="273050" indent="-273050">
              <a:spcAft>
                <a:spcPts val="1000"/>
              </a:spcAft>
            </a:pPr>
            <a:r>
              <a:rPr lang="en-GB" sz="1800" b="1" dirty="0" smtClean="0"/>
              <a:t>Problem 2: Asymmetric Jurisdiction Agreements</a:t>
            </a:r>
          </a:p>
          <a:p>
            <a:pPr marL="720725" lvl="1" indent="-447675">
              <a:spcAft>
                <a:spcPts val="1000"/>
              </a:spcAft>
              <a:buFont typeface="Wingdings" panose="05000000000000000000" pitchFamily="2" charset="2"/>
              <a:buChar char="Ø"/>
            </a:pPr>
            <a:r>
              <a:rPr lang="en-GB" sz="1800" dirty="0" smtClean="0"/>
              <a:t>Are they valid jurisdiction agreements for the purposes of Art 25 Recast? </a:t>
            </a:r>
          </a:p>
          <a:p>
            <a:pPr marL="720725" lvl="1" indent="-447675">
              <a:buFont typeface="Wingdings" panose="05000000000000000000" pitchFamily="2" charset="2"/>
              <a:buChar char="Ø"/>
            </a:pPr>
            <a:r>
              <a:rPr lang="en-GB" sz="1800" dirty="0"/>
              <a:t>What is the effect of such an agreement under the Recast </a:t>
            </a:r>
            <a:r>
              <a:rPr lang="en-GB" sz="1800" dirty="0" smtClean="0"/>
              <a:t>Regulation?</a:t>
            </a:r>
          </a:p>
          <a:p>
            <a:pPr marL="273050" lvl="1" indent="0">
              <a:buNone/>
            </a:pPr>
            <a:endParaRPr lang="en-GB" sz="1800" dirty="0"/>
          </a:p>
          <a:p>
            <a:pPr marL="273050" lvl="1" indent="-273050">
              <a:spcAft>
                <a:spcPts val="1000"/>
              </a:spcAft>
            </a:pPr>
            <a:r>
              <a:rPr lang="en-GB" sz="1800" b="1" dirty="0"/>
              <a:t>Problem </a:t>
            </a:r>
            <a:r>
              <a:rPr lang="en-GB" sz="1800" b="1" dirty="0" smtClean="0"/>
              <a:t>3: Competing Jurisdiction Agreements </a:t>
            </a:r>
          </a:p>
          <a:p>
            <a:pPr marL="720725" lvl="1" indent="-447675">
              <a:buFont typeface="Wingdings" panose="05000000000000000000" pitchFamily="2" charset="2"/>
              <a:buChar char="Ø"/>
            </a:pPr>
            <a:r>
              <a:rPr lang="en-GB" sz="1800" dirty="0" smtClean="0"/>
              <a:t>How do you resolve the conflict?</a:t>
            </a:r>
            <a:endParaRPr lang="en-GB" sz="1800" dirty="0"/>
          </a:p>
          <a:p>
            <a:pPr marL="180000" lvl="1" indent="0">
              <a:buNone/>
            </a:pPr>
            <a:endParaRPr lang="en-GB" dirty="0"/>
          </a:p>
          <a:p>
            <a:pPr marL="720725" lvl="1" indent="-447675">
              <a:buFont typeface="Wingdings" panose="05000000000000000000" pitchFamily="2" charset="2"/>
              <a:buChar char="Ø"/>
            </a:pPr>
            <a:endParaRPr lang="en-GB" dirty="0"/>
          </a:p>
          <a:p>
            <a:pPr marL="180000" lvl="1" indent="0">
              <a:buNone/>
            </a:pPr>
            <a:endParaRPr lang="en-GB" dirty="0"/>
          </a:p>
          <a:p>
            <a:pPr marL="180000" lvl="1" indent="0">
              <a:buNone/>
            </a:pPr>
            <a:endParaRPr lang="en-GB" dirty="0" smtClean="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3449636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a:t>Shareholder claims</a:t>
            </a:r>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lstStyle/>
          <a:p>
            <a:endParaRPr lang="en-GB" dirty="0"/>
          </a:p>
          <a:p>
            <a:r>
              <a:rPr lang="en-GB" dirty="0"/>
              <a:t>Some Legal Issues</a:t>
            </a:r>
          </a:p>
          <a:p>
            <a:endParaRPr lang="en-GB"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endParaRPr lang="en-GB" dirty="0"/>
          </a:p>
          <a:p>
            <a:r>
              <a:rPr lang="en-GB" dirty="0"/>
              <a:t>Helen Davies QC and Kyle Lawson</a:t>
            </a:r>
          </a:p>
        </p:txBody>
      </p:sp>
    </p:spTree>
    <p:extLst>
      <p:ext uri="{BB962C8B-B14F-4D97-AF65-F5344CB8AC3E}">
        <p14:creationId xmlns:p14="http://schemas.microsoft.com/office/powerpoint/2010/main" val="884029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263770" y="325315"/>
            <a:ext cx="8016228" cy="527092"/>
          </a:xfrm>
        </p:spPr>
        <p:txBody>
          <a:bodyPr>
            <a:normAutofit fontScale="90000"/>
          </a:bodyPr>
          <a:lstStyle/>
          <a:p>
            <a:pPr algn="ctr"/>
            <a:r>
              <a:rPr lang="en-GB" dirty="0" smtClean="0"/>
              <a:t>NON-EXCLUSIVE JURISDICTION AGREEMENTS: </a:t>
            </a:r>
            <a:br>
              <a:rPr lang="en-GB" dirty="0" smtClean="0"/>
            </a:br>
            <a:r>
              <a:rPr lang="en-GB" dirty="0" smtClean="0"/>
              <a:t>What ARE THEIR EFFECT? </a:t>
            </a:r>
            <a:endParaRPr lang="en-GB" dirty="0"/>
          </a:p>
        </p:txBody>
      </p:sp>
      <p:sp>
        <p:nvSpPr>
          <p:cNvPr id="5" name="Content Placeholder 2"/>
          <p:cNvSpPr>
            <a:spLocks noGrp="1"/>
          </p:cNvSpPr>
          <p:nvPr>
            <p:ph idx="4294967295"/>
          </p:nvPr>
        </p:nvSpPr>
        <p:spPr>
          <a:xfrm>
            <a:off x="448198" y="1236559"/>
            <a:ext cx="8581502" cy="4557572"/>
          </a:xfrm>
          <a:prstGeom prst="rect">
            <a:avLst/>
          </a:prstGeom>
        </p:spPr>
        <p:txBody>
          <a:bodyPr>
            <a:normAutofit/>
          </a:bodyPr>
          <a:lstStyle/>
          <a:p>
            <a:pPr marL="360363" indent="-273050">
              <a:spcAft>
                <a:spcPts val="1000"/>
              </a:spcAft>
              <a:defRPr/>
            </a:pPr>
            <a:r>
              <a:rPr lang="en-GB" dirty="0" smtClean="0"/>
              <a:t>The classic view is that there is a clear divide between exclusive and non-exclusive jurisdiction agreements:</a:t>
            </a:r>
          </a:p>
          <a:p>
            <a:pPr marL="720725" lvl="1" indent="-360363">
              <a:spcAft>
                <a:spcPts val="1000"/>
              </a:spcAft>
              <a:buFont typeface="Wingdings" panose="05000000000000000000" pitchFamily="2" charset="2"/>
              <a:buChar char="Ø"/>
              <a:defRPr/>
            </a:pPr>
            <a:r>
              <a:rPr lang="en-GB" dirty="0" smtClean="0"/>
              <a:t> An </a:t>
            </a:r>
            <a:r>
              <a:rPr lang="en-GB" dirty="0"/>
              <a:t>exclusive jurisdiction agreement </a:t>
            </a:r>
            <a:r>
              <a:rPr lang="en-GB" dirty="0" smtClean="0"/>
              <a:t>obliges parties to </a:t>
            </a:r>
            <a:r>
              <a:rPr lang="en-GB" dirty="0"/>
              <a:t>refer disputes that fall within the scope of the clause to </a:t>
            </a:r>
            <a:r>
              <a:rPr lang="en-GB" dirty="0" smtClean="0"/>
              <a:t>a specific court</a:t>
            </a:r>
            <a:r>
              <a:rPr lang="en-GB" dirty="0"/>
              <a:t>. </a:t>
            </a:r>
            <a:endParaRPr lang="en-GB" dirty="0" smtClean="0"/>
          </a:p>
          <a:p>
            <a:pPr marL="720725" lvl="1" indent="-360363">
              <a:buFont typeface="Wingdings" panose="05000000000000000000" pitchFamily="2" charset="2"/>
              <a:buChar char="Ø"/>
              <a:defRPr/>
            </a:pPr>
            <a:r>
              <a:rPr lang="en-GB" dirty="0" smtClean="0"/>
              <a:t>A </a:t>
            </a:r>
            <a:r>
              <a:rPr lang="en-GB" dirty="0"/>
              <a:t>non-exclusive jurisdiction </a:t>
            </a:r>
            <a:r>
              <a:rPr lang="en-GB" dirty="0" smtClean="0"/>
              <a:t>agreement obliges parties </a:t>
            </a:r>
            <a:r>
              <a:rPr lang="en-GB" dirty="0"/>
              <a:t>to </a:t>
            </a:r>
            <a:r>
              <a:rPr lang="en-GB" b="1" i="1" dirty="0"/>
              <a:t>submit</a:t>
            </a:r>
            <a:r>
              <a:rPr lang="en-GB" dirty="0"/>
              <a:t> to the jurisdiction of one or more </a:t>
            </a:r>
            <a:r>
              <a:rPr lang="en-GB" dirty="0" smtClean="0"/>
              <a:t>specific courts if proceedings are brought in that court, but does not </a:t>
            </a:r>
            <a:r>
              <a:rPr lang="en-GB" b="1" i="1" dirty="0" smtClean="0"/>
              <a:t>compel</a:t>
            </a:r>
            <a:r>
              <a:rPr lang="en-GB" dirty="0" smtClean="0"/>
              <a:t> the parties to </a:t>
            </a:r>
            <a:r>
              <a:rPr lang="en-GB" dirty="0"/>
              <a:t>bring proceedings in </a:t>
            </a:r>
            <a:r>
              <a:rPr lang="en-GB" dirty="0" smtClean="0"/>
              <a:t>that court. </a:t>
            </a:r>
          </a:p>
          <a:p>
            <a:pPr marL="628650" indent="0">
              <a:buFont typeface="Arial" panose="020B0604020202020204" pitchFamily="34" charset="0"/>
              <a:buNone/>
              <a:defRPr/>
            </a:pPr>
            <a:endParaRPr lang="en-GB" dirty="0" smtClean="0"/>
          </a:p>
          <a:p>
            <a:pPr marL="363538" indent="-285750">
              <a:defRPr/>
            </a:pPr>
            <a:r>
              <a:rPr lang="en-GB" dirty="0" smtClean="0"/>
              <a:t>However the view that there is a clear divide is increasingly recognised as too simplistic. See e.g.</a:t>
            </a:r>
            <a:r>
              <a:rPr lang="en-GB" b="1" dirty="0" smtClean="0"/>
              <a:t> </a:t>
            </a:r>
            <a:r>
              <a:rPr lang="en-GB" b="1" i="1" dirty="0" smtClean="0"/>
              <a:t>BNP </a:t>
            </a:r>
            <a:r>
              <a:rPr lang="en-GB" b="1" i="1" dirty="0"/>
              <a:t>Paribas SA v. Anchorage Capital Europe LLP</a:t>
            </a:r>
            <a:r>
              <a:rPr lang="en-GB" i="1" dirty="0"/>
              <a:t> </a:t>
            </a:r>
            <a:r>
              <a:rPr lang="en-GB" dirty="0"/>
              <a:t>[2013] EWHC 3073 (</a:t>
            </a:r>
            <a:r>
              <a:rPr lang="en-GB" dirty="0" err="1"/>
              <a:t>Comm</a:t>
            </a:r>
            <a:r>
              <a:rPr lang="en-GB" dirty="0"/>
              <a:t>) at [88] (Males J</a:t>
            </a:r>
            <a:r>
              <a:rPr lang="en-GB" dirty="0" smtClean="0"/>
              <a:t>.):</a:t>
            </a:r>
          </a:p>
          <a:p>
            <a:pPr marL="628650" indent="0">
              <a:buNone/>
              <a:defRPr/>
            </a:pPr>
            <a:r>
              <a:rPr lang="en-GB" dirty="0" smtClean="0"/>
              <a:t>“…</a:t>
            </a:r>
            <a:r>
              <a:rPr lang="en-GB" dirty="0"/>
              <a:t>…</a:t>
            </a:r>
            <a:r>
              <a:rPr lang="en-GB" i="1" dirty="0"/>
              <a:t>the terms “exclusive” and “non-exclusive” themselves are merely convenient </a:t>
            </a:r>
            <a:r>
              <a:rPr lang="en-GB" i="1" dirty="0" smtClean="0"/>
              <a:t>labels…I </a:t>
            </a:r>
            <a:r>
              <a:rPr lang="en-GB" i="1" dirty="0"/>
              <a:t>prefer to ask the question whether the commencement and pursuit of the foreign proceedings in question are things which a party has promised not to do</a:t>
            </a:r>
            <a:r>
              <a:rPr lang="en-GB" dirty="0" smtClean="0"/>
              <a:t>”</a:t>
            </a:r>
            <a:endParaRPr lang="en-GB" dirty="0"/>
          </a:p>
          <a:p>
            <a:pPr marL="0" indent="0">
              <a:buFont typeface="Arial" panose="020B0604020202020204" pitchFamily="34" charset="0"/>
              <a:buNone/>
              <a:defRPr/>
            </a:pPr>
            <a:endParaRPr lang="en-GB" sz="2600" dirty="0"/>
          </a:p>
        </p:txBody>
      </p:sp>
    </p:spTree>
    <p:extLst>
      <p:ext uri="{BB962C8B-B14F-4D97-AF65-F5344CB8AC3E}">
        <p14:creationId xmlns:p14="http://schemas.microsoft.com/office/powerpoint/2010/main" val="3110140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5" name="Title 2"/>
          <p:cNvSpPr>
            <a:spLocks noGrp="1"/>
          </p:cNvSpPr>
          <p:nvPr>
            <p:ph type="title"/>
          </p:nvPr>
        </p:nvSpPr>
        <p:spPr>
          <a:xfrm>
            <a:off x="263770" y="325315"/>
            <a:ext cx="8016228" cy="527092"/>
          </a:xfrm>
        </p:spPr>
        <p:txBody>
          <a:bodyPr>
            <a:normAutofit fontScale="90000"/>
          </a:bodyPr>
          <a:lstStyle/>
          <a:p>
            <a:pPr algn="ctr"/>
            <a:r>
              <a:rPr lang="en-GB" dirty="0" smtClean="0"/>
              <a:t>NON-EXCLUSIVE JURISDICTION AGREEMENTS: </a:t>
            </a:r>
            <a:br>
              <a:rPr lang="en-GB" dirty="0" smtClean="0"/>
            </a:br>
            <a:r>
              <a:rPr lang="en-GB" dirty="0" smtClean="0"/>
              <a:t>What ARE THEIR EFFECT? </a:t>
            </a:r>
            <a:endParaRPr lang="en-GB" dirty="0"/>
          </a:p>
        </p:txBody>
      </p:sp>
      <p:sp>
        <p:nvSpPr>
          <p:cNvPr id="6" name="Content Placeholder 2"/>
          <p:cNvSpPr>
            <a:spLocks noGrp="1"/>
          </p:cNvSpPr>
          <p:nvPr>
            <p:ph idx="4294967295"/>
          </p:nvPr>
        </p:nvSpPr>
        <p:spPr>
          <a:xfrm>
            <a:off x="87923" y="1195754"/>
            <a:ext cx="8985739" cy="4870938"/>
          </a:xfrm>
          <a:prstGeom prst="rect">
            <a:avLst/>
          </a:prstGeom>
        </p:spPr>
        <p:txBody>
          <a:bodyPr>
            <a:normAutofit/>
          </a:bodyPr>
          <a:lstStyle/>
          <a:p>
            <a:pPr marL="360363" indent="-273050">
              <a:spcAft>
                <a:spcPts val="1000"/>
              </a:spcAft>
              <a:defRPr/>
            </a:pPr>
            <a:r>
              <a:rPr lang="en-GB" dirty="0" smtClean="0"/>
              <a:t>The true effect of a jurisdiction agreement depends on its proper construction. </a:t>
            </a:r>
            <a:r>
              <a:rPr lang="en-GB" dirty="0"/>
              <a:t>C</a:t>
            </a:r>
            <a:r>
              <a:rPr lang="en-GB" dirty="0" smtClean="0"/>
              <a:t>ontrast:</a:t>
            </a:r>
          </a:p>
          <a:p>
            <a:pPr marL="720725" lvl="1" indent="-360363">
              <a:spcAft>
                <a:spcPts val="1000"/>
              </a:spcAft>
              <a:buFont typeface="Wingdings" panose="05000000000000000000" pitchFamily="2" charset="2"/>
              <a:buChar char="Ø"/>
              <a:defRPr/>
            </a:pPr>
            <a:r>
              <a:rPr lang="en-GB" dirty="0" smtClean="0"/>
              <a:t> </a:t>
            </a:r>
            <a:r>
              <a:rPr lang="en-GB" b="1" dirty="0" smtClean="0"/>
              <a:t>Deutsche Bank AG v. Highland Crusader </a:t>
            </a:r>
            <a:r>
              <a:rPr lang="en-GB" dirty="0" smtClean="0"/>
              <a:t>[2010] 1 WLR 1023 (CA)</a:t>
            </a:r>
          </a:p>
          <a:p>
            <a:pPr marL="809625" lvl="1" indent="0" algn="just">
              <a:spcAft>
                <a:spcPts val="1000"/>
              </a:spcAft>
              <a:buNone/>
              <a:defRPr/>
            </a:pPr>
            <a:r>
              <a:rPr lang="en-GB" i="1" dirty="0" smtClean="0"/>
              <a:t>“This </a:t>
            </a:r>
            <a:r>
              <a:rPr lang="en-GB" i="1" dirty="0"/>
              <a:t>agreement shall be governed by and construed in accordance with the laws of England. Buyer and seller hereby irrevocably submit for all purposes of or in connection with this agreement and each transaction to the jurisdiction of the courts </a:t>
            </a:r>
            <a:r>
              <a:rPr lang="en-GB" i="1" dirty="0" smtClean="0"/>
              <a:t>of England…Nothing </a:t>
            </a:r>
            <a:r>
              <a:rPr lang="en-GB" i="1" dirty="0"/>
              <a:t>in this paragraph shall limit the right of any party to take proceedings in the courts of any other country of competent jurisdiction</a:t>
            </a:r>
            <a:r>
              <a:rPr lang="en-GB" i="1" dirty="0" smtClean="0"/>
              <a:t>.”</a:t>
            </a:r>
          </a:p>
          <a:p>
            <a:pPr marL="720725" lvl="1" indent="-360363" algn="just">
              <a:buFont typeface="Wingdings" panose="05000000000000000000" pitchFamily="2" charset="2"/>
              <a:buChar char="Ø"/>
              <a:defRPr/>
            </a:pPr>
            <a:r>
              <a:rPr lang="en-GB" b="1" i="1" dirty="0" smtClean="0"/>
              <a:t>BNP </a:t>
            </a:r>
            <a:r>
              <a:rPr lang="en-GB" b="1" i="1" dirty="0"/>
              <a:t>Paribas SA v. Anchorage Capital Europe LLP</a:t>
            </a:r>
            <a:r>
              <a:rPr lang="en-GB" i="1" dirty="0"/>
              <a:t> </a:t>
            </a:r>
            <a:r>
              <a:rPr lang="en-GB" dirty="0"/>
              <a:t>[2013] EWHC 3073 (</a:t>
            </a:r>
            <a:r>
              <a:rPr lang="en-GB" dirty="0" err="1"/>
              <a:t>Comm</a:t>
            </a:r>
            <a:r>
              <a:rPr lang="en-GB" dirty="0"/>
              <a:t>) </a:t>
            </a:r>
            <a:endParaRPr lang="en-GB" dirty="0" smtClean="0"/>
          </a:p>
          <a:p>
            <a:pPr marL="809625" indent="0" algn="just">
              <a:spcAft>
                <a:spcPts val="1000"/>
              </a:spcAft>
              <a:buNone/>
              <a:defRPr/>
            </a:pPr>
            <a:r>
              <a:rPr lang="en-GB" dirty="0"/>
              <a:t>“</a:t>
            </a:r>
            <a:r>
              <a:rPr lang="en-GB" i="1" dirty="0"/>
              <a:t>This Agreement shall be governed by, and construed in accordance with, English Law and </a:t>
            </a:r>
            <a:r>
              <a:rPr lang="en-GB" dirty="0"/>
              <a:t>[Anchorage]</a:t>
            </a:r>
            <a:r>
              <a:rPr lang="en-GB" i="1" dirty="0"/>
              <a:t> irrevocably submit to the jurisdiction of the English courts in respect of any matter arising out of this Agreement, or our services to or Transactions with you under this Agreement</a:t>
            </a:r>
            <a:r>
              <a:rPr lang="en-GB" dirty="0" smtClean="0"/>
              <a:t>.”</a:t>
            </a:r>
          </a:p>
          <a:p>
            <a:pPr marL="360363" indent="-273050">
              <a:defRPr/>
            </a:pPr>
            <a:r>
              <a:rPr lang="en-GB" dirty="0" smtClean="0"/>
              <a:t>To similar effect as </a:t>
            </a:r>
            <a:r>
              <a:rPr lang="en-GB" b="1" i="1" dirty="0" smtClean="0"/>
              <a:t>BNP Paribas</a:t>
            </a:r>
            <a:r>
              <a:rPr lang="en-GB" dirty="0" smtClean="0"/>
              <a:t>, see also: </a:t>
            </a:r>
            <a:r>
              <a:rPr lang="en-GB" b="1" i="1" dirty="0"/>
              <a:t>Global Maritime Investments </a:t>
            </a:r>
            <a:r>
              <a:rPr lang="en-GB" b="1" i="1" dirty="0" smtClean="0"/>
              <a:t>v</a:t>
            </a:r>
            <a:r>
              <a:rPr lang="en-GB" b="1" i="1" dirty="0"/>
              <a:t>. O.W. Supply &amp; Trading A/S</a:t>
            </a:r>
            <a:r>
              <a:rPr lang="en-GB" dirty="0"/>
              <a:t> [2015] EWHC 2690 (</a:t>
            </a:r>
            <a:r>
              <a:rPr lang="en-GB" dirty="0" err="1"/>
              <a:t>Comm</a:t>
            </a:r>
            <a:r>
              <a:rPr lang="en-GB" dirty="0"/>
              <a:t>) (</a:t>
            </a:r>
            <a:r>
              <a:rPr lang="en-GB" dirty="0" err="1"/>
              <a:t>Teare</a:t>
            </a:r>
            <a:r>
              <a:rPr lang="en-GB" dirty="0"/>
              <a:t> J</a:t>
            </a:r>
            <a:r>
              <a:rPr lang="en-GB" dirty="0" smtClean="0"/>
              <a:t>.) at paras 53-54; </a:t>
            </a:r>
            <a:r>
              <a:rPr lang="en-GB" b="1" i="1" dirty="0" smtClean="0"/>
              <a:t>Perkins v. </a:t>
            </a:r>
            <a:r>
              <a:rPr lang="en-GB" b="1" i="1" dirty="0" err="1" smtClean="0"/>
              <a:t>Ghaddar</a:t>
            </a:r>
            <a:r>
              <a:rPr lang="en-GB" b="1" dirty="0" smtClean="0"/>
              <a:t> </a:t>
            </a:r>
            <a:r>
              <a:rPr lang="en-GB" dirty="0" smtClean="0"/>
              <a:t>[2018] EWHC 1500 (</a:t>
            </a:r>
            <a:r>
              <a:rPr lang="en-GB" dirty="0" err="1" smtClean="0"/>
              <a:t>Comm</a:t>
            </a:r>
            <a:r>
              <a:rPr lang="en-GB" dirty="0" smtClean="0"/>
              <a:t>)(Bryan J.) </a:t>
            </a:r>
            <a:r>
              <a:rPr lang="en-GB" i="1" dirty="0" smtClean="0"/>
              <a:t>obiter </a:t>
            </a:r>
            <a:r>
              <a:rPr lang="en-GB" dirty="0" smtClean="0"/>
              <a:t>at para 127. </a:t>
            </a:r>
            <a:endParaRPr lang="en-GB" dirty="0"/>
          </a:p>
        </p:txBody>
      </p:sp>
    </p:spTree>
    <p:extLst>
      <p:ext uri="{BB962C8B-B14F-4D97-AF65-F5344CB8AC3E}">
        <p14:creationId xmlns:p14="http://schemas.microsoft.com/office/powerpoint/2010/main" val="32692090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pPr algn="ctr"/>
            <a:r>
              <a:rPr lang="en-GB" dirty="0" smtClean="0"/>
              <a:t>NON EXCLUSIVE JURISDICTION AGREEMENTS AND THE RECAST REGULATION</a:t>
            </a:r>
            <a:endParaRPr lang="en-GB" dirty="0"/>
          </a:p>
        </p:txBody>
      </p:sp>
      <p:sp>
        <p:nvSpPr>
          <p:cNvPr id="5" name="Rectangle 4"/>
          <p:cNvSpPr/>
          <p:nvPr/>
        </p:nvSpPr>
        <p:spPr>
          <a:xfrm>
            <a:off x="-61546" y="1090246"/>
            <a:ext cx="9548446" cy="576775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3"/>
          <p:cNvSpPr>
            <a:spLocks noGrp="1"/>
          </p:cNvSpPr>
          <p:nvPr>
            <p:ph sz="quarter" idx="11"/>
          </p:nvPr>
        </p:nvSpPr>
        <p:spPr>
          <a:xfrm>
            <a:off x="378068" y="1336431"/>
            <a:ext cx="8765931" cy="5381869"/>
          </a:xfrm>
        </p:spPr>
        <p:txBody>
          <a:bodyPr>
            <a:normAutofit/>
          </a:bodyPr>
          <a:lstStyle/>
          <a:p>
            <a:pPr marL="360363" indent="-360363">
              <a:tabLst>
                <a:tab pos="273050" algn="l"/>
              </a:tabLst>
            </a:pPr>
            <a:r>
              <a:rPr lang="en-GB" dirty="0" smtClean="0"/>
              <a:t>The significance of the presumption of exclusivity in Art 25(1) Recast is open to debate: </a:t>
            </a:r>
          </a:p>
          <a:p>
            <a:pPr marL="536575" indent="0" algn="just">
              <a:buNone/>
            </a:pPr>
            <a:r>
              <a:rPr lang="en-GB" dirty="0" smtClean="0"/>
              <a:t>“</a:t>
            </a:r>
            <a:r>
              <a:rPr lang="en-GB" i="1" dirty="0" smtClean="0"/>
              <a:t>If </a:t>
            </a:r>
            <a:r>
              <a:rPr lang="en-GB" i="1" dirty="0"/>
              <a:t>the parties, regardless of their domicile, have agreed that </a:t>
            </a:r>
            <a:r>
              <a:rPr lang="en-GB" i="1" dirty="0" smtClean="0"/>
              <a:t>a </a:t>
            </a:r>
            <a:r>
              <a:rPr lang="en-GB" i="1" dirty="0"/>
              <a:t>court or the courts of a Member State are to have jurisdiction </a:t>
            </a:r>
            <a:r>
              <a:rPr lang="en-GB" i="1" dirty="0" smtClean="0"/>
              <a:t>to </a:t>
            </a:r>
            <a:r>
              <a:rPr lang="en-GB" i="1" dirty="0"/>
              <a:t>settle any disputes which have arisen or which may arise in </a:t>
            </a:r>
            <a:r>
              <a:rPr lang="en-GB" i="1" dirty="0" smtClean="0"/>
              <a:t>connection </a:t>
            </a:r>
            <a:r>
              <a:rPr lang="en-GB" i="1" dirty="0"/>
              <a:t>with a particular legal relationship, that court or </a:t>
            </a:r>
            <a:r>
              <a:rPr lang="en-GB" i="1" dirty="0" smtClean="0"/>
              <a:t>those </a:t>
            </a:r>
            <a:r>
              <a:rPr lang="en-GB" i="1" dirty="0"/>
              <a:t>courts shall have </a:t>
            </a:r>
            <a:r>
              <a:rPr lang="en-GB" i="1" dirty="0" smtClean="0"/>
              <a:t>jurisdiction…</a:t>
            </a:r>
            <a:r>
              <a:rPr lang="en-GB" b="1" i="1" u="sng" dirty="0" smtClean="0"/>
              <a:t>Such </a:t>
            </a:r>
            <a:r>
              <a:rPr lang="en-GB" b="1" i="1" u="sng" dirty="0"/>
              <a:t>jurisdiction shall be exclusive unless </a:t>
            </a:r>
            <a:r>
              <a:rPr lang="en-GB" b="1" i="1" u="sng" dirty="0" smtClean="0"/>
              <a:t>the </a:t>
            </a:r>
            <a:r>
              <a:rPr lang="en-GB" b="1" i="1" u="sng" dirty="0"/>
              <a:t>parties have agreed </a:t>
            </a:r>
            <a:r>
              <a:rPr lang="en-GB" b="1" i="1" u="sng" dirty="0" smtClean="0"/>
              <a:t>otherwise</a:t>
            </a:r>
            <a:r>
              <a:rPr lang="en-GB" dirty="0" smtClean="0"/>
              <a:t>”</a:t>
            </a:r>
            <a:endParaRPr lang="en-GB" dirty="0"/>
          </a:p>
          <a:p>
            <a:pPr marL="360363" indent="-360363" algn="just"/>
            <a:r>
              <a:rPr lang="en-GB" dirty="0" smtClean="0"/>
              <a:t>All jurisdiction agreements engage Art 25 Recast, see </a:t>
            </a:r>
            <a:r>
              <a:rPr lang="en-GB" dirty="0"/>
              <a:t>e.g. </a:t>
            </a:r>
            <a:r>
              <a:rPr lang="en-GB" b="1" i="1" dirty="0"/>
              <a:t>UCP Plc v </a:t>
            </a:r>
            <a:r>
              <a:rPr lang="en-GB" b="1" i="1" dirty="0" err="1"/>
              <a:t>Nectrus</a:t>
            </a:r>
            <a:r>
              <a:rPr lang="en-GB" b="1" i="1" dirty="0"/>
              <a:t> Ltd </a:t>
            </a:r>
            <a:r>
              <a:rPr lang="en-GB" dirty="0"/>
              <a:t>[2018] EWHC 380 (</a:t>
            </a:r>
            <a:r>
              <a:rPr lang="en-GB" dirty="0" err="1"/>
              <a:t>Comm</a:t>
            </a:r>
            <a:r>
              <a:rPr lang="en-GB" dirty="0" smtClean="0"/>
              <a:t>) at para 39</a:t>
            </a:r>
          </a:p>
          <a:p>
            <a:pPr marL="360363" indent="-360363" algn="just"/>
            <a:r>
              <a:rPr lang="en-GB" dirty="0" smtClean="0"/>
              <a:t>Furthermore </a:t>
            </a:r>
            <a:r>
              <a:rPr lang="en-GB" b="1" i="1" dirty="0"/>
              <a:t>UCP Plc v </a:t>
            </a:r>
            <a:r>
              <a:rPr lang="en-GB" b="1" i="1" dirty="0" err="1"/>
              <a:t>Nectrus</a:t>
            </a:r>
            <a:r>
              <a:rPr lang="en-GB" b="1" i="1" dirty="0"/>
              <a:t> </a:t>
            </a:r>
            <a:r>
              <a:rPr lang="en-GB" b="1" i="1" dirty="0" smtClean="0"/>
              <a:t>Ltd </a:t>
            </a:r>
            <a:r>
              <a:rPr lang="en-GB" dirty="0" smtClean="0"/>
              <a:t>establishes that where the Court has jurisdiction  under Art 25 Recast, even if via a non-exclusive jurisdiction agreement, it </a:t>
            </a:r>
            <a:r>
              <a:rPr lang="en-GB" b="1" dirty="0" smtClean="0"/>
              <a:t>cannot </a:t>
            </a:r>
            <a:r>
              <a:rPr lang="en-GB" dirty="0" smtClean="0"/>
              <a:t>stay proceedings in favour of a Non-Member State Court under Arts 33 or 34 Recast: see paras 39-45 of the judgment. </a:t>
            </a:r>
          </a:p>
          <a:p>
            <a:pPr marL="360363" indent="-360363" algn="just"/>
            <a:r>
              <a:rPr lang="en-GB" dirty="0" smtClean="0"/>
              <a:t>However the effect of non-exclusive agreements in relation to parallel proceedings in a Member State is more complex. Art 31(2) Recast provides:</a:t>
            </a:r>
          </a:p>
          <a:p>
            <a:pPr marL="536575" indent="0" algn="just">
              <a:buNone/>
            </a:pPr>
            <a:r>
              <a:rPr lang="en-GB" dirty="0" smtClean="0"/>
              <a:t>“</a:t>
            </a:r>
            <a:r>
              <a:rPr lang="en-GB" i="1" dirty="0" smtClean="0"/>
              <a:t>Without </a:t>
            </a:r>
            <a:r>
              <a:rPr lang="en-GB" i="1" dirty="0"/>
              <a:t>prejudice to Article 26, where a court of a Member State on which an agreement as referred to in Article 25 confers </a:t>
            </a:r>
            <a:r>
              <a:rPr lang="en-GB" b="1" i="1" u="sng" dirty="0"/>
              <a:t>exclusive jurisdiction </a:t>
            </a:r>
            <a:r>
              <a:rPr lang="en-GB" i="1" dirty="0"/>
              <a:t>is </a:t>
            </a:r>
            <a:r>
              <a:rPr lang="en-GB" i="1" dirty="0" err="1"/>
              <a:t>seised</a:t>
            </a:r>
            <a:r>
              <a:rPr lang="en-GB" i="1" dirty="0"/>
              <a:t>, any court of another Member State shall stay the proceedings until such time as the court </a:t>
            </a:r>
            <a:r>
              <a:rPr lang="en-GB" i="1" dirty="0" err="1"/>
              <a:t>seised</a:t>
            </a:r>
            <a:r>
              <a:rPr lang="en-GB" i="1" dirty="0"/>
              <a:t> on the basis of the agreement declares that it has no jurisdiction under the agreement</a:t>
            </a:r>
            <a:r>
              <a:rPr lang="en-GB" i="1" dirty="0" smtClean="0"/>
              <a:t>.”</a:t>
            </a:r>
          </a:p>
          <a:p>
            <a:pPr marL="536575" indent="0" algn="just">
              <a:buNone/>
            </a:pPr>
            <a:r>
              <a:rPr lang="en-GB" b="1" dirty="0" smtClean="0"/>
              <a:t>So what happens if the agreement confers “non-exclusive” jurisdiction?</a:t>
            </a:r>
          </a:p>
          <a:p>
            <a:pPr marL="360363" indent="-360363"/>
            <a:endParaRPr lang="en-GB" dirty="0"/>
          </a:p>
        </p:txBody>
      </p:sp>
    </p:spTree>
    <p:extLst>
      <p:ext uri="{BB962C8B-B14F-4D97-AF65-F5344CB8AC3E}">
        <p14:creationId xmlns:p14="http://schemas.microsoft.com/office/powerpoint/2010/main" val="27863105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ASYMMETRIC JURISDICTION AGREEMENTS</a:t>
            </a:r>
            <a:endParaRPr lang="en-GB" dirty="0"/>
          </a:p>
        </p:txBody>
      </p:sp>
      <p:sp>
        <p:nvSpPr>
          <p:cNvPr id="4" name="Content Placeholder 3"/>
          <p:cNvSpPr>
            <a:spLocks noGrp="1"/>
          </p:cNvSpPr>
          <p:nvPr>
            <p:ph sz="quarter" idx="11"/>
          </p:nvPr>
        </p:nvSpPr>
        <p:spPr>
          <a:xfrm>
            <a:off x="536331" y="1354015"/>
            <a:ext cx="8106507" cy="4352193"/>
          </a:xfrm>
        </p:spPr>
        <p:txBody>
          <a:bodyPr>
            <a:normAutofit/>
          </a:bodyPr>
          <a:lstStyle/>
          <a:p>
            <a:pPr algn="just">
              <a:spcAft>
                <a:spcPts val="1200"/>
              </a:spcAft>
            </a:pPr>
            <a:r>
              <a:rPr lang="en-GB" sz="1800" dirty="0"/>
              <a:t>Asymmetric jurisdiction clauses are clauses which contain different provisions regarding </a:t>
            </a:r>
            <a:r>
              <a:rPr lang="en-GB" sz="1800" dirty="0" smtClean="0"/>
              <a:t>jurisdiction depending </a:t>
            </a:r>
            <a:r>
              <a:rPr lang="en-GB" sz="1800" dirty="0"/>
              <a:t>on whether the proceedings are initiated by one party to the agreement rather than </a:t>
            </a:r>
            <a:r>
              <a:rPr lang="en-GB" sz="1800" dirty="0" smtClean="0"/>
              <a:t>the other</a:t>
            </a:r>
            <a:r>
              <a:rPr lang="en-GB" sz="1800" dirty="0"/>
              <a:t>. They are widely used in international financial </a:t>
            </a:r>
            <a:r>
              <a:rPr lang="en-GB" sz="1800" dirty="0" smtClean="0"/>
              <a:t>markets.</a:t>
            </a:r>
          </a:p>
          <a:p>
            <a:pPr algn="just"/>
            <a:r>
              <a:rPr lang="en-GB" sz="1800" dirty="0" smtClean="0"/>
              <a:t>Example clause – The Loan Market Association Single Currency Term Facility Agreement:</a:t>
            </a:r>
          </a:p>
          <a:p>
            <a:pPr marL="447675" indent="0" algn="just">
              <a:buNone/>
            </a:pPr>
            <a:r>
              <a:rPr lang="en-GB" sz="1800" i="1" dirty="0" smtClean="0"/>
              <a:t>“(</a:t>
            </a:r>
            <a:r>
              <a:rPr lang="en-GB" sz="1800" i="1" dirty="0"/>
              <a:t>A) The courts of England have exclusive jurisdiction to settle any disputes ….</a:t>
            </a:r>
          </a:p>
          <a:p>
            <a:pPr marL="447675" indent="0" algn="just">
              <a:buNone/>
            </a:pPr>
            <a:r>
              <a:rPr lang="en-GB" sz="1800" i="1" dirty="0"/>
              <a:t>(B) The Parties agree that the courts of England are the most appropriate and convenient courts … </a:t>
            </a:r>
            <a:r>
              <a:rPr lang="en-GB" sz="1800" i="1" dirty="0" smtClean="0"/>
              <a:t>to settle </a:t>
            </a:r>
            <a:r>
              <a:rPr lang="en-GB" sz="1800" i="1" dirty="0"/>
              <a:t>Disputes and accordingly no Party will argue to the contrary.</a:t>
            </a:r>
          </a:p>
          <a:p>
            <a:pPr marL="447675" indent="0" algn="just">
              <a:buNone/>
            </a:pPr>
            <a:r>
              <a:rPr lang="en-GB" sz="1800" i="1" dirty="0" smtClean="0"/>
              <a:t>(</a:t>
            </a:r>
            <a:r>
              <a:rPr lang="en-GB" sz="1800" i="1" dirty="0"/>
              <a:t>C) This Clause is for the benefit of the Finance Parties only. As a result, no </a:t>
            </a:r>
            <a:r>
              <a:rPr lang="en-GB" sz="1800" i="1" dirty="0" smtClean="0"/>
              <a:t>Finance Party </a:t>
            </a:r>
            <a:r>
              <a:rPr lang="en-GB" sz="1800" i="1" dirty="0"/>
              <a:t>shall be prevented from taking proceedings relating to a Dispute in any other courts </a:t>
            </a:r>
            <a:r>
              <a:rPr lang="en-GB" sz="1800" i="1" dirty="0" smtClean="0"/>
              <a:t>with jurisdiction.</a:t>
            </a:r>
            <a:r>
              <a:rPr lang="en-GB" sz="1800" dirty="0" smtClean="0"/>
              <a:t>”</a:t>
            </a:r>
          </a:p>
        </p:txBody>
      </p:sp>
    </p:spTree>
    <p:extLst>
      <p:ext uri="{BB962C8B-B14F-4D97-AF65-F5344CB8AC3E}">
        <p14:creationId xmlns:p14="http://schemas.microsoft.com/office/powerpoint/2010/main" val="2705970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Content Placeholder 3"/>
          <p:cNvSpPr>
            <a:spLocks noGrp="1"/>
          </p:cNvSpPr>
          <p:nvPr>
            <p:ph sz="quarter" idx="11"/>
          </p:nvPr>
        </p:nvSpPr>
        <p:spPr>
          <a:xfrm>
            <a:off x="0" y="1266092"/>
            <a:ext cx="9012116" cy="5245706"/>
          </a:xfrm>
        </p:spPr>
        <p:txBody>
          <a:bodyPr/>
          <a:lstStyle/>
          <a:p>
            <a:pPr marL="447675" indent="-271463" algn="just"/>
            <a:r>
              <a:rPr lang="en-GB" dirty="0" smtClean="0"/>
              <a:t>A number of French authorities (which have been followed in Bulgaria and Poland) suggest asymmetric jurisdiction agreements do </a:t>
            </a:r>
            <a:r>
              <a:rPr lang="en-GB" b="1" dirty="0" smtClean="0"/>
              <a:t>not</a:t>
            </a:r>
            <a:r>
              <a:rPr lang="en-GB" dirty="0" smtClean="0"/>
              <a:t> engage Art 23 Brussels / Art 25 Recast: see e.g. </a:t>
            </a:r>
            <a:r>
              <a:rPr lang="en-GB" i="1" dirty="0"/>
              <a:t>Mme X </a:t>
            </a:r>
            <a:r>
              <a:rPr lang="en-GB" dirty="0"/>
              <a:t>v. </a:t>
            </a:r>
            <a:r>
              <a:rPr lang="en-GB" i="1" dirty="0" err="1"/>
              <a:t>Société</a:t>
            </a:r>
            <a:r>
              <a:rPr lang="en-GB" i="1" dirty="0"/>
              <a:t> </a:t>
            </a:r>
            <a:r>
              <a:rPr lang="en-GB" i="1" dirty="0" err="1"/>
              <a:t>Banque</a:t>
            </a:r>
            <a:r>
              <a:rPr lang="en-GB" i="1" dirty="0"/>
              <a:t> </a:t>
            </a:r>
            <a:r>
              <a:rPr lang="en-GB" i="1" dirty="0" err="1"/>
              <a:t>Privé</a:t>
            </a:r>
            <a:r>
              <a:rPr lang="en-GB" i="1" dirty="0"/>
              <a:t> Edmond de Rothschild 13, </a:t>
            </a:r>
            <a:r>
              <a:rPr lang="en-GB" dirty="0"/>
              <a:t>First Civil Chamber, 26 September 2012, Case No. 11-2602</a:t>
            </a:r>
            <a:endParaRPr lang="en-GB" dirty="0" smtClean="0"/>
          </a:p>
          <a:p>
            <a:pPr marL="447675" indent="-271463" algn="just"/>
            <a:r>
              <a:rPr lang="en-GB" dirty="0" smtClean="0"/>
              <a:t>Those cases have not been followed here. In </a:t>
            </a:r>
            <a:r>
              <a:rPr lang="en-GB" b="1" i="1" dirty="0"/>
              <a:t>Commerzbank </a:t>
            </a:r>
            <a:r>
              <a:rPr lang="en-GB" b="1" i="1" dirty="0" err="1"/>
              <a:t>Aktiengesellschaft</a:t>
            </a:r>
            <a:r>
              <a:rPr lang="en-GB" b="1" i="1" dirty="0"/>
              <a:t> v </a:t>
            </a:r>
            <a:r>
              <a:rPr lang="en-GB" b="1" i="1" dirty="0" err="1"/>
              <a:t>Liquimar</a:t>
            </a:r>
            <a:r>
              <a:rPr lang="en-GB" b="1" i="1" dirty="0"/>
              <a:t> Tankers Management </a:t>
            </a:r>
            <a:r>
              <a:rPr lang="en-GB" b="1" i="1" dirty="0" err="1"/>
              <a:t>Inc</a:t>
            </a:r>
            <a:r>
              <a:rPr lang="en-GB" b="1" i="1" dirty="0"/>
              <a:t> </a:t>
            </a:r>
            <a:r>
              <a:rPr lang="en-GB" dirty="0"/>
              <a:t>[2017] EWHC 161 (</a:t>
            </a:r>
            <a:r>
              <a:rPr lang="en-GB" dirty="0" err="1"/>
              <a:t>Comm</a:t>
            </a:r>
            <a:r>
              <a:rPr lang="en-GB" dirty="0"/>
              <a:t>) </a:t>
            </a:r>
            <a:r>
              <a:rPr lang="en-GB" dirty="0" smtClean="0"/>
              <a:t>at paras 79-81 Cranston J. concluded asymmetric agreements do engage Art 25 Recast:</a:t>
            </a:r>
          </a:p>
          <a:p>
            <a:pPr marL="536575" indent="0" algn="just">
              <a:buNone/>
            </a:pPr>
            <a:r>
              <a:rPr lang="en-GB" dirty="0"/>
              <a:t>“</a:t>
            </a:r>
            <a:r>
              <a:rPr lang="en-GB" i="1" dirty="0"/>
              <a:t>This argument seems to overlook that in these asymmetric jurisdiction clauses the parties have designated the English court as having exclusive jurisdiction when the defendants sue. There is nothing in Article 25 that a valid jurisdiction agreement has to exclude any courts, in particular non EU Courts. Article 17, penultimate paragraph, of the Brussels Convention recognised asymmetric jurisdiction clauses. To my mind it would need a strong indication that Brussels 1 Recast somehow renders what is a regular feature of financial documentation in the EU </a:t>
            </a:r>
            <a:r>
              <a:rPr lang="en-GB" i="1" dirty="0" smtClean="0"/>
              <a:t>ineffective”</a:t>
            </a:r>
          </a:p>
          <a:p>
            <a:pPr marL="447675" indent="-179388"/>
            <a:r>
              <a:rPr lang="en-GB" b="1" i="1" dirty="0" err="1"/>
              <a:t>Liquimar</a:t>
            </a:r>
            <a:r>
              <a:rPr lang="en-GB" b="1" i="1" dirty="0"/>
              <a:t> </a:t>
            </a:r>
            <a:r>
              <a:rPr lang="en-GB" b="1" i="1" dirty="0" smtClean="0"/>
              <a:t>Tankers</a:t>
            </a:r>
            <a:r>
              <a:rPr lang="en-GB" dirty="0" smtClean="0"/>
              <a:t> also establishes that asymmetric jurisdiction agreements benefit from the </a:t>
            </a:r>
            <a:r>
              <a:rPr lang="en-GB" i="1" dirty="0" err="1" smtClean="0"/>
              <a:t>lis</a:t>
            </a:r>
            <a:r>
              <a:rPr lang="en-GB" i="1" dirty="0" smtClean="0"/>
              <a:t> </a:t>
            </a:r>
            <a:r>
              <a:rPr lang="en-GB" i="1" dirty="0" err="1" smtClean="0"/>
              <a:t>pendens</a:t>
            </a:r>
            <a:r>
              <a:rPr lang="en-GB" dirty="0" smtClean="0"/>
              <a:t> provision in Art 31(2) Recast: see para 62-76.</a:t>
            </a:r>
            <a:endParaRPr lang="en-GB" dirty="0"/>
          </a:p>
        </p:txBody>
      </p:sp>
      <p:sp>
        <p:nvSpPr>
          <p:cNvPr id="5" name="Title 2"/>
          <p:cNvSpPr>
            <a:spLocks noGrp="1"/>
          </p:cNvSpPr>
          <p:nvPr>
            <p:ph type="title"/>
          </p:nvPr>
        </p:nvSpPr>
        <p:spPr>
          <a:xfrm>
            <a:off x="846000" y="365127"/>
            <a:ext cx="7433997" cy="487280"/>
          </a:xfrm>
        </p:spPr>
        <p:txBody>
          <a:bodyPr>
            <a:normAutofit fontScale="90000"/>
          </a:bodyPr>
          <a:lstStyle/>
          <a:p>
            <a:pPr algn="ctr"/>
            <a:r>
              <a:rPr lang="en-GB" dirty="0" smtClean="0"/>
              <a:t>ASYMMETRIC JURISDICTION AGREEMENTS under the recast regulation</a:t>
            </a:r>
            <a:endParaRPr lang="en-GB" dirty="0"/>
          </a:p>
        </p:txBody>
      </p:sp>
    </p:spTree>
    <p:extLst>
      <p:ext uri="{BB962C8B-B14F-4D97-AF65-F5344CB8AC3E}">
        <p14:creationId xmlns:p14="http://schemas.microsoft.com/office/powerpoint/2010/main" val="1960305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713678" y="65316"/>
            <a:ext cx="7566320" cy="1048215"/>
          </a:xfrm>
        </p:spPr>
        <p:txBody>
          <a:bodyPr>
            <a:noAutofit/>
          </a:bodyPr>
          <a:lstStyle/>
          <a:p>
            <a:pPr algn="ctr"/>
            <a:r>
              <a:rPr lang="en-US" sz="2000" dirty="0" smtClean="0"/>
              <a:t>Competing jurisdiction clauses:  how to deal with them. A matter of construction.</a:t>
            </a:r>
            <a:br>
              <a:rPr lang="en-US" sz="2000" dirty="0" smtClean="0"/>
            </a:br>
            <a:r>
              <a:rPr lang="en-US" sz="2000" dirty="0" smtClean="0"/>
              <a:t> </a:t>
            </a:r>
            <a:r>
              <a:rPr lang="en-US" sz="2000" i="1" dirty="0" smtClean="0"/>
              <a:t>Deutsche bank ag v </a:t>
            </a:r>
            <a:r>
              <a:rPr lang="en-US" sz="2000" i="1" dirty="0" err="1" smtClean="0"/>
              <a:t>comune</a:t>
            </a:r>
            <a:r>
              <a:rPr lang="en-US" sz="2000" i="1" dirty="0" smtClean="0"/>
              <a:t> di </a:t>
            </a:r>
            <a:r>
              <a:rPr lang="en-US" sz="2000" i="1" dirty="0" err="1" smtClean="0"/>
              <a:t>savona</a:t>
            </a:r>
            <a:r>
              <a:rPr lang="en-US" sz="2000" i="1" dirty="0" smtClean="0"/>
              <a:t> </a:t>
            </a:r>
            <a:r>
              <a:rPr lang="en-US" sz="2000" dirty="0" smtClean="0"/>
              <a:t>[2018] </a:t>
            </a:r>
            <a:r>
              <a:rPr lang="en-US" sz="2000" dirty="0" err="1" smtClean="0"/>
              <a:t>ewca</a:t>
            </a:r>
            <a:r>
              <a:rPr lang="en-US" sz="2000" dirty="0" smtClean="0"/>
              <a:t> civ 1740</a:t>
            </a:r>
            <a:endParaRPr lang="en-US" sz="2000" dirty="0"/>
          </a:p>
        </p:txBody>
      </p:sp>
      <p:sp>
        <p:nvSpPr>
          <p:cNvPr id="4" name="Content Placeholder 3"/>
          <p:cNvSpPr>
            <a:spLocks noGrp="1"/>
          </p:cNvSpPr>
          <p:nvPr>
            <p:ph sz="quarter" idx="11"/>
          </p:nvPr>
        </p:nvSpPr>
        <p:spPr>
          <a:xfrm>
            <a:off x="156117" y="1204331"/>
            <a:ext cx="8876371" cy="4576869"/>
          </a:xfrm>
        </p:spPr>
        <p:txBody>
          <a:bodyPr>
            <a:normAutofit fontScale="92500"/>
          </a:bodyPr>
          <a:lstStyle/>
          <a:p>
            <a:pPr marL="0" indent="0">
              <a:buNone/>
            </a:pPr>
            <a:r>
              <a:rPr lang="en-US" dirty="0" smtClean="0"/>
              <a:t>The problem of competing jurisdiction clauses has arisen in the courts several times.   Most recent case is: </a:t>
            </a:r>
            <a:r>
              <a:rPr lang="en-US" b="1" i="1" dirty="0" smtClean="0"/>
              <a:t>Deutsche Bank AG v </a:t>
            </a:r>
            <a:r>
              <a:rPr lang="en-US" b="1" i="1" dirty="0" err="1" smtClean="0"/>
              <a:t>Comune</a:t>
            </a:r>
            <a:r>
              <a:rPr lang="en-US" b="1" i="1" dirty="0" smtClean="0"/>
              <a:t> di Savona </a:t>
            </a:r>
            <a:r>
              <a:rPr lang="en-US" b="1" dirty="0" smtClean="0"/>
              <a:t> </a:t>
            </a:r>
            <a:r>
              <a:rPr lang="en-US" dirty="0" smtClean="0"/>
              <a:t>[2018] EWCA </a:t>
            </a:r>
            <a:r>
              <a:rPr lang="en-US" dirty="0" err="1" smtClean="0"/>
              <a:t>Civ</a:t>
            </a:r>
            <a:r>
              <a:rPr lang="en-US" dirty="0" smtClean="0"/>
              <a:t> 1740 (27 July 2018).</a:t>
            </a:r>
          </a:p>
          <a:p>
            <a:r>
              <a:rPr lang="en-US" dirty="0" smtClean="0"/>
              <a:t>The bank and the </a:t>
            </a:r>
            <a:r>
              <a:rPr lang="en-US" dirty="0" err="1" smtClean="0"/>
              <a:t>Comune</a:t>
            </a:r>
            <a:r>
              <a:rPr lang="en-US" dirty="0" smtClean="0"/>
              <a:t> di Verona had entered into a “Convention” with an Italian law and jurisdiction clause; and a contract based on 1992 multicurrency ISDA Master Agreement terms with English law and English jurisdiction clause. There were then a number of further interest rate swaps transactions. </a:t>
            </a:r>
          </a:p>
          <a:p>
            <a:pPr lvl="1"/>
            <a:r>
              <a:rPr lang="en-US" dirty="0" smtClean="0"/>
              <a:t>The Italian Court of Auditors questioned the validity of the interest rate swaps transactions that the </a:t>
            </a:r>
            <a:r>
              <a:rPr lang="en-US" dirty="0" err="1" smtClean="0"/>
              <a:t>Comune</a:t>
            </a:r>
            <a:r>
              <a:rPr lang="en-US" dirty="0" smtClean="0"/>
              <a:t> of Verona had entered into with the bank and proceedings were started in a Verona court by the </a:t>
            </a:r>
            <a:r>
              <a:rPr lang="en-US" dirty="0" err="1" smtClean="0"/>
              <a:t>Comune</a:t>
            </a:r>
            <a:r>
              <a:rPr lang="en-US" dirty="0" smtClean="0"/>
              <a:t> di Verona.  </a:t>
            </a:r>
          </a:p>
          <a:p>
            <a:pPr lvl="1"/>
            <a:r>
              <a:rPr lang="en-US" dirty="0" smtClean="0"/>
              <a:t>The bank responded with proceedings for declarations in the Commercial Court relating to the validity of the interest rate swaps transactions.  </a:t>
            </a:r>
          </a:p>
          <a:p>
            <a:pPr lvl="1"/>
            <a:r>
              <a:rPr lang="en-US" dirty="0" smtClean="0"/>
              <a:t>The </a:t>
            </a:r>
            <a:r>
              <a:rPr lang="en-US" dirty="0" err="1" smtClean="0"/>
              <a:t>Comune</a:t>
            </a:r>
            <a:r>
              <a:rPr lang="en-US" dirty="0" smtClean="0"/>
              <a:t> applied to the English Court to stay the English proceedings under Arts. 25 and 31(2) of the recast Brussels 1 Regulation, on the ground that the “particular legal relationship” in connection with which the dispute between the parties had arisen was the  Convention,  in which they had agreed the exclusive jurisdiction of the Milan courts.</a:t>
            </a:r>
          </a:p>
          <a:p>
            <a:pPr lvl="1"/>
            <a:r>
              <a:rPr lang="en-US" dirty="0" smtClean="0"/>
              <a:t>Both sides served (without seeking permission) extensive ”expert evidence” on Italian law as to the proper construction and effect of the Italian governing law and jurisdiction clause. </a:t>
            </a:r>
            <a:endParaRPr lang="en-US" dirty="0"/>
          </a:p>
        </p:txBody>
      </p:sp>
    </p:spTree>
    <p:extLst>
      <p:ext uri="{BB962C8B-B14F-4D97-AF65-F5344CB8AC3E}">
        <p14:creationId xmlns:p14="http://schemas.microsoft.com/office/powerpoint/2010/main" val="721617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ctr"/>
            <a:r>
              <a:rPr lang="en-US" i="1" dirty="0" smtClean="0"/>
              <a:t>Deutsche bank </a:t>
            </a:r>
            <a:r>
              <a:rPr lang="en-US" dirty="0" smtClean="0"/>
              <a:t>case (continued). </a:t>
            </a:r>
            <a:endParaRPr lang="en-US" i="1" dirty="0"/>
          </a:p>
        </p:txBody>
      </p:sp>
      <p:sp>
        <p:nvSpPr>
          <p:cNvPr id="4" name="Content Placeholder 3"/>
          <p:cNvSpPr>
            <a:spLocks noGrp="1"/>
          </p:cNvSpPr>
          <p:nvPr>
            <p:ph sz="quarter" idx="11"/>
          </p:nvPr>
        </p:nvSpPr>
        <p:spPr>
          <a:xfrm>
            <a:off x="160581" y="1255536"/>
            <a:ext cx="8831962" cy="4350578"/>
          </a:xfrm>
        </p:spPr>
        <p:txBody>
          <a:bodyPr>
            <a:normAutofit/>
          </a:bodyPr>
          <a:lstStyle/>
          <a:p>
            <a:pPr lvl="1"/>
            <a:r>
              <a:rPr lang="en-US" dirty="0" smtClean="0"/>
              <a:t>At </a:t>
            </a:r>
            <a:r>
              <a:rPr lang="en-US" dirty="0"/>
              <a:t>first instance HHJ </a:t>
            </a:r>
            <a:r>
              <a:rPr lang="en-US" dirty="0" err="1"/>
              <a:t>Wakeman</a:t>
            </a:r>
            <a:r>
              <a:rPr lang="en-US" dirty="0"/>
              <a:t> QC took account of </a:t>
            </a:r>
            <a:r>
              <a:rPr lang="en-US" dirty="0" smtClean="0"/>
              <a:t>the foreign law </a:t>
            </a:r>
            <a:r>
              <a:rPr lang="en-US" dirty="0"/>
              <a:t>evidence and held that the dispute was about the bank’s role as advisor and it fell “more naturally” within the Italian </a:t>
            </a:r>
            <a:r>
              <a:rPr lang="en-US" dirty="0" smtClean="0"/>
              <a:t>jurisdiction clause in the Convention.  </a:t>
            </a:r>
            <a:r>
              <a:rPr lang="en-US" dirty="0"/>
              <a:t>So he applied Arts 25 and 31(2) of the recast Brussels 1 Regulation and stayed the English </a:t>
            </a:r>
            <a:r>
              <a:rPr lang="en-US" dirty="0" smtClean="0"/>
              <a:t>proceedings in </a:t>
            </a:r>
            <a:r>
              <a:rPr lang="en-US" dirty="0" err="1" smtClean="0"/>
              <a:t>favour</a:t>
            </a:r>
            <a:r>
              <a:rPr lang="en-US" dirty="0" smtClean="0"/>
              <a:t> of the Italian ones.  </a:t>
            </a:r>
          </a:p>
          <a:p>
            <a:r>
              <a:rPr lang="en-US" dirty="0" smtClean="0"/>
              <a:t>His decision was reversed by the CA.  </a:t>
            </a:r>
            <a:r>
              <a:rPr lang="en-US" dirty="0" err="1" smtClean="0"/>
              <a:t>Longmore</a:t>
            </a:r>
            <a:r>
              <a:rPr lang="en-US" dirty="0" smtClean="0"/>
              <a:t> LJ gave the leading judgment.   He noted:</a:t>
            </a:r>
          </a:p>
          <a:p>
            <a:pPr lvl="1"/>
            <a:r>
              <a:rPr lang="en-US" dirty="0" smtClean="0"/>
              <a:t>The first step is to </a:t>
            </a:r>
            <a:r>
              <a:rPr lang="en-US" dirty="0" err="1" smtClean="0"/>
              <a:t>analyse</a:t>
            </a:r>
            <a:r>
              <a:rPr lang="en-US" dirty="0" smtClean="0"/>
              <a:t> closely the nature of the dispute to see,  (if possible), under which of two (or possibly more) inter-related contractual agreements the dispute actually arises  [3]:  following </a:t>
            </a:r>
            <a:r>
              <a:rPr lang="en-US" b="1" i="1" dirty="0" smtClean="0"/>
              <a:t>Trust Risk Group </a:t>
            </a:r>
            <a:r>
              <a:rPr lang="en-US" b="1" i="1" dirty="0" err="1" smtClean="0"/>
              <a:t>SpA</a:t>
            </a:r>
            <a:r>
              <a:rPr lang="en-US" b="1" i="1" dirty="0" smtClean="0"/>
              <a:t> v </a:t>
            </a:r>
            <a:r>
              <a:rPr lang="en-US" b="1" i="1" dirty="0" err="1" smtClean="0"/>
              <a:t>AmTrust</a:t>
            </a:r>
            <a:r>
              <a:rPr lang="en-US" b="1" i="1" dirty="0" smtClean="0"/>
              <a:t> Europe Ltd </a:t>
            </a:r>
            <a:r>
              <a:rPr lang="en-US" dirty="0" smtClean="0"/>
              <a:t>[2016] 1 All ER (</a:t>
            </a:r>
            <a:r>
              <a:rPr lang="en-US" dirty="0" err="1" smtClean="0"/>
              <a:t>Comm</a:t>
            </a:r>
            <a:r>
              <a:rPr lang="en-US" dirty="0" smtClean="0"/>
              <a:t>) 325 at [48] per </a:t>
            </a:r>
            <a:r>
              <a:rPr lang="en-US" dirty="0" err="1" smtClean="0"/>
              <a:t>Beatson</a:t>
            </a:r>
            <a:r>
              <a:rPr lang="en-US" dirty="0" smtClean="0"/>
              <a:t> LJ.</a:t>
            </a:r>
          </a:p>
          <a:p>
            <a:pPr lvl="1"/>
            <a:r>
              <a:rPr lang="en-US" dirty="0" smtClean="0"/>
              <a:t>Theoretically a dispute could fall within the ambit of more than one jurisdiction clause.   In that case the true position may be that the parties have agreed that either jurisdiction clause can apply rather than one to the exclusion of the other:  [4].  </a:t>
            </a:r>
          </a:p>
          <a:p>
            <a:pPr lvl="1"/>
            <a:r>
              <a:rPr lang="en-US" dirty="0" smtClean="0"/>
              <a:t>In the context of Art. 25 of the recast Brussels 1 Regulation,  the aim of the exercise is to find out the “particular legal relationship”  in connection with which the dispute in issue has risen. </a:t>
            </a:r>
          </a:p>
          <a:p>
            <a:pPr lvl="1"/>
            <a:r>
              <a:rPr lang="en-US" dirty="0" smtClean="0"/>
              <a:t>The swaps contracts were separate contracts from the Convention and disputes arising from them were governed by the jurisdiction clauses in those contracts: [23]. </a:t>
            </a:r>
            <a:endParaRPr lang="en-US" dirty="0"/>
          </a:p>
        </p:txBody>
      </p:sp>
    </p:spTree>
    <p:extLst>
      <p:ext uri="{BB962C8B-B14F-4D97-AF65-F5344CB8AC3E}">
        <p14:creationId xmlns:p14="http://schemas.microsoft.com/office/powerpoint/2010/main" val="14587070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101601" y="88900"/>
            <a:ext cx="9042400" cy="914400"/>
          </a:xfrm>
        </p:spPr>
        <p:txBody>
          <a:bodyPr>
            <a:normAutofit/>
          </a:bodyPr>
          <a:lstStyle/>
          <a:p>
            <a:pPr algn="ctr"/>
            <a:r>
              <a:rPr lang="en-GB" sz="1600" dirty="0" smtClean="0"/>
              <a:t>the use of  expert evidence of foreign law when there are issues as to the construction of jurisdiction clauses in a contract governed by a foreign law</a:t>
            </a:r>
            <a:endParaRPr lang="en-GB" sz="1600" dirty="0"/>
          </a:p>
        </p:txBody>
      </p:sp>
      <p:sp>
        <p:nvSpPr>
          <p:cNvPr id="4" name="Content Placeholder 3"/>
          <p:cNvSpPr>
            <a:spLocks noGrp="1"/>
          </p:cNvSpPr>
          <p:nvPr>
            <p:ph sz="quarter" idx="11"/>
          </p:nvPr>
        </p:nvSpPr>
        <p:spPr>
          <a:xfrm>
            <a:off x="203200" y="1282700"/>
            <a:ext cx="8851900" cy="4508500"/>
          </a:xfrm>
        </p:spPr>
        <p:txBody>
          <a:bodyPr/>
          <a:lstStyle/>
          <a:p>
            <a:pPr algn="just"/>
            <a:r>
              <a:rPr lang="en-GB" dirty="0" smtClean="0"/>
              <a:t>At [15] </a:t>
            </a:r>
            <a:r>
              <a:rPr lang="en-GB" dirty="0" err="1" smtClean="0"/>
              <a:t>Longmore</a:t>
            </a:r>
            <a:r>
              <a:rPr lang="en-GB" dirty="0" smtClean="0"/>
              <a:t> LJ spoke of “</a:t>
            </a:r>
            <a:r>
              <a:rPr lang="en-GB" i="1" dirty="0" smtClean="0"/>
              <a:t>considerable unease</a:t>
            </a:r>
            <a:r>
              <a:rPr lang="en-GB" dirty="0" smtClean="0"/>
              <a:t>” concerning the “</a:t>
            </a:r>
            <a:r>
              <a:rPr lang="en-GB" i="1" dirty="0" smtClean="0"/>
              <a:t>proliferation of expert evidence of foreign law on jurisdiction applications</a:t>
            </a:r>
            <a:r>
              <a:rPr lang="en-GB" dirty="0" smtClean="0"/>
              <a:t>”.   He was right to do so!</a:t>
            </a:r>
          </a:p>
          <a:p>
            <a:pPr algn="just"/>
            <a:r>
              <a:rPr lang="en-GB" dirty="0" smtClean="0"/>
              <a:t>As he reminded practitioners,  where the issue is the construction of a contract or clause governed by a foreign law,  the expert evidence should be confined to the issue of whether, and if so,  how,  the foreign law differs from English law on principles of construction of contracts.  </a:t>
            </a:r>
          </a:p>
          <a:p>
            <a:pPr algn="just"/>
            <a:r>
              <a:rPr lang="en-GB" dirty="0" smtClean="0"/>
              <a:t>This is well established law:  see e.g. </a:t>
            </a:r>
            <a:r>
              <a:rPr lang="en-GB" b="1" i="1" dirty="0" smtClean="0"/>
              <a:t>Vizcaya Partners Ltd v </a:t>
            </a:r>
            <a:r>
              <a:rPr lang="en-GB" b="1" i="1" dirty="0" err="1" smtClean="0"/>
              <a:t>Picord</a:t>
            </a:r>
            <a:r>
              <a:rPr lang="en-GB" b="1" i="1" dirty="0" smtClean="0"/>
              <a:t> </a:t>
            </a:r>
            <a:r>
              <a:rPr lang="en-GB" dirty="0" smtClean="0"/>
              <a:t>[2016] 1 All ER (</a:t>
            </a:r>
            <a:r>
              <a:rPr lang="en-GB" dirty="0" err="1" smtClean="0"/>
              <a:t>Comm</a:t>
            </a:r>
            <a:r>
              <a:rPr lang="en-GB" dirty="0" smtClean="0"/>
              <a:t>) at [60] per Lord Collins,  who cited the rules as set out in </a:t>
            </a:r>
            <a:r>
              <a:rPr lang="en-GB" b="1" i="1" dirty="0" smtClean="0"/>
              <a:t>Dicey: paras 9-19 </a:t>
            </a:r>
            <a:r>
              <a:rPr lang="en-GB" dirty="0" smtClean="0"/>
              <a:t>and </a:t>
            </a:r>
            <a:r>
              <a:rPr lang="en-GB" b="1" i="1" dirty="0" smtClean="0"/>
              <a:t>32-144.</a:t>
            </a:r>
          </a:p>
          <a:p>
            <a:pPr algn="just"/>
            <a:r>
              <a:rPr lang="en-GB" dirty="0" smtClean="0"/>
              <a:t>Arguments based on how the “highest court” in the foreign jurisdiction would have interpreted the foreign jurisdiction clause are misplaced:  per </a:t>
            </a:r>
            <a:r>
              <a:rPr lang="en-GB" dirty="0" err="1" smtClean="0"/>
              <a:t>Longmore</a:t>
            </a:r>
            <a:r>
              <a:rPr lang="en-GB" dirty="0" smtClean="0"/>
              <a:t> LJ at [15].    “</a:t>
            </a:r>
            <a:r>
              <a:rPr lang="en-GB" i="1" dirty="0" smtClean="0"/>
              <a:t>The task of the English court is merely to inform itself of any relevant different principles of construction there might be in the foreign law and,  armed with such information,  look at both jurisdiction clauses and decide whether the English claim falls within the English clause.  That should be a comparatively straightforward exercise</a:t>
            </a:r>
            <a:r>
              <a:rPr lang="en-GB" dirty="0" smtClean="0"/>
              <a:t>”.  Correct, with respect!</a:t>
            </a:r>
          </a:p>
          <a:p>
            <a:pPr algn="just"/>
            <a:r>
              <a:rPr lang="en-GB" dirty="0" smtClean="0"/>
              <a:t>There appear to be no CPRs on the issue of expert evidence on interlocutory disputes such as jurisdiction and the Court urged the Commercial Court Users Committee to consider this so as to provide in the Guide that such evidence could only be adduced with permission:  see [16]</a:t>
            </a:r>
            <a:endParaRPr lang="en-GB" dirty="0"/>
          </a:p>
        </p:txBody>
      </p:sp>
    </p:spTree>
    <p:extLst>
      <p:ext uri="{BB962C8B-B14F-4D97-AF65-F5344CB8AC3E}">
        <p14:creationId xmlns:p14="http://schemas.microsoft.com/office/powerpoint/2010/main" val="35567204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pPr algn="ctr"/>
            <a:r>
              <a:rPr lang="en-US" dirty="0" smtClean="0"/>
              <a:t>What happens to </a:t>
            </a:r>
            <a:r>
              <a:rPr lang="en-US" dirty="0" err="1" smtClean="0"/>
              <a:t>jurisdiciton</a:t>
            </a:r>
            <a:r>
              <a:rPr lang="en-US" dirty="0" smtClean="0"/>
              <a:t> issues after </a:t>
            </a:r>
            <a:r>
              <a:rPr lang="en-US" dirty="0" err="1" smtClean="0"/>
              <a:t>brexit</a:t>
            </a:r>
            <a:r>
              <a:rPr lang="en-US" dirty="0" smtClean="0"/>
              <a:t> – if it occurs?</a:t>
            </a:r>
            <a:endParaRPr lang="en-US" dirty="0"/>
          </a:p>
        </p:txBody>
      </p:sp>
      <p:sp>
        <p:nvSpPr>
          <p:cNvPr id="4" name="Content Placeholder 3"/>
          <p:cNvSpPr>
            <a:spLocks noGrp="1"/>
          </p:cNvSpPr>
          <p:nvPr>
            <p:ph sz="quarter" idx="11"/>
          </p:nvPr>
        </p:nvSpPr>
        <p:spPr>
          <a:xfrm>
            <a:off x="524107" y="1248938"/>
            <a:ext cx="8196147" cy="4505092"/>
          </a:xfrm>
        </p:spPr>
        <p:txBody>
          <a:bodyPr>
            <a:normAutofit/>
          </a:bodyPr>
          <a:lstStyle/>
          <a:p>
            <a:pPr algn="just"/>
            <a:r>
              <a:rPr lang="en-US" dirty="0" smtClean="0"/>
              <a:t>It appears to be agreed between the EU and the UK (at least in principle) that there will be a “transition” period from 30.3.19 to 31.12.20.</a:t>
            </a:r>
          </a:p>
          <a:p>
            <a:pPr algn="just"/>
            <a:r>
              <a:rPr lang="en-US" dirty="0" smtClean="0"/>
              <a:t>Under the Joint Statement of the EU/UK negotiators of July 2018,  Art.63  in respect of all legal proceedings instituted before the end of this period in the UK and in Member States in situations involving the UK and those related (ie covered by Arts,  29, 30 and 31 of the recast Brussels 1 Regulation),  the provisions of that Regulation will continue to apply.  </a:t>
            </a:r>
          </a:p>
          <a:p>
            <a:pPr algn="just"/>
            <a:r>
              <a:rPr lang="en-US" dirty="0"/>
              <a:t>A</a:t>
            </a:r>
            <a:r>
              <a:rPr lang="en-US" dirty="0" smtClean="0"/>
              <a:t>s at present,  there is no agreement on what the jurisdictional rules will be as between the UK and EU Member States thereafter.   </a:t>
            </a:r>
          </a:p>
          <a:p>
            <a:pPr algn="just"/>
            <a:r>
              <a:rPr lang="en-US" dirty="0" smtClean="0"/>
              <a:t>BUT generally accepted that in the absence of agreement: </a:t>
            </a:r>
          </a:p>
          <a:p>
            <a:pPr marL="533400" lvl="1" indent="-354013" algn="just">
              <a:buFont typeface="Wingdings" panose="05000000000000000000" pitchFamily="2" charset="2"/>
              <a:buChar char="Ø"/>
            </a:pPr>
            <a:r>
              <a:rPr lang="en-US" dirty="0" smtClean="0"/>
              <a:t>Recast Brussels 1 </a:t>
            </a:r>
            <a:r>
              <a:rPr lang="en-US" dirty="0" err="1" smtClean="0"/>
              <a:t>Reg</a:t>
            </a:r>
            <a:r>
              <a:rPr lang="en-US" dirty="0" smtClean="0"/>
              <a:t> (and old Brussels 1 </a:t>
            </a:r>
            <a:r>
              <a:rPr lang="en-US" dirty="0" err="1" smtClean="0"/>
              <a:t>Reg</a:t>
            </a:r>
            <a:r>
              <a:rPr lang="en-US" dirty="0" smtClean="0"/>
              <a:t>) will cease to have effect</a:t>
            </a:r>
          </a:p>
          <a:p>
            <a:pPr marL="533400" lvl="1" indent="-354013" algn="just">
              <a:buFont typeface="Wingdings" panose="05000000000000000000" pitchFamily="2" charset="2"/>
              <a:buChar char="Ø"/>
            </a:pPr>
            <a:r>
              <a:rPr lang="en-US" dirty="0" smtClean="0"/>
              <a:t>Lugano 2007,  (which governs the jurisdictional rules as between Member States  and Switzerland,  Norway and Iceland (ie EFTA states minus Lichtenstein) will cease to have effect.   (This is because it has force in the UK as an EU Act by council decision of 15.12.2007:  [2007] OJ L339/3.  Once cease to be a Member State,  it has no force)</a:t>
            </a:r>
            <a:endParaRPr lang="en-US" dirty="0"/>
          </a:p>
        </p:txBody>
      </p:sp>
    </p:spTree>
    <p:extLst>
      <p:ext uri="{BB962C8B-B14F-4D97-AF65-F5344CB8AC3E}">
        <p14:creationId xmlns:p14="http://schemas.microsoft.com/office/powerpoint/2010/main" val="29617482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ctr"/>
            <a:r>
              <a:rPr lang="en-US" dirty="0" smtClean="0"/>
              <a:t>What are the options post 2020?</a:t>
            </a:r>
            <a:endParaRPr lang="en-US" dirty="0"/>
          </a:p>
        </p:txBody>
      </p:sp>
      <p:sp>
        <p:nvSpPr>
          <p:cNvPr id="4" name="Content Placeholder 3"/>
          <p:cNvSpPr>
            <a:spLocks noGrp="1"/>
          </p:cNvSpPr>
          <p:nvPr>
            <p:ph sz="quarter" idx="11"/>
          </p:nvPr>
        </p:nvSpPr>
        <p:spPr>
          <a:xfrm>
            <a:off x="267629" y="1248937"/>
            <a:ext cx="8033271" cy="4532263"/>
          </a:xfrm>
        </p:spPr>
        <p:txBody>
          <a:bodyPr/>
          <a:lstStyle/>
          <a:p>
            <a:pPr algn="just"/>
            <a:r>
              <a:rPr lang="en-US" dirty="0" smtClean="0"/>
              <a:t>The “default” position:</a:t>
            </a:r>
          </a:p>
          <a:p>
            <a:pPr lvl="1" algn="just"/>
            <a:r>
              <a:rPr lang="en-US" dirty="0" smtClean="0"/>
              <a:t>Possible that the Brussels Convention could still apply?   Section 2(1) of the CJJA 1982 giving the Brussels Convention the force of law in the UK is still in force.  The Brussels Convention still exists as an international law instrument.  (Indeed it is relevant to various territories not covered by the recast Brussels 1 Regulation). </a:t>
            </a:r>
          </a:p>
          <a:p>
            <a:pPr lvl="2" algn="just"/>
            <a:r>
              <a:rPr lang="en-US" dirty="0" smtClean="0"/>
              <a:t>Arguably:  </a:t>
            </a:r>
          </a:p>
          <a:p>
            <a:pPr lvl="3" algn="just"/>
            <a:r>
              <a:rPr lang="en-US" dirty="0" smtClean="0"/>
              <a:t>It would still apply to all EU Member States, even those who joined after 2000 (when Brussels 1 </a:t>
            </a:r>
            <a:r>
              <a:rPr lang="en-US" dirty="0" err="1" smtClean="0"/>
              <a:t>Reg</a:t>
            </a:r>
            <a:r>
              <a:rPr lang="en-US" dirty="0" smtClean="0"/>
              <a:t> came into force).  But a technical argument based on the wording of the Convention. </a:t>
            </a:r>
          </a:p>
          <a:p>
            <a:pPr lvl="3" algn="just"/>
            <a:r>
              <a:rPr lang="en-US" dirty="0" smtClean="0"/>
              <a:t>Still applies to all existing EU Member States extant in 2000.   Stronger.</a:t>
            </a:r>
          </a:p>
          <a:p>
            <a:pPr lvl="3" algn="just"/>
            <a:r>
              <a:rPr lang="en-US" dirty="0" smtClean="0"/>
              <a:t>BUT no argument that the issue would have to be decided by the CJEU!</a:t>
            </a:r>
          </a:p>
          <a:p>
            <a:pPr lvl="2" algn="just"/>
            <a:r>
              <a:rPr lang="en-US" dirty="0" smtClean="0"/>
              <a:t>Everyone appears to agree that once Lugano 2007 ceases to have effect,  Lugano 1988 would not revive.   Art 69(6) of Lugano 2007 stipulated that it ”shall replace”  Lugano 1988,  so,  on correct construction of the latter international law treaty,  it superseded the earlier one which thereby ceased to exist. </a:t>
            </a:r>
          </a:p>
          <a:p>
            <a:pPr lvl="3" algn="just"/>
            <a:r>
              <a:rPr lang="en-US" dirty="0" smtClean="0"/>
              <a:t>So no existing jurisdiction/enforcement regime as between the UK and Switzerland,  Norway and Iceland.  </a:t>
            </a:r>
            <a:endParaRPr lang="en-US" dirty="0"/>
          </a:p>
        </p:txBody>
      </p:sp>
    </p:spTree>
    <p:extLst>
      <p:ext uri="{BB962C8B-B14F-4D97-AF65-F5344CB8AC3E}">
        <p14:creationId xmlns:p14="http://schemas.microsoft.com/office/powerpoint/2010/main" val="3083803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SHAREHOLDER CLAIMS</a:t>
            </a:r>
            <a:endParaRPr lang="en-GB" dirty="0"/>
          </a:p>
        </p:txBody>
      </p:sp>
      <p:pic>
        <p:nvPicPr>
          <p:cNvPr id="5" name="Content Placeholder 4" descr="New Yorker Shareholder Cartoon 2.jpg"/>
          <p:cNvPicPr>
            <a:picLocks noGrp="1" noChangeAspect="1"/>
          </p:cNvPicPr>
          <p:nvPr>
            <p:ph sz="quarter" idx="11"/>
          </p:nvPr>
        </p:nvPicPr>
        <p:blipFill>
          <a:blip r:embed="rId2" cstate="print"/>
          <a:stretch>
            <a:fillRect/>
          </a:stretch>
        </p:blipFill>
        <p:spPr>
          <a:xfrm>
            <a:off x="1106906" y="1347536"/>
            <a:ext cx="6677526" cy="4247147"/>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pPr algn="ctr"/>
            <a:r>
              <a:rPr lang="en-US" dirty="0" smtClean="0"/>
              <a:t>What might be best jurisdiction regime post </a:t>
            </a:r>
            <a:r>
              <a:rPr lang="en-US" dirty="0" err="1" smtClean="0"/>
              <a:t>brexit</a:t>
            </a:r>
            <a:r>
              <a:rPr lang="en-US" dirty="0" smtClean="0"/>
              <a:t>?</a:t>
            </a:r>
            <a:endParaRPr lang="en-US" dirty="0"/>
          </a:p>
        </p:txBody>
      </p:sp>
      <p:sp>
        <p:nvSpPr>
          <p:cNvPr id="5" name="Rectangle 4"/>
          <p:cNvSpPr/>
          <p:nvPr/>
        </p:nvSpPr>
        <p:spPr>
          <a:xfrm>
            <a:off x="-61546" y="1090246"/>
            <a:ext cx="9548446" cy="576775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3"/>
          <p:cNvSpPr>
            <a:spLocks noGrp="1"/>
          </p:cNvSpPr>
          <p:nvPr>
            <p:ph sz="quarter" idx="11"/>
          </p:nvPr>
        </p:nvSpPr>
        <p:spPr>
          <a:xfrm>
            <a:off x="0" y="1191941"/>
            <a:ext cx="9042400" cy="5176202"/>
          </a:xfrm>
        </p:spPr>
        <p:txBody>
          <a:bodyPr>
            <a:normAutofit/>
          </a:bodyPr>
          <a:lstStyle/>
          <a:p>
            <a:pPr>
              <a:spcAft>
                <a:spcPts val="600"/>
              </a:spcAft>
            </a:pPr>
            <a:r>
              <a:rPr lang="en-US" dirty="0" smtClean="0"/>
              <a:t>There are arguments both ways as to what,  in principle, is best.</a:t>
            </a:r>
          </a:p>
          <a:p>
            <a:pPr lvl="1">
              <a:spcAft>
                <a:spcPts val="600"/>
              </a:spcAft>
            </a:pPr>
            <a:r>
              <a:rPr lang="en-US" dirty="0" smtClean="0"/>
              <a:t>(1):  Try and get a bilateral treaty between the EU/UK to make the recast Brussels 1 </a:t>
            </a:r>
            <a:r>
              <a:rPr lang="en-US" dirty="0" err="1" smtClean="0"/>
              <a:t>Reg</a:t>
            </a:r>
            <a:r>
              <a:rPr lang="en-US" dirty="0" smtClean="0"/>
              <a:t> the jurisdiction/recognition and enforcement regime.   (Precedent in the EU-Denmark Treaty of 2005 bringing Denmark into Brussels 1).   Give the treaty the force of law by amending the CJJA 1982.   Carry on as before?  The domestic political difficulty might be having to accept CJEU jurisdiction on interpretation -  and no anti-suit injunction regime.</a:t>
            </a:r>
          </a:p>
          <a:p>
            <a:pPr lvl="1">
              <a:spcAft>
                <a:spcPts val="600"/>
              </a:spcAft>
            </a:pPr>
            <a:r>
              <a:rPr lang="en-US" dirty="0" smtClean="0"/>
              <a:t>Alternatively (as suggested by Prof Adrian Briggs):  go back to the CPR jurisdiction rules.   Wider jurisdiction (not to be regarded as “exorbitant” per Lord </a:t>
            </a:r>
            <a:r>
              <a:rPr lang="en-US" dirty="0" err="1" smtClean="0"/>
              <a:t>Sumption</a:t>
            </a:r>
            <a:r>
              <a:rPr lang="en-US" dirty="0" smtClean="0"/>
              <a:t>) so no longer restrained by the “defendant’s domicile” rule in Brussels 1,  with its other limited options and many restrictions.  Much wider in contract (English law enough) or economic tort claims (a growth area in banking/financial services litigation?) if ”damage” within the jurisdiction.  Per majority in </a:t>
            </a:r>
            <a:r>
              <a:rPr lang="en-US" b="1" i="1" dirty="0" err="1" smtClean="0"/>
              <a:t>Brownlie</a:t>
            </a:r>
            <a:r>
              <a:rPr lang="en-US" b="1" i="1" dirty="0" smtClean="0"/>
              <a:t> </a:t>
            </a:r>
            <a:r>
              <a:rPr lang="en-US" dirty="0" smtClean="0"/>
              <a:t>“damages” not confined to “direct” damages.  An advantage for English litigators?   Re-establish </a:t>
            </a:r>
            <a:r>
              <a:rPr lang="en-US" i="1" dirty="0" smtClean="0"/>
              <a:t>forum </a:t>
            </a:r>
            <a:r>
              <a:rPr lang="en-US" i="1" dirty="0" err="1" smtClean="0"/>
              <a:t>conveniens</a:t>
            </a:r>
            <a:r>
              <a:rPr lang="en-US" i="1" dirty="0" smtClean="0"/>
              <a:t> </a:t>
            </a:r>
            <a:r>
              <a:rPr lang="en-US" dirty="0" smtClean="0"/>
              <a:t> and anti-suit injunctions. </a:t>
            </a:r>
          </a:p>
          <a:p>
            <a:pPr lvl="1">
              <a:spcAft>
                <a:spcPts val="600"/>
              </a:spcAft>
            </a:pPr>
            <a:r>
              <a:rPr lang="en-US" dirty="0" smtClean="0"/>
              <a:t>Difficulties for the latter idea?</a:t>
            </a:r>
          </a:p>
          <a:p>
            <a:pPr lvl="2"/>
            <a:r>
              <a:rPr lang="en-US" dirty="0" smtClean="0"/>
              <a:t>No “passport” for recognition/enforcement.  A “myopic view” per </a:t>
            </a:r>
            <a:r>
              <a:rPr lang="en-US" dirty="0" err="1" smtClean="0"/>
              <a:t>Brigss</a:t>
            </a:r>
            <a:r>
              <a:rPr lang="en-US" dirty="0" smtClean="0"/>
              <a:t>.   Bilateral treaties with France,  Germany,  Italy,  the Netherlands,  Belgium and Austria still in force:  not EU related.  How vital is right to enforce in other EU Member States?  Briggs suggests not much.  Alas no empirical research has been done. </a:t>
            </a:r>
          </a:p>
          <a:p>
            <a:pPr lvl="2"/>
            <a:endParaRPr lang="en-US" dirty="0"/>
          </a:p>
        </p:txBody>
      </p:sp>
    </p:spTree>
    <p:extLst>
      <p:ext uri="{BB962C8B-B14F-4D97-AF65-F5344CB8AC3E}">
        <p14:creationId xmlns:p14="http://schemas.microsoft.com/office/powerpoint/2010/main" val="39756180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pPr algn="ctr"/>
            <a:r>
              <a:rPr lang="en-US" sz="2200" dirty="0" smtClean="0"/>
              <a:t>What about adhering to </a:t>
            </a:r>
            <a:r>
              <a:rPr lang="en-US" sz="2200" dirty="0" err="1" smtClean="0"/>
              <a:t>lugano</a:t>
            </a:r>
            <a:r>
              <a:rPr lang="en-US" sz="2200" dirty="0" smtClean="0"/>
              <a:t> 2007 and the </a:t>
            </a:r>
            <a:r>
              <a:rPr lang="en-US" sz="2200" dirty="0" err="1" smtClean="0"/>
              <a:t>hague</a:t>
            </a:r>
            <a:r>
              <a:rPr lang="en-US" sz="2200" dirty="0" smtClean="0"/>
              <a:t> convention  2005 on choice of courts</a:t>
            </a:r>
            <a:r>
              <a:rPr lang="en-US" dirty="0" smtClean="0"/>
              <a:t>?</a:t>
            </a:r>
            <a:endParaRPr lang="en-US" dirty="0"/>
          </a:p>
        </p:txBody>
      </p:sp>
      <p:sp>
        <p:nvSpPr>
          <p:cNvPr id="4" name="Content Placeholder 3"/>
          <p:cNvSpPr>
            <a:spLocks noGrp="1"/>
          </p:cNvSpPr>
          <p:nvPr>
            <p:ph sz="quarter" idx="11"/>
          </p:nvPr>
        </p:nvSpPr>
        <p:spPr>
          <a:xfrm>
            <a:off x="189571" y="1371600"/>
            <a:ext cx="8111329" cy="4409600"/>
          </a:xfrm>
        </p:spPr>
        <p:txBody>
          <a:bodyPr>
            <a:normAutofit fontScale="92500"/>
          </a:bodyPr>
          <a:lstStyle/>
          <a:p>
            <a:r>
              <a:rPr lang="en-US" dirty="0" smtClean="0"/>
              <a:t>LUGANO 2007?</a:t>
            </a:r>
          </a:p>
          <a:p>
            <a:r>
              <a:rPr lang="en-US" dirty="0" smtClean="0"/>
              <a:t>The UK could sign up to Lugano 2007 through a treaty with the EU and EFTA states:  Arts. 70(1)(c) and 72 of Lugano 2007.</a:t>
            </a:r>
          </a:p>
          <a:p>
            <a:r>
              <a:rPr lang="en-US" dirty="0" smtClean="0"/>
              <a:t>It would require the consent of all existing contracting parties.   Who would object?</a:t>
            </a:r>
          </a:p>
          <a:p>
            <a:r>
              <a:rPr lang="en-US" dirty="0" smtClean="0"/>
              <a:t>Not as “up to date” as recast Brussels 1,  but would provide “</a:t>
            </a:r>
            <a:r>
              <a:rPr lang="en-US" dirty="0" err="1" smtClean="0"/>
              <a:t>passporting</a:t>
            </a:r>
            <a:r>
              <a:rPr lang="en-US" dirty="0" smtClean="0"/>
              <a:t>”.</a:t>
            </a:r>
          </a:p>
          <a:p>
            <a:r>
              <a:rPr lang="en-US" dirty="0" smtClean="0"/>
              <a:t>Would not be bound by CJEU rulings although would have to have “due regard” to them.  </a:t>
            </a:r>
          </a:p>
          <a:p>
            <a:r>
              <a:rPr lang="en-US" dirty="0" smtClean="0"/>
              <a:t>THE HAGUE CONVENTION 2005?</a:t>
            </a:r>
          </a:p>
          <a:p>
            <a:r>
              <a:rPr lang="en-US" dirty="0" smtClean="0"/>
              <a:t>This has been in force in the EU since 1.10.2015.  UK a party to it as an EU Member State.  We could adhere to it and re-incorporate it into domestic law.  </a:t>
            </a:r>
          </a:p>
          <a:p>
            <a:pPr lvl="1"/>
            <a:r>
              <a:rPr lang="en-US" dirty="0" smtClean="0"/>
              <a:t>The courts of other Member States would have to give effect to certain types of jurisdiction agreements  for English Courts and judgments based on them.   And vice-versa.</a:t>
            </a:r>
          </a:p>
          <a:p>
            <a:pPr lvl="2"/>
            <a:r>
              <a:rPr lang="en-US" dirty="0" smtClean="0"/>
              <a:t>Issue about what is “exclusive jurisdiction”</a:t>
            </a:r>
          </a:p>
          <a:p>
            <a:pPr lvl="2"/>
            <a:r>
              <a:rPr lang="en-US" dirty="0" smtClean="0"/>
              <a:t>Does not apply to choice of court agreements covering matters listed at Art 2 (2),  including anti-trust (competition) matters.  </a:t>
            </a:r>
          </a:p>
          <a:p>
            <a:endParaRPr lang="en-US" dirty="0"/>
          </a:p>
        </p:txBody>
      </p:sp>
    </p:spTree>
    <p:extLst>
      <p:ext uri="{BB962C8B-B14F-4D97-AF65-F5344CB8AC3E}">
        <p14:creationId xmlns:p14="http://schemas.microsoft.com/office/powerpoint/2010/main" val="7348075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ctr"/>
            <a:r>
              <a:rPr lang="en-US" dirty="0" smtClean="0"/>
              <a:t>When will we know what </a:t>
            </a:r>
            <a:r>
              <a:rPr lang="en-US" dirty="0" err="1" smtClean="0"/>
              <a:t>h.m.g</a:t>
            </a:r>
            <a:r>
              <a:rPr lang="en-US" dirty="0" smtClean="0"/>
              <a:t>. wants?</a:t>
            </a:r>
            <a:endParaRPr lang="en-US" dirty="0"/>
          </a:p>
        </p:txBody>
      </p:sp>
      <p:sp>
        <p:nvSpPr>
          <p:cNvPr id="4" name="Content Placeholder 3"/>
          <p:cNvSpPr>
            <a:spLocks noGrp="1"/>
          </p:cNvSpPr>
          <p:nvPr>
            <p:ph sz="quarter" idx="11"/>
          </p:nvPr>
        </p:nvSpPr>
        <p:spPr>
          <a:xfrm>
            <a:off x="846000" y="1670166"/>
            <a:ext cx="7743339" cy="4476507"/>
          </a:xfrm>
        </p:spPr>
        <p:txBody>
          <a:bodyPr>
            <a:normAutofit/>
          </a:bodyPr>
          <a:lstStyle/>
          <a:p>
            <a:r>
              <a:rPr lang="en-US" sz="2000" dirty="0" smtClean="0"/>
              <a:t>Perhaps there are participants who have the answer?</a:t>
            </a:r>
          </a:p>
          <a:p>
            <a:endParaRPr lang="en-US" sz="2000" dirty="0" smtClean="0"/>
          </a:p>
          <a:p>
            <a:r>
              <a:rPr lang="en-US" sz="2000" dirty="0" smtClean="0"/>
              <a:t>It would be good to know what we are aiming for -  at least.  </a:t>
            </a:r>
          </a:p>
          <a:p>
            <a:endParaRPr lang="en-US" sz="2000" dirty="0"/>
          </a:p>
          <a:p>
            <a:endParaRPr lang="en-US" sz="2000" dirty="0" smtClean="0"/>
          </a:p>
          <a:p>
            <a:pPr algn="ctr"/>
            <a:r>
              <a:rPr lang="en-US" sz="2000" dirty="0" smtClean="0"/>
              <a:t>BUT EVEN IF WE DON’T THERE SHOULD BE PLENTY OF WORK FOR THE LAWYERS.</a:t>
            </a:r>
            <a:endParaRPr lang="en-US" sz="2000" dirty="0"/>
          </a:p>
        </p:txBody>
      </p:sp>
    </p:spTree>
    <p:extLst>
      <p:ext uri="{BB962C8B-B14F-4D97-AF65-F5344CB8AC3E}">
        <p14:creationId xmlns:p14="http://schemas.microsoft.com/office/powerpoint/2010/main" val="2451925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944850"/>
            <a:ext cx="7886700" cy="2828079"/>
          </a:xfrm>
        </p:spPr>
        <p:txBody>
          <a:bodyPr>
            <a:normAutofit fontScale="90000"/>
          </a:bodyPr>
          <a:lstStyle/>
          <a:p>
            <a:r>
              <a:rPr lang="en-GB" sz="2000" b="1" dirty="0" smtClean="0"/>
              <a:t/>
            </a:r>
            <a:br>
              <a:rPr lang="en-GB" sz="2000" b="1" dirty="0" smtClean="0"/>
            </a:br>
            <a:r>
              <a:rPr lang="en-GB" sz="2000" b="1" dirty="0"/>
              <a:t/>
            </a:r>
            <a:br>
              <a:rPr lang="en-GB" sz="2000" b="1" dirty="0"/>
            </a:br>
            <a:r>
              <a:rPr lang="en-GB" sz="2000" dirty="0" smtClean="0"/>
              <a:t>ANNUAL COMMERCIAL CONFERENCE</a:t>
            </a:r>
            <a:r>
              <a:rPr lang="en-GB" b="1" dirty="0" smtClean="0"/>
              <a:t/>
            </a:r>
            <a:br>
              <a:rPr lang="en-GB" b="1" dirty="0" smtClean="0"/>
            </a:br>
            <a:r>
              <a:rPr lang="en-GB" b="1" dirty="0"/>
              <a:t/>
            </a:r>
            <a:br>
              <a:rPr lang="en-GB" b="1" dirty="0"/>
            </a:br>
            <a:r>
              <a:rPr lang="en-GB" b="1" dirty="0" smtClean="0"/>
              <a:t>Banking </a:t>
            </a:r>
            <a:r>
              <a:rPr lang="en-GB" b="1" dirty="0"/>
              <a:t>and financial services </a:t>
            </a:r>
            <a:r>
              <a:rPr lang="en-GB" b="1" dirty="0" smtClean="0"/>
              <a:t>litigation </a:t>
            </a:r>
            <a:br>
              <a:rPr lang="en-GB" b="1" dirty="0" smtClean="0"/>
            </a:br>
            <a:r>
              <a:rPr lang="en-GB" b="1" dirty="0" smtClean="0"/>
              <a:t>10 </a:t>
            </a:r>
            <a:r>
              <a:rPr lang="en-GB" b="1" dirty="0"/>
              <a:t>years after </a:t>
            </a:r>
            <a:r>
              <a:rPr lang="en-GB" b="1" dirty="0" smtClean="0"/>
              <a:t>Lehman</a:t>
            </a:r>
            <a:br>
              <a:rPr lang="en-GB" b="1" dirty="0" smtClean="0"/>
            </a:br>
            <a:r>
              <a:rPr lang="en-GB" b="1" dirty="0"/>
              <a:t/>
            </a:r>
            <a:br>
              <a:rPr lang="en-GB" b="1" dirty="0"/>
            </a:br>
            <a:r>
              <a:rPr lang="en-GB" sz="2000" dirty="0" smtClean="0"/>
              <a:t>Wednesday 3</a:t>
            </a:r>
            <a:r>
              <a:rPr lang="en-GB" sz="2000" baseline="30000" dirty="0" smtClean="0"/>
              <a:t>rd</a:t>
            </a:r>
            <a:r>
              <a:rPr lang="en-GB" sz="2000" dirty="0" smtClean="0"/>
              <a:t> October 2018</a:t>
            </a:r>
            <a:endParaRPr lang="en-GB" sz="2000" dirty="0"/>
          </a:p>
        </p:txBody>
      </p:sp>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Tree>
    <p:extLst>
      <p:ext uri="{BB962C8B-B14F-4D97-AF65-F5344CB8AC3E}">
        <p14:creationId xmlns:p14="http://schemas.microsoft.com/office/powerpoint/2010/main" val="1775478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a:t>IMPLIED MISREPRESENTATIONS AND </a:t>
            </a:r>
            <a:r>
              <a:rPr lang="en-GB" dirty="0" smtClean="0"/>
              <a:t/>
            </a:r>
            <a:br>
              <a:rPr lang="en-GB" dirty="0" smtClean="0"/>
            </a:br>
            <a:r>
              <a:rPr lang="en-GB" dirty="0" smtClean="0"/>
              <a:t>MIS-SELLING ISSUES: PAG </a:t>
            </a:r>
            <a:r>
              <a:rPr lang="en-GB" sz="1600" dirty="0" smtClean="0"/>
              <a:t>v</a:t>
            </a:r>
            <a:r>
              <a:rPr lang="en-GB" dirty="0" smtClean="0"/>
              <a:t> RBS</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endParaRPr lang="en-GB"/>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Tim Lord QC and Ben Woolgar</a:t>
            </a:r>
            <a:endParaRPr lang="en-GB" dirty="0"/>
          </a:p>
        </p:txBody>
      </p:sp>
    </p:spTree>
    <p:extLst>
      <p:ext uri="{BB962C8B-B14F-4D97-AF65-F5344CB8AC3E}">
        <p14:creationId xmlns:p14="http://schemas.microsoft.com/office/powerpoint/2010/main" val="4027497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Property alliance group </a:t>
            </a:r>
            <a:r>
              <a:rPr lang="en-US" sz="1600" dirty="0"/>
              <a:t>v</a:t>
            </a:r>
            <a:r>
              <a:rPr lang="en-US" dirty="0"/>
              <a:t> </a:t>
            </a:r>
            <a:r>
              <a:rPr lang="en-US" dirty="0" err="1"/>
              <a:t>rBS</a:t>
            </a:r>
            <a:r>
              <a:rPr lang="en-US" dirty="0"/>
              <a:t> </a:t>
            </a:r>
          </a:p>
        </p:txBody>
      </p:sp>
      <p:sp>
        <p:nvSpPr>
          <p:cNvPr id="5" name="Content Placeholder 4"/>
          <p:cNvSpPr>
            <a:spLocks noGrp="1"/>
          </p:cNvSpPr>
          <p:nvPr>
            <p:ph sz="quarter" idx="11"/>
          </p:nvPr>
        </p:nvSpPr>
        <p:spPr/>
        <p:txBody>
          <a:bodyPr/>
          <a:lstStyle/>
          <a:p>
            <a:r>
              <a:rPr lang="en-US" dirty="0"/>
              <a:t>PAG was a mid-sized property development company operating in the North of England, primarily with finance from RBS</a:t>
            </a:r>
          </a:p>
          <a:p>
            <a:r>
              <a:rPr lang="en-US" dirty="0"/>
              <a:t>RBS sold it four ”Swaps”, each of which was indexed to LIBOR</a:t>
            </a:r>
          </a:p>
          <a:p>
            <a:r>
              <a:rPr lang="en-US" dirty="0"/>
              <a:t>As almost all swaps did, the Swaps moved against PAG when interest rates crashed in late 2008</a:t>
            </a:r>
          </a:p>
          <a:p>
            <a:r>
              <a:rPr lang="en-US" dirty="0"/>
              <a:t>PAG was subsequently placed into RBS’s ”Global Restructuring Group”, which attracted considerable publicity after the Tomlinson Report and subsequent Clifford Chance Review – but PAG, unlike many GRG companies, escaped insolvency</a:t>
            </a:r>
          </a:p>
          <a:p>
            <a:r>
              <a:rPr lang="en-US" dirty="0"/>
              <a:t>PAG brought claims against RBS under three general headings:</a:t>
            </a:r>
          </a:p>
          <a:p>
            <a:pPr lvl="1"/>
            <a:r>
              <a:rPr lang="en-US" dirty="0"/>
              <a:t>That the Swaps had been mis-sold to it (“The Swaps Claims</a:t>
            </a:r>
            <a:r>
              <a:rPr lang="en-US" dirty="0">
                <a:sym typeface="Wingdings" pitchFamily="2" charset="2"/>
              </a:rPr>
              <a:t>”)</a:t>
            </a:r>
            <a:endParaRPr lang="en-US" dirty="0"/>
          </a:p>
          <a:p>
            <a:pPr lvl="1"/>
            <a:r>
              <a:rPr lang="en-US" dirty="0"/>
              <a:t>The the Bank had made an implied, fraudulent misrepresentation concerning LIBOR (“The LIBOR Claims”)</a:t>
            </a:r>
          </a:p>
          <a:p>
            <a:pPr lvl="1"/>
            <a:r>
              <a:rPr lang="en-US" dirty="0"/>
              <a:t>That its transfer to GRG was unlawful (“The GRG Claims</a:t>
            </a:r>
            <a:r>
              <a:rPr lang="en-US" dirty="0">
                <a:sym typeface="Wingdings" pitchFamily="2" charset="2"/>
              </a:rPr>
              <a:t>”)</a:t>
            </a:r>
            <a:endParaRPr lang="en-US" dirty="0"/>
          </a:p>
          <a:p>
            <a:pPr lvl="1"/>
            <a:endParaRPr lang="en-US" dirty="0"/>
          </a:p>
          <a:p>
            <a:pPr lvl="1"/>
            <a:endParaRPr lang="en-US" dirty="0"/>
          </a:p>
        </p:txBody>
      </p:sp>
    </p:spTree>
    <p:extLst>
      <p:ext uri="{BB962C8B-B14F-4D97-AF65-F5344CB8AC3E}">
        <p14:creationId xmlns:p14="http://schemas.microsoft.com/office/powerpoint/2010/main" val="2072207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CECACD-F2B0-0440-800E-E0BF44E1E3F9}"/>
              </a:ext>
            </a:extLst>
          </p:cNvPr>
          <p:cNvSpPr>
            <a:spLocks noGrp="1"/>
          </p:cNvSpPr>
          <p:nvPr>
            <p:ph type="title"/>
          </p:nvPr>
        </p:nvSpPr>
        <p:spPr/>
        <p:txBody>
          <a:bodyPr/>
          <a:lstStyle/>
          <a:p>
            <a:r>
              <a:rPr lang="en-US" dirty="0"/>
              <a:t>THE LIBOR CLAIMS</a:t>
            </a:r>
          </a:p>
        </p:txBody>
      </p:sp>
      <p:sp>
        <p:nvSpPr>
          <p:cNvPr id="3" name="Footer Placeholder 2">
            <a:extLst>
              <a:ext uri="{FF2B5EF4-FFF2-40B4-BE49-F238E27FC236}">
                <a16:creationId xmlns:a16="http://schemas.microsoft.com/office/drawing/2014/main" xmlns="" id="{E21C2174-E3FF-4D40-B656-5CC67C509D4F}"/>
              </a:ext>
            </a:extLst>
          </p:cNvPr>
          <p:cNvSpPr>
            <a:spLocks noGrp="1"/>
          </p:cNvSpPr>
          <p:nvPr>
            <p:ph type="ftr" sz="quarter" idx="10"/>
          </p:nvPr>
        </p:nvSpPr>
        <p:spPr/>
        <p:txBody>
          <a:bodyPr/>
          <a:lstStyle/>
          <a:p>
            <a:r>
              <a:rPr lang="en-GB" b="1"/>
              <a:t>brickcourt.co.uk </a:t>
            </a:r>
          </a:p>
          <a:p>
            <a:r>
              <a:rPr lang="en-GB"/>
              <a:t>+44(0)20 7379 3550</a:t>
            </a:r>
            <a:endParaRPr lang="en-GB" dirty="0"/>
          </a:p>
        </p:txBody>
      </p:sp>
    </p:spTree>
    <p:extLst>
      <p:ext uri="{BB962C8B-B14F-4D97-AF65-F5344CB8AC3E}">
        <p14:creationId xmlns:p14="http://schemas.microsoft.com/office/powerpoint/2010/main" val="2907424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C48A9D1B-DB9E-6C47-8CB6-2412F94C486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E269539B-DEB2-8B45-97A7-AF8F78232F6F}"/>
              </a:ext>
            </a:extLst>
          </p:cNvPr>
          <p:cNvSpPr>
            <a:spLocks noGrp="1"/>
          </p:cNvSpPr>
          <p:nvPr>
            <p:ph type="title"/>
          </p:nvPr>
        </p:nvSpPr>
        <p:spPr/>
        <p:txBody>
          <a:bodyPr/>
          <a:lstStyle/>
          <a:p>
            <a:r>
              <a:rPr lang="en-US" dirty="0"/>
              <a:t>LIBOR : The Rules</a:t>
            </a:r>
          </a:p>
        </p:txBody>
      </p:sp>
      <p:sp>
        <p:nvSpPr>
          <p:cNvPr id="4" name="Content Placeholder 3">
            <a:extLst>
              <a:ext uri="{FF2B5EF4-FFF2-40B4-BE49-F238E27FC236}">
                <a16:creationId xmlns:a16="http://schemas.microsoft.com/office/drawing/2014/main" xmlns="" id="{A2CCD90B-73AB-A143-92C8-4E07A8F2D25B}"/>
              </a:ext>
            </a:extLst>
          </p:cNvPr>
          <p:cNvSpPr>
            <a:spLocks noGrp="1"/>
          </p:cNvSpPr>
          <p:nvPr>
            <p:ph sz="quarter" idx="11"/>
          </p:nvPr>
        </p:nvSpPr>
        <p:spPr/>
        <p:txBody>
          <a:bodyPr/>
          <a:lstStyle/>
          <a:p>
            <a:r>
              <a:rPr lang="en-US" dirty="0"/>
              <a:t>LIBOR : “the World’s most important number”</a:t>
            </a:r>
          </a:p>
          <a:p>
            <a:r>
              <a:rPr lang="en-US" dirty="0"/>
              <a:t>Introduced in 1984</a:t>
            </a:r>
          </a:p>
          <a:p>
            <a:r>
              <a:rPr lang="en-US" dirty="0"/>
              <a:t>Millions of loans and derivatives indexed to it each day</a:t>
            </a:r>
          </a:p>
          <a:p>
            <a:r>
              <a:rPr lang="en-US" dirty="0"/>
              <a:t>A “trimmed arithmetic mean” of the submissions of 16 LIBOR “Panel Banks”</a:t>
            </a:r>
          </a:p>
          <a:p>
            <a:r>
              <a:rPr lang="en-US" dirty="0"/>
              <a:t>Set according to the ”BBA Definition”:</a:t>
            </a:r>
          </a:p>
          <a:p>
            <a:pPr lvl="1"/>
            <a:r>
              <a:rPr lang="en-GB" i="1" dirty="0"/>
              <a:t>The rate at which an individual Contributor Panel bank could borrow funds, were it to do so by asking for and then accepting inter-bank offers in reasonable market size, just prior to 11.00 London time.</a:t>
            </a:r>
            <a:endParaRPr lang="en-US" dirty="0"/>
          </a:p>
          <a:p>
            <a:endParaRPr lang="en-US" dirty="0"/>
          </a:p>
        </p:txBody>
      </p:sp>
    </p:spTree>
    <p:extLst>
      <p:ext uri="{BB962C8B-B14F-4D97-AF65-F5344CB8AC3E}">
        <p14:creationId xmlns:p14="http://schemas.microsoft.com/office/powerpoint/2010/main" val="6056806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DFC5DA5-2556-9544-A13E-B55C3E4E5B0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E9714867-7C21-DC43-9D2C-F7EF80777938}"/>
              </a:ext>
            </a:extLst>
          </p:cNvPr>
          <p:cNvSpPr>
            <a:spLocks noGrp="1"/>
          </p:cNvSpPr>
          <p:nvPr>
            <p:ph type="title"/>
          </p:nvPr>
        </p:nvSpPr>
        <p:spPr/>
        <p:txBody>
          <a:bodyPr/>
          <a:lstStyle/>
          <a:p>
            <a:r>
              <a:rPr lang="en-US" dirty="0"/>
              <a:t>LIBOR : THE REALITY</a:t>
            </a:r>
          </a:p>
        </p:txBody>
      </p:sp>
      <p:sp>
        <p:nvSpPr>
          <p:cNvPr id="4" name="Content Placeholder 3">
            <a:extLst>
              <a:ext uri="{FF2B5EF4-FFF2-40B4-BE49-F238E27FC236}">
                <a16:creationId xmlns:a16="http://schemas.microsoft.com/office/drawing/2014/main" xmlns="" id="{2F60BCF4-D472-0A49-8F33-965BDB112360}"/>
              </a:ext>
            </a:extLst>
          </p:cNvPr>
          <p:cNvSpPr>
            <a:spLocks noGrp="1"/>
          </p:cNvSpPr>
          <p:nvPr>
            <p:ph sz="quarter" idx="11"/>
          </p:nvPr>
        </p:nvSpPr>
        <p:spPr/>
        <p:txBody>
          <a:bodyPr/>
          <a:lstStyle/>
          <a:p>
            <a:r>
              <a:rPr lang="en-US" dirty="0"/>
              <a:t>On 27 July 2012, the Financial Times published an article by a Morgan Stanley trader alleging that:</a:t>
            </a:r>
          </a:p>
          <a:p>
            <a:pPr lvl="1"/>
            <a:r>
              <a:rPr lang="en-GB" i="1" dirty="0"/>
              <a:t>“Simply put, then, it seems the misreporting of Libor rates may have been common practice since at least 1991. Although the difference between the reported rate and the actual rate might seem small, the total amount of money involved is material, given that Libor rates affect contracts worth hundreds of trillions. Also important is what such misreporting says about the culture.”</a:t>
            </a:r>
          </a:p>
          <a:p>
            <a:pPr marL="180000" lvl="1" indent="0">
              <a:buNone/>
            </a:pPr>
            <a:endParaRPr lang="en-US" dirty="0"/>
          </a:p>
          <a:p>
            <a:r>
              <a:rPr lang="en-US" dirty="0"/>
              <a:t> Since then:</a:t>
            </a:r>
          </a:p>
          <a:p>
            <a:pPr lvl="1"/>
            <a:r>
              <a:rPr lang="en-US" dirty="0"/>
              <a:t>US DOJ, CFTC, FSA and Japanese FSA fines for RBS, Barclays, Bank of Scotland, Rabobank, Deutsche, Lloyds and UBS</a:t>
            </a:r>
          </a:p>
          <a:p>
            <a:pPr lvl="1"/>
            <a:r>
              <a:rPr lang="en-US" dirty="0"/>
              <a:t>A European Commission cartel investigation against Barclays, Deutsche, RBS, </a:t>
            </a:r>
            <a:r>
              <a:rPr lang="en-US" dirty="0" err="1"/>
              <a:t>SocGen</a:t>
            </a:r>
            <a:r>
              <a:rPr lang="en-US" dirty="0"/>
              <a:t>, JP Morgan and UBS</a:t>
            </a:r>
          </a:p>
          <a:p>
            <a:pPr lvl="1"/>
            <a:r>
              <a:rPr lang="en-US" dirty="0"/>
              <a:t>Numerous criminal prosecutions in the US, UK, Germany and Japan</a:t>
            </a:r>
          </a:p>
        </p:txBody>
      </p:sp>
    </p:spTree>
    <p:extLst>
      <p:ext uri="{BB962C8B-B14F-4D97-AF65-F5344CB8AC3E}">
        <p14:creationId xmlns:p14="http://schemas.microsoft.com/office/powerpoint/2010/main" val="3995083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620CAE7A-658C-5245-9BEC-28FC7719D6B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99C6CEBB-BBBD-CA45-879B-91FB43643B6B}"/>
              </a:ext>
            </a:extLst>
          </p:cNvPr>
          <p:cNvSpPr>
            <a:spLocks noGrp="1"/>
          </p:cNvSpPr>
          <p:nvPr>
            <p:ph type="title"/>
          </p:nvPr>
        </p:nvSpPr>
        <p:spPr/>
        <p:txBody>
          <a:bodyPr/>
          <a:lstStyle/>
          <a:p>
            <a:r>
              <a:rPr lang="en-US" dirty="0"/>
              <a:t>LIBOR : THE </a:t>
            </a:r>
            <a:r>
              <a:rPr lang="en-US" dirty="0" smtClean="0"/>
              <a:t>REALITY – part 2</a:t>
            </a:r>
            <a:endParaRPr lang="en-US" dirty="0"/>
          </a:p>
        </p:txBody>
      </p:sp>
      <p:graphicFrame>
        <p:nvGraphicFramePr>
          <p:cNvPr id="5" name="Content Placeholder 4">
            <a:extLst>
              <a:ext uri="{FF2B5EF4-FFF2-40B4-BE49-F238E27FC236}">
                <a16:creationId xmlns:a16="http://schemas.microsoft.com/office/drawing/2014/main" xmlns="" id="{632A4752-F3A6-6A4D-9A1E-596FC50DD10A}"/>
              </a:ext>
            </a:extLst>
          </p:cNvPr>
          <p:cNvGraphicFramePr>
            <a:graphicFrameLocks noGrp="1"/>
          </p:cNvGraphicFramePr>
          <p:nvPr>
            <p:ph sz="quarter" idx="11"/>
            <p:extLst/>
          </p:nvPr>
        </p:nvGraphicFramePr>
        <p:xfrm>
          <a:off x="680810" y="1227708"/>
          <a:ext cx="7747573" cy="4081308"/>
        </p:xfrm>
        <a:graphic>
          <a:graphicData uri="http://schemas.openxmlformats.org/drawingml/2006/table">
            <a:tbl>
              <a:tblPr firstRow="1" firstCol="1" bandRow="1">
                <a:tableStyleId>{5C22544A-7EE6-4342-B048-85BDC9FD1C3A}</a:tableStyleId>
              </a:tblPr>
              <a:tblGrid>
                <a:gridCol w="862114">
                  <a:extLst>
                    <a:ext uri="{9D8B030D-6E8A-4147-A177-3AD203B41FA5}">
                      <a16:colId xmlns:a16="http://schemas.microsoft.com/office/drawing/2014/main" xmlns="" val="2343490387"/>
                    </a:ext>
                  </a:extLst>
                </a:gridCol>
                <a:gridCol w="862114">
                  <a:extLst>
                    <a:ext uri="{9D8B030D-6E8A-4147-A177-3AD203B41FA5}">
                      <a16:colId xmlns:a16="http://schemas.microsoft.com/office/drawing/2014/main" xmlns="" val="2877569271"/>
                    </a:ext>
                  </a:extLst>
                </a:gridCol>
                <a:gridCol w="742697">
                  <a:extLst>
                    <a:ext uri="{9D8B030D-6E8A-4147-A177-3AD203B41FA5}">
                      <a16:colId xmlns:a16="http://schemas.microsoft.com/office/drawing/2014/main" xmlns="" val="2480524967"/>
                    </a:ext>
                  </a:extLst>
                </a:gridCol>
                <a:gridCol w="767891">
                  <a:extLst>
                    <a:ext uri="{9D8B030D-6E8A-4147-A177-3AD203B41FA5}">
                      <a16:colId xmlns:a16="http://schemas.microsoft.com/office/drawing/2014/main" xmlns="" val="1436029204"/>
                    </a:ext>
                  </a:extLst>
                </a:gridCol>
                <a:gridCol w="767891">
                  <a:extLst>
                    <a:ext uri="{9D8B030D-6E8A-4147-A177-3AD203B41FA5}">
                      <a16:colId xmlns:a16="http://schemas.microsoft.com/office/drawing/2014/main" xmlns="" val="1763051797"/>
                    </a:ext>
                  </a:extLst>
                </a:gridCol>
                <a:gridCol w="742697">
                  <a:extLst>
                    <a:ext uri="{9D8B030D-6E8A-4147-A177-3AD203B41FA5}">
                      <a16:colId xmlns:a16="http://schemas.microsoft.com/office/drawing/2014/main" xmlns="" val="1571514982"/>
                    </a:ext>
                  </a:extLst>
                </a:gridCol>
                <a:gridCol w="742697">
                  <a:extLst>
                    <a:ext uri="{9D8B030D-6E8A-4147-A177-3AD203B41FA5}">
                      <a16:colId xmlns:a16="http://schemas.microsoft.com/office/drawing/2014/main" xmlns="" val="3915743621"/>
                    </a:ext>
                  </a:extLst>
                </a:gridCol>
                <a:gridCol w="742697">
                  <a:extLst>
                    <a:ext uri="{9D8B030D-6E8A-4147-A177-3AD203B41FA5}">
                      <a16:colId xmlns:a16="http://schemas.microsoft.com/office/drawing/2014/main" xmlns="" val="150921732"/>
                    </a:ext>
                  </a:extLst>
                </a:gridCol>
                <a:gridCol w="742697">
                  <a:extLst>
                    <a:ext uri="{9D8B030D-6E8A-4147-A177-3AD203B41FA5}">
                      <a16:colId xmlns:a16="http://schemas.microsoft.com/office/drawing/2014/main" xmlns="" val="327578400"/>
                    </a:ext>
                  </a:extLst>
                </a:gridCol>
                <a:gridCol w="774078">
                  <a:extLst>
                    <a:ext uri="{9D8B030D-6E8A-4147-A177-3AD203B41FA5}">
                      <a16:colId xmlns:a16="http://schemas.microsoft.com/office/drawing/2014/main" xmlns="" val="3479506750"/>
                    </a:ext>
                  </a:extLst>
                </a:gridCol>
              </a:tblGrid>
              <a:tr h="520304">
                <a:tc rowSpan="8">
                  <a:txBody>
                    <a:bodyPr/>
                    <a:lstStyle/>
                    <a:p>
                      <a:pPr algn="ctr">
                        <a:spcBef>
                          <a:spcPts val="1200"/>
                        </a:spcBef>
                        <a:spcAft>
                          <a:spcPts val="0"/>
                        </a:spcAft>
                      </a:pPr>
                      <a:r>
                        <a:rPr lang="en-GB" sz="800">
                          <a:effectLst/>
                        </a:rPr>
                        <a:t>Banks</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Bef>
                          <a:spcPts val="600"/>
                        </a:spcBef>
                        <a:spcAft>
                          <a:spcPts val="60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tc>
                <a:tc>
                  <a:txBody>
                    <a:bodyPr/>
                    <a:lstStyle/>
                    <a:p>
                      <a:pPr algn="ctr">
                        <a:spcBef>
                          <a:spcPts val="600"/>
                        </a:spcBef>
                        <a:spcAft>
                          <a:spcPts val="600"/>
                        </a:spcAft>
                      </a:pPr>
                      <a:r>
                        <a:rPr lang="en-GB" sz="800">
                          <a:effectLst/>
                        </a:rPr>
                        <a:t>FCA/FSA</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CFTC</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US DoJ</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NY State Dept. of Financial Services</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Japanese FSA</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COMCO</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EU Commission</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ctr">
                        <a:spcBef>
                          <a:spcPts val="600"/>
                        </a:spcBef>
                        <a:spcAft>
                          <a:spcPts val="600"/>
                        </a:spcAft>
                      </a:pPr>
                      <a:r>
                        <a:rPr lang="en-GB" sz="800">
                          <a:effectLst/>
                        </a:rPr>
                        <a:t>FINMA</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4001293465"/>
                  </a:ext>
                </a:extLst>
              </a:tr>
              <a:tr h="479025">
                <a:tc vMerge="1">
                  <a:txBody>
                    <a:bodyPr/>
                    <a:lstStyle/>
                    <a:p>
                      <a:endParaRPr lang="en-US"/>
                    </a:p>
                  </a:txBody>
                  <a:tcPr/>
                </a:tc>
                <a:tc>
                  <a:txBody>
                    <a:bodyPr/>
                    <a:lstStyle/>
                    <a:p>
                      <a:pPr algn="ctr">
                        <a:spcAft>
                          <a:spcPts val="0"/>
                        </a:spcAft>
                      </a:pPr>
                      <a:r>
                        <a:rPr lang="en-GB" sz="800">
                          <a:effectLst/>
                        </a:rPr>
                        <a:t>RBS Plc</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6 February 2013 - </a:t>
                      </a:r>
                      <a:r>
                        <a:rPr lang="en-GB" sz="800" u="sng" dirty="0">
                          <a:effectLst/>
                        </a:rPr>
                        <a:t>JPY, CHF,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6 February 2013 - </a:t>
                      </a:r>
                      <a:r>
                        <a:rPr lang="en-GB" sz="800" u="sng" dirty="0">
                          <a:effectLst/>
                        </a:rPr>
                        <a:t>JPY,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6 February 2013 - </a:t>
                      </a:r>
                      <a:r>
                        <a:rPr lang="en-GB" sz="800" u="sng" dirty="0">
                          <a:effectLst/>
                        </a:rPr>
                        <a:t>JPY,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12 April 2013 -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21 December 2016 - </a:t>
                      </a:r>
                      <a:r>
                        <a:rPr lang="en-GB" sz="800" u="sng" dirty="0">
                          <a:effectLst/>
                        </a:rPr>
                        <a:t>CHF</a:t>
                      </a:r>
                      <a:r>
                        <a:rPr lang="en-GB" sz="800" dirty="0">
                          <a:effectLst/>
                        </a:rPr>
                        <a:t> &amp;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4 December 2013 - </a:t>
                      </a:r>
                      <a:r>
                        <a:rPr lang="en-GB" sz="800" u="sng" dirty="0">
                          <a:effectLst/>
                        </a:rPr>
                        <a:t>JPY</a:t>
                      </a:r>
                      <a:endParaRPr lang="en-GB" sz="800" dirty="0">
                        <a:effectLst/>
                      </a:endParaRPr>
                    </a:p>
                    <a:p>
                      <a:pPr algn="l">
                        <a:spcAft>
                          <a:spcPts val="0"/>
                        </a:spcAft>
                      </a:pPr>
                      <a:r>
                        <a:rPr lang="en-GB" sz="800" dirty="0">
                          <a:effectLst/>
                        </a:rPr>
                        <a:t>21 October 2014 - </a:t>
                      </a:r>
                      <a:r>
                        <a:rPr lang="en-GB" sz="800" u="sng" dirty="0">
                          <a:effectLst/>
                        </a:rPr>
                        <a:t>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3500022627"/>
                  </a:ext>
                </a:extLst>
              </a:tr>
              <a:tr h="479025">
                <a:tc vMerge="1">
                  <a:txBody>
                    <a:bodyPr/>
                    <a:lstStyle/>
                    <a:p>
                      <a:endParaRPr lang="en-US"/>
                    </a:p>
                  </a:txBody>
                  <a:tcPr/>
                </a:tc>
                <a:tc>
                  <a:txBody>
                    <a:bodyPr/>
                    <a:lstStyle/>
                    <a:p>
                      <a:pPr algn="ctr">
                        <a:spcAft>
                          <a:spcPts val="0"/>
                        </a:spcAft>
                      </a:pPr>
                      <a:r>
                        <a:rPr lang="en-GB" sz="800">
                          <a:effectLst/>
                        </a:rPr>
                        <a:t>Barclays Bank Plc</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27 June 2012 - </a:t>
                      </a:r>
                      <a:r>
                        <a:rPr lang="en-GB" sz="800" u="sng" dirty="0">
                          <a:effectLst/>
                        </a:rPr>
                        <a:t>USD, 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27 June 2012 - </a:t>
                      </a:r>
                      <a:r>
                        <a:rPr lang="en-GB" sz="800" u="sng" dirty="0">
                          <a:effectLst/>
                        </a:rPr>
                        <a:t>USD, GBP, 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27 June 2012 - </a:t>
                      </a:r>
                      <a:r>
                        <a:rPr lang="en-GB" sz="800" u="sng" dirty="0">
                          <a:effectLst/>
                        </a:rPr>
                        <a:t>USD, GBP, JPY</a:t>
                      </a:r>
                      <a:endParaRPr lang="en-GB" sz="800" dirty="0">
                        <a:effectLst/>
                      </a:endParaRPr>
                    </a:p>
                    <a:p>
                      <a:pPr algn="l">
                        <a:spcAft>
                          <a:spcPts val="0"/>
                        </a:spcAft>
                      </a:pPr>
                      <a:r>
                        <a:rPr lang="en-GB" sz="800" dirty="0">
                          <a:effectLst/>
                        </a:rPr>
                        <a:t> </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4110015729"/>
                  </a:ext>
                </a:extLst>
              </a:tr>
              <a:tr h="462694">
                <a:tc vMerge="1">
                  <a:txBody>
                    <a:bodyPr/>
                    <a:lstStyle/>
                    <a:p>
                      <a:endParaRPr lang="en-US"/>
                    </a:p>
                  </a:txBody>
                  <a:tcPr/>
                </a:tc>
                <a:tc>
                  <a:txBody>
                    <a:bodyPr/>
                    <a:lstStyle/>
                    <a:p>
                      <a:pPr algn="ctr">
                        <a:spcAft>
                          <a:spcPts val="0"/>
                        </a:spcAft>
                      </a:pPr>
                      <a:r>
                        <a:rPr lang="en-GB" sz="800">
                          <a:effectLst/>
                        </a:rPr>
                        <a:t>Bank of Scotland Plc</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28 July 2014 - </a:t>
                      </a:r>
                      <a:r>
                        <a:rPr lang="en-GB" sz="800" u="sng" dirty="0">
                          <a:effectLst/>
                        </a:rPr>
                        <a:t>GBP, JPY,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1997801714"/>
                  </a:ext>
                </a:extLst>
              </a:tr>
              <a:tr h="462694">
                <a:tc vMerge="1">
                  <a:txBody>
                    <a:bodyPr/>
                    <a:lstStyle/>
                    <a:p>
                      <a:endParaRPr lang="en-US"/>
                    </a:p>
                  </a:txBody>
                  <a:tcPr/>
                </a:tc>
                <a:tc>
                  <a:txBody>
                    <a:bodyPr/>
                    <a:lstStyle/>
                    <a:p>
                      <a:pPr algn="ctr">
                        <a:spcAft>
                          <a:spcPts val="0"/>
                        </a:spcAft>
                      </a:pPr>
                      <a:r>
                        <a:rPr lang="en-GB" sz="800">
                          <a:effectLst/>
                        </a:rPr>
                        <a:t>Cooperatieve Rabobank UA</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29 October 2013 - </a:t>
                      </a:r>
                      <a:r>
                        <a:rPr lang="en-GB" sz="800" u="sng" dirty="0">
                          <a:effectLst/>
                        </a:rPr>
                        <a:t>GBP, USD, 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29 October 2013 - </a:t>
                      </a:r>
                      <a:r>
                        <a:rPr lang="en-GB" sz="800" u="sng" dirty="0">
                          <a:effectLst/>
                        </a:rPr>
                        <a:t>GBP, USD, 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29 October 2013 - </a:t>
                      </a:r>
                      <a:r>
                        <a:rPr lang="en-GB" sz="800" u="sng" dirty="0">
                          <a:effectLst/>
                        </a:rPr>
                        <a:t>GBP, USD, 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just">
                        <a:spcAft>
                          <a:spcPts val="0"/>
                        </a:spcAft>
                      </a:pPr>
                      <a:r>
                        <a:rPr lang="en-GB" sz="800" dirty="0">
                          <a:effectLst/>
                        </a:rPr>
                        <a:t>29 October 2013 -</a:t>
                      </a:r>
                      <a:r>
                        <a:rPr lang="en-GB" sz="800" u="sng" dirty="0">
                          <a:effectLst/>
                          <a:hlinkClick r:id="rId2"/>
                        </a:rPr>
                        <a:t>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3503654077"/>
                  </a:ext>
                </a:extLst>
              </a:tr>
              <a:tr h="479025">
                <a:tc vMerge="1">
                  <a:txBody>
                    <a:bodyPr/>
                    <a:lstStyle/>
                    <a:p>
                      <a:endParaRPr lang="en-US"/>
                    </a:p>
                  </a:txBody>
                  <a:tcPr/>
                </a:tc>
                <a:tc>
                  <a:txBody>
                    <a:bodyPr/>
                    <a:lstStyle/>
                    <a:p>
                      <a:pPr algn="ctr">
                        <a:spcAft>
                          <a:spcPts val="0"/>
                        </a:spcAft>
                      </a:pPr>
                      <a:r>
                        <a:rPr lang="en-GB" sz="800">
                          <a:effectLst/>
                        </a:rPr>
                        <a:t>Deutsche Bank AG</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23 April 2015 - </a:t>
                      </a:r>
                      <a:r>
                        <a:rPr lang="en-GB" sz="800" u="sng" dirty="0">
                          <a:effectLst/>
                        </a:rPr>
                        <a:t>USD, JPY, GBP,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23 April 2015 - </a:t>
                      </a:r>
                      <a:r>
                        <a:rPr lang="en-GB" sz="800" u="sng" dirty="0">
                          <a:effectLst/>
                        </a:rPr>
                        <a:t>USD, JPY, GBP,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23 April 2015 - </a:t>
                      </a:r>
                      <a:r>
                        <a:rPr lang="en-GB" sz="800" u="sng" dirty="0">
                          <a:effectLst/>
                        </a:rPr>
                        <a:t>USD, JPY, GBP,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23 April 2015 - </a:t>
                      </a:r>
                      <a:r>
                        <a:rPr lang="en-GB" sz="800" u="sng" dirty="0">
                          <a:effectLst/>
                        </a:rPr>
                        <a:t>USD, JPY, GBP,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21 December 2016 -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4 December 2013 -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1691377733"/>
                  </a:ext>
                </a:extLst>
              </a:tr>
              <a:tr h="462694">
                <a:tc vMerge="1">
                  <a:txBody>
                    <a:bodyPr/>
                    <a:lstStyle/>
                    <a:p>
                      <a:endParaRPr lang="en-US"/>
                    </a:p>
                  </a:txBody>
                  <a:tcPr/>
                </a:tc>
                <a:tc>
                  <a:txBody>
                    <a:bodyPr/>
                    <a:lstStyle/>
                    <a:p>
                      <a:pPr algn="ctr">
                        <a:spcAft>
                          <a:spcPts val="0"/>
                        </a:spcAft>
                      </a:pPr>
                      <a:r>
                        <a:rPr lang="en-GB" sz="800">
                          <a:effectLst/>
                        </a:rPr>
                        <a:t>Lloyds Bank Plc</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28 July 2014 - </a:t>
                      </a:r>
                      <a:r>
                        <a:rPr lang="en-GB" sz="800" u="sng" dirty="0">
                          <a:effectLst/>
                        </a:rPr>
                        <a:t>GBP, JPY,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28 July 2014 - </a:t>
                      </a:r>
                      <a:r>
                        <a:rPr lang="en-GB" sz="800" u="sng" dirty="0">
                          <a:effectLst/>
                        </a:rPr>
                        <a:t>GBP, JPY,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28 July 2014 – GBP, JPY, USD</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2450058411"/>
                  </a:ext>
                </a:extLst>
              </a:tr>
              <a:tr h="718537">
                <a:tc vMerge="1">
                  <a:txBody>
                    <a:bodyPr/>
                    <a:lstStyle/>
                    <a:p>
                      <a:endParaRPr lang="en-US"/>
                    </a:p>
                  </a:txBody>
                  <a:tcPr/>
                </a:tc>
                <a:tc>
                  <a:txBody>
                    <a:bodyPr/>
                    <a:lstStyle/>
                    <a:p>
                      <a:pPr algn="ctr">
                        <a:spcAft>
                          <a:spcPts val="0"/>
                        </a:spcAft>
                      </a:pPr>
                      <a:r>
                        <a:rPr lang="en-GB" sz="800">
                          <a:effectLst/>
                        </a:rPr>
                        <a:t>UBS AG</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19 December 2012 - </a:t>
                      </a:r>
                      <a:r>
                        <a:rPr lang="en-GB" sz="800" u="sng" dirty="0">
                          <a:effectLst/>
                        </a:rPr>
                        <a:t>JPY. GBP, CHF, EUR,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19 December 2012 - </a:t>
                      </a:r>
                      <a:r>
                        <a:rPr lang="en-GB" sz="800" u="sng" dirty="0">
                          <a:effectLst/>
                        </a:rPr>
                        <a:t>JPY, GBP, CHF, EUR,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18 December 2012 and 20 May 2015 – CHF, GBP, </a:t>
                      </a:r>
                      <a:r>
                        <a:rPr lang="en-GB" sz="800" u="sng" dirty="0">
                          <a:effectLst/>
                        </a:rPr>
                        <a:t>JPY, USD</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16 December 2011 -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a:effectLst/>
                        </a:rPr>
                        <a:t> </a:t>
                      </a:r>
                      <a:endParaRPr lang="en-GB" sz="80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4 December 2013 - </a:t>
                      </a:r>
                      <a:r>
                        <a:rPr lang="en-GB" sz="800" u="sng" dirty="0">
                          <a:effectLst/>
                        </a:rPr>
                        <a:t>JPY</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tc>
                  <a:txBody>
                    <a:bodyPr/>
                    <a:lstStyle/>
                    <a:p>
                      <a:pPr algn="l">
                        <a:spcAft>
                          <a:spcPts val="0"/>
                        </a:spcAft>
                      </a:pPr>
                      <a:r>
                        <a:rPr lang="en-GB" sz="800" dirty="0">
                          <a:effectLst/>
                        </a:rPr>
                        <a:t>19 December 2012 - </a:t>
                      </a:r>
                      <a:r>
                        <a:rPr lang="en-GB" sz="800" u="sng" dirty="0">
                          <a:effectLst/>
                        </a:rPr>
                        <a:t>JPY, GBP, CHF</a:t>
                      </a:r>
                      <a:endParaRPr lang="en-GB" sz="800" dirty="0">
                        <a:effectLst/>
                        <a:latin typeface="Georgia" panose="02040502050405020303" pitchFamily="18" charset="0"/>
                        <a:ea typeface="Georgia" panose="02040502050405020303" pitchFamily="18" charset="0"/>
                        <a:cs typeface="Times New Roman" panose="02020603050405020304" pitchFamily="18" charset="0"/>
                      </a:endParaRPr>
                    </a:p>
                  </a:txBody>
                  <a:tcPr marL="48991" marR="48991" marT="0" marB="0" anchor="ctr"/>
                </a:tc>
                <a:extLst>
                  <a:ext uri="{0D108BD9-81ED-4DB2-BD59-A6C34878D82A}">
                    <a16:rowId xmlns:a16="http://schemas.microsoft.com/office/drawing/2014/main" xmlns="" val="3277600169"/>
                  </a:ext>
                </a:extLst>
              </a:tr>
            </a:tbl>
          </a:graphicData>
        </a:graphic>
      </p:graphicFrame>
    </p:spTree>
    <p:extLst>
      <p:ext uri="{BB962C8B-B14F-4D97-AF65-F5344CB8AC3E}">
        <p14:creationId xmlns:p14="http://schemas.microsoft.com/office/powerpoint/2010/main" val="2949142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Shareholder claims</a:t>
            </a:r>
          </a:p>
        </p:txBody>
      </p:sp>
      <p:pic>
        <p:nvPicPr>
          <p:cNvPr id="6" name="Content Placeholder 5" descr="lloydsbankinggrouplogo-580x358.jpg"/>
          <p:cNvPicPr>
            <a:picLocks noGrp="1" noChangeAspect="1"/>
          </p:cNvPicPr>
          <p:nvPr>
            <p:ph sz="quarter" idx="11"/>
          </p:nvPr>
        </p:nvPicPr>
        <p:blipFill>
          <a:blip r:embed="rId2" cstate="print"/>
          <a:stretch>
            <a:fillRect/>
          </a:stretch>
        </p:blipFill>
        <p:spPr>
          <a:xfrm>
            <a:off x="348916" y="1299411"/>
            <a:ext cx="2466473" cy="2093494"/>
          </a:xfrm>
        </p:spPr>
      </p:pic>
      <p:pic>
        <p:nvPicPr>
          <p:cNvPr id="7" name="Picture 6" descr="hbos-logo-png-transparent.png"/>
          <p:cNvPicPr>
            <a:picLocks noChangeAspect="1"/>
          </p:cNvPicPr>
          <p:nvPr/>
        </p:nvPicPr>
        <p:blipFill>
          <a:blip r:embed="rId3" cstate="print"/>
          <a:stretch>
            <a:fillRect/>
          </a:stretch>
        </p:blipFill>
        <p:spPr>
          <a:xfrm>
            <a:off x="3284621" y="1335506"/>
            <a:ext cx="2310063" cy="2033336"/>
          </a:xfrm>
          <a:prstGeom prst="rect">
            <a:avLst/>
          </a:prstGeom>
        </p:spPr>
      </p:pic>
      <p:pic>
        <p:nvPicPr>
          <p:cNvPr id="8" name="Picture 7" descr="iphone.png"/>
          <p:cNvPicPr>
            <a:picLocks noChangeAspect="1"/>
          </p:cNvPicPr>
          <p:nvPr/>
        </p:nvPicPr>
        <p:blipFill>
          <a:blip r:embed="rId4" cstate="print"/>
          <a:stretch>
            <a:fillRect/>
          </a:stretch>
        </p:blipFill>
        <p:spPr>
          <a:xfrm>
            <a:off x="1299411" y="4114800"/>
            <a:ext cx="2695073" cy="1638300"/>
          </a:xfrm>
          <a:prstGeom prst="rect">
            <a:avLst/>
          </a:prstGeom>
        </p:spPr>
      </p:pic>
      <p:pic>
        <p:nvPicPr>
          <p:cNvPr id="9" name="Picture 8" descr="VW logo.png"/>
          <p:cNvPicPr>
            <a:picLocks noChangeAspect="1"/>
          </p:cNvPicPr>
          <p:nvPr/>
        </p:nvPicPr>
        <p:blipFill>
          <a:blip r:embed="rId5" cstate="print"/>
          <a:stretch>
            <a:fillRect/>
          </a:stretch>
        </p:blipFill>
        <p:spPr>
          <a:xfrm>
            <a:off x="4812632" y="4042610"/>
            <a:ext cx="2779294" cy="1720516"/>
          </a:xfrm>
          <a:prstGeom prst="rect">
            <a:avLst/>
          </a:prstGeom>
        </p:spPr>
      </p:pic>
      <p:pic>
        <p:nvPicPr>
          <p:cNvPr id="10" name="Picture 9" descr="tesco.gif"/>
          <p:cNvPicPr>
            <a:picLocks noChangeAspect="1"/>
          </p:cNvPicPr>
          <p:nvPr/>
        </p:nvPicPr>
        <p:blipFill>
          <a:blip r:embed="rId6" cstate="print"/>
          <a:stretch>
            <a:fillRect/>
          </a:stretch>
        </p:blipFill>
        <p:spPr>
          <a:xfrm>
            <a:off x="6075946" y="1359569"/>
            <a:ext cx="2562727" cy="2033336"/>
          </a:xfrm>
          <a:prstGeom prst="rect">
            <a:avLst/>
          </a:prstGeom>
        </p:spPr>
      </p:pic>
    </p:spTree>
    <p:extLst>
      <p:ext uri="{BB962C8B-B14F-4D97-AF65-F5344CB8AC3E}">
        <p14:creationId xmlns:p14="http://schemas.microsoft.com/office/powerpoint/2010/main" val="26697954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E770341-16F3-5B40-A74D-5650F736744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D2AEB18E-FCA0-4942-B10A-015359B6F825}"/>
              </a:ext>
            </a:extLst>
          </p:cNvPr>
          <p:cNvSpPr>
            <a:spLocks noGrp="1"/>
          </p:cNvSpPr>
          <p:nvPr>
            <p:ph type="title"/>
          </p:nvPr>
        </p:nvSpPr>
        <p:spPr/>
        <p:txBody>
          <a:bodyPr/>
          <a:lstStyle/>
          <a:p>
            <a:r>
              <a:rPr lang="en-US" dirty="0"/>
              <a:t>LIBOR : The claims </a:t>
            </a:r>
          </a:p>
        </p:txBody>
      </p:sp>
      <p:sp>
        <p:nvSpPr>
          <p:cNvPr id="4" name="Content Placeholder 3">
            <a:extLst>
              <a:ext uri="{FF2B5EF4-FFF2-40B4-BE49-F238E27FC236}">
                <a16:creationId xmlns:a16="http://schemas.microsoft.com/office/drawing/2014/main" xmlns="" id="{9B2BFB3B-2E51-A641-8F3A-F8E037C1E6E5}"/>
              </a:ext>
            </a:extLst>
          </p:cNvPr>
          <p:cNvSpPr>
            <a:spLocks noGrp="1"/>
          </p:cNvSpPr>
          <p:nvPr>
            <p:ph sz="quarter" idx="11"/>
          </p:nvPr>
        </p:nvSpPr>
        <p:spPr>
          <a:xfrm>
            <a:off x="825097" y="1359392"/>
            <a:ext cx="7454900" cy="4064000"/>
          </a:xfrm>
        </p:spPr>
        <p:txBody>
          <a:bodyPr/>
          <a:lstStyle/>
          <a:p>
            <a:r>
              <a:rPr lang="en-US" dirty="0"/>
              <a:t>So what has this got to do with a property development company in the North of England?</a:t>
            </a:r>
          </a:p>
          <a:p>
            <a:r>
              <a:rPr lang="en-US" dirty="0"/>
              <a:t>The short answer : a novel application of a straightforward cause of action, fraudulent misrepresentation.</a:t>
            </a:r>
          </a:p>
          <a:p>
            <a:r>
              <a:rPr lang="en-US" dirty="0"/>
              <a:t>Four questions:</a:t>
            </a:r>
          </a:p>
          <a:p>
            <a:pPr marL="0" indent="0">
              <a:buNone/>
            </a:pPr>
            <a:endParaRPr lang="en-US" dirty="0"/>
          </a:p>
          <a:p>
            <a:pPr lvl="1"/>
            <a:r>
              <a:rPr lang="en-US" dirty="0"/>
              <a:t>1. Were the Representations made?</a:t>
            </a:r>
          </a:p>
          <a:p>
            <a:pPr lvl="1"/>
            <a:r>
              <a:rPr lang="en-US" dirty="0"/>
              <a:t>2. Were they false?</a:t>
            </a:r>
          </a:p>
          <a:p>
            <a:pPr lvl="1"/>
            <a:r>
              <a:rPr lang="en-US" dirty="0"/>
              <a:t>3. Were they fraudulent?</a:t>
            </a:r>
          </a:p>
          <a:p>
            <a:pPr lvl="1"/>
            <a:r>
              <a:rPr lang="en-US" dirty="0"/>
              <a:t>4. Were they relied upon? </a:t>
            </a:r>
          </a:p>
        </p:txBody>
      </p:sp>
    </p:spTree>
    <p:extLst>
      <p:ext uri="{BB962C8B-B14F-4D97-AF65-F5344CB8AC3E}">
        <p14:creationId xmlns:p14="http://schemas.microsoft.com/office/powerpoint/2010/main" val="37502062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56708F7-A48E-6547-9262-44895602653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CDAF812F-A068-6547-BC4D-C354FEE3F8D2}"/>
              </a:ext>
            </a:extLst>
          </p:cNvPr>
          <p:cNvSpPr>
            <a:spLocks noGrp="1"/>
          </p:cNvSpPr>
          <p:nvPr>
            <p:ph type="title"/>
          </p:nvPr>
        </p:nvSpPr>
        <p:spPr/>
        <p:txBody>
          <a:bodyPr/>
          <a:lstStyle/>
          <a:p>
            <a:r>
              <a:rPr lang="en-US" i="1" dirty="0"/>
              <a:t>PAG </a:t>
            </a:r>
            <a:r>
              <a:rPr lang="en-US" sz="1600" i="1" dirty="0"/>
              <a:t>V</a:t>
            </a:r>
            <a:r>
              <a:rPr lang="en-US" i="1" dirty="0"/>
              <a:t> RBS </a:t>
            </a:r>
            <a:r>
              <a:rPr lang="en-US" dirty="0"/>
              <a:t>[2016] EWHC 3342 (Ch)</a:t>
            </a:r>
          </a:p>
        </p:txBody>
      </p:sp>
      <p:sp>
        <p:nvSpPr>
          <p:cNvPr id="4" name="Content Placeholder 3">
            <a:extLst>
              <a:ext uri="{FF2B5EF4-FFF2-40B4-BE49-F238E27FC236}">
                <a16:creationId xmlns:a16="http://schemas.microsoft.com/office/drawing/2014/main" xmlns="" id="{5D25DE1A-5DF8-724F-9684-F53084E444B5}"/>
              </a:ext>
            </a:extLst>
          </p:cNvPr>
          <p:cNvSpPr>
            <a:spLocks noGrp="1"/>
          </p:cNvSpPr>
          <p:nvPr>
            <p:ph sz="quarter" idx="11"/>
          </p:nvPr>
        </p:nvSpPr>
        <p:spPr/>
        <p:txBody>
          <a:bodyPr/>
          <a:lstStyle/>
          <a:p>
            <a:r>
              <a:rPr lang="en-US" dirty="0"/>
              <a:t>Transferred to the Financial List as a “test case” by Sir Terrence </a:t>
            </a:r>
            <a:r>
              <a:rPr lang="en-US" dirty="0" err="1"/>
              <a:t>Etherton</a:t>
            </a:r>
            <a:r>
              <a:rPr lang="en-US" dirty="0"/>
              <a:t>, as he then was</a:t>
            </a:r>
          </a:p>
          <a:p>
            <a:r>
              <a:rPr lang="en-US" dirty="0"/>
              <a:t>11-week trial in summer 2016, dismissing all PAG’s claims</a:t>
            </a:r>
          </a:p>
          <a:p>
            <a:r>
              <a:rPr lang="en-US" dirty="0" err="1"/>
              <a:t>Asplin</a:t>
            </a:r>
            <a:r>
              <a:rPr lang="en-US" dirty="0"/>
              <a:t> J (as she then was) held that:</a:t>
            </a:r>
          </a:p>
          <a:p>
            <a:pPr lvl="1"/>
            <a:r>
              <a:rPr lang="en-US" dirty="0"/>
              <a:t>None of the LIBOR Representations were made : [407] – [413]</a:t>
            </a:r>
          </a:p>
          <a:p>
            <a:pPr lvl="1"/>
            <a:r>
              <a:rPr lang="en-US" dirty="0"/>
              <a:t>If they were, they were false only to the extent of RBS’s admitted misconduct (in CHF and JPY, not USD and GBP) : [453] – [475]</a:t>
            </a:r>
          </a:p>
          <a:p>
            <a:pPr lvl="1"/>
            <a:r>
              <a:rPr lang="en-US" dirty="0"/>
              <a:t>If they were false, they were not fraudulent : [476] – [486]</a:t>
            </a:r>
          </a:p>
          <a:p>
            <a:pPr lvl="1"/>
            <a:r>
              <a:rPr lang="en-US" dirty="0"/>
              <a:t>PAG had not relied on them : [417] – [419]</a:t>
            </a:r>
          </a:p>
          <a:p>
            <a:pPr lvl="1"/>
            <a:endParaRPr lang="en-US" dirty="0"/>
          </a:p>
          <a:p>
            <a:pPr lvl="1"/>
            <a:endParaRPr lang="en-US" dirty="0"/>
          </a:p>
          <a:p>
            <a:endParaRPr lang="en-US" dirty="0"/>
          </a:p>
        </p:txBody>
      </p:sp>
    </p:spTree>
    <p:extLst>
      <p:ext uri="{BB962C8B-B14F-4D97-AF65-F5344CB8AC3E}">
        <p14:creationId xmlns:p14="http://schemas.microsoft.com/office/powerpoint/2010/main" val="3173589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7B921199-60AC-0241-A485-D70DC57CCEA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E4380D04-0EAA-2E4A-999A-40D3754A641D}"/>
              </a:ext>
            </a:extLst>
          </p:cNvPr>
          <p:cNvSpPr>
            <a:spLocks noGrp="1"/>
          </p:cNvSpPr>
          <p:nvPr>
            <p:ph type="title"/>
          </p:nvPr>
        </p:nvSpPr>
        <p:spPr/>
        <p:txBody>
          <a:bodyPr>
            <a:normAutofit fontScale="90000"/>
          </a:bodyPr>
          <a:lstStyle/>
          <a:p>
            <a:r>
              <a:rPr lang="en-US" dirty="0"/>
              <a:t>THE LIBOR CLAIMS : WERE THE REPS MADE? (1)</a:t>
            </a:r>
          </a:p>
        </p:txBody>
      </p:sp>
      <p:sp>
        <p:nvSpPr>
          <p:cNvPr id="4" name="Content Placeholder 3">
            <a:extLst>
              <a:ext uri="{FF2B5EF4-FFF2-40B4-BE49-F238E27FC236}">
                <a16:creationId xmlns:a16="http://schemas.microsoft.com/office/drawing/2014/main" xmlns="" id="{EC1DA7A9-8371-1146-9956-ED33AD8C679D}"/>
              </a:ext>
            </a:extLst>
          </p:cNvPr>
          <p:cNvSpPr>
            <a:spLocks noGrp="1"/>
          </p:cNvSpPr>
          <p:nvPr>
            <p:ph sz="quarter" idx="11"/>
          </p:nvPr>
        </p:nvSpPr>
        <p:spPr>
          <a:xfrm>
            <a:off x="577644" y="1369331"/>
            <a:ext cx="7454900" cy="4064000"/>
          </a:xfrm>
        </p:spPr>
        <p:txBody>
          <a:bodyPr>
            <a:noAutofit/>
          </a:bodyPr>
          <a:lstStyle/>
          <a:p>
            <a:r>
              <a:rPr lang="en-US" sz="1200" dirty="0"/>
              <a:t>The original (</a:t>
            </a:r>
            <a:r>
              <a:rPr lang="en-US" sz="1200" i="1" dirty="0" err="1"/>
              <a:t>Graiseley</a:t>
            </a:r>
            <a:r>
              <a:rPr lang="en-US" sz="1200" i="1" dirty="0"/>
              <a:t>)</a:t>
            </a:r>
            <a:r>
              <a:rPr lang="en-US" sz="1200" dirty="0"/>
              <a:t> formulation</a:t>
            </a:r>
          </a:p>
          <a:p>
            <a:r>
              <a:rPr lang="en-GB" sz="900" i="1" dirty="0"/>
              <a:t>(a) On any given date up to and including the date of each of the Swaps: LIBOR represented the interest rate as defined by the BBA, being the average rate at which an individual contributor panel bank could borrow funds by asking for and accepting interbank offers in reasonable market size just prior to 11am on that date (LIBOR Representation 1); </a:t>
            </a:r>
          </a:p>
          <a:p>
            <a:r>
              <a:rPr lang="en-GB" sz="900" i="1" dirty="0"/>
              <a:t>(b) RBS had no reason to believe that on any given date LIBOR has represented anything other than the interest rate defined by the BBA, being the average rate at which an individual contributory panel bank could borrow funds by asking for and accepting interbank offers in reasonable market size just prior to 11am on that date ("LIBOR Representation 2"); </a:t>
            </a:r>
          </a:p>
          <a:p>
            <a:r>
              <a:rPr lang="en-GB" sz="900" i="1" dirty="0"/>
              <a:t>(c) RBS had not made false or misleading LIBOR submissions to the BBA and/or had not engaged in the practice of attempting to manipulate LIBOR such that it represented a different rate from that defined by the BBA (viz a rate measured at least in part by reference to choices made by panel banks as to the rate that would best suit them in their dealings with third parties) ("LIBOR Representation 3"); </a:t>
            </a:r>
          </a:p>
          <a:p>
            <a:r>
              <a:rPr lang="en-GB" sz="900" i="1" dirty="0"/>
              <a:t>(d) RBS did not intend in the future and would not in the future: make false or misleading LIBOR submissions to the BBA; and/or engage in the practice of attempting to manipulate LIBOR such that it represented a different rate from that defined by the BBA (viz a rate measured at least in part by reference to choices made by panel banks as to the rate that would best suit them in their dealings with third parties) ("LIBOR Representation 4"); and </a:t>
            </a:r>
          </a:p>
          <a:p>
            <a:r>
              <a:rPr lang="en-GB" sz="900" i="1" dirty="0"/>
              <a:t>(e) LIBOR was a rate which represented or was a proxy for the cost of funds on the interbank market for panel banks such as RBS ("LIBOR Representation 5</a:t>
            </a:r>
            <a:r>
              <a:rPr lang="en-GB" sz="900" i="1" dirty="0" smtClean="0"/>
              <a:t>").</a:t>
            </a:r>
            <a:endParaRPr lang="en-GB" sz="900" i="1" dirty="0"/>
          </a:p>
        </p:txBody>
      </p:sp>
    </p:spTree>
    <p:extLst>
      <p:ext uri="{BB962C8B-B14F-4D97-AF65-F5344CB8AC3E}">
        <p14:creationId xmlns:p14="http://schemas.microsoft.com/office/powerpoint/2010/main" val="21302121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9D0E23C9-B8BD-B74F-9726-9BF52DCA6489}"/>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BCE94779-CC1A-B648-8FE1-7DDFE68B4200}"/>
              </a:ext>
            </a:extLst>
          </p:cNvPr>
          <p:cNvSpPr>
            <a:spLocks noGrp="1"/>
          </p:cNvSpPr>
          <p:nvPr>
            <p:ph type="title"/>
          </p:nvPr>
        </p:nvSpPr>
        <p:spPr/>
        <p:txBody>
          <a:bodyPr>
            <a:normAutofit fontScale="90000"/>
          </a:bodyPr>
          <a:lstStyle/>
          <a:p>
            <a:r>
              <a:rPr lang="en-US" dirty="0"/>
              <a:t>THE LIBOR CLAIMS : WERE THE REPS MADE? (2)</a:t>
            </a:r>
          </a:p>
        </p:txBody>
      </p:sp>
      <p:sp>
        <p:nvSpPr>
          <p:cNvPr id="4" name="Content Placeholder 3">
            <a:extLst>
              <a:ext uri="{FF2B5EF4-FFF2-40B4-BE49-F238E27FC236}">
                <a16:creationId xmlns:a16="http://schemas.microsoft.com/office/drawing/2014/main" xmlns="" id="{E5D16BCA-EA3D-6549-9C28-3CEC4CC3DEBA}"/>
              </a:ext>
            </a:extLst>
          </p:cNvPr>
          <p:cNvSpPr>
            <a:spLocks noGrp="1"/>
          </p:cNvSpPr>
          <p:nvPr>
            <p:ph sz="quarter" idx="11"/>
          </p:nvPr>
        </p:nvSpPr>
        <p:spPr>
          <a:xfrm>
            <a:off x="667096" y="1467540"/>
            <a:ext cx="7454900" cy="4064000"/>
          </a:xfrm>
        </p:spPr>
        <p:txBody>
          <a:bodyPr>
            <a:normAutofit fontScale="77500" lnSpcReduction="20000"/>
          </a:bodyPr>
          <a:lstStyle/>
          <a:p>
            <a:r>
              <a:rPr lang="en-US" dirty="0"/>
              <a:t>Was there sufficient ‘conduct’ to ground a representation?</a:t>
            </a:r>
          </a:p>
          <a:p>
            <a:r>
              <a:rPr lang="en-US" dirty="0"/>
              <a:t>The Court of Appeal started by reformulating the Representations at [122]:</a:t>
            </a:r>
          </a:p>
          <a:p>
            <a:pPr lvl="1"/>
            <a:r>
              <a:rPr lang="en-GB" i="1" dirty="0"/>
              <a:t>“The most feasible formulation seems to us to be that RBS was representing that, at the date of the Swaps, RBS was not itself seeking to manipulate LIBOR and did not intend to do so in the future.”</a:t>
            </a:r>
          </a:p>
          <a:p>
            <a:pPr lvl="1"/>
            <a:endParaRPr lang="en-US" dirty="0"/>
          </a:p>
          <a:p>
            <a:r>
              <a:rPr lang="en-US" dirty="0"/>
              <a:t>The Court of Appeal held that:</a:t>
            </a:r>
          </a:p>
          <a:p>
            <a:pPr lvl="1"/>
            <a:r>
              <a:rPr lang="en-US" dirty="0"/>
              <a:t>For the first time, it endorsed the “helpful test” in </a:t>
            </a:r>
            <a:r>
              <a:rPr lang="en-US" i="1" dirty="0" err="1"/>
              <a:t>Geest</a:t>
            </a:r>
            <a:r>
              <a:rPr lang="en-US" i="1" dirty="0"/>
              <a:t> v Fyffes plc </a:t>
            </a:r>
            <a:r>
              <a:rPr lang="en-US" dirty="0"/>
              <a:t>[1999] 1 All ER (</a:t>
            </a:r>
            <a:r>
              <a:rPr lang="en-US" dirty="0" err="1"/>
              <a:t>Comm</a:t>
            </a:r>
            <a:r>
              <a:rPr lang="en-US" dirty="0"/>
              <a:t>) 672, namely whether a party would “</a:t>
            </a:r>
            <a:r>
              <a:rPr lang="en-GB" i="1" dirty="0"/>
              <a:t>naturally assume that the true state of facts did not exist and that, had it existed, he would in all the circumstances necessarily have been informed of it</a:t>
            </a:r>
            <a:r>
              <a:rPr lang="en-GB" dirty="0"/>
              <a:t>.” : [128]-[132]</a:t>
            </a:r>
          </a:p>
          <a:p>
            <a:pPr lvl="1"/>
            <a:r>
              <a:rPr lang="en-GB" dirty="0"/>
              <a:t>The Representation “</a:t>
            </a:r>
            <a:r>
              <a:rPr lang="en-GB" i="1" dirty="0"/>
              <a:t>would probably be inferred from a mere proposal of a swap transaction…</a:t>
            </a:r>
            <a:r>
              <a:rPr lang="en-GB" dirty="0"/>
              <a:t>” : [133] </a:t>
            </a:r>
          </a:p>
          <a:p>
            <a:pPr lvl="1"/>
            <a:r>
              <a:rPr lang="en-US" dirty="0"/>
              <a:t>In any event, the extensive discussions in PAG’s case were sufficient conduct</a:t>
            </a:r>
          </a:p>
          <a:p>
            <a:pPr lvl="1"/>
            <a:r>
              <a:rPr lang="en-US" dirty="0"/>
              <a:t>The CA cited with approval the decision of Males J (as he then was) in </a:t>
            </a:r>
            <a:r>
              <a:rPr lang="en-US" i="1" dirty="0"/>
              <a:t>UBS v KWL </a:t>
            </a:r>
            <a:r>
              <a:rPr lang="en-US" dirty="0"/>
              <a:t>[2014] EWHC 3615 (</a:t>
            </a:r>
            <a:r>
              <a:rPr lang="en-US" dirty="0" err="1"/>
              <a:t>Comm</a:t>
            </a:r>
            <a:r>
              <a:rPr lang="en-US" dirty="0"/>
              <a:t>)</a:t>
            </a:r>
          </a:p>
          <a:p>
            <a:endParaRPr lang="en-US" dirty="0"/>
          </a:p>
        </p:txBody>
      </p:sp>
    </p:spTree>
    <p:extLst>
      <p:ext uri="{BB962C8B-B14F-4D97-AF65-F5344CB8AC3E}">
        <p14:creationId xmlns:p14="http://schemas.microsoft.com/office/powerpoint/2010/main" val="237778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3304795C-4062-7C4D-94D2-5159C433AB4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A32B97A5-EFFE-C64B-9A9D-060B20A3D811}"/>
              </a:ext>
            </a:extLst>
          </p:cNvPr>
          <p:cNvSpPr>
            <a:spLocks noGrp="1"/>
          </p:cNvSpPr>
          <p:nvPr>
            <p:ph type="title"/>
          </p:nvPr>
        </p:nvSpPr>
        <p:spPr/>
        <p:txBody>
          <a:bodyPr/>
          <a:lstStyle/>
          <a:p>
            <a:r>
              <a:rPr lang="en-US" dirty="0"/>
              <a:t>THE SCOPE OF THE REPRESENTATIONS</a:t>
            </a:r>
          </a:p>
        </p:txBody>
      </p:sp>
      <p:sp>
        <p:nvSpPr>
          <p:cNvPr id="4" name="Content Placeholder 3">
            <a:extLst>
              <a:ext uri="{FF2B5EF4-FFF2-40B4-BE49-F238E27FC236}">
                <a16:creationId xmlns:a16="http://schemas.microsoft.com/office/drawing/2014/main" xmlns="" id="{5678D064-DCF5-C345-86F8-F7772C11908E}"/>
              </a:ext>
            </a:extLst>
          </p:cNvPr>
          <p:cNvSpPr>
            <a:spLocks noGrp="1"/>
          </p:cNvSpPr>
          <p:nvPr>
            <p:ph sz="quarter" idx="11"/>
          </p:nvPr>
        </p:nvSpPr>
        <p:spPr>
          <a:xfrm>
            <a:off x="597522" y="1467540"/>
            <a:ext cx="7454900" cy="4064000"/>
          </a:xfrm>
        </p:spPr>
        <p:txBody>
          <a:bodyPr>
            <a:normAutofit fontScale="85000" lnSpcReduction="10000"/>
          </a:bodyPr>
          <a:lstStyle/>
          <a:p>
            <a:r>
              <a:rPr lang="en-US" dirty="0"/>
              <a:t>Does the Representation extend to all LIBOR currencies and tenors? Or is it limited to that contained in the swap/loan contract in question?</a:t>
            </a:r>
          </a:p>
          <a:p>
            <a:r>
              <a:rPr lang="en-US" dirty="0"/>
              <a:t>The issue is important because of the variety of different regulatory findings, not all of which cover all currencies and tenors</a:t>
            </a:r>
          </a:p>
          <a:p>
            <a:pPr lvl="1"/>
            <a:r>
              <a:rPr lang="en-US" dirty="0"/>
              <a:t>There is an outstanding issue about WP negotiations with the FSA : PAG v RBS [2015] EWHC 1557 (Ch)</a:t>
            </a:r>
          </a:p>
          <a:p>
            <a:r>
              <a:rPr lang="en-US" dirty="0"/>
              <a:t>In </a:t>
            </a:r>
            <a:r>
              <a:rPr lang="en-US" i="1" dirty="0" err="1"/>
              <a:t>Graiseley</a:t>
            </a:r>
            <a:r>
              <a:rPr lang="en-US" i="1" dirty="0"/>
              <a:t>, </a:t>
            </a:r>
            <a:r>
              <a:rPr lang="en-US" dirty="0" err="1"/>
              <a:t>Flaux</a:t>
            </a:r>
            <a:r>
              <a:rPr lang="en-US" dirty="0"/>
              <a:t> J (as then was) thought it was a “wholly artificial exercise to seek effectively to divide up the various LIBOR fixings or manipulations into separate currencies”</a:t>
            </a:r>
          </a:p>
          <a:p>
            <a:r>
              <a:rPr lang="en-US" dirty="0"/>
              <a:t>The Court of Appeal disagreed, since the swap documentation was concerned only with GBP LIBOR : [138]</a:t>
            </a:r>
          </a:p>
          <a:p>
            <a:r>
              <a:rPr lang="en-US" dirty="0"/>
              <a:t>As a result, the claim against RBS, which had only been found to manipulate CHF and JPY, failed</a:t>
            </a:r>
          </a:p>
          <a:p>
            <a:r>
              <a:rPr lang="en-US" dirty="0"/>
              <a:t>The Supreme Court has recently refused permission to appeal, and so the Court of Appeal decision represents the current state of the law</a:t>
            </a:r>
          </a:p>
          <a:p>
            <a:pPr lvl="1"/>
            <a:endParaRPr lang="en-US" dirty="0"/>
          </a:p>
          <a:p>
            <a:endParaRPr lang="en-US" dirty="0"/>
          </a:p>
        </p:txBody>
      </p:sp>
    </p:spTree>
    <p:extLst>
      <p:ext uri="{BB962C8B-B14F-4D97-AF65-F5344CB8AC3E}">
        <p14:creationId xmlns:p14="http://schemas.microsoft.com/office/powerpoint/2010/main" val="31579839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63CA1F6A-5366-3446-B23C-8B43167F1861}"/>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2E0E1624-6F61-DC4D-9AB1-4DD161FA6E59}"/>
              </a:ext>
            </a:extLst>
          </p:cNvPr>
          <p:cNvSpPr>
            <a:spLocks noGrp="1"/>
          </p:cNvSpPr>
          <p:nvPr>
            <p:ph type="title"/>
          </p:nvPr>
        </p:nvSpPr>
        <p:spPr/>
        <p:txBody>
          <a:bodyPr/>
          <a:lstStyle/>
          <a:p>
            <a:r>
              <a:rPr lang="en-US" dirty="0"/>
              <a:t>WERE THE REPS FALSE?</a:t>
            </a:r>
          </a:p>
        </p:txBody>
      </p:sp>
      <p:sp>
        <p:nvSpPr>
          <p:cNvPr id="4" name="Content Placeholder 3">
            <a:extLst>
              <a:ext uri="{FF2B5EF4-FFF2-40B4-BE49-F238E27FC236}">
                <a16:creationId xmlns:a16="http://schemas.microsoft.com/office/drawing/2014/main" xmlns="" id="{B31CED66-CF9E-0C45-A460-F513220DFB52}"/>
              </a:ext>
            </a:extLst>
          </p:cNvPr>
          <p:cNvSpPr>
            <a:spLocks noGrp="1"/>
          </p:cNvSpPr>
          <p:nvPr>
            <p:ph sz="quarter" idx="11"/>
          </p:nvPr>
        </p:nvSpPr>
        <p:spPr>
          <a:xfrm>
            <a:off x="547826" y="1379270"/>
            <a:ext cx="7454900" cy="4064000"/>
          </a:xfrm>
        </p:spPr>
        <p:txBody>
          <a:bodyPr/>
          <a:lstStyle/>
          <a:p>
            <a:r>
              <a:rPr lang="en-US" dirty="0"/>
              <a:t>RBS admitted the “Regulatory Findings” in CHF and JPY</a:t>
            </a:r>
          </a:p>
          <a:p>
            <a:r>
              <a:rPr lang="en-US" dirty="0"/>
              <a:t>RBS denied two particular instances of manipulation in USD which had been found by the FSA : [148]. The Judge had failed to refer to this issue. </a:t>
            </a:r>
          </a:p>
          <a:p>
            <a:r>
              <a:rPr lang="en-US" dirty="0"/>
              <a:t>The Court of Appeal in the end upheld the trial judge:</a:t>
            </a:r>
          </a:p>
          <a:p>
            <a:pPr lvl="1"/>
            <a:r>
              <a:rPr lang="en-US" dirty="0"/>
              <a:t>Misunderstanding of the BBA : [146]-[147]</a:t>
            </a:r>
          </a:p>
          <a:p>
            <a:pPr lvl="1"/>
            <a:r>
              <a:rPr lang="en-US" dirty="0" err="1"/>
              <a:t>Mr</a:t>
            </a:r>
            <a:r>
              <a:rPr lang="en-US" dirty="0"/>
              <a:t> Thomasson’s calendar entries : [153] </a:t>
            </a:r>
          </a:p>
          <a:p>
            <a:pPr lvl="1"/>
            <a:r>
              <a:rPr lang="en-US" dirty="0"/>
              <a:t>Failure to call senior management : [154] – [155]</a:t>
            </a:r>
          </a:p>
          <a:p>
            <a:pPr lvl="1"/>
            <a:r>
              <a:rPr lang="en-US" dirty="0"/>
              <a:t>Awareness of other Panel Banks’ misconduct : [156]-[157]</a:t>
            </a:r>
          </a:p>
          <a:p>
            <a:r>
              <a:rPr lang="en-US" dirty="0"/>
              <a:t>However, where the regulatory findings do record manipulation of the relevant LIBOR currency, a panel bank will struggle to deny falsity</a:t>
            </a:r>
          </a:p>
        </p:txBody>
      </p:sp>
    </p:spTree>
    <p:extLst>
      <p:ext uri="{BB962C8B-B14F-4D97-AF65-F5344CB8AC3E}">
        <p14:creationId xmlns:p14="http://schemas.microsoft.com/office/powerpoint/2010/main" val="10882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21A4154A-EAD0-2143-BE36-8C7B0F22C34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C36DC014-0B0D-6E42-8597-0DD8E48D2D64}"/>
              </a:ext>
            </a:extLst>
          </p:cNvPr>
          <p:cNvSpPr>
            <a:spLocks noGrp="1"/>
          </p:cNvSpPr>
          <p:nvPr>
            <p:ph type="title"/>
          </p:nvPr>
        </p:nvSpPr>
        <p:spPr/>
        <p:txBody>
          <a:bodyPr/>
          <a:lstStyle/>
          <a:p>
            <a:r>
              <a:rPr lang="en-US" dirty="0"/>
              <a:t>Were the reps fraudulent?</a:t>
            </a:r>
          </a:p>
        </p:txBody>
      </p:sp>
      <p:sp>
        <p:nvSpPr>
          <p:cNvPr id="4" name="Content Placeholder 3">
            <a:extLst>
              <a:ext uri="{FF2B5EF4-FFF2-40B4-BE49-F238E27FC236}">
                <a16:creationId xmlns:a16="http://schemas.microsoft.com/office/drawing/2014/main" xmlns="" id="{7FFD42AD-624F-A444-98C7-7F0E96F4C987}"/>
              </a:ext>
            </a:extLst>
          </p:cNvPr>
          <p:cNvSpPr>
            <a:spLocks noGrp="1"/>
          </p:cNvSpPr>
          <p:nvPr>
            <p:ph sz="quarter" idx="11"/>
          </p:nvPr>
        </p:nvSpPr>
        <p:spPr/>
        <p:txBody>
          <a:bodyPr>
            <a:normAutofit/>
          </a:bodyPr>
          <a:lstStyle/>
          <a:p>
            <a:r>
              <a:rPr lang="en-US" dirty="0"/>
              <a:t>The Bank’s case was that, because the representors did not know they were making the representations, they could not have been fraudulent.</a:t>
            </a:r>
          </a:p>
          <a:p>
            <a:r>
              <a:rPr lang="en-US" dirty="0"/>
              <a:t>That question is left open by the Court of Appeal at [158]:</a:t>
            </a:r>
          </a:p>
          <a:p>
            <a:pPr lvl="1"/>
            <a:r>
              <a:rPr lang="en-GB" sz="1300" i="1" dirty="0"/>
              <a:t>There is therefore no need to consider whether the Judge’s conclusion that fraud had not been proved is correct. If we had concluded that the implied representation was false it would be necessary to decide how the normal rule, that, for a finding of fraud, the representor must have intended to make a representation he knew to be false (see </a:t>
            </a:r>
            <a:r>
              <a:rPr lang="en-GB" sz="1300" i="1" dirty="0" err="1"/>
              <a:t>Akerhielm</a:t>
            </a:r>
            <a:r>
              <a:rPr lang="en-GB" sz="1300" i="1" dirty="0"/>
              <a:t> v De Mare [1959] AC 789, 804 per Lord Jenkins, Gross v Lewis Hillman Ltd [1970] Ch 445 per Cross LJ and Raiffeisen v RBS [2011] 1 Lloyd’s Rep. 123 paragraphs 338-340 per Christopher Clarke J) can apply to an implied representation when the implication is not present to the representor’s mind. It may be the case that an implied representation of this kind can never (or quite rarely) be fraudulent; on the other hand recent decisions about dishonesty, such as Barlow Clowes International Ltd v </a:t>
            </a:r>
            <a:r>
              <a:rPr lang="en-GB" sz="1300" i="1" dirty="0" err="1"/>
              <a:t>Eurotrust</a:t>
            </a:r>
            <a:r>
              <a:rPr lang="en-GB" sz="1300" i="1" dirty="0"/>
              <a:t> International Ltd [2005] UKPC 37, [2006] 1 WLR 1476 and Ivey v Genting Casinos UK Ltd [2017] UKSC 67, [2017] 3 WLR 1212, may be relevant. It is unnecessary for us to resolve that question in this case. </a:t>
            </a:r>
          </a:p>
          <a:p>
            <a:endParaRPr lang="en-US" dirty="0"/>
          </a:p>
        </p:txBody>
      </p:sp>
    </p:spTree>
    <p:extLst>
      <p:ext uri="{BB962C8B-B14F-4D97-AF65-F5344CB8AC3E}">
        <p14:creationId xmlns:p14="http://schemas.microsoft.com/office/powerpoint/2010/main" val="16522977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C296A7C1-D8E8-F743-9168-C8A642CF513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16942C50-482E-6F40-AE43-FF849AF4A646}"/>
              </a:ext>
            </a:extLst>
          </p:cNvPr>
          <p:cNvSpPr>
            <a:spLocks noGrp="1"/>
          </p:cNvSpPr>
          <p:nvPr>
            <p:ph type="title"/>
          </p:nvPr>
        </p:nvSpPr>
        <p:spPr/>
        <p:txBody>
          <a:bodyPr/>
          <a:lstStyle/>
          <a:p>
            <a:r>
              <a:rPr lang="en-US" dirty="0"/>
              <a:t>Were the reps relied on?</a:t>
            </a:r>
          </a:p>
        </p:txBody>
      </p:sp>
      <p:sp>
        <p:nvSpPr>
          <p:cNvPr id="4" name="Content Placeholder 3">
            <a:extLst>
              <a:ext uri="{FF2B5EF4-FFF2-40B4-BE49-F238E27FC236}">
                <a16:creationId xmlns:a16="http://schemas.microsoft.com/office/drawing/2014/main" xmlns="" id="{0C62ED17-79A3-6A46-A57C-571A554277E1}"/>
              </a:ext>
            </a:extLst>
          </p:cNvPr>
          <p:cNvSpPr>
            <a:spLocks noGrp="1"/>
          </p:cNvSpPr>
          <p:nvPr>
            <p:ph sz="quarter" idx="11"/>
          </p:nvPr>
        </p:nvSpPr>
        <p:spPr>
          <a:xfrm>
            <a:off x="726730" y="1369331"/>
            <a:ext cx="7454900" cy="4064000"/>
          </a:xfrm>
        </p:spPr>
        <p:txBody>
          <a:bodyPr>
            <a:normAutofit fontScale="70000" lnSpcReduction="20000"/>
          </a:bodyPr>
          <a:lstStyle/>
          <a:p>
            <a:r>
              <a:rPr lang="en-US" sz="2000" dirty="0"/>
              <a:t>What is the true test for reliance in a fraud case?</a:t>
            </a:r>
          </a:p>
          <a:p>
            <a:r>
              <a:rPr lang="en-US" sz="2000" i="1" dirty="0" err="1"/>
              <a:t>Raffeisen</a:t>
            </a:r>
            <a:r>
              <a:rPr lang="en-US" sz="2000" i="1" dirty="0"/>
              <a:t> </a:t>
            </a:r>
            <a:r>
              <a:rPr lang="en-US" sz="2000" i="1" dirty="0" err="1"/>
              <a:t>Zentralbank</a:t>
            </a:r>
            <a:r>
              <a:rPr lang="en-US" sz="2000" i="1" dirty="0"/>
              <a:t> </a:t>
            </a:r>
            <a:r>
              <a:rPr lang="en-US" sz="2000" i="1" dirty="0" err="1"/>
              <a:t>Osterreich</a:t>
            </a:r>
            <a:r>
              <a:rPr lang="en-US" sz="2000" i="1" dirty="0"/>
              <a:t> v RBS </a:t>
            </a:r>
            <a:r>
              <a:rPr lang="en-US" sz="2000" dirty="0"/>
              <a:t>[2011] 1 Lloyds Rep 123:</a:t>
            </a:r>
          </a:p>
          <a:p>
            <a:pPr lvl="1"/>
            <a:r>
              <a:rPr lang="en-US" i="1" dirty="0"/>
              <a:t>“</a:t>
            </a:r>
            <a:r>
              <a:rPr lang="en-GB" i="1" dirty="0"/>
              <a:t>182. There is, however, authority that, at any rate where fraud is shown, the question — what would you have done if you had been told the truth? — is not the relevant (or possibly even a permitted) question…</a:t>
            </a:r>
          </a:p>
          <a:p>
            <a:pPr lvl="1"/>
            <a:r>
              <a:rPr lang="en-GB" i="1" dirty="0"/>
              <a:t>183. In my judgment the relevance of the question — what would you have done if you had been told the truth? — depends on the circumstances and on who is asking the question and for what purpose. </a:t>
            </a:r>
          </a:p>
          <a:p>
            <a:pPr lvl="1"/>
            <a:r>
              <a:rPr lang="en-GB" i="1" dirty="0"/>
              <a:t>184. A claimant who gives credible evidence that, if he had been told the truth (there is no celebrity next door), he would not have entered into the contract is likely to establish that if the misrepresentation had not been made he would not have contracted and that it was thus an effective cause of his doing so, since such evidence is likely to establish both the importance to him of what he was told and its effect on his mind:</a:t>
            </a:r>
          </a:p>
          <a:p>
            <a:pPr lvl="1"/>
            <a:r>
              <a:rPr lang="en-GB" i="1" dirty="0"/>
              <a:t>187. It is not, therefore, necessary for the </a:t>
            </a:r>
            <a:r>
              <a:rPr lang="en-GB" i="1" dirty="0" err="1"/>
              <a:t>representee</a:t>
            </a:r>
            <a:r>
              <a:rPr lang="en-GB" i="1" dirty="0"/>
              <a:t> to establish that he would have acted differently if he had known the truth. And it may not be sufficient either. If it were, a claimant who gave no thought to any representation, or did not understand it to have been made, might be entitled to recover."</a:t>
            </a:r>
            <a:endParaRPr lang="en-US" dirty="0"/>
          </a:p>
          <a:p>
            <a:r>
              <a:rPr lang="en-US" sz="2000" dirty="0"/>
              <a:t>Reliance in the implied representation context remains something of an open question </a:t>
            </a:r>
          </a:p>
          <a:p>
            <a:endParaRPr lang="en-US" i="1" dirty="0"/>
          </a:p>
        </p:txBody>
      </p:sp>
    </p:spTree>
    <p:extLst>
      <p:ext uri="{BB962C8B-B14F-4D97-AF65-F5344CB8AC3E}">
        <p14:creationId xmlns:p14="http://schemas.microsoft.com/office/powerpoint/2010/main" val="19586342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EA140999-DBFE-434C-A288-8A3B82D205C7}"/>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590E5B6B-0D8F-7C49-A942-5A92CBC8EA05}"/>
              </a:ext>
            </a:extLst>
          </p:cNvPr>
          <p:cNvSpPr>
            <a:spLocks noGrp="1"/>
          </p:cNvSpPr>
          <p:nvPr>
            <p:ph type="title"/>
          </p:nvPr>
        </p:nvSpPr>
        <p:spPr/>
        <p:txBody>
          <a:bodyPr/>
          <a:lstStyle/>
          <a:p>
            <a:r>
              <a:rPr lang="en-US" dirty="0"/>
              <a:t>POTENTIAL FUTURE APPLICATIONS</a:t>
            </a:r>
          </a:p>
        </p:txBody>
      </p:sp>
      <p:sp>
        <p:nvSpPr>
          <p:cNvPr id="4" name="Content Placeholder 3">
            <a:extLst>
              <a:ext uri="{FF2B5EF4-FFF2-40B4-BE49-F238E27FC236}">
                <a16:creationId xmlns:a16="http://schemas.microsoft.com/office/drawing/2014/main" xmlns="" id="{9F86A64F-3734-A448-8B6B-154D6E1D8CDC}"/>
              </a:ext>
            </a:extLst>
          </p:cNvPr>
          <p:cNvSpPr>
            <a:spLocks noGrp="1"/>
          </p:cNvSpPr>
          <p:nvPr>
            <p:ph sz="quarter" idx="11"/>
          </p:nvPr>
        </p:nvSpPr>
        <p:spPr>
          <a:xfrm>
            <a:off x="736670" y="1389209"/>
            <a:ext cx="7454900" cy="4064000"/>
          </a:xfrm>
        </p:spPr>
        <p:txBody>
          <a:bodyPr>
            <a:normAutofit/>
          </a:bodyPr>
          <a:lstStyle/>
          <a:p>
            <a:r>
              <a:rPr lang="en-US" dirty="0"/>
              <a:t>Key attraction : rescission as of right, so no need to prove loss </a:t>
            </a:r>
          </a:p>
          <a:p>
            <a:r>
              <a:rPr lang="en-US" dirty="0"/>
              <a:t>LIBOR Claims:</a:t>
            </a:r>
          </a:p>
          <a:p>
            <a:pPr lvl="1"/>
            <a:r>
              <a:rPr lang="en-US" dirty="0"/>
              <a:t>Regulatory findings from 2013 – 2016 : existing claims still not time-barred</a:t>
            </a:r>
          </a:p>
          <a:p>
            <a:pPr lvl="1"/>
            <a:r>
              <a:rPr lang="en-US" dirty="0"/>
              <a:t>Claims based on new revelations still coming</a:t>
            </a:r>
          </a:p>
          <a:p>
            <a:pPr lvl="1"/>
            <a:r>
              <a:rPr lang="en-US" dirty="0"/>
              <a:t>Post-Crisis Swaps may also be rescindable </a:t>
            </a:r>
          </a:p>
          <a:p>
            <a:pPr lvl="1"/>
            <a:endParaRPr lang="en-US" dirty="0"/>
          </a:p>
          <a:p>
            <a:r>
              <a:rPr lang="en-US" dirty="0"/>
              <a:t>Other benchmarks:</a:t>
            </a:r>
          </a:p>
          <a:p>
            <a:pPr lvl="1"/>
            <a:r>
              <a:rPr lang="en-US" dirty="0"/>
              <a:t>LIBOR itself is being abolished in </a:t>
            </a:r>
            <a:r>
              <a:rPr lang="en-US" dirty="0" err="1"/>
              <a:t>favour</a:t>
            </a:r>
            <a:r>
              <a:rPr lang="en-US" dirty="0"/>
              <a:t> of the “Secured Overnight Financing Rate”, or SOFR</a:t>
            </a:r>
          </a:p>
          <a:p>
            <a:pPr lvl="1"/>
            <a:r>
              <a:rPr lang="en-US" dirty="0"/>
              <a:t>FOREX rigging (various CFTC&lt; DOJ and FCA fines for Barclays, Citi, HSBC, JPMorgan, RBS, UBS and Bank of America in 2014/15</a:t>
            </a:r>
          </a:p>
          <a:p>
            <a:pPr lvl="1"/>
            <a:r>
              <a:rPr lang="en-US" dirty="0"/>
              <a:t>ISDAFIX, a reference rate for interest rate swaps – </a:t>
            </a:r>
            <a:r>
              <a:rPr lang="en-US" dirty="0" err="1"/>
              <a:t>iCap</a:t>
            </a:r>
            <a:r>
              <a:rPr lang="en-US" dirty="0"/>
              <a:t>, JP Morgan and BNP Paribas all fined by the CFTC this year</a:t>
            </a:r>
          </a:p>
        </p:txBody>
      </p:sp>
    </p:spTree>
    <p:extLst>
      <p:ext uri="{BB962C8B-B14F-4D97-AF65-F5344CB8AC3E}">
        <p14:creationId xmlns:p14="http://schemas.microsoft.com/office/powerpoint/2010/main" val="42460941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C4677E-0D6A-A64C-9E01-9D498BEF2469}"/>
              </a:ext>
            </a:extLst>
          </p:cNvPr>
          <p:cNvSpPr>
            <a:spLocks noGrp="1"/>
          </p:cNvSpPr>
          <p:nvPr>
            <p:ph type="title"/>
          </p:nvPr>
        </p:nvSpPr>
        <p:spPr/>
        <p:txBody>
          <a:bodyPr/>
          <a:lstStyle/>
          <a:p>
            <a:r>
              <a:rPr lang="en-US" dirty="0"/>
              <a:t>THE SWAPS CLAIMS</a:t>
            </a:r>
          </a:p>
        </p:txBody>
      </p:sp>
      <p:sp>
        <p:nvSpPr>
          <p:cNvPr id="3" name="Footer Placeholder 2">
            <a:extLst>
              <a:ext uri="{FF2B5EF4-FFF2-40B4-BE49-F238E27FC236}">
                <a16:creationId xmlns:a16="http://schemas.microsoft.com/office/drawing/2014/main" xmlns="" id="{0DF83AC4-5569-5042-9CE9-57EAA4F1A396}"/>
              </a:ext>
            </a:extLst>
          </p:cNvPr>
          <p:cNvSpPr>
            <a:spLocks noGrp="1"/>
          </p:cNvSpPr>
          <p:nvPr>
            <p:ph type="ftr" sz="quarter" idx="10"/>
          </p:nvPr>
        </p:nvSpPr>
        <p:spPr/>
        <p:txBody>
          <a:bodyPr/>
          <a:lstStyle/>
          <a:p>
            <a:r>
              <a:rPr lang="en-GB" b="1"/>
              <a:t>brickcourt.co.uk </a:t>
            </a:r>
          </a:p>
          <a:p>
            <a:r>
              <a:rPr lang="en-GB"/>
              <a:t>+44(0)20 7379 3550</a:t>
            </a:r>
            <a:endParaRPr lang="en-GB" dirty="0"/>
          </a:p>
        </p:txBody>
      </p:sp>
    </p:spTree>
    <p:extLst>
      <p:ext uri="{BB962C8B-B14F-4D97-AF65-F5344CB8AC3E}">
        <p14:creationId xmlns:p14="http://schemas.microsoft.com/office/powerpoint/2010/main" val="376980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p:cNvSpPr>
            <a:spLocks noGrp="1"/>
          </p:cNvSpPr>
          <p:nvPr>
            <p:ph type="title"/>
          </p:nvPr>
        </p:nvSpPr>
        <p:spPr/>
        <p:txBody>
          <a:bodyPr/>
          <a:lstStyle/>
          <a:p>
            <a:r>
              <a:rPr lang="en-GB" dirty="0"/>
              <a:t>Shareholder claims</a:t>
            </a:r>
          </a:p>
        </p:txBody>
      </p:sp>
      <p:sp>
        <p:nvSpPr>
          <p:cNvPr id="4" name="Content Placeholder 3"/>
          <p:cNvSpPr>
            <a:spLocks noGrp="1"/>
          </p:cNvSpPr>
          <p:nvPr>
            <p:ph sz="quarter" idx="11"/>
          </p:nvPr>
        </p:nvSpPr>
        <p:spPr/>
        <p:txBody>
          <a:bodyPr/>
          <a:lstStyle/>
          <a:p>
            <a:r>
              <a:rPr lang="en-GB" dirty="0"/>
              <a:t>Causes of Action</a:t>
            </a:r>
          </a:p>
          <a:p>
            <a:endParaRPr lang="en-GB" dirty="0"/>
          </a:p>
          <a:p>
            <a:pPr lvl="1"/>
            <a:r>
              <a:rPr lang="en-GB" dirty="0"/>
              <a:t>RBS Rights Litigation – section 90 FSMA</a:t>
            </a:r>
          </a:p>
          <a:p>
            <a:pPr lvl="1"/>
            <a:endParaRPr lang="en-GB" dirty="0"/>
          </a:p>
          <a:p>
            <a:pPr lvl="1"/>
            <a:r>
              <a:rPr lang="en-GB" dirty="0"/>
              <a:t>Tesco Litigation – section 90A FSMA</a:t>
            </a:r>
          </a:p>
          <a:p>
            <a:pPr lvl="1"/>
            <a:endParaRPr lang="en-GB" dirty="0"/>
          </a:p>
          <a:p>
            <a:pPr lvl="1"/>
            <a:r>
              <a:rPr lang="en-GB" dirty="0"/>
              <a:t>Lloyds/HBOS GLO – common law negligent misstatement and equitable duty on Directors to provide sufficient information</a:t>
            </a:r>
          </a:p>
          <a:p>
            <a:pPr lvl="1"/>
            <a:endParaRPr lang="en-GB" dirty="0"/>
          </a:p>
          <a:p>
            <a:pPr lvl="1"/>
            <a:r>
              <a:rPr lang="en-GB" u="sng" dirty="0"/>
              <a:t>Sharp v Blank</a:t>
            </a:r>
            <a:r>
              <a:rPr lang="en-GB" dirty="0"/>
              <a:t> [2015] EWHC 3220 (Ch), judgment of </a:t>
            </a:r>
            <a:r>
              <a:rPr lang="en-GB" dirty="0" err="1"/>
              <a:t>Nugee</a:t>
            </a:r>
            <a:r>
              <a:rPr lang="en-GB" dirty="0"/>
              <a:t> J relating to scope of duties owed by Directors to shareholders.</a:t>
            </a:r>
          </a:p>
          <a:p>
            <a:pPr lvl="1"/>
            <a:endParaRPr lang="en-GB" dirty="0"/>
          </a:p>
          <a:p>
            <a:pPr lvl="1"/>
            <a:endParaRPr lang="en-GB" dirty="0"/>
          </a:p>
          <a:p>
            <a:pPr lvl="1"/>
            <a:endParaRPr lang="en-GB" dirty="0"/>
          </a:p>
          <a:p>
            <a:pPr lvl="1"/>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4C520269-B61F-574F-B702-80DD89381E7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69D8FADB-D63E-E844-B6B1-3928EFCE3E8C}"/>
              </a:ext>
            </a:extLst>
          </p:cNvPr>
          <p:cNvSpPr>
            <a:spLocks noGrp="1"/>
          </p:cNvSpPr>
          <p:nvPr>
            <p:ph type="title"/>
          </p:nvPr>
        </p:nvSpPr>
        <p:spPr/>
        <p:txBody>
          <a:bodyPr/>
          <a:lstStyle/>
          <a:p>
            <a:r>
              <a:rPr lang="en-US" dirty="0"/>
              <a:t>BACKGROUND</a:t>
            </a:r>
          </a:p>
        </p:txBody>
      </p:sp>
      <p:sp>
        <p:nvSpPr>
          <p:cNvPr id="4" name="Content Placeholder 3">
            <a:extLst>
              <a:ext uri="{FF2B5EF4-FFF2-40B4-BE49-F238E27FC236}">
                <a16:creationId xmlns:a16="http://schemas.microsoft.com/office/drawing/2014/main" xmlns="" id="{6F622E95-653A-D044-8C7C-070C7E401DA2}"/>
              </a:ext>
            </a:extLst>
          </p:cNvPr>
          <p:cNvSpPr>
            <a:spLocks noGrp="1"/>
          </p:cNvSpPr>
          <p:nvPr>
            <p:ph sz="quarter" idx="11"/>
          </p:nvPr>
        </p:nvSpPr>
        <p:spPr>
          <a:xfrm>
            <a:off x="736670" y="1349452"/>
            <a:ext cx="7454900" cy="4064000"/>
          </a:xfrm>
        </p:spPr>
        <p:txBody>
          <a:bodyPr/>
          <a:lstStyle/>
          <a:p>
            <a:r>
              <a:rPr lang="en-US" dirty="0"/>
              <a:t>Generally, two kinds of ”mis-selling” claims against banks available:</a:t>
            </a:r>
          </a:p>
          <a:p>
            <a:pPr lvl="1"/>
            <a:r>
              <a:rPr lang="en-US" dirty="0"/>
              <a:t>Misrepresentation/</a:t>
            </a:r>
            <a:r>
              <a:rPr lang="en-US" i="1" dirty="0"/>
              <a:t>Hedley Byrne </a:t>
            </a:r>
            <a:r>
              <a:rPr lang="en-US" dirty="0"/>
              <a:t>misstatement claims</a:t>
            </a:r>
          </a:p>
          <a:p>
            <a:pPr lvl="1"/>
            <a:r>
              <a:rPr lang="en-US" dirty="0"/>
              <a:t>Claims for breaches of advisory duty</a:t>
            </a:r>
          </a:p>
          <a:p>
            <a:pPr lvl="1"/>
            <a:endParaRPr lang="en-US" dirty="0"/>
          </a:p>
          <a:p>
            <a:r>
              <a:rPr lang="en-US" dirty="0"/>
              <a:t>Both encounter common difficulties:</a:t>
            </a:r>
          </a:p>
          <a:p>
            <a:pPr lvl="1"/>
            <a:r>
              <a:rPr lang="en-US" dirty="0"/>
              <a:t>Sometimes hard to identify a single misleading statement, even if overall selling was misleading</a:t>
            </a:r>
          </a:p>
          <a:p>
            <a:pPr lvl="1"/>
            <a:r>
              <a:rPr lang="en-US" dirty="0"/>
              <a:t>Advisory claims excluded by ”contractual estoppel” : </a:t>
            </a:r>
            <a:r>
              <a:rPr lang="en-US" i="1" dirty="0"/>
              <a:t>JP Morgan Chase v Springwell Navigation </a:t>
            </a:r>
            <a:r>
              <a:rPr lang="en-US" dirty="0"/>
              <a:t>[2010] EWCA </a:t>
            </a:r>
            <a:r>
              <a:rPr lang="en-US" dirty="0" err="1"/>
              <a:t>Civ</a:t>
            </a:r>
            <a:r>
              <a:rPr lang="en-US" dirty="0"/>
              <a:t> 221</a:t>
            </a:r>
          </a:p>
          <a:p>
            <a:pPr marL="180000" lvl="1" indent="0">
              <a:buNone/>
            </a:pPr>
            <a:endParaRPr lang="en-US" dirty="0"/>
          </a:p>
          <a:p>
            <a:pPr marL="180000" lvl="1" indent="0">
              <a:buNone/>
            </a:pPr>
            <a:r>
              <a:rPr lang="en-US" dirty="0"/>
              <a:t>Is there a third way?</a:t>
            </a:r>
          </a:p>
        </p:txBody>
      </p:sp>
    </p:spTree>
    <p:extLst>
      <p:ext uri="{BB962C8B-B14F-4D97-AF65-F5344CB8AC3E}">
        <p14:creationId xmlns:p14="http://schemas.microsoft.com/office/powerpoint/2010/main" val="20886175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F5C1B9AC-3203-6847-8972-38BCE89229D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1DEC7238-C934-834A-BDE6-48B73F82AF8E}"/>
              </a:ext>
            </a:extLst>
          </p:cNvPr>
          <p:cNvSpPr>
            <a:spLocks noGrp="1"/>
          </p:cNvSpPr>
          <p:nvPr>
            <p:ph type="title"/>
          </p:nvPr>
        </p:nvSpPr>
        <p:spPr/>
        <p:txBody>
          <a:bodyPr/>
          <a:lstStyle/>
          <a:p>
            <a:r>
              <a:rPr lang="en-US" i="1" dirty="0" err="1"/>
              <a:t>Crestsign</a:t>
            </a:r>
            <a:r>
              <a:rPr lang="en-US" i="1" dirty="0"/>
              <a:t> </a:t>
            </a:r>
            <a:r>
              <a:rPr lang="en-US" sz="1600" i="1" dirty="0"/>
              <a:t>v</a:t>
            </a:r>
            <a:r>
              <a:rPr lang="en-US" i="1" dirty="0"/>
              <a:t> </a:t>
            </a:r>
            <a:r>
              <a:rPr lang="en-US" i="1" dirty="0" err="1"/>
              <a:t>natwest</a:t>
            </a:r>
            <a:r>
              <a:rPr lang="en-US" i="1" dirty="0"/>
              <a:t> </a:t>
            </a:r>
            <a:r>
              <a:rPr lang="en-US" dirty="0"/>
              <a:t>[2015] 2 All ER 133</a:t>
            </a:r>
            <a:endParaRPr lang="en-US" i="1" dirty="0"/>
          </a:p>
        </p:txBody>
      </p:sp>
      <p:sp>
        <p:nvSpPr>
          <p:cNvPr id="4" name="Content Placeholder 3">
            <a:extLst>
              <a:ext uri="{FF2B5EF4-FFF2-40B4-BE49-F238E27FC236}">
                <a16:creationId xmlns:a16="http://schemas.microsoft.com/office/drawing/2014/main" xmlns="" id="{5B59EBC3-9E68-AB40-B0D7-BB76767A8599}"/>
              </a:ext>
            </a:extLst>
          </p:cNvPr>
          <p:cNvSpPr>
            <a:spLocks noGrp="1"/>
          </p:cNvSpPr>
          <p:nvPr>
            <p:ph sz="quarter" idx="11"/>
          </p:nvPr>
        </p:nvSpPr>
        <p:spPr>
          <a:xfrm>
            <a:off x="686974" y="1369330"/>
            <a:ext cx="7454900" cy="4064000"/>
          </a:xfrm>
        </p:spPr>
        <p:txBody>
          <a:bodyPr/>
          <a:lstStyle/>
          <a:p>
            <a:r>
              <a:rPr lang="en-US" dirty="0" err="1"/>
              <a:t>Crestsign</a:t>
            </a:r>
            <a:r>
              <a:rPr lang="en-US" dirty="0"/>
              <a:t> was a small property company</a:t>
            </a:r>
          </a:p>
          <a:p>
            <a:r>
              <a:rPr lang="en-US" dirty="0"/>
              <a:t>Coined the phrase “mezzanine” duty – suggesting it falls somewhere between an advisory duty and a duty not to misstate</a:t>
            </a:r>
          </a:p>
          <a:p>
            <a:r>
              <a:rPr lang="en-US" dirty="0"/>
              <a:t>In </a:t>
            </a:r>
            <a:r>
              <a:rPr lang="en-US" i="1" dirty="0" err="1"/>
              <a:t>Crestsign</a:t>
            </a:r>
            <a:r>
              <a:rPr lang="en-US" i="1" dirty="0"/>
              <a:t>, </a:t>
            </a:r>
            <a:r>
              <a:rPr lang="en-US" dirty="0"/>
              <a:t>claim failed on facts.</a:t>
            </a:r>
          </a:p>
          <a:p>
            <a:r>
              <a:rPr lang="en-US" dirty="0"/>
              <a:t>The “mezzanine” duty was described as being a duty:</a:t>
            </a:r>
          </a:p>
          <a:p>
            <a:pPr lvl="1"/>
            <a:r>
              <a:rPr lang="en-GB" i="1" dirty="0"/>
              <a:t>“at common law to take reasonable care when providing information to ensure that such information is both accurate and fit for the purpose for which it is provided to enable the recipient to make a decision on an informed basis.” : </a:t>
            </a:r>
            <a:r>
              <a:rPr lang="en-GB" dirty="0"/>
              <a:t>see </a:t>
            </a:r>
            <a:r>
              <a:rPr lang="en-GB" i="1" dirty="0"/>
              <a:t>PAG </a:t>
            </a:r>
            <a:r>
              <a:rPr lang="en-GB" dirty="0"/>
              <a:t>at [43]</a:t>
            </a:r>
            <a:endParaRPr lang="en-US" dirty="0"/>
          </a:p>
          <a:p>
            <a:r>
              <a:rPr lang="en-US" dirty="0"/>
              <a:t>Not entirely easy to understand the jurisprudential basis of such a duty</a:t>
            </a:r>
          </a:p>
          <a:p>
            <a:pPr lvl="1"/>
            <a:endParaRPr lang="en-GB" i="1" dirty="0"/>
          </a:p>
          <a:p>
            <a:endParaRPr lang="en-US" dirty="0"/>
          </a:p>
        </p:txBody>
      </p:sp>
    </p:spTree>
    <p:extLst>
      <p:ext uri="{BB962C8B-B14F-4D97-AF65-F5344CB8AC3E}">
        <p14:creationId xmlns:p14="http://schemas.microsoft.com/office/powerpoint/2010/main" val="37950636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B3854BC4-9EAE-744C-B60C-1B87E9DF1F4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FB4C2C4A-9B44-134F-98C7-2275DDF56DE3}"/>
              </a:ext>
            </a:extLst>
          </p:cNvPr>
          <p:cNvSpPr>
            <a:spLocks noGrp="1"/>
          </p:cNvSpPr>
          <p:nvPr>
            <p:ph type="title"/>
          </p:nvPr>
        </p:nvSpPr>
        <p:spPr/>
        <p:txBody>
          <a:bodyPr/>
          <a:lstStyle/>
          <a:p>
            <a:r>
              <a:rPr lang="en-US" dirty="0"/>
              <a:t>BACK TO BASICS : </a:t>
            </a:r>
            <a:r>
              <a:rPr lang="en-US" i="1" dirty="0"/>
              <a:t>Bankers Trust</a:t>
            </a:r>
            <a:endParaRPr lang="en-US" dirty="0"/>
          </a:p>
        </p:txBody>
      </p:sp>
      <p:sp>
        <p:nvSpPr>
          <p:cNvPr id="4" name="Content Placeholder 3">
            <a:extLst>
              <a:ext uri="{FF2B5EF4-FFF2-40B4-BE49-F238E27FC236}">
                <a16:creationId xmlns:a16="http://schemas.microsoft.com/office/drawing/2014/main" xmlns="" id="{68B5E1F5-06FB-9B49-A01B-333B08AECFE2}"/>
              </a:ext>
            </a:extLst>
          </p:cNvPr>
          <p:cNvSpPr>
            <a:spLocks noGrp="1"/>
          </p:cNvSpPr>
          <p:nvPr>
            <p:ph sz="quarter" idx="11"/>
          </p:nvPr>
        </p:nvSpPr>
        <p:spPr>
          <a:xfrm>
            <a:off x="825097" y="1467540"/>
            <a:ext cx="7454900" cy="4064000"/>
          </a:xfrm>
        </p:spPr>
        <p:txBody>
          <a:bodyPr>
            <a:normAutofit fontScale="70000" lnSpcReduction="20000"/>
          </a:bodyPr>
          <a:lstStyle/>
          <a:p>
            <a:r>
              <a:rPr lang="en-US" sz="2000" dirty="0"/>
              <a:t>The oft-forgotten decision of </a:t>
            </a:r>
            <a:r>
              <a:rPr lang="en-US" sz="2000" dirty="0" err="1"/>
              <a:t>Mance</a:t>
            </a:r>
            <a:r>
              <a:rPr lang="en-US" sz="2000" dirty="0"/>
              <a:t> J in </a:t>
            </a:r>
            <a:r>
              <a:rPr lang="en-GB" sz="2000" i="1" dirty="0"/>
              <a:t>Bankers Trust International plc v PT Dharma Sakti Sejahtera </a:t>
            </a:r>
            <a:r>
              <a:rPr lang="en-GB" sz="2000" dirty="0"/>
              <a:t>[1996] CLC 518 </a:t>
            </a:r>
          </a:p>
          <a:p>
            <a:pPr lvl="1"/>
            <a:r>
              <a:rPr lang="en-GB" i="1" dirty="0"/>
              <a:t>“I have mentioned that the existence of a duty of care does not depend upon the existence of any misrepresentation justifying rescission, and that the duty alleged by DSS extends to explaining fully and properly to DSS the operation, terms, meaning and effect of the proposed swaps and the risks and financial consequences of accepting them. The allegations go wider than those of misrepresentation and collateral undertaking. The principle on which DSS founds itself here is contained in cases such as Barclays Bank plc v </a:t>
            </a:r>
            <a:r>
              <a:rPr lang="en-GB" i="1" dirty="0" err="1"/>
              <a:t>Khaira</a:t>
            </a:r>
            <a:r>
              <a:rPr lang="en-GB" i="1" dirty="0"/>
              <a:t> [1992] 1 WLR 623, Cornish v Midland Bank plc [1985] 3 All ER 513 and Box v Midland Bank Ltd [1979] 2 </a:t>
            </a:r>
            <a:r>
              <a:rPr lang="en-GB" i="1" dirty="0" err="1"/>
              <a:t>Ll</a:t>
            </a:r>
            <a:r>
              <a:rPr lang="en-GB" i="1" dirty="0"/>
              <a:t> Rep 391. </a:t>
            </a:r>
            <a:r>
              <a:rPr lang="en-GB" i="1" u="sng" dirty="0"/>
              <a:t>In short, a bank negotiating and contracting with another party owes in the first instance no duty to explain the nature or effect of the proposed arrangement to that other party. However, if the bank does give an explanation or tender advice, then it owes a duty to give that explanation or tender that advice fully, accurately and properly. How far that duty goes must once again depend on the precise nature of the circumstances and of the explanation or advice which is tendered. </a:t>
            </a:r>
            <a:r>
              <a:rPr lang="en-GB" i="1" dirty="0"/>
              <a:t>Mr Milligan accepted that </a:t>
            </a:r>
            <a:r>
              <a:rPr lang="en-GB" i="1" dirty="0" err="1"/>
              <a:t>BTCo</a:t>
            </a:r>
            <a:r>
              <a:rPr lang="en-GB" i="1" dirty="0"/>
              <a:t> and BTI did in the present case owe a duty to take reasonable care not to misstate facts in any of the relevant meetings or letters. DSS alleges that explanations and advice were tendered which went beyond the mere statement of facts, and that </a:t>
            </a:r>
            <a:r>
              <a:rPr lang="en-GB" i="1" dirty="0" err="1"/>
              <a:t>BTCo</a:t>
            </a:r>
            <a:r>
              <a:rPr lang="en-GB" i="1" dirty="0"/>
              <a:t> and BTI owed correspondingly broader duties.” </a:t>
            </a:r>
          </a:p>
          <a:p>
            <a:endParaRPr lang="en-US" dirty="0"/>
          </a:p>
        </p:txBody>
      </p:sp>
    </p:spTree>
    <p:extLst>
      <p:ext uri="{BB962C8B-B14F-4D97-AF65-F5344CB8AC3E}">
        <p14:creationId xmlns:p14="http://schemas.microsoft.com/office/powerpoint/2010/main" val="26501343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9A9C09C3-B176-704B-89E7-0DD4ECCFBCA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F402526A-F08D-974A-B279-0F4F76099DA6}"/>
              </a:ext>
            </a:extLst>
          </p:cNvPr>
          <p:cNvSpPr>
            <a:spLocks noGrp="1"/>
          </p:cNvSpPr>
          <p:nvPr>
            <p:ph type="title"/>
          </p:nvPr>
        </p:nvSpPr>
        <p:spPr/>
        <p:txBody>
          <a:bodyPr/>
          <a:lstStyle/>
          <a:p>
            <a:r>
              <a:rPr lang="en-US" dirty="0"/>
              <a:t>Further back to basics : the CA in </a:t>
            </a:r>
            <a:r>
              <a:rPr lang="en-US" i="1" dirty="0" err="1"/>
              <a:t>pag</a:t>
            </a:r>
            <a:endParaRPr lang="en-US" i="1" dirty="0"/>
          </a:p>
        </p:txBody>
      </p:sp>
      <p:sp>
        <p:nvSpPr>
          <p:cNvPr id="4" name="Content Placeholder 3">
            <a:extLst>
              <a:ext uri="{FF2B5EF4-FFF2-40B4-BE49-F238E27FC236}">
                <a16:creationId xmlns:a16="http://schemas.microsoft.com/office/drawing/2014/main" xmlns="" id="{42D16314-FA1E-3243-8BBB-B7ED80EA90C4}"/>
              </a:ext>
            </a:extLst>
          </p:cNvPr>
          <p:cNvSpPr>
            <a:spLocks noGrp="1"/>
          </p:cNvSpPr>
          <p:nvPr>
            <p:ph sz="quarter" idx="11"/>
          </p:nvPr>
        </p:nvSpPr>
        <p:spPr>
          <a:xfrm>
            <a:off x="537887" y="1269939"/>
            <a:ext cx="7454900" cy="4064000"/>
          </a:xfrm>
        </p:spPr>
        <p:txBody>
          <a:bodyPr/>
          <a:lstStyle/>
          <a:p>
            <a:r>
              <a:rPr lang="en-US" dirty="0"/>
              <a:t>On </a:t>
            </a:r>
            <a:r>
              <a:rPr lang="en-US" i="1" dirty="0" err="1"/>
              <a:t>Crestsign</a:t>
            </a:r>
            <a:r>
              <a:rPr lang="en-US" i="1" dirty="0"/>
              <a:t>:</a:t>
            </a:r>
          </a:p>
          <a:p>
            <a:pPr lvl="1"/>
            <a:r>
              <a:rPr lang="en-GB" dirty="0"/>
              <a:t>[67] : </a:t>
            </a:r>
            <a:r>
              <a:rPr lang="en-GB" i="1" dirty="0"/>
              <a:t>“The expression “mezzanine” duty or intermediate duty, first coined in </a:t>
            </a:r>
            <a:r>
              <a:rPr lang="en-GB" i="1" dirty="0" err="1"/>
              <a:t>Crestsign</a:t>
            </a:r>
            <a:r>
              <a:rPr lang="en-GB" i="1" dirty="0"/>
              <a:t>, is best avoided. It appears to reflect the notion that there is a continuous spectrum of duty, stretching from not misleading, at one end, to full advice, at the other end. Rather, concentration should be on the responsibility assumed in the particular factual context as regards the particular transaction or relationship in issue.”</a:t>
            </a:r>
          </a:p>
          <a:p>
            <a:pPr marL="180000" lvl="1" indent="0">
              <a:buNone/>
            </a:pPr>
            <a:endParaRPr lang="en-US" i="1" dirty="0"/>
          </a:p>
          <a:p>
            <a:r>
              <a:rPr lang="en-US" dirty="0"/>
              <a:t>On </a:t>
            </a:r>
            <a:r>
              <a:rPr lang="en-US" i="1" dirty="0"/>
              <a:t>Hedley Byrne:</a:t>
            </a:r>
          </a:p>
          <a:p>
            <a:pPr lvl="1"/>
            <a:r>
              <a:rPr lang="en-US" dirty="0"/>
              <a:t>[63] : “</a:t>
            </a:r>
            <a:r>
              <a:rPr lang="en-GB" i="1" dirty="0"/>
              <a:t>The Hedley Byrne common law duty of care not to misstate is, then, merely one example of a more general principle that a defendant’s assumption of responsibility may give rise to a duty of care – giving rise to pure economic loss - either in relation to a particular transaction or a continuing relationship, the existence of the duty and its extent being dependent on the particular facts.”</a:t>
            </a:r>
          </a:p>
          <a:p>
            <a:pPr lvl="1"/>
            <a:endParaRPr lang="en-GB" dirty="0"/>
          </a:p>
          <a:p>
            <a:pPr lvl="1"/>
            <a:endParaRPr lang="en-US" dirty="0"/>
          </a:p>
        </p:txBody>
      </p:sp>
    </p:spTree>
    <p:extLst>
      <p:ext uri="{BB962C8B-B14F-4D97-AF65-F5344CB8AC3E}">
        <p14:creationId xmlns:p14="http://schemas.microsoft.com/office/powerpoint/2010/main" val="40137093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2EED0F95-B624-5948-8B7C-5088DBF1516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31742681-8E91-4446-AB1F-95F4DE67BF8F}"/>
              </a:ext>
            </a:extLst>
          </p:cNvPr>
          <p:cNvSpPr>
            <a:spLocks noGrp="1"/>
          </p:cNvSpPr>
          <p:nvPr>
            <p:ph type="title"/>
          </p:nvPr>
        </p:nvSpPr>
        <p:spPr/>
        <p:txBody>
          <a:bodyPr/>
          <a:lstStyle/>
          <a:p>
            <a:r>
              <a:rPr lang="en-US" dirty="0"/>
              <a:t>A DUTY TO SPEAK?</a:t>
            </a:r>
          </a:p>
        </p:txBody>
      </p:sp>
      <p:sp>
        <p:nvSpPr>
          <p:cNvPr id="4" name="Content Placeholder 3">
            <a:extLst>
              <a:ext uri="{FF2B5EF4-FFF2-40B4-BE49-F238E27FC236}">
                <a16:creationId xmlns:a16="http://schemas.microsoft.com/office/drawing/2014/main" xmlns="" id="{4F4C2B08-867A-A446-BA6C-ADE9D82460FD}"/>
              </a:ext>
            </a:extLst>
          </p:cNvPr>
          <p:cNvSpPr>
            <a:spLocks noGrp="1"/>
          </p:cNvSpPr>
          <p:nvPr>
            <p:ph sz="quarter" idx="11"/>
          </p:nvPr>
        </p:nvSpPr>
        <p:spPr>
          <a:xfrm>
            <a:off x="667096" y="1467540"/>
            <a:ext cx="7454900" cy="4064000"/>
          </a:xfrm>
        </p:spPr>
        <p:txBody>
          <a:bodyPr/>
          <a:lstStyle/>
          <a:p>
            <a:r>
              <a:rPr lang="en-US" dirty="0"/>
              <a:t>Responsibility to speak only in an exceptional case : [65], on the basis of </a:t>
            </a:r>
            <a:r>
              <a:rPr lang="en-US" i="1" dirty="0"/>
              <a:t>Cornish v Midland Bank</a:t>
            </a:r>
            <a:endParaRPr lang="en-US" dirty="0"/>
          </a:p>
          <a:p>
            <a:r>
              <a:rPr lang="en-US" dirty="0"/>
              <a:t>Two important pieces of information PAG contended for:</a:t>
            </a:r>
          </a:p>
          <a:p>
            <a:pPr lvl="1"/>
            <a:r>
              <a:rPr lang="en-US" dirty="0"/>
              <a:t>The “CLU” – the Bank’s internal view of the credit limit required to execute a particular derivative</a:t>
            </a:r>
          </a:p>
          <a:p>
            <a:pPr lvl="1"/>
            <a:r>
              <a:rPr lang="en-US" dirty="0"/>
              <a:t>Worked break costs scenarios</a:t>
            </a:r>
          </a:p>
          <a:p>
            <a:r>
              <a:rPr lang="en-US" dirty="0"/>
              <a:t>Both rejected by the Court of Appeal at [81]-[82]</a:t>
            </a:r>
          </a:p>
          <a:p>
            <a:r>
              <a:rPr lang="en-US" dirty="0"/>
              <a:t>But Banks do now, as a matter of course, provide the latter</a:t>
            </a:r>
          </a:p>
        </p:txBody>
      </p:sp>
    </p:spTree>
    <p:extLst>
      <p:ext uri="{BB962C8B-B14F-4D97-AF65-F5344CB8AC3E}">
        <p14:creationId xmlns:p14="http://schemas.microsoft.com/office/powerpoint/2010/main" val="18143758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FE225EAC-38F1-E144-9AF5-D83AEC94D492}"/>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CB45BBAB-FCA6-064B-BE0D-BA07CB878F99}"/>
              </a:ext>
            </a:extLst>
          </p:cNvPr>
          <p:cNvSpPr>
            <a:spLocks noGrp="1"/>
          </p:cNvSpPr>
          <p:nvPr>
            <p:ph type="title"/>
          </p:nvPr>
        </p:nvSpPr>
        <p:spPr/>
        <p:txBody>
          <a:bodyPr/>
          <a:lstStyle/>
          <a:p>
            <a:r>
              <a:rPr lang="en-US" dirty="0"/>
              <a:t>FUTURE APPLICATIONS</a:t>
            </a:r>
          </a:p>
        </p:txBody>
      </p:sp>
      <p:sp>
        <p:nvSpPr>
          <p:cNvPr id="4" name="Content Placeholder 3">
            <a:extLst>
              <a:ext uri="{FF2B5EF4-FFF2-40B4-BE49-F238E27FC236}">
                <a16:creationId xmlns:a16="http://schemas.microsoft.com/office/drawing/2014/main" xmlns="" id="{72633C1E-E381-C147-BFA0-84ED60F52F43}"/>
              </a:ext>
            </a:extLst>
          </p:cNvPr>
          <p:cNvSpPr>
            <a:spLocks noGrp="1"/>
          </p:cNvSpPr>
          <p:nvPr>
            <p:ph sz="quarter" idx="11"/>
          </p:nvPr>
        </p:nvSpPr>
        <p:spPr/>
        <p:txBody>
          <a:bodyPr/>
          <a:lstStyle/>
          <a:p>
            <a:r>
              <a:rPr lang="en-US" dirty="0"/>
              <a:t>The key growth area is the revival of </a:t>
            </a:r>
            <a:r>
              <a:rPr lang="en-US" i="1" dirty="0"/>
              <a:t>Bankers Trust</a:t>
            </a:r>
          </a:p>
          <a:p>
            <a:r>
              <a:rPr lang="en-US" dirty="0"/>
              <a:t>First question : Does the </a:t>
            </a:r>
            <a:r>
              <a:rPr lang="en-US" i="1" dirty="0"/>
              <a:t>Bankers Trust </a:t>
            </a:r>
            <a:r>
              <a:rPr lang="en-US" dirty="0"/>
              <a:t>duty arise on the facts?</a:t>
            </a:r>
          </a:p>
          <a:p>
            <a:r>
              <a:rPr lang="en-US" dirty="0"/>
              <a:t>Second question : Where a bank offers an explanation, was it full and accurate?</a:t>
            </a:r>
          </a:p>
          <a:p>
            <a:r>
              <a:rPr lang="en-US" dirty="0"/>
              <a:t>Intense focus on pleading specific statements said to give rise to a duty to correct, or a partial explanation</a:t>
            </a:r>
          </a:p>
          <a:p>
            <a:endParaRPr lang="en-US" dirty="0"/>
          </a:p>
        </p:txBody>
      </p:sp>
    </p:spTree>
    <p:extLst>
      <p:ext uri="{BB962C8B-B14F-4D97-AF65-F5344CB8AC3E}">
        <p14:creationId xmlns:p14="http://schemas.microsoft.com/office/powerpoint/2010/main" val="17333258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944850"/>
            <a:ext cx="7886700" cy="2828079"/>
          </a:xfrm>
        </p:spPr>
        <p:txBody>
          <a:bodyPr>
            <a:normAutofit fontScale="90000"/>
          </a:bodyPr>
          <a:lstStyle/>
          <a:p>
            <a:r>
              <a:rPr lang="en-GB" sz="2000" b="1" dirty="0" smtClean="0"/>
              <a:t/>
            </a:r>
            <a:br>
              <a:rPr lang="en-GB" sz="2000" b="1" dirty="0" smtClean="0"/>
            </a:br>
            <a:r>
              <a:rPr lang="en-GB" sz="2000" b="1" dirty="0"/>
              <a:t/>
            </a:r>
            <a:br>
              <a:rPr lang="en-GB" sz="2000" b="1" dirty="0"/>
            </a:br>
            <a:r>
              <a:rPr lang="en-GB" sz="2000" dirty="0" smtClean="0"/>
              <a:t>ANNUAL COMMERCIAL CONFERENCE</a:t>
            </a:r>
            <a:r>
              <a:rPr lang="en-GB" b="1" dirty="0" smtClean="0"/>
              <a:t/>
            </a:r>
            <a:br>
              <a:rPr lang="en-GB" b="1" dirty="0" smtClean="0"/>
            </a:br>
            <a:r>
              <a:rPr lang="en-GB" b="1" dirty="0"/>
              <a:t/>
            </a:r>
            <a:br>
              <a:rPr lang="en-GB" b="1" dirty="0"/>
            </a:br>
            <a:r>
              <a:rPr lang="en-GB" b="1" dirty="0" smtClean="0"/>
              <a:t>Banking </a:t>
            </a:r>
            <a:r>
              <a:rPr lang="en-GB" b="1" dirty="0"/>
              <a:t>and financial services </a:t>
            </a:r>
            <a:r>
              <a:rPr lang="en-GB" b="1" dirty="0" smtClean="0"/>
              <a:t>litigation </a:t>
            </a:r>
            <a:br>
              <a:rPr lang="en-GB" b="1" dirty="0" smtClean="0"/>
            </a:br>
            <a:r>
              <a:rPr lang="en-GB" b="1" dirty="0" smtClean="0"/>
              <a:t>10 </a:t>
            </a:r>
            <a:r>
              <a:rPr lang="en-GB" b="1" dirty="0"/>
              <a:t>years after </a:t>
            </a:r>
            <a:r>
              <a:rPr lang="en-GB" b="1" dirty="0" smtClean="0"/>
              <a:t>Lehman</a:t>
            </a:r>
            <a:br>
              <a:rPr lang="en-GB" b="1" dirty="0" smtClean="0"/>
            </a:br>
            <a:r>
              <a:rPr lang="en-GB" b="1" dirty="0"/>
              <a:t/>
            </a:r>
            <a:br>
              <a:rPr lang="en-GB" b="1" dirty="0"/>
            </a:br>
            <a:r>
              <a:rPr lang="en-GB" sz="2000" dirty="0" smtClean="0"/>
              <a:t>Wednesday 3</a:t>
            </a:r>
            <a:r>
              <a:rPr lang="en-GB" sz="2000" baseline="30000" dirty="0" smtClean="0"/>
              <a:t>rd</a:t>
            </a:r>
            <a:r>
              <a:rPr lang="en-GB" sz="2000" dirty="0" smtClean="0"/>
              <a:t> October 2018</a:t>
            </a:r>
            <a:endParaRPr lang="en-GB" sz="2000" dirty="0"/>
          </a:p>
        </p:txBody>
      </p:sp>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Tree>
    <p:extLst>
      <p:ext uri="{BB962C8B-B14F-4D97-AF65-F5344CB8AC3E}">
        <p14:creationId xmlns:p14="http://schemas.microsoft.com/office/powerpoint/2010/main" val="29432328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smtClean="0"/>
              <a:t>Challenging Transactions Procured by Corrupt Intermediaries</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endParaRPr lang="en-GB" dirty="0" smtClean="0"/>
          </a:p>
          <a:p>
            <a:r>
              <a:rPr lang="en-GB" dirty="0" smtClean="0"/>
              <a:t>The law after UBS v KWL</a:t>
            </a:r>
            <a:endParaRPr lang="en-GB" dirty="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Craig Morrison</a:t>
            </a:r>
            <a:endParaRPr lang="en-GB" dirty="0"/>
          </a:p>
        </p:txBody>
      </p:sp>
    </p:spTree>
    <p:extLst>
      <p:ext uri="{BB962C8B-B14F-4D97-AF65-F5344CB8AC3E}">
        <p14:creationId xmlns:p14="http://schemas.microsoft.com/office/powerpoint/2010/main" val="17061212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UBS </a:t>
            </a:r>
            <a:r>
              <a:rPr lang="en-GB" cap="none" dirty="0" smtClean="0"/>
              <a:t>v </a:t>
            </a:r>
            <a:r>
              <a:rPr lang="en-GB" cap="none" dirty="0" smtClean="0"/>
              <a:t>KWL – THE FACTS</a:t>
            </a:r>
            <a:endParaRPr lang="en-GB" cap="none" dirty="0"/>
          </a:p>
        </p:txBody>
      </p:sp>
      <p:sp>
        <p:nvSpPr>
          <p:cNvPr id="4" name="Content Placeholder 3"/>
          <p:cNvSpPr>
            <a:spLocks noGrp="1"/>
          </p:cNvSpPr>
          <p:nvPr>
            <p:ph sz="quarter" idx="11"/>
          </p:nvPr>
        </p:nvSpPr>
        <p:spPr>
          <a:xfrm>
            <a:off x="846000" y="1411111"/>
            <a:ext cx="7454900" cy="4370089"/>
          </a:xfrm>
        </p:spPr>
        <p:txBody>
          <a:bodyPr>
            <a:normAutofit/>
          </a:bodyPr>
          <a:lstStyle/>
          <a:p>
            <a:pPr>
              <a:spcBef>
                <a:spcPts val="375"/>
              </a:spcBef>
              <a:spcAft>
                <a:spcPts val="1000"/>
              </a:spcAft>
            </a:pPr>
            <a:r>
              <a:rPr lang="en-GB" i="1" dirty="0" smtClean="0"/>
              <a:t>UBS AG v. </a:t>
            </a:r>
            <a:r>
              <a:rPr lang="en-GB" i="1" dirty="0" err="1" smtClean="0"/>
              <a:t>Kommunale</a:t>
            </a:r>
            <a:r>
              <a:rPr lang="en-GB" i="1" dirty="0" smtClean="0"/>
              <a:t> </a:t>
            </a:r>
            <a:r>
              <a:rPr lang="en-GB" i="1" dirty="0" err="1" smtClean="0"/>
              <a:t>Wasserwerke</a:t>
            </a:r>
            <a:r>
              <a:rPr lang="en-GB" i="1" dirty="0" smtClean="0"/>
              <a:t> Leipzig GmbH </a:t>
            </a:r>
            <a:r>
              <a:rPr lang="en-GB" dirty="0" smtClean="0"/>
              <a:t>[2017] EWCA Civ 1567 </a:t>
            </a:r>
          </a:p>
          <a:p>
            <a:pPr>
              <a:spcBef>
                <a:spcPts val="375"/>
              </a:spcBef>
              <a:spcAft>
                <a:spcPts val="1000"/>
              </a:spcAft>
            </a:pPr>
            <a:r>
              <a:rPr lang="en-GB" dirty="0" smtClean="0"/>
              <a:t>The key facts:</a:t>
            </a:r>
          </a:p>
          <a:p>
            <a:pPr lvl="1">
              <a:spcAft>
                <a:spcPts val="1000"/>
              </a:spcAft>
              <a:buFont typeface="Wingdings" panose="05000000000000000000" pitchFamily="2" charset="2"/>
              <a:buChar char="Ø"/>
            </a:pPr>
            <a:r>
              <a:rPr lang="en-GB" dirty="0" smtClean="0"/>
              <a:t>UBS sold c.$400 million of Single Tranche Collateralised Debt Obligations (“STCDOs”) to KWL, the Leipzig Water Board.</a:t>
            </a:r>
          </a:p>
          <a:p>
            <a:pPr lvl="1">
              <a:spcAft>
                <a:spcPts val="1000"/>
              </a:spcAft>
              <a:buFont typeface="Wingdings" panose="05000000000000000000" pitchFamily="2" charset="2"/>
              <a:buChar char="Ø"/>
            </a:pPr>
            <a:r>
              <a:rPr lang="en-GB" dirty="0" smtClean="0"/>
              <a:t>KWL were purportedly advised by independent financial advisers named “Value Partners”.</a:t>
            </a:r>
          </a:p>
          <a:p>
            <a:pPr lvl="1">
              <a:spcAft>
                <a:spcPts val="1000"/>
              </a:spcAft>
              <a:buFont typeface="Wingdings" panose="05000000000000000000" pitchFamily="2" charset="2"/>
              <a:buChar char="Ø"/>
            </a:pPr>
            <a:r>
              <a:rPr lang="en-GB" dirty="0" smtClean="0"/>
              <a:t>The STCDOs sustained a total loss.</a:t>
            </a:r>
          </a:p>
          <a:p>
            <a:pPr lvl="1">
              <a:spcAft>
                <a:spcPts val="1000"/>
              </a:spcAft>
              <a:buFont typeface="Wingdings" panose="05000000000000000000" pitchFamily="2" charset="2"/>
              <a:buChar char="Ø"/>
            </a:pPr>
            <a:r>
              <a:rPr lang="en-GB" dirty="0" smtClean="0"/>
              <a:t>It then emerged that:</a:t>
            </a:r>
          </a:p>
          <a:p>
            <a:pPr lvl="2">
              <a:spcAft>
                <a:spcPts val="1000"/>
              </a:spcAft>
              <a:buFont typeface="Courier New" panose="02070309020205020404" pitchFamily="49" charset="0"/>
              <a:buChar char="o"/>
            </a:pPr>
            <a:r>
              <a:rPr lang="en-GB" dirty="0" smtClean="0"/>
              <a:t>Value Partners had paid bribes of c.$3 million to one of KWL’s Managing Directors; and</a:t>
            </a:r>
          </a:p>
          <a:p>
            <a:pPr lvl="2">
              <a:spcAft>
                <a:spcPts val="1000"/>
              </a:spcAft>
              <a:buFont typeface="Courier New" panose="02070309020205020404" pitchFamily="49" charset="0"/>
              <a:buChar char="o"/>
            </a:pPr>
            <a:r>
              <a:rPr lang="en-GB" dirty="0" smtClean="0"/>
              <a:t>Value Partners and UBS had separately entered into a dishonest scheme to guide “captive clients” to UBS, in breach of VP’s fiduciary duties to KWL.</a:t>
            </a:r>
          </a:p>
          <a:p>
            <a:pPr lvl="1">
              <a:buFont typeface="Wingdings" panose="05000000000000000000" pitchFamily="2" charset="2"/>
              <a:buChar char="Ø"/>
            </a:pPr>
            <a:endParaRPr lang="en-GB" dirty="0" smtClean="0"/>
          </a:p>
          <a:p>
            <a:endParaRPr lang="en-GB" dirty="0"/>
          </a:p>
        </p:txBody>
      </p:sp>
    </p:spTree>
    <p:extLst>
      <p:ext uri="{BB962C8B-B14F-4D97-AF65-F5344CB8AC3E}">
        <p14:creationId xmlns:p14="http://schemas.microsoft.com/office/powerpoint/2010/main" val="31565299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How to Challenge the Deal?</a:t>
            </a:r>
            <a:endParaRPr lang="en-GB" dirty="0"/>
          </a:p>
        </p:txBody>
      </p:sp>
      <p:sp>
        <p:nvSpPr>
          <p:cNvPr id="4" name="Content Placeholder 3"/>
          <p:cNvSpPr>
            <a:spLocks noGrp="1"/>
          </p:cNvSpPr>
          <p:nvPr>
            <p:ph sz="quarter" idx="11"/>
          </p:nvPr>
        </p:nvSpPr>
        <p:spPr/>
        <p:txBody>
          <a:bodyPr>
            <a:normAutofit/>
          </a:bodyPr>
          <a:lstStyle/>
          <a:p>
            <a:pPr>
              <a:spcBef>
                <a:spcPts val="1000"/>
              </a:spcBef>
              <a:spcAft>
                <a:spcPts val="1000"/>
              </a:spcAft>
            </a:pPr>
            <a:r>
              <a:rPr lang="en-GB" dirty="0" smtClean="0"/>
              <a:t>UBS sought to enforce the STCDOs. KWL sought rescission.</a:t>
            </a:r>
          </a:p>
          <a:p>
            <a:pPr>
              <a:spcBef>
                <a:spcPts val="1000"/>
              </a:spcBef>
              <a:spcAft>
                <a:spcPts val="1000"/>
              </a:spcAft>
            </a:pPr>
            <a:r>
              <a:rPr lang="en-GB" dirty="0" smtClean="0"/>
              <a:t>The Court of Appeal considered three distinct ways in which the bank might be held responsible for the intermediary’s wrongdoing:</a:t>
            </a:r>
          </a:p>
          <a:p>
            <a:pPr lvl="1">
              <a:spcBef>
                <a:spcPts val="1000"/>
              </a:spcBef>
              <a:spcAft>
                <a:spcPts val="1000"/>
              </a:spcAft>
              <a:buFont typeface="Wingdings" panose="05000000000000000000" pitchFamily="2" charset="2"/>
              <a:buChar char="Ø"/>
            </a:pPr>
            <a:r>
              <a:rPr lang="en-GB" b="1" dirty="0"/>
              <a:t>Agency</a:t>
            </a:r>
            <a:r>
              <a:rPr lang="en-GB" dirty="0"/>
              <a:t>: </a:t>
            </a:r>
            <a:r>
              <a:rPr lang="en-GB" dirty="0" smtClean="0"/>
              <a:t>VP was </a:t>
            </a:r>
            <a:r>
              <a:rPr lang="en-GB" dirty="0"/>
              <a:t>the bank’s </a:t>
            </a:r>
            <a:r>
              <a:rPr lang="en-GB" dirty="0" smtClean="0"/>
              <a:t>agent.</a:t>
            </a:r>
            <a:endParaRPr lang="en-GB" dirty="0"/>
          </a:p>
          <a:p>
            <a:pPr lvl="1">
              <a:spcBef>
                <a:spcPts val="1000"/>
              </a:spcBef>
              <a:spcAft>
                <a:spcPts val="1000"/>
              </a:spcAft>
              <a:buFont typeface="Wingdings" panose="05000000000000000000" pitchFamily="2" charset="2"/>
              <a:buChar char="Ø"/>
            </a:pPr>
            <a:r>
              <a:rPr lang="en-GB" b="1" dirty="0"/>
              <a:t>Knowledge</a:t>
            </a:r>
            <a:r>
              <a:rPr lang="en-GB" dirty="0"/>
              <a:t>: the bank knew </a:t>
            </a:r>
            <a:r>
              <a:rPr lang="en-GB" dirty="0" smtClean="0"/>
              <a:t>that VP acted under a conflict </a:t>
            </a:r>
            <a:r>
              <a:rPr lang="en-GB" dirty="0"/>
              <a:t>of </a:t>
            </a:r>
            <a:r>
              <a:rPr lang="en-GB" dirty="0" smtClean="0"/>
              <a:t>interest. </a:t>
            </a:r>
          </a:p>
          <a:p>
            <a:pPr lvl="1">
              <a:spcBef>
                <a:spcPts val="1000"/>
              </a:spcBef>
              <a:spcAft>
                <a:spcPts val="1000"/>
              </a:spcAft>
              <a:buFont typeface="Wingdings" panose="05000000000000000000" pitchFamily="2" charset="2"/>
              <a:buChar char="Ø"/>
            </a:pPr>
            <a:r>
              <a:rPr lang="en-GB" b="1" dirty="0" smtClean="0"/>
              <a:t>Unconscionability</a:t>
            </a:r>
            <a:r>
              <a:rPr lang="en-GB" dirty="0"/>
              <a:t>: </a:t>
            </a:r>
            <a:r>
              <a:rPr lang="en-GB" dirty="0" smtClean="0"/>
              <a:t>the bank dishonestly assisted VP in entering into the “captive client” scheme, such that its conscience was affected by VP’s further wrongdoing in paying bribes.</a:t>
            </a:r>
            <a:endParaRPr lang="en-GB" dirty="0"/>
          </a:p>
          <a:p>
            <a:pPr>
              <a:spcBef>
                <a:spcPts val="1000"/>
              </a:spcBef>
              <a:spcAft>
                <a:spcPts val="1000"/>
              </a:spcAft>
            </a:pPr>
            <a:r>
              <a:rPr lang="en-GB" dirty="0" smtClean="0"/>
              <a:t>Damages claims may also be available, if it is not possible to obtain rescission.</a:t>
            </a:r>
          </a:p>
          <a:p>
            <a:pPr marL="180000" lvl="1" indent="0">
              <a:spcAft>
                <a:spcPts val="1000"/>
              </a:spcAft>
              <a:buNone/>
            </a:pPr>
            <a:endParaRPr lang="en-GB" dirty="0" smtClean="0"/>
          </a:p>
        </p:txBody>
      </p:sp>
    </p:spTree>
    <p:extLst>
      <p:ext uri="{BB962C8B-B14F-4D97-AF65-F5344CB8AC3E}">
        <p14:creationId xmlns:p14="http://schemas.microsoft.com/office/powerpoint/2010/main" val="3642865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p:cNvSpPr>
            <a:spLocks noGrp="1"/>
          </p:cNvSpPr>
          <p:nvPr>
            <p:ph type="title"/>
          </p:nvPr>
        </p:nvSpPr>
        <p:spPr/>
        <p:txBody>
          <a:bodyPr/>
          <a:lstStyle/>
          <a:p>
            <a:r>
              <a:rPr lang="en-GB" dirty="0"/>
              <a:t>Shareholder claims</a:t>
            </a:r>
          </a:p>
        </p:txBody>
      </p:sp>
      <p:sp>
        <p:nvSpPr>
          <p:cNvPr id="4" name="Content Placeholder 3"/>
          <p:cNvSpPr>
            <a:spLocks noGrp="1"/>
          </p:cNvSpPr>
          <p:nvPr>
            <p:ph sz="quarter" idx="11"/>
          </p:nvPr>
        </p:nvSpPr>
        <p:spPr/>
        <p:txBody>
          <a:bodyPr/>
          <a:lstStyle/>
          <a:p>
            <a:r>
              <a:rPr lang="en-GB" dirty="0"/>
              <a:t>Reflective Loss – </a:t>
            </a:r>
            <a:r>
              <a:rPr lang="en-GB" u="sng" dirty="0" err="1"/>
              <a:t>Pilmer</a:t>
            </a:r>
            <a:r>
              <a:rPr lang="en-GB" u="sng" dirty="0"/>
              <a:t> v Duke Group Limited [2001] HCA 31</a:t>
            </a:r>
            <a:endParaRPr lang="en-GB" dirty="0"/>
          </a:p>
          <a:p>
            <a:endParaRPr lang="en-GB" dirty="0"/>
          </a:p>
          <a:p>
            <a:endParaRPr lang="en-GB" dirty="0"/>
          </a:p>
        </p:txBody>
      </p:sp>
      <p:pic>
        <p:nvPicPr>
          <p:cNvPr id="5" name="Picture 4" descr="kia ora.png"/>
          <p:cNvPicPr>
            <a:picLocks noChangeAspect="1"/>
          </p:cNvPicPr>
          <p:nvPr/>
        </p:nvPicPr>
        <p:blipFill>
          <a:blip r:embed="rId2" cstate="print"/>
          <a:stretch>
            <a:fillRect/>
          </a:stretch>
        </p:blipFill>
        <p:spPr>
          <a:xfrm>
            <a:off x="1840832" y="2358190"/>
            <a:ext cx="5534526" cy="3089300"/>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Agency: What you Don’t Know Can hurt you</a:t>
            </a:r>
            <a:endParaRPr lang="en-GB" dirty="0"/>
          </a:p>
        </p:txBody>
      </p:sp>
      <p:sp>
        <p:nvSpPr>
          <p:cNvPr id="4" name="Content Placeholder 3"/>
          <p:cNvSpPr>
            <a:spLocks noGrp="1"/>
          </p:cNvSpPr>
          <p:nvPr>
            <p:ph sz="quarter" idx="11"/>
          </p:nvPr>
        </p:nvSpPr>
        <p:spPr/>
        <p:txBody>
          <a:bodyPr/>
          <a:lstStyle/>
          <a:p>
            <a:r>
              <a:rPr lang="en-GB" dirty="0" smtClean="0"/>
              <a:t>A </a:t>
            </a:r>
            <a:r>
              <a:rPr lang="en-GB" dirty="0"/>
              <a:t>bank can be held responsible </a:t>
            </a:r>
            <a:r>
              <a:rPr lang="en-GB" dirty="0" smtClean="0"/>
              <a:t>for a corrupt intermediary, even </a:t>
            </a:r>
            <a:r>
              <a:rPr lang="en-GB" dirty="0"/>
              <a:t>if it does not know of the </a:t>
            </a:r>
            <a:r>
              <a:rPr lang="en-GB" dirty="0" smtClean="0"/>
              <a:t>wrongdoing, if: </a:t>
            </a:r>
          </a:p>
          <a:p>
            <a:pPr marL="0" indent="0">
              <a:buNone/>
            </a:pPr>
            <a:endParaRPr lang="en-GB" dirty="0" smtClean="0"/>
          </a:p>
          <a:p>
            <a:pPr lvl="1">
              <a:buFont typeface="Wingdings" panose="05000000000000000000" pitchFamily="2" charset="2"/>
              <a:buChar char="Ø"/>
            </a:pPr>
            <a:r>
              <a:rPr lang="en-GB" dirty="0" smtClean="0"/>
              <a:t>The intermediary is the bank’s agent; and</a:t>
            </a:r>
          </a:p>
          <a:p>
            <a:pPr lvl="1">
              <a:buFont typeface="Wingdings" panose="05000000000000000000" pitchFamily="2" charset="2"/>
              <a:buChar char="Ø"/>
            </a:pPr>
            <a:endParaRPr lang="en-GB" dirty="0" smtClean="0"/>
          </a:p>
          <a:p>
            <a:pPr lvl="1">
              <a:buFont typeface="Wingdings" panose="05000000000000000000" pitchFamily="2" charset="2"/>
              <a:buChar char="Ø"/>
            </a:pPr>
            <a:r>
              <a:rPr lang="en-GB" dirty="0" smtClean="0"/>
              <a:t>The wrongdoing is within the scope of the agency.</a:t>
            </a:r>
          </a:p>
          <a:p>
            <a:pPr marL="180000" lvl="1" indent="0">
              <a:buNone/>
            </a:pPr>
            <a:endParaRPr lang="en-GB" dirty="0" smtClean="0"/>
          </a:p>
          <a:p>
            <a:r>
              <a:rPr lang="en-GB" dirty="0" smtClean="0"/>
              <a:t>At first instance the Judge held UBS and VP were in an agency relationship.</a:t>
            </a:r>
          </a:p>
          <a:p>
            <a:pPr marL="0" indent="0">
              <a:buNone/>
            </a:pPr>
            <a:endParaRPr lang="en-GB" dirty="0" smtClean="0"/>
          </a:p>
          <a:p>
            <a:pPr lvl="1">
              <a:buFont typeface="Wingdings" panose="05000000000000000000" pitchFamily="2" charset="2"/>
              <a:buChar char="Ø"/>
            </a:pPr>
            <a:r>
              <a:rPr lang="en-GB" dirty="0" smtClean="0"/>
              <a:t>So UBS were responsible for VP’s bribery.</a:t>
            </a:r>
          </a:p>
          <a:p>
            <a:pPr marL="0" indent="0">
              <a:buNone/>
            </a:pPr>
            <a:endParaRPr lang="en-GB" dirty="0" smtClean="0"/>
          </a:p>
          <a:p>
            <a:r>
              <a:rPr lang="en-GB" dirty="0" smtClean="0"/>
              <a:t>But on appeal</a:t>
            </a:r>
            <a:r>
              <a:rPr lang="en-GB" dirty="0"/>
              <a:t>, the Court of Appeal found that there was no </a:t>
            </a:r>
            <a:r>
              <a:rPr lang="en-GB" dirty="0" smtClean="0"/>
              <a:t>such relationship.</a:t>
            </a:r>
            <a:endParaRPr lang="en-GB" dirty="0"/>
          </a:p>
          <a:p>
            <a:pPr lvl="1"/>
            <a:endParaRPr lang="en-GB" dirty="0" smtClean="0"/>
          </a:p>
          <a:p>
            <a:pPr lvl="1"/>
            <a:endParaRPr lang="en-GB" dirty="0"/>
          </a:p>
        </p:txBody>
      </p:sp>
    </p:spTree>
    <p:extLst>
      <p:ext uri="{BB962C8B-B14F-4D97-AF65-F5344CB8AC3E}">
        <p14:creationId xmlns:p14="http://schemas.microsoft.com/office/powerpoint/2010/main" val="1128673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Agency: What factors matter?</a:t>
            </a:r>
            <a:endParaRPr lang="en-GB" dirty="0"/>
          </a:p>
        </p:txBody>
      </p:sp>
      <p:sp>
        <p:nvSpPr>
          <p:cNvPr id="4" name="Content Placeholder 3"/>
          <p:cNvSpPr>
            <a:spLocks noGrp="1"/>
          </p:cNvSpPr>
          <p:nvPr>
            <p:ph sz="quarter" idx="11"/>
          </p:nvPr>
        </p:nvSpPr>
        <p:spPr>
          <a:xfrm>
            <a:off x="846000" y="1502229"/>
            <a:ext cx="7454900" cy="4278971"/>
          </a:xfrm>
        </p:spPr>
        <p:txBody>
          <a:bodyPr>
            <a:normAutofit/>
          </a:bodyPr>
          <a:lstStyle/>
          <a:p>
            <a:pPr>
              <a:spcBef>
                <a:spcPts val="600"/>
              </a:spcBef>
              <a:spcAft>
                <a:spcPts val="1000"/>
              </a:spcAft>
            </a:pPr>
            <a:r>
              <a:rPr lang="en-GB" dirty="0" smtClean="0"/>
              <a:t>The CA considered the factors that were relevant in finding an agency relationship:</a:t>
            </a:r>
          </a:p>
          <a:p>
            <a:pPr lvl="1">
              <a:spcBef>
                <a:spcPts val="600"/>
              </a:spcBef>
              <a:spcAft>
                <a:spcPts val="1000"/>
              </a:spcAft>
              <a:buFont typeface="Wingdings" panose="05000000000000000000" pitchFamily="2" charset="2"/>
              <a:buChar char="Ø"/>
            </a:pPr>
            <a:r>
              <a:rPr lang="en-GB" dirty="0" smtClean="0"/>
              <a:t>The parties’ labels are not decisive: agency is a question of law.</a:t>
            </a:r>
          </a:p>
          <a:p>
            <a:pPr lvl="1">
              <a:spcBef>
                <a:spcPts val="600"/>
              </a:spcBef>
              <a:spcAft>
                <a:spcPts val="1000"/>
              </a:spcAft>
              <a:buFont typeface="Wingdings" panose="05000000000000000000" pitchFamily="2" charset="2"/>
              <a:buChar char="Ø"/>
            </a:pPr>
            <a:r>
              <a:rPr lang="en-GB" dirty="0" smtClean="0"/>
              <a:t>An intermediary can act as agent for both parties, but this is unlikely.</a:t>
            </a:r>
          </a:p>
          <a:p>
            <a:pPr lvl="1">
              <a:spcBef>
                <a:spcPts val="600"/>
              </a:spcBef>
              <a:spcAft>
                <a:spcPts val="1000"/>
              </a:spcAft>
              <a:buFont typeface="Wingdings" panose="05000000000000000000" pitchFamily="2" charset="2"/>
              <a:buChar char="Ø"/>
            </a:pPr>
            <a:r>
              <a:rPr lang="en-GB" dirty="0" smtClean="0"/>
              <a:t>An important question is whether the agent has authority to represent the principal in dealings with other parties.</a:t>
            </a:r>
          </a:p>
          <a:p>
            <a:pPr lvl="1">
              <a:spcBef>
                <a:spcPts val="600"/>
              </a:spcBef>
              <a:spcAft>
                <a:spcPts val="1000"/>
              </a:spcAft>
              <a:buFont typeface="Wingdings" panose="05000000000000000000" pitchFamily="2" charset="2"/>
              <a:buChar char="Ø"/>
            </a:pPr>
            <a:r>
              <a:rPr lang="en-GB" dirty="0" smtClean="0"/>
              <a:t>The presence or absence of a fiduciary relationship is also important.</a:t>
            </a:r>
          </a:p>
          <a:p>
            <a:pPr lvl="1">
              <a:spcBef>
                <a:spcPts val="600"/>
              </a:spcBef>
              <a:spcAft>
                <a:spcPts val="1000"/>
              </a:spcAft>
              <a:buFont typeface="Wingdings" panose="05000000000000000000" pitchFamily="2" charset="2"/>
              <a:buChar char="Ø"/>
            </a:pPr>
            <a:r>
              <a:rPr lang="en-GB" dirty="0" smtClean="0"/>
              <a:t>Caution should be exercised: if the relationship is best explained some other way, the court is unlikely to find an agency relationship.</a:t>
            </a:r>
            <a:endParaRPr lang="en-GB" dirty="0"/>
          </a:p>
        </p:txBody>
      </p:sp>
    </p:spTree>
    <p:extLst>
      <p:ext uri="{BB962C8B-B14F-4D97-AF65-F5344CB8AC3E}">
        <p14:creationId xmlns:p14="http://schemas.microsoft.com/office/powerpoint/2010/main" val="1450254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Knowledge OF CONFLICT OF INTEREST</a:t>
            </a:r>
            <a:endParaRPr lang="en-GB" dirty="0"/>
          </a:p>
        </p:txBody>
      </p:sp>
      <p:sp>
        <p:nvSpPr>
          <p:cNvPr id="4" name="Content Placeholder 3"/>
          <p:cNvSpPr>
            <a:spLocks noGrp="1"/>
          </p:cNvSpPr>
          <p:nvPr>
            <p:ph sz="quarter" idx="11"/>
          </p:nvPr>
        </p:nvSpPr>
        <p:spPr/>
        <p:txBody>
          <a:bodyPr>
            <a:normAutofit/>
          </a:bodyPr>
          <a:lstStyle/>
          <a:p>
            <a:pPr>
              <a:spcBef>
                <a:spcPts val="375"/>
              </a:spcBef>
              <a:spcAft>
                <a:spcPts val="1000"/>
              </a:spcAft>
            </a:pPr>
            <a:r>
              <a:rPr lang="en-GB" dirty="0" smtClean="0"/>
              <a:t>Knowledge of the intermediary’s corruption may justify rescission.</a:t>
            </a:r>
          </a:p>
          <a:p>
            <a:pPr lvl="1">
              <a:spcAft>
                <a:spcPts val="1000"/>
              </a:spcAft>
              <a:buFont typeface="Wingdings" panose="05000000000000000000" pitchFamily="2" charset="2"/>
              <a:buChar char="Ø"/>
            </a:pPr>
            <a:r>
              <a:rPr lang="en-GB" dirty="0" smtClean="0"/>
              <a:t>The bank must know of the conflict of interest created by the intermediary’s wrongdoing.</a:t>
            </a:r>
          </a:p>
          <a:p>
            <a:pPr lvl="1">
              <a:spcAft>
                <a:spcPts val="1000"/>
              </a:spcAft>
              <a:buFont typeface="Wingdings" panose="05000000000000000000" pitchFamily="2" charset="2"/>
              <a:buChar char="Ø"/>
            </a:pPr>
            <a:r>
              <a:rPr lang="en-GB" dirty="0"/>
              <a:t>Actual knowledge </a:t>
            </a:r>
            <a:r>
              <a:rPr lang="en-GB" dirty="0" smtClean="0"/>
              <a:t>or wilful blindness is necessary.</a:t>
            </a:r>
          </a:p>
          <a:p>
            <a:pPr lvl="1">
              <a:spcAft>
                <a:spcPts val="1000"/>
              </a:spcAft>
              <a:buFont typeface="Wingdings" panose="05000000000000000000" pitchFamily="2" charset="2"/>
              <a:buChar char="Ø"/>
            </a:pPr>
            <a:r>
              <a:rPr lang="en-GB" dirty="0" smtClean="0"/>
              <a:t>It is not enough that the bank ought to have appreciated that the intermediary was acting wrongfully.</a:t>
            </a:r>
          </a:p>
          <a:p>
            <a:pPr lvl="1">
              <a:spcAft>
                <a:spcPts val="1000"/>
              </a:spcAft>
              <a:buFont typeface="Wingdings" panose="05000000000000000000" pitchFamily="2" charset="2"/>
              <a:buChar char="Ø"/>
            </a:pPr>
            <a:r>
              <a:rPr lang="en-GB" i="1" dirty="0" smtClean="0"/>
              <a:t>Logicrose Limited v. Southend United Football Club Limited </a:t>
            </a:r>
            <a:r>
              <a:rPr lang="en-GB" dirty="0" smtClean="0"/>
              <a:t>[1988] 1 WLR 1256 per Millett J: </a:t>
            </a:r>
          </a:p>
          <a:p>
            <a:pPr marL="180000" lvl="1" indent="0">
              <a:spcAft>
                <a:spcPts val="1000"/>
              </a:spcAft>
              <a:buNone/>
            </a:pPr>
            <a:r>
              <a:rPr lang="en-GB" i="1" dirty="0"/>
              <a:t>	</a:t>
            </a:r>
            <a:r>
              <a:rPr lang="en-GB" i="1" dirty="0" smtClean="0"/>
              <a:t>“Parties to negotiations do not owe each other a duty to act reasonably, 	but only to act honestly.”</a:t>
            </a:r>
          </a:p>
          <a:p>
            <a:pPr marL="0" indent="0">
              <a:spcBef>
                <a:spcPts val="375"/>
              </a:spcBef>
              <a:spcAft>
                <a:spcPts val="1000"/>
              </a:spcAft>
              <a:buNone/>
            </a:pPr>
            <a:endParaRPr lang="en-GB" dirty="0" smtClean="0"/>
          </a:p>
          <a:p>
            <a:endParaRPr lang="en-GB" dirty="0" smtClean="0"/>
          </a:p>
          <a:p>
            <a:endParaRPr lang="en-GB" dirty="0"/>
          </a:p>
        </p:txBody>
      </p:sp>
    </p:spTree>
    <p:extLst>
      <p:ext uri="{BB962C8B-B14F-4D97-AF65-F5344CB8AC3E}">
        <p14:creationId xmlns:p14="http://schemas.microsoft.com/office/powerpoint/2010/main" val="27267940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a:t>Knowledge: Some difficult issues</a:t>
            </a:r>
          </a:p>
        </p:txBody>
      </p:sp>
      <p:sp>
        <p:nvSpPr>
          <p:cNvPr id="4" name="Content Placeholder 3"/>
          <p:cNvSpPr>
            <a:spLocks noGrp="1"/>
          </p:cNvSpPr>
          <p:nvPr>
            <p:ph sz="quarter" idx="11"/>
          </p:nvPr>
        </p:nvSpPr>
        <p:spPr>
          <a:xfrm>
            <a:off x="846000" y="1526583"/>
            <a:ext cx="7454900" cy="4254618"/>
          </a:xfrm>
        </p:spPr>
        <p:txBody>
          <a:bodyPr>
            <a:normAutofit/>
          </a:bodyPr>
          <a:lstStyle/>
          <a:p>
            <a:pPr>
              <a:spcBef>
                <a:spcPts val="375"/>
              </a:spcBef>
              <a:spcAft>
                <a:spcPts val="1000"/>
              </a:spcAft>
            </a:pPr>
            <a:r>
              <a:rPr lang="en-GB" dirty="0" smtClean="0"/>
              <a:t>What if the bank knows of the conflict, but believes (wrongly) that it will be disclosed to the investor?</a:t>
            </a:r>
          </a:p>
          <a:p>
            <a:pPr lvl="1">
              <a:spcAft>
                <a:spcPts val="1000"/>
              </a:spcAft>
              <a:buFont typeface="Wingdings" panose="05000000000000000000" pitchFamily="2" charset="2"/>
              <a:buChar char="Ø"/>
            </a:pPr>
            <a:r>
              <a:rPr lang="en-GB" dirty="0"/>
              <a:t>The bank </a:t>
            </a:r>
            <a:r>
              <a:rPr lang="en-GB" dirty="0" smtClean="0"/>
              <a:t>may still be vulnerable to rescission. </a:t>
            </a:r>
          </a:p>
          <a:p>
            <a:pPr lvl="1">
              <a:spcAft>
                <a:spcPts val="1000"/>
              </a:spcAft>
              <a:buFont typeface="Wingdings" panose="05000000000000000000" pitchFamily="2" charset="2"/>
              <a:buChar char="Ø"/>
            </a:pPr>
            <a:r>
              <a:rPr lang="en-GB" dirty="0" smtClean="0"/>
              <a:t>Entering into the transaction in these circumstances is a </a:t>
            </a:r>
            <a:r>
              <a:rPr lang="en-GB" i="1" dirty="0" smtClean="0"/>
              <a:t>“hazardous course”</a:t>
            </a:r>
            <a:r>
              <a:rPr lang="en-GB" dirty="0" smtClean="0"/>
              <a:t> (</a:t>
            </a:r>
            <a:r>
              <a:rPr lang="en-GB" i="1" dirty="0" smtClean="0"/>
              <a:t>Logicrose </a:t>
            </a:r>
            <a:r>
              <a:rPr lang="en-GB" i="1" dirty="0"/>
              <a:t>v. Southend</a:t>
            </a:r>
            <a:r>
              <a:rPr lang="en-GB" dirty="0"/>
              <a:t>).</a:t>
            </a:r>
          </a:p>
          <a:p>
            <a:pPr lvl="1">
              <a:spcAft>
                <a:spcPts val="1000"/>
              </a:spcAft>
              <a:buFont typeface="Wingdings" panose="05000000000000000000" pitchFamily="2" charset="2"/>
              <a:buChar char="Ø"/>
            </a:pPr>
            <a:r>
              <a:rPr lang="en-GB" dirty="0" smtClean="0"/>
              <a:t>The bank should therefore ensure that the conflict is disclosed. </a:t>
            </a:r>
            <a:r>
              <a:rPr lang="en-GB" dirty="0"/>
              <a:t>If it does not do so, </a:t>
            </a:r>
            <a:r>
              <a:rPr lang="en-GB" dirty="0" smtClean="0"/>
              <a:t>it </a:t>
            </a:r>
            <a:r>
              <a:rPr lang="en-GB" dirty="0"/>
              <a:t>takes the risk </a:t>
            </a:r>
            <a:r>
              <a:rPr lang="en-GB" dirty="0" smtClean="0"/>
              <a:t>that the conflict is not disclosed and the transaction is set aside.</a:t>
            </a:r>
            <a:endParaRPr lang="en-GB" dirty="0"/>
          </a:p>
          <a:p>
            <a:pPr>
              <a:spcBef>
                <a:spcPts val="375"/>
              </a:spcBef>
              <a:spcAft>
                <a:spcPts val="1000"/>
              </a:spcAft>
            </a:pPr>
            <a:r>
              <a:rPr lang="en-GB" dirty="0" smtClean="0"/>
              <a:t>It doesn’t matter whether the conflict is caused by the payment of money, or some other form of conflict of interest:</a:t>
            </a:r>
          </a:p>
          <a:p>
            <a:pPr marL="180975" indent="0">
              <a:spcBef>
                <a:spcPts val="375"/>
              </a:spcBef>
              <a:spcAft>
                <a:spcPts val="1000"/>
              </a:spcAft>
              <a:buNone/>
            </a:pPr>
            <a:r>
              <a:rPr lang="en-GB" i="1" dirty="0" smtClean="0"/>
              <a:t>“The mischief which the principle is aimed at preventing is the secret deprivation of the principal of the disinterested advice which he is entitled to expect from his fiduciary.”</a:t>
            </a:r>
            <a:endParaRPr lang="en-GB" dirty="0" smtClean="0"/>
          </a:p>
          <a:p>
            <a:pPr lvl="1">
              <a:spcAft>
                <a:spcPts val="1000"/>
              </a:spcAft>
              <a:buFont typeface="Wingdings" panose="05000000000000000000" pitchFamily="2" charset="2"/>
              <a:buChar char="Ø"/>
            </a:pPr>
            <a:endParaRPr lang="en-GB" dirty="0" smtClean="0"/>
          </a:p>
          <a:p>
            <a:pPr lvl="1">
              <a:spcAft>
                <a:spcPts val="1000"/>
              </a:spcAft>
              <a:buFont typeface="Wingdings" panose="05000000000000000000" pitchFamily="2" charset="2"/>
              <a:buChar char="Ø"/>
            </a:pPr>
            <a:endParaRPr lang="en-GB" dirty="0" smtClean="0"/>
          </a:p>
          <a:p>
            <a:pPr lvl="1">
              <a:spcAft>
                <a:spcPts val="1000"/>
              </a:spcAft>
            </a:pPr>
            <a:endParaRPr lang="en-GB" dirty="0"/>
          </a:p>
        </p:txBody>
      </p:sp>
    </p:spTree>
    <p:extLst>
      <p:ext uri="{BB962C8B-B14F-4D97-AF65-F5344CB8AC3E}">
        <p14:creationId xmlns:p14="http://schemas.microsoft.com/office/powerpoint/2010/main" val="31964333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a:bodyPr>
          <a:lstStyle/>
          <a:p>
            <a:r>
              <a:rPr lang="en-GB" dirty="0" smtClean="0"/>
              <a:t>Knowledge: Some difficult issues</a:t>
            </a:r>
            <a:endParaRPr lang="en-GB" dirty="0"/>
          </a:p>
        </p:txBody>
      </p:sp>
      <p:sp>
        <p:nvSpPr>
          <p:cNvPr id="4" name="Content Placeholder 3"/>
          <p:cNvSpPr>
            <a:spLocks noGrp="1"/>
          </p:cNvSpPr>
          <p:nvPr>
            <p:ph sz="quarter" idx="11"/>
          </p:nvPr>
        </p:nvSpPr>
        <p:spPr/>
        <p:txBody>
          <a:bodyPr>
            <a:normAutofit/>
          </a:bodyPr>
          <a:lstStyle/>
          <a:p>
            <a:pPr>
              <a:spcBef>
                <a:spcPts val="375"/>
              </a:spcBef>
              <a:spcAft>
                <a:spcPts val="1000"/>
              </a:spcAft>
            </a:pPr>
            <a:r>
              <a:rPr lang="en-GB" dirty="0" smtClean="0"/>
              <a:t>Did it matter that the investor’s directors know of part of the intermediary’s wrongdoing? </a:t>
            </a:r>
          </a:p>
          <a:p>
            <a:pPr lvl="1">
              <a:spcAft>
                <a:spcPts val="1000"/>
              </a:spcAft>
              <a:buFont typeface="Wingdings" panose="05000000000000000000" pitchFamily="2" charset="2"/>
              <a:buChar char="Ø"/>
            </a:pPr>
            <a:r>
              <a:rPr lang="en-GB" dirty="0" smtClean="0"/>
              <a:t>KWL’s CFO, Mr Heininger, knew about VP’s bribery, but did not know of UBS’s and VP’s “captive client” scheme. Was this enough to prevent rescission?</a:t>
            </a:r>
          </a:p>
          <a:p>
            <a:pPr lvl="1">
              <a:spcAft>
                <a:spcPts val="1000"/>
              </a:spcAft>
              <a:buFont typeface="Wingdings" panose="05000000000000000000" pitchFamily="2" charset="2"/>
              <a:buChar char="Ø"/>
            </a:pPr>
            <a:r>
              <a:rPr lang="en-GB" dirty="0" smtClean="0"/>
              <a:t>No: UBS’s argument that KWL had consented to the fraud was </a:t>
            </a:r>
            <a:r>
              <a:rPr lang="en-GB" i="1" dirty="0" smtClean="0"/>
              <a:t>“an entirely artificial theory”.</a:t>
            </a:r>
          </a:p>
          <a:p>
            <a:pPr lvl="1">
              <a:spcAft>
                <a:spcPts val="1000"/>
              </a:spcAft>
              <a:buFont typeface="Wingdings" panose="05000000000000000000" pitchFamily="2" charset="2"/>
              <a:buChar char="Ø"/>
            </a:pPr>
            <a:r>
              <a:rPr lang="en-GB" dirty="0" smtClean="0"/>
              <a:t>This was a sophisticated multi-party fraud. VP were the </a:t>
            </a:r>
            <a:r>
              <a:rPr lang="en-GB" i="1" dirty="0" smtClean="0"/>
              <a:t>“ringleader”</a:t>
            </a:r>
            <a:r>
              <a:rPr lang="en-GB" dirty="0" smtClean="0"/>
              <a:t>, but UBS was a participant in at least part of the fraud. KWL was the victim.</a:t>
            </a:r>
          </a:p>
          <a:p>
            <a:pPr lvl="1">
              <a:spcAft>
                <a:spcPts val="1000"/>
              </a:spcAft>
              <a:buFont typeface="Wingdings" panose="05000000000000000000" pitchFamily="2" charset="2"/>
              <a:buChar char="Ø"/>
            </a:pPr>
            <a:r>
              <a:rPr lang="en-GB" dirty="0" smtClean="0"/>
              <a:t>Therefore there was no attribution to KWL of its director’s knowledge of one part of the fraud, to prevent a claim for rescission against UBS. </a:t>
            </a:r>
          </a:p>
          <a:p>
            <a:pPr lvl="1">
              <a:spcAft>
                <a:spcPts val="1000"/>
              </a:spcAft>
              <a:buFont typeface="Wingdings" panose="05000000000000000000" pitchFamily="2" charset="2"/>
              <a:buChar char="Ø"/>
            </a:pPr>
            <a:r>
              <a:rPr lang="en-GB" i="1" dirty="0" smtClean="0"/>
              <a:t>Bilta (UK) Limited v. Nazir </a:t>
            </a:r>
            <a:r>
              <a:rPr lang="en-GB" dirty="0" smtClean="0"/>
              <a:t>[2016] AC 1 extended.</a:t>
            </a:r>
          </a:p>
          <a:p>
            <a:pPr>
              <a:spcBef>
                <a:spcPts val="375"/>
              </a:spcBef>
              <a:spcAft>
                <a:spcPts val="1000"/>
              </a:spcAft>
            </a:pPr>
            <a:endParaRPr lang="en-GB" dirty="0"/>
          </a:p>
        </p:txBody>
      </p:sp>
    </p:spTree>
    <p:extLst>
      <p:ext uri="{BB962C8B-B14F-4D97-AF65-F5344CB8AC3E}">
        <p14:creationId xmlns:p14="http://schemas.microsoft.com/office/powerpoint/2010/main" val="274291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Unconscionability: A new type of claim?</a:t>
            </a:r>
            <a:endParaRPr lang="en-GB" dirty="0"/>
          </a:p>
        </p:txBody>
      </p:sp>
      <p:sp>
        <p:nvSpPr>
          <p:cNvPr id="4" name="Content Placeholder 3"/>
          <p:cNvSpPr>
            <a:spLocks noGrp="1"/>
          </p:cNvSpPr>
          <p:nvPr>
            <p:ph sz="quarter" idx="11"/>
          </p:nvPr>
        </p:nvSpPr>
        <p:spPr>
          <a:xfrm>
            <a:off x="846000" y="1501422"/>
            <a:ext cx="7454900" cy="4279778"/>
          </a:xfrm>
        </p:spPr>
        <p:txBody>
          <a:bodyPr>
            <a:normAutofit/>
          </a:bodyPr>
          <a:lstStyle/>
          <a:p>
            <a:pPr>
              <a:spcBef>
                <a:spcPts val="375"/>
              </a:spcBef>
              <a:spcAft>
                <a:spcPts val="1000"/>
              </a:spcAft>
            </a:pPr>
            <a:r>
              <a:rPr lang="en-GB" dirty="0" smtClean="0"/>
              <a:t>The Court of Appeal further held that there was a broader principle, which might apply where the bank was implicated in some (but not all) of the intermediary’s wrongdoing.</a:t>
            </a:r>
          </a:p>
          <a:p>
            <a:pPr>
              <a:spcBef>
                <a:spcPts val="375"/>
              </a:spcBef>
              <a:spcAft>
                <a:spcPts val="1000"/>
              </a:spcAft>
            </a:pPr>
            <a:r>
              <a:rPr lang="en-GB" dirty="0" smtClean="0"/>
              <a:t>This principle was summarised by the majority as follows:</a:t>
            </a:r>
          </a:p>
          <a:p>
            <a:pPr marL="180000" lvl="1" indent="0">
              <a:spcAft>
                <a:spcPts val="1000"/>
              </a:spcAft>
              <a:buNone/>
            </a:pPr>
            <a:r>
              <a:rPr lang="en-GB" i="1" dirty="0" smtClean="0"/>
              <a:t>“Where </a:t>
            </a:r>
            <a:r>
              <a:rPr lang="en-GB" i="1" dirty="0"/>
              <a:t>a party to an intended transaction deals with the other </a:t>
            </a:r>
            <a:r>
              <a:rPr lang="en-GB" i="1" dirty="0" smtClean="0"/>
              <a:t>party's agent </a:t>
            </a:r>
            <a:r>
              <a:rPr lang="en-GB" i="1" dirty="0"/>
              <a:t>secretly and behind his back, and dishonestly assists that agent to abuse his fiduciary duties to the other party so as to bring that transaction about, then the first party's conscience may be affected not merely by the particular form of abuse by the agent of which it actually knew, but also by any other abuse which the agent chose to employ to bring about the transaction with the first party</a:t>
            </a:r>
            <a:r>
              <a:rPr lang="en-GB" i="1" dirty="0" smtClean="0"/>
              <a:t>.”</a:t>
            </a:r>
            <a:endParaRPr lang="en-GB" dirty="0" smtClean="0"/>
          </a:p>
          <a:p>
            <a:pPr>
              <a:spcBef>
                <a:spcPts val="375"/>
              </a:spcBef>
              <a:spcAft>
                <a:spcPts val="1000"/>
              </a:spcAft>
            </a:pPr>
            <a:r>
              <a:rPr lang="en-GB" dirty="0"/>
              <a:t>What does this require the investor to show? There appear to be two elements:</a:t>
            </a:r>
          </a:p>
          <a:p>
            <a:pPr lvl="1">
              <a:spcAft>
                <a:spcPts val="1000"/>
              </a:spcAft>
            </a:pPr>
            <a:r>
              <a:rPr lang="en-GB" dirty="0"/>
              <a:t>Secret dealing with the investor’s agent; and</a:t>
            </a:r>
          </a:p>
          <a:p>
            <a:pPr lvl="1">
              <a:spcAft>
                <a:spcPts val="1000"/>
              </a:spcAft>
            </a:pPr>
            <a:r>
              <a:rPr lang="en-GB" dirty="0"/>
              <a:t>Dishonest assistance of the agent’s breach of fiduciary duty.</a:t>
            </a:r>
          </a:p>
          <a:p>
            <a:pPr lvl="1"/>
            <a:endParaRPr lang="en-GB" dirty="0"/>
          </a:p>
        </p:txBody>
      </p:sp>
    </p:spTree>
    <p:extLst>
      <p:ext uri="{BB962C8B-B14F-4D97-AF65-F5344CB8AC3E}">
        <p14:creationId xmlns:p14="http://schemas.microsoft.com/office/powerpoint/2010/main" val="6123158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Unconscionability (2)</a:t>
            </a:r>
            <a:endParaRPr lang="en-GB" dirty="0"/>
          </a:p>
        </p:txBody>
      </p:sp>
      <p:sp>
        <p:nvSpPr>
          <p:cNvPr id="4" name="Content Placeholder 3"/>
          <p:cNvSpPr>
            <a:spLocks noGrp="1"/>
          </p:cNvSpPr>
          <p:nvPr>
            <p:ph sz="quarter" idx="11"/>
          </p:nvPr>
        </p:nvSpPr>
        <p:spPr>
          <a:xfrm>
            <a:off x="846000" y="1411111"/>
            <a:ext cx="7454900" cy="4370089"/>
          </a:xfrm>
        </p:spPr>
        <p:txBody>
          <a:bodyPr>
            <a:normAutofit/>
          </a:bodyPr>
          <a:lstStyle/>
          <a:p>
            <a:pPr>
              <a:spcBef>
                <a:spcPts val="375"/>
              </a:spcBef>
              <a:spcAft>
                <a:spcPts val="1000"/>
              </a:spcAft>
            </a:pPr>
            <a:r>
              <a:rPr lang="en-GB" dirty="0" smtClean="0"/>
              <a:t>But, if these elements are satisfied, then the bank may effectively be fixed with the knowledge of </a:t>
            </a:r>
            <a:r>
              <a:rPr lang="en-GB" i="1" dirty="0" smtClean="0"/>
              <a:t>all </a:t>
            </a:r>
            <a:r>
              <a:rPr lang="en-GB" dirty="0" smtClean="0"/>
              <a:t>the investor’s agent’s wrongdoing.</a:t>
            </a:r>
          </a:p>
          <a:p>
            <a:pPr>
              <a:spcBef>
                <a:spcPts val="375"/>
              </a:spcBef>
              <a:spcAft>
                <a:spcPts val="1000"/>
              </a:spcAft>
            </a:pPr>
            <a:r>
              <a:rPr lang="en-GB" dirty="0" smtClean="0"/>
              <a:t>This may be very important where:</a:t>
            </a:r>
          </a:p>
          <a:p>
            <a:pPr lvl="1">
              <a:spcAft>
                <a:spcPts val="1000"/>
              </a:spcAft>
              <a:buFont typeface="Wingdings" panose="05000000000000000000" pitchFamily="2" charset="2"/>
              <a:buChar char="Ø"/>
            </a:pPr>
            <a:r>
              <a:rPr lang="en-GB" dirty="0" smtClean="0"/>
              <a:t>The bank assists the agent in committing a breach of fiduciary duty, but that breach is not sufficient to justify rescission; but</a:t>
            </a:r>
          </a:p>
          <a:p>
            <a:pPr lvl="1">
              <a:spcAft>
                <a:spcPts val="1000"/>
              </a:spcAft>
              <a:buFont typeface="Wingdings" panose="05000000000000000000" pitchFamily="2" charset="2"/>
              <a:buChar char="Ø"/>
            </a:pPr>
            <a:r>
              <a:rPr lang="en-GB" dirty="0" smtClean="0"/>
              <a:t>There are further, more serious breaches, which the bank is unaware of, which would justify rescission.</a:t>
            </a:r>
          </a:p>
          <a:p>
            <a:pPr>
              <a:spcBef>
                <a:spcPts val="375"/>
              </a:spcBef>
              <a:spcAft>
                <a:spcPts val="1000"/>
              </a:spcAft>
            </a:pPr>
            <a:r>
              <a:rPr lang="en-GB" dirty="0" smtClean="0"/>
              <a:t>In UBS v. KWL, this meant that UBS was treated as party to Value Partners’ bribery even though it did not know about it.</a:t>
            </a:r>
          </a:p>
          <a:p>
            <a:pPr>
              <a:spcBef>
                <a:spcPts val="375"/>
              </a:spcBef>
              <a:spcAft>
                <a:spcPts val="1000"/>
              </a:spcAft>
            </a:pPr>
            <a:r>
              <a:rPr lang="en-GB" dirty="0" smtClean="0"/>
              <a:t>And because rescission usually follows as a matter of course in cases of bribery, the transactions could be rescinded on that ground even if rescission was otherwise unavailable.</a:t>
            </a:r>
          </a:p>
          <a:p>
            <a:pPr>
              <a:spcBef>
                <a:spcPts val="375"/>
              </a:spcBef>
              <a:spcAft>
                <a:spcPts val="1000"/>
              </a:spcAft>
            </a:pPr>
            <a:endParaRPr lang="en-GB" dirty="0" smtClean="0"/>
          </a:p>
        </p:txBody>
      </p:sp>
    </p:spTree>
    <p:extLst>
      <p:ext uri="{BB962C8B-B14F-4D97-AF65-F5344CB8AC3E}">
        <p14:creationId xmlns:p14="http://schemas.microsoft.com/office/powerpoint/2010/main" val="1786747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Unconscionability (3)</a:t>
            </a:r>
            <a:endParaRPr lang="en-GB" dirty="0"/>
          </a:p>
        </p:txBody>
      </p:sp>
      <p:sp>
        <p:nvSpPr>
          <p:cNvPr id="4" name="Content Placeholder 3"/>
          <p:cNvSpPr>
            <a:spLocks noGrp="1"/>
          </p:cNvSpPr>
          <p:nvPr>
            <p:ph sz="quarter" idx="11"/>
          </p:nvPr>
        </p:nvSpPr>
        <p:spPr/>
        <p:txBody>
          <a:bodyPr>
            <a:normAutofit/>
          </a:bodyPr>
          <a:lstStyle/>
          <a:p>
            <a:pPr>
              <a:spcBef>
                <a:spcPts val="375"/>
              </a:spcBef>
              <a:spcAft>
                <a:spcPts val="1000"/>
              </a:spcAft>
            </a:pPr>
            <a:r>
              <a:rPr lang="en-GB" dirty="0" smtClean="0"/>
              <a:t>Criticism of this approach: Gloster LJ’s dissent.</a:t>
            </a:r>
          </a:p>
          <a:p>
            <a:pPr marL="180975" indent="0">
              <a:spcBef>
                <a:spcPts val="375"/>
              </a:spcBef>
              <a:spcAft>
                <a:spcPts val="1000"/>
              </a:spcAft>
              <a:buNone/>
            </a:pPr>
            <a:r>
              <a:rPr lang="en-GB" i="1" dirty="0" smtClean="0"/>
              <a:t>“</a:t>
            </a:r>
            <a:r>
              <a:rPr lang="en-GB" i="1" dirty="0"/>
              <a:t>In my view it is impracticable and unreal to introduce into commercial transactions the moral standards of the vicarage – or, put in legal terms, to impose on counter-parties the obligations of a trustee</a:t>
            </a:r>
            <a:r>
              <a:rPr lang="en-GB" i="1" dirty="0" smtClean="0"/>
              <a:t>.”</a:t>
            </a:r>
          </a:p>
          <a:p>
            <a:pPr>
              <a:spcBef>
                <a:spcPts val="375"/>
              </a:spcBef>
              <a:spcAft>
                <a:spcPts val="1000"/>
              </a:spcAft>
            </a:pPr>
            <a:r>
              <a:rPr lang="en-GB" dirty="0" smtClean="0"/>
              <a:t>The majority rejected this criticism:</a:t>
            </a:r>
          </a:p>
          <a:p>
            <a:pPr marL="180000" lvl="1" indent="0">
              <a:spcAft>
                <a:spcPts val="1000"/>
              </a:spcAft>
              <a:buNone/>
            </a:pPr>
            <a:r>
              <a:rPr lang="en-GB" i="1" dirty="0" smtClean="0"/>
              <a:t>“UBS</a:t>
            </a:r>
            <a:r>
              <a:rPr lang="en-GB" i="1" dirty="0"/>
              <a:t>, having dishonestly assisted KWL's fiduciary agent to abuse its duty of loyalty in order to procure a contract by illegitimate means cannot in our view be heard to say that its conscience is clear if that agent, which was known to be dishonest, includes as part of its course of abuse, other illegitimate means such as the payment of a bribe to a decision-maker within the management structure of its </a:t>
            </a:r>
            <a:r>
              <a:rPr lang="en-GB" i="1" dirty="0" smtClean="0"/>
              <a:t>principal.”</a:t>
            </a:r>
          </a:p>
        </p:txBody>
      </p:sp>
    </p:spTree>
    <p:extLst>
      <p:ext uri="{BB962C8B-B14F-4D97-AF65-F5344CB8AC3E}">
        <p14:creationId xmlns:p14="http://schemas.microsoft.com/office/powerpoint/2010/main" val="26355267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Unconscionability (4)</a:t>
            </a:r>
            <a:endParaRPr lang="en-GB" dirty="0"/>
          </a:p>
        </p:txBody>
      </p:sp>
      <p:sp>
        <p:nvSpPr>
          <p:cNvPr id="4" name="Content Placeholder 3"/>
          <p:cNvSpPr>
            <a:spLocks noGrp="1"/>
          </p:cNvSpPr>
          <p:nvPr>
            <p:ph sz="quarter" idx="11"/>
          </p:nvPr>
        </p:nvSpPr>
        <p:spPr/>
        <p:txBody>
          <a:bodyPr/>
          <a:lstStyle/>
          <a:p>
            <a:pPr>
              <a:spcBef>
                <a:spcPts val="375"/>
              </a:spcBef>
              <a:spcAft>
                <a:spcPts val="1000"/>
              </a:spcAft>
            </a:pPr>
            <a:r>
              <a:rPr lang="en-GB" dirty="0" smtClean="0"/>
              <a:t>There are potential uncertainties regarding the scope of this principle.</a:t>
            </a:r>
          </a:p>
          <a:p>
            <a:pPr>
              <a:spcBef>
                <a:spcPts val="375"/>
              </a:spcBef>
              <a:spcAft>
                <a:spcPts val="1000"/>
              </a:spcAft>
            </a:pPr>
            <a:r>
              <a:rPr lang="en-GB" dirty="0" smtClean="0"/>
              <a:t>But it does seem to be justified by the law’s policy of deterring corrupt behaviour.</a:t>
            </a:r>
          </a:p>
          <a:p>
            <a:pPr>
              <a:spcBef>
                <a:spcPts val="375"/>
              </a:spcBef>
              <a:spcAft>
                <a:spcPts val="1000"/>
              </a:spcAft>
            </a:pPr>
            <a:r>
              <a:rPr lang="en-GB" dirty="0" smtClean="0"/>
              <a:t>UBS v. KWL suggests that the courts will not indulge arguments about degrees of dishonesty, and parties must take care to ensure that they do not assist dishonest agents.</a:t>
            </a:r>
          </a:p>
          <a:p>
            <a:pPr marL="180000" lvl="1" indent="0">
              <a:spcAft>
                <a:spcPts val="1000"/>
              </a:spcAft>
              <a:buNone/>
            </a:pPr>
            <a:r>
              <a:rPr lang="en-GB" i="1" dirty="0" smtClean="0"/>
              <a:t>“Provided </a:t>
            </a:r>
            <a:r>
              <a:rPr lang="en-GB" i="1" dirty="0"/>
              <a:t>that contracting parties act honestly, they will not be affected by what they do not know (provided they do not turn a blind eye to the truth</a:t>
            </a:r>
            <a:r>
              <a:rPr lang="en-GB" i="1" dirty="0" smtClean="0"/>
              <a:t>).”</a:t>
            </a:r>
          </a:p>
          <a:p>
            <a:pPr>
              <a:spcBef>
                <a:spcPts val="375"/>
              </a:spcBef>
              <a:spcAft>
                <a:spcPts val="1000"/>
              </a:spcAft>
            </a:pPr>
            <a:endParaRPr lang="en-GB" dirty="0" smtClean="0"/>
          </a:p>
          <a:p>
            <a:pPr lvl="1">
              <a:spcAft>
                <a:spcPts val="1000"/>
              </a:spcAft>
              <a:buFont typeface="Wingdings" panose="05000000000000000000" pitchFamily="2" charset="2"/>
              <a:buChar char="Ø"/>
            </a:pPr>
            <a:endParaRPr lang="en-GB" dirty="0"/>
          </a:p>
          <a:p>
            <a:pPr lvl="1">
              <a:spcAft>
                <a:spcPts val="1000"/>
              </a:spcAft>
              <a:buFont typeface="Wingdings" panose="05000000000000000000" pitchFamily="2" charset="2"/>
              <a:buChar char="Ø"/>
            </a:pPr>
            <a:endParaRPr lang="en-GB" dirty="0" smtClean="0"/>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13337376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Damages claims</a:t>
            </a:r>
            <a:endParaRPr lang="en-GB" dirty="0"/>
          </a:p>
        </p:txBody>
      </p:sp>
      <p:sp>
        <p:nvSpPr>
          <p:cNvPr id="4" name="Content Placeholder 3"/>
          <p:cNvSpPr>
            <a:spLocks noGrp="1"/>
          </p:cNvSpPr>
          <p:nvPr>
            <p:ph sz="quarter" idx="11"/>
          </p:nvPr>
        </p:nvSpPr>
        <p:spPr/>
        <p:txBody>
          <a:bodyPr/>
          <a:lstStyle/>
          <a:p>
            <a:pPr>
              <a:spcBef>
                <a:spcPts val="1000"/>
              </a:spcBef>
              <a:spcAft>
                <a:spcPts val="1000"/>
              </a:spcAft>
            </a:pPr>
            <a:r>
              <a:rPr lang="en-GB" dirty="0" smtClean="0"/>
              <a:t>If for any reason rescission is not available, there are alternative remedies. For example:</a:t>
            </a:r>
          </a:p>
          <a:p>
            <a:pPr lvl="1">
              <a:spcBef>
                <a:spcPts val="1000"/>
              </a:spcBef>
              <a:spcAft>
                <a:spcPts val="1000"/>
              </a:spcAft>
            </a:pPr>
            <a:r>
              <a:rPr lang="en-GB" dirty="0"/>
              <a:t>Equitable compensation for dishonest assistance;</a:t>
            </a:r>
          </a:p>
          <a:p>
            <a:pPr lvl="1">
              <a:spcBef>
                <a:spcPts val="1000"/>
              </a:spcBef>
              <a:spcAft>
                <a:spcPts val="1000"/>
              </a:spcAft>
            </a:pPr>
            <a:r>
              <a:rPr lang="en-GB" dirty="0"/>
              <a:t>Damages for dishonest </a:t>
            </a:r>
            <a:r>
              <a:rPr lang="en-GB" dirty="0" smtClean="0"/>
              <a:t>misrepresentation.</a:t>
            </a:r>
            <a:endParaRPr lang="en-GB" dirty="0"/>
          </a:p>
          <a:p>
            <a:pPr>
              <a:spcBef>
                <a:spcPts val="1000"/>
              </a:spcBef>
              <a:spcAft>
                <a:spcPts val="1000"/>
              </a:spcAft>
            </a:pPr>
            <a:r>
              <a:rPr lang="en-GB" dirty="0" smtClean="0"/>
              <a:t>But these claims will require proof of actual loss.</a:t>
            </a:r>
          </a:p>
          <a:p>
            <a:pPr>
              <a:spcBef>
                <a:spcPts val="1000"/>
              </a:spcBef>
              <a:spcAft>
                <a:spcPts val="1000"/>
              </a:spcAft>
            </a:pPr>
            <a:r>
              <a:rPr lang="en-GB" dirty="0" smtClean="0"/>
              <a:t>If the bank is found responsible for any bribe, it should also be possible to sue for the amount of the bribe.</a:t>
            </a:r>
          </a:p>
        </p:txBody>
      </p:sp>
    </p:spTree>
    <p:extLst>
      <p:ext uri="{BB962C8B-B14F-4D97-AF65-F5344CB8AC3E}">
        <p14:creationId xmlns:p14="http://schemas.microsoft.com/office/powerpoint/2010/main" val="298218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p:cNvSpPr>
            <a:spLocks noGrp="1"/>
          </p:cNvSpPr>
          <p:nvPr>
            <p:ph type="title"/>
          </p:nvPr>
        </p:nvSpPr>
        <p:spPr/>
        <p:txBody>
          <a:bodyPr/>
          <a:lstStyle/>
          <a:p>
            <a:r>
              <a:rPr lang="en-GB" dirty="0"/>
              <a:t>Shareholder claims</a:t>
            </a:r>
          </a:p>
        </p:txBody>
      </p:sp>
      <p:sp>
        <p:nvSpPr>
          <p:cNvPr id="4" name="Content Placeholder 3"/>
          <p:cNvSpPr>
            <a:spLocks noGrp="1"/>
          </p:cNvSpPr>
          <p:nvPr>
            <p:ph sz="quarter" idx="11"/>
          </p:nvPr>
        </p:nvSpPr>
        <p:spPr/>
        <p:txBody>
          <a:bodyPr/>
          <a:lstStyle/>
          <a:p>
            <a:r>
              <a:rPr lang="en-GB" dirty="0"/>
              <a:t>Procedural Routes</a:t>
            </a:r>
          </a:p>
          <a:p>
            <a:endParaRPr lang="en-GB" dirty="0"/>
          </a:p>
          <a:p>
            <a:pPr lvl="1"/>
            <a:r>
              <a:rPr lang="en-GB" dirty="0"/>
              <a:t>Part 19 GLO – RBS Rights Litigation and Lloyds/HBOS Shareholder GLO</a:t>
            </a:r>
          </a:p>
          <a:p>
            <a:pPr lvl="1"/>
            <a:endParaRPr lang="en-GB" dirty="0"/>
          </a:p>
          <a:p>
            <a:pPr lvl="1"/>
            <a:r>
              <a:rPr lang="en-GB" u="sng" dirty="0"/>
              <a:t>Greenwood v Goodwin</a:t>
            </a:r>
            <a:r>
              <a:rPr lang="en-GB" dirty="0"/>
              <a:t> [2013] EWHC 2785 (Ch), judgment of </a:t>
            </a:r>
            <a:r>
              <a:rPr lang="en-GB" dirty="0" err="1"/>
              <a:t>Hildyard</a:t>
            </a:r>
            <a:r>
              <a:rPr lang="en-GB" dirty="0"/>
              <a:t> J ordering GLO in RBS Rights Issue Litigation.</a:t>
            </a:r>
          </a:p>
          <a:p>
            <a:pPr lvl="1">
              <a:buNone/>
            </a:pPr>
            <a:endParaRPr lang="en-GB" dirty="0"/>
          </a:p>
          <a:p>
            <a:pPr lvl="1"/>
            <a:r>
              <a:rPr lang="en-GB" u="sng" dirty="0"/>
              <a:t>Greenwood v Goodwin</a:t>
            </a:r>
            <a:r>
              <a:rPr lang="en-GB" dirty="0"/>
              <a:t> [2014] EWHC 227 (Ch), judgment of </a:t>
            </a:r>
            <a:r>
              <a:rPr lang="en-GB" dirty="0" err="1"/>
              <a:t>Hildyard</a:t>
            </a:r>
            <a:r>
              <a:rPr lang="en-GB" dirty="0"/>
              <a:t> J in relation to principles to apply in apportioning liability of Claimants for common costs.</a:t>
            </a:r>
          </a:p>
          <a:p>
            <a:pPr lvl="1"/>
            <a:endParaRPr lang="en-GB" dirty="0"/>
          </a:p>
          <a:p>
            <a:pPr lvl="1"/>
            <a:endParaRPr lang="en-GB" dirty="0"/>
          </a:p>
          <a:p>
            <a:pPr lvl="1"/>
            <a:endParaRPr lang="en-GB" dirty="0"/>
          </a:p>
          <a:p>
            <a:pPr lvl="1"/>
            <a:endParaRPr lang="en-GB"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Conclusions</a:t>
            </a:r>
            <a:endParaRPr lang="en-GB" dirty="0"/>
          </a:p>
        </p:txBody>
      </p:sp>
      <p:sp>
        <p:nvSpPr>
          <p:cNvPr id="4" name="Content Placeholder 3"/>
          <p:cNvSpPr>
            <a:spLocks noGrp="1"/>
          </p:cNvSpPr>
          <p:nvPr>
            <p:ph sz="quarter" idx="11"/>
          </p:nvPr>
        </p:nvSpPr>
        <p:spPr/>
        <p:txBody>
          <a:bodyPr>
            <a:normAutofit/>
          </a:bodyPr>
          <a:lstStyle/>
          <a:p>
            <a:pPr>
              <a:spcBef>
                <a:spcPts val="375"/>
              </a:spcBef>
              <a:spcAft>
                <a:spcPts val="1000"/>
              </a:spcAft>
            </a:pPr>
            <a:r>
              <a:rPr lang="en-GB" dirty="0" smtClean="0"/>
              <a:t>Implications of the decision?</a:t>
            </a:r>
          </a:p>
          <a:p>
            <a:pPr lvl="1">
              <a:spcAft>
                <a:spcPts val="1000"/>
              </a:spcAft>
              <a:buFont typeface="Wingdings" panose="05000000000000000000" pitchFamily="2" charset="2"/>
              <a:buChar char="Ø"/>
            </a:pPr>
            <a:r>
              <a:rPr lang="en-GB" dirty="0"/>
              <a:t>The Court of Appeal was reluctant to </a:t>
            </a:r>
            <a:r>
              <a:rPr lang="en-GB" dirty="0" smtClean="0"/>
              <a:t>adopt an </a:t>
            </a:r>
            <a:r>
              <a:rPr lang="en-GB" dirty="0"/>
              <a:t>agency analysis where this would be an artificial way of imposing liability.</a:t>
            </a:r>
          </a:p>
          <a:p>
            <a:pPr lvl="1">
              <a:spcAft>
                <a:spcPts val="1000"/>
              </a:spcAft>
              <a:buFont typeface="Wingdings" panose="05000000000000000000" pitchFamily="2" charset="2"/>
              <a:buChar char="Ø"/>
            </a:pPr>
            <a:r>
              <a:rPr lang="en-GB" dirty="0"/>
              <a:t>But the majority was willing to take a relatively generous approach to rescission </a:t>
            </a:r>
            <a:r>
              <a:rPr lang="en-GB" dirty="0" smtClean="0"/>
              <a:t>on the other grounds.</a:t>
            </a:r>
          </a:p>
          <a:p>
            <a:pPr lvl="1">
              <a:spcAft>
                <a:spcPts val="1000"/>
              </a:spcAft>
              <a:buFont typeface="Wingdings" panose="05000000000000000000" pitchFamily="2" charset="2"/>
              <a:buChar char="Ø"/>
            </a:pPr>
            <a:r>
              <a:rPr lang="en-GB" dirty="0" smtClean="0"/>
              <a:t>Importantly, the majority rejected any argument that UBS could escape liability on the basis it only knew about the less serious parts of VP’s wrongdoing.</a:t>
            </a:r>
          </a:p>
          <a:p>
            <a:pPr lvl="2">
              <a:spcAft>
                <a:spcPts val="1000"/>
              </a:spcAft>
              <a:buFont typeface="Courier New" panose="02070309020205020404" pitchFamily="49" charset="0"/>
              <a:buChar char="o"/>
            </a:pPr>
            <a:r>
              <a:rPr lang="en-GB" dirty="0" smtClean="0"/>
              <a:t>Once UBS was implicated in one aspect of VP’s fraud, this prevented any argument based on attribution of knowledge of KWL’s Managing Director.</a:t>
            </a:r>
          </a:p>
          <a:p>
            <a:pPr lvl="2">
              <a:spcAft>
                <a:spcPts val="1000"/>
              </a:spcAft>
              <a:buFont typeface="Courier New" panose="02070309020205020404" pitchFamily="49" charset="0"/>
              <a:buChar char="o"/>
            </a:pPr>
            <a:r>
              <a:rPr lang="en-GB" dirty="0" smtClean="0"/>
              <a:t>Even more starkly, UBS was found to be responsible for VP’s bribery, despite not knowing about it.</a:t>
            </a:r>
            <a:endParaRPr lang="en-GB" dirty="0"/>
          </a:p>
          <a:p>
            <a:pPr>
              <a:spcBef>
                <a:spcPts val="375"/>
              </a:spcBef>
              <a:spcAft>
                <a:spcPts val="1000"/>
              </a:spcAft>
            </a:pPr>
            <a:endParaRPr lang="en-GB" dirty="0" smtClean="0"/>
          </a:p>
          <a:p>
            <a:pPr>
              <a:spcBef>
                <a:spcPts val="375"/>
              </a:spcBef>
              <a:spcAft>
                <a:spcPts val="1000"/>
              </a:spcAft>
            </a:pPr>
            <a:endParaRPr lang="en-GB" dirty="0" smtClean="0"/>
          </a:p>
          <a:p>
            <a:pPr lvl="1">
              <a:spcAft>
                <a:spcPts val="1000"/>
              </a:spcAft>
              <a:buFont typeface="Wingdings" panose="05000000000000000000" pitchFamily="2" charset="2"/>
              <a:buChar char="Ø"/>
            </a:pPr>
            <a:endParaRPr lang="en-GB" dirty="0"/>
          </a:p>
          <a:p>
            <a:pPr lvl="1">
              <a:spcAft>
                <a:spcPts val="1000"/>
              </a:spcAft>
              <a:buFont typeface="Wingdings" panose="05000000000000000000" pitchFamily="2" charset="2"/>
              <a:buChar char="Ø"/>
            </a:pPr>
            <a:endParaRPr lang="en-GB" dirty="0"/>
          </a:p>
        </p:txBody>
      </p:sp>
    </p:spTree>
    <p:extLst>
      <p:ext uri="{BB962C8B-B14F-4D97-AF65-F5344CB8AC3E}">
        <p14:creationId xmlns:p14="http://schemas.microsoft.com/office/powerpoint/2010/main" val="14398354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944850"/>
            <a:ext cx="7886700" cy="2828079"/>
          </a:xfrm>
        </p:spPr>
        <p:txBody>
          <a:bodyPr>
            <a:normAutofit fontScale="90000"/>
          </a:bodyPr>
          <a:lstStyle/>
          <a:p>
            <a:r>
              <a:rPr lang="en-GB" sz="2000" b="1" dirty="0" smtClean="0"/>
              <a:t/>
            </a:r>
            <a:br>
              <a:rPr lang="en-GB" sz="2000" b="1" dirty="0" smtClean="0"/>
            </a:br>
            <a:r>
              <a:rPr lang="en-GB" sz="2000" b="1" dirty="0"/>
              <a:t/>
            </a:r>
            <a:br>
              <a:rPr lang="en-GB" sz="2000" b="1" dirty="0"/>
            </a:br>
            <a:r>
              <a:rPr lang="en-GB" sz="2000" dirty="0" smtClean="0"/>
              <a:t>ANNUAL COMMERCIAL CONFERENCE</a:t>
            </a:r>
            <a:r>
              <a:rPr lang="en-GB" b="1" dirty="0" smtClean="0"/>
              <a:t/>
            </a:r>
            <a:br>
              <a:rPr lang="en-GB" b="1" dirty="0" smtClean="0"/>
            </a:br>
            <a:r>
              <a:rPr lang="en-GB" b="1" dirty="0"/>
              <a:t/>
            </a:r>
            <a:br>
              <a:rPr lang="en-GB" b="1" dirty="0"/>
            </a:br>
            <a:r>
              <a:rPr lang="en-GB" b="1" dirty="0" smtClean="0"/>
              <a:t>Banking </a:t>
            </a:r>
            <a:r>
              <a:rPr lang="en-GB" b="1" dirty="0"/>
              <a:t>and financial services </a:t>
            </a:r>
            <a:r>
              <a:rPr lang="en-GB" b="1" dirty="0" smtClean="0"/>
              <a:t>litigation </a:t>
            </a:r>
            <a:br>
              <a:rPr lang="en-GB" b="1" dirty="0" smtClean="0"/>
            </a:br>
            <a:r>
              <a:rPr lang="en-GB" b="1" dirty="0" smtClean="0"/>
              <a:t>10 </a:t>
            </a:r>
            <a:r>
              <a:rPr lang="en-GB" b="1" dirty="0"/>
              <a:t>years after </a:t>
            </a:r>
            <a:r>
              <a:rPr lang="en-GB" b="1" dirty="0" smtClean="0"/>
              <a:t>Lehman</a:t>
            </a:r>
            <a:br>
              <a:rPr lang="en-GB" b="1" dirty="0" smtClean="0"/>
            </a:br>
            <a:r>
              <a:rPr lang="en-GB" b="1" dirty="0"/>
              <a:t/>
            </a:r>
            <a:br>
              <a:rPr lang="en-GB" b="1" dirty="0"/>
            </a:br>
            <a:r>
              <a:rPr lang="en-GB" sz="2000" dirty="0" smtClean="0"/>
              <a:t>Wednesday 3</a:t>
            </a:r>
            <a:r>
              <a:rPr lang="en-GB" sz="2000" baseline="30000" dirty="0" smtClean="0"/>
              <a:t>rd</a:t>
            </a:r>
            <a:r>
              <a:rPr lang="en-GB" sz="2000" dirty="0" smtClean="0"/>
              <a:t> October 2018</a:t>
            </a:r>
            <a:endParaRPr lang="en-GB" sz="2000" dirty="0"/>
          </a:p>
        </p:txBody>
      </p:sp>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Tree>
    <p:extLst>
      <p:ext uri="{BB962C8B-B14F-4D97-AF65-F5344CB8AC3E}">
        <p14:creationId xmlns:p14="http://schemas.microsoft.com/office/powerpoint/2010/main" val="7990493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smtClean="0"/>
              <a:t>Fund management negligence</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r>
              <a:rPr lang="en-GB" dirty="0" smtClean="0"/>
              <a:t>KWL v UBS GAM</a:t>
            </a:r>
            <a:endParaRPr lang="en-GB" dirty="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Simon Salzedo QC</a:t>
            </a:r>
            <a:endParaRPr lang="en-GB" dirty="0"/>
          </a:p>
        </p:txBody>
      </p:sp>
    </p:spTree>
    <p:extLst>
      <p:ext uri="{BB962C8B-B14F-4D97-AF65-F5344CB8AC3E}">
        <p14:creationId xmlns:p14="http://schemas.microsoft.com/office/powerpoint/2010/main" val="24943326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fontScale="90000"/>
          </a:bodyPr>
          <a:lstStyle/>
          <a:p>
            <a:r>
              <a:rPr lang="en-US" i="1" dirty="0" smtClean="0"/>
              <a:t>UBS </a:t>
            </a:r>
            <a:r>
              <a:rPr lang="en-US" sz="1800" i="1" dirty="0" smtClean="0"/>
              <a:t>V</a:t>
            </a:r>
            <a:r>
              <a:rPr lang="en-US" i="1" dirty="0" smtClean="0"/>
              <a:t> kwl </a:t>
            </a:r>
            <a:r>
              <a:rPr lang="en-US" dirty="0" smtClean="0"/>
              <a:t>[2017] 2 Lloyd’s rep 621- outline</a:t>
            </a:r>
            <a:endParaRPr lang="en-US" dirty="0"/>
          </a:p>
        </p:txBody>
      </p:sp>
      <p:sp>
        <p:nvSpPr>
          <p:cNvPr id="5" name="Content Placeholder 4"/>
          <p:cNvSpPr>
            <a:spLocks noGrp="1"/>
          </p:cNvSpPr>
          <p:nvPr>
            <p:ph sz="quarter" idx="11"/>
          </p:nvPr>
        </p:nvSpPr>
        <p:spPr/>
        <p:txBody>
          <a:bodyPr/>
          <a:lstStyle/>
          <a:p>
            <a:pPr>
              <a:lnSpc>
                <a:spcPct val="150000"/>
              </a:lnSpc>
            </a:pPr>
            <a:r>
              <a:rPr lang="en-US" sz="1800" dirty="0" smtClean="0"/>
              <a:t>UBS AG sued KWL on STCDOs. Losses were in region of $400m.</a:t>
            </a:r>
          </a:p>
          <a:p>
            <a:pPr>
              <a:lnSpc>
                <a:spcPct val="150000"/>
              </a:lnSpc>
            </a:pPr>
            <a:r>
              <a:rPr lang="en-US" sz="1800" dirty="0" smtClean="0"/>
              <a:t>STCDOs void because UBS responsible for dealing with dishonest agent with notice of conflict of interest.</a:t>
            </a:r>
          </a:p>
          <a:p>
            <a:pPr>
              <a:lnSpc>
                <a:spcPct val="150000"/>
              </a:lnSpc>
            </a:pPr>
            <a:r>
              <a:rPr lang="en-US" sz="1800" dirty="0" smtClean="0"/>
              <a:t>In case the STCDOs were valid, then KWL made claim over against UBS Global Asset Management UK Ltd for negligent fund management. This contingent claim also succeeded in full.</a:t>
            </a:r>
          </a:p>
          <a:p>
            <a:pPr>
              <a:lnSpc>
                <a:spcPct val="150000"/>
              </a:lnSpc>
            </a:pPr>
            <a:r>
              <a:rPr lang="en-US" sz="1800" dirty="0" smtClean="0"/>
              <a:t>i.e., if the STCDOs had been valid, then the entire bill would have been met by UBS GAM.</a:t>
            </a:r>
          </a:p>
          <a:p>
            <a:endParaRPr lang="en-US" dirty="0"/>
          </a:p>
        </p:txBody>
      </p:sp>
    </p:spTree>
    <p:extLst>
      <p:ext uri="{BB962C8B-B14F-4D97-AF65-F5344CB8AC3E}">
        <p14:creationId xmlns:p14="http://schemas.microsoft.com/office/powerpoint/2010/main" val="15083581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The transaction </a:t>
            </a:r>
            <a:endParaRPr lang="en-GB" dirty="0"/>
          </a:p>
        </p:txBody>
      </p:sp>
      <p:sp>
        <p:nvSpPr>
          <p:cNvPr id="4" name="Content Placeholder 3"/>
          <p:cNvSpPr>
            <a:spLocks noGrp="1"/>
          </p:cNvSpPr>
          <p:nvPr>
            <p:ph sz="quarter" idx="11"/>
          </p:nvPr>
        </p:nvSpPr>
        <p:spPr/>
        <p:txBody>
          <a:bodyPr/>
          <a:lstStyle/>
          <a:p>
            <a:r>
              <a:rPr lang="en-GB" dirty="0" smtClean="0"/>
              <a:t>You’ll need a …</a:t>
            </a: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8900" y="2029937"/>
            <a:ext cx="4229100" cy="3438525"/>
          </a:xfrm>
          <a:prstGeom prst="rect">
            <a:avLst/>
          </a:prstGeom>
        </p:spPr>
      </p:pic>
    </p:spTree>
    <p:extLst>
      <p:ext uri="{BB962C8B-B14F-4D97-AF65-F5344CB8AC3E}">
        <p14:creationId xmlns:p14="http://schemas.microsoft.com/office/powerpoint/2010/main" val="34691223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err="1" smtClean="0"/>
              <a:t>Stcdo</a:t>
            </a:r>
            <a:r>
              <a:rPr lang="en-GB" sz="2000" dirty="0" err="1" smtClean="0"/>
              <a:t>S</a:t>
            </a:r>
            <a:r>
              <a:rPr lang="en-GB" dirty="0" smtClean="0"/>
              <a:t> </a:t>
            </a:r>
            <a:r>
              <a:rPr lang="en-GB" dirty="0" smtClean="0"/>
              <a:t>- Single </a:t>
            </a:r>
            <a:r>
              <a:rPr lang="en-GB" dirty="0"/>
              <a:t>Tranche Collateralised </a:t>
            </a:r>
            <a:r>
              <a:rPr lang="en-GB" dirty="0" smtClean="0"/>
              <a:t>Debt </a:t>
            </a:r>
            <a:r>
              <a:rPr lang="en-GB" dirty="0"/>
              <a:t>Obligations.</a:t>
            </a:r>
            <a:br>
              <a:rPr lang="en-GB" dirty="0"/>
            </a:br>
            <a:endParaRPr lang="en-GB" dirty="0"/>
          </a:p>
        </p:txBody>
      </p:sp>
      <p:sp>
        <p:nvSpPr>
          <p:cNvPr id="4" name="Content Placeholder 3"/>
          <p:cNvSpPr>
            <a:spLocks noGrp="1"/>
          </p:cNvSpPr>
          <p:nvPr>
            <p:ph sz="quarter" idx="11"/>
          </p:nvPr>
        </p:nvSpPr>
        <p:spPr>
          <a:xfrm>
            <a:off x="846000" y="1353312"/>
            <a:ext cx="6106735" cy="4427888"/>
          </a:xfrm>
        </p:spPr>
        <p:txBody>
          <a:bodyPr>
            <a:normAutofit/>
          </a:bodyPr>
          <a:lstStyle/>
          <a:p>
            <a:r>
              <a:rPr lang="en-GB" dirty="0" smtClean="0"/>
              <a:t>Basic components are (notional) </a:t>
            </a:r>
            <a:r>
              <a:rPr lang="en-GB" dirty="0" smtClean="0"/>
              <a:t>CDSs</a:t>
            </a:r>
            <a:r>
              <a:rPr lang="en-GB" dirty="0" smtClean="0"/>
              <a:t>: Credit Default Swaps.</a:t>
            </a:r>
          </a:p>
          <a:p>
            <a:r>
              <a:rPr lang="en-GB" dirty="0" smtClean="0"/>
              <a:t>CDS = credit insurance on a particular obligation, usually a bond issue.</a:t>
            </a:r>
          </a:p>
          <a:p>
            <a:r>
              <a:rPr lang="en-GB" dirty="0" smtClean="0"/>
              <a:t>Put 100 CDSs in a tower. The tower is the CDO.</a:t>
            </a:r>
          </a:p>
          <a:p>
            <a:r>
              <a:rPr lang="en-GB" dirty="0" smtClean="0"/>
              <a:t>If one out of 100 defaults, that is 1%. If there is a recovery of 20%, then 0.8% of the CDO has defaulted.</a:t>
            </a:r>
          </a:p>
          <a:p>
            <a:r>
              <a:rPr lang="en-GB" dirty="0" smtClean="0"/>
              <a:t>Whichever credit defaults first is visualised as being at the bottom of the tower.</a:t>
            </a:r>
          </a:p>
          <a:p>
            <a:r>
              <a:rPr lang="en-GB" dirty="0" smtClean="0"/>
              <a:t>In this way defaults creep upwards over the term of the STCDO.</a:t>
            </a:r>
          </a:p>
          <a:p>
            <a:r>
              <a:rPr lang="en-GB" dirty="0" smtClean="0"/>
              <a:t>The customer (KWL – Leipzig’s water and sewage utility) took responsibility for a given tranche, in this case somewhere around 3.5 to </a:t>
            </a:r>
            <a:r>
              <a:rPr lang="en-GB" dirty="0"/>
              <a:t>5</a:t>
            </a:r>
            <a:r>
              <a:rPr lang="en-GB" dirty="0" smtClean="0"/>
              <a:t>%, with a width of 1.5%.</a:t>
            </a:r>
          </a:p>
          <a:p>
            <a:r>
              <a:rPr lang="en-GB" dirty="0" smtClean="0"/>
              <a:t>So if there were defaults amounting to 3.5% of the CDO, then KWL would start paying UBS; and if the defaults exceeded 5%, KWL would suffer a total loss.</a:t>
            </a:r>
          </a:p>
        </p:txBody>
      </p:sp>
      <p:pic>
        <p:nvPicPr>
          <p:cNvPr id="5" name="Picture 4"/>
          <p:cNvPicPr>
            <a:picLocks noChangeAspect="1"/>
          </p:cNvPicPr>
          <p:nvPr/>
        </p:nvPicPr>
        <p:blipFill>
          <a:blip r:embed="rId3"/>
          <a:stretch>
            <a:fillRect/>
          </a:stretch>
        </p:blipFill>
        <p:spPr>
          <a:xfrm>
            <a:off x="6906028" y="1540476"/>
            <a:ext cx="2113861" cy="3748349"/>
          </a:xfrm>
          <a:prstGeom prst="rect">
            <a:avLst/>
          </a:prstGeom>
        </p:spPr>
      </p:pic>
    </p:spTree>
    <p:extLst>
      <p:ext uri="{BB962C8B-B14F-4D97-AF65-F5344CB8AC3E}">
        <p14:creationId xmlns:p14="http://schemas.microsoft.com/office/powerpoint/2010/main" val="10346236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But that’s crazy!</a:t>
            </a:r>
            <a:endParaRPr lang="en-GB" dirty="0"/>
          </a:p>
        </p:txBody>
      </p:sp>
      <p:sp>
        <p:nvSpPr>
          <p:cNvPr id="4" name="Content Placeholder 3"/>
          <p:cNvSpPr>
            <a:spLocks noGrp="1"/>
          </p:cNvSpPr>
          <p:nvPr>
            <p:ph sz="quarter" idx="11"/>
          </p:nvPr>
        </p:nvSpPr>
        <p:spPr/>
        <p:txBody>
          <a:bodyPr/>
          <a:lstStyle/>
          <a:p>
            <a:r>
              <a:rPr lang="en-GB" dirty="0" smtClean="0"/>
              <a:t>Yes, it was.</a:t>
            </a:r>
          </a:p>
          <a:p>
            <a:r>
              <a:rPr lang="en-GB" dirty="0"/>
              <a:t>Idea was to replace certain bank credit risks on earlier transactions with the risk of the </a:t>
            </a:r>
            <a:r>
              <a:rPr lang="en-GB" dirty="0" smtClean="0"/>
              <a:t>STCDO.</a:t>
            </a:r>
          </a:p>
          <a:p>
            <a:r>
              <a:rPr lang="en-GB" dirty="0" smtClean="0"/>
              <a:t>KWL was paid a premium for the increased credit risk it was taking.</a:t>
            </a:r>
          </a:p>
          <a:p>
            <a:r>
              <a:rPr lang="en-GB" dirty="0" smtClean="0"/>
              <a:t>KWL’s managing director took part of the premium as a bribe to agree the transaction.</a:t>
            </a:r>
          </a:p>
          <a:p>
            <a:r>
              <a:rPr lang="en-GB" dirty="0" smtClean="0"/>
              <a:t>KWL’s advisers took the rest of the premium as their “fee”.</a:t>
            </a:r>
          </a:p>
          <a:p>
            <a:r>
              <a:rPr lang="en-GB" dirty="0" smtClean="0"/>
              <a:t>UBS did not know about the MD’s bribe, but did know that the advisers were corrupt and were looking to bring clients to UBS regardless of the clients’ interests.</a:t>
            </a:r>
          </a:p>
          <a:p>
            <a:r>
              <a:rPr lang="en-GB" dirty="0" smtClean="0"/>
              <a:t>So far, so corrupt. And the Court of Appeal held the STCDOs were void.</a:t>
            </a:r>
            <a:endParaRPr lang="en-GB" dirty="0"/>
          </a:p>
        </p:txBody>
      </p:sp>
    </p:spTree>
    <p:extLst>
      <p:ext uri="{BB962C8B-B14F-4D97-AF65-F5344CB8AC3E}">
        <p14:creationId xmlns:p14="http://schemas.microsoft.com/office/powerpoint/2010/main" val="2863879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 managed portfolio</a:t>
            </a:r>
            <a:endParaRPr lang="en-GB" dirty="0"/>
          </a:p>
        </p:txBody>
      </p:sp>
      <p:sp>
        <p:nvSpPr>
          <p:cNvPr id="4" name="Content Placeholder 3"/>
          <p:cNvSpPr>
            <a:spLocks noGrp="1"/>
          </p:cNvSpPr>
          <p:nvPr>
            <p:ph sz="quarter" idx="11"/>
          </p:nvPr>
        </p:nvSpPr>
        <p:spPr/>
        <p:txBody>
          <a:bodyPr/>
          <a:lstStyle/>
          <a:p>
            <a:r>
              <a:rPr lang="en-GB" dirty="0" smtClean="0"/>
              <a:t>As well as selling the STCDO as risk mitigation, UBS AG also sold to KWL the idea of a CDO manager to further mitigate the risks. That manager would be …</a:t>
            </a:r>
          </a:p>
          <a:p>
            <a:r>
              <a:rPr lang="en-GB" dirty="0" smtClean="0"/>
              <a:t>Wait for it …</a:t>
            </a:r>
          </a:p>
          <a:p>
            <a:r>
              <a:rPr lang="en-GB" dirty="0" smtClean="0"/>
              <a:t>UBS Global Asset Management UK Ltd (“UBS GAM”).</a:t>
            </a:r>
          </a:p>
          <a:p>
            <a:r>
              <a:rPr lang="en-GB" dirty="0" smtClean="0"/>
              <a:t>For a modest fee of $7.5 million dollars, UBS GAM would keep an eye on the reference entities comprising the CDO – i.e. the particular CDSs that where in there – and take out ones that looked dangerous and replace them with better risks.</a:t>
            </a:r>
          </a:p>
          <a:p>
            <a:r>
              <a:rPr lang="en-GB" dirty="0" smtClean="0"/>
              <a:t>In its pitch book UBS GAM explained that as discretionary manager, it would maintain a strategy of conservative, diversified management, with a view to avoiding the build up of concentrated risks and ensuring the “early exit” of problem credits.</a:t>
            </a:r>
          </a:p>
          <a:p>
            <a:endParaRPr lang="en-GB" dirty="0" smtClean="0"/>
          </a:p>
        </p:txBody>
      </p:sp>
    </p:spTree>
    <p:extLst>
      <p:ext uri="{BB962C8B-B14F-4D97-AF65-F5344CB8AC3E}">
        <p14:creationId xmlns:p14="http://schemas.microsoft.com/office/powerpoint/2010/main" val="116331035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That wet towel again</a:t>
            </a:r>
            <a:endParaRPr lang="en-GB" dirty="0"/>
          </a:p>
        </p:txBody>
      </p:sp>
      <p:sp>
        <p:nvSpPr>
          <p:cNvPr id="4" name="Content Placeholder 3"/>
          <p:cNvSpPr>
            <a:spLocks noGrp="1"/>
          </p:cNvSpPr>
          <p:nvPr>
            <p:ph sz="quarter" idx="11"/>
          </p:nvPr>
        </p:nvSpPr>
        <p:spPr/>
        <p:txBody>
          <a:bodyPr/>
          <a:lstStyle/>
          <a:p>
            <a:r>
              <a:rPr lang="en-GB" dirty="0" smtClean="0"/>
              <a:t>The terms on which credits could be swapped were complex. </a:t>
            </a:r>
          </a:p>
          <a:p>
            <a:r>
              <a:rPr lang="en-GB" dirty="0" smtClean="0"/>
              <a:t>If the market value (‘</a:t>
            </a:r>
            <a:r>
              <a:rPr lang="en-GB" dirty="0" smtClean="0">
                <a:solidFill>
                  <a:srgbClr val="FF0000"/>
                </a:solidFill>
              </a:rPr>
              <a:t>spread</a:t>
            </a:r>
            <a:r>
              <a:rPr lang="en-GB" dirty="0" smtClean="0"/>
              <a:t>’) of the new credit was </a:t>
            </a:r>
            <a:r>
              <a:rPr lang="en-GB" dirty="0" smtClean="0">
                <a:solidFill>
                  <a:schemeClr val="accent1">
                    <a:lumMod val="60000"/>
                    <a:lumOff val="40000"/>
                  </a:schemeClr>
                </a:solidFill>
              </a:rPr>
              <a:t>lower</a:t>
            </a:r>
            <a:r>
              <a:rPr lang="en-GB" dirty="0" smtClean="0"/>
              <a:t> than the old one (i.e. the new credit was perceived by the market as less risky), that had to be </a:t>
            </a:r>
            <a:r>
              <a:rPr lang="en-GB" u="sng" dirty="0" smtClean="0">
                <a:solidFill>
                  <a:schemeClr val="accent1">
                    <a:lumMod val="60000"/>
                    <a:lumOff val="40000"/>
                  </a:schemeClr>
                </a:solidFill>
              </a:rPr>
              <a:t>paid</a:t>
            </a:r>
            <a:r>
              <a:rPr lang="en-GB" u="sng" dirty="0" smtClean="0"/>
              <a:t> for </a:t>
            </a:r>
            <a:r>
              <a:rPr lang="en-GB" dirty="0" smtClean="0"/>
              <a:t>by shifting the tranche downwards in the tower (against KWL) (‘</a:t>
            </a:r>
            <a:r>
              <a:rPr lang="en-GB" dirty="0" smtClean="0">
                <a:solidFill>
                  <a:srgbClr val="FF0000"/>
                </a:solidFill>
              </a:rPr>
              <a:t>subordination</a:t>
            </a:r>
            <a:r>
              <a:rPr lang="en-GB" dirty="0" smtClean="0"/>
              <a:t>’) or by money.</a:t>
            </a:r>
          </a:p>
          <a:p>
            <a:r>
              <a:rPr lang="en-GB" dirty="0" smtClean="0"/>
              <a:t>On the other hand, if the spread of the new credit was </a:t>
            </a:r>
            <a:r>
              <a:rPr lang="en-GB" dirty="0" smtClean="0">
                <a:solidFill>
                  <a:schemeClr val="accent1">
                    <a:lumMod val="60000"/>
                    <a:lumOff val="40000"/>
                  </a:schemeClr>
                </a:solidFill>
              </a:rPr>
              <a:t>higher</a:t>
            </a:r>
            <a:r>
              <a:rPr lang="en-GB" dirty="0" smtClean="0"/>
              <a:t>, then KWL’s tranche would </a:t>
            </a:r>
            <a:r>
              <a:rPr lang="en-GB" u="sng" dirty="0" smtClean="0">
                <a:solidFill>
                  <a:schemeClr val="accent1">
                    <a:lumMod val="60000"/>
                    <a:lumOff val="40000"/>
                  </a:schemeClr>
                </a:solidFill>
              </a:rPr>
              <a:t>benefit</a:t>
            </a:r>
            <a:r>
              <a:rPr lang="en-GB" dirty="0" smtClean="0">
                <a:solidFill>
                  <a:schemeClr val="accent1">
                    <a:lumMod val="60000"/>
                    <a:lumOff val="40000"/>
                  </a:schemeClr>
                </a:solidFill>
              </a:rPr>
              <a:t> </a:t>
            </a:r>
            <a:r>
              <a:rPr lang="en-GB" dirty="0" smtClean="0"/>
              <a:t>from increased subordination or money.</a:t>
            </a:r>
          </a:p>
          <a:p>
            <a:r>
              <a:rPr lang="en-GB" dirty="0" smtClean="0"/>
              <a:t>In theory, a skilled evaluation had to be made about when to accept the cost of removing credits with high spreads. The overall objective should have been to prevent defaults reaching KWL’s tranche, as that was the only interest that KWL had in the STCDOs. </a:t>
            </a:r>
          </a:p>
          <a:p>
            <a:r>
              <a:rPr lang="en-GB" dirty="0" smtClean="0"/>
              <a:t>And now for something completely different …</a:t>
            </a:r>
          </a:p>
          <a:p>
            <a:endParaRPr lang="en-GB" dirty="0"/>
          </a:p>
        </p:txBody>
      </p:sp>
    </p:spTree>
    <p:extLst>
      <p:ext uri="{BB962C8B-B14F-4D97-AF65-F5344CB8AC3E}">
        <p14:creationId xmlns:p14="http://schemas.microsoft.com/office/powerpoint/2010/main" val="16612578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Still the towel - sorry</a:t>
            </a:r>
            <a:endParaRPr lang="en-GB" dirty="0"/>
          </a:p>
        </p:txBody>
      </p:sp>
      <p:sp>
        <p:nvSpPr>
          <p:cNvPr id="4" name="Content Placeholder 3"/>
          <p:cNvSpPr>
            <a:spLocks noGrp="1"/>
          </p:cNvSpPr>
          <p:nvPr>
            <p:ph sz="quarter" idx="11"/>
          </p:nvPr>
        </p:nvSpPr>
        <p:spPr/>
        <p:txBody>
          <a:bodyPr/>
          <a:lstStyle/>
          <a:p>
            <a:r>
              <a:rPr lang="en-GB" dirty="0"/>
              <a:t>In practice, the UBS GAM </a:t>
            </a:r>
            <a:r>
              <a:rPr lang="en-GB" dirty="0" smtClean="0"/>
              <a:t>manager, Mr Dattani, </a:t>
            </a:r>
            <a:r>
              <a:rPr lang="en-GB" dirty="0"/>
              <a:t>(who had never managed anything like this before) understood that his task </a:t>
            </a:r>
            <a:r>
              <a:rPr lang="en-GB" dirty="0" smtClean="0"/>
              <a:t>was </a:t>
            </a:r>
            <a:r>
              <a:rPr lang="en-GB" dirty="0"/>
              <a:t>to maintain the </a:t>
            </a:r>
            <a:r>
              <a:rPr lang="en-GB" dirty="0">
                <a:solidFill>
                  <a:srgbClr val="FF0000"/>
                </a:solidFill>
              </a:rPr>
              <a:t>RATING</a:t>
            </a:r>
            <a:r>
              <a:rPr lang="en-GB" dirty="0"/>
              <a:t> of the tranche, as measured by the “</a:t>
            </a:r>
            <a:r>
              <a:rPr lang="en-GB" i="1" dirty="0"/>
              <a:t>Moody’s Metric</a:t>
            </a:r>
            <a:r>
              <a:rPr lang="en-GB" dirty="0" smtClean="0"/>
              <a:t>”.</a:t>
            </a:r>
          </a:p>
          <a:p>
            <a:r>
              <a:rPr lang="en-GB" dirty="0" smtClean="0"/>
              <a:t>As the crisis developed, the market spreads on the credits of </a:t>
            </a:r>
            <a:r>
              <a:rPr lang="en-GB" dirty="0" err="1" smtClean="0"/>
              <a:t>monoline</a:t>
            </a:r>
            <a:r>
              <a:rPr lang="en-GB" dirty="0" smtClean="0"/>
              <a:t> insurers, Icelandic banks, </a:t>
            </a:r>
            <a:r>
              <a:rPr lang="en-GB" dirty="0" err="1" smtClean="0"/>
              <a:t>etc</a:t>
            </a:r>
            <a:r>
              <a:rPr lang="en-GB" dirty="0" smtClean="0"/>
              <a:t> widened as the market perceived their credit risks to be increasing.</a:t>
            </a:r>
          </a:p>
          <a:p>
            <a:r>
              <a:rPr lang="en-GB" dirty="0" smtClean="0"/>
              <a:t>On the other hand, their ratings remained stable (often at AAA), as the ratings agencies were very slow to react.</a:t>
            </a:r>
          </a:p>
          <a:p>
            <a:r>
              <a:rPr lang="en-GB" dirty="0" smtClean="0"/>
              <a:t>This meant that UBS GAM could put, e.g., a </a:t>
            </a:r>
            <a:r>
              <a:rPr lang="en-GB" dirty="0" err="1" smtClean="0"/>
              <a:t>monoline</a:t>
            </a:r>
            <a:r>
              <a:rPr lang="en-GB" dirty="0" smtClean="0"/>
              <a:t> into KWL’s CDO, take an apparent benefit in terms of subordination or cash, and say that the Moody’s Metric was maintained.</a:t>
            </a:r>
            <a:endParaRPr lang="en-GB" dirty="0"/>
          </a:p>
          <a:p>
            <a:endParaRPr lang="en-GB" dirty="0"/>
          </a:p>
        </p:txBody>
      </p:sp>
    </p:spTree>
    <p:extLst>
      <p:ext uri="{BB962C8B-B14F-4D97-AF65-F5344CB8AC3E}">
        <p14:creationId xmlns:p14="http://schemas.microsoft.com/office/powerpoint/2010/main" val="83816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C203206C-7116-4742-9772-A90D8DF0A02C}"/>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 xmlns:a16="http://schemas.microsoft.com/office/drawing/2014/main" id="{9A25FA06-DFC5-7744-A2D0-B25BE7EBB3D3}"/>
              </a:ext>
            </a:extLst>
          </p:cNvPr>
          <p:cNvSpPr>
            <a:spLocks noGrp="1"/>
          </p:cNvSpPr>
          <p:nvPr>
            <p:ph type="title"/>
          </p:nvPr>
        </p:nvSpPr>
        <p:spPr/>
        <p:txBody>
          <a:bodyPr/>
          <a:lstStyle/>
          <a:p>
            <a:r>
              <a:rPr lang="en-US" dirty="0"/>
              <a:t>SHAREHOLDER CLAIMS</a:t>
            </a:r>
          </a:p>
        </p:txBody>
      </p:sp>
      <p:sp>
        <p:nvSpPr>
          <p:cNvPr id="4" name="Content Placeholder 3">
            <a:extLst>
              <a:ext uri="{FF2B5EF4-FFF2-40B4-BE49-F238E27FC236}">
                <a16:creationId xmlns="" xmlns:a16="http://schemas.microsoft.com/office/drawing/2014/main" id="{88BB8C9B-4EFD-904F-B5DC-535BE908CD40}"/>
              </a:ext>
            </a:extLst>
          </p:cNvPr>
          <p:cNvSpPr>
            <a:spLocks noGrp="1"/>
          </p:cNvSpPr>
          <p:nvPr>
            <p:ph sz="quarter" idx="11"/>
          </p:nvPr>
        </p:nvSpPr>
        <p:spPr/>
        <p:txBody>
          <a:bodyPr/>
          <a:lstStyle/>
          <a:p>
            <a:r>
              <a:rPr lang="en-US" dirty="0"/>
              <a:t>Some Problems with Privilege: </a:t>
            </a:r>
          </a:p>
          <a:p>
            <a:pPr marL="0" indent="0">
              <a:buNone/>
            </a:pPr>
            <a:endParaRPr lang="en-US" dirty="0"/>
          </a:p>
          <a:p>
            <a:pPr lvl="1"/>
            <a:r>
              <a:rPr lang="en-US" u="sng" dirty="0" smtClean="0"/>
              <a:t>Sharp </a:t>
            </a:r>
            <a:r>
              <a:rPr lang="en-US" u="sng" dirty="0"/>
              <a:t>v Blank (Lloyds/HBOS Litigation)</a:t>
            </a:r>
            <a:r>
              <a:rPr lang="en-US" dirty="0"/>
              <a:t> </a:t>
            </a:r>
            <a:r>
              <a:rPr lang="en-GB" dirty="0"/>
              <a:t>[2015] EWHC 2681 (Ch) –         when can a company assert privilege against its shareholders?</a:t>
            </a:r>
            <a:endParaRPr lang="en-US" dirty="0"/>
          </a:p>
          <a:p>
            <a:pPr marL="180000" lvl="1" indent="0">
              <a:buNone/>
            </a:pPr>
            <a:endParaRPr lang="en-US" dirty="0"/>
          </a:p>
          <a:p>
            <a:pPr marL="180000" lvl="1" indent="0">
              <a:buNone/>
            </a:pPr>
            <a:endParaRPr lang="en-US" dirty="0"/>
          </a:p>
          <a:p>
            <a:pPr lvl="1"/>
            <a:r>
              <a:rPr lang="en-US" u="sng" dirty="0" smtClean="0"/>
              <a:t>RBS </a:t>
            </a:r>
            <a:r>
              <a:rPr lang="en-US" u="sng" dirty="0"/>
              <a:t>Rights Issue Litigation</a:t>
            </a:r>
            <a:r>
              <a:rPr lang="en-US" b="1" dirty="0"/>
              <a:t> </a:t>
            </a:r>
            <a:r>
              <a:rPr lang="en-GB" dirty="0"/>
              <a:t>[2016] EWHC 3161 (Ch) – who is the client?</a:t>
            </a:r>
            <a:r>
              <a:rPr lang="en-US" dirty="0"/>
              <a:t> </a:t>
            </a:r>
          </a:p>
          <a:p>
            <a:pPr marL="180000" lvl="1" indent="0">
              <a:buNone/>
            </a:pPr>
            <a:endParaRPr lang="en-US" dirty="0"/>
          </a:p>
          <a:p>
            <a:pPr marL="180000" lvl="1" indent="0">
              <a:buNone/>
            </a:pPr>
            <a:endParaRPr lang="en-US" dirty="0"/>
          </a:p>
          <a:p>
            <a:pPr lvl="1"/>
            <a:r>
              <a:rPr lang="en-US" u="sng" dirty="0" smtClean="0"/>
              <a:t>SFO </a:t>
            </a:r>
            <a:r>
              <a:rPr lang="en-US" u="sng" dirty="0"/>
              <a:t>v ENRC</a:t>
            </a:r>
            <a:r>
              <a:rPr lang="en-US" dirty="0"/>
              <a:t> [2017] EWHC 1017 (QB) (Andrews J) and [2018] EWCA </a:t>
            </a:r>
            <a:r>
              <a:rPr lang="en-US" dirty="0" err="1"/>
              <a:t>Civ</a:t>
            </a:r>
            <a:r>
              <a:rPr lang="en-US" dirty="0"/>
              <a:t> 2006 (Court of Appeal) –  where are we now? </a:t>
            </a:r>
          </a:p>
          <a:p>
            <a:pPr marL="180000" lvl="1" indent="0">
              <a:buNone/>
            </a:pPr>
            <a:r>
              <a:rPr lang="en-US" dirty="0"/>
              <a:t> </a:t>
            </a:r>
          </a:p>
          <a:p>
            <a:pPr lvl="1"/>
            <a:endParaRPr lang="en-US" dirty="0"/>
          </a:p>
          <a:p>
            <a:pPr lvl="1"/>
            <a:endParaRPr lang="en-US" dirty="0"/>
          </a:p>
          <a:p>
            <a:endParaRPr lang="en-US" dirty="0"/>
          </a:p>
        </p:txBody>
      </p:sp>
    </p:spTree>
    <p:extLst>
      <p:ext uri="{BB962C8B-B14F-4D97-AF65-F5344CB8AC3E}">
        <p14:creationId xmlns:p14="http://schemas.microsoft.com/office/powerpoint/2010/main" val="41755328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Now the nub of the thing</a:t>
            </a:r>
            <a:endParaRPr lang="en-GB" dirty="0"/>
          </a:p>
        </p:txBody>
      </p:sp>
      <p:sp>
        <p:nvSpPr>
          <p:cNvPr id="4" name="Content Placeholder 3"/>
          <p:cNvSpPr>
            <a:spLocks noGrp="1"/>
          </p:cNvSpPr>
          <p:nvPr>
            <p:ph sz="quarter" idx="11"/>
          </p:nvPr>
        </p:nvSpPr>
        <p:spPr/>
        <p:txBody>
          <a:bodyPr/>
          <a:lstStyle/>
          <a:p>
            <a:r>
              <a:rPr lang="en-GB" dirty="0" smtClean="0"/>
              <a:t>The result of the ratings/spread arbitrage game played by UBS GAM was that the portfolios became ever more packed with the entities whose credit the market most feared. As the financial crisis got going, they defaulted and KWL suffered total losses on all its tranches.</a:t>
            </a:r>
          </a:p>
          <a:p>
            <a:r>
              <a:rPr lang="en-GB" dirty="0" smtClean="0"/>
              <a:t>UBS GAM said that they were not negligent because:</a:t>
            </a:r>
          </a:p>
          <a:p>
            <a:pPr lvl="1"/>
            <a:r>
              <a:rPr lang="en-GB" dirty="0" smtClean="0"/>
              <a:t>It was reasonable to follow the ratings agencies;</a:t>
            </a:r>
          </a:p>
          <a:p>
            <a:pPr lvl="1"/>
            <a:r>
              <a:rPr lang="en-GB" dirty="0" smtClean="0"/>
              <a:t>It was reasonable to be overweight in the financial sector as nobody predicted the crisis; and</a:t>
            </a:r>
          </a:p>
          <a:p>
            <a:pPr lvl="1"/>
            <a:r>
              <a:rPr lang="en-GB" dirty="0" smtClean="0"/>
              <a:t>they were only doing what the portfolio management market generally was doing – others made losses too.</a:t>
            </a:r>
          </a:p>
          <a:p>
            <a:r>
              <a:rPr lang="en-GB" dirty="0" smtClean="0"/>
              <a:t>All this was rejected on the facts. In short:</a:t>
            </a:r>
          </a:p>
          <a:p>
            <a:pPr lvl="1"/>
            <a:r>
              <a:rPr lang="en-GB" dirty="0" smtClean="0"/>
              <a:t>UBS GAM did not pursue the interests of their client;</a:t>
            </a:r>
          </a:p>
          <a:p>
            <a:pPr lvl="1"/>
            <a:r>
              <a:rPr lang="en-GB" dirty="0" smtClean="0"/>
              <a:t>Concentration of related risks was ignored by UBS GAM; and</a:t>
            </a:r>
          </a:p>
          <a:p>
            <a:pPr lvl="1"/>
            <a:r>
              <a:rPr lang="en-GB" dirty="0" smtClean="0"/>
              <a:t>UBS GAM’s own pitch book and standards were not followed.</a:t>
            </a:r>
          </a:p>
          <a:p>
            <a:endParaRPr lang="en-GB" dirty="0"/>
          </a:p>
        </p:txBody>
      </p:sp>
    </p:spTree>
    <p:extLst>
      <p:ext uri="{BB962C8B-B14F-4D97-AF65-F5344CB8AC3E}">
        <p14:creationId xmlns:p14="http://schemas.microsoft.com/office/powerpoint/2010/main" val="25317703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The earlier authorities</a:t>
            </a:r>
            <a:endParaRPr lang="en-GB" dirty="0"/>
          </a:p>
        </p:txBody>
      </p:sp>
      <p:sp>
        <p:nvSpPr>
          <p:cNvPr id="4" name="Content Placeholder 3"/>
          <p:cNvSpPr>
            <a:spLocks noGrp="1"/>
          </p:cNvSpPr>
          <p:nvPr>
            <p:ph sz="quarter" idx="11"/>
          </p:nvPr>
        </p:nvSpPr>
        <p:spPr/>
        <p:txBody>
          <a:bodyPr/>
          <a:lstStyle/>
          <a:p>
            <a:r>
              <a:rPr lang="en-GB" dirty="0" smtClean="0"/>
              <a:t>2001 – </a:t>
            </a:r>
            <a:r>
              <a:rPr lang="en-GB" i="1" dirty="0" smtClean="0"/>
              <a:t>Unilever Pension Fund v Mercury Asset Management </a:t>
            </a:r>
            <a:r>
              <a:rPr lang="en-GB" dirty="0" smtClean="0"/>
              <a:t>reached trial, got loads of publicity and settled after the star fund manager was cross-examined by Mr Jonathan Sumption QC.</a:t>
            </a:r>
          </a:p>
          <a:p>
            <a:r>
              <a:rPr lang="en-GB" dirty="0" err="1" smtClean="0"/>
              <a:t>Er</a:t>
            </a:r>
            <a:r>
              <a:rPr lang="en-GB" dirty="0" smtClean="0"/>
              <a:t> …</a:t>
            </a:r>
          </a:p>
        </p:txBody>
      </p:sp>
      <p:pic>
        <p:nvPicPr>
          <p:cNvPr id="5" name="Picture 4"/>
          <p:cNvPicPr>
            <a:picLocks noChangeAspect="1"/>
          </p:cNvPicPr>
          <p:nvPr/>
        </p:nvPicPr>
        <p:blipFill>
          <a:blip r:embed="rId2"/>
          <a:stretch>
            <a:fillRect/>
          </a:stretch>
        </p:blipFill>
        <p:spPr>
          <a:xfrm>
            <a:off x="4862966" y="2240244"/>
            <a:ext cx="2835928" cy="3403114"/>
          </a:xfrm>
          <a:prstGeom prst="rect">
            <a:avLst/>
          </a:prstGeom>
        </p:spPr>
      </p:pic>
    </p:spTree>
    <p:extLst>
      <p:ext uri="{BB962C8B-B14F-4D97-AF65-F5344CB8AC3E}">
        <p14:creationId xmlns:p14="http://schemas.microsoft.com/office/powerpoint/2010/main" val="6276517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CAUSATION AND LOSS</a:t>
            </a:r>
            <a:endParaRPr lang="en-GB" dirty="0"/>
          </a:p>
        </p:txBody>
      </p:sp>
      <p:sp>
        <p:nvSpPr>
          <p:cNvPr id="4" name="Content Placeholder 3"/>
          <p:cNvSpPr>
            <a:spLocks noGrp="1"/>
          </p:cNvSpPr>
          <p:nvPr>
            <p:ph sz="quarter" idx="11"/>
          </p:nvPr>
        </p:nvSpPr>
        <p:spPr/>
        <p:txBody>
          <a:bodyPr/>
          <a:lstStyle/>
          <a:p>
            <a:r>
              <a:rPr lang="en-GB" dirty="0" smtClean="0"/>
              <a:t>Question 1: did the negligence cause loss? Balance of probabilities, question of fact.</a:t>
            </a:r>
          </a:p>
          <a:p>
            <a:r>
              <a:rPr lang="en-GB" dirty="0" smtClean="0"/>
              <a:t>Answer 1: yes.</a:t>
            </a:r>
          </a:p>
          <a:p>
            <a:r>
              <a:rPr lang="en-GB" dirty="0" smtClean="0"/>
              <a:t>Question 2: what is the assessment of that loss? Assessment to be made by trial judge on the available materials, however imperfect. (See </a:t>
            </a:r>
            <a:r>
              <a:rPr lang="en-GB" i="1" dirty="0" smtClean="0"/>
              <a:t>Parabola v </a:t>
            </a:r>
            <a:r>
              <a:rPr lang="en-GB" i="1" dirty="0" err="1" smtClean="0"/>
              <a:t>Browallia</a:t>
            </a:r>
            <a:r>
              <a:rPr lang="en-GB" i="1" dirty="0" smtClean="0"/>
              <a:t> </a:t>
            </a:r>
            <a:r>
              <a:rPr lang="en-GB" dirty="0" smtClean="0"/>
              <a:t>[2011] QB 477).</a:t>
            </a:r>
          </a:p>
          <a:p>
            <a:r>
              <a:rPr lang="en-GB" dirty="0" smtClean="0"/>
              <a:t>Answer 2: any competent manager would have incurred zero losses for KWL, so the whole loss was for UBS GAM’s account.</a:t>
            </a:r>
          </a:p>
          <a:p>
            <a:r>
              <a:rPr lang="en-GB" dirty="0" smtClean="0"/>
              <a:t>CA majority upheld the Judge on question 2 even though J had not set out all the relevant evidence: CA judgment paragraphs 288-295</a:t>
            </a:r>
            <a:r>
              <a:rPr lang="en-GB" dirty="0"/>
              <a:t>.</a:t>
            </a:r>
            <a:endParaRPr lang="en-GB" dirty="0" smtClean="0"/>
          </a:p>
          <a:p>
            <a:endParaRPr lang="en-GB" dirty="0" smtClean="0"/>
          </a:p>
          <a:p>
            <a:endParaRPr lang="en-GB" dirty="0"/>
          </a:p>
        </p:txBody>
      </p:sp>
    </p:spTree>
    <p:extLst>
      <p:ext uri="{BB962C8B-B14F-4D97-AF65-F5344CB8AC3E}">
        <p14:creationId xmlns:p14="http://schemas.microsoft.com/office/powerpoint/2010/main" val="33980085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 Point of law - </a:t>
            </a:r>
            <a:r>
              <a:rPr lang="en-GB" i="1" dirty="0" err="1" smtClean="0"/>
              <a:t>bolitho</a:t>
            </a:r>
            <a:endParaRPr lang="en-GB" i="1" dirty="0"/>
          </a:p>
        </p:txBody>
      </p:sp>
      <p:sp>
        <p:nvSpPr>
          <p:cNvPr id="4" name="Content Placeholder 3"/>
          <p:cNvSpPr>
            <a:spLocks noGrp="1"/>
          </p:cNvSpPr>
          <p:nvPr>
            <p:ph sz="quarter" idx="11"/>
          </p:nvPr>
        </p:nvSpPr>
        <p:spPr/>
        <p:txBody>
          <a:bodyPr/>
          <a:lstStyle/>
          <a:p>
            <a:r>
              <a:rPr lang="en-GB" dirty="0" smtClean="0"/>
              <a:t>UBS GAM submitted to the CA that, following </a:t>
            </a:r>
            <a:r>
              <a:rPr lang="en-GB" i="1" dirty="0" smtClean="0"/>
              <a:t>Bolitho v City &amp; Hackney HA</a:t>
            </a:r>
            <a:r>
              <a:rPr lang="en-GB" dirty="0"/>
              <a:t> </a:t>
            </a:r>
            <a:r>
              <a:rPr lang="en-GB" dirty="0" smtClean="0"/>
              <a:t>[1998] AC 232, the question on loss was what </a:t>
            </a:r>
            <a:r>
              <a:rPr lang="en-GB" u="sng" dirty="0" smtClean="0"/>
              <a:t>Mr Dattani </a:t>
            </a:r>
            <a:r>
              <a:rPr lang="en-GB" dirty="0" smtClean="0"/>
              <a:t>would have done if </a:t>
            </a:r>
            <a:r>
              <a:rPr lang="en-GB" u="sng" dirty="0" smtClean="0"/>
              <a:t>he</a:t>
            </a:r>
            <a:r>
              <a:rPr lang="en-GB" dirty="0" smtClean="0"/>
              <a:t> had not committed the established acts of negligence. They said he would still have had lots of financials and made all or most of the same losses.</a:t>
            </a:r>
          </a:p>
          <a:p>
            <a:r>
              <a:rPr lang="en-GB" i="1" dirty="0" smtClean="0"/>
              <a:t>Bolitho</a:t>
            </a:r>
            <a:r>
              <a:rPr lang="en-GB" dirty="0" smtClean="0"/>
              <a:t> is about causation, not assessment of loss. What Mr Dattani would have done is not relevant to assessment of loss. (CA judgment, paragraph 299).</a:t>
            </a:r>
          </a:p>
          <a:p>
            <a:r>
              <a:rPr lang="en-GB" dirty="0" smtClean="0"/>
              <a:t>And, citing </a:t>
            </a:r>
            <a:r>
              <a:rPr lang="en-GB" i="1" dirty="0" err="1" smtClean="0"/>
              <a:t>Beary</a:t>
            </a:r>
            <a:r>
              <a:rPr lang="en-GB" i="1" dirty="0" smtClean="0"/>
              <a:t> v Pall Mall Investments</a:t>
            </a:r>
            <a:r>
              <a:rPr lang="en-GB" dirty="0" smtClean="0"/>
              <a:t> [2005] PNLR 35, even on causation, the </a:t>
            </a:r>
            <a:r>
              <a:rPr lang="en-GB" i="1" dirty="0" smtClean="0"/>
              <a:t>Bolitho</a:t>
            </a:r>
            <a:r>
              <a:rPr lang="en-GB" dirty="0" smtClean="0"/>
              <a:t> question is not always the relevant one on the facts. In effect, it is only where there is a choice of non-negligent conduct following the correction of a negligent error, that it will be necessary to consider what the actual negligent individual would have done.</a:t>
            </a:r>
            <a:endParaRPr lang="en-GB" dirty="0"/>
          </a:p>
        </p:txBody>
      </p:sp>
    </p:spTree>
    <p:extLst>
      <p:ext uri="{BB962C8B-B14F-4D97-AF65-F5344CB8AC3E}">
        <p14:creationId xmlns:p14="http://schemas.microsoft.com/office/powerpoint/2010/main" val="11729219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Only one more slide to go</a:t>
            </a:r>
            <a:endParaRPr lang="en-GB" dirty="0"/>
          </a:p>
        </p:txBody>
      </p:sp>
      <p:pic>
        <p:nvPicPr>
          <p:cNvPr id="6" name="Content Placeholder 5"/>
          <p:cNvPicPr>
            <a:picLocks noGrp="1" noChangeAspect="1"/>
          </p:cNvPicPr>
          <p:nvPr>
            <p:ph sz="quarter" idx="11"/>
          </p:nvPr>
        </p:nvPicPr>
        <p:blipFill rotWithShape="1">
          <a:blip r:embed="rId2"/>
          <a:srcRect b="6126"/>
          <a:stretch/>
        </p:blipFill>
        <p:spPr>
          <a:xfrm>
            <a:off x="2377440" y="1518253"/>
            <a:ext cx="3471383" cy="3736500"/>
          </a:xfrm>
          <a:prstGeom prst="rect">
            <a:avLst/>
          </a:prstGeom>
        </p:spPr>
      </p:pic>
    </p:spTree>
    <p:extLst>
      <p:ext uri="{BB962C8B-B14F-4D97-AF65-F5344CB8AC3E}">
        <p14:creationId xmlns:p14="http://schemas.microsoft.com/office/powerpoint/2010/main" val="4936385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Take-</a:t>
            </a:r>
            <a:r>
              <a:rPr lang="en-GB" dirty="0" err="1" smtClean="0"/>
              <a:t>aways</a:t>
            </a:r>
            <a:endParaRPr lang="en-GB" dirty="0"/>
          </a:p>
        </p:txBody>
      </p:sp>
      <p:sp>
        <p:nvSpPr>
          <p:cNvPr id="4" name="Content Placeholder 3"/>
          <p:cNvSpPr>
            <a:spLocks noGrp="1"/>
          </p:cNvSpPr>
          <p:nvPr>
            <p:ph sz="quarter" idx="11"/>
          </p:nvPr>
        </p:nvSpPr>
        <p:spPr/>
        <p:txBody>
          <a:bodyPr/>
          <a:lstStyle/>
          <a:p>
            <a:r>
              <a:rPr lang="en-GB" dirty="0" smtClean="0"/>
              <a:t>Fund management negligence is a realistic claim in some circumstances.</a:t>
            </a:r>
          </a:p>
          <a:p>
            <a:r>
              <a:rPr lang="en-GB" dirty="0" smtClean="0"/>
              <a:t>The lack of precedents does not indicate the existence of a magic defence.</a:t>
            </a:r>
          </a:p>
          <a:p>
            <a:r>
              <a:rPr lang="en-GB" dirty="0" smtClean="0"/>
              <a:t>Even discretionary management is not immune from a negligence claim.</a:t>
            </a:r>
          </a:p>
          <a:p>
            <a:r>
              <a:rPr lang="en-GB" dirty="0" smtClean="0">
                <a:solidFill>
                  <a:srgbClr val="C00000"/>
                </a:solidFill>
              </a:rPr>
              <a:t>Always read the contract.</a:t>
            </a:r>
          </a:p>
          <a:p>
            <a:r>
              <a:rPr lang="en-GB" dirty="0" smtClean="0"/>
              <a:t>Proving loss can be a challenge for the claimant.</a:t>
            </a:r>
          </a:p>
          <a:p>
            <a:r>
              <a:rPr lang="en-GB" dirty="0" smtClean="0"/>
              <a:t>What is the proper comparator needs careful consideration.</a:t>
            </a:r>
          </a:p>
          <a:p>
            <a:r>
              <a:rPr lang="en-GB" dirty="0" smtClean="0"/>
              <a:t>If the Judge makes an assessment of loss based on the available material, the Court of Appeal should not interfere.</a:t>
            </a:r>
          </a:p>
          <a:p>
            <a:endParaRPr lang="en-GB" dirty="0"/>
          </a:p>
        </p:txBody>
      </p:sp>
    </p:spTree>
    <p:extLst>
      <p:ext uri="{BB962C8B-B14F-4D97-AF65-F5344CB8AC3E}">
        <p14:creationId xmlns:p14="http://schemas.microsoft.com/office/powerpoint/2010/main" val="22035386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944850"/>
            <a:ext cx="7886700" cy="2828079"/>
          </a:xfrm>
        </p:spPr>
        <p:txBody>
          <a:bodyPr>
            <a:normAutofit fontScale="90000"/>
          </a:bodyPr>
          <a:lstStyle/>
          <a:p>
            <a:r>
              <a:rPr lang="en-GB" sz="2000" b="1" dirty="0" smtClean="0"/>
              <a:t/>
            </a:r>
            <a:br>
              <a:rPr lang="en-GB" sz="2000" b="1" dirty="0" smtClean="0"/>
            </a:br>
            <a:r>
              <a:rPr lang="en-GB" sz="2000" b="1" dirty="0"/>
              <a:t/>
            </a:r>
            <a:br>
              <a:rPr lang="en-GB" sz="2000" b="1" dirty="0"/>
            </a:br>
            <a:r>
              <a:rPr lang="en-GB" sz="2000" dirty="0" smtClean="0"/>
              <a:t>ANNUAL COMMERCIAL CONFERENCE</a:t>
            </a:r>
            <a:r>
              <a:rPr lang="en-GB" b="1" dirty="0" smtClean="0"/>
              <a:t/>
            </a:r>
            <a:br>
              <a:rPr lang="en-GB" b="1" dirty="0" smtClean="0"/>
            </a:br>
            <a:r>
              <a:rPr lang="en-GB" b="1" dirty="0"/>
              <a:t/>
            </a:r>
            <a:br>
              <a:rPr lang="en-GB" b="1" dirty="0"/>
            </a:br>
            <a:r>
              <a:rPr lang="en-GB" b="1" dirty="0" smtClean="0"/>
              <a:t>Banking </a:t>
            </a:r>
            <a:r>
              <a:rPr lang="en-GB" b="1" dirty="0"/>
              <a:t>and financial services </a:t>
            </a:r>
            <a:r>
              <a:rPr lang="en-GB" b="1" dirty="0" smtClean="0"/>
              <a:t>litigation </a:t>
            </a:r>
            <a:br>
              <a:rPr lang="en-GB" b="1" dirty="0" smtClean="0"/>
            </a:br>
            <a:r>
              <a:rPr lang="en-GB" b="1" dirty="0" smtClean="0"/>
              <a:t>10 </a:t>
            </a:r>
            <a:r>
              <a:rPr lang="en-GB" b="1" dirty="0"/>
              <a:t>years after </a:t>
            </a:r>
            <a:r>
              <a:rPr lang="en-GB" b="1" dirty="0" smtClean="0"/>
              <a:t>Lehman</a:t>
            </a:r>
            <a:br>
              <a:rPr lang="en-GB" b="1" dirty="0" smtClean="0"/>
            </a:br>
            <a:r>
              <a:rPr lang="en-GB" dirty="0"/>
              <a:t/>
            </a:r>
            <a:br>
              <a:rPr lang="en-GB" dirty="0"/>
            </a:br>
            <a:r>
              <a:rPr lang="en-GB" sz="2000" dirty="0" smtClean="0"/>
              <a:t>Wednesday 3</a:t>
            </a:r>
            <a:r>
              <a:rPr lang="en-GB" sz="2000" baseline="30000" dirty="0" smtClean="0"/>
              <a:t>rd</a:t>
            </a:r>
            <a:r>
              <a:rPr lang="en-GB" sz="2000" dirty="0" smtClean="0"/>
              <a:t> October 2018</a:t>
            </a:r>
            <a:endParaRPr lang="en-GB" sz="2000" dirty="0"/>
          </a:p>
        </p:txBody>
      </p:sp>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Tree>
    <p:extLst>
      <p:ext uri="{BB962C8B-B14F-4D97-AF65-F5344CB8AC3E}">
        <p14:creationId xmlns:p14="http://schemas.microsoft.com/office/powerpoint/2010/main" val="185617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SHAREHOLDER CLAIMS</a:t>
            </a:r>
            <a:endParaRPr lang="en-GB" dirty="0"/>
          </a:p>
        </p:txBody>
      </p:sp>
      <p:sp>
        <p:nvSpPr>
          <p:cNvPr id="4" name="Content Placeholder 3"/>
          <p:cNvSpPr>
            <a:spLocks noGrp="1"/>
          </p:cNvSpPr>
          <p:nvPr>
            <p:ph sz="quarter" idx="11"/>
          </p:nvPr>
        </p:nvSpPr>
        <p:spPr/>
        <p:txBody>
          <a:bodyPr/>
          <a:lstStyle/>
          <a:p>
            <a:r>
              <a:rPr lang="en-GB" dirty="0" smtClean="0"/>
              <a:t>A last word on costs:</a:t>
            </a:r>
          </a:p>
          <a:p>
            <a:endParaRPr lang="en-GB" dirty="0" smtClean="0"/>
          </a:p>
          <a:p>
            <a:pPr lvl="1"/>
            <a:r>
              <a:rPr lang="en-GB" u="sng" dirty="0" smtClean="0"/>
              <a:t>Sharp v Blank</a:t>
            </a:r>
            <a:r>
              <a:rPr lang="en-GB" dirty="0" smtClean="0"/>
              <a:t> [2015] EWHC 2685 (Ch), judgment of </a:t>
            </a:r>
            <a:r>
              <a:rPr lang="en-GB" dirty="0" err="1" smtClean="0"/>
              <a:t>Nugee</a:t>
            </a:r>
            <a:r>
              <a:rPr lang="en-GB" dirty="0" smtClean="0"/>
              <a:t> J requiring exchange of Precedent H budgets.</a:t>
            </a:r>
          </a:p>
          <a:p>
            <a:pPr lvl="0"/>
            <a:endParaRPr lang="en-GB" dirty="0" smtClean="0"/>
          </a:p>
          <a:p>
            <a:pPr lvl="1"/>
            <a:r>
              <a:rPr lang="en-GB" u="sng" dirty="0" smtClean="0"/>
              <a:t>Sharp v Blank</a:t>
            </a:r>
            <a:r>
              <a:rPr lang="en-GB" dirty="0" smtClean="0"/>
              <a:t> [ 2017] EWHC 141 (Ch), judgment of </a:t>
            </a:r>
            <a:r>
              <a:rPr lang="en-GB" dirty="0" err="1" smtClean="0"/>
              <a:t>Nugee</a:t>
            </a:r>
            <a:r>
              <a:rPr lang="en-GB" dirty="0" smtClean="0"/>
              <a:t> J ordering costs case management conference  </a:t>
            </a:r>
          </a:p>
          <a:p>
            <a:pPr lvl="0"/>
            <a:endParaRPr lang="en-GB" dirty="0" smtClean="0"/>
          </a:p>
          <a:p>
            <a:pPr lvl="1"/>
            <a:r>
              <a:rPr lang="en-GB" u="sng" dirty="0" smtClean="0"/>
              <a:t>The RBS Rights Issue Litigation </a:t>
            </a:r>
            <a:r>
              <a:rPr lang="en-GB" dirty="0" smtClean="0"/>
              <a:t>[2017] EWHC 463 (Ch), judgment of </a:t>
            </a:r>
            <a:r>
              <a:rPr lang="en-GB" dirty="0" err="1" smtClean="0"/>
              <a:t>Hildyard</a:t>
            </a:r>
            <a:r>
              <a:rPr lang="en-GB" dirty="0" smtClean="0"/>
              <a:t> J ordering Claimants to disclose identity of funders.</a:t>
            </a:r>
          </a:p>
          <a:p>
            <a:endParaRPr lang="en-GB" dirty="0" smtClean="0"/>
          </a:p>
          <a:p>
            <a:pPr lvl="1"/>
            <a:r>
              <a:rPr lang="en-GB" u="sng" dirty="0" smtClean="0"/>
              <a:t>The RBS Rights Issue Litigation</a:t>
            </a:r>
            <a:r>
              <a:rPr lang="en-GB" dirty="0" smtClean="0"/>
              <a:t> [2017] EWHC 1217 (Ch), judgment of </a:t>
            </a:r>
            <a:r>
              <a:rPr lang="en-GB" dirty="0" err="1" smtClean="0"/>
              <a:t>Hildyard</a:t>
            </a:r>
            <a:r>
              <a:rPr lang="en-GB" dirty="0" smtClean="0"/>
              <a:t> J ordering one group of funders to provide security for costs.</a:t>
            </a:r>
          </a:p>
        </p:txBody>
      </p:sp>
    </p:spTree>
  </p:cSld>
  <p:clrMapOvr>
    <a:masterClrMapping/>
  </p:clrMapOvr>
</p:sld>
</file>

<file path=ppt/theme/theme1.xml><?xml version="1.0" encoding="utf-8"?>
<a:theme xmlns:a="http://schemas.openxmlformats.org/drawingml/2006/main" name="Brick Court Chambers PPT Template - FINAL (blank)">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Brick Court Chambers PPT Template - FINAL (blank)</Template>
  <TotalTime>1721</TotalTime>
  <Words>10494</Words>
  <Application>Microsoft Office PowerPoint</Application>
  <PresentationFormat>On-screen Show (4:3)</PresentationFormat>
  <Paragraphs>826</Paragraphs>
  <Slides>86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86</vt:i4>
      </vt:variant>
    </vt:vector>
  </HeadingPairs>
  <TitlesOfParts>
    <vt:vector size="96" baseType="lpstr">
      <vt:lpstr>ＭＳ Ｐゴシック</vt:lpstr>
      <vt:lpstr>ＭＳ Ｐゴシック</vt:lpstr>
      <vt:lpstr>Andale Sans for VST</vt:lpstr>
      <vt:lpstr>Arial</vt:lpstr>
      <vt:lpstr>Calibri</vt:lpstr>
      <vt:lpstr>Courier New</vt:lpstr>
      <vt:lpstr>Georgia</vt:lpstr>
      <vt:lpstr>Times New Roman</vt:lpstr>
      <vt:lpstr>Wingdings</vt:lpstr>
      <vt:lpstr>Brick Court Chambers PPT Template - FINAL (blank)</vt:lpstr>
      <vt:lpstr>  ANNUAL COMMERCIAL CONFERENCE  Banking and financial services litigation  10 years after Lehman  Wednesday 3rd October 2018</vt:lpstr>
      <vt:lpstr>Shareholder claims</vt:lpstr>
      <vt:lpstr>SHAREHOLDER CLAIMS</vt:lpstr>
      <vt:lpstr>Shareholder claims</vt:lpstr>
      <vt:lpstr>Shareholder claims</vt:lpstr>
      <vt:lpstr>Shareholder claims</vt:lpstr>
      <vt:lpstr>Shareholder claims</vt:lpstr>
      <vt:lpstr>SHAREHOLDER CLAIMS</vt:lpstr>
      <vt:lpstr>SHAREHOLDER CLAIMS</vt:lpstr>
      <vt:lpstr>  ANNUAL COMMERCIAL CONFERENCE  Banking and financial services litigation  10 years after Lehman  Wednesday 3rd October 2018</vt:lpstr>
      <vt:lpstr>JURISDICTION ISSUES </vt:lpstr>
      <vt:lpstr>Jurisdictional issues:  introduction</vt:lpstr>
      <vt:lpstr>What jurisdictional problems arise in banking and financial services litigation?</vt:lpstr>
      <vt:lpstr>PowerPoint Presentation</vt:lpstr>
      <vt:lpstr>Three areas to note – [1] the arbitration exception</vt:lpstr>
      <vt:lpstr>Three areas to note – [2] Jurisdiction Agreements (Art 25)</vt:lpstr>
      <vt:lpstr>Three areas to note – [3] Jurisdiction Agreement &amp; Parallel proceedings (Art 31)</vt:lpstr>
      <vt:lpstr>Three areas to note – [3] Jurisdiction Agreement &amp; Parallel proceedings (Art 31) - continued</vt:lpstr>
      <vt:lpstr>Jurisdiction agreement:  problem areas</vt:lpstr>
      <vt:lpstr>NON-EXCLUSIVE JURISDICTION AGREEMENTS:  What ARE THEIR EFFECT? </vt:lpstr>
      <vt:lpstr>NON-EXCLUSIVE JURISDICTION AGREEMENTS:  What ARE THEIR EFFECT? </vt:lpstr>
      <vt:lpstr>NON EXCLUSIVE JURISDICTION AGREEMENTS AND THE RECAST REGULATION</vt:lpstr>
      <vt:lpstr>ASYMMETRIC JURISDICTION AGREEMENTS</vt:lpstr>
      <vt:lpstr>ASYMMETRIC JURISDICTION AGREEMENTS under the recast regulation</vt:lpstr>
      <vt:lpstr>Competing jurisdiction clauses:  how to deal with them. A matter of construction.  Deutsche bank ag v comune di savona [2018] ewca civ 1740</vt:lpstr>
      <vt:lpstr>Deutsche bank case (continued). </vt:lpstr>
      <vt:lpstr>the use of  expert evidence of foreign law when there are issues as to the construction of jurisdiction clauses in a contract governed by a foreign law</vt:lpstr>
      <vt:lpstr>What happens to jurisdiciton issues after brexit – if it occurs?</vt:lpstr>
      <vt:lpstr>What are the options post 2020?</vt:lpstr>
      <vt:lpstr>What might be best jurisdiction regime post brexit?</vt:lpstr>
      <vt:lpstr>What about adhering to lugano 2007 and the hague convention  2005 on choice of courts?</vt:lpstr>
      <vt:lpstr>When will we know what h.m.g. wants?</vt:lpstr>
      <vt:lpstr>  ANNUAL COMMERCIAL CONFERENCE  Banking and financial services litigation  10 years after Lehman  Wednesday 3rd October 2018</vt:lpstr>
      <vt:lpstr>IMPLIED MISREPRESENTATIONS AND  MIS-SELLING ISSUES: PAG v RBS</vt:lpstr>
      <vt:lpstr>Property alliance group v rBS </vt:lpstr>
      <vt:lpstr>THE LIBOR CLAIMS</vt:lpstr>
      <vt:lpstr>LIBOR : The Rules</vt:lpstr>
      <vt:lpstr>LIBOR : THE REALITY</vt:lpstr>
      <vt:lpstr>LIBOR : THE REALITY – part 2</vt:lpstr>
      <vt:lpstr>LIBOR : The claims </vt:lpstr>
      <vt:lpstr>PAG V RBS [2016] EWHC 3342 (Ch)</vt:lpstr>
      <vt:lpstr>THE LIBOR CLAIMS : WERE THE REPS MADE? (1)</vt:lpstr>
      <vt:lpstr>THE LIBOR CLAIMS : WERE THE REPS MADE? (2)</vt:lpstr>
      <vt:lpstr>THE SCOPE OF THE REPRESENTATIONS</vt:lpstr>
      <vt:lpstr>WERE THE REPS FALSE?</vt:lpstr>
      <vt:lpstr>Were the reps fraudulent?</vt:lpstr>
      <vt:lpstr>Were the reps relied on?</vt:lpstr>
      <vt:lpstr>POTENTIAL FUTURE APPLICATIONS</vt:lpstr>
      <vt:lpstr>THE SWAPS CLAIMS</vt:lpstr>
      <vt:lpstr>BACKGROUND</vt:lpstr>
      <vt:lpstr>Crestsign v natwest [2015] 2 All ER 133</vt:lpstr>
      <vt:lpstr>BACK TO BASICS : Bankers Trust</vt:lpstr>
      <vt:lpstr>Further back to basics : the CA in pag</vt:lpstr>
      <vt:lpstr>A DUTY TO SPEAK?</vt:lpstr>
      <vt:lpstr>FUTURE APPLICATIONS</vt:lpstr>
      <vt:lpstr>  ANNUAL COMMERCIAL CONFERENCE  Banking and financial services litigation  10 years after Lehman  Wednesday 3rd October 2018</vt:lpstr>
      <vt:lpstr>Challenging Transactions Procured by Corrupt Intermediaries</vt:lpstr>
      <vt:lpstr>UBS v KWL – THE FACTS</vt:lpstr>
      <vt:lpstr>How to Challenge the Deal?</vt:lpstr>
      <vt:lpstr>Agency: What you Don’t Know Can hurt you</vt:lpstr>
      <vt:lpstr>Agency: What factors matter?</vt:lpstr>
      <vt:lpstr>Knowledge OF CONFLICT OF INTEREST</vt:lpstr>
      <vt:lpstr>Knowledge: Some difficult issues</vt:lpstr>
      <vt:lpstr>Knowledge: Some difficult issues</vt:lpstr>
      <vt:lpstr>Unconscionability: A new type of claim?</vt:lpstr>
      <vt:lpstr>Unconscionability (2)</vt:lpstr>
      <vt:lpstr>Unconscionability (3)</vt:lpstr>
      <vt:lpstr>Unconscionability (4)</vt:lpstr>
      <vt:lpstr>Damages claims</vt:lpstr>
      <vt:lpstr>Conclusions</vt:lpstr>
      <vt:lpstr>  ANNUAL COMMERCIAL CONFERENCE  Banking and financial services litigation  10 years after Lehman  Wednesday 3rd October 2018</vt:lpstr>
      <vt:lpstr>Fund management negligence</vt:lpstr>
      <vt:lpstr>UBS V kwl [2017] 2 Lloyd’s rep 621- outline</vt:lpstr>
      <vt:lpstr>The transaction </vt:lpstr>
      <vt:lpstr>StcdoS - Single Tranche Collateralised Debt Obligations. </vt:lpstr>
      <vt:lpstr>But that’s crazy!</vt:lpstr>
      <vt:lpstr>A managed portfolio</vt:lpstr>
      <vt:lpstr>That wet towel again</vt:lpstr>
      <vt:lpstr>Still the towel - sorry</vt:lpstr>
      <vt:lpstr>Now the nub of the thing</vt:lpstr>
      <vt:lpstr>The earlier authorities</vt:lpstr>
      <vt:lpstr>CAUSATION AND LOSS</vt:lpstr>
      <vt:lpstr>A Point of law - bolitho</vt:lpstr>
      <vt:lpstr>Only one more slide to go</vt:lpstr>
      <vt:lpstr>Take-aways</vt:lpstr>
      <vt:lpstr>  ANNUAL COMMERCIAL CONFERENCE  Banking and financial services litigation  10 years after Lehman  Wednesday 3rd October 2018</vt:lpstr>
    </vt:vector>
  </TitlesOfParts>
  <Company>Hewlett-Packard Company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Shareholder claims</dc:title>
  <dc:creator>helen.davies</dc:creator>
  <cp:lastModifiedBy>Paul Gray</cp:lastModifiedBy>
  <cp:revision>14</cp:revision>
  <cp:lastPrinted>2018-10-02T08:31:52Z</cp:lastPrinted>
  <dcterms:created xsi:type="dcterms:W3CDTF">2018-09-25T15:24:35Z</dcterms:created>
  <dcterms:modified xsi:type="dcterms:W3CDTF">2018-10-03T11:34:42Z</dcterms:modified>
</cp:coreProperties>
</file>