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61"/>
  </p:notesMasterIdLst>
  <p:sldIdLst>
    <p:sldId id="256" r:id="rId2"/>
    <p:sldId id="257" r:id="rId3"/>
    <p:sldId id="260" r:id="rId4"/>
    <p:sldId id="261" r:id="rId5"/>
    <p:sldId id="265" r:id="rId6"/>
    <p:sldId id="262" r:id="rId7"/>
    <p:sldId id="263" r:id="rId8"/>
    <p:sldId id="264" r:id="rId9"/>
    <p:sldId id="258"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ECCCB"/>
    <a:srgbClr val="173E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707" autoAdjust="0"/>
  </p:normalViewPr>
  <p:slideViewPr>
    <p:cSldViewPr snapToGrid="0">
      <p:cViewPr varScale="1">
        <p:scale>
          <a:sx n="110" d="100"/>
          <a:sy n="110" d="100"/>
        </p:scale>
        <p:origin x="162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9FF924-FDF9-4220-8050-B5CB7F3EEC43}" type="datetimeFigureOut">
              <a:rPr lang="en-GB" smtClean="0"/>
              <a:t>18/10/2019</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5E347D-53FC-4710-B120-EDBADD260F96}" type="slidenum">
              <a:rPr lang="en-GB" smtClean="0"/>
              <a:t>‹#›</a:t>
            </a:fld>
            <a:endParaRPr lang="en-GB"/>
          </a:p>
        </p:txBody>
      </p:sp>
    </p:spTree>
    <p:extLst>
      <p:ext uri="{BB962C8B-B14F-4D97-AF65-F5344CB8AC3E}">
        <p14:creationId xmlns:p14="http://schemas.microsoft.com/office/powerpoint/2010/main" val="18160342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For purposes</a:t>
            </a:r>
            <a:r>
              <a:rPr lang="en-GB" baseline="0" dirty="0" smtClean="0"/>
              <a:t> of this talk going to focus on issues going to jurisdiction &amp; enforcement by reference to recent </a:t>
            </a:r>
            <a:r>
              <a:rPr lang="en-GB" baseline="0" dirty="0" err="1" smtClean="0"/>
              <a:t>deciusons</a:t>
            </a:r>
            <a:r>
              <a:rPr lang="en-GB" baseline="0" dirty="0" smtClean="0"/>
              <a:t> in </a:t>
            </a:r>
            <a:r>
              <a:rPr lang="en-GB" baseline="0" dirty="0" err="1" smtClean="0"/>
              <a:t>Tatneft</a:t>
            </a:r>
            <a:r>
              <a:rPr lang="en-GB" baseline="0" dirty="0" smtClean="0"/>
              <a:t> v Ukraine and General Dynamics v Libya, </a:t>
            </a:r>
          </a:p>
          <a:p>
            <a:r>
              <a:rPr lang="en-GB" baseline="0" dirty="0" smtClean="0"/>
              <a:t>but if you are interested in topic , mention at end a couple of other cases</a:t>
            </a:r>
          </a:p>
          <a:p>
            <a:endParaRPr lang="en-GB" baseline="0" dirty="0" smtClean="0"/>
          </a:p>
          <a:p>
            <a:pPr marL="171450" indent="-171450">
              <a:buFontTx/>
              <a:buChar char="-"/>
            </a:pPr>
            <a:endParaRPr lang="en-GB" dirty="0"/>
          </a:p>
        </p:txBody>
      </p:sp>
      <p:sp>
        <p:nvSpPr>
          <p:cNvPr id="4" name="Slide Number Placeholder 3"/>
          <p:cNvSpPr>
            <a:spLocks noGrp="1"/>
          </p:cNvSpPr>
          <p:nvPr>
            <p:ph type="sldNum" sz="quarter" idx="10"/>
          </p:nvPr>
        </p:nvSpPr>
        <p:spPr/>
        <p:txBody>
          <a:bodyPr/>
          <a:lstStyle/>
          <a:p>
            <a:fld id="{235E347D-53FC-4710-B120-EDBADD260F96}" type="slidenum">
              <a:rPr lang="en-GB" smtClean="0"/>
              <a:t>37</a:t>
            </a:fld>
            <a:endParaRPr lang="en-GB"/>
          </a:p>
        </p:txBody>
      </p:sp>
    </p:spTree>
    <p:extLst>
      <p:ext uri="{BB962C8B-B14F-4D97-AF65-F5344CB8AC3E}">
        <p14:creationId xmlns:p14="http://schemas.microsoft.com/office/powerpoint/2010/main" val="39161203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smtClean="0"/>
              <a:t>None of</a:t>
            </a:r>
            <a:r>
              <a:rPr lang="en-GB" baseline="0" dirty="0" smtClean="0"/>
              <a:t> these relate solely to arbitration – mostly concerned with litigation. But relevant to </a:t>
            </a:r>
            <a:r>
              <a:rPr lang="en-GB" baseline="0" dirty="0" err="1" smtClean="0"/>
              <a:t>ligitation</a:t>
            </a:r>
            <a:r>
              <a:rPr lang="en-GB" baseline="0" dirty="0" smtClean="0"/>
              <a:t> because without a court process standing behind it, arbitration agreement not worth paper it is written on.</a:t>
            </a:r>
          </a:p>
          <a:p>
            <a:pPr marL="171450" indent="-171450">
              <a:buFontTx/>
              <a:buChar char="-"/>
            </a:pPr>
            <a:endParaRPr lang="en-GB" dirty="0" smtClean="0"/>
          </a:p>
          <a:p>
            <a:pPr marL="171450" indent="-171450">
              <a:buFontTx/>
              <a:buChar char="-"/>
            </a:pPr>
            <a:r>
              <a:rPr lang="en-GB" baseline="0" dirty="0" smtClean="0"/>
              <a:t>In </a:t>
            </a:r>
            <a:r>
              <a:rPr lang="en-GB" i="1" baseline="0" dirty="0" err="1" smtClean="0"/>
              <a:t>Benkharbouche</a:t>
            </a:r>
            <a:r>
              <a:rPr lang="en-GB" i="1" baseline="0" dirty="0" smtClean="0"/>
              <a:t> v Foreign Sec</a:t>
            </a:r>
            <a:r>
              <a:rPr lang="en-GB" i="0" baseline="0" dirty="0" smtClean="0"/>
              <a:t>, Lord </a:t>
            </a:r>
            <a:r>
              <a:rPr lang="en-GB" i="0" baseline="0" dirty="0" err="1" smtClean="0"/>
              <a:t>Sumption</a:t>
            </a:r>
            <a:r>
              <a:rPr lang="en-GB" i="0" baseline="0" dirty="0" smtClean="0"/>
              <a:t> said that even at common law, immunity always restricted to </a:t>
            </a:r>
            <a:r>
              <a:rPr lang="en-GB" i="1" baseline="0" dirty="0" smtClean="0"/>
              <a:t>“what sovereigns did in their capacity as such”. </a:t>
            </a:r>
            <a:r>
              <a:rPr lang="en-GB" i="0" baseline="0" dirty="0" smtClean="0"/>
              <a:t>Para 52, [2017] UKSC 62</a:t>
            </a:r>
          </a:p>
          <a:p>
            <a:pPr marL="171450" indent="-171450">
              <a:buFontTx/>
              <a:buChar char="-"/>
            </a:pPr>
            <a:endParaRPr lang="en-GB" i="0" baseline="0" dirty="0" smtClean="0"/>
          </a:p>
          <a:p>
            <a:pPr marL="171450" indent="-171450">
              <a:buFontTx/>
              <a:buChar char="-"/>
            </a:pPr>
            <a:r>
              <a:rPr lang="en-GB" i="0" baseline="0" dirty="0" smtClean="0"/>
              <a:t>1972 Convention –did not change situation re enforcement which remained subject to absolute immunity</a:t>
            </a:r>
          </a:p>
          <a:p>
            <a:pPr marL="171450" indent="-171450">
              <a:buFontTx/>
              <a:buChar char="-"/>
            </a:pPr>
            <a:endParaRPr lang="en-GB" i="0" baseline="0" dirty="0" smtClean="0"/>
          </a:p>
          <a:p>
            <a:pPr marL="171450" indent="-171450">
              <a:buFontTx/>
              <a:buChar char="-"/>
            </a:pPr>
            <a:r>
              <a:rPr lang="en-GB" i="0" baseline="0" dirty="0" smtClean="0"/>
              <a:t>Customary international law – ICJ case concerned whether Italy permitted to allow claims to be brought in domestic courts against Germany for WWII claims. ICJ held no – claims covered by state immunity, also held Italian courts barred from executing judgments handed down by Greek courts.</a:t>
            </a:r>
            <a:endParaRPr lang="en-GB" dirty="0"/>
          </a:p>
        </p:txBody>
      </p:sp>
      <p:sp>
        <p:nvSpPr>
          <p:cNvPr id="4" name="Slide Number Placeholder 3"/>
          <p:cNvSpPr>
            <a:spLocks noGrp="1"/>
          </p:cNvSpPr>
          <p:nvPr>
            <p:ph type="sldNum" sz="quarter" idx="10"/>
          </p:nvPr>
        </p:nvSpPr>
        <p:spPr/>
        <p:txBody>
          <a:bodyPr/>
          <a:lstStyle/>
          <a:p>
            <a:fld id="{235E347D-53FC-4710-B120-EDBADD260F96}" type="slidenum">
              <a:rPr lang="en-GB" smtClean="0"/>
              <a:t>38</a:t>
            </a:fld>
            <a:endParaRPr lang="en-GB"/>
          </a:p>
        </p:txBody>
      </p:sp>
    </p:spTree>
    <p:extLst>
      <p:ext uri="{BB962C8B-B14F-4D97-AF65-F5344CB8AC3E}">
        <p14:creationId xmlns:p14="http://schemas.microsoft.com/office/powerpoint/2010/main" val="7940733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dirty="0" smtClean="0"/>
              <a:t>Treaty under aegis of Council of Europe, but only 8 ratifications: UK, Austria, Belgium, Cyprus, Germany, Luxemburg, Netherlands &amp; Switzerland.</a:t>
            </a:r>
          </a:p>
          <a:p>
            <a:pPr marL="171450" indent="-171450">
              <a:buFontTx/>
              <a:buChar char="-"/>
            </a:pPr>
            <a:r>
              <a:rPr lang="en-GB" baseline="0" dirty="0" smtClean="0"/>
              <a:t>Council of Europe’s explanatory note says in respect of Art 12 </a:t>
            </a:r>
            <a:r>
              <a:rPr lang="en-GB" i="1" baseline="0" dirty="0" smtClean="0"/>
              <a:t>“i</a:t>
            </a:r>
            <a:r>
              <a:rPr lang="en-GB" dirty="0" smtClean="0"/>
              <a:t>t should be made clear that proceedings concerned with the enforcement of arbitral awards are outside the scope of the Convention and governed by domestic law and any international convention which may be applicable”</a:t>
            </a:r>
            <a:endParaRPr lang="en-GB" baseline="0" dirty="0" smtClean="0"/>
          </a:p>
          <a:p>
            <a:pPr marL="171450" indent="-171450">
              <a:buFontTx/>
              <a:buChar char="-"/>
            </a:pPr>
            <a:r>
              <a:rPr lang="en-GB" dirty="0" smtClean="0"/>
              <a:t>Article</a:t>
            </a:r>
            <a:r>
              <a:rPr lang="en-GB" baseline="0" dirty="0" smtClean="0"/>
              <a:t> 23 of Convention: </a:t>
            </a:r>
            <a:r>
              <a:rPr lang="en-GB" i="1" baseline="0" dirty="0" smtClean="0"/>
              <a:t>“</a:t>
            </a:r>
            <a:r>
              <a:rPr lang="en-GB" dirty="0" smtClean="0"/>
              <a:t>No measures of execution or preventive measures against the property of a Contracting State may be taken in the territory of another Contracting State except where and to the extent that the State has expressly consented thereto in writing in any particular case”.</a:t>
            </a:r>
          </a:p>
          <a:p>
            <a:pPr marL="171450" indent="-171450">
              <a:buFontTx/>
              <a:buChar char="-"/>
            </a:pPr>
            <a:r>
              <a:rPr lang="en-GB" dirty="0" smtClean="0"/>
              <a:t>So under Convention, can</a:t>
            </a:r>
            <a:r>
              <a:rPr lang="en-GB" baseline="0" dirty="0" smtClean="0"/>
              <a:t> get English court to intervene to set aside an award against a state – but not to enforce</a:t>
            </a:r>
            <a:endParaRPr lang="en-GB" dirty="0"/>
          </a:p>
        </p:txBody>
      </p:sp>
      <p:sp>
        <p:nvSpPr>
          <p:cNvPr id="4" name="Slide Number Placeholder 3"/>
          <p:cNvSpPr>
            <a:spLocks noGrp="1"/>
          </p:cNvSpPr>
          <p:nvPr>
            <p:ph type="sldNum" sz="quarter" idx="10"/>
          </p:nvPr>
        </p:nvSpPr>
        <p:spPr/>
        <p:txBody>
          <a:bodyPr/>
          <a:lstStyle/>
          <a:p>
            <a:fld id="{235E347D-53FC-4710-B120-EDBADD260F96}" type="slidenum">
              <a:rPr lang="en-GB" smtClean="0"/>
              <a:t>39</a:t>
            </a:fld>
            <a:endParaRPr lang="en-GB"/>
          </a:p>
        </p:txBody>
      </p:sp>
    </p:spTree>
    <p:extLst>
      <p:ext uri="{BB962C8B-B14F-4D97-AF65-F5344CB8AC3E}">
        <p14:creationId xmlns:p14="http://schemas.microsoft.com/office/powerpoint/2010/main" val="12315942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35E347D-53FC-4710-B120-EDBADD260F96}" type="slidenum">
              <a:rPr lang="en-GB" smtClean="0"/>
              <a:t>40</a:t>
            </a:fld>
            <a:endParaRPr lang="en-GB"/>
          </a:p>
        </p:txBody>
      </p:sp>
    </p:spTree>
    <p:extLst>
      <p:ext uri="{BB962C8B-B14F-4D97-AF65-F5344CB8AC3E}">
        <p14:creationId xmlns:p14="http://schemas.microsoft.com/office/powerpoint/2010/main" val="35812597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Section 10 –</a:t>
            </a:r>
            <a:r>
              <a:rPr lang="en-GB" baseline="0" dirty="0" smtClean="0"/>
              <a:t> relates to Admiralty proceedings &amp; “proceedings which could be made the subject of admiralty proceedings”</a:t>
            </a:r>
          </a:p>
          <a:p>
            <a:endParaRPr lang="en-GB" baseline="0" dirty="0" smtClean="0"/>
          </a:p>
          <a:p>
            <a:r>
              <a:rPr lang="en-GB" baseline="0" dirty="0" smtClean="0"/>
              <a:t>Double negative makes it a little confusing</a:t>
            </a:r>
            <a:endParaRPr lang="en-GB" dirty="0"/>
          </a:p>
        </p:txBody>
      </p:sp>
      <p:sp>
        <p:nvSpPr>
          <p:cNvPr id="4" name="Slide Number Placeholder 3"/>
          <p:cNvSpPr>
            <a:spLocks noGrp="1"/>
          </p:cNvSpPr>
          <p:nvPr>
            <p:ph type="sldNum" sz="quarter" idx="10"/>
          </p:nvPr>
        </p:nvSpPr>
        <p:spPr/>
        <p:txBody>
          <a:bodyPr/>
          <a:lstStyle/>
          <a:p>
            <a:fld id="{235E347D-53FC-4710-B120-EDBADD260F96}" type="slidenum">
              <a:rPr lang="en-GB" smtClean="0"/>
              <a:t>41</a:t>
            </a:fld>
            <a:endParaRPr lang="en-GB"/>
          </a:p>
        </p:txBody>
      </p:sp>
    </p:spTree>
    <p:extLst>
      <p:ext uri="{BB962C8B-B14F-4D97-AF65-F5344CB8AC3E}">
        <p14:creationId xmlns:p14="http://schemas.microsoft.com/office/powerpoint/2010/main" val="3109929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err="1" smtClean="0"/>
              <a:t>Tatneft</a:t>
            </a:r>
            <a:r>
              <a:rPr lang="en-GB" dirty="0" smtClean="0"/>
              <a:t> claimed shareholding</a:t>
            </a:r>
            <a:r>
              <a:rPr lang="en-GB" baseline="0" dirty="0" smtClean="0"/>
              <a:t> in Ukrainian subsidiary</a:t>
            </a:r>
            <a:r>
              <a:rPr lang="en-GB" dirty="0" smtClean="0"/>
              <a:t> expropriated by Ukraine between 2007-2009</a:t>
            </a:r>
          </a:p>
          <a:p>
            <a:endParaRPr lang="en-GB" dirty="0" smtClean="0"/>
          </a:p>
          <a:p>
            <a:r>
              <a:rPr lang="en-GB" dirty="0" smtClean="0"/>
              <a:t>Tribunal agreed – awarded</a:t>
            </a:r>
            <a:r>
              <a:rPr lang="en-GB" baseline="0" dirty="0" smtClean="0"/>
              <a:t> US$212 million in 2014</a:t>
            </a:r>
          </a:p>
          <a:p>
            <a:endParaRPr lang="en-GB" baseline="0" dirty="0" smtClean="0"/>
          </a:p>
          <a:p>
            <a:r>
              <a:rPr lang="en-GB" baseline="0" dirty="0" smtClean="0"/>
              <a:t>Spawned multinational litigation</a:t>
            </a:r>
          </a:p>
          <a:p>
            <a:pPr marL="171450" indent="-171450">
              <a:buFontTx/>
              <a:buChar char="-"/>
            </a:pPr>
            <a:r>
              <a:rPr lang="en-GB" baseline="0" dirty="0" smtClean="0"/>
              <a:t>application to French courts to set aside award (French seat) – dismissed on basis of French law that need to pay damages before can challenge award – Ukraine now challenging law on state immunity grounds</a:t>
            </a:r>
          </a:p>
          <a:p>
            <a:pPr marL="171450" indent="-171450">
              <a:buFontTx/>
              <a:buChar char="-"/>
            </a:pPr>
            <a:r>
              <a:rPr lang="en-GB" baseline="0" dirty="0" err="1" smtClean="0"/>
              <a:t>Tatneft</a:t>
            </a:r>
            <a:r>
              <a:rPr lang="en-GB" baseline="0" dirty="0" smtClean="0"/>
              <a:t> applied to US courts to confirm the Award as prelude to execution. Currently stayed</a:t>
            </a:r>
          </a:p>
          <a:p>
            <a:pPr marL="171450" indent="-171450">
              <a:buFontTx/>
              <a:buChar char="-"/>
            </a:pPr>
            <a:r>
              <a:rPr lang="en-GB" baseline="0" dirty="0" err="1" smtClean="0"/>
              <a:t>Tatneft</a:t>
            </a:r>
            <a:r>
              <a:rPr lang="en-GB" baseline="0" dirty="0" smtClean="0"/>
              <a:t> also applied for recognition &amp; enforcement in Russia – Moscow </a:t>
            </a:r>
            <a:r>
              <a:rPr lang="en-GB" baseline="0" dirty="0" err="1" smtClean="0"/>
              <a:t>Arbitrazh</a:t>
            </a:r>
            <a:r>
              <a:rPr lang="en-GB" baseline="0" dirty="0" smtClean="0"/>
              <a:t> Court ruled in favour of Ukraine but overturned on appeal. Difficulty enforcing in Russia is requires </a:t>
            </a:r>
            <a:r>
              <a:rPr lang="en-GB" baseline="0" dirty="0" err="1" smtClean="0"/>
              <a:t>Tatneft</a:t>
            </a:r>
            <a:r>
              <a:rPr lang="en-GB" baseline="0" dirty="0" smtClean="0"/>
              <a:t> to identify assets that Russian state accepts properly belong to Ukraine…</a:t>
            </a:r>
          </a:p>
          <a:p>
            <a:pPr marL="171450" indent="-171450">
              <a:buFontTx/>
              <a:buChar char="-"/>
            </a:pPr>
            <a:r>
              <a:rPr lang="en-GB" baseline="0" dirty="0" smtClean="0"/>
              <a:t>So in April 2017, issued arbitration claim form in London applying for judgment to be entered in terms of award &amp; for permission to enforce award under s10(2) Arbitration Act.</a:t>
            </a:r>
          </a:p>
          <a:p>
            <a:pPr marL="171450" indent="-171450">
              <a:buFontTx/>
              <a:buChar char="-"/>
            </a:pPr>
            <a:r>
              <a:rPr lang="en-GB" baseline="0" dirty="0" err="1" smtClean="0"/>
              <a:t>Teare</a:t>
            </a:r>
            <a:r>
              <a:rPr lang="en-GB" baseline="0" dirty="0" smtClean="0"/>
              <a:t> J granted application on papers ex parte</a:t>
            </a:r>
          </a:p>
          <a:p>
            <a:pPr marL="171450" indent="-171450">
              <a:buFontTx/>
              <a:buChar char="-"/>
            </a:pPr>
            <a:r>
              <a:rPr lang="en-GB" baseline="0" dirty="0" smtClean="0"/>
              <a:t>Ukraine applied to set aside on grounds of state immunity under Section 9 SIA</a:t>
            </a:r>
          </a:p>
          <a:p>
            <a:pPr marL="628650" lvl="1" indent="-171450">
              <a:buFontTx/>
              <a:buChar char="-"/>
            </a:pPr>
            <a:r>
              <a:rPr lang="en-GB" b="1" baseline="0" dirty="0" smtClean="0"/>
              <a:t>NOT</a:t>
            </a:r>
            <a:r>
              <a:rPr lang="en-GB" b="0" baseline="0" dirty="0" smtClean="0"/>
              <a:t> section 13 – recall s13 only limited exception to enforcement</a:t>
            </a:r>
          </a:p>
          <a:p>
            <a:pPr marL="628650" lvl="1" indent="-171450">
              <a:buFontTx/>
              <a:buChar char="-"/>
            </a:pPr>
            <a:r>
              <a:rPr lang="en-GB" b="0" baseline="0" dirty="0" smtClean="0"/>
              <a:t>Obviously Ukraine would rather get rid of whole enforcement order than fight asset by asset.</a:t>
            </a:r>
          </a:p>
          <a:p>
            <a:pPr marL="628650" lvl="1" indent="-171450">
              <a:buFontTx/>
              <a:buChar char="-"/>
            </a:pPr>
            <a:endParaRPr lang="en-GB" b="0" baseline="0" dirty="0" smtClean="0"/>
          </a:p>
          <a:p>
            <a:pPr marL="171450" lvl="0" indent="-171450">
              <a:buFontTx/>
              <a:buChar char="-"/>
            </a:pPr>
            <a:r>
              <a:rPr lang="en-GB" b="0" baseline="0" dirty="0" smtClean="0"/>
              <a:t>Not one of those arbitrations where one party denies jurisdiction &amp; never shows up. Fully fought arbitration in which jurisdiction already decided by Tribunal.</a:t>
            </a:r>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235E347D-53FC-4710-B120-EDBADD260F96}" type="slidenum">
              <a:rPr lang="en-GB" smtClean="0"/>
              <a:t>42</a:t>
            </a:fld>
            <a:endParaRPr lang="en-GB"/>
          </a:p>
        </p:txBody>
      </p:sp>
    </p:spTree>
    <p:extLst>
      <p:ext uri="{BB962C8B-B14F-4D97-AF65-F5344CB8AC3E}">
        <p14:creationId xmlns:p14="http://schemas.microsoft.com/office/powerpoint/2010/main" val="24442122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smtClean="0"/>
              <a:t>For BIT aficionados,</a:t>
            </a:r>
            <a:r>
              <a:rPr lang="en-GB" baseline="0" dirty="0" smtClean="0"/>
              <a:t> Tribunal had “imported” FET standard on the basis that Ukraine-Russia BIT included a “most favoured nation” clause &amp; that as Ukraine had agreed to give UK investors FET protection under the Ukraine-UK BIT, Russian investors were entitled to no less favourable treatment</a:t>
            </a:r>
          </a:p>
          <a:p>
            <a:pPr marL="171450" indent="-171450">
              <a:buFontTx/>
              <a:buChar char="-"/>
            </a:pPr>
            <a:r>
              <a:rPr lang="en-GB" baseline="0" dirty="0" smtClean="0"/>
              <a:t>Fair to say use of MFN clauses in this way is matter of some controversy in treaty arbitration circles</a:t>
            </a:r>
          </a:p>
          <a:p>
            <a:pPr marL="171450" indent="-171450">
              <a:buFontTx/>
              <a:buChar char="-"/>
            </a:pPr>
            <a:endParaRPr lang="en-GB" dirty="0" smtClean="0"/>
          </a:p>
          <a:p>
            <a:r>
              <a:rPr lang="en-GB" dirty="0" smtClean="0"/>
              <a:t>Reminder –</a:t>
            </a:r>
          </a:p>
          <a:p>
            <a:r>
              <a:rPr lang="en-GB" dirty="0" smtClean="0"/>
              <a:t>S 67 AA</a:t>
            </a:r>
          </a:p>
          <a:p>
            <a:r>
              <a:rPr lang="en-GB" sz="1200" b="0" i="0" kern="1200" dirty="0" smtClean="0">
                <a:solidFill>
                  <a:schemeClr val="tx1"/>
                </a:solidFill>
                <a:effectLst/>
                <a:latin typeface="+mn-lt"/>
                <a:ea typeface="+mn-ea"/>
                <a:cs typeface="+mn-cs"/>
              </a:rPr>
              <a:t>(1)A party to arbitral proceedings may (upon notice to the other parties and to the tribunal) apply to the court—</a:t>
            </a:r>
          </a:p>
          <a:p>
            <a:r>
              <a:rPr lang="en-GB" sz="1200" b="0" i="0" kern="1200" dirty="0" smtClean="0">
                <a:solidFill>
                  <a:schemeClr val="tx1"/>
                </a:solidFill>
                <a:effectLst/>
                <a:latin typeface="+mn-lt"/>
                <a:ea typeface="+mn-ea"/>
                <a:cs typeface="+mn-cs"/>
              </a:rPr>
              <a:t>(a)challenging any award of the arbitral tribunal as to its substantive jurisdiction; or</a:t>
            </a:r>
          </a:p>
          <a:p>
            <a:r>
              <a:rPr lang="en-GB" sz="1200" b="0" i="0" kern="1200" dirty="0" smtClean="0">
                <a:solidFill>
                  <a:schemeClr val="tx1"/>
                </a:solidFill>
                <a:effectLst/>
                <a:latin typeface="+mn-lt"/>
                <a:ea typeface="+mn-ea"/>
                <a:cs typeface="+mn-cs"/>
              </a:rPr>
              <a:t>(b)for an order declaring an award made by the tribunal on the merits to be of no effect, in whole or in part, because the tribunal did not have substantive jurisdiction.</a:t>
            </a:r>
          </a:p>
          <a:p>
            <a:r>
              <a:rPr lang="en-GB" sz="1200" b="0" i="0" kern="1200" dirty="0" smtClean="0">
                <a:solidFill>
                  <a:schemeClr val="tx1"/>
                </a:solidFill>
                <a:effectLst/>
                <a:latin typeface="+mn-lt"/>
                <a:ea typeface="+mn-ea"/>
                <a:cs typeface="+mn-cs"/>
              </a:rPr>
              <a:t>A party may lose the right to object (see section 73) and the right to apply is subject to the restrictions in section 70(2) and (3).</a:t>
            </a:r>
          </a:p>
          <a:p>
            <a:endParaRPr lang="en-GB" dirty="0" smtClean="0"/>
          </a:p>
          <a:p>
            <a:r>
              <a:rPr lang="en-GB" dirty="0" smtClean="0"/>
              <a:t> s 73 AA </a:t>
            </a:r>
          </a:p>
          <a:p>
            <a:r>
              <a:rPr lang="en-GB" sz="1200" b="0" i="0" kern="1200" dirty="0" smtClean="0">
                <a:solidFill>
                  <a:schemeClr val="tx1"/>
                </a:solidFill>
                <a:effectLst/>
                <a:latin typeface="+mn-lt"/>
                <a:ea typeface="+mn-ea"/>
                <a:cs typeface="+mn-cs"/>
              </a:rPr>
              <a:t>(1)If a party to arbitral proceedings takes part, or continues to take part, in the proceedings without making, either forthwith or within such time as is allowed by the arbitration agreement or the tribunal or by any provision of this Part, any objection—</a:t>
            </a:r>
          </a:p>
          <a:p>
            <a:r>
              <a:rPr lang="en-GB" sz="1200" b="0" i="0" kern="1200" dirty="0" smtClean="0">
                <a:solidFill>
                  <a:schemeClr val="tx1"/>
                </a:solidFill>
                <a:effectLst/>
                <a:latin typeface="+mn-lt"/>
                <a:ea typeface="+mn-ea"/>
                <a:cs typeface="+mn-cs"/>
              </a:rPr>
              <a:t>(a)that the tribunal lacks substantive jurisdiction,</a:t>
            </a:r>
          </a:p>
          <a:p>
            <a:r>
              <a:rPr lang="en-GB" sz="1200" b="0" i="0" kern="1200" dirty="0" smtClean="0">
                <a:solidFill>
                  <a:schemeClr val="tx1"/>
                </a:solidFill>
                <a:effectLst/>
                <a:latin typeface="+mn-lt"/>
                <a:ea typeface="+mn-ea"/>
                <a:cs typeface="+mn-cs"/>
              </a:rPr>
              <a:t>(b)that the proceedings have been improperly conducted,</a:t>
            </a:r>
          </a:p>
          <a:p>
            <a:r>
              <a:rPr lang="en-GB" sz="1200" b="0" i="0" kern="1200" dirty="0" smtClean="0">
                <a:solidFill>
                  <a:schemeClr val="tx1"/>
                </a:solidFill>
                <a:effectLst/>
                <a:latin typeface="+mn-lt"/>
                <a:ea typeface="+mn-ea"/>
                <a:cs typeface="+mn-cs"/>
              </a:rPr>
              <a:t>(c)that there has been a failure to comply with the arbitration agreement or with any provision of this Part, or</a:t>
            </a:r>
          </a:p>
          <a:p>
            <a:r>
              <a:rPr lang="en-GB" sz="1200" b="0" i="0" kern="1200" dirty="0" smtClean="0">
                <a:solidFill>
                  <a:schemeClr val="tx1"/>
                </a:solidFill>
                <a:effectLst/>
                <a:latin typeface="+mn-lt"/>
                <a:ea typeface="+mn-ea"/>
                <a:cs typeface="+mn-cs"/>
              </a:rPr>
              <a:t>(d)that there has been any other irregularity affecting the tribunal or the proceedings,</a:t>
            </a:r>
          </a:p>
          <a:p>
            <a:r>
              <a:rPr lang="en-GB" sz="1200" b="0" i="0" kern="1200" dirty="0" smtClean="0">
                <a:solidFill>
                  <a:schemeClr val="tx1"/>
                </a:solidFill>
                <a:effectLst/>
                <a:latin typeface="+mn-lt"/>
                <a:ea typeface="+mn-ea"/>
                <a:cs typeface="+mn-cs"/>
              </a:rPr>
              <a:t>he may not raise that objection later, before the tribunal or the court, unless he shows that, at the time he took part or continued to take part in the proceedings, he did not know and could not with reasonable diligence have discovered the grounds for the objection.</a:t>
            </a:r>
          </a:p>
          <a:p>
            <a:r>
              <a:rPr lang="en-GB" sz="1200" b="0" i="0" kern="1200" dirty="0" smtClean="0">
                <a:solidFill>
                  <a:schemeClr val="tx1"/>
                </a:solidFill>
                <a:effectLst/>
                <a:latin typeface="+mn-lt"/>
                <a:ea typeface="+mn-ea"/>
                <a:cs typeface="+mn-cs"/>
              </a:rPr>
              <a:t>(2)Where the arbitral tribunal rules that it has substantive jurisdiction and a party to arbitral proceedings who could have questioned that ruling—</a:t>
            </a:r>
          </a:p>
          <a:p>
            <a:r>
              <a:rPr lang="en-GB" sz="1200" b="0" i="0" kern="1200" dirty="0" smtClean="0">
                <a:solidFill>
                  <a:schemeClr val="tx1"/>
                </a:solidFill>
                <a:effectLst/>
                <a:latin typeface="+mn-lt"/>
                <a:ea typeface="+mn-ea"/>
                <a:cs typeface="+mn-cs"/>
              </a:rPr>
              <a:t>(a)by any available arbitral process of appeal or review, or</a:t>
            </a:r>
          </a:p>
          <a:p>
            <a:r>
              <a:rPr lang="en-GB" sz="1200" b="0" i="0" kern="1200" dirty="0" smtClean="0">
                <a:solidFill>
                  <a:schemeClr val="tx1"/>
                </a:solidFill>
                <a:effectLst/>
                <a:latin typeface="+mn-lt"/>
                <a:ea typeface="+mn-ea"/>
                <a:cs typeface="+mn-cs"/>
              </a:rPr>
              <a:t>(b)by challenging the award,</a:t>
            </a:r>
          </a:p>
          <a:p>
            <a:r>
              <a:rPr lang="en-GB" sz="1200" b="0" i="0" kern="1200" dirty="0" smtClean="0">
                <a:solidFill>
                  <a:schemeClr val="tx1"/>
                </a:solidFill>
                <a:effectLst/>
                <a:latin typeface="+mn-lt"/>
                <a:ea typeface="+mn-ea"/>
                <a:cs typeface="+mn-cs"/>
              </a:rPr>
              <a:t>does not do so, or does not do so within the time allowed by the arbitration agreement or any provision of this Part, he may not object later to the tribunal’s substantive jurisdiction on any ground which was the subject of that ruling.</a:t>
            </a:r>
          </a:p>
          <a:p>
            <a:pPr marL="171450" indent="-171450">
              <a:buFontTx/>
              <a:buChar char="-"/>
            </a:pPr>
            <a:endParaRPr lang="en-GB" dirty="0" smtClean="0"/>
          </a:p>
          <a:p>
            <a:pPr marL="171450" indent="-171450">
              <a:buFontTx/>
              <a:buChar char="-"/>
            </a:pPr>
            <a:endParaRPr lang="en-GB" dirty="0" smtClean="0"/>
          </a:p>
          <a:p>
            <a:pPr marL="171450" indent="-171450">
              <a:buFontTx/>
              <a:buChar char="-"/>
            </a:pPr>
            <a:r>
              <a:rPr lang="en-GB" dirty="0" smtClean="0"/>
              <a:t>Judgment</a:t>
            </a:r>
            <a:r>
              <a:rPr lang="en-GB" baseline="0" dirty="0" smtClean="0"/>
              <a:t> is under appeal. So will have to see if CA agrees</a:t>
            </a:r>
          </a:p>
          <a:p>
            <a:pPr marL="628650" lvl="1" indent="-171450">
              <a:buFontTx/>
              <a:buChar char="-"/>
            </a:pPr>
            <a:r>
              <a:rPr lang="en-GB" baseline="0" dirty="0" smtClean="0"/>
              <a:t>But if upheld, very significant –in particular as to waiver</a:t>
            </a:r>
          </a:p>
          <a:p>
            <a:pPr marL="628650" lvl="1" indent="-171450">
              <a:buFontTx/>
              <a:buChar char="-"/>
            </a:pPr>
            <a:r>
              <a:rPr lang="en-GB" baseline="0" dirty="0" smtClean="0"/>
              <a:t>Para 35: “There is nothing in the SIA which suggests that there can be a foreclosure of the points which the State may raise as to the applicability of the immunity afforded by the SIA by reason of what may have occurred in front of an arbitral tribunal”</a:t>
            </a:r>
          </a:p>
          <a:p>
            <a:pPr marL="628650" lvl="1" indent="-171450">
              <a:buFontTx/>
              <a:buChar char="-"/>
            </a:pPr>
            <a:r>
              <a:rPr lang="en-GB" baseline="0" dirty="0" smtClean="0"/>
              <a:t>Taken literally, suggests that even if State expressly takes a point on jurisdiction before Tribunal and loses, can argue it again before Court on enforcement – at least provided it makes clear before Tribunal that not waiving any right it has to resist enforcement on state immunity grounds.</a:t>
            </a:r>
          </a:p>
          <a:p>
            <a:pPr marL="171450" indent="-171450">
              <a:buFontTx/>
              <a:buChar char="-"/>
            </a:pPr>
            <a:endParaRPr lang="en-GB" dirty="0"/>
          </a:p>
        </p:txBody>
      </p:sp>
      <p:sp>
        <p:nvSpPr>
          <p:cNvPr id="4" name="Slide Number Placeholder 3"/>
          <p:cNvSpPr>
            <a:spLocks noGrp="1"/>
          </p:cNvSpPr>
          <p:nvPr>
            <p:ph type="sldNum" sz="quarter" idx="10"/>
          </p:nvPr>
        </p:nvSpPr>
        <p:spPr/>
        <p:txBody>
          <a:bodyPr/>
          <a:lstStyle/>
          <a:p>
            <a:fld id="{235E347D-53FC-4710-B120-EDBADD260F96}" type="slidenum">
              <a:rPr lang="en-GB" smtClean="0"/>
              <a:t>43</a:t>
            </a:fld>
            <a:endParaRPr lang="en-GB"/>
          </a:p>
        </p:txBody>
      </p:sp>
    </p:spTree>
    <p:extLst>
      <p:ext uri="{BB962C8B-B14F-4D97-AF65-F5344CB8AC3E}">
        <p14:creationId xmlns:p14="http://schemas.microsoft.com/office/powerpoint/2010/main" val="30045058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Reason</a:t>
            </a:r>
            <a:r>
              <a:rPr lang="en-GB" baseline="0" dirty="0" smtClean="0"/>
              <a:t> </a:t>
            </a:r>
            <a:r>
              <a:rPr lang="en-GB" baseline="0" dirty="0" err="1" smtClean="0"/>
              <a:t>Teare</a:t>
            </a:r>
            <a:r>
              <a:rPr lang="en-GB" baseline="0" dirty="0" smtClean="0"/>
              <a:t> J dispensed with service because that accepted that if doc to be served, had to be through FCO (CPR 6.44) and FCO had said didn’t want to – “</a:t>
            </a:r>
            <a:r>
              <a:rPr lang="en-GB" i="1" dirty="0" smtClean="0"/>
              <a:t>not straightforward, too dangerous and, even if possible, likely to take over a year”</a:t>
            </a:r>
          </a:p>
          <a:p>
            <a:endParaRPr lang="en-GB" i="1" dirty="0" smtClean="0"/>
          </a:p>
          <a:p>
            <a:endParaRPr lang="en-GB" i="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i="0" dirty="0" smtClean="0"/>
              <a:t>Personally I think judgment unsatisfactory.</a:t>
            </a:r>
            <a:r>
              <a:rPr lang="en-GB" i="0" baseline="0" dirty="0" smtClean="0"/>
              <a:t> Order is the document by which State given formal notice of enforcement proceedings. Just a quirk of the CPR that service of Order mandatory but claim form optional. Singapore High Court has taken opposite view to Court of Appeal– </a:t>
            </a:r>
            <a:r>
              <a:rPr lang="en-GB" i="1" baseline="0" dirty="0" smtClean="0"/>
              <a:t>Van </a:t>
            </a:r>
            <a:r>
              <a:rPr lang="en-GB" i="1" baseline="0" dirty="0" err="1" smtClean="0"/>
              <a:t>Zyl</a:t>
            </a:r>
            <a:r>
              <a:rPr lang="en-GB" i="1" baseline="0" dirty="0" smtClean="0"/>
              <a:t> v Lesotho </a:t>
            </a:r>
            <a:r>
              <a:rPr lang="en-GB" i="0" baseline="0" dirty="0" smtClean="0"/>
              <a:t>, 2017</a:t>
            </a:r>
          </a:p>
          <a:p>
            <a:endParaRPr lang="en-GB" i="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i="0" baseline="0" dirty="0" smtClean="0"/>
              <a:t>CA sought to justify position by saying that, well, there’s been an arbitration so State is on notice of award anyway &amp; not going to come as a surprise when claimant tries to enforce it.</a:t>
            </a:r>
          </a:p>
          <a:p>
            <a:endParaRPr lang="en-GB" i="0" baseline="0" dirty="0" smtClean="0"/>
          </a:p>
          <a:p>
            <a:r>
              <a:rPr lang="en-GB" i="0" baseline="0" dirty="0" smtClean="0"/>
              <a:t>Can see tension inherent in judgment because </a:t>
            </a:r>
            <a:r>
              <a:rPr lang="en-GB" i="1" baseline="0" dirty="0" smtClean="0"/>
              <a:t>“exceptional circumstances”</a:t>
            </a:r>
            <a:r>
              <a:rPr lang="en-GB" i="0" baseline="0" dirty="0" smtClean="0"/>
              <a:t> test for dispensing with service originates in CPR 6.16 – </a:t>
            </a:r>
            <a:r>
              <a:rPr lang="en-GB" i="1" baseline="0" dirty="0" smtClean="0"/>
              <a:t>“Court may dispense with service of a claim form in exceptional circumstances</a:t>
            </a:r>
            <a:r>
              <a:rPr lang="en-GB" i="0" baseline="0" dirty="0" smtClean="0"/>
              <a:t>”. For docs other than claim form, CPR 6.28 provides general discretion to dispense with service.</a:t>
            </a:r>
          </a:p>
          <a:p>
            <a:endParaRPr lang="en-GB" i="0" baseline="0" dirty="0" smtClean="0"/>
          </a:p>
          <a:p>
            <a:r>
              <a:rPr lang="en-GB" i="0" baseline="0" dirty="0" smtClean="0"/>
              <a:t>At [61], CA recognised that logic of its position on s12 SIA required it to treat relevant provision of CPR for dispensing with service as 6.28, but nonetheless held that </a:t>
            </a:r>
            <a:r>
              <a:rPr lang="en-GB" i="1" baseline="0" dirty="0" smtClean="0"/>
              <a:t>“when the order permitting enforcement of the award is the first time that the foreign state receives notice of a claimant’s attempt to enforce an award, it is only right and proper that the court should apply the test of exceptional </a:t>
            </a:r>
            <a:r>
              <a:rPr lang="en-GB" i="1" baseline="0" dirty="0" err="1" smtClean="0"/>
              <a:t>cricumstances</a:t>
            </a:r>
            <a:r>
              <a:rPr lang="en-GB" i="1" baseline="0" dirty="0" smtClean="0"/>
              <a:t>”,</a:t>
            </a:r>
            <a:r>
              <a:rPr lang="en-GB" i="0" baseline="0" dirty="0" smtClean="0"/>
              <a:t>on the basis of </a:t>
            </a:r>
            <a:r>
              <a:rPr lang="en-GB" i="1" baseline="0" dirty="0" smtClean="0"/>
              <a:t>“policy reasons”</a:t>
            </a:r>
            <a:r>
              <a:rPr lang="en-GB" i="0" baseline="0" dirty="0" smtClean="0"/>
              <a:t> relating to the </a:t>
            </a:r>
            <a:r>
              <a:rPr lang="en-GB" i="1" baseline="0" dirty="0" smtClean="0"/>
              <a:t>“sensitivities about impleading a foreign state”.</a:t>
            </a:r>
          </a:p>
          <a:p>
            <a:endParaRPr lang="en-GB" i="1" baseline="0" dirty="0" smtClean="0"/>
          </a:p>
          <a:p>
            <a:r>
              <a:rPr lang="en-GB" i="0" baseline="0" dirty="0" smtClean="0"/>
              <a:t>Personally find it deeply unpersuasive. The “policy reasons” relied on by the CA are the very same policy reasons underpinning the SIA &amp; the European Convention. But test it has adopted for dispensing with service of order giving permission to enforce award against a State is exactly same as test for dispensing with service of claim form against a non-State party. That test doesn’t apply when dealing with service of claim forms against state parties because s12 SIA makes service mandatory in such cases.</a:t>
            </a:r>
          </a:p>
          <a:p>
            <a:endParaRPr lang="en-GB" i="0" baseline="0" dirty="0" smtClean="0"/>
          </a:p>
          <a:p>
            <a:r>
              <a:rPr lang="en-GB" i="0" baseline="0" dirty="0" smtClean="0"/>
              <a:t>In other words, CA approach contradictory &amp; contrary to policy underpinning SIA. If you’re going to treat order permitting enforcement like a claim form, then should treat it as a claim form being served on a foreign state, not one being served on a private party.</a:t>
            </a:r>
          </a:p>
          <a:p>
            <a:endParaRPr lang="en-GB" i="0" baseline="0" dirty="0" smtClean="0"/>
          </a:p>
          <a:p>
            <a:r>
              <a:rPr lang="en-GB" i="0" baseline="0" dirty="0" smtClean="0"/>
              <a:t>What I find particularly odd in judgment is that no attention seems to have been paid to CPR 62.18(2) i.e. discretion for court to require arbitration claim form to be served. That is a document which clearly falls under s12 SIA so if Court requires it to be served, has to be via FCO. So Court of Appeal could have said, OK, order permitting enforcement is not a document instituting proceedings so it’s not strictly within terms of s12. But the arbitration claim form is &amp; when dealing with enforcement against foreign state, court should require arbitration claim form to be served when seeking enforcement against foreign state. Seems to me that is consistent with policy underpinning SIA &amp; also with UK’s international law obligations under European Convention (where applicable).</a:t>
            </a:r>
          </a:p>
          <a:p>
            <a:endParaRPr lang="en-GB" i="0" baseline="0" dirty="0" smtClean="0"/>
          </a:p>
          <a:p>
            <a:r>
              <a:rPr lang="en-GB" i="0" baseline="0" dirty="0" smtClean="0"/>
              <a:t>Don’t know if permission has been sought to appeal to Supreme Court. But in my view clearly appropriate for reconsideration.</a:t>
            </a:r>
          </a:p>
          <a:p>
            <a:endParaRPr lang="en-GB" i="0" baseline="0" dirty="0" smtClean="0"/>
          </a:p>
          <a:p>
            <a:endParaRPr lang="en-GB" dirty="0"/>
          </a:p>
        </p:txBody>
      </p:sp>
      <p:sp>
        <p:nvSpPr>
          <p:cNvPr id="4" name="Slide Number Placeholder 3"/>
          <p:cNvSpPr>
            <a:spLocks noGrp="1"/>
          </p:cNvSpPr>
          <p:nvPr>
            <p:ph type="sldNum" sz="quarter" idx="10"/>
          </p:nvPr>
        </p:nvSpPr>
        <p:spPr/>
        <p:txBody>
          <a:bodyPr/>
          <a:lstStyle/>
          <a:p>
            <a:fld id="{235E347D-53FC-4710-B120-EDBADD260F96}" type="slidenum">
              <a:rPr lang="en-GB" smtClean="0"/>
              <a:t>45</a:t>
            </a:fld>
            <a:endParaRPr lang="en-GB"/>
          </a:p>
        </p:txBody>
      </p:sp>
    </p:spTree>
    <p:extLst>
      <p:ext uri="{BB962C8B-B14F-4D97-AF65-F5344CB8AC3E}">
        <p14:creationId xmlns:p14="http://schemas.microsoft.com/office/powerpoint/2010/main" val="608847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baseline="0" dirty="0" smtClean="0"/>
              <a:t>Reliance industries v India [2018] EWHC 822 (</a:t>
            </a:r>
            <a:r>
              <a:rPr lang="en-GB" baseline="0" dirty="0" err="1" smtClean="0"/>
              <a:t>Comm</a:t>
            </a:r>
            <a:r>
              <a:rPr lang="en-GB" baseline="0" dirty="0" smtClean="0"/>
              <a:t>) – concerned the “act of foreign state” doctrine in context of challenge to award for serious irregularity under s68 Arbitration Act, i.e. can you challenge award against a state on grounds relating to its sovereign acts within its own jurisdiction? Short answer – no.</a:t>
            </a:r>
          </a:p>
          <a:p>
            <a:pPr marL="171450" indent="-171450">
              <a:buFontTx/>
              <a:buChar char="-"/>
            </a:pPr>
            <a:endParaRPr lang="en-GB" baseline="0" dirty="0" smtClean="0"/>
          </a:p>
          <a:p>
            <a:pPr marL="171450" indent="-171450">
              <a:buFontTx/>
              <a:buChar char="-"/>
            </a:pPr>
            <a:r>
              <a:rPr lang="en-GB" dirty="0" smtClean="0"/>
              <a:t>Pearl petroleum</a:t>
            </a:r>
          </a:p>
          <a:p>
            <a:pPr marL="628650" lvl="1" indent="-171450">
              <a:buFontTx/>
              <a:buChar char="-"/>
            </a:pPr>
            <a:r>
              <a:rPr lang="en-GB" dirty="0" smtClean="0"/>
              <a:t>Concerne</a:t>
            </a:r>
            <a:r>
              <a:rPr lang="en-GB" baseline="0" dirty="0" smtClean="0"/>
              <a:t>d oil concessions granted by Kurdistan Regional </a:t>
            </a:r>
            <a:r>
              <a:rPr lang="en-GB" baseline="0" dirty="0" err="1" smtClean="0"/>
              <a:t>Govt</a:t>
            </a:r>
            <a:endParaRPr lang="en-GB" baseline="0" dirty="0" smtClean="0"/>
          </a:p>
          <a:p>
            <a:pPr marL="628650" lvl="1" indent="-171450">
              <a:buFontTx/>
              <a:buChar char="-"/>
            </a:pPr>
            <a:r>
              <a:rPr lang="en-GB" baseline="0" dirty="0" smtClean="0"/>
              <a:t>Tribunal had granted peremptory order requiring Kurdistan to pay US$100 million, claimants applied to court to enforce under s 42 Arb Act</a:t>
            </a:r>
          </a:p>
          <a:p>
            <a:pPr marL="628650" lvl="1" indent="-171450">
              <a:buFontTx/>
              <a:buChar char="-"/>
            </a:pPr>
            <a:r>
              <a:rPr lang="en-GB" baseline="0" dirty="0" smtClean="0"/>
              <a:t>Kurdistan claimed sovereign immunity on basis that dealing with oil concessions was an exercise of sovereign activity of state of Iraq</a:t>
            </a:r>
          </a:p>
          <a:p>
            <a:pPr marL="628650" lvl="1" indent="-171450">
              <a:buFontTx/>
              <a:buChar char="-"/>
            </a:pPr>
            <a:endParaRPr lang="en-GB" baseline="0" dirty="0" smtClean="0"/>
          </a:p>
          <a:p>
            <a:pPr marL="628650" lvl="1" indent="-171450">
              <a:buFontTx/>
              <a:buChar char="-"/>
            </a:pPr>
            <a:r>
              <a:rPr lang="en-GB" baseline="0" dirty="0" smtClean="0"/>
              <a:t>Court rejected that – </a:t>
            </a:r>
            <a:r>
              <a:rPr lang="en-GB" i="1" baseline="0" dirty="0" smtClean="0"/>
              <a:t>ratio</a:t>
            </a:r>
            <a:r>
              <a:rPr lang="en-GB" i="0" baseline="0" dirty="0" smtClean="0"/>
              <a:t> was that Kurdistan not a state, but equally under Iraqi constitution it has autonomy with regard to oil concessions hence not exercising Iraqi sovereign authority.</a:t>
            </a:r>
          </a:p>
          <a:p>
            <a:pPr marL="628650" lvl="1" indent="-171450">
              <a:buFontTx/>
              <a:buChar char="-"/>
            </a:pPr>
            <a:endParaRPr lang="en-GB" baseline="0" dirty="0" smtClean="0"/>
          </a:p>
          <a:p>
            <a:pPr marL="628650" lvl="1" indent="-171450">
              <a:buFontTx/>
              <a:buChar char="-"/>
            </a:pPr>
            <a:r>
              <a:rPr lang="en-GB" baseline="0" dirty="0" smtClean="0"/>
              <a:t>Went on to hold </a:t>
            </a:r>
            <a:r>
              <a:rPr lang="en-GB" i="1" baseline="0" dirty="0" smtClean="0"/>
              <a:t>obiter </a:t>
            </a:r>
            <a:r>
              <a:rPr lang="en-GB" i="0" baseline="0" dirty="0" smtClean="0"/>
              <a:t>that even if Kurdistan was otherwise entitled to sovereign immunity, s13 SIA didn’t apply to application to enforce peremptory orders because they were neither enforcement of an award (so not within s13(2)(b)) nor could they be considered injunctions (so not within s13(2)(a).</a:t>
            </a:r>
          </a:p>
          <a:p>
            <a:pPr marL="628650" lvl="1" indent="-171450">
              <a:buFontTx/>
              <a:buChar char="-"/>
            </a:pPr>
            <a:endParaRPr lang="en-GB" baseline="0" dirty="0" smtClean="0"/>
          </a:p>
          <a:p>
            <a:pPr marL="628650" lvl="1" indent="-171450">
              <a:buFontTx/>
              <a:buChar char="-"/>
            </a:pPr>
            <a:r>
              <a:rPr lang="en-GB" baseline="0" dirty="0" smtClean="0"/>
              <a:t>Also held Kurds had waived any claim to sovereign immunity… </a:t>
            </a:r>
          </a:p>
          <a:p>
            <a:pPr marL="628650" lvl="1" indent="-171450">
              <a:buFontTx/>
              <a:buChar char="-"/>
            </a:pPr>
            <a:endParaRPr lang="en-GB" dirty="0" smtClean="0"/>
          </a:p>
          <a:p>
            <a:pPr marL="628650" lvl="1" indent="-171450">
              <a:buFontTx/>
              <a:buChar char="-"/>
            </a:pPr>
            <a:endParaRPr lang="en-GB" dirty="0"/>
          </a:p>
        </p:txBody>
      </p:sp>
      <p:sp>
        <p:nvSpPr>
          <p:cNvPr id="4" name="Slide Number Placeholder 3"/>
          <p:cNvSpPr>
            <a:spLocks noGrp="1"/>
          </p:cNvSpPr>
          <p:nvPr>
            <p:ph type="sldNum" sz="quarter" idx="10"/>
          </p:nvPr>
        </p:nvSpPr>
        <p:spPr/>
        <p:txBody>
          <a:bodyPr/>
          <a:lstStyle/>
          <a:p>
            <a:fld id="{235E347D-53FC-4710-B120-EDBADD260F96}" type="slidenum">
              <a:rPr lang="en-GB" smtClean="0"/>
              <a:t>46</a:t>
            </a:fld>
            <a:endParaRPr lang="en-GB"/>
          </a:p>
        </p:txBody>
      </p:sp>
    </p:spTree>
    <p:extLst>
      <p:ext uri="{BB962C8B-B14F-4D97-AF65-F5344CB8AC3E}">
        <p14:creationId xmlns:p14="http://schemas.microsoft.com/office/powerpoint/2010/main" val="2979235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Rectangle 9">
            <a:extLst>
              <a:ext uri="{FF2B5EF4-FFF2-40B4-BE49-F238E27FC236}">
                <a16:creationId xmlns="" xmlns:a16="http://schemas.microsoft.com/office/drawing/2014/main" id="{24A931F7-F35E-4CAE-83B5-7D00025AE078}"/>
              </a:ext>
            </a:extLst>
          </p:cNvPr>
          <p:cNvSpPr/>
          <p:nvPr userDrawn="1"/>
        </p:nvSpPr>
        <p:spPr>
          <a:xfrm>
            <a:off x="0" y="-1"/>
            <a:ext cx="9144000" cy="5768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 xmlns:a16="http://schemas.microsoft.com/office/drawing/2014/main" id="{D8ADC6D0-8605-40AD-8198-A5A51B98FEBE}"/>
              </a:ext>
            </a:extLst>
          </p:cNvPr>
          <p:cNvSpPr>
            <a:spLocks noGrp="1"/>
          </p:cNvSpPr>
          <p:nvPr>
            <p:ph type="ctrTitle" hasCustomPrompt="1"/>
          </p:nvPr>
        </p:nvSpPr>
        <p:spPr>
          <a:xfrm>
            <a:off x="1143000" y="1199853"/>
            <a:ext cx="6858000" cy="1512349"/>
          </a:xfrm>
        </p:spPr>
        <p:txBody>
          <a:bodyPr anchor="b">
            <a:normAutofit/>
          </a:bodyPr>
          <a:lstStyle>
            <a:lvl1pPr algn="ctr">
              <a:lnSpc>
                <a:spcPts val="2800"/>
              </a:lnSpc>
              <a:defRPr sz="2600" baseline="0">
                <a:solidFill>
                  <a:schemeClr val="bg1"/>
                </a:solidFill>
              </a:defRPr>
            </a:lvl1pPr>
          </a:lstStyle>
          <a:p>
            <a:r>
              <a:rPr lang="en-US" dirty="0"/>
              <a:t>CLICK TO EDIT MASTER TITLE STYLE</a:t>
            </a:r>
            <a:endParaRPr lang="en-GB" dirty="0"/>
          </a:p>
        </p:txBody>
      </p:sp>
      <p:sp>
        <p:nvSpPr>
          <p:cNvPr id="3" name="Subtitle 2">
            <a:extLst>
              <a:ext uri="{FF2B5EF4-FFF2-40B4-BE49-F238E27FC236}">
                <a16:creationId xmlns="" xmlns:a16="http://schemas.microsoft.com/office/drawing/2014/main" id="{46AF081E-C758-4363-8C85-61F5D9E355C7}"/>
              </a:ext>
            </a:extLst>
          </p:cNvPr>
          <p:cNvSpPr>
            <a:spLocks noGrp="1"/>
          </p:cNvSpPr>
          <p:nvPr>
            <p:ph type="subTitle" idx="1"/>
          </p:nvPr>
        </p:nvSpPr>
        <p:spPr>
          <a:xfrm>
            <a:off x="1143000" y="2758698"/>
            <a:ext cx="6858000" cy="670302"/>
          </a:xfrm>
        </p:spPr>
        <p:txBody>
          <a:bodyPr/>
          <a:lstStyle>
            <a:lvl1pPr marL="0" indent="0" algn="ctr">
              <a:buNone/>
              <a:defRPr sz="18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GB" dirty="0"/>
          </a:p>
        </p:txBody>
      </p:sp>
      <p:sp>
        <p:nvSpPr>
          <p:cNvPr id="8" name="Footer Placeholder 7">
            <a:extLst>
              <a:ext uri="{FF2B5EF4-FFF2-40B4-BE49-F238E27FC236}">
                <a16:creationId xmlns="" xmlns:a16="http://schemas.microsoft.com/office/drawing/2014/main" id="{DD703CE2-6555-4DB8-A05F-9B815A03692D}"/>
              </a:ext>
            </a:extLst>
          </p:cNvPr>
          <p:cNvSpPr>
            <a:spLocks noGrp="1"/>
          </p:cNvSpPr>
          <p:nvPr>
            <p:ph type="ftr" sz="quarter" idx="11"/>
          </p:nvPr>
        </p:nvSpPr>
        <p:spPr/>
        <p:txBody>
          <a:bodyPr/>
          <a:lstStyle>
            <a:lvl1pPr>
              <a:defRPr>
                <a:solidFill>
                  <a:schemeClr val="tx2"/>
                </a:solidFill>
              </a:defRPr>
            </a:lvl1pPr>
          </a:lstStyle>
          <a:p>
            <a:r>
              <a:rPr lang="en-GB" b="1"/>
              <a:t>brickcourt.co.uk </a:t>
            </a:r>
          </a:p>
          <a:p>
            <a:r>
              <a:rPr lang="en-GB"/>
              <a:t>+44(0)20 7379 3550</a:t>
            </a:r>
            <a:endParaRPr lang="en-GB" dirty="0"/>
          </a:p>
        </p:txBody>
      </p:sp>
      <p:sp>
        <p:nvSpPr>
          <p:cNvPr id="13" name="Text Placeholder 12">
            <a:extLst>
              <a:ext uri="{FF2B5EF4-FFF2-40B4-BE49-F238E27FC236}">
                <a16:creationId xmlns="" xmlns:a16="http://schemas.microsoft.com/office/drawing/2014/main" id="{607A3DE9-A952-491D-9047-26E98BAFDD9B}"/>
              </a:ext>
            </a:extLst>
          </p:cNvPr>
          <p:cNvSpPr>
            <a:spLocks noGrp="1"/>
          </p:cNvSpPr>
          <p:nvPr>
            <p:ph type="body" sz="quarter" idx="12" hasCustomPrompt="1"/>
          </p:nvPr>
        </p:nvSpPr>
        <p:spPr>
          <a:xfrm>
            <a:off x="1143000" y="3806699"/>
            <a:ext cx="6858000" cy="976313"/>
          </a:xfrm>
        </p:spPr>
        <p:txBody>
          <a:bodyPr/>
          <a:lstStyle>
            <a:lvl1pPr marL="0" indent="0" algn="ctr">
              <a:lnSpc>
                <a:spcPts val="1900"/>
              </a:lnSpc>
              <a:spcBef>
                <a:spcPts val="0"/>
              </a:spcBef>
              <a:buNone/>
              <a:defRPr sz="1600" b="1">
                <a:solidFill>
                  <a:schemeClr val="bg1"/>
                </a:solidFill>
              </a:defRPr>
            </a:lvl1pPr>
            <a:lvl2pPr marL="0" indent="0" algn="ctr">
              <a:lnSpc>
                <a:spcPts val="1900"/>
              </a:lnSpc>
              <a:spcBef>
                <a:spcPts val="0"/>
              </a:spcBef>
              <a:buNone/>
              <a:defRPr sz="1600">
                <a:solidFill>
                  <a:schemeClr val="bg1"/>
                </a:solidFill>
              </a:defRPr>
            </a:lvl2pPr>
            <a:lvl3pPr marL="685800" indent="0" algn="ctr">
              <a:buNone/>
              <a:defRPr/>
            </a:lvl3pPr>
            <a:lvl4pPr algn="ctr">
              <a:defRPr/>
            </a:lvl4pPr>
            <a:lvl5pPr algn="ctr">
              <a:defRPr/>
            </a:lvl5pPr>
          </a:lstStyle>
          <a:p>
            <a:pPr lvl="0"/>
            <a:r>
              <a:rPr lang="en-US" dirty="0"/>
              <a:t>&lt;Name&gt;</a:t>
            </a:r>
          </a:p>
          <a:p>
            <a:pPr lvl="1"/>
            <a:r>
              <a:rPr lang="en-US" dirty="0"/>
              <a:t>Brick Court Chambers</a:t>
            </a:r>
          </a:p>
          <a:p>
            <a:pPr lvl="1"/>
            <a:r>
              <a:rPr lang="en-US" dirty="0"/>
              <a:t>&lt;Date&gt;</a:t>
            </a:r>
          </a:p>
          <a:p>
            <a:pPr lvl="2"/>
            <a:endParaRPr lang="en-GB" dirty="0"/>
          </a:p>
        </p:txBody>
      </p:sp>
    </p:spTree>
    <p:extLst>
      <p:ext uri="{BB962C8B-B14F-4D97-AF65-F5344CB8AC3E}">
        <p14:creationId xmlns:p14="http://schemas.microsoft.com/office/powerpoint/2010/main" val="1982814234"/>
      </p:ext>
    </p:extLst>
  </p:cSld>
  <p:clrMapOvr>
    <a:masterClrMapping/>
  </p:clrMapOvr>
  <p:hf sldNum="0" hdr="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128AAE40-A9A9-49E5-AB0E-AFEDE4D7BCB4}"/>
              </a:ext>
            </a:extLst>
          </p:cNvPr>
          <p:cNvSpPr/>
          <p:nvPr userDrawn="1"/>
        </p:nvSpPr>
        <p:spPr>
          <a:xfrm>
            <a:off x="0" y="4232"/>
            <a:ext cx="9144000" cy="5768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 xmlns:a16="http://schemas.microsoft.com/office/drawing/2014/main" id="{F7C8D38D-E539-45FB-9DDF-DD505B698588}"/>
              </a:ext>
            </a:extLst>
          </p:cNvPr>
          <p:cNvSpPr>
            <a:spLocks noGrp="1"/>
          </p:cNvSpPr>
          <p:nvPr>
            <p:ph type="title" hasCustomPrompt="1"/>
          </p:nvPr>
        </p:nvSpPr>
        <p:spPr>
          <a:xfrm>
            <a:off x="623888" y="944851"/>
            <a:ext cx="7886700" cy="1766808"/>
          </a:xfrm>
        </p:spPr>
        <p:txBody>
          <a:bodyPr bIns="0" anchor="b">
            <a:normAutofit/>
          </a:bodyPr>
          <a:lstStyle>
            <a:lvl1pPr algn="ctr">
              <a:lnSpc>
                <a:spcPts val="2800"/>
              </a:lnSpc>
              <a:defRPr sz="2600">
                <a:solidFill>
                  <a:schemeClr val="bg1"/>
                </a:solidFill>
              </a:defRPr>
            </a:lvl1pPr>
          </a:lstStyle>
          <a:p>
            <a:r>
              <a:rPr lang="en-US" dirty="0"/>
              <a:t>CLICK TO EDIT MASTER TITLE STYLE</a:t>
            </a:r>
            <a:endParaRPr lang="en-GB" dirty="0"/>
          </a:p>
        </p:txBody>
      </p:sp>
      <p:sp>
        <p:nvSpPr>
          <p:cNvPr id="7" name="Footer Placeholder 6">
            <a:extLst>
              <a:ext uri="{FF2B5EF4-FFF2-40B4-BE49-F238E27FC236}">
                <a16:creationId xmlns="" xmlns:a16="http://schemas.microsoft.com/office/drawing/2014/main" id="{E11F509F-506C-4AC8-B26F-05CD2F2C907B}"/>
              </a:ext>
            </a:extLst>
          </p:cNvPr>
          <p:cNvSpPr>
            <a:spLocks noGrp="1"/>
          </p:cNvSpPr>
          <p:nvPr>
            <p:ph type="ftr" sz="quarter" idx="10"/>
          </p:nvPr>
        </p:nvSpPr>
        <p:spPr/>
        <p:txBody>
          <a:bodyPr/>
          <a:lstStyle/>
          <a:p>
            <a:r>
              <a:rPr lang="en-GB" b="1" dirty="0"/>
              <a:t>brickcourt.co.uk </a:t>
            </a:r>
          </a:p>
          <a:p>
            <a:r>
              <a:rPr lang="en-GB" dirty="0"/>
              <a:t>+44(0)20 7379 3550</a:t>
            </a:r>
          </a:p>
        </p:txBody>
      </p:sp>
    </p:spTree>
    <p:extLst>
      <p:ext uri="{BB962C8B-B14F-4D97-AF65-F5344CB8AC3E}">
        <p14:creationId xmlns:p14="http://schemas.microsoft.com/office/powerpoint/2010/main" val="552924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Rectangle 8">
            <a:extLst>
              <a:ext uri="{FF2B5EF4-FFF2-40B4-BE49-F238E27FC236}">
                <a16:creationId xmlns="" xmlns:a16="http://schemas.microsoft.com/office/drawing/2014/main" id="{B819C6CC-C89A-4C9A-AA99-5226F80DB173}"/>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 xmlns:a16="http://schemas.microsoft.com/office/drawing/2014/main" id="{40C615FD-282B-4154-ABF6-9CE289443462}"/>
              </a:ext>
            </a:extLst>
          </p:cNvPr>
          <p:cNvSpPr/>
          <p:nvPr userDrawn="1"/>
        </p:nvSpPr>
        <p:spPr>
          <a:xfrm>
            <a:off x="0" y="0"/>
            <a:ext cx="9144000" cy="113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ooter Placeholder 6">
            <a:extLst>
              <a:ext uri="{FF2B5EF4-FFF2-40B4-BE49-F238E27FC236}">
                <a16:creationId xmlns="" xmlns:a16="http://schemas.microsoft.com/office/drawing/2014/main" id="{F0D1BA41-CA1E-4278-8CFA-47E7C0FED23C}"/>
              </a:ext>
            </a:extLst>
          </p:cNvPr>
          <p:cNvSpPr>
            <a:spLocks noGrp="1"/>
          </p:cNvSpPr>
          <p:nvPr>
            <p:ph type="ftr" sz="quarter" idx="10"/>
          </p:nvPr>
        </p:nvSpPr>
        <p:spPr/>
        <p:txBody>
          <a:bodyPr/>
          <a:lstStyle>
            <a:lvl1pPr>
              <a:defRPr>
                <a:solidFill>
                  <a:schemeClr val="tx2"/>
                </a:solidFill>
              </a:defRPr>
            </a:lvl1pPr>
          </a:lstStyle>
          <a:p>
            <a:r>
              <a:rPr lang="en-GB" b="1"/>
              <a:t>brickcourt.co.uk </a:t>
            </a:r>
          </a:p>
          <a:p>
            <a:r>
              <a:rPr lang="en-GB"/>
              <a:t>+44(0)20 7379 3550</a:t>
            </a:r>
            <a:endParaRPr lang="en-GB" dirty="0"/>
          </a:p>
        </p:txBody>
      </p:sp>
      <p:sp>
        <p:nvSpPr>
          <p:cNvPr id="10" name="Title 9">
            <a:extLst>
              <a:ext uri="{FF2B5EF4-FFF2-40B4-BE49-F238E27FC236}">
                <a16:creationId xmlns="" xmlns:a16="http://schemas.microsoft.com/office/drawing/2014/main" id="{09A86DDB-40A9-4737-8FB6-F900BD1F2F86}"/>
              </a:ext>
            </a:extLst>
          </p:cNvPr>
          <p:cNvSpPr>
            <a:spLocks noGrp="1"/>
          </p:cNvSpPr>
          <p:nvPr>
            <p:ph type="title"/>
          </p:nvPr>
        </p:nvSpPr>
        <p:spPr/>
        <p:txBody>
          <a:bodyPr/>
          <a:lstStyle>
            <a:lvl1pPr>
              <a:defRPr>
                <a:solidFill>
                  <a:schemeClr val="bg1"/>
                </a:solidFill>
              </a:defRPr>
            </a:lvl1pPr>
          </a:lstStyle>
          <a:p>
            <a:r>
              <a:rPr lang="en-US" smtClean="0"/>
              <a:t>Click to edit Master title style</a:t>
            </a:r>
            <a:endParaRPr lang="en-GB" dirty="0"/>
          </a:p>
        </p:txBody>
      </p:sp>
      <p:sp>
        <p:nvSpPr>
          <p:cNvPr id="12" name="Content Placeholder 11">
            <a:extLst>
              <a:ext uri="{FF2B5EF4-FFF2-40B4-BE49-F238E27FC236}">
                <a16:creationId xmlns="" xmlns:a16="http://schemas.microsoft.com/office/drawing/2014/main" id="{D04F4C24-34F3-45C6-8564-68D314DE6E5A}"/>
              </a:ext>
            </a:extLst>
          </p:cNvPr>
          <p:cNvSpPr>
            <a:spLocks noGrp="1"/>
          </p:cNvSpPr>
          <p:nvPr>
            <p:ph sz="quarter" idx="11"/>
          </p:nvPr>
        </p:nvSpPr>
        <p:spPr>
          <a:xfrm>
            <a:off x="846000" y="1717200"/>
            <a:ext cx="7454900" cy="4064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3439968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sp>
        <p:nvSpPr>
          <p:cNvPr id="9" name="Rectangle 8">
            <a:extLst>
              <a:ext uri="{FF2B5EF4-FFF2-40B4-BE49-F238E27FC236}">
                <a16:creationId xmlns="" xmlns:a16="http://schemas.microsoft.com/office/drawing/2014/main" id="{B819C6CC-C89A-4C9A-AA99-5226F80DB173}"/>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 xmlns:a16="http://schemas.microsoft.com/office/drawing/2014/main" id="{CA359E1E-9DEF-4F98-8624-0B121E754420}"/>
              </a:ext>
            </a:extLst>
          </p:cNvPr>
          <p:cNvSpPr>
            <a:spLocks noGrp="1"/>
          </p:cNvSpPr>
          <p:nvPr>
            <p:ph idx="1"/>
          </p:nvPr>
        </p:nvSpPr>
        <p:spPr>
          <a:xfrm>
            <a:off x="846000" y="1717200"/>
            <a:ext cx="7459259" cy="4064001"/>
          </a:xfrm>
        </p:spPr>
        <p:txBody>
          <a:bodyPr lIns="0" tIns="0"/>
          <a:lstStyle>
            <a:lvl1pPr marL="180000" indent="-180000">
              <a:lnSpc>
                <a:spcPts val="1900"/>
              </a:lnSpc>
              <a:defRPr sz="1600">
                <a:solidFill>
                  <a:schemeClr val="tx2"/>
                </a:solidFill>
              </a:defRPr>
            </a:lvl1pPr>
            <a:lvl2pPr marL="360000" indent="-180000">
              <a:lnSpc>
                <a:spcPts val="1900"/>
              </a:lnSpc>
              <a:defRPr sz="1600">
                <a:solidFill>
                  <a:schemeClr val="tx2"/>
                </a:solidFill>
              </a:defRPr>
            </a:lvl2pPr>
            <a:lvl3pPr marL="540000" indent="-180000">
              <a:lnSpc>
                <a:spcPts val="1900"/>
              </a:lnSpc>
              <a:defRPr sz="1600">
                <a:solidFill>
                  <a:schemeClr val="tx2"/>
                </a:solidFill>
              </a:defRPr>
            </a:lvl3pPr>
            <a:lvl4pPr marL="720000" indent="-180000">
              <a:lnSpc>
                <a:spcPts val="1900"/>
              </a:lnSpc>
              <a:defRPr sz="1600">
                <a:solidFill>
                  <a:schemeClr val="tx2"/>
                </a:solidFill>
              </a:defRPr>
            </a:lvl4pPr>
            <a:lvl5pPr marL="900000" indent="-180000">
              <a:lnSpc>
                <a:spcPts val="1900"/>
              </a:lnSpc>
              <a:defRPr sz="160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Footer Placeholder 6">
            <a:extLst>
              <a:ext uri="{FF2B5EF4-FFF2-40B4-BE49-F238E27FC236}">
                <a16:creationId xmlns="" xmlns:a16="http://schemas.microsoft.com/office/drawing/2014/main" id="{F0D1BA41-CA1E-4278-8CFA-47E7C0FED23C}"/>
              </a:ext>
            </a:extLst>
          </p:cNvPr>
          <p:cNvSpPr>
            <a:spLocks noGrp="1"/>
          </p:cNvSpPr>
          <p:nvPr>
            <p:ph type="ftr" sz="quarter" idx="10"/>
          </p:nvPr>
        </p:nvSpPr>
        <p:spPr/>
        <p:txBody>
          <a:bodyPr/>
          <a:lstStyle>
            <a:lvl1pPr>
              <a:defRPr>
                <a:solidFill>
                  <a:schemeClr val="tx2"/>
                </a:solidFill>
              </a:defRPr>
            </a:lvl1pPr>
          </a:lstStyle>
          <a:p>
            <a:r>
              <a:rPr lang="en-GB" b="1"/>
              <a:t>brickcourt.co.uk </a:t>
            </a:r>
          </a:p>
          <a:p>
            <a:r>
              <a:rPr lang="en-GB"/>
              <a:t>+44(0)20 7379 3550</a:t>
            </a:r>
            <a:endParaRPr lang="en-GB" dirty="0"/>
          </a:p>
        </p:txBody>
      </p:sp>
      <p:sp>
        <p:nvSpPr>
          <p:cNvPr id="4" name="Title 3">
            <a:extLst>
              <a:ext uri="{FF2B5EF4-FFF2-40B4-BE49-F238E27FC236}">
                <a16:creationId xmlns="" xmlns:a16="http://schemas.microsoft.com/office/drawing/2014/main" id="{22673E0D-B853-49B6-B25A-B4B2811CCC40}"/>
              </a:ext>
            </a:extLst>
          </p:cNvPr>
          <p:cNvSpPr>
            <a:spLocks noGrp="1"/>
          </p:cNvSpPr>
          <p:nvPr>
            <p:ph type="title"/>
          </p:nvPr>
        </p:nvSpPr>
        <p:spPr/>
        <p:txBody>
          <a:bodyPr/>
          <a:lstStyle>
            <a:lvl1pPr>
              <a:defRPr>
                <a:solidFill>
                  <a:schemeClr val="tx2"/>
                </a:solidFill>
              </a:defRPr>
            </a:lvl1pPr>
          </a:lstStyle>
          <a:p>
            <a:r>
              <a:rPr lang="en-US" smtClean="0"/>
              <a:t>Click to edit Master title style</a:t>
            </a:r>
            <a:endParaRPr lang="en-GB" dirty="0"/>
          </a:p>
        </p:txBody>
      </p:sp>
    </p:spTree>
    <p:extLst>
      <p:ext uri="{BB962C8B-B14F-4D97-AF65-F5344CB8AC3E}">
        <p14:creationId xmlns:p14="http://schemas.microsoft.com/office/powerpoint/2010/main" val="233130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1" name="Rectangle 10">
            <a:extLst>
              <a:ext uri="{FF2B5EF4-FFF2-40B4-BE49-F238E27FC236}">
                <a16:creationId xmlns="" xmlns:a16="http://schemas.microsoft.com/office/drawing/2014/main" id="{B1CB4D55-83D9-409A-A592-EFB348414E8D}"/>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 xmlns:a16="http://schemas.microsoft.com/office/drawing/2014/main" id="{8A32AF53-A1E9-481F-BA72-0AFCB2174A70}"/>
              </a:ext>
            </a:extLst>
          </p:cNvPr>
          <p:cNvSpPr/>
          <p:nvPr userDrawn="1"/>
        </p:nvSpPr>
        <p:spPr>
          <a:xfrm>
            <a:off x="0" y="0"/>
            <a:ext cx="9144000" cy="113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 xmlns:a16="http://schemas.microsoft.com/office/drawing/2014/main" id="{2830B9C5-6AFF-4B6A-AC19-BF4060281BDC}"/>
              </a:ext>
            </a:extLst>
          </p:cNvPr>
          <p:cNvSpPr>
            <a:spLocks noGrp="1"/>
          </p:cNvSpPr>
          <p:nvPr>
            <p:ph sz="half" idx="1"/>
          </p:nvPr>
        </p:nvSpPr>
        <p:spPr>
          <a:xfrm>
            <a:off x="846000" y="1717200"/>
            <a:ext cx="3564000" cy="4032000"/>
          </a:xfrm>
        </p:spPr>
        <p:txBody>
          <a:bodyPr/>
          <a:lstStyle>
            <a:lvl1pPr marL="180000" indent="-180000">
              <a:lnSpc>
                <a:spcPts val="1900"/>
              </a:lnSpc>
              <a:defRPr sz="1600">
                <a:solidFill>
                  <a:schemeClr val="tx2"/>
                </a:solidFill>
              </a:defRPr>
            </a:lvl1pPr>
            <a:lvl2pPr marL="360000" indent="-180000">
              <a:lnSpc>
                <a:spcPts val="1900"/>
              </a:lnSpc>
              <a:defRPr sz="1600">
                <a:solidFill>
                  <a:schemeClr val="tx2"/>
                </a:solidFill>
              </a:defRPr>
            </a:lvl2pPr>
            <a:lvl3pPr marL="540000" indent="-180000">
              <a:lnSpc>
                <a:spcPts val="1900"/>
              </a:lnSpc>
              <a:defRPr sz="1600">
                <a:solidFill>
                  <a:schemeClr val="tx2"/>
                </a:solidFill>
              </a:defRPr>
            </a:lvl3pPr>
            <a:lvl4pPr marL="720000" indent="-180000">
              <a:lnSpc>
                <a:spcPts val="1900"/>
              </a:lnSpc>
              <a:defRPr sz="1600">
                <a:solidFill>
                  <a:schemeClr val="tx2"/>
                </a:solidFill>
              </a:defRPr>
            </a:lvl4pPr>
            <a:lvl5pPr marL="900000" indent="-180000">
              <a:lnSpc>
                <a:spcPts val="1900"/>
              </a:lnSpc>
              <a:defRPr sz="160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a:extLst>
              <a:ext uri="{FF2B5EF4-FFF2-40B4-BE49-F238E27FC236}">
                <a16:creationId xmlns="" xmlns:a16="http://schemas.microsoft.com/office/drawing/2014/main" id="{993AB4CA-E859-49C8-A9DD-59570F1000FF}"/>
              </a:ext>
            </a:extLst>
          </p:cNvPr>
          <p:cNvSpPr>
            <a:spLocks noGrp="1"/>
          </p:cNvSpPr>
          <p:nvPr>
            <p:ph sz="half" idx="2"/>
          </p:nvPr>
        </p:nvSpPr>
        <p:spPr>
          <a:xfrm>
            <a:off x="4715997" y="1717199"/>
            <a:ext cx="3564000" cy="403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8" name="Footer Placeholder 7">
            <a:extLst>
              <a:ext uri="{FF2B5EF4-FFF2-40B4-BE49-F238E27FC236}">
                <a16:creationId xmlns="" xmlns:a16="http://schemas.microsoft.com/office/drawing/2014/main" id="{7511AA63-C33F-4EE4-BC73-F2C66C84D168}"/>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
        <p:nvSpPr>
          <p:cNvPr id="9" name="Title 8">
            <a:extLst>
              <a:ext uri="{FF2B5EF4-FFF2-40B4-BE49-F238E27FC236}">
                <a16:creationId xmlns="" xmlns:a16="http://schemas.microsoft.com/office/drawing/2014/main" id="{830F98B4-E0C9-44BA-8BC8-993D15CB2087}"/>
              </a:ext>
            </a:extLst>
          </p:cNvPr>
          <p:cNvSpPr>
            <a:spLocks noGrp="1"/>
          </p:cNvSpPr>
          <p:nvPr>
            <p:ph type="title"/>
          </p:nvPr>
        </p:nvSpPr>
        <p:spPr>
          <a:xfrm>
            <a:off x="846000" y="365127"/>
            <a:ext cx="7433997" cy="487280"/>
          </a:xfrm>
        </p:spPr>
        <p:txBody>
          <a:bodyPr/>
          <a:lstStyle>
            <a:lvl1pPr algn="l">
              <a:defRPr>
                <a:solidFill>
                  <a:schemeClr val="bg1"/>
                </a:solidFill>
              </a:defRPr>
            </a:lvl1pPr>
          </a:lstStyle>
          <a:p>
            <a:r>
              <a:rPr lang="en-US" smtClean="0"/>
              <a:t>Click to edit Master title style</a:t>
            </a:r>
            <a:endParaRPr lang="en-GB" dirty="0"/>
          </a:p>
        </p:txBody>
      </p:sp>
    </p:spTree>
    <p:extLst>
      <p:ext uri="{BB962C8B-B14F-4D97-AF65-F5344CB8AC3E}">
        <p14:creationId xmlns:p14="http://schemas.microsoft.com/office/powerpoint/2010/main" val="1481803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2)">
    <p:spTree>
      <p:nvGrpSpPr>
        <p:cNvPr id="1" name=""/>
        <p:cNvGrpSpPr/>
        <p:nvPr/>
      </p:nvGrpSpPr>
      <p:grpSpPr>
        <a:xfrm>
          <a:off x="0" y="0"/>
          <a:ext cx="0" cy="0"/>
          <a:chOff x="0" y="0"/>
          <a:chExt cx="0" cy="0"/>
        </a:xfrm>
      </p:grpSpPr>
      <p:sp>
        <p:nvSpPr>
          <p:cNvPr id="11" name="Rectangle 10">
            <a:extLst>
              <a:ext uri="{FF2B5EF4-FFF2-40B4-BE49-F238E27FC236}">
                <a16:creationId xmlns="" xmlns:a16="http://schemas.microsoft.com/office/drawing/2014/main" id="{B1CB4D55-83D9-409A-A592-EFB348414E8D}"/>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 xmlns:a16="http://schemas.microsoft.com/office/drawing/2014/main" id="{2830B9C5-6AFF-4B6A-AC19-BF4060281BDC}"/>
              </a:ext>
            </a:extLst>
          </p:cNvPr>
          <p:cNvSpPr>
            <a:spLocks noGrp="1"/>
          </p:cNvSpPr>
          <p:nvPr>
            <p:ph sz="half" idx="1"/>
          </p:nvPr>
        </p:nvSpPr>
        <p:spPr>
          <a:xfrm>
            <a:off x="846000" y="1717200"/>
            <a:ext cx="3564000" cy="403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a:extLst>
              <a:ext uri="{FF2B5EF4-FFF2-40B4-BE49-F238E27FC236}">
                <a16:creationId xmlns="" xmlns:a16="http://schemas.microsoft.com/office/drawing/2014/main" id="{993AB4CA-E859-49C8-A9DD-59570F1000FF}"/>
              </a:ext>
            </a:extLst>
          </p:cNvPr>
          <p:cNvSpPr>
            <a:spLocks noGrp="1"/>
          </p:cNvSpPr>
          <p:nvPr>
            <p:ph sz="half" idx="2"/>
          </p:nvPr>
        </p:nvSpPr>
        <p:spPr>
          <a:xfrm>
            <a:off x="4715997" y="1717200"/>
            <a:ext cx="3564000" cy="403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8" name="Footer Placeholder 7">
            <a:extLst>
              <a:ext uri="{FF2B5EF4-FFF2-40B4-BE49-F238E27FC236}">
                <a16:creationId xmlns="" xmlns:a16="http://schemas.microsoft.com/office/drawing/2014/main" id="{7511AA63-C33F-4EE4-BC73-F2C66C84D168}"/>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
        <p:nvSpPr>
          <p:cNvPr id="9" name="Title 8">
            <a:extLst>
              <a:ext uri="{FF2B5EF4-FFF2-40B4-BE49-F238E27FC236}">
                <a16:creationId xmlns="" xmlns:a16="http://schemas.microsoft.com/office/drawing/2014/main" id="{830F98B4-E0C9-44BA-8BC8-993D15CB2087}"/>
              </a:ext>
            </a:extLst>
          </p:cNvPr>
          <p:cNvSpPr>
            <a:spLocks noGrp="1"/>
          </p:cNvSpPr>
          <p:nvPr>
            <p:ph type="title"/>
          </p:nvPr>
        </p:nvSpPr>
        <p:spPr>
          <a:xfrm>
            <a:off x="846000" y="365127"/>
            <a:ext cx="7433997" cy="487280"/>
          </a:xfrm>
        </p:spPr>
        <p:txBody>
          <a:bodyPr/>
          <a:lstStyle>
            <a:lvl1pPr algn="l">
              <a:defRPr>
                <a:solidFill>
                  <a:schemeClr val="tx2"/>
                </a:solidFill>
              </a:defRPr>
            </a:lvl1pPr>
          </a:lstStyle>
          <a:p>
            <a:r>
              <a:rPr lang="en-US" smtClean="0"/>
              <a:t>Click to edit Master title style</a:t>
            </a:r>
            <a:endParaRPr lang="en-GB" dirty="0"/>
          </a:p>
        </p:txBody>
      </p:sp>
    </p:spTree>
    <p:extLst>
      <p:ext uri="{BB962C8B-B14F-4D97-AF65-F5344CB8AC3E}">
        <p14:creationId xmlns:p14="http://schemas.microsoft.com/office/powerpoint/2010/main" val="347812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880F0DB-D1F1-45D6-8981-72F37B056FE6}"/>
              </a:ext>
            </a:extLst>
          </p:cNvPr>
          <p:cNvSpPr>
            <a:spLocks noGrp="1"/>
          </p:cNvSpPr>
          <p:nvPr>
            <p:ph type="title"/>
          </p:nvPr>
        </p:nvSpPr>
        <p:spPr/>
        <p:txBody>
          <a:bodyPr/>
          <a:lstStyle>
            <a:lvl1pPr algn="l">
              <a:defRPr>
                <a:solidFill>
                  <a:schemeClr val="tx2"/>
                </a:solidFill>
              </a:defRPr>
            </a:lvl1pPr>
          </a:lstStyle>
          <a:p>
            <a:r>
              <a:rPr lang="en-US" smtClean="0"/>
              <a:t>Click to edit Master title style</a:t>
            </a:r>
            <a:endParaRPr lang="en-GB" dirty="0"/>
          </a:p>
        </p:txBody>
      </p:sp>
      <p:sp>
        <p:nvSpPr>
          <p:cNvPr id="6" name="Footer Placeholder 5">
            <a:extLst>
              <a:ext uri="{FF2B5EF4-FFF2-40B4-BE49-F238E27FC236}">
                <a16:creationId xmlns="" xmlns:a16="http://schemas.microsoft.com/office/drawing/2014/main" id="{708F5024-26F7-4B2C-B374-B6643380E225}"/>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Tree>
    <p:extLst>
      <p:ext uri="{BB962C8B-B14F-4D97-AF65-F5344CB8AC3E}">
        <p14:creationId xmlns:p14="http://schemas.microsoft.com/office/powerpoint/2010/main" val="661073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a:extLst>
              <a:ext uri="{FF2B5EF4-FFF2-40B4-BE49-F238E27FC236}">
                <a16:creationId xmlns="" xmlns:a16="http://schemas.microsoft.com/office/drawing/2014/main" id="{C7EB237F-40BB-4865-AEDC-73B2F6C41743}"/>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Tree>
    <p:extLst>
      <p:ext uri="{BB962C8B-B14F-4D97-AF65-F5344CB8AC3E}">
        <p14:creationId xmlns:p14="http://schemas.microsoft.com/office/powerpoint/2010/main" val="1942266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ack Slide">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143D9FE2-A014-41F6-9435-4131AC362674}"/>
              </a:ext>
            </a:extLst>
          </p:cNvPr>
          <p:cNvSpPr/>
          <p:nvPr userDrawn="1"/>
        </p:nvSpPr>
        <p:spPr>
          <a:xfrm>
            <a:off x="0" y="-1"/>
            <a:ext cx="9144000" cy="5768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 xmlns:a16="http://schemas.microsoft.com/office/drawing/2014/main" id="{B28B59F1-8A7E-436E-9451-E7F4E00903A6}"/>
              </a:ext>
            </a:extLst>
          </p:cNvPr>
          <p:cNvSpPr>
            <a:spLocks noGrp="1"/>
          </p:cNvSpPr>
          <p:nvPr>
            <p:ph type="title"/>
          </p:nvPr>
        </p:nvSpPr>
        <p:spPr>
          <a:xfrm>
            <a:off x="628650" y="1759974"/>
            <a:ext cx="7886700" cy="1325563"/>
          </a:xfrm>
        </p:spPr>
        <p:txBody>
          <a:bodyPr/>
          <a:lstStyle>
            <a:lvl1pPr algn="ctr">
              <a:defRPr>
                <a:solidFill>
                  <a:schemeClr val="bg1"/>
                </a:solidFill>
              </a:defRPr>
            </a:lvl1pPr>
          </a:lstStyle>
          <a:p>
            <a:r>
              <a:rPr lang="en-US" smtClean="0"/>
              <a:t>Click to edit Master title style</a:t>
            </a:r>
            <a:endParaRPr lang="en-GB"/>
          </a:p>
        </p:txBody>
      </p:sp>
      <p:sp>
        <p:nvSpPr>
          <p:cNvPr id="3" name="Footer Placeholder 2">
            <a:extLst>
              <a:ext uri="{FF2B5EF4-FFF2-40B4-BE49-F238E27FC236}">
                <a16:creationId xmlns="" xmlns:a16="http://schemas.microsoft.com/office/drawing/2014/main" id="{4ABF4C48-0524-4B64-B5B6-C6078914BDE2}"/>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
        <p:nvSpPr>
          <p:cNvPr id="6" name="Text Placeholder 5">
            <a:extLst>
              <a:ext uri="{FF2B5EF4-FFF2-40B4-BE49-F238E27FC236}">
                <a16:creationId xmlns="" xmlns:a16="http://schemas.microsoft.com/office/drawing/2014/main" id="{15838B1F-A3FF-45CE-A496-B3A44905EE8C}"/>
              </a:ext>
            </a:extLst>
          </p:cNvPr>
          <p:cNvSpPr>
            <a:spLocks noGrp="1"/>
          </p:cNvSpPr>
          <p:nvPr>
            <p:ph type="body" sz="quarter" idx="11" hasCustomPrompt="1"/>
          </p:nvPr>
        </p:nvSpPr>
        <p:spPr>
          <a:xfrm>
            <a:off x="628650" y="3254375"/>
            <a:ext cx="7886700" cy="1325563"/>
          </a:xfrm>
        </p:spPr>
        <p:txBody>
          <a:bodyPr/>
          <a:lstStyle>
            <a:lvl1pPr marL="0" indent="0" algn="ctr">
              <a:buNone/>
              <a:defRPr b="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&lt;Name&gt;</a:t>
            </a:r>
            <a:endParaRPr lang="en-GB" dirty="0"/>
          </a:p>
        </p:txBody>
      </p:sp>
    </p:spTree>
    <p:extLst>
      <p:ext uri="{BB962C8B-B14F-4D97-AF65-F5344CB8AC3E}">
        <p14:creationId xmlns:p14="http://schemas.microsoft.com/office/powerpoint/2010/main" val="2335984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Logo banner" descr="A close up of a logo&#10;&#10;Description generated with very high confidence">
            <a:extLst>
              <a:ext uri="{FF2B5EF4-FFF2-40B4-BE49-F238E27FC236}">
                <a16:creationId xmlns="" xmlns:a16="http://schemas.microsoft.com/office/drawing/2014/main" id="{09B0CA6F-BD90-4FF6-9A11-3B4B8C1173CD}"/>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0" y="5755639"/>
            <a:ext cx="9144000" cy="1112520"/>
          </a:xfrm>
          <a:prstGeom prst="rect">
            <a:avLst/>
          </a:prstGeom>
        </p:spPr>
      </p:pic>
      <p:sp>
        <p:nvSpPr>
          <p:cNvPr id="11" name="Mask">
            <a:extLst>
              <a:ext uri="{FF2B5EF4-FFF2-40B4-BE49-F238E27FC236}">
                <a16:creationId xmlns="" xmlns:a16="http://schemas.microsoft.com/office/drawing/2014/main" id="{B452B2DA-5069-48D7-8FF8-34F037B10069}"/>
              </a:ext>
            </a:extLst>
          </p:cNvPr>
          <p:cNvSpPr/>
          <p:nvPr userDrawn="1"/>
        </p:nvSpPr>
        <p:spPr>
          <a:xfrm>
            <a:off x="5774076" y="6088478"/>
            <a:ext cx="2741274" cy="4815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 name="Title Placeholder 1">
            <a:extLst>
              <a:ext uri="{FF2B5EF4-FFF2-40B4-BE49-F238E27FC236}">
                <a16:creationId xmlns="" xmlns:a16="http://schemas.microsoft.com/office/drawing/2014/main" id="{D499FB7A-7990-42D1-97B3-A931BC4089DD}"/>
              </a:ext>
            </a:extLst>
          </p:cNvPr>
          <p:cNvSpPr>
            <a:spLocks noGrp="1"/>
          </p:cNvSpPr>
          <p:nvPr>
            <p:ph type="title"/>
          </p:nvPr>
        </p:nvSpPr>
        <p:spPr>
          <a:xfrm>
            <a:off x="846000" y="365127"/>
            <a:ext cx="7433997" cy="487280"/>
          </a:xfrm>
          <a:prstGeom prst="rect">
            <a:avLst/>
          </a:prstGeom>
        </p:spPr>
        <p:txBody>
          <a:bodyPr vert="horz" lIns="0" tIns="0" rIns="0" bIns="0" rtlCol="0" anchor="ctr">
            <a:normAutofit/>
          </a:bodyPr>
          <a:lstStyle/>
          <a:p>
            <a:r>
              <a:rPr lang="en-US" smtClean="0"/>
              <a:t>Click to edit Master title style</a:t>
            </a:r>
            <a:endParaRPr lang="en-GB" dirty="0"/>
          </a:p>
        </p:txBody>
      </p:sp>
      <p:sp>
        <p:nvSpPr>
          <p:cNvPr id="3" name="Text Placeholder 2">
            <a:extLst>
              <a:ext uri="{FF2B5EF4-FFF2-40B4-BE49-F238E27FC236}">
                <a16:creationId xmlns="" xmlns:a16="http://schemas.microsoft.com/office/drawing/2014/main" id="{0C318955-BD42-4202-AD87-FB4651F31FEB}"/>
              </a:ext>
            </a:extLst>
          </p:cNvPr>
          <p:cNvSpPr>
            <a:spLocks noGrp="1"/>
          </p:cNvSpPr>
          <p:nvPr>
            <p:ph type="body" idx="1"/>
          </p:nvPr>
        </p:nvSpPr>
        <p:spPr>
          <a:xfrm>
            <a:off x="846000" y="1717199"/>
            <a:ext cx="7433997" cy="4051775"/>
          </a:xfrm>
          <a:prstGeom prst="rect">
            <a:avLst/>
          </a:prstGeom>
        </p:spPr>
        <p:txBody>
          <a:bodyPr vert="horz" lIns="0" tIns="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a:extLst>
              <a:ext uri="{FF2B5EF4-FFF2-40B4-BE49-F238E27FC236}">
                <a16:creationId xmlns="" xmlns:a16="http://schemas.microsoft.com/office/drawing/2014/main" id="{849E257C-1A1E-4ACB-B760-7F897DDCC8D3}"/>
              </a:ext>
            </a:extLst>
          </p:cNvPr>
          <p:cNvSpPr>
            <a:spLocks noGrp="1"/>
          </p:cNvSpPr>
          <p:nvPr>
            <p:ph type="ftr" sz="quarter" idx="3"/>
          </p:nvPr>
        </p:nvSpPr>
        <p:spPr>
          <a:xfrm>
            <a:off x="5310904" y="6146673"/>
            <a:ext cx="3086100" cy="365125"/>
          </a:xfrm>
          <a:prstGeom prst="rect">
            <a:avLst/>
          </a:prstGeom>
          <a:solidFill>
            <a:schemeClr val="bg1"/>
          </a:solidFill>
        </p:spPr>
        <p:txBody>
          <a:bodyPr vert="horz" lIns="91440" tIns="45720" rIns="91440" bIns="45720" rtlCol="0" anchor="ctr"/>
          <a:lstStyle>
            <a:lvl1pPr algn="r">
              <a:lnSpc>
                <a:spcPts val="1600"/>
              </a:lnSpc>
              <a:defRPr sz="1200">
                <a:solidFill>
                  <a:srgbClr val="173E61"/>
                </a:solidFill>
              </a:defRPr>
            </a:lvl1pPr>
          </a:lstStyle>
          <a:p>
            <a:r>
              <a:rPr lang="en-GB" b="1" dirty="0"/>
              <a:t>brickcourt.co.uk</a:t>
            </a:r>
          </a:p>
          <a:p>
            <a:r>
              <a:rPr lang="en-GB" dirty="0"/>
              <a:t>+44(0)20 7379 3550</a:t>
            </a:r>
          </a:p>
        </p:txBody>
      </p:sp>
    </p:spTree>
    <p:extLst>
      <p:ext uri="{BB962C8B-B14F-4D97-AF65-F5344CB8AC3E}">
        <p14:creationId xmlns:p14="http://schemas.microsoft.com/office/powerpoint/2010/main" val="533846552"/>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6" r:id="rId4"/>
    <p:sldLayoutId id="2147483652" r:id="rId5"/>
    <p:sldLayoutId id="2147483657" r:id="rId6"/>
    <p:sldLayoutId id="2147483654" r:id="rId7"/>
    <p:sldLayoutId id="2147483655" r:id="rId8"/>
    <p:sldLayoutId id="2147483658" r:id="rId9"/>
  </p:sldLayoutIdLst>
  <p:hf sldNum="0" hdr="0" dt="0"/>
  <p:txStyles>
    <p:titleStyle>
      <a:lvl1pPr algn="l" defTabSz="685800" rtl="0" eaLnBrk="1" latinLnBrk="0" hangingPunct="1">
        <a:lnSpc>
          <a:spcPct val="90000"/>
        </a:lnSpc>
        <a:spcBef>
          <a:spcPct val="0"/>
        </a:spcBef>
        <a:buNone/>
        <a:defRPr sz="2600" kern="1200" cap="all" baseline="0">
          <a:solidFill>
            <a:schemeClr val="tx2"/>
          </a:solidFill>
          <a:latin typeface="+mj-lt"/>
          <a:ea typeface="+mj-ea"/>
          <a:cs typeface="+mj-cs"/>
        </a:defRPr>
      </a:lvl1pPr>
    </p:titleStyle>
    <p:bodyStyle>
      <a:lvl1pPr marL="180000" indent="-180000" algn="l" defTabSz="685800" rtl="0" eaLnBrk="1" latinLnBrk="0" hangingPunct="1">
        <a:lnSpc>
          <a:spcPts val="1900"/>
        </a:lnSpc>
        <a:spcBef>
          <a:spcPts val="750"/>
        </a:spcBef>
        <a:buFont typeface="Arial" panose="020B0604020202020204" pitchFamily="34" charset="0"/>
        <a:buChar char="•"/>
        <a:defRPr sz="1600" kern="1200">
          <a:solidFill>
            <a:schemeClr val="tx2"/>
          </a:solidFill>
          <a:latin typeface="+mn-lt"/>
          <a:ea typeface="+mn-ea"/>
          <a:cs typeface="+mn-cs"/>
        </a:defRPr>
      </a:lvl1pPr>
      <a:lvl2pPr marL="36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2pPr>
      <a:lvl3pPr marL="54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3pPr>
      <a:lvl4pPr marL="72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4pPr>
      <a:lvl5pPr marL="90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guide id="3" orient="horz" pos="3634" userDrawn="1">
          <p15:clr>
            <a:srgbClr val="F26B43"/>
          </p15:clr>
        </p15:guide>
        <p15:guide id="4" pos="517" userDrawn="1">
          <p15:clr>
            <a:srgbClr val="F26B43"/>
          </p15:clr>
        </p15:guide>
        <p15:guide id="5" pos="5213" userDrawn="1">
          <p15:clr>
            <a:srgbClr val="F26B43"/>
          </p15:clr>
        </p15:guide>
        <p15:guide id="6" orient="horz" pos="107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10B57A5-3AC2-7D44-910C-7512C52ECA37}"/>
              </a:ext>
            </a:extLst>
          </p:cNvPr>
          <p:cNvSpPr>
            <a:spLocks noGrp="1"/>
          </p:cNvSpPr>
          <p:nvPr>
            <p:ph type="ctrTitle"/>
          </p:nvPr>
        </p:nvSpPr>
        <p:spPr/>
        <p:txBody>
          <a:bodyPr/>
          <a:lstStyle/>
          <a:p>
            <a:r>
              <a:rPr lang="en-GB" dirty="0" smtClean="0"/>
              <a:t>Brick Court Chambers</a:t>
            </a:r>
            <a:br>
              <a:rPr lang="en-GB" dirty="0" smtClean="0"/>
            </a:br>
            <a:r>
              <a:rPr lang="en-GB" dirty="0" smtClean="0"/>
              <a:t>commercial conference</a:t>
            </a:r>
            <a:endParaRPr lang="en-GB" dirty="0"/>
          </a:p>
        </p:txBody>
      </p:sp>
      <p:sp>
        <p:nvSpPr>
          <p:cNvPr id="3" name="Subtitle 2">
            <a:extLst>
              <a:ext uri="{FF2B5EF4-FFF2-40B4-BE49-F238E27FC236}">
                <a16:creationId xmlns="" xmlns:a16="http://schemas.microsoft.com/office/drawing/2014/main" id="{326B0960-3D69-A048-83D5-A006932324ED}"/>
              </a:ext>
            </a:extLst>
          </p:cNvPr>
          <p:cNvSpPr>
            <a:spLocks noGrp="1"/>
          </p:cNvSpPr>
          <p:nvPr>
            <p:ph type="subTitle" idx="1"/>
          </p:nvPr>
        </p:nvSpPr>
        <p:spPr/>
        <p:txBody>
          <a:bodyPr>
            <a:normAutofit/>
          </a:bodyPr>
          <a:lstStyle/>
          <a:p>
            <a:endParaRPr lang="en-GB" dirty="0"/>
          </a:p>
          <a:p>
            <a:r>
              <a:rPr lang="en-GB" dirty="0" smtClean="0"/>
              <a:t>The Good Arguable Case Test following </a:t>
            </a:r>
            <a:r>
              <a:rPr lang="en-GB" i="1" dirty="0" err="1" smtClean="0"/>
              <a:t>Brownlie</a:t>
            </a:r>
            <a:r>
              <a:rPr lang="en-GB" dirty="0" smtClean="0"/>
              <a:t> and </a:t>
            </a:r>
            <a:r>
              <a:rPr lang="en-GB" i="1" dirty="0" err="1" smtClean="0"/>
              <a:t>Kaefer</a:t>
            </a:r>
            <a:endParaRPr lang="en-GB" i="1" dirty="0"/>
          </a:p>
        </p:txBody>
      </p:sp>
      <p:sp>
        <p:nvSpPr>
          <p:cNvPr id="4" name="Footer Placeholder 3">
            <a:extLst>
              <a:ext uri="{FF2B5EF4-FFF2-40B4-BE49-F238E27FC236}">
                <a16:creationId xmlns=""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 xmlns:a16="http://schemas.microsoft.com/office/drawing/2014/main" id="{DFF3F92E-CE93-0141-8FD6-83BB68931F19}"/>
              </a:ext>
            </a:extLst>
          </p:cNvPr>
          <p:cNvSpPr>
            <a:spLocks noGrp="1"/>
          </p:cNvSpPr>
          <p:nvPr>
            <p:ph type="body" sz="quarter" idx="12"/>
          </p:nvPr>
        </p:nvSpPr>
        <p:spPr/>
        <p:txBody>
          <a:bodyPr/>
          <a:lstStyle/>
          <a:p>
            <a:endParaRPr lang="en-GB" dirty="0" smtClean="0"/>
          </a:p>
          <a:p>
            <a:r>
              <a:rPr lang="en-GB" dirty="0" smtClean="0"/>
              <a:t>Helen Davies QC</a:t>
            </a:r>
            <a:endParaRPr lang="en-GB" dirty="0"/>
          </a:p>
        </p:txBody>
      </p:sp>
    </p:spTree>
    <p:extLst>
      <p:ext uri="{BB962C8B-B14F-4D97-AF65-F5344CB8AC3E}">
        <p14:creationId xmlns:p14="http://schemas.microsoft.com/office/powerpoint/2010/main" val="8840293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10B57A5-3AC2-7D44-910C-7512C52ECA37}"/>
              </a:ext>
            </a:extLst>
          </p:cNvPr>
          <p:cNvSpPr>
            <a:spLocks noGrp="1"/>
          </p:cNvSpPr>
          <p:nvPr>
            <p:ph type="ctrTitle"/>
          </p:nvPr>
        </p:nvSpPr>
        <p:spPr/>
        <p:txBody>
          <a:bodyPr/>
          <a:lstStyle/>
          <a:p>
            <a:r>
              <a:rPr lang="en-GB" dirty="0" smtClean="0"/>
              <a:t>Brick Court Chambers</a:t>
            </a:r>
            <a:br>
              <a:rPr lang="en-GB" dirty="0" smtClean="0"/>
            </a:br>
            <a:r>
              <a:rPr lang="en-GB" dirty="0" smtClean="0"/>
              <a:t>commercial conference</a:t>
            </a:r>
            <a:endParaRPr lang="en-GB" dirty="0"/>
          </a:p>
        </p:txBody>
      </p:sp>
      <p:sp>
        <p:nvSpPr>
          <p:cNvPr id="3" name="Subtitle 2">
            <a:extLst>
              <a:ext uri="{FF2B5EF4-FFF2-40B4-BE49-F238E27FC236}">
                <a16:creationId xmlns="" xmlns:a16="http://schemas.microsoft.com/office/drawing/2014/main" id="{326B0960-3D69-A048-83D5-A006932324ED}"/>
              </a:ext>
            </a:extLst>
          </p:cNvPr>
          <p:cNvSpPr>
            <a:spLocks noGrp="1"/>
          </p:cNvSpPr>
          <p:nvPr>
            <p:ph type="subTitle" idx="1"/>
          </p:nvPr>
        </p:nvSpPr>
        <p:spPr/>
        <p:txBody>
          <a:bodyPr>
            <a:normAutofit/>
          </a:bodyPr>
          <a:lstStyle/>
          <a:p>
            <a:endParaRPr lang="en-GB" dirty="0"/>
          </a:p>
          <a:p>
            <a:r>
              <a:rPr lang="en-GB" dirty="0" smtClean="0"/>
              <a:t>Dealing with establishing/challenging jurisdiction</a:t>
            </a:r>
            <a:endParaRPr lang="en-GB" i="1" dirty="0"/>
          </a:p>
        </p:txBody>
      </p:sp>
      <p:sp>
        <p:nvSpPr>
          <p:cNvPr id="4" name="Footer Placeholder 3">
            <a:extLst>
              <a:ext uri="{FF2B5EF4-FFF2-40B4-BE49-F238E27FC236}">
                <a16:creationId xmlns=""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 xmlns:a16="http://schemas.microsoft.com/office/drawing/2014/main" id="{DFF3F92E-CE93-0141-8FD6-83BB68931F19}"/>
              </a:ext>
            </a:extLst>
          </p:cNvPr>
          <p:cNvSpPr>
            <a:spLocks noGrp="1"/>
          </p:cNvSpPr>
          <p:nvPr>
            <p:ph type="body" sz="quarter" idx="12"/>
          </p:nvPr>
        </p:nvSpPr>
        <p:spPr/>
        <p:txBody>
          <a:bodyPr/>
          <a:lstStyle/>
          <a:p>
            <a:endParaRPr lang="en-GB" dirty="0" smtClean="0"/>
          </a:p>
          <a:p>
            <a:r>
              <a:rPr lang="en-GB" dirty="0" smtClean="0"/>
              <a:t>Sarah Abram</a:t>
            </a:r>
            <a:endParaRPr lang="en-GB" dirty="0"/>
          </a:p>
        </p:txBody>
      </p:sp>
    </p:spTree>
    <p:extLst>
      <p:ext uri="{BB962C8B-B14F-4D97-AF65-F5344CB8AC3E}">
        <p14:creationId xmlns:p14="http://schemas.microsoft.com/office/powerpoint/2010/main" val="29281845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0B57A5-3AC2-7D44-910C-7512C52ECA37}"/>
              </a:ext>
            </a:extLst>
          </p:cNvPr>
          <p:cNvSpPr>
            <a:spLocks noGrp="1"/>
          </p:cNvSpPr>
          <p:nvPr>
            <p:ph type="ctrTitle"/>
          </p:nvPr>
        </p:nvSpPr>
        <p:spPr/>
        <p:txBody>
          <a:bodyPr/>
          <a:lstStyle/>
          <a:p>
            <a:r>
              <a:rPr lang="en-GB" dirty="0" smtClean="0"/>
              <a:t>Reflexive application </a:t>
            </a:r>
            <a:endParaRPr lang="en-GB" dirty="0"/>
          </a:p>
        </p:txBody>
      </p:sp>
      <p:sp>
        <p:nvSpPr>
          <p:cNvPr id="3" name="Subtitle 2">
            <a:extLst>
              <a:ext uri="{FF2B5EF4-FFF2-40B4-BE49-F238E27FC236}">
                <a16:creationId xmlns:a16="http://schemas.microsoft.com/office/drawing/2014/main" xmlns="" id="{326B0960-3D69-A048-83D5-A006932324ED}"/>
              </a:ext>
            </a:extLst>
          </p:cNvPr>
          <p:cNvSpPr>
            <a:spLocks noGrp="1"/>
          </p:cNvSpPr>
          <p:nvPr>
            <p:ph type="subTitle" idx="1"/>
          </p:nvPr>
        </p:nvSpPr>
        <p:spPr/>
        <p:txBody>
          <a:bodyPr/>
          <a:lstStyle/>
          <a:p>
            <a:r>
              <a:rPr lang="en-GB" dirty="0" smtClean="0"/>
              <a:t>Under the Brussels and </a:t>
            </a:r>
            <a:r>
              <a:rPr lang="en-GB" dirty="0" err="1" smtClean="0"/>
              <a:t>Lugano</a:t>
            </a:r>
            <a:r>
              <a:rPr lang="en-GB" dirty="0" smtClean="0"/>
              <a:t> regimes</a:t>
            </a:r>
            <a:endParaRPr lang="en-GB" dirty="0"/>
          </a:p>
        </p:txBody>
      </p:sp>
      <p:sp>
        <p:nvSpPr>
          <p:cNvPr id="4" name="Footer Placeholder 3">
            <a:extLst>
              <a:ext uri="{FF2B5EF4-FFF2-40B4-BE49-F238E27FC236}">
                <a16:creationId xmlns:a16="http://schemas.microsoft.com/office/drawing/2014/main" xmlns=""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xmlns="" id="{DFF3F92E-CE93-0141-8FD6-83BB68931F19}"/>
              </a:ext>
            </a:extLst>
          </p:cNvPr>
          <p:cNvSpPr>
            <a:spLocks noGrp="1"/>
          </p:cNvSpPr>
          <p:nvPr>
            <p:ph type="body" sz="quarter" idx="12"/>
          </p:nvPr>
        </p:nvSpPr>
        <p:spPr/>
        <p:txBody>
          <a:bodyPr/>
          <a:lstStyle/>
          <a:p>
            <a:r>
              <a:rPr lang="en-GB" dirty="0" smtClean="0"/>
              <a:t>Daniel Jowell Q.C. </a:t>
            </a:r>
            <a:endParaRPr lang="en-GB" dirty="0"/>
          </a:p>
        </p:txBody>
      </p:sp>
    </p:spTree>
    <p:extLst>
      <p:ext uri="{BB962C8B-B14F-4D97-AF65-F5344CB8AC3E}">
        <p14:creationId xmlns:p14="http://schemas.microsoft.com/office/powerpoint/2010/main" val="24692035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4" name="Title 3"/>
          <p:cNvSpPr>
            <a:spLocks noGrp="1"/>
          </p:cNvSpPr>
          <p:nvPr>
            <p:ph type="title"/>
          </p:nvPr>
        </p:nvSpPr>
        <p:spPr/>
        <p:txBody>
          <a:bodyPr/>
          <a:lstStyle/>
          <a:p>
            <a:r>
              <a:rPr lang="en-US" dirty="0" smtClean="0"/>
              <a:t>Reflexive application</a:t>
            </a:r>
            <a:endParaRPr lang="en-US" dirty="0"/>
          </a:p>
        </p:txBody>
      </p:sp>
      <p:sp>
        <p:nvSpPr>
          <p:cNvPr id="5" name="Content Placeholder 4"/>
          <p:cNvSpPr>
            <a:spLocks noGrp="1"/>
          </p:cNvSpPr>
          <p:nvPr>
            <p:ph sz="quarter" idx="11"/>
          </p:nvPr>
        </p:nvSpPr>
        <p:spPr>
          <a:xfrm>
            <a:off x="313188" y="1466335"/>
            <a:ext cx="8534250" cy="4106394"/>
          </a:xfrm>
        </p:spPr>
        <p:txBody>
          <a:bodyPr>
            <a:normAutofit fontScale="92500" lnSpcReduction="20000"/>
          </a:bodyPr>
          <a:lstStyle/>
          <a:p>
            <a:endParaRPr lang="en-US" sz="2400" dirty="0" smtClean="0"/>
          </a:p>
          <a:p>
            <a:pPr>
              <a:lnSpc>
                <a:spcPct val="150000"/>
              </a:lnSpc>
            </a:pPr>
            <a:r>
              <a:rPr lang="en-US" sz="2400" b="1" dirty="0" smtClean="0"/>
              <a:t>Exclusive jurisdiction clause </a:t>
            </a:r>
            <a:r>
              <a:rPr lang="en-US" sz="2400" dirty="0" smtClean="0"/>
              <a:t>in </a:t>
            </a:r>
            <a:r>
              <a:rPr lang="en-US" sz="2400" dirty="0" err="1" smtClean="0"/>
              <a:t>favour</a:t>
            </a:r>
            <a:r>
              <a:rPr lang="en-US" sz="2400" dirty="0" smtClean="0"/>
              <a:t> of a non-contracting (“third”) state</a:t>
            </a:r>
          </a:p>
          <a:p>
            <a:pPr>
              <a:lnSpc>
                <a:spcPct val="150000"/>
              </a:lnSpc>
            </a:pPr>
            <a:r>
              <a:rPr lang="en-US" sz="2400" b="1" dirty="0" smtClean="0"/>
              <a:t>Lis alibi </a:t>
            </a:r>
            <a:r>
              <a:rPr lang="en-US" sz="2400" b="1" dirty="0" err="1" smtClean="0"/>
              <a:t>pendens</a:t>
            </a:r>
            <a:r>
              <a:rPr lang="en-US" sz="2400" b="1" dirty="0" smtClean="0"/>
              <a:t>: </a:t>
            </a:r>
            <a:r>
              <a:rPr lang="en-US" sz="2400" dirty="0" smtClean="0"/>
              <a:t>the same or similar proceedings pending in a third state</a:t>
            </a:r>
          </a:p>
          <a:p>
            <a:pPr>
              <a:lnSpc>
                <a:spcPct val="150000"/>
              </a:lnSpc>
            </a:pPr>
            <a:r>
              <a:rPr lang="en-US" sz="2400" b="1" dirty="0" smtClean="0"/>
              <a:t>Special subject matter </a:t>
            </a:r>
            <a:r>
              <a:rPr lang="en-US" sz="2400" dirty="0" smtClean="0"/>
              <a:t>relating to a third state: immoveable property; validity of constitution/decisions of a company; validity of patents and IP rights; validity of entries on a public register; enforcement of judgments. </a:t>
            </a:r>
            <a:endParaRPr lang="en-US" sz="2400" dirty="0"/>
          </a:p>
        </p:txBody>
      </p:sp>
    </p:spTree>
    <p:extLst>
      <p:ext uri="{BB962C8B-B14F-4D97-AF65-F5344CB8AC3E}">
        <p14:creationId xmlns:p14="http://schemas.microsoft.com/office/powerpoint/2010/main" val="33111281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4" name="Title 3"/>
          <p:cNvSpPr>
            <a:spLocks noGrp="1"/>
          </p:cNvSpPr>
          <p:nvPr>
            <p:ph type="title"/>
          </p:nvPr>
        </p:nvSpPr>
        <p:spPr/>
        <p:txBody>
          <a:bodyPr/>
          <a:lstStyle/>
          <a:p>
            <a:r>
              <a:rPr lang="en-US" dirty="0" err="1" smtClean="0"/>
              <a:t>Lugano</a:t>
            </a:r>
            <a:r>
              <a:rPr lang="en-US" dirty="0" smtClean="0"/>
              <a:t> CONVENTION</a:t>
            </a:r>
            <a:endParaRPr lang="en-US" dirty="0"/>
          </a:p>
        </p:txBody>
      </p:sp>
      <p:sp>
        <p:nvSpPr>
          <p:cNvPr id="5" name="Content Placeholder 4"/>
          <p:cNvSpPr>
            <a:spLocks noGrp="1"/>
          </p:cNvSpPr>
          <p:nvPr>
            <p:ph sz="quarter" idx="11"/>
          </p:nvPr>
        </p:nvSpPr>
        <p:spPr>
          <a:xfrm>
            <a:off x="313188" y="1466335"/>
            <a:ext cx="8534250" cy="4106394"/>
          </a:xfrm>
        </p:spPr>
        <p:txBody>
          <a:bodyPr>
            <a:normAutofit/>
          </a:bodyPr>
          <a:lstStyle/>
          <a:p>
            <a:pPr marL="0" indent="0">
              <a:lnSpc>
                <a:spcPct val="150000"/>
              </a:lnSpc>
              <a:buNone/>
            </a:pPr>
            <a:endParaRPr lang="en-GB" sz="2400" i="1" dirty="0" smtClean="0"/>
          </a:p>
          <a:p>
            <a:pPr marL="0" indent="0">
              <a:lnSpc>
                <a:spcPct val="150000"/>
              </a:lnSpc>
              <a:buNone/>
            </a:pPr>
            <a:r>
              <a:rPr lang="en-GB" sz="2400" i="1" dirty="0" err="1" smtClean="0"/>
              <a:t>Privatbank</a:t>
            </a:r>
            <a:r>
              <a:rPr lang="en-GB" sz="2400" i="1" dirty="0" smtClean="0"/>
              <a:t> v </a:t>
            </a:r>
            <a:r>
              <a:rPr lang="en-GB" sz="2400" i="1" dirty="0" err="1" smtClean="0"/>
              <a:t>Kolomoisky</a:t>
            </a:r>
            <a:r>
              <a:rPr lang="en-GB" sz="2400" dirty="0" smtClean="0"/>
              <a:t> [2019</a:t>
            </a:r>
            <a:r>
              <a:rPr lang="en-GB" sz="2400" dirty="0"/>
              <a:t>] EWCA </a:t>
            </a:r>
            <a:r>
              <a:rPr lang="en-GB" sz="2400" dirty="0" err="1"/>
              <a:t>Civ</a:t>
            </a:r>
            <a:r>
              <a:rPr lang="en-GB" sz="2400" dirty="0"/>
              <a:t> </a:t>
            </a:r>
            <a:r>
              <a:rPr lang="en-GB" sz="2400" dirty="0" smtClean="0"/>
              <a:t>1708,</a:t>
            </a:r>
            <a:r>
              <a:rPr lang="en-US" sz="2400" dirty="0" smtClean="0"/>
              <a:t> </a:t>
            </a:r>
            <a:r>
              <a:rPr lang="en-US" sz="2400" dirty="0" smtClean="0">
                <a:latin typeface="Parchment" panose="03040602040708040804" pitchFamily="66" charset="0"/>
              </a:rPr>
              <a:t>  </a:t>
            </a:r>
            <a:r>
              <a:rPr lang="en-US" sz="2400" dirty="0" smtClean="0">
                <a:latin typeface="Arial" panose="020B0604020202020204" pitchFamily="34" charset="0"/>
                <a:cs typeface="Arial" panose="020B0604020202020204" pitchFamily="34" charset="0"/>
              </a:rPr>
              <a:t>§ </a:t>
            </a:r>
            <a:r>
              <a:rPr lang="en-US" sz="2400" dirty="0" smtClean="0"/>
              <a:t>151– 189.</a:t>
            </a:r>
            <a:endParaRPr lang="en-US" sz="2400" dirty="0"/>
          </a:p>
        </p:txBody>
      </p:sp>
    </p:spTree>
    <p:extLst>
      <p:ext uri="{BB962C8B-B14F-4D97-AF65-F5344CB8AC3E}">
        <p14:creationId xmlns:p14="http://schemas.microsoft.com/office/powerpoint/2010/main" val="36894863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BRUSSELS REGULATION RECAST</a:t>
            </a:r>
            <a:endParaRPr lang="en-GB" dirty="0"/>
          </a:p>
        </p:txBody>
      </p:sp>
      <p:sp>
        <p:nvSpPr>
          <p:cNvPr id="4" name="Content Placeholder 3"/>
          <p:cNvSpPr>
            <a:spLocks noGrp="1"/>
          </p:cNvSpPr>
          <p:nvPr>
            <p:ph sz="quarter" idx="11"/>
          </p:nvPr>
        </p:nvSpPr>
        <p:spPr>
          <a:xfrm>
            <a:off x="277588" y="1334530"/>
            <a:ext cx="8742843" cy="4364292"/>
          </a:xfrm>
        </p:spPr>
        <p:txBody>
          <a:bodyPr/>
          <a:lstStyle/>
          <a:p>
            <a:pPr marL="0" indent="0">
              <a:buNone/>
            </a:pPr>
            <a:endParaRPr lang="en-GB" sz="2800" dirty="0" smtClean="0"/>
          </a:p>
          <a:p>
            <a:pPr marL="0" indent="0">
              <a:buNone/>
            </a:pPr>
            <a:endParaRPr lang="en-GB" sz="2800" dirty="0" smtClean="0"/>
          </a:p>
          <a:p>
            <a:pPr marL="0" indent="0">
              <a:buNone/>
            </a:pPr>
            <a:r>
              <a:rPr lang="en-GB" sz="2800" dirty="0" smtClean="0"/>
              <a:t>Articles 33 and 34 Brussels Regulation Recast</a:t>
            </a:r>
            <a:endParaRPr lang="en-GB" sz="2800" dirty="0"/>
          </a:p>
          <a:p>
            <a:pPr marL="0" indent="0">
              <a:buNone/>
            </a:pPr>
            <a:endParaRPr lang="en-GB" sz="2800" dirty="0" smtClean="0"/>
          </a:p>
          <a:p>
            <a:pPr marL="0" indent="0">
              <a:buNone/>
            </a:pPr>
            <a:endParaRPr lang="en-GB" sz="2800" dirty="0"/>
          </a:p>
          <a:p>
            <a:pPr marL="0" indent="0">
              <a:buNone/>
            </a:pPr>
            <a:endParaRPr lang="en-GB" sz="2800" dirty="0" smtClean="0"/>
          </a:p>
          <a:p>
            <a:pPr marL="0" indent="0">
              <a:buNone/>
            </a:pPr>
            <a:r>
              <a:rPr lang="en-GB" sz="2800" i="1" dirty="0" smtClean="0"/>
              <a:t>Gulf </a:t>
            </a:r>
            <a:r>
              <a:rPr lang="en-GB" sz="2800" i="1" dirty="0"/>
              <a:t>International v </a:t>
            </a:r>
            <a:r>
              <a:rPr lang="en-GB" sz="2800" i="1" dirty="0" err="1"/>
              <a:t>Aldwood</a:t>
            </a:r>
            <a:r>
              <a:rPr lang="en-GB" sz="2800" dirty="0"/>
              <a:t> [2019] EWHC 1666 (QB)</a:t>
            </a:r>
          </a:p>
          <a:p>
            <a:pPr marL="0" indent="0">
              <a:buNone/>
            </a:pPr>
            <a:endParaRPr lang="en-GB" sz="2800" dirty="0" smtClean="0"/>
          </a:p>
          <a:p>
            <a:endParaRPr lang="en-GB" dirty="0"/>
          </a:p>
        </p:txBody>
      </p:sp>
    </p:spTree>
    <p:extLst>
      <p:ext uri="{BB962C8B-B14F-4D97-AF65-F5344CB8AC3E}">
        <p14:creationId xmlns:p14="http://schemas.microsoft.com/office/powerpoint/2010/main" val="28269882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10B57A5-3AC2-7D44-910C-7512C52ECA37}"/>
              </a:ext>
            </a:extLst>
          </p:cNvPr>
          <p:cNvSpPr>
            <a:spLocks noGrp="1"/>
          </p:cNvSpPr>
          <p:nvPr>
            <p:ph type="ctrTitle"/>
          </p:nvPr>
        </p:nvSpPr>
        <p:spPr/>
        <p:txBody>
          <a:bodyPr/>
          <a:lstStyle/>
          <a:p>
            <a:r>
              <a:rPr lang="en-GB" dirty="0" smtClean="0"/>
              <a:t>Brick Court Chambers</a:t>
            </a:r>
            <a:br>
              <a:rPr lang="en-GB" dirty="0" smtClean="0"/>
            </a:br>
            <a:r>
              <a:rPr lang="en-GB" dirty="0" smtClean="0"/>
              <a:t>commercial conference</a:t>
            </a:r>
            <a:endParaRPr lang="en-GB" dirty="0"/>
          </a:p>
        </p:txBody>
      </p:sp>
      <p:sp>
        <p:nvSpPr>
          <p:cNvPr id="3" name="Subtitle 2">
            <a:extLst>
              <a:ext uri="{FF2B5EF4-FFF2-40B4-BE49-F238E27FC236}">
                <a16:creationId xmlns="" xmlns:a16="http://schemas.microsoft.com/office/drawing/2014/main" id="{326B0960-3D69-A048-83D5-A006932324ED}"/>
              </a:ext>
            </a:extLst>
          </p:cNvPr>
          <p:cNvSpPr>
            <a:spLocks noGrp="1"/>
          </p:cNvSpPr>
          <p:nvPr>
            <p:ph type="subTitle" idx="1"/>
          </p:nvPr>
        </p:nvSpPr>
        <p:spPr/>
        <p:txBody>
          <a:bodyPr>
            <a:normAutofit/>
          </a:bodyPr>
          <a:lstStyle/>
          <a:p>
            <a:endParaRPr lang="en-GB" dirty="0"/>
          </a:p>
          <a:p>
            <a:r>
              <a:rPr lang="en-GB" dirty="0" smtClean="0"/>
              <a:t>Jurisdiction after </a:t>
            </a:r>
            <a:r>
              <a:rPr lang="en-GB" dirty="0" err="1" smtClean="0"/>
              <a:t>Brexit</a:t>
            </a:r>
            <a:endParaRPr lang="en-GB" i="1" dirty="0"/>
          </a:p>
        </p:txBody>
      </p:sp>
      <p:sp>
        <p:nvSpPr>
          <p:cNvPr id="4" name="Footer Placeholder 3">
            <a:extLst>
              <a:ext uri="{FF2B5EF4-FFF2-40B4-BE49-F238E27FC236}">
                <a16:creationId xmlns=""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 xmlns:a16="http://schemas.microsoft.com/office/drawing/2014/main" id="{DFF3F92E-CE93-0141-8FD6-83BB68931F19}"/>
              </a:ext>
            </a:extLst>
          </p:cNvPr>
          <p:cNvSpPr>
            <a:spLocks noGrp="1"/>
          </p:cNvSpPr>
          <p:nvPr>
            <p:ph type="body" sz="quarter" idx="12"/>
          </p:nvPr>
        </p:nvSpPr>
        <p:spPr/>
        <p:txBody>
          <a:bodyPr/>
          <a:lstStyle/>
          <a:p>
            <a:endParaRPr lang="en-GB" dirty="0" smtClean="0"/>
          </a:p>
          <a:p>
            <a:r>
              <a:rPr lang="en-GB" dirty="0" smtClean="0"/>
              <a:t>Charlotte Thomas</a:t>
            </a:r>
            <a:endParaRPr lang="en-GB" dirty="0"/>
          </a:p>
        </p:txBody>
      </p:sp>
    </p:spTree>
    <p:extLst>
      <p:ext uri="{BB962C8B-B14F-4D97-AF65-F5344CB8AC3E}">
        <p14:creationId xmlns:p14="http://schemas.microsoft.com/office/powerpoint/2010/main" val="33110922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10B57A5-3AC2-7D44-910C-7512C52ECA37}"/>
              </a:ext>
            </a:extLst>
          </p:cNvPr>
          <p:cNvSpPr>
            <a:spLocks noGrp="1"/>
          </p:cNvSpPr>
          <p:nvPr>
            <p:ph type="ctrTitle"/>
          </p:nvPr>
        </p:nvSpPr>
        <p:spPr/>
        <p:txBody>
          <a:bodyPr/>
          <a:lstStyle/>
          <a:p>
            <a:r>
              <a:rPr lang="en-GB" dirty="0" smtClean="0"/>
              <a:t>Brick Court Chambers</a:t>
            </a:r>
            <a:br>
              <a:rPr lang="en-GB" dirty="0" smtClean="0"/>
            </a:br>
            <a:r>
              <a:rPr lang="en-GB" dirty="0" smtClean="0"/>
              <a:t>commercial conference</a:t>
            </a:r>
            <a:endParaRPr lang="en-GB" dirty="0"/>
          </a:p>
        </p:txBody>
      </p:sp>
      <p:sp>
        <p:nvSpPr>
          <p:cNvPr id="3" name="Subtitle 2">
            <a:extLst>
              <a:ext uri="{FF2B5EF4-FFF2-40B4-BE49-F238E27FC236}">
                <a16:creationId xmlns="" xmlns:a16="http://schemas.microsoft.com/office/drawing/2014/main" id="{326B0960-3D69-A048-83D5-A006932324ED}"/>
              </a:ext>
            </a:extLst>
          </p:cNvPr>
          <p:cNvSpPr>
            <a:spLocks noGrp="1"/>
          </p:cNvSpPr>
          <p:nvPr>
            <p:ph type="subTitle" idx="1"/>
          </p:nvPr>
        </p:nvSpPr>
        <p:spPr/>
        <p:txBody>
          <a:bodyPr>
            <a:normAutofit/>
          </a:bodyPr>
          <a:lstStyle/>
          <a:p>
            <a:endParaRPr lang="en-GB" dirty="0"/>
          </a:p>
        </p:txBody>
      </p:sp>
      <p:sp>
        <p:nvSpPr>
          <p:cNvPr id="4" name="Footer Placeholder 3">
            <a:extLst>
              <a:ext uri="{FF2B5EF4-FFF2-40B4-BE49-F238E27FC236}">
                <a16:creationId xmlns=""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 xmlns:a16="http://schemas.microsoft.com/office/drawing/2014/main" id="{DFF3F92E-CE93-0141-8FD6-83BB68931F19}"/>
              </a:ext>
            </a:extLst>
          </p:cNvPr>
          <p:cNvSpPr>
            <a:spLocks noGrp="1"/>
          </p:cNvSpPr>
          <p:nvPr>
            <p:ph type="body" sz="quarter" idx="12"/>
          </p:nvPr>
        </p:nvSpPr>
        <p:spPr/>
        <p:txBody>
          <a:bodyPr/>
          <a:lstStyle/>
          <a:p>
            <a:endParaRPr lang="en-GB" dirty="0" smtClean="0"/>
          </a:p>
        </p:txBody>
      </p:sp>
    </p:spTree>
    <p:extLst>
      <p:ext uri="{BB962C8B-B14F-4D97-AF65-F5344CB8AC3E}">
        <p14:creationId xmlns:p14="http://schemas.microsoft.com/office/powerpoint/2010/main" val="38799395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10B57A5-3AC2-7D44-910C-7512C52ECA37}"/>
              </a:ext>
            </a:extLst>
          </p:cNvPr>
          <p:cNvSpPr>
            <a:spLocks noGrp="1"/>
          </p:cNvSpPr>
          <p:nvPr>
            <p:ph type="ctrTitle"/>
          </p:nvPr>
        </p:nvSpPr>
        <p:spPr/>
        <p:txBody>
          <a:bodyPr/>
          <a:lstStyle/>
          <a:p>
            <a:r>
              <a:rPr lang="en-GB" dirty="0" smtClean="0">
                <a:latin typeface="Times New Roman" pitchFamily="18" charset="0"/>
                <a:cs typeface="Times New Roman" pitchFamily="18" charset="0"/>
              </a:rPr>
              <a:t>ANTI-SUIT INjUNCTIONS IN SUPPORT OF LONDON ARBITRATION</a:t>
            </a:r>
            <a:endParaRPr lang="en-GB" dirty="0">
              <a:latin typeface="Times New Roman" pitchFamily="18" charset="0"/>
              <a:cs typeface="Times New Roman" pitchFamily="18" charset="0"/>
            </a:endParaRPr>
          </a:p>
        </p:txBody>
      </p:sp>
      <p:sp>
        <p:nvSpPr>
          <p:cNvPr id="3" name="Subtitle 2">
            <a:extLst>
              <a:ext uri="{FF2B5EF4-FFF2-40B4-BE49-F238E27FC236}">
                <a16:creationId xmlns="" xmlns:a16="http://schemas.microsoft.com/office/drawing/2014/main" id="{326B0960-3D69-A048-83D5-A006932324ED}"/>
              </a:ext>
            </a:extLst>
          </p:cNvPr>
          <p:cNvSpPr>
            <a:spLocks noGrp="1"/>
          </p:cNvSpPr>
          <p:nvPr>
            <p:ph type="subTitle" idx="1"/>
          </p:nvPr>
        </p:nvSpPr>
        <p:spPr/>
        <p:txBody>
          <a:bodyPr/>
          <a:lstStyle/>
          <a:p>
            <a:r>
              <a:rPr lang="en-GB" dirty="0" smtClean="0">
                <a:latin typeface="Times New Roman" pitchFamily="18" charset="0"/>
                <a:cs typeface="Times New Roman" pitchFamily="18" charset="0"/>
              </a:rPr>
              <a:t>Clauses providing for Court Jurisdiction and Arbitration</a:t>
            </a:r>
            <a:endParaRPr lang="en-GB" dirty="0">
              <a:latin typeface="Times New Roman" pitchFamily="18" charset="0"/>
              <a:cs typeface="Times New Roman" pitchFamily="18" charset="0"/>
            </a:endParaRPr>
          </a:p>
        </p:txBody>
      </p:sp>
      <p:sp>
        <p:nvSpPr>
          <p:cNvPr id="4" name="Footer Placeholder 3">
            <a:extLst>
              <a:ext uri="{FF2B5EF4-FFF2-40B4-BE49-F238E27FC236}">
                <a16:creationId xmlns="" xmlns:a16="http://schemas.microsoft.com/office/drawing/2014/main" id="{FE441B11-76D2-954E-A92C-57EC29D8CA57}"/>
              </a:ext>
            </a:extLst>
          </p:cNvPr>
          <p:cNvSpPr>
            <a:spLocks noGrp="1"/>
          </p:cNvSpPr>
          <p:nvPr>
            <p:ph type="ftr" sz="quarter" idx="11"/>
          </p:nvPr>
        </p:nvSpPr>
        <p:spPr/>
        <p:txBody>
          <a:bodyPr/>
          <a:lstStyle/>
          <a:p>
            <a:r>
              <a:rPr lang="en-GB" b="1" dirty="0"/>
              <a:t>brickcourt.co.uk </a:t>
            </a:r>
          </a:p>
          <a:p>
            <a:r>
              <a:rPr lang="en-GB" dirty="0"/>
              <a:t>+44(0)20 7379 3550</a:t>
            </a:r>
          </a:p>
        </p:txBody>
      </p:sp>
      <p:sp>
        <p:nvSpPr>
          <p:cNvPr id="5" name="Text Placeholder 4">
            <a:extLst>
              <a:ext uri="{FF2B5EF4-FFF2-40B4-BE49-F238E27FC236}">
                <a16:creationId xmlns="" xmlns:a16="http://schemas.microsoft.com/office/drawing/2014/main" id="{DFF3F92E-CE93-0141-8FD6-83BB68931F19}"/>
              </a:ext>
            </a:extLst>
          </p:cNvPr>
          <p:cNvSpPr>
            <a:spLocks noGrp="1"/>
          </p:cNvSpPr>
          <p:nvPr>
            <p:ph type="body" sz="quarter" idx="12"/>
          </p:nvPr>
        </p:nvSpPr>
        <p:spPr/>
        <p:txBody>
          <a:bodyPr/>
          <a:lstStyle/>
          <a:p>
            <a:r>
              <a:rPr lang="en-GB" dirty="0" smtClean="0">
                <a:latin typeface="Times New Roman" pitchFamily="18" charset="0"/>
                <a:cs typeface="Times New Roman" pitchFamily="18" charset="0"/>
              </a:rPr>
              <a:t>JASBIR DHILLON QC</a:t>
            </a:r>
            <a:endParaRPr lang="en-GB" dirty="0">
              <a:latin typeface="Times New Roman" pitchFamily="18" charset="0"/>
              <a:cs typeface="Times New Roman" pitchFamily="18" charset="0"/>
            </a:endParaRPr>
          </a:p>
        </p:txBody>
      </p:sp>
    </p:spTree>
    <p:extLst>
      <p:ext uri="{BB962C8B-B14F-4D97-AF65-F5344CB8AC3E}">
        <p14:creationId xmlns:p14="http://schemas.microsoft.com/office/powerpoint/2010/main" val="37698128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dirty="0" smtClean="0"/>
              <a:t>brickcourt.co.uk </a:t>
            </a:r>
          </a:p>
          <a:p>
            <a:r>
              <a:rPr lang="en-GB" dirty="0" smtClean="0"/>
              <a:t>+44(0)20 7379 3550</a:t>
            </a:r>
            <a:endParaRPr lang="en-GB" dirty="0"/>
          </a:p>
        </p:txBody>
      </p:sp>
      <p:sp>
        <p:nvSpPr>
          <p:cNvPr id="4" name="Title 3"/>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PERKINS ENGINES V. GHADDAR [2018] 2 Lloyd’s Rep. 197: THE FACTS</a:t>
            </a:r>
            <a:endParaRPr lang="en-US" dirty="0">
              <a:latin typeface="Times New Roman" pitchFamily="18" charset="0"/>
              <a:cs typeface="Times New Roman" pitchFamily="18" charset="0"/>
            </a:endParaRPr>
          </a:p>
        </p:txBody>
      </p:sp>
      <p:sp>
        <p:nvSpPr>
          <p:cNvPr id="5" name="Content Placeholder 4"/>
          <p:cNvSpPr>
            <a:spLocks noGrp="1"/>
          </p:cNvSpPr>
          <p:nvPr>
            <p:ph sz="quarter" idx="11"/>
          </p:nvPr>
        </p:nvSpPr>
        <p:spPr/>
        <p:txBody>
          <a:bodyPr/>
          <a:lstStyle/>
          <a:p>
            <a:pPr algn="just"/>
            <a:r>
              <a:rPr lang="en-US" dirty="0" smtClean="0">
                <a:latin typeface="Times New Roman" pitchFamily="18" charset="0"/>
                <a:cs typeface="Times New Roman" pitchFamily="18" charset="0"/>
              </a:rPr>
              <a:t>Perkins was subsidiary of Caterpillar, one of world’s leading suppliers of gas and diesel engines.</a:t>
            </a:r>
          </a:p>
          <a:p>
            <a:pPr algn="just"/>
            <a:r>
              <a:rPr lang="en-US" dirty="0" smtClean="0">
                <a:latin typeface="Times New Roman" pitchFamily="18" charset="0"/>
                <a:cs typeface="Times New Roman" pitchFamily="18" charset="0"/>
              </a:rPr>
              <a:t>Ghaddar was distributor of  Perkin’s engines in Lebanon.</a:t>
            </a:r>
          </a:p>
          <a:p>
            <a:pPr algn="just"/>
            <a:r>
              <a:rPr lang="en-US" dirty="0" smtClean="0">
                <a:latin typeface="Times New Roman" pitchFamily="18" charset="0"/>
                <a:cs typeface="Times New Roman" pitchFamily="18" charset="0"/>
              </a:rPr>
              <a:t>Relationship governed by written Distributor Agreement concluded in 1990.</a:t>
            </a:r>
          </a:p>
          <a:p>
            <a:pPr algn="just"/>
            <a:r>
              <a:rPr lang="en-US" dirty="0" smtClean="0">
                <a:latin typeface="Times New Roman" pitchFamily="18" charset="0"/>
                <a:cs typeface="Times New Roman" pitchFamily="18" charset="0"/>
              </a:rPr>
              <a:t>In 2017 Ghaddar admitted to selling engines supplied under Distributor Agreement into Syria, which was arguably contrary to US sanctions.</a:t>
            </a:r>
          </a:p>
          <a:p>
            <a:pPr algn="just"/>
            <a:r>
              <a:rPr lang="en-US" dirty="0" smtClean="0">
                <a:latin typeface="Times New Roman" pitchFamily="18" charset="0"/>
                <a:cs typeface="Times New Roman" pitchFamily="18" charset="0"/>
              </a:rPr>
              <a:t>In March 2018 Perkins terminated the Distributor Agreement on ground that sales by Ghaddar into Syria amounted to breach of the Distributor Agreement.</a:t>
            </a:r>
          </a:p>
          <a:p>
            <a:pPr algn="just"/>
            <a:r>
              <a:rPr lang="en-US" dirty="0" smtClean="0">
                <a:latin typeface="Times New Roman" pitchFamily="18" charset="0"/>
                <a:cs typeface="Times New Roman" pitchFamily="18" charset="0"/>
              </a:rPr>
              <a:t>In April 2018 Ghaddar commenced Lebanese proceedings against Perkins seeking damages for unlawful termination of the agreement under Lebanese law.</a:t>
            </a:r>
          </a:p>
          <a:p>
            <a:pPr algn="just"/>
            <a:r>
              <a:rPr lang="en-US" dirty="0" smtClean="0">
                <a:latin typeface="Times New Roman" pitchFamily="18" charset="0"/>
                <a:cs typeface="Times New Roman" pitchFamily="18" charset="0"/>
              </a:rPr>
              <a:t>In May 2018 Perkins issued a Notice of Arbitration to Ghaddar and thereafter issued an Arbitration Claim in the Commercial Court seeking an interim anti-suit injunction restraining the Lebanese proceedings.    </a:t>
            </a:r>
          </a:p>
          <a:p>
            <a:endParaRPr lang="en-US" dirty="0"/>
          </a:p>
        </p:txBody>
      </p:sp>
    </p:spTree>
    <p:extLst>
      <p:ext uri="{BB962C8B-B14F-4D97-AF65-F5344CB8AC3E}">
        <p14:creationId xmlns:p14="http://schemas.microsoft.com/office/powerpoint/2010/main" val="9620904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dirty="0" smtClean="0"/>
              <a:t>brickcourt.co.uk </a:t>
            </a:r>
          </a:p>
          <a:p>
            <a:r>
              <a:rPr lang="en-GB" dirty="0" smtClean="0"/>
              <a:t>+44(0)20 7379 3550</a:t>
            </a:r>
            <a:endParaRPr lang="en-GB" dirty="0"/>
          </a:p>
        </p:txBody>
      </p:sp>
      <p:sp>
        <p:nvSpPr>
          <p:cNvPr id="3" name="Title 2"/>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PERKINS ENGINES V. GHADDAR [2018] 2 Lloyd’s Rep. 197: the dispute resolution clause</a:t>
            </a:r>
            <a:endParaRPr lang="en-GB" dirty="0">
              <a:latin typeface="Times New Roman" pitchFamily="18" charset="0"/>
              <a:cs typeface="Times New Roman" pitchFamily="18" charset="0"/>
            </a:endParaRPr>
          </a:p>
        </p:txBody>
      </p:sp>
      <p:sp>
        <p:nvSpPr>
          <p:cNvPr id="4" name="Content Placeholder 3"/>
          <p:cNvSpPr>
            <a:spLocks noGrp="1"/>
          </p:cNvSpPr>
          <p:nvPr>
            <p:ph sz="quarter" idx="11"/>
          </p:nvPr>
        </p:nvSpPr>
        <p:spPr/>
        <p:txBody>
          <a:bodyPr/>
          <a:lstStyle/>
          <a:p>
            <a:pPr algn="just"/>
            <a:r>
              <a:rPr lang="en-GB" dirty="0" smtClean="0">
                <a:latin typeface="Times New Roman" pitchFamily="18" charset="0"/>
                <a:cs typeface="Times New Roman" pitchFamily="18" charset="0"/>
              </a:rPr>
              <a:t>Clause 23.6 of the Distributor Agreement provided:</a:t>
            </a:r>
          </a:p>
          <a:p>
            <a:pPr algn="just">
              <a:buNone/>
            </a:pPr>
            <a:endParaRPr lang="en-GB" dirty="0" smtClean="0">
              <a:latin typeface="Times New Roman" pitchFamily="18" charset="0"/>
              <a:cs typeface="Times New Roman" pitchFamily="18" charset="0"/>
            </a:endParaRPr>
          </a:p>
          <a:p>
            <a:pPr algn="just">
              <a:buNone/>
            </a:pPr>
            <a:r>
              <a:rPr lang="en-GB" dirty="0" smtClean="0">
                <a:latin typeface="Times New Roman" pitchFamily="18" charset="0"/>
                <a:cs typeface="Times New Roman" pitchFamily="18" charset="0"/>
              </a:rPr>
              <a:t>	“</a:t>
            </a:r>
            <a:r>
              <a:rPr lang="en-GB" i="1" dirty="0" smtClean="0">
                <a:latin typeface="Times New Roman" pitchFamily="18" charset="0"/>
                <a:cs typeface="Times New Roman" pitchFamily="18" charset="0"/>
              </a:rPr>
              <a:t>This Agreement shall be deemed to be an agreement made in England and shall be read and construed and take effect in all respects in accordance with the Laws of England and </a:t>
            </a:r>
            <a:r>
              <a:rPr lang="en-GB" i="1" u="sng" dirty="0" smtClean="0">
                <a:latin typeface="Times New Roman" pitchFamily="18" charset="0"/>
                <a:cs typeface="Times New Roman" pitchFamily="18" charset="0"/>
              </a:rPr>
              <a:t>the Parties hereby submit to the jurisdiction of the English Courts.</a:t>
            </a:r>
          </a:p>
          <a:p>
            <a:pPr algn="just">
              <a:buNone/>
            </a:pPr>
            <a:endParaRPr lang="en-GB" i="1" dirty="0" smtClean="0">
              <a:latin typeface="Times New Roman" pitchFamily="18" charset="0"/>
              <a:cs typeface="Times New Roman" pitchFamily="18" charset="0"/>
            </a:endParaRPr>
          </a:p>
          <a:p>
            <a:pPr algn="just">
              <a:buNone/>
            </a:pPr>
            <a:r>
              <a:rPr lang="en-GB" i="1" dirty="0" smtClean="0">
                <a:latin typeface="Times New Roman" pitchFamily="18" charset="0"/>
                <a:cs typeface="Times New Roman" pitchFamily="18" charset="0"/>
              </a:rPr>
              <a:t>	</a:t>
            </a:r>
            <a:r>
              <a:rPr lang="en-GB" i="1" u="sng" dirty="0" smtClean="0">
                <a:latin typeface="Times New Roman" pitchFamily="18" charset="0"/>
                <a:cs typeface="Times New Roman" pitchFamily="18" charset="0"/>
              </a:rPr>
              <a:t>To the extent there is no reciprocal enforcement procedures between the United Kingdom and the country in which the Distributor is located the Parties agree to submit any dispute arising between them that cannot amicably be settled to arbitration</a:t>
            </a:r>
            <a:r>
              <a:rPr lang="en-GB" i="1" dirty="0" smtClean="0">
                <a:latin typeface="Times New Roman" pitchFamily="18" charset="0"/>
                <a:cs typeface="Times New Roman" pitchFamily="18" charset="0"/>
              </a:rPr>
              <a:t>. The arbitration shall be held in London, England ...” </a:t>
            </a:r>
          </a:p>
          <a:p>
            <a:pPr algn="just">
              <a:buNone/>
            </a:pPr>
            <a:r>
              <a:rPr lang="en-GB" i="1" dirty="0" smtClean="0">
                <a:latin typeface="Times New Roman" pitchFamily="18" charset="0"/>
                <a:cs typeface="Times New Roman" pitchFamily="18" charset="0"/>
              </a:rPr>
              <a:t>	</a:t>
            </a:r>
            <a:r>
              <a:rPr lang="en-GB" dirty="0" smtClean="0">
                <a:latin typeface="Times New Roman" pitchFamily="18" charset="0"/>
                <a:cs typeface="Times New Roman" pitchFamily="18" charset="0"/>
              </a:rPr>
              <a:t>(Emphasis added)</a:t>
            </a:r>
          </a:p>
          <a:p>
            <a:endParaRPr lang="en-GB" dirty="0">
              <a:latin typeface="Times New Roman" pitchFamily="18" charset="0"/>
              <a:cs typeface="Times New Roman" pitchFamily="18" charset="0"/>
            </a:endParaRPr>
          </a:p>
        </p:txBody>
      </p:sp>
    </p:spTree>
    <p:extLst>
      <p:ext uri="{BB962C8B-B14F-4D97-AF65-F5344CB8AC3E}">
        <p14:creationId xmlns:p14="http://schemas.microsoft.com/office/powerpoint/2010/main" val="3544253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4" name="Title 3"/>
          <p:cNvSpPr>
            <a:spLocks noGrp="1"/>
          </p:cNvSpPr>
          <p:nvPr>
            <p:ph type="title"/>
          </p:nvPr>
        </p:nvSpPr>
        <p:spPr/>
        <p:txBody>
          <a:bodyPr>
            <a:normAutofit fontScale="90000"/>
          </a:bodyPr>
          <a:lstStyle/>
          <a:p>
            <a:r>
              <a:rPr lang="en-GB" sz="2000" dirty="0"/>
              <a:t>The Good Arguable Case Test following </a:t>
            </a:r>
            <a:r>
              <a:rPr lang="en-GB" sz="2000" i="1" dirty="0" err="1"/>
              <a:t>Brownlie</a:t>
            </a:r>
            <a:r>
              <a:rPr lang="en-GB" sz="2000" dirty="0"/>
              <a:t> and </a:t>
            </a:r>
            <a:r>
              <a:rPr lang="en-GB" sz="2000" i="1" dirty="0" err="1"/>
              <a:t>Kaefer</a:t>
            </a:r>
            <a:r>
              <a:rPr lang="en-GB" i="1" dirty="0"/>
              <a:t/>
            </a:r>
            <a:br>
              <a:rPr lang="en-GB" i="1" dirty="0"/>
            </a:br>
            <a:endParaRPr lang="en-US" dirty="0"/>
          </a:p>
        </p:txBody>
      </p:sp>
      <p:sp>
        <p:nvSpPr>
          <p:cNvPr id="5" name="Content Placeholder 4"/>
          <p:cNvSpPr>
            <a:spLocks noGrp="1"/>
          </p:cNvSpPr>
          <p:nvPr>
            <p:ph sz="quarter" idx="11"/>
          </p:nvPr>
        </p:nvSpPr>
        <p:spPr/>
        <p:txBody>
          <a:bodyPr/>
          <a:lstStyle/>
          <a:p>
            <a:r>
              <a:rPr lang="en-US" i="1" dirty="0" smtClean="0"/>
              <a:t>Canada Trust Co v </a:t>
            </a:r>
            <a:r>
              <a:rPr lang="en-US" i="1" dirty="0" err="1" smtClean="0"/>
              <a:t>Stolzenberg</a:t>
            </a:r>
            <a:r>
              <a:rPr lang="en-US" i="1" dirty="0" smtClean="0"/>
              <a:t> (No 2) </a:t>
            </a:r>
            <a:r>
              <a:rPr lang="en-US" dirty="0" smtClean="0"/>
              <a:t>1998 1 WLR 547</a:t>
            </a:r>
          </a:p>
          <a:p>
            <a:pPr marL="0" indent="0">
              <a:buNone/>
            </a:pPr>
            <a:endParaRPr lang="en-US" dirty="0" smtClean="0"/>
          </a:p>
          <a:p>
            <a:pPr lvl="2"/>
            <a:r>
              <a:rPr lang="en-US" dirty="0" smtClean="0"/>
              <a:t>“Good arguable case” = “much the better of the argument”</a:t>
            </a:r>
          </a:p>
          <a:p>
            <a:pPr lvl="2"/>
            <a:endParaRPr lang="en-US" dirty="0"/>
          </a:p>
          <a:p>
            <a:r>
              <a:rPr lang="en-US" i="1" dirty="0" err="1" smtClean="0"/>
              <a:t>Brownlie</a:t>
            </a:r>
            <a:r>
              <a:rPr lang="en-US" i="1" dirty="0" smtClean="0"/>
              <a:t> v Four Seasons Holdings </a:t>
            </a:r>
            <a:r>
              <a:rPr lang="en-US" i="1" dirty="0" err="1" smtClean="0"/>
              <a:t>Inc</a:t>
            </a:r>
            <a:r>
              <a:rPr lang="en-US" i="1" dirty="0" smtClean="0"/>
              <a:t> </a:t>
            </a:r>
            <a:r>
              <a:rPr lang="en-US" dirty="0" smtClean="0"/>
              <a:t>[2017] UKSC 80, per Lord Sumption (obiter)</a:t>
            </a:r>
          </a:p>
          <a:p>
            <a:pPr marL="360000" lvl="2" indent="0">
              <a:buNone/>
            </a:pPr>
            <a:endParaRPr lang="en-US" dirty="0"/>
          </a:p>
          <a:p>
            <a:pPr lvl="2"/>
            <a:r>
              <a:rPr lang="en-US" dirty="0" smtClean="0"/>
              <a:t>“Good arguable case” ≠ “much” the better of the argument, which wrongly suggests “a superior standard of conviction that is both uncertain and unwarranted”</a:t>
            </a:r>
          </a:p>
          <a:p>
            <a:pPr marL="360000" lvl="2" indent="0">
              <a:buNone/>
            </a:pPr>
            <a:endParaRPr lang="en-US" dirty="0" smtClean="0"/>
          </a:p>
          <a:p>
            <a:pPr lvl="2"/>
            <a:r>
              <a:rPr lang="en-US" dirty="0"/>
              <a:t>“Good arguable case” = “serviceable test, provided that it is correctly understood”</a:t>
            </a:r>
          </a:p>
          <a:p>
            <a:pPr marL="360000" lvl="2" indent="0">
              <a:buNone/>
            </a:pPr>
            <a:endParaRPr lang="en-US" dirty="0" smtClean="0"/>
          </a:p>
          <a:p>
            <a:pPr lvl="2"/>
            <a:endParaRPr lang="en-US" dirty="0" smtClean="0"/>
          </a:p>
          <a:p>
            <a:pPr lvl="2"/>
            <a:endParaRPr lang="en-US" dirty="0" smtClean="0"/>
          </a:p>
          <a:p>
            <a:pPr lvl="1"/>
            <a:endParaRPr lang="en-US" dirty="0" smtClean="0"/>
          </a:p>
          <a:p>
            <a:pPr lvl="2"/>
            <a:endParaRPr lang="en-US" dirty="0"/>
          </a:p>
        </p:txBody>
      </p:sp>
    </p:spTree>
    <p:extLst>
      <p:ext uri="{BB962C8B-B14F-4D97-AF65-F5344CB8AC3E}">
        <p14:creationId xmlns:p14="http://schemas.microsoft.com/office/powerpoint/2010/main" val="26697954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dirty="0" smtClean="0"/>
              <a:t>brickcourt.co.uk </a:t>
            </a:r>
          </a:p>
          <a:p>
            <a:r>
              <a:rPr lang="en-GB" dirty="0" smtClean="0"/>
              <a:t>+44(0)20 7379 3550</a:t>
            </a:r>
            <a:endParaRPr lang="en-GB" dirty="0"/>
          </a:p>
        </p:txBody>
      </p:sp>
      <p:sp>
        <p:nvSpPr>
          <p:cNvPr id="3" name="Title 2"/>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PERKINS ENGINES V. GHADDAR [2018] 2 Lloyd’s Rep. 197: the issues</a:t>
            </a:r>
            <a:endParaRPr lang="en-GB" dirty="0">
              <a:latin typeface="Times New Roman" pitchFamily="18" charset="0"/>
              <a:cs typeface="Times New Roman" pitchFamily="18" charset="0"/>
            </a:endParaRPr>
          </a:p>
        </p:txBody>
      </p:sp>
      <p:sp>
        <p:nvSpPr>
          <p:cNvPr id="4" name="Content Placeholder 3"/>
          <p:cNvSpPr>
            <a:spLocks noGrp="1"/>
          </p:cNvSpPr>
          <p:nvPr>
            <p:ph sz="quarter" idx="11"/>
          </p:nvPr>
        </p:nvSpPr>
        <p:spPr/>
        <p:txBody>
          <a:bodyPr>
            <a:normAutofit/>
          </a:bodyPr>
          <a:lstStyle/>
          <a:p>
            <a:pPr algn="just"/>
            <a:r>
              <a:rPr lang="en-GB" dirty="0" smtClean="0">
                <a:latin typeface="Times New Roman" pitchFamily="18" charset="0"/>
                <a:cs typeface="Times New Roman" pitchFamily="18" charset="0"/>
              </a:rPr>
              <a:t>Meaning of Arbitration Clause “</a:t>
            </a:r>
            <a:r>
              <a:rPr lang="en-GB" i="1" dirty="0" smtClean="0">
                <a:latin typeface="Times New Roman" pitchFamily="18" charset="0"/>
                <a:cs typeface="Times New Roman" pitchFamily="18" charset="0"/>
              </a:rPr>
              <a:t>no reciprocal enforcement procedures between the UK and [Lebanon</a:t>
            </a:r>
            <a:r>
              <a:rPr lang="en-GB" dirty="0" smtClean="0">
                <a:latin typeface="Times New Roman" pitchFamily="18" charset="0"/>
                <a:cs typeface="Times New Roman" pitchFamily="18" charset="0"/>
              </a:rPr>
              <a:t>]”:</a:t>
            </a:r>
          </a:p>
          <a:p>
            <a:pPr algn="just">
              <a:buNone/>
            </a:pPr>
            <a:r>
              <a:rPr lang="en-GB" dirty="0" smtClean="0">
                <a:latin typeface="Times New Roman" pitchFamily="18" charset="0"/>
                <a:cs typeface="Times New Roman" pitchFamily="18" charset="0"/>
              </a:rPr>
              <a:t>	Perkins I: There must be a bilateral or multilateral treaty providing for enforcement of court judgments between UK and Lebanon which prescribes the mutual enforcement procedures which both countries will use to enforce each other’s judgments.</a:t>
            </a:r>
          </a:p>
          <a:p>
            <a:pPr algn="just">
              <a:buNone/>
            </a:pPr>
            <a:r>
              <a:rPr lang="en-GB" dirty="0" smtClean="0">
                <a:latin typeface="Times New Roman" pitchFamily="18" charset="0"/>
                <a:cs typeface="Times New Roman" pitchFamily="18" charset="0"/>
              </a:rPr>
              <a:t>	Perkins II: The actual dispute which has arisen between the parties must be subject to reciprocal enforcement procedures between UK and Lebanon.</a:t>
            </a:r>
          </a:p>
          <a:p>
            <a:pPr algn="just">
              <a:buNone/>
            </a:pPr>
            <a:endParaRPr lang="en-GB" dirty="0" smtClean="0">
              <a:latin typeface="Times New Roman" pitchFamily="18" charset="0"/>
              <a:cs typeface="Times New Roman" pitchFamily="18" charset="0"/>
            </a:endParaRPr>
          </a:p>
          <a:p>
            <a:pPr algn="just">
              <a:buNone/>
            </a:pPr>
            <a:r>
              <a:rPr lang="en-GB" dirty="0" smtClean="0">
                <a:latin typeface="Times New Roman" pitchFamily="18" charset="0"/>
                <a:cs typeface="Times New Roman" pitchFamily="18" charset="0"/>
              </a:rPr>
              <a:t>	Ghaddar: There must be domestic laws of UK and Lebanon which are substantially or functionally equivalent and permit enforcement of court judgments in UK and Lebanon.</a:t>
            </a:r>
          </a:p>
          <a:p>
            <a:pPr>
              <a:buNone/>
            </a:pPr>
            <a:endParaRPr lang="en-GB" dirty="0" smtClean="0"/>
          </a:p>
          <a:p>
            <a:pPr>
              <a:buNone/>
            </a:pPr>
            <a:r>
              <a:rPr lang="en-GB" dirty="0" smtClean="0"/>
              <a:t>	</a:t>
            </a:r>
          </a:p>
        </p:txBody>
      </p:sp>
    </p:spTree>
    <p:extLst>
      <p:ext uri="{BB962C8B-B14F-4D97-AF65-F5344CB8AC3E}">
        <p14:creationId xmlns:p14="http://schemas.microsoft.com/office/powerpoint/2010/main" val="6393442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dirty="0" smtClean="0"/>
              <a:t>brickcourt.co.uk </a:t>
            </a:r>
          </a:p>
          <a:p>
            <a:r>
              <a:rPr lang="en-GB" dirty="0" smtClean="0"/>
              <a:t>+44(0)20 7379 3550</a:t>
            </a:r>
            <a:endParaRPr lang="en-GB" dirty="0"/>
          </a:p>
        </p:txBody>
      </p:sp>
      <p:sp>
        <p:nvSpPr>
          <p:cNvPr id="3" name="Title 2"/>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PERKINS ENGINES V. GHADDAR [2018] 2 Lloyd’s Rep. 197: legal principles</a:t>
            </a:r>
            <a:endParaRPr lang="en-GB" dirty="0">
              <a:latin typeface="Times New Roman" pitchFamily="18" charset="0"/>
              <a:cs typeface="Times New Roman" pitchFamily="18" charset="0"/>
            </a:endParaRPr>
          </a:p>
        </p:txBody>
      </p:sp>
      <p:sp>
        <p:nvSpPr>
          <p:cNvPr id="4" name="Content Placeholder 3"/>
          <p:cNvSpPr>
            <a:spLocks noGrp="1"/>
          </p:cNvSpPr>
          <p:nvPr>
            <p:ph sz="quarter" idx="11"/>
          </p:nvPr>
        </p:nvSpPr>
        <p:spPr/>
        <p:txBody>
          <a:bodyPr/>
          <a:lstStyle/>
          <a:p>
            <a:pPr algn="just"/>
            <a:r>
              <a:rPr lang="en-GB" dirty="0" smtClean="0">
                <a:latin typeface="Times New Roman" pitchFamily="18" charset="0"/>
                <a:cs typeface="Times New Roman" pitchFamily="18" charset="0"/>
              </a:rPr>
              <a:t>Court has jurisdiction to grant interim anti-suit injunction to restrain a breach of an English arbitration agreement under s. 37 of Senior Courts Act 1981: </a:t>
            </a:r>
            <a:r>
              <a:rPr lang="en-GB" b="1" i="1" dirty="0" smtClean="0">
                <a:latin typeface="Times New Roman" pitchFamily="18" charset="0"/>
                <a:cs typeface="Times New Roman" pitchFamily="18" charset="0"/>
              </a:rPr>
              <a:t>Ust-Kamenogorsk Hydropower Plant JSC v. AES Ust-Kamenogorsk Hydropower Plant LLP</a:t>
            </a:r>
            <a:r>
              <a:rPr lang="en-GB" dirty="0" smtClean="0">
                <a:latin typeface="Times New Roman" pitchFamily="18" charset="0"/>
                <a:cs typeface="Times New Roman" pitchFamily="18" charset="0"/>
              </a:rPr>
              <a:t> [2013] 1 W.L.R. 1889, at [48] (Lord Mance).</a:t>
            </a:r>
          </a:p>
          <a:p>
            <a:pPr algn="just"/>
            <a:r>
              <a:rPr lang="en-GB" dirty="0" smtClean="0">
                <a:latin typeface="Times New Roman" pitchFamily="18" charset="0"/>
                <a:cs typeface="Times New Roman" pitchFamily="18" charset="0"/>
              </a:rPr>
              <a:t>English law arbitration agreement will be construed in accordance with: </a:t>
            </a:r>
          </a:p>
          <a:p>
            <a:pPr algn="just">
              <a:buNone/>
            </a:pPr>
            <a:r>
              <a:rPr lang="en-GB" dirty="0" smtClean="0">
                <a:latin typeface="Times New Roman" pitchFamily="18" charset="0"/>
                <a:cs typeface="Times New Roman" pitchFamily="18" charset="0"/>
              </a:rPr>
              <a:t>	(1) General principles of contractual interpretation by reference to authoritative summaries by the Supreme Court in </a:t>
            </a:r>
            <a:r>
              <a:rPr lang="en-GB" b="1" i="1" dirty="0" smtClean="0">
                <a:latin typeface="Times New Roman" pitchFamily="18" charset="0"/>
                <a:cs typeface="Times New Roman" pitchFamily="18" charset="0"/>
              </a:rPr>
              <a:t>Arnold v. Britton </a:t>
            </a:r>
            <a:r>
              <a:rPr lang="en-GB" dirty="0" smtClean="0">
                <a:latin typeface="Times New Roman" pitchFamily="18" charset="0"/>
                <a:cs typeface="Times New Roman" pitchFamily="18" charset="0"/>
              </a:rPr>
              <a:t>[2015] A.C. 1619 and </a:t>
            </a:r>
            <a:r>
              <a:rPr lang="en-GB" b="1" dirty="0" smtClean="0">
                <a:latin typeface="Times New Roman" pitchFamily="18" charset="0"/>
                <a:cs typeface="Times New Roman" pitchFamily="18" charset="0"/>
              </a:rPr>
              <a:t>Wood v. Capita Insurance</a:t>
            </a:r>
            <a:r>
              <a:rPr lang="en-GB" dirty="0" smtClean="0">
                <a:latin typeface="Times New Roman" pitchFamily="18" charset="0"/>
                <a:cs typeface="Times New Roman" pitchFamily="18" charset="0"/>
              </a:rPr>
              <a:t> [2017] A.C. 1173; and </a:t>
            </a:r>
          </a:p>
          <a:p>
            <a:pPr algn="just">
              <a:buNone/>
            </a:pPr>
            <a:endParaRPr lang="en-GB" dirty="0" smtClean="0">
              <a:latin typeface="Times New Roman" pitchFamily="18" charset="0"/>
              <a:cs typeface="Times New Roman" pitchFamily="18" charset="0"/>
            </a:endParaRPr>
          </a:p>
          <a:p>
            <a:pPr algn="just">
              <a:buNone/>
            </a:pPr>
            <a:r>
              <a:rPr lang="en-GB" dirty="0" smtClean="0">
                <a:latin typeface="Times New Roman" pitchFamily="18" charset="0"/>
                <a:cs typeface="Times New Roman" pitchFamily="18" charset="0"/>
              </a:rPr>
              <a:t>	(2) Principles of contractual interpretation applicable to a dispute resolution clause  in a commercial contract stated by the House of Lords in </a:t>
            </a:r>
            <a:r>
              <a:rPr lang="en-GB" b="1" i="1" dirty="0" smtClean="0">
                <a:latin typeface="Times New Roman" pitchFamily="18" charset="0"/>
                <a:cs typeface="Times New Roman" pitchFamily="18" charset="0"/>
              </a:rPr>
              <a:t>Fiona Trust v. Privalov </a:t>
            </a:r>
            <a:r>
              <a:rPr lang="en-GB" dirty="0" smtClean="0">
                <a:latin typeface="Times New Roman" pitchFamily="18" charset="0"/>
                <a:cs typeface="Times New Roman" pitchFamily="18" charset="0"/>
              </a:rPr>
              <a:t>[2008] 1 Lloyd’s Rep. 254.</a:t>
            </a:r>
            <a:endParaRPr lang="en-GB" dirty="0">
              <a:latin typeface="Times New Roman" pitchFamily="18" charset="0"/>
              <a:cs typeface="Times New Roman" pitchFamily="18" charset="0"/>
            </a:endParaRPr>
          </a:p>
        </p:txBody>
      </p:sp>
    </p:spTree>
    <p:extLst>
      <p:ext uri="{BB962C8B-B14F-4D97-AF65-F5344CB8AC3E}">
        <p14:creationId xmlns:p14="http://schemas.microsoft.com/office/powerpoint/2010/main" val="6366834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dirty="0" smtClean="0"/>
              <a:t>brickcourt.co.uk </a:t>
            </a:r>
          </a:p>
          <a:p>
            <a:r>
              <a:rPr lang="en-GB" dirty="0" smtClean="0"/>
              <a:t>+44(0)20 7379 3550</a:t>
            </a:r>
            <a:endParaRPr lang="en-GB" dirty="0"/>
          </a:p>
        </p:txBody>
      </p:sp>
      <p:sp>
        <p:nvSpPr>
          <p:cNvPr id="3" name="Title 2"/>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PERKINS ENGINES V. GHADDAR [2018] 2 Lloyd’s Rep. 197: bryan J.’s judgment</a:t>
            </a:r>
            <a:endParaRPr lang="en-GB" dirty="0"/>
          </a:p>
        </p:txBody>
      </p:sp>
      <p:sp>
        <p:nvSpPr>
          <p:cNvPr id="4" name="Content Placeholder 3"/>
          <p:cNvSpPr>
            <a:spLocks noGrp="1"/>
          </p:cNvSpPr>
          <p:nvPr>
            <p:ph sz="quarter" idx="11"/>
          </p:nvPr>
        </p:nvSpPr>
        <p:spPr/>
        <p:txBody>
          <a:bodyPr/>
          <a:lstStyle/>
          <a:p>
            <a:r>
              <a:rPr lang="en-GB" dirty="0" smtClean="0">
                <a:latin typeface="Times New Roman" pitchFamily="18" charset="0"/>
                <a:cs typeface="Times New Roman" pitchFamily="18" charset="0"/>
              </a:rPr>
              <a:t>Perkins’s primary meaning is correct: Unless there is a bilateral or multilateral treaty providing for enforcement of court judgments between UK and Lebanon, the parties must arbitrate any dispute because: </a:t>
            </a:r>
          </a:p>
          <a:p>
            <a:pPr>
              <a:buNone/>
            </a:pPr>
            <a:endParaRPr lang="en-GB" dirty="0" smtClean="0">
              <a:latin typeface="Times New Roman" pitchFamily="18" charset="0"/>
              <a:cs typeface="Times New Roman" pitchFamily="18" charset="0"/>
            </a:endParaRPr>
          </a:p>
          <a:p>
            <a:pPr>
              <a:buNone/>
            </a:pPr>
            <a:r>
              <a:rPr lang="en-GB" dirty="0" smtClean="0">
                <a:latin typeface="Times New Roman" pitchFamily="18" charset="0"/>
                <a:cs typeface="Times New Roman" pitchFamily="18" charset="0"/>
              </a:rPr>
              <a:t>	(1) Ordinary and natural meaning of words used; </a:t>
            </a:r>
          </a:p>
          <a:p>
            <a:pPr>
              <a:buNone/>
            </a:pPr>
            <a:endParaRPr lang="en-GB" dirty="0" smtClean="0">
              <a:latin typeface="Times New Roman" pitchFamily="18" charset="0"/>
              <a:cs typeface="Times New Roman" pitchFamily="18" charset="0"/>
            </a:endParaRPr>
          </a:p>
          <a:p>
            <a:pPr>
              <a:buNone/>
            </a:pPr>
            <a:r>
              <a:rPr lang="en-GB" dirty="0" smtClean="0">
                <a:latin typeface="Times New Roman" pitchFamily="18" charset="0"/>
                <a:cs typeface="Times New Roman" pitchFamily="18" charset="0"/>
              </a:rPr>
              <a:t>	(2)  Clause refers to “UK” not England; </a:t>
            </a:r>
          </a:p>
          <a:p>
            <a:pPr>
              <a:buNone/>
            </a:pPr>
            <a:endParaRPr lang="en-GB" dirty="0" smtClean="0">
              <a:latin typeface="Times New Roman" pitchFamily="18" charset="0"/>
              <a:cs typeface="Times New Roman" pitchFamily="18" charset="0"/>
            </a:endParaRPr>
          </a:p>
          <a:p>
            <a:pPr>
              <a:buNone/>
            </a:pPr>
            <a:r>
              <a:rPr lang="en-GB" dirty="0" smtClean="0">
                <a:latin typeface="Times New Roman" pitchFamily="18" charset="0"/>
                <a:cs typeface="Times New Roman" pitchFamily="18" charset="0"/>
              </a:rPr>
              <a:t>	(3) Meaning supported by business common sense and reasonableness. </a:t>
            </a:r>
            <a:endParaRPr lang="en-GB" dirty="0">
              <a:latin typeface="Times New Roman" pitchFamily="18" charset="0"/>
              <a:cs typeface="Times New Roman" pitchFamily="18" charset="0"/>
            </a:endParaRPr>
          </a:p>
        </p:txBody>
      </p:sp>
    </p:spTree>
    <p:extLst>
      <p:ext uri="{BB962C8B-B14F-4D97-AF65-F5344CB8AC3E}">
        <p14:creationId xmlns:p14="http://schemas.microsoft.com/office/powerpoint/2010/main" val="32316345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dirty="0" smtClean="0"/>
              <a:t>brickcourt.co.uk </a:t>
            </a:r>
          </a:p>
          <a:p>
            <a:r>
              <a:rPr lang="en-GB" dirty="0" smtClean="0"/>
              <a:t>+44(0)20 7379 3550</a:t>
            </a:r>
            <a:endParaRPr lang="en-GB" dirty="0"/>
          </a:p>
        </p:txBody>
      </p:sp>
      <p:sp>
        <p:nvSpPr>
          <p:cNvPr id="3" name="Title 2"/>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PERKINS ENGINES V. GHADDAR [2018] 2 Lloyd’s Rep. 197: bryan J.’s judgment</a:t>
            </a:r>
            <a:endParaRPr lang="en-GB" dirty="0"/>
          </a:p>
        </p:txBody>
      </p:sp>
      <p:sp>
        <p:nvSpPr>
          <p:cNvPr id="4" name="Content Placeholder 3"/>
          <p:cNvSpPr>
            <a:spLocks noGrp="1"/>
          </p:cNvSpPr>
          <p:nvPr>
            <p:ph sz="quarter" idx="11"/>
          </p:nvPr>
        </p:nvSpPr>
        <p:spPr/>
        <p:txBody>
          <a:bodyPr/>
          <a:lstStyle/>
          <a:p>
            <a:pPr algn="just"/>
            <a:r>
              <a:rPr lang="en-GB" dirty="0" smtClean="0">
                <a:latin typeface="Times New Roman" pitchFamily="18" charset="0"/>
                <a:cs typeface="Times New Roman" pitchFamily="18" charset="0"/>
              </a:rPr>
              <a:t>Perkin’s Alternative Meaning Correct: Clause requires that actual dispute which has arisen between the parties is subject to the reciprocal enforcement procedures between the UK and Lebanon.</a:t>
            </a:r>
          </a:p>
          <a:p>
            <a:pPr algn="just"/>
            <a:endParaRPr lang="en-GB" dirty="0" smtClean="0">
              <a:latin typeface="Times New Roman" pitchFamily="18" charset="0"/>
              <a:cs typeface="Times New Roman" pitchFamily="18" charset="0"/>
            </a:endParaRPr>
          </a:p>
          <a:p>
            <a:pPr algn="just"/>
            <a:r>
              <a:rPr lang="en-GB" dirty="0" smtClean="0">
                <a:latin typeface="Times New Roman" pitchFamily="18" charset="0"/>
                <a:cs typeface="Times New Roman" pitchFamily="18" charset="0"/>
              </a:rPr>
              <a:t>There are no reciprocal enforcement procedures between the UK and Lebanon for the actual dispute.</a:t>
            </a:r>
          </a:p>
          <a:p>
            <a:pPr algn="just">
              <a:buNone/>
            </a:pPr>
            <a:r>
              <a:rPr lang="en-GB" dirty="0" smtClean="0">
                <a:latin typeface="Times New Roman" pitchFamily="18" charset="0"/>
                <a:cs typeface="Times New Roman" pitchFamily="18" charset="0"/>
              </a:rPr>
              <a:t> </a:t>
            </a:r>
          </a:p>
          <a:p>
            <a:pPr algn="just"/>
            <a:r>
              <a:rPr lang="en-GB" dirty="0" smtClean="0">
                <a:latin typeface="Times New Roman" pitchFamily="18" charset="0"/>
                <a:cs typeface="Times New Roman" pitchFamily="18" charset="0"/>
              </a:rPr>
              <a:t>If the English jurisdiction clause applied, does it preclude pursuit of the Lebanese Proceedings if the jurisdiction of the English Court has been invoked notwithstanding that it does not state it is “</a:t>
            </a:r>
            <a:r>
              <a:rPr lang="en-GB" i="1" dirty="0" smtClean="0">
                <a:latin typeface="Times New Roman" pitchFamily="18" charset="0"/>
                <a:cs typeface="Times New Roman" pitchFamily="18" charset="0"/>
              </a:rPr>
              <a:t>exclusive</a:t>
            </a:r>
            <a:r>
              <a:rPr lang="en-GB" dirty="0" smtClean="0">
                <a:latin typeface="Times New Roman" pitchFamily="18" charset="0"/>
                <a:cs typeface="Times New Roman" pitchFamily="18" charset="0"/>
              </a:rPr>
              <a:t>”: </a:t>
            </a:r>
            <a:r>
              <a:rPr lang="en-GB" b="1" i="1" dirty="0" smtClean="0">
                <a:latin typeface="Times New Roman" pitchFamily="18" charset="0"/>
                <a:cs typeface="Times New Roman" pitchFamily="18" charset="0"/>
              </a:rPr>
              <a:t>BNP Paribas v Anchorage Capital</a:t>
            </a:r>
            <a:r>
              <a:rPr lang="en-GB" dirty="0" smtClean="0">
                <a:latin typeface="Times New Roman" pitchFamily="18" charset="0"/>
                <a:cs typeface="Times New Roman" pitchFamily="18" charset="0"/>
              </a:rPr>
              <a:t> [2013] EWHC 3073 (Comm) and </a:t>
            </a:r>
            <a:r>
              <a:rPr lang="en-GB" b="1" i="1" dirty="0" smtClean="0">
                <a:latin typeface="Times New Roman" pitchFamily="18" charset="0"/>
                <a:cs typeface="Times New Roman" pitchFamily="18" charset="0"/>
              </a:rPr>
              <a:t>Global Maritime Investments v OW Supply &amp; Trading</a:t>
            </a:r>
            <a:r>
              <a:rPr lang="en-GB" dirty="0" smtClean="0">
                <a:latin typeface="Times New Roman" pitchFamily="18" charset="0"/>
                <a:cs typeface="Times New Roman" pitchFamily="18" charset="0"/>
              </a:rPr>
              <a:t> [2015] EWHC 2690 (Comm); cf </a:t>
            </a:r>
            <a:r>
              <a:rPr lang="en-GB" b="1" dirty="0" smtClean="0">
                <a:latin typeface="Times New Roman" pitchFamily="18" charset="0"/>
                <a:cs typeface="Times New Roman" pitchFamily="18" charset="0"/>
              </a:rPr>
              <a:t>Deutsche Bank v. Highland Crusader</a:t>
            </a:r>
            <a:r>
              <a:rPr lang="en-GB" dirty="0" smtClean="0">
                <a:latin typeface="Times New Roman" pitchFamily="18" charset="0"/>
                <a:cs typeface="Times New Roman" pitchFamily="18" charset="0"/>
              </a:rPr>
              <a:t> [2010] 1 W.L.R. 1023.  </a:t>
            </a:r>
          </a:p>
          <a:p>
            <a:endParaRPr lang="en-GB" dirty="0"/>
          </a:p>
        </p:txBody>
      </p:sp>
    </p:spTree>
    <p:extLst>
      <p:ext uri="{BB962C8B-B14F-4D97-AF65-F5344CB8AC3E}">
        <p14:creationId xmlns:p14="http://schemas.microsoft.com/office/powerpoint/2010/main" val="17767050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10B57A5-3AC2-7D44-910C-7512C52ECA37}"/>
              </a:ext>
            </a:extLst>
          </p:cNvPr>
          <p:cNvSpPr>
            <a:spLocks noGrp="1"/>
          </p:cNvSpPr>
          <p:nvPr>
            <p:ph type="ctrTitle"/>
          </p:nvPr>
        </p:nvSpPr>
        <p:spPr/>
        <p:txBody>
          <a:bodyPr/>
          <a:lstStyle/>
          <a:p>
            <a:r>
              <a:rPr lang="en-GB" sz="2400" dirty="0"/>
              <a:t>ASPECTS OF ANTI-SUIT INJUNCTIONS</a:t>
            </a:r>
            <a:endParaRPr lang="en-GB" dirty="0">
              <a:latin typeface="Times New Roman" pitchFamily="18" charset="0"/>
              <a:cs typeface="Times New Roman" pitchFamily="18" charset="0"/>
            </a:endParaRPr>
          </a:p>
        </p:txBody>
      </p:sp>
      <p:sp>
        <p:nvSpPr>
          <p:cNvPr id="3" name="Subtitle 2">
            <a:extLst>
              <a:ext uri="{FF2B5EF4-FFF2-40B4-BE49-F238E27FC236}">
                <a16:creationId xmlns="" xmlns:a16="http://schemas.microsoft.com/office/drawing/2014/main" id="{326B0960-3D69-A048-83D5-A006932324ED}"/>
              </a:ext>
            </a:extLst>
          </p:cNvPr>
          <p:cNvSpPr>
            <a:spLocks noGrp="1"/>
          </p:cNvSpPr>
          <p:nvPr>
            <p:ph type="subTitle" idx="1"/>
          </p:nvPr>
        </p:nvSpPr>
        <p:spPr/>
        <p:txBody>
          <a:bodyPr/>
          <a:lstStyle/>
          <a:p>
            <a:endParaRPr lang="en-GB" dirty="0">
              <a:latin typeface="Times New Roman" pitchFamily="18" charset="0"/>
              <a:cs typeface="Times New Roman" pitchFamily="18" charset="0"/>
            </a:endParaRPr>
          </a:p>
        </p:txBody>
      </p:sp>
      <p:sp>
        <p:nvSpPr>
          <p:cNvPr id="4" name="Footer Placeholder 3">
            <a:extLst>
              <a:ext uri="{FF2B5EF4-FFF2-40B4-BE49-F238E27FC236}">
                <a16:creationId xmlns="" xmlns:a16="http://schemas.microsoft.com/office/drawing/2014/main" id="{FE441B11-76D2-954E-A92C-57EC29D8CA57}"/>
              </a:ext>
            </a:extLst>
          </p:cNvPr>
          <p:cNvSpPr>
            <a:spLocks noGrp="1"/>
          </p:cNvSpPr>
          <p:nvPr>
            <p:ph type="ftr" sz="quarter" idx="11"/>
          </p:nvPr>
        </p:nvSpPr>
        <p:spPr/>
        <p:txBody>
          <a:bodyPr/>
          <a:lstStyle/>
          <a:p>
            <a:r>
              <a:rPr lang="en-GB" b="1" dirty="0"/>
              <a:t>brickcourt.co.uk </a:t>
            </a:r>
          </a:p>
          <a:p>
            <a:r>
              <a:rPr lang="en-GB" dirty="0"/>
              <a:t>+44(0)20 7379 3550</a:t>
            </a:r>
          </a:p>
        </p:txBody>
      </p:sp>
      <p:sp>
        <p:nvSpPr>
          <p:cNvPr id="5" name="Text Placeholder 4">
            <a:extLst>
              <a:ext uri="{FF2B5EF4-FFF2-40B4-BE49-F238E27FC236}">
                <a16:creationId xmlns="" xmlns:a16="http://schemas.microsoft.com/office/drawing/2014/main" id="{DFF3F92E-CE93-0141-8FD6-83BB68931F19}"/>
              </a:ext>
            </a:extLst>
          </p:cNvPr>
          <p:cNvSpPr>
            <a:spLocks noGrp="1"/>
          </p:cNvSpPr>
          <p:nvPr>
            <p:ph type="body" sz="quarter" idx="12"/>
          </p:nvPr>
        </p:nvSpPr>
        <p:spPr/>
        <p:txBody>
          <a:bodyPr/>
          <a:lstStyle/>
          <a:p>
            <a:r>
              <a:rPr lang="en-GB" dirty="0" smtClean="0">
                <a:latin typeface="Times New Roman" pitchFamily="18" charset="0"/>
                <a:cs typeface="Times New Roman" pitchFamily="18" charset="0"/>
              </a:rPr>
              <a:t>Richard Lord QC</a:t>
            </a:r>
            <a:endParaRPr lang="en-GB" dirty="0">
              <a:latin typeface="Times New Roman" pitchFamily="18" charset="0"/>
              <a:cs typeface="Times New Roman" pitchFamily="18" charset="0"/>
            </a:endParaRPr>
          </a:p>
        </p:txBody>
      </p:sp>
    </p:spTree>
    <p:extLst>
      <p:ext uri="{BB962C8B-B14F-4D97-AF65-F5344CB8AC3E}">
        <p14:creationId xmlns:p14="http://schemas.microsoft.com/office/powerpoint/2010/main" val="25333830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a:t>“STRONG  REASON”/  DISCRETION ?</a:t>
            </a:r>
          </a:p>
        </p:txBody>
      </p:sp>
      <p:sp>
        <p:nvSpPr>
          <p:cNvPr id="4" name="Content Placeholder 3"/>
          <p:cNvSpPr>
            <a:spLocks noGrp="1"/>
          </p:cNvSpPr>
          <p:nvPr>
            <p:ph sz="quarter" idx="11"/>
          </p:nvPr>
        </p:nvSpPr>
        <p:spPr/>
        <p:txBody>
          <a:bodyPr/>
          <a:lstStyle/>
          <a:p>
            <a:pPr marL="342900" indent="-342900"/>
            <a:r>
              <a:rPr lang="en-GB" sz="2000" dirty="0"/>
              <a:t>Anti-Suit Injunctions (ASIs) tend to focus on two sets of issues, at least in the case of contractual or “quasi contractual” ones</a:t>
            </a:r>
          </a:p>
          <a:p>
            <a:pPr marL="342900" indent="-342900"/>
            <a:r>
              <a:rPr lang="en-GB" sz="2000" dirty="0"/>
              <a:t>The first is the existence of an exclusive  English Jurisdiction Clause (“EJC”) or London arbitration clause</a:t>
            </a:r>
          </a:p>
          <a:p>
            <a:pPr marL="342900" indent="-342900"/>
            <a:r>
              <a:rPr lang="en-GB" sz="2000" dirty="0"/>
              <a:t>The second (on which this talk focuses) is what has happened or may happen in the actual/threatened foreign proceedings to which (or technically to the parties to which) ASIs are by their nature directed </a:t>
            </a:r>
          </a:p>
          <a:p>
            <a:pPr marL="0" indent="0">
              <a:buNone/>
            </a:pPr>
            <a:endParaRPr lang="en-GB" dirty="0"/>
          </a:p>
        </p:txBody>
      </p:sp>
    </p:spTree>
    <p:extLst>
      <p:ext uri="{BB962C8B-B14F-4D97-AF65-F5344CB8AC3E}">
        <p14:creationId xmlns:p14="http://schemas.microsoft.com/office/powerpoint/2010/main" val="32602661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a:t>Context</a:t>
            </a:r>
          </a:p>
        </p:txBody>
      </p:sp>
      <p:sp>
        <p:nvSpPr>
          <p:cNvPr id="4" name="Content Placeholder 3"/>
          <p:cNvSpPr>
            <a:spLocks noGrp="1"/>
          </p:cNvSpPr>
          <p:nvPr>
            <p:ph sz="quarter" idx="11"/>
          </p:nvPr>
        </p:nvSpPr>
        <p:spPr/>
        <p:txBody>
          <a:bodyPr/>
          <a:lstStyle/>
          <a:p>
            <a:pPr marL="0" indent="0">
              <a:buNone/>
            </a:pPr>
            <a:r>
              <a:rPr lang="en-GB" sz="2000" dirty="0"/>
              <a:t>What occurs overseas is often said to be relevant under three principal and related headings being </a:t>
            </a:r>
            <a:endParaRPr lang="en-GB" sz="2000" dirty="0" smtClean="0"/>
          </a:p>
          <a:p>
            <a:pPr marL="0" indent="0">
              <a:buNone/>
            </a:pPr>
            <a:endParaRPr lang="en-GB" sz="2000" dirty="0"/>
          </a:p>
          <a:p>
            <a:pPr marL="342900" indent="-342900"/>
            <a:r>
              <a:rPr lang="en-GB" sz="2000" dirty="0"/>
              <a:t>Delay</a:t>
            </a:r>
          </a:p>
          <a:p>
            <a:pPr marL="342900" indent="-342900"/>
            <a:r>
              <a:rPr lang="en-GB" sz="2000" dirty="0"/>
              <a:t>Submission to jurisdiction</a:t>
            </a:r>
          </a:p>
          <a:p>
            <a:pPr marL="342900" indent="-342900"/>
            <a:r>
              <a:rPr lang="en-GB" sz="2000" dirty="0"/>
              <a:t>Comity</a:t>
            </a:r>
          </a:p>
          <a:p>
            <a:pPr marL="0" indent="0">
              <a:buNone/>
            </a:pPr>
            <a:endParaRPr lang="en-GB" sz="2000" dirty="0" smtClean="0"/>
          </a:p>
          <a:p>
            <a:pPr marL="0" indent="0">
              <a:buNone/>
            </a:pPr>
            <a:r>
              <a:rPr lang="en-GB" sz="2000" dirty="0" smtClean="0"/>
              <a:t>Whilst </a:t>
            </a:r>
            <a:r>
              <a:rPr lang="en-GB" sz="2000" dirty="0"/>
              <a:t>these can all be regarded as essentially discretionary features, much law has developed round them.</a:t>
            </a:r>
          </a:p>
          <a:p>
            <a:endParaRPr lang="en-GB" dirty="0"/>
          </a:p>
        </p:txBody>
      </p:sp>
    </p:spTree>
    <p:extLst>
      <p:ext uri="{BB962C8B-B14F-4D97-AF65-F5344CB8AC3E}">
        <p14:creationId xmlns:p14="http://schemas.microsoft.com/office/powerpoint/2010/main" val="29856039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a:t>The Dilemma</a:t>
            </a:r>
          </a:p>
        </p:txBody>
      </p:sp>
      <p:sp>
        <p:nvSpPr>
          <p:cNvPr id="4" name="Content Placeholder 3"/>
          <p:cNvSpPr>
            <a:spLocks noGrp="1"/>
          </p:cNvSpPr>
          <p:nvPr>
            <p:ph sz="quarter" idx="11"/>
          </p:nvPr>
        </p:nvSpPr>
        <p:spPr/>
        <p:txBody>
          <a:bodyPr/>
          <a:lstStyle/>
          <a:p>
            <a:pPr marL="342900" indent="-342900"/>
            <a:r>
              <a:rPr lang="en-GB" sz="2000" dirty="0"/>
              <a:t>What should a party do in relation to the foreign proceedings </a:t>
            </a:r>
            <a:r>
              <a:rPr lang="en-GB" sz="2000" dirty="0" smtClean="0"/>
              <a:t>do?</a:t>
            </a:r>
            <a:endParaRPr lang="en-GB" sz="2000" dirty="0"/>
          </a:p>
          <a:p>
            <a:pPr marL="342900" indent="-342900"/>
            <a:r>
              <a:rPr lang="en-GB" sz="2000" b="1" dirty="0"/>
              <a:t>Nothing</a:t>
            </a:r>
            <a:r>
              <a:rPr lang="en-GB" sz="2000" dirty="0"/>
              <a:t> ? This risks an adverse finding in proceedings which may be valid by local procedural and substantive law.</a:t>
            </a:r>
          </a:p>
          <a:p>
            <a:pPr marL="342900" indent="-342900"/>
            <a:r>
              <a:rPr lang="en-GB" sz="2000" b="1" dirty="0"/>
              <a:t>Engage</a:t>
            </a:r>
            <a:r>
              <a:rPr lang="en-GB" sz="2000" dirty="0"/>
              <a:t> ? This risks problems, when an ASI is sought, with possible allegations of</a:t>
            </a:r>
          </a:p>
          <a:p>
            <a:pPr marL="1028696" lvl="1" indent="-342900"/>
            <a:r>
              <a:rPr lang="en-GB" sz="2000" dirty="0"/>
              <a:t>Delay</a:t>
            </a:r>
          </a:p>
          <a:p>
            <a:pPr marL="1028696" lvl="1" indent="-342900"/>
            <a:r>
              <a:rPr lang="en-GB" sz="2000" dirty="0"/>
              <a:t>Submission to jurisdiction</a:t>
            </a:r>
          </a:p>
          <a:p>
            <a:pPr marL="1028696" lvl="1" indent="-342900"/>
            <a:r>
              <a:rPr lang="en-GB" sz="2000" dirty="0"/>
              <a:t>Comity</a:t>
            </a:r>
          </a:p>
          <a:p>
            <a:endParaRPr lang="en-GB" dirty="0"/>
          </a:p>
        </p:txBody>
      </p:sp>
    </p:spTree>
    <p:extLst>
      <p:ext uri="{BB962C8B-B14F-4D97-AF65-F5344CB8AC3E}">
        <p14:creationId xmlns:p14="http://schemas.microsoft.com/office/powerpoint/2010/main" val="6063105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i="1" dirty="0"/>
              <a:t>Angelic Grace</a:t>
            </a:r>
            <a:r>
              <a:rPr lang="en-GB" dirty="0"/>
              <a:t> [1995] 1 Lloyd’s Rep. 87</a:t>
            </a:r>
          </a:p>
        </p:txBody>
      </p:sp>
      <p:sp>
        <p:nvSpPr>
          <p:cNvPr id="4" name="Content Placeholder 3"/>
          <p:cNvSpPr>
            <a:spLocks noGrp="1"/>
          </p:cNvSpPr>
          <p:nvPr>
            <p:ph sz="quarter" idx="11"/>
          </p:nvPr>
        </p:nvSpPr>
        <p:spPr/>
        <p:txBody>
          <a:bodyPr/>
          <a:lstStyle/>
          <a:p>
            <a:pPr marL="342900" indent="-342900">
              <a:lnSpc>
                <a:spcPct val="100000"/>
              </a:lnSpc>
            </a:pPr>
            <a:r>
              <a:rPr lang="en-GB" sz="1800" dirty="0"/>
              <a:t>[p.96] “</a:t>
            </a:r>
            <a:r>
              <a:rPr lang="en-GB" sz="1800" i="1" dirty="0"/>
              <a:t>In my judgment, where an injunction is sought to restrain a party from proceeding in a foreign Court in breach of an arbitration agreement governed by English law, the English Court need feel no diffidence in granting the injunction, provided that it is sought promptly and before the foreign proceedings are too far advanced…… The jurisdiction is, of course, discretionary and is not exercised as a matter of course, but good reason needs to be shown why it should not be exercised in any given case.”</a:t>
            </a:r>
          </a:p>
          <a:p>
            <a:pPr marL="342900" indent="-342900">
              <a:lnSpc>
                <a:spcPct val="100000"/>
              </a:lnSpc>
            </a:pPr>
            <a:r>
              <a:rPr lang="en-GB" sz="1800" dirty="0"/>
              <a:t>Note that in that case the injunction was granted after rejected of a submission that an applicant </a:t>
            </a:r>
            <a:r>
              <a:rPr lang="en-GB" sz="1800" u="sng" dirty="0"/>
              <a:t>ought to </a:t>
            </a:r>
            <a:r>
              <a:rPr lang="en-GB" sz="1800" dirty="0"/>
              <a:t>challenge the foreign court’s jurisdiction before seeking an ASI. Now not only is an applicant not bound to do so, but doing so may be fraught with peril from the English ASI perspective.</a:t>
            </a:r>
            <a:endParaRPr lang="en-GB" sz="1800" u="sng" dirty="0"/>
          </a:p>
          <a:p>
            <a:endParaRPr lang="en-GB" dirty="0"/>
          </a:p>
        </p:txBody>
      </p:sp>
    </p:spTree>
    <p:extLst>
      <p:ext uri="{BB962C8B-B14F-4D97-AF65-F5344CB8AC3E}">
        <p14:creationId xmlns:p14="http://schemas.microsoft.com/office/powerpoint/2010/main" val="41786960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a:t>Delay</a:t>
            </a:r>
          </a:p>
        </p:txBody>
      </p:sp>
      <p:sp>
        <p:nvSpPr>
          <p:cNvPr id="4" name="Content Placeholder 3"/>
          <p:cNvSpPr>
            <a:spLocks noGrp="1"/>
          </p:cNvSpPr>
          <p:nvPr>
            <p:ph sz="quarter" idx="11"/>
          </p:nvPr>
        </p:nvSpPr>
        <p:spPr/>
        <p:txBody>
          <a:bodyPr/>
          <a:lstStyle/>
          <a:p>
            <a:pPr marL="342900" indent="-342900"/>
            <a:r>
              <a:rPr lang="en-GB" sz="1800" dirty="0"/>
              <a:t>I failed in </a:t>
            </a:r>
            <a:r>
              <a:rPr lang="en-GB" sz="1800" i="1" dirty="0"/>
              <a:t>The Kishore</a:t>
            </a:r>
            <a:r>
              <a:rPr lang="en-GB" sz="1800" dirty="0"/>
              <a:t> [2016] 1 Lloyd’s Rep. 427 to persuade Paul Walker J. that the concept of delay and degree of advancement of foreign proceedings were related. Thus although other factors played a part, the delay whilst my clients challenged jurisdiction in China was fatal. </a:t>
            </a:r>
          </a:p>
          <a:p>
            <a:pPr marL="342900" indent="-342900"/>
            <a:r>
              <a:rPr lang="en-GB" sz="1800" dirty="0"/>
              <a:t>Since then the emphasis on delay as a factor in its own right has grown (see </a:t>
            </a:r>
            <a:r>
              <a:rPr lang="en-GB" sz="1800" i="1" dirty="0" err="1"/>
              <a:t>Ecobank</a:t>
            </a:r>
            <a:r>
              <a:rPr lang="en-GB" sz="1800" dirty="0"/>
              <a:t> [2016] 1 WLR 2231, </a:t>
            </a:r>
            <a:r>
              <a:rPr lang="en-GB" sz="1800" i="1" dirty="0"/>
              <a:t>ADM Asia-Pacific Trading PTE Ltd v PT Budi </a:t>
            </a:r>
            <a:r>
              <a:rPr lang="en-GB" sz="1800" i="1" dirty="0" err="1"/>
              <a:t>Semesta</a:t>
            </a:r>
            <a:r>
              <a:rPr lang="en-GB" sz="1800" i="1" dirty="0"/>
              <a:t> </a:t>
            </a:r>
            <a:r>
              <a:rPr lang="en-GB" sz="1800" i="1" dirty="0" err="1"/>
              <a:t>Satria</a:t>
            </a:r>
            <a:r>
              <a:rPr lang="en-GB" sz="1800" dirty="0"/>
              <a:t> [2016] EWHC 1427,  </a:t>
            </a:r>
            <a:r>
              <a:rPr lang="en-GB" sz="1800" i="1" dirty="0"/>
              <a:t>The Magellan Spirit</a:t>
            </a:r>
            <a:r>
              <a:rPr lang="en-GB" sz="1800" dirty="0"/>
              <a:t>  [2016] 2 Lloyd's Rep. 1 ) although it remains a discretionary factor</a:t>
            </a:r>
          </a:p>
          <a:p>
            <a:endParaRPr lang="en-GB" dirty="0"/>
          </a:p>
        </p:txBody>
      </p:sp>
    </p:spTree>
    <p:extLst>
      <p:ext uri="{BB962C8B-B14F-4D97-AF65-F5344CB8AC3E}">
        <p14:creationId xmlns:p14="http://schemas.microsoft.com/office/powerpoint/2010/main" val="3134130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normAutofit fontScale="90000"/>
          </a:bodyPr>
          <a:lstStyle/>
          <a:p>
            <a:r>
              <a:rPr lang="en-GB" sz="2000" dirty="0"/>
              <a:t>The Good Arguable Case Test following </a:t>
            </a:r>
            <a:r>
              <a:rPr lang="en-GB" sz="2000" i="1" dirty="0" err="1"/>
              <a:t>Brownlie</a:t>
            </a:r>
            <a:r>
              <a:rPr lang="en-GB" sz="2000" dirty="0"/>
              <a:t> and </a:t>
            </a:r>
            <a:r>
              <a:rPr lang="en-GB" sz="2000" i="1" dirty="0" err="1"/>
              <a:t>Kaefer</a:t>
            </a:r>
            <a:r>
              <a:rPr lang="en-GB" i="1" dirty="0"/>
              <a:t/>
            </a:r>
            <a:br>
              <a:rPr lang="en-GB" i="1" dirty="0"/>
            </a:br>
            <a:endParaRPr lang="en-GB" dirty="0"/>
          </a:p>
        </p:txBody>
      </p:sp>
      <p:sp>
        <p:nvSpPr>
          <p:cNvPr id="4" name="Content Placeholder 3"/>
          <p:cNvSpPr>
            <a:spLocks noGrp="1"/>
          </p:cNvSpPr>
          <p:nvPr>
            <p:ph sz="quarter" idx="11"/>
          </p:nvPr>
        </p:nvSpPr>
        <p:spPr/>
        <p:txBody>
          <a:bodyPr>
            <a:normAutofit fontScale="40000" lnSpcReduction="20000"/>
          </a:bodyPr>
          <a:lstStyle/>
          <a:p>
            <a:r>
              <a:rPr lang="en-US" sz="3400" i="1" dirty="0" err="1"/>
              <a:t>Brownlie</a:t>
            </a:r>
            <a:r>
              <a:rPr lang="en-US" sz="3400" i="1" dirty="0"/>
              <a:t> v Four Seasons Holdings </a:t>
            </a:r>
            <a:r>
              <a:rPr lang="en-US" sz="3400" i="1" dirty="0" err="1"/>
              <a:t>Inc</a:t>
            </a:r>
            <a:r>
              <a:rPr lang="en-US" sz="3400" i="1" dirty="0"/>
              <a:t> </a:t>
            </a:r>
            <a:r>
              <a:rPr lang="en-US" sz="3400" dirty="0"/>
              <a:t>[2017] UKSC </a:t>
            </a:r>
            <a:r>
              <a:rPr lang="en-US" sz="3400" dirty="0" smtClean="0"/>
              <a:t>80, per Lord Sumption  at [7] (obiter)</a:t>
            </a:r>
          </a:p>
          <a:p>
            <a:pPr>
              <a:spcBef>
                <a:spcPts val="0"/>
              </a:spcBef>
            </a:pPr>
            <a:endParaRPr lang="en-US" sz="2900" dirty="0"/>
          </a:p>
          <a:p>
            <a:pPr lvl="2"/>
            <a:r>
              <a:rPr lang="en-US" sz="3500" dirty="0" smtClean="0"/>
              <a:t>What is meant by the good arguable case test is</a:t>
            </a:r>
          </a:p>
          <a:p>
            <a:pPr lvl="3"/>
            <a:endParaRPr lang="en-US" sz="3500" dirty="0"/>
          </a:p>
          <a:p>
            <a:pPr lvl="3"/>
            <a:r>
              <a:rPr lang="en-US" sz="3500" dirty="0" smtClean="0"/>
              <a:t>Limb 1 -  that the claimant must supply a plausible evidential basis for the application of a relevant jurisdictional gateway</a:t>
            </a:r>
          </a:p>
          <a:p>
            <a:pPr lvl="3"/>
            <a:endParaRPr lang="en-US" sz="3500" dirty="0"/>
          </a:p>
          <a:p>
            <a:pPr lvl="3"/>
            <a:r>
              <a:rPr lang="en-US" sz="3500" dirty="0" smtClean="0"/>
              <a:t>Limb 2 - that if there is an issue of fact about it, or some other reason for doubting whether it applies, the court must take a view on the material available if it can reliably do so; but</a:t>
            </a:r>
          </a:p>
          <a:p>
            <a:pPr lvl="3"/>
            <a:endParaRPr lang="en-US" sz="3500" dirty="0"/>
          </a:p>
          <a:p>
            <a:pPr lvl="3"/>
            <a:r>
              <a:rPr lang="en-US" sz="3500" dirty="0" smtClean="0"/>
              <a:t>Limb 3 - the nature of the issue and the limitations of the material available at the interlocutory stage may be that no reliable assessment can be made, in which case there is a good arguable case for the application of the gateway if there is a plausible (albeit contested) evidential basis for it.</a:t>
            </a:r>
            <a:endParaRPr lang="en-US" sz="3500" dirty="0"/>
          </a:p>
        </p:txBody>
      </p:sp>
    </p:spTree>
    <p:extLst>
      <p:ext uri="{BB962C8B-B14F-4D97-AF65-F5344CB8AC3E}">
        <p14:creationId xmlns:p14="http://schemas.microsoft.com/office/powerpoint/2010/main" val="38141687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a:t>Submission to the jurisdiction</a:t>
            </a:r>
          </a:p>
        </p:txBody>
      </p:sp>
      <p:sp>
        <p:nvSpPr>
          <p:cNvPr id="4" name="Content Placeholder 3"/>
          <p:cNvSpPr>
            <a:spLocks noGrp="1"/>
          </p:cNvSpPr>
          <p:nvPr>
            <p:ph sz="quarter" idx="11"/>
          </p:nvPr>
        </p:nvSpPr>
        <p:spPr/>
        <p:txBody>
          <a:bodyPr>
            <a:normAutofit/>
          </a:bodyPr>
          <a:lstStyle/>
          <a:p>
            <a:pPr marL="342900" indent="-342900"/>
            <a:r>
              <a:rPr lang="en-GB" sz="2000" dirty="0"/>
              <a:t>This contains traps for the unwary. The test is usually couched as to whether there was “truly voluntary” submission: see </a:t>
            </a:r>
            <a:r>
              <a:rPr lang="en-GB" sz="2000" dirty="0" err="1"/>
              <a:t>eg</a:t>
            </a:r>
            <a:r>
              <a:rPr lang="en-GB" sz="2000" dirty="0"/>
              <a:t> </a:t>
            </a:r>
            <a:r>
              <a:rPr lang="en-GB" sz="2000" i="1" dirty="0"/>
              <a:t>Raphael</a:t>
            </a:r>
            <a:r>
              <a:rPr lang="en-GB" sz="2000" dirty="0"/>
              <a:t> 2</a:t>
            </a:r>
            <a:r>
              <a:rPr lang="en-GB" sz="2000" baseline="30000" dirty="0"/>
              <a:t>nd</a:t>
            </a:r>
            <a:r>
              <a:rPr lang="en-GB" sz="2000" dirty="0"/>
              <a:t> </a:t>
            </a:r>
            <a:r>
              <a:rPr lang="en-GB" sz="2000" dirty="0" err="1"/>
              <a:t>Edn</a:t>
            </a:r>
            <a:r>
              <a:rPr lang="en-GB" sz="2000" dirty="0"/>
              <a:t>  §8.22. </a:t>
            </a:r>
            <a:r>
              <a:rPr lang="en-US" sz="2000" dirty="0"/>
              <a:t>The question is to be judged by reference to English law: </a:t>
            </a:r>
            <a:r>
              <a:rPr lang="en-US" sz="2000" i="1" dirty="0"/>
              <a:t>Pan Ocean</a:t>
            </a:r>
            <a:r>
              <a:rPr lang="en-US" sz="2000" dirty="0"/>
              <a:t> [39-40], </a:t>
            </a:r>
            <a:r>
              <a:rPr lang="en-US" sz="2000" i="1" dirty="0" err="1"/>
              <a:t>Ecobank</a:t>
            </a:r>
            <a:r>
              <a:rPr lang="en-US" sz="2000" i="1" dirty="0"/>
              <a:t> v </a:t>
            </a:r>
            <a:r>
              <a:rPr lang="en-US" sz="2000" i="1" dirty="0" err="1"/>
              <a:t>Tanoh</a:t>
            </a:r>
            <a:r>
              <a:rPr lang="en-US" sz="2000" dirty="0"/>
              <a:t> [2015] EWCA 1309 [57-59].  However, an international context requires a broader approach: </a:t>
            </a:r>
            <a:r>
              <a:rPr lang="en-US" sz="2000" i="1" dirty="0"/>
              <a:t>Rubin v </a:t>
            </a:r>
            <a:r>
              <a:rPr lang="en-US" sz="2000" i="1" dirty="0" err="1"/>
              <a:t>Eurofinance</a:t>
            </a:r>
            <a:r>
              <a:rPr lang="en-US" sz="2000" dirty="0"/>
              <a:t> [2013] 1 A.C. 236 [159-161].</a:t>
            </a:r>
            <a:r>
              <a:rPr lang="en-GB" sz="2000" dirty="0"/>
              <a:t> </a:t>
            </a:r>
          </a:p>
          <a:p>
            <a:pPr marL="342900" indent="-342900"/>
            <a:r>
              <a:rPr lang="en-US" sz="2000" dirty="0"/>
              <a:t>There is an important distinction between invoking jurisdiction to determine jurisdiction and invoking jurisdiction to determine the merits: </a:t>
            </a:r>
            <a:r>
              <a:rPr lang="en-US" sz="2000" i="1" dirty="0"/>
              <a:t>Williams &amp; Glyn’s Bank plc v Astro </a:t>
            </a:r>
            <a:r>
              <a:rPr lang="en-US" sz="2000" i="1" dirty="0" err="1"/>
              <a:t>Dinamico</a:t>
            </a:r>
            <a:r>
              <a:rPr lang="en-US" sz="2000" i="1" dirty="0"/>
              <a:t> Cia </a:t>
            </a:r>
            <a:r>
              <a:rPr lang="en-US" sz="2000" i="1" dirty="0" err="1"/>
              <a:t>Naviera</a:t>
            </a:r>
            <a:r>
              <a:rPr lang="en-US" sz="2000" i="1" dirty="0"/>
              <a:t> SA </a:t>
            </a:r>
            <a:r>
              <a:rPr lang="en-US" sz="2000" dirty="0"/>
              <a:t>[1984] 1 WLR 438, 443</a:t>
            </a:r>
            <a:r>
              <a:rPr lang="en-US" sz="2000" dirty="0" smtClean="0"/>
              <a:t>.</a:t>
            </a:r>
            <a:endParaRPr lang="en-US" sz="2000" dirty="0"/>
          </a:p>
        </p:txBody>
      </p:sp>
    </p:spTree>
    <p:extLst>
      <p:ext uri="{BB962C8B-B14F-4D97-AF65-F5344CB8AC3E}">
        <p14:creationId xmlns:p14="http://schemas.microsoft.com/office/powerpoint/2010/main" val="14816412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a:t>Submission – the test</a:t>
            </a:r>
          </a:p>
        </p:txBody>
      </p:sp>
      <p:sp>
        <p:nvSpPr>
          <p:cNvPr id="4" name="Content Placeholder 3"/>
          <p:cNvSpPr>
            <a:spLocks noGrp="1"/>
          </p:cNvSpPr>
          <p:nvPr>
            <p:ph sz="quarter" idx="11"/>
          </p:nvPr>
        </p:nvSpPr>
        <p:spPr/>
        <p:txBody>
          <a:bodyPr/>
          <a:lstStyle/>
          <a:p>
            <a:pPr marL="0" indent="0">
              <a:buNone/>
            </a:pPr>
            <a:r>
              <a:rPr lang="en-US" sz="2400" dirty="0"/>
              <a:t>The question of submission is one of fact, the question being</a:t>
            </a:r>
            <a:endParaRPr lang="en-GB" sz="2400" dirty="0"/>
          </a:p>
          <a:p>
            <a:pPr marL="0" indent="0">
              <a:buNone/>
            </a:pPr>
            <a:r>
              <a:rPr lang="en-US" sz="2000" i="1" dirty="0"/>
              <a:t>“a step in the proceedings only amounts to a submission when the defendant has “taken some step which is only necessary or only useful if the objection [to the jurisdiction] has been actually waived” Williams &amp; Glyn’s Bank plc v Astro </a:t>
            </a:r>
            <a:r>
              <a:rPr lang="en-US" sz="2000" i="1" dirty="0" err="1"/>
              <a:t>Dinamico</a:t>
            </a:r>
            <a:r>
              <a:rPr lang="en-US" sz="2000" i="1" dirty="0"/>
              <a:t> Cia </a:t>
            </a:r>
            <a:r>
              <a:rPr lang="en-US" sz="2000" i="1" dirty="0" err="1"/>
              <a:t>Naviera</a:t>
            </a:r>
            <a:r>
              <a:rPr lang="en-US" sz="2000" i="1" dirty="0"/>
              <a:t> SA [1984] 1 WLR 438 at 444. </a:t>
            </a:r>
            <a:endParaRPr lang="en-GB" sz="2000" i="1" dirty="0"/>
          </a:p>
          <a:p>
            <a:endParaRPr lang="en-GB" dirty="0"/>
          </a:p>
        </p:txBody>
      </p:sp>
    </p:spTree>
    <p:extLst>
      <p:ext uri="{BB962C8B-B14F-4D97-AF65-F5344CB8AC3E}">
        <p14:creationId xmlns:p14="http://schemas.microsoft.com/office/powerpoint/2010/main" val="37820817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a:t>Submission</a:t>
            </a:r>
          </a:p>
        </p:txBody>
      </p:sp>
      <p:sp>
        <p:nvSpPr>
          <p:cNvPr id="4" name="Content Placeholder 3"/>
          <p:cNvSpPr>
            <a:spLocks noGrp="1"/>
          </p:cNvSpPr>
          <p:nvPr>
            <p:ph sz="quarter" idx="11"/>
          </p:nvPr>
        </p:nvSpPr>
        <p:spPr/>
        <p:txBody>
          <a:bodyPr/>
          <a:lstStyle/>
          <a:p>
            <a:pPr marL="0" indent="0">
              <a:buNone/>
            </a:pPr>
            <a:r>
              <a:rPr lang="en-GB" sz="2000" dirty="0"/>
              <a:t>However</a:t>
            </a:r>
          </a:p>
          <a:p>
            <a:pPr marL="342900" indent="-342900"/>
            <a:r>
              <a:rPr lang="en-GB" sz="2000" dirty="0"/>
              <a:t>An application for a stay in the foreign court may itself be a submission although may not be or may not be of any significant weight: see the discussion in </a:t>
            </a:r>
            <a:r>
              <a:rPr lang="en-US" sz="2000" i="1" dirty="0"/>
              <a:t>Pan Ocean v China-Base</a:t>
            </a:r>
            <a:r>
              <a:rPr lang="en-US" sz="2000" dirty="0"/>
              <a:t> [2019] EWHC 982 (</a:t>
            </a:r>
            <a:r>
              <a:rPr lang="en-US" sz="2000" dirty="0" err="1"/>
              <a:t>Comm</a:t>
            </a:r>
            <a:r>
              <a:rPr lang="en-US" sz="2000" dirty="0"/>
              <a:t>) [39-57]</a:t>
            </a:r>
            <a:endParaRPr lang="en-GB" sz="2000" dirty="0"/>
          </a:p>
          <a:p>
            <a:pPr marL="342900" indent="-342900"/>
            <a:r>
              <a:rPr lang="en-GB" sz="2000" dirty="0"/>
              <a:t>If a jurisdiction challenge fails and then a party has the choice of walking away and facing a default judgment or contesting the merits, the latter course still counts as “voluntary” submission: </a:t>
            </a:r>
            <a:r>
              <a:rPr lang="en-GB" sz="2000" i="1" dirty="0"/>
              <a:t>Atlantic Emperor</a:t>
            </a:r>
            <a:r>
              <a:rPr lang="en-GB" sz="2000" dirty="0"/>
              <a:t> [1992] 1 Lloyd’s Rep. 624, </a:t>
            </a:r>
            <a:r>
              <a:rPr lang="en-GB" sz="2000" i="1" dirty="0" err="1"/>
              <a:t>Ecobank</a:t>
            </a:r>
            <a:r>
              <a:rPr lang="en-GB" sz="2000" dirty="0"/>
              <a:t> [57-67]</a:t>
            </a:r>
          </a:p>
          <a:p>
            <a:pPr marL="0" indent="0">
              <a:buNone/>
            </a:pPr>
            <a:r>
              <a:rPr lang="en-GB" sz="2000" dirty="0"/>
              <a:t>Again a question of discretion: </a:t>
            </a:r>
            <a:r>
              <a:rPr lang="en-GB" sz="2000" i="1" dirty="0"/>
              <a:t>Pan Ocean</a:t>
            </a:r>
            <a:r>
              <a:rPr lang="en-GB" sz="2000" dirty="0"/>
              <a:t> [47]</a:t>
            </a:r>
          </a:p>
          <a:p>
            <a:endParaRPr lang="en-GB" dirty="0"/>
          </a:p>
        </p:txBody>
      </p:sp>
    </p:spTree>
    <p:extLst>
      <p:ext uri="{BB962C8B-B14F-4D97-AF65-F5344CB8AC3E}">
        <p14:creationId xmlns:p14="http://schemas.microsoft.com/office/powerpoint/2010/main" val="18620216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a:t>Comity</a:t>
            </a:r>
          </a:p>
        </p:txBody>
      </p:sp>
      <p:sp>
        <p:nvSpPr>
          <p:cNvPr id="4" name="Content Placeholder 3"/>
          <p:cNvSpPr>
            <a:spLocks noGrp="1"/>
          </p:cNvSpPr>
          <p:nvPr>
            <p:ph sz="quarter" idx="11"/>
          </p:nvPr>
        </p:nvSpPr>
        <p:spPr/>
        <p:txBody>
          <a:bodyPr/>
          <a:lstStyle/>
          <a:p>
            <a:pPr marL="342900" indent="-342900"/>
            <a:r>
              <a:rPr lang="en-GB" sz="2000" i="1" dirty="0" err="1"/>
              <a:t>Ecobank</a:t>
            </a:r>
            <a:r>
              <a:rPr lang="en-GB" sz="2000" dirty="0"/>
              <a:t> [132] “</a:t>
            </a:r>
            <a:r>
              <a:rPr lang="en-GB" sz="2000" i="1" dirty="0"/>
              <a:t>Comity has a warm ring. …We are not concerned with judicial amour proper but with the operations of systems of law.”</a:t>
            </a:r>
          </a:p>
          <a:p>
            <a:pPr marL="342900" indent="-342900"/>
            <a:r>
              <a:rPr lang="en-GB" sz="2000" dirty="0"/>
              <a:t>The problem is most acute when the foreign court has jurisdiction by its own  procedural and/or conflict of law rules. Nonetheless the English law takes the view, which is logical if open to the criticism of being slightly </a:t>
            </a:r>
            <a:r>
              <a:rPr lang="en-GB" sz="2000" dirty="0" err="1"/>
              <a:t>Anglocentric</a:t>
            </a:r>
            <a:r>
              <a:rPr lang="en-GB" sz="2000" dirty="0"/>
              <a:t>, that if by English procedural and conflict law rules there is an EJC or London arbitration clause that will be protected by an ASI: </a:t>
            </a:r>
            <a:r>
              <a:rPr lang="en-GB" sz="2000" i="1" dirty="0"/>
              <a:t>OT Africa Line</a:t>
            </a:r>
            <a:r>
              <a:rPr lang="en-GB" sz="2000" dirty="0"/>
              <a:t> [2005] 2 Lloyd’s Rep. 170, </a:t>
            </a:r>
            <a:r>
              <a:rPr lang="en-GB" sz="2000" i="1" dirty="0"/>
              <a:t>Akai</a:t>
            </a:r>
            <a:r>
              <a:rPr lang="en-GB" sz="2000" dirty="0"/>
              <a:t> [1998] 1 Lloyd’s Rep. 90, </a:t>
            </a:r>
            <a:r>
              <a:rPr lang="en-GB" sz="2000" i="1" dirty="0"/>
              <a:t>Yusuf </a:t>
            </a:r>
            <a:r>
              <a:rPr lang="en-GB" sz="2000" i="1" dirty="0" err="1"/>
              <a:t>Cepnioglu</a:t>
            </a:r>
            <a:r>
              <a:rPr lang="en-GB" sz="2000" dirty="0"/>
              <a:t> [2016] 1 Lloyd’s Rep. 641 The foreign court might take the same view and issue its own ASI.</a:t>
            </a:r>
          </a:p>
          <a:p>
            <a:endParaRPr lang="en-GB" dirty="0"/>
          </a:p>
        </p:txBody>
      </p:sp>
    </p:spTree>
    <p:extLst>
      <p:ext uri="{BB962C8B-B14F-4D97-AF65-F5344CB8AC3E}">
        <p14:creationId xmlns:p14="http://schemas.microsoft.com/office/powerpoint/2010/main" val="7935317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normAutofit fontScale="90000"/>
          </a:bodyPr>
          <a:lstStyle/>
          <a:p>
            <a:r>
              <a:rPr lang="en-GB" dirty="0"/>
              <a:t>Finally - is something “</a:t>
            </a:r>
            <a:r>
              <a:rPr lang="en-GB" dirty="0" err="1"/>
              <a:t>Guang</a:t>
            </a:r>
            <a:r>
              <a:rPr lang="en-GB" dirty="0"/>
              <a:t> </a:t>
            </a:r>
            <a:r>
              <a:rPr lang="en-GB" dirty="0" err="1"/>
              <a:t>Rong</a:t>
            </a:r>
            <a:r>
              <a:rPr lang="en-GB" dirty="0"/>
              <a:t>” here ?</a:t>
            </a:r>
          </a:p>
        </p:txBody>
      </p:sp>
      <p:sp>
        <p:nvSpPr>
          <p:cNvPr id="4" name="Content Placeholder 3"/>
          <p:cNvSpPr>
            <a:spLocks noGrp="1"/>
          </p:cNvSpPr>
          <p:nvPr>
            <p:ph sz="quarter" idx="11"/>
          </p:nvPr>
        </p:nvSpPr>
        <p:spPr/>
        <p:txBody>
          <a:bodyPr/>
          <a:lstStyle/>
          <a:p>
            <a:pPr marL="342900" indent="-342900"/>
            <a:r>
              <a:rPr lang="en-GB" sz="2000" dirty="0"/>
              <a:t>The facts of </a:t>
            </a:r>
            <a:r>
              <a:rPr lang="en-GB" sz="2000" i="1" dirty="0"/>
              <a:t>The </a:t>
            </a:r>
            <a:r>
              <a:rPr lang="en-GB" sz="2000" i="1" dirty="0" err="1"/>
              <a:t>Guang</a:t>
            </a:r>
            <a:r>
              <a:rPr lang="en-GB" sz="2000" i="1" dirty="0"/>
              <a:t> </a:t>
            </a:r>
            <a:r>
              <a:rPr lang="en-GB" sz="2000" i="1" dirty="0" err="1"/>
              <a:t>Rong</a:t>
            </a:r>
            <a:r>
              <a:rPr lang="en-GB" sz="2000" dirty="0"/>
              <a:t> [2019] EWHC 2284 are complex. It involved allegations of a fraudulent scheme to avoid Chinese import duty on oil cargoes and an interlocking web of contracts of the usual type in international trade: </a:t>
            </a:r>
            <a:r>
              <a:rPr lang="en-GB" sz="2000" dirty="0" err="1"/>
              <a:t>charterparties</a:t>
            </a:r>
            <a:r>
              <a:rPr lang="en-GB" sz="2000" dirty="0"/>
              <a:t>, sub-</a:t>
            </a:r>
            <a:r>
              <a:rPr lang="en-GB" sz="2000" dirty="0" err="1"/>
              <a:t>charterparties</a:t>
            </a:r>
            <a:r>
              <a:rPr lang="en-GB" sz="2000" dirty="0"/>
              <a:t>, bills of lading, sale contracts, letters of credit</a:t>
            </a:r>
          </a:p>
          <a:p>
            <a:pPr marL="342900" indent="-342900"/>
            <a:r>
              <a:rPr lang="en-GB" sz="2000" dirty="0"/>
              <a:t>In legal terms it involved a familiar question of whether an EJC between A and B prohibits B taking action elsewhere against C as well as B. This is a question of construction, and received an orthodox answer [27-32].</a:t>
            </a:r>
          </a:p>
          <a:p>
            <a:endParaRPr lang="en-GB" dirty="0"/>
          </a:p>
        </p:txBody>
      </p:sp>
    </p:spTree>
    <p:extLst>
      <p:ext uri="{BB962C8B-B14F-4D97-AF65-F5344CB8AC3E}">
        <p14:creationId xmlns:p14="http://schemas.microsoft.com/office/powerpoint/2010/main" val="35941985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a:t>The novel bit</a:t>
            </a:r>
          </a:p>
        </p:txBody>
      </p:sp>
      <p:sp>
        <p:nvSpPr>
          <p:cNvPr id="4" name="Content Placeholder 3"/>
          <p:cNvSpPr>
            <a:spLocks noGrp="1"/>
          </p:cNvSpPr>
          <p:nvPr>
            <p:ph sz="quarter" idx="11"/>
          </p:nvPr>
        </p:nvSpPr>
        <p:spPr/>
        <p:txBody>
          <a:bodyPr/>
          <a:lstStyle/>
          <a:p>
            <a:pPr marL="342900" indent="-342900"/>
            <a:r>
              <a:rPr lang="en-GB" sz="2000" dirty="0"/>
              <a:t>Here however C, who was not party to the EJC was also held entitled to an injunction to prevent proceeding by B against C  in tort, on the grounds that this was a circumvention of the EJC by a “procedural manoeuvre” and “manipulation” and thus vexatious/oppressive [33-35]. </a:t>
            </a:r>
          </a:p>
          <a:p>
            <a:pPr marL="342900" indent="-342900"/>
            <a:r>
              <a:rPr lang="en-GB" sz="2000" dirty="0"/>
              <a:t>It is suggested that the Courts ought to be very careful about extension of the vexatious/oppressive approach in this way, except in the most extreme cases, which this did not appear to be. It may devalue the ASI currency if foreign courts are deprived of jurisdiction to adjudicate themselves on the validity of such claims which are not brought in breach of an EJC.</a:t>
            </a:r>
          </a:p>
          <a:p>
            <a:endParaRPr lang="en-GB" dirty="0"/>
          </a:p>
        </p:txBody>
      </p:sp>
    </p:spTree>
    <p:extLst>
      <p:ext uri="{BB962C8B-B14F-4D97-AF65-F5344CB8AC3E}">
        <p14:creationId xmlns:p14="http://schemas.microsoft.com/office/powerpoint/2010/main" val="27055308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10B57A5-3AC2-7D44-910C-7512C52ECA37}"/>
              </a:ext>
            </a:extLst>
          </p:cNvPr>
          <p:cNvSpPr>
            <a:spLocks noGrp="1"/>
          </p:cNvSpPr>
          <p:nvPr>
            <p:ph type="ctrTitle"/>
          </p:nvPr>
        </p:nvSpPr>
        <p:spPr/>
        <p:txBody>
          <a:bodyPr/>
          <a:lstStyle/>
          <a:p>
            <a:r>
              <a:rPr lang="en-GB" dirty="0" smtClean="0"/>
              <a:t>State Immunity </a:t>
            </a:r>
            <a:br>
              <a:rPr lang="en-GB" dirty="0" smtClean="0"/>
            </a:br>
            <a:r>
              <a:rPr lang="en-GB" dirty="0" smtClean="0"/>
              <a:t>in commercial arbitration</a:t>
            </a:r>
            <a:endParaRPr lang="en-GB" dirty="0"/>
          </a:p>
        </p:txBody>
      </p:sp>
      <p:sp>
        <p:nvSpPr>
          <p:cNvPr id="3" name="Subtitle 2">
            <a:extLst>
              <a:ext uri="{FF2B5EF4-FFF2-40B4-BE49-F238E27FC236}">
                <a16:creationId xmlns="" xmlns:a16="http://schemas.microsoft.com/office/drawing/2014/main" id="{326B0960-3D69-A048-83D5-A006932324ED}"/>
              </a:ext>
            </a:extLst>
          </p:cNvPr>
          <p:cNvSpPr>
            <a:spLocks noGrp="1"/>
          </p:cNvSpPr>
          <p:nvPr>
            <p:ph type="subTitle" idx="1"/>
          </p:nvPr>
        </p:nvSpPr>
        <p:spPr/>
        <p:txBody>
          <a:bodyPr/>
          <a:lstStyle/>
          <a:p>
            <a:r>
              <a:rPr lang="en-GB" dirty="0" smtClean="0"/>
              <a:t>Recent Developments</a:t>
            </a:r>
            <a:endParaRPr lang="en-GB" dirty="0"/>
          </a:p>
        </p:txBody>
      </p:sp>
      <p:sp>
        <p:nvSpPr>
          <p:cNvPr id="4" name="Footer Placeholder 3">
            <a:extLst>
              <a:ext uri="{FF2B5EF4-FFF2-40B4-BE49-F238E27FC236}">
                <a16:creationId xmlns=""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 xmlns:a16="http://schemas.microsoft.com/office/drawing/2014/main" id="{DFF3F92E-CE93-0141-8FD6-83BB68931F19}"/>
              </a:ext>
            </a:extLst>
          </p:cNvPr>
          <p:cNvSpPr>
            <a:spLocks noGrp="1"/>
          </p:cNvSpPr>
          <p:nvPr>
            <p:ph type="body" sz="quarter" idx="12"/>
          </p:nvPr>
        </p:nvSpPr>
        <p:spPr/>
        <p:txBody>
          <a:bodyPr/>
          <a:lstStyle/>
          <a:p>
            <a:r>
              <a:rPr lang="en-GB" dirty="0" smtClean="0"/>
              <a:t>Jonathan Dawid</a:t>
            </a:r>
            <a:endParaRPr lang="en-GB" dirty="0"/>
          </a:p>
        </p:txBody>
      </p:sp>
    </p:spTree>
    <p:extLst>
      <p:ext uri="{BB962C8B-B14F-4D97-AF65-F5344CB8AC3E}">
        <p14:creationId xmlns:p14="http://schemas.microsoft.com/office/powerpoint/2010/main" val="14365684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effects of state immunity</a:t>
            </a:r>
            <a:endParaRPr lang="en-GB" dirty="0"/>
          </a:p>
        </p:txBody>
      </p:sp>
      <p:sp>
        <p:nvSpPr>
          <p:cNvPr id="4" name="Content Placeholder 3"/>
          <p:cNvSpPr>
            <a:spLocks noGrp="1"/>
          </p:cNvSpPr>
          <p:nvPr>
            <p:ph sz="quarter" idx="11"/>
          </p:nvPr>
        </p:nvSpPr>
        <p:spPr/>
        <p:txBody>
          <a:bodyPr/>
          <a:lstStyle/>
          <a:p>
            <a:pPr marL="0" indent="0">
              <a:buNone/>
            </a:pPr>
            <a:r>
              <a:rPr lang="en-GB" dirty="0" smtClean="0"/>
              <a:t>Where a state party is involved, state immunity can be relevant at numerous stages of the arbitral process:</a:t>
            </a:r>
          </a:p>
          <a:p>
            <a:pPr marL="0" indent="0">
              <a:buNone/>
            </a:pPr>
            <a:endParaRPr lang="en-GB" dirty="0" smtClean="0"/>
          </a:p>
          <a:p>
            <a:pPr lvl="4"/>
            <a:r>
              <a:rPr lang="en-GB" dirty="0" smtClean="0"/>
              <a:t>Jurisdiction </a:t>
            </a:r>
          </a:p>
          <a:p>
            <a:pPr lvl="4"/>
            <a:endParaRPr lang="en-GB" dirty="0" smtClean="0"/>
          </a:p>
          <a:p>
            <a:pPr lvl="4"/>
            <a:r>
              <a:rPr lang="en-GB" dirty="0" smtClean="0"/>
              <a:t>Registration of Award</a:t>
            </a:r>
          </a:p>
          <a:p>
            <a:pPr lvl="4"/>
            <a:endParaRPr lang="en-GB" dirty="0" smtClean="0"/>
          </a:p>
          <a:p>
            <a:pPr lvl="4"/>
            <a:r>
              <a:rPr lang="en-GB" dirty="0" smtClean="0"/>
              <a:t>Enforcement </a:t>
            </a:r>
          </a:p>
          <a:p>
            <a:pPr lvl="4"/>
            <a:endParaRPr lang="en-GB" dirty="0" smtClean="0"/>
          </a:p>
          <a:p>
            <a:pPr lvl="4"/>
            <a:r>
              <a:rPr lang="en-GB" dirty="0" smtClean="0"/>
              <a:t>Peremptory Orders</a:t>
            </a:r>
          </a:p>
          <a:p>
            <a:endParaRPr lang="en-GB" dirty="0" smtClean="0"/>
          </a:p>
          <a:p>
            <a:endParaRPr lang="en-GB" dirty="0"/>
          </a:p>
        </p:txBody>
      </p:sp>
    </p:spTree>
    <p:extLst>
      <p:ext uri="{BB962C8B-B14F-4D97-AF65-F5344CB8AC3E}">
        <p14:creationId xmlns:p14="http://schemas.microsoft.com/office/powerpoint/2010/main" val="39947474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dirty="0" smtClean="0"/>
              <a:t>brickcourt.co.uk </a:t>
            </a:r>
          </a:p>
          <a:p>
            <a:r>
              <a:rPr lang="en-GB" dirty="0" smtClean="0"/>
              <a:t>+44(0)20 7379 3550</a:t>
            </a:r>
            <a:endParaRPr lang="en-GB" dirty="0"/>
          </a:p>
        </p:txBody>
      </p:sp>
      <p:sp>
        <p:nvSpPr>
          <p:cNvPr id="3" name="Title 2"/>
          <p:cNvSpPr>
            <a:spLocks noGrp="1"/>
          </p:cNvSpPr>
          <p:nvPr>
            <p:ph type="title"/>
          </p:nvPr>
        </p:nvSpPr>
        <p:spPr/>
        <p:txBody>
          <a:bodyPr/>
          <a:lstStyle/>
          <a:p>
            <a:r>
              <a:rPr lang="en-GB" dirty="0" smtClean="0"/>
              <a:t>Historical overview</a:t>
            </a:r>
            <a:endParaRPr lang="en-GB" dirty="0"/>
          </a:p>
        </p:txBody>
      </p:sp>
      <p:sp>
        <p:nvSpPr>
          <p:cNvPr id="4" name="Content Placeholder 3"/>
          <p:cNvSpPr>
            <a:spLocks noGrp="1"/>
          </p:cNvSpPr>
          <p:nvPr>
            <p:ph sz="quarter" idx="11"/>
          </p:nvPr>
        </p:nvSpPr>
        <p:spPr/>
        <p:txBody>
          <a:bodyPr>
            <a:normAutofit/>
          </a:bodyPr>
          <a:lstStyle/>
          <a:p>
            <a:r>
              <a:rPr lang="en-GB" dirty="0" smtClean="0"/>
              <a:t>Traditional approach: absolute immunity at common law</a:t>
            </a:r>
          </a:p>
          <a:p>
            <a:endParaRPr lang="en-GB" dirty="0" smtClean="0"/>
          </a:p>
          <a:p>
            <a:r>
              <a:rPr lang="en-GB" dirty="0" smtClean="0"/>
              <a:t>1972: European Convention on State Immunity</a:t>
            </a:r>
          </a:p>
          <a:p>
            <a:pPr lvl="1"/>
            <a:endParaRPr lang="en-GB" dirty="0"/>
          </a:p>
          <a:p>
            <a:r>
              <a:rPr lang="en-GB" dirty="0" smtClean="0"/>
              <a:t>1978: State Immunity Act</a:t>
            </a:r>
          </a:p>
          <a:p>
            <a:pPr marL="0" indent="0">
              <a:buNone/>
            </a:pPr>
            <a:endParaRPr lang="en-GB" dirty="0" smtClean="0"/>
          </a:p>
          <a:p>
            <a:r>
              <a:rPr lang="en-GB" dirty="0" smtClean="0"/>
              <a:t>2004: UN Convention on Jurisdictional Immunities of States &amp; their Property</a:t>
            </a:r>
          </a:p>
          <a:p>
            <a:pPr lvl="1"/>
            <a:r>
              <a:rPr lang="en-GB" i="1" dirty="0" smtClean="0"/>
              <a:t>Signed by UK in 2005 but not yet ratified.</a:t>
            </a:r>
          </a:p>
          <a:p>
            <a:pPr lvl="1"/>
            <a:endParaRPr lang="en-GB" dirty="0" smtClean="0"/>
          </a:p>
          <a:p>
            <a:r>
              <a:rPr lang="en-GB" dirty="0" smtClean="0"/>
              <a:t>Customary International law: Germany v Italy, ICJ Rep 2012</a:t>
            </a:r>
            <a:endParaRPr lang="en-GB" dirty="0"/>
          </a:p>
        </p:txBody>
      </p:sp>
    </p:spTree>
    <p:extLst>
      <p:ext uri="{BB962C8B-B14F-4D97-AF65-F5344CB8AC3E}">
        <p14:creationId xmlns:p14="http://schemas.microsoft.com/office/powerpoint/2010/main" val="358439405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normAutofit fontScale="90000"/>
          </a:bodyPr>
          <a:lstStyle/>
          <a:p>
            <a:r>
              <a:rPr lang="en-GB" dirty="0" smtClean="0"/>
              <a:t>European convention on state immunity</a:t>
            </a:r>
            <a:endParaRPr lang="en-GB" dirty="0"/>
          </a:p>
        </p:txBody>
      </p:sp>
      <p:sp>
        <p:nvSpPr>
          <p:cNvPr id="4" name="Content Placeholder 3"/>
          <p:cNvSpPr>
            <a:spLocks noGrp="1"/>
          </p:cNvSpPr>
          <p:nvPr>
            <p:ph sz="quarter" idx="11"/>
          </p:nvPr>
        </p:nvSpPr>
        <p:spPr>
          <a:xfrm>
            <a:off x="846000" y="1241778"/>
            <a:ext cx="7454900" cy="4539422"/>
          </a:xfrm>
        </p:spPr>
        <p:txBody>
          <a:bodyPr>
            <a:normAutofit/>
          </a:bodyPr>
          <a:lstStyle/>
          <a:p>
            <a:pPr marL="0" indent="0">
              <a:buNone/>
            </a:pPr>
            <a:r>
              <a:rPr lang="en-GB" b="1" dirty="0" smtClean="0"/>
              <a:t>Article 12:</a:t>
            </a:r>
          </a:p>
          <a:p>
            <a:pPr marL="702900" lvl="2" indent="-342900">
              <a:buFont typeface="+mj-lt"/>
              <a:buAutoNum type="arabicPeriod"/>
            </a:pPr>
            <a:r>
              <a:rPr lang="en-GB" dirty="0" smtClean="0"/>
              <a:t>Where </a:t>
            </a:r>
            <a:r>
              <a:rPr lang="en-GB" dirty="0"/>
              <a:t>a Contracting State has agreed in writing to submit to arbitration a </a:t>
            </a:r>
            <a:r>
              <a:rPr lang="en-GB" dirty="0" smtClean="0"/>
              <a:t>dispute </a:t>
            </a:r>
            <a:r>
              <a:rPr lang="en-GB" dirty="0"/>
              <a:t>which has arisen or may arise out of a civil or commercial matter, that State may not claim immunity from the jurisdiction of a court of another Contracting State on the territory or according to the law of which the arbitration has taken or will take place in respect of any proceedings relating to: </a:t>
            </a:r>
            <a:endParaRPr lang="en-GB" dirty="0" smtClean="0"/>
          </a:p>
          <a:p>
            <a:pPr marL="720000" lvl="4" indent="0">
              <a:buNone/>
            </a:pPr>
            <a:r>
              <a:rPr lang="en-GB" dirty="0" smtClean="0"/>
              <a:t>(a) 	the </a:t>
            </a:r>
            <a:r>
              <a:rPr lang="en-GB" dirty="0"/>
              <a:t>validity or interpretation of the arbitration agreement; </a:t>
            </a:r>
            <a:endParaRPr lang="en-GB" dirty="0" smtClean="0"/>
          </a:p>
          <a:p>
            <a:pPr marL="720000" lvl="4" indent="0">
              <a:buNone/>
            </a:pPr>
            <a:r>
              <a:rPr lang="en-GB" dirty="0" smtClean="0"/>
              <a:t>(b) 	the </a:t>
            </a:r>
            <a:r>
              <a:rPr lang="en-GB" dirty="0"/>
              <a:t>arbitration procedure; </a:t>
            </a:r>
          </a:p>
          <a:p>
            <a:pPr marL="720000" lvl="4" indent="0">
              <a:buNone/>
            </a:pPr>
            <a:r>
              <a:rPr lang="en-GB" dirty="0" smtClean="0"/>
              <a:t>(c) 	the </a:t>
            </a:r>
            <a:r>
              <a:rPr lang="en-GB" dirty="0"/>
              <a:t>setting aside of the award, unless the arbitration agreement </a:t>
            </a:r>
            <a:r>
              <a:rPr lang="en-GB" dirty="0" smtClean="0"/>
              <a:t>	</a:t>
            </a:r>
            <a:r>
              <a:rPr lang="en-GB" dirty="0" err="1" smtClean="0"/>
              <a:t>otherwises</a:t>
            </a:r>
            <a:r>
              <a:rPr lang="en-GB" dirty="0" smtClean="0"/>
              <a:t> </a:t>
            </a:r>
            <a:r>
              <a:rPr lang="en-GB" dirty="0"/>
              <a:t>provides. </a:t>
            </a:r>
            <a:endParaRPr lang="en-GB" dirty="0" smtClean="0"/>
          </a:p>
          <a:p>
            <a:pPr marL="720000" lvl="4" indent="0">
              <a:buNone/>
            </a:pPr>
            <a:endParaRPr lang="en-GB" dirty="0" smtClean="0"/>
          </a:p>
          <a:p>
            <a:pPr marL="702900" lvl="2" indent="-342900">
              <a:buFont typeface="+mj-lt"/>
              <a:buAutoNum type="arabicPeriod"/>
            </a:pPr>
            <a:r>
              <a:rPr lang="en-GB" dirty="0" smtClean="0"/>
              <a:t>Paragraph </a:t>
            </a:r>
            <a:r>
              <a:rPr lang="en-GB" dirty="0"/>
              <a:t>1 shall not apply to an arbitration agreement between </a:t>
            </a:r>
            <a:r>
              <a:rPr lang="en-GB" dirty="0" smtClean="0"/>
              <a:t>States.</a:t>
            </a:r>
          </a:p>
          <a:p>
            <a:pPr marL="180000" lvl="1" indent="0">
              <a:buNone/>
            </a:pPr>
            <a:endParaRPr lang="en-GB" dirty="0"/>
          </a:p>
          <a:p>
            <a:pPr marL="180000" lvl="1" indent="0">
              <a:buNone/>
            </a:pPr>
            <a:r>
              <a:rPr lang="en-GB" dirty="0" smtClean="0"/>
              <a:t>Implemented in UK by the…</a:t>
            </a:r>
            <a:endParaRPr lang="en-GB" dirty="0"/>
          </a:p>
          <a:p>
            <a:pPr marL="360000" lvl="2" indent="0">
              <a:buNone/>
            </a:pPr>
            <a:endParaRPr lang="en-GB" dirty="0"/>
          </a:p>
          <a:p>
            <a:endParaRPr lang="en-GB" dirty="0"/>
          </a:p>
        </p:txBody>
      </p:sp>
    </p:spTree>
    <p:extLst>
      <p:ext uri="{BB962C8B-B14F-4D97-AF65-F5344CB8AC3E}">
        <p14:creationId xmlns:p14="http://schemas.microsoft.com/office/powerpoint/2010/main" val="15504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noAutofit/>
          </a:bodyPr>
          <a:lstStyle/>
          <a:p>
            <a:r>
              <a:rPr lang="en-GB" sz="1800" dirty="0"/>
              <a:t>The Good Arguable Case Test following </a:t>
            </a:r>
            <a:r>
              <a:rPr lang="en-GB" sz="1800" i="1" dirty="0" err="1"/>
              <a:t>Brownlie</a:t>
            </a:r>
            <a:r>
              <a:rPr lang="en-GB" sz="1800" dirty="0"/>
              <a:t> and </a:t>
            </a:r>
            <a:r>
              <a:rPr lang="en-GB" sz="1800" i="1" dirty="0" err="1"/>
              <a:t>Kaefer</a:t>
            </a:r>
            <a:endParaRPr lang="en-GB" sz="1800" dirty="0"/>
          </a:p>
        </p:txBody>
      </p:sp>
      <p:sp>
        <p:nvSpPr>
          <p:cNvPr id="4" name="Content Placeholder 3"/>
          <p:cNvSpPr>
            <a:spLocks noGrp="1"/>
          </p:cNvSpPr>
          <p:nvPr>
            <p:ph sz="quarter" idx="11"/>
          </p:nvPr>
        </p:nvSpPr>
        <p:spPr>
          <a:xfrm>
            <a:off x="942104" y="1708654"/>
            <a:ext cx="7454900" cy="4064000"/>
          </a:xfrm>
        </p:spPr>
        <p:txBody>
          <a:bodyPr>
            <a:normAutofit/>
          </a:bodyPr>
          <a:lstStyle/>
          <a:p>
            <a:r>
              <a:rPr lang="en-US" i="1" dirty="0" err="1"/>
              <a:t>Brownlie</a:t>
            </a:r>
            <a:r>
              <a:rPr lang="en-US" i="1" dirty="0"/>
              <a:t> v Four Seasons Holdings </a:t>
            </a:r>
            <a:r>
              <a:rPr lang="en-US" i="1" dirty="0" err="1"/>
              <a:t>Inc</a:t>
            </a:r>
            <a:r>
              <a:rPr lang="en-US" i="1" dirty="0"/>
              <a:t> </a:t>
            </a:r>
            <a:r>
              <a:rPr lang="en-US" dirty="0"/>
              <a:t>[2017] UKSC 80</a:t>
            </a:r>
            <a:r>
              <a:rPr lang="en-US" dirty="0" smtClean="0"/>
              <a:t>, Baroness Hale at [33]</a:t>
            </a:r>
          </a:p>
          <a:p>
            <a:pPr lvl="2"/>
            <a:endParaRPr lang="en-US" i="1" dirty="0"/>
          </a:p>
          <a:p>
            <a:pPr lvl="2"/>
            <a:r>
              <a:rPr lang="en-US" dirty="0" smtClean="0"/>
              <a:t>Test = “good arguable case”, glosses should be avoided</a:t>
            </a:r>
          </a:p>
          <a:p>
            <a:pPr lvl="2"/>
            <a:endParaRPr lang="en-US" dirty="0"/>
          </a:p>
          <a:p>
            <a:pPr lvl="2"/>
            <a:r>
              <a:rPr lang="en-US" dirty="0" smtClean="0"/>
              <a:t>Lord </a:t>
            </a:r>
            <a:r>
              <a:rPr lang="en-US" dirty="0" err="1" smtClean="0"/>
              <a:t>Sumption’s</a:t>
            </a:r>
            <a:r>
              <a:rPr lang="en-US" dirty="0" smtClean="0"/>
              <a:t> explication does not gloss the test</a:t>
            </a:r>
          </a:p>
          <a:p>
            <a:pPr lvl="2"/>
            <a:endParaRPr lang="en-US" dirty="0"/>
          </a:p>
          <a:p>
            <a:r>
              <a:rPr lang="en-US" i="1" dirty="0" smtClean="0"/>
              <a:t>Goldman Sachs International v Novo </a:t>
            </a:r>
            <a:r>
              <a:rPr lang="en-US" i="1" dirty="0" err="1" smtClean="0"/>
              <a:t>Banco</a:t>
            </a:r>
            <a:r>
              <a:rPr lang="en-US" i="1" dirty="0" smtClean="0"/>
              <a:t> SA </a:t>
            </a:r>
            <a:r>
              <a:rPr lang="en-US" dirty="0" smtClean="0"/>
              <a:t>[2018] UKSC 34, Lord Sumption</a:t>
            </a:r>
          </a:p>
          <a:p>
            <a:pPr lvl="1"/>
            <a:endParaRPr lang="en-US" dirty="0"/>
          </a:p>
          <a:p>
            <a:pPr lvl="2"/>
            <a:r>
              <a:rPr lang="en-US" dirty="0" smtClean="0"/>
              <a:t>in </a:t>
            </a:r>
            <a:r>
              <a:rPr lang="en-US" i="1" dirty="0" err="1" smtClean="0"/>
              <a:t>Brownlie</a:t>
            </a:r>
            <a:r>
              <a:rPr lang="en-US" i="1" dirty="0" smtClean="0"/>
              <a:t> </a:t>
            </a:r>
            <a:r>
              <a:rPr lang="en-US" dirty="0" smtClean="0"/>
              <a:t>this Court reformulated the good arguable case test such = 3 limbs</a:t>
            </a:r>
          </a:p>
          <a:p>
            <a:pPr marL="360000" lvl="2" indent="0">
              <a:buNone/>
            </a:pPr>
            <a:endParaRPr lang="en-GB" dirty="0"/>
          </a:p>
          <a:p>
            <a:pPr marL="360000" lvl="2" indent="0">
              <a:buNone/>
            </a:pPr>
            <a:endParaRPr lang="en-GB" dirty="0"/>
          </a:p>
        </p:txBody>
      </p:sp>
    </p:spTree>
    <p:extLst>
      <p:ext uri="{BB962C8B-B14F-4D97-AF65-F5344CB8AC3E}">
        <p14:creationId xmlns:p14="http://schemas.microsoft.com/office/powerpoint/2010/main" val="365425144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State immunity act 1978 </a:t>
            </a:r>
            <a:r>
              <a:rPr lang="en-US" dirty="0" smtClean="0"/>
              <a:t>– </a:t>
            </a:r>
            <a:r>
              <a:rPr lang="en-GB" dirty="0" smtClean="0"/>
              <a:t>(1)</a:t>
            </a:r>
            <a:endParaRPr lang="en-GB" dirty="0"/>
          </a:p>
        </p:txBody>
      </p:sp>
      <p:sp>
        <p:nvSpPr>
          <p:cNvPr id="4" name="Content Placeholder 3"/>
          <p:cNvSpPr>
            <a:spLocks noGrp="1"/>
          </p:cNvSpPr>
          <p:nvPr>
            <p:ph sz="quarter" idx="11"/>
          </p:nvPr>
        </p:nvSpPr>
        <p:spPr/>
        <p:txBody>
          <a:bodyPr/>
          <a:lstStyle/>
          <a:p>
            <a:pPr marL="0" indent="0">
              <a:buNone/>
            </a:pPr>
            <a:r>
              <a:rPr lang="en-US" b="1" dirty="0"/>
              <a:t>Section 9</a:t>
            </a:r>
            <a:r>
              <a:rPr lang="en-US" b="1" dirty="0" smtClean="0"/>
              <a:t>:</a:t>
            </a:r>
          </a:p>
          <a:p>
            <a:pPr marL="0" indent="0">
              <a:buNone/>
            </a:pPr>
            <a:endParaRPr lang="en-US" b="1" dirty="0"/>
          </a:p>
          <a:p>
            <a:pPr marL="720000" lvl="4" indent="0">
              <a:buNone/>
            </a:pPr>
            <a:r>
              <a:rPr lang="en-GB" b="1" dirty="0" smtClean="0"/>
              <a:t>(</a:t>
            </a:r>
            <a:r>
              <a:rPr lang="en-GB" b="1" dirty="0"/>
              <a:t>1) Where a State has agreed in writing to submit a dispute which </a:t>
            </a:r>
            <a:r>
              <a:rPr lang="en-GB" b="1" dirty="0" smtClean="0"/>
              <a:t>has arisen</a:t>
            </a:r>
            <a:r>
              <a:rPr lang="en-GB" b="1" dirty="0"/>
              <a:t>, or may arise, to arbitration, the State is not immune as respects </a:t>
            </a:r>
            <a:r>
              <a:rPr lang="en-GB" b="1" dirty="0" smtClean="0"/>
              <a:t>proceedings </a:t>
            </a:r>
            <a:r>
              <a:rPr lang="en-GB" b="1" dirty="0"/>
              <a:t>in the courts of the United Kingdom which relate to the </a:t>
            </a:r>
            <a:r>
              <a:rPr lang="en-GB" b="1" dirty="0" smtClean="0"/>
              <a:t>arbitration</a:t>
            </a:r>
            <a:r>
              <a:rPr lang="en-GB" b="1" dirty="0"/>
              <a:t>.</a:t>
            </a:r>
          </a:p>
          <a:p>
            <a:pPr marL="720000" lvl="4" indent="0">
              <a:buNone/>
            </a:pPr>
            <a:r>
              <a:rPr lang="en-GB" dirty="0" smtClean="0"/>
              <a:t>(</a:t>
            </a:r>
            <a:r>
              <a:rPr lang="en-GB" dirty="0"/>
              <a:t>2) This section has effect subject to any contrary provision in the </a:t>
            </a:r>
            <a:r>
              <a:rPr lang="en-GB" dirty="0" smtClean="0"/>
              <a:t> arbitration </a:t>
            </a:r>
            <a:r>
              <a:rPr lang="en-GB" dirty="0"/>
              <a:t>agreement and does not apply to any arbitration </a:t>
            </a:r>
            <a:r>
              <a:rPr lang="en-GB" dirty="0" smtClean="0"/>
              <a:t>agreement between States.</a:t>
            </a:r>
            <a:endParaRPr lang="en-US" dirty="0"/>
          </a:p>
          <a:p>
            <a:endParaRPr lang="en-GB" dirty="0" smtClean="0"/>
          </a:p>
          <a:p>
            <a:r>
              <a:rPr lang="en-GB" b="1" dirty="0"/>
              <a:t>Section 13(2)(b): </a:t>
            </a:r>
            <a:endParaRPr lang="en-GB" b="1" dirty="0" smtClean="0"/>
          </a:p>
          <a:p>
            <a:pPr marL="720000" lvl="4" indent="0">
              <a:buNone/>
            </a:pPr>
            <a:r>
              <a:rPr lang="en-GB" b="1" dirty="0" smtClean="0"/>
              <a:t>“</a:t>
            </a:r>
            <a:r>
              <a:rPr lang="en-GB" b="1" dirty="0"/>
              <a:t>the property of a State shall not be subject to any process for the enforcement of a judgment or arbitration award”</a:t>
            </a:r>
          </a:p>
          <a:p>
            <a:endParaRPr lang="en-GB" dirty="0"/>
          </a:p>
        </p:txBody>
      </p:sp>
    </p:spTree>
    <p:extLst>
      <p:ext uri="{BB962C8B-B14F-4D97-AF65-F5344CB8AC3E}">
        <p14:creationId xmlns:p14="http://schemas.microsoft.com/office/powerpoint/2010/main" val="305933668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US" dirty="0"/>
              <a:t>State Immunity act </a:t>
            </a:r>
            <a:r>
              <a:rPr lang="en-US" dirty="0" smtClean="0"/>
              <a:t>1978 – (2)</a:t>
            </a:r>
            <a:endParaRPr lang="en-GB" dirty="0"/>
          </a:p>
        </p:txBody>
      </p:sp>
      <p:sp>
        <p:nvSpPr>
          <p:cNvPr id="4" name="Content Placeholder 3"/>
          <p:cNvSpPr>
            <a:spLocks noGrp="1"/>
          </p:cNvSpPr>
          <p:nvPr>
            <p:ph sz="quarter" idx="11"/>
          </p:nvPr>
        </p:nvSpPr>
        <p:spPr>
          <a:xfrm>
            <a:off x="846000" y="1463040"/>
            <a:ext cx="7454900" cy="4318160"/>
          </a:xfrm>
        </p:spPr>
        <p:txBody>
          <a:bodyPr>
            <a:normAutofit/>
          </a:bodyPr>
          <a:lstStyle/>
          <a:p>
            <a:r>
              <a:rPr lang="en-GB" dirty="0" smtClean="0"/>
              <a:t>Exceptions to bar on enforcement:</a:t>
            </a:r>
          </a:p>
          <a:p>
            <a:endParaRPr lang="en-GB" dirty="0" smtClean="0"/>
          </a:p>
          <a:p>
            <a:pPr marL="540000" lvl="3" indent="0">
              <a:buNone/>
            </a:pPr>
            <a:r>
              <a:rPr lang="en-GB" dirty="0" smtClean="0"/>
              <a:t>	13(3</a:t>
            </a:r>
            <a:r>
              <a:rPr lang="en-GB" dirty="0"/>
              <a:t>): Subsection (2) above does not prevent the giving of any relief or </a:t>
            </a:r>
            <a:r>
              <a:rPr lang="en-GB" dirty="0" smtClean="0"/>
              <a:t>	the </a:t>
            </a:r>
            <a:r>
              <a:rPr lang="en-GB" dirty="0"/>
              <a:t>issue of any process </a:t>
            </a:r>
            <a:r>
              <a:rPr lang="en-GB" b="1" dirty="0"/>
              <a:t>with the written consent of the State </a:t>
            </a:r>
            <a:r>
              <a:rPr lang="en-GB" b="1" dirty="0" smtClean="0"/>
              <a:t>	concerned</a:t>
            </a:r>
            <a:r>
              <a:rPr lang="en-GB" dirty="0"/>
              <a:t>; </a:t>
            </a:r>
            <a:r>
              <a:rPr lang="en-GB" dirty="0" smtClean="0"/>
              <a:t>and </a:t>
            </a:r>
            <a:r>
              <a:rPr lang="en-GB" dirty="0"/>
              <a:t>any such consent (which may be contained in a prior </a:t>
            </a:r>
            <a:r>
              <a:rPr lang="en-GB" dirty="0" smtClean="0"/>
              <a:t>	agreement</a:t>
            </a:r>
            <a:r>
              <a:rPr lang="en-GB" dirty="0"/>
              <a:t>) may </a:t>
            </a:r>
            <a:r>
              <a:rPr lang="en-GB" dirty="0" smtClean="0"/>
              <a:t>be </a:t>
            </a:r>
            <a:r>
              <a:rPr lang="en-GB" dirty="0"/>
              <a:t>expressed so as to apply to a limited extent or </a:t>
            </a:r>
            <a:r>
              <a:rPr lang="en-GB" dirty="0" smtClean="0"/>
              <a:t>	generally</a:t>
            </a:r>
            <a:r>
              <a:rPr lang="en-GB" dirty="0"/>
              <a:t>; but a </a:t>
            </a:r>
            <a:r>
              <a:rPr lang="en-GB" dirty="0" smtClean="0"/>
              <a:t>provision </a:t>
            </a:r>
            <a:r>
              <a:rPr lang="en-GB" dirty="0"/>
              <a:t>merely submitting to the jurisdiction of the </a:t>
            </a:r>
            <a:r>
              <a:rPr lang="en-GB" dirty="0" smtClean="0"/>
              <a:t>	courts </a:t>
            </a:r>
            <a:r>
              <a:rPr lang="en-GB" dirty="0"/>
              <a:t>is not to be </a:t>
            </a:r>
            <a:r>
              <a:rPr lang="en-GB" dirty="0" smtClean="0"/>
              <a:t>regarded </a:t>
            </a:r>
            <a:r>
              <a:rPr lang="en-GB" dirty="0"/>
              <a:t>as a consent for the purposes of this </a:t>
            </a:r>
            <a:r>
              <a:rPr lang="en-GB" dirty="0" smtClean="0"/>
              <a:t>	subsection</a:t>
            </a:r>
          </a:p>
          <a:p>
            <a:pPr marL="720000" lvl="4" indent="0">
              <a:buNone/>
            </a:pPr>
            <a:r>
              <a:rPr lang="en-GB" dirty="0" smtClean="0"/>
              <a:t>13(4</a:t>
            </a:r>
            <a:r>
              <a:rPr lang="en-GB" dirty="0"/>
              <a:t>): Subsection (2)(b) above does not prevent the issue of any </a:t>
            </a:r>
            <a:r>
              <a:rPr lang="en-GB" dirty="0" smtClean="0"/>
              <a:t>process </a:t>
            </a:r>
            <a:r>
              <a:rPr lang="en-GB" b="1" dirty="0" smtClean="0"/>
              <a:t>in respect </a:t>
            </a:r>
            <a:r>
              <a:rPr lang="en-GB" b="1" dirty="0"/>
              <a:t>of property which is for the time being in use or </a:t>
            </a:r>
            <a:r>
              <a:rPr lang="en-GB" b="1" dirty="0" smtClean="0"/>
              <a:t>intended for use for commercial </a:t>
            </a:r>
            <a:r>
              <a:rPr lang="en-GB" b="1" dirty="0"/>
              <a:t>purposes</a:t>
            </a:r>
            <a:r>
              <a:rPr lang="en-GB" dirty="0"/>
              <a:t>; but, </a:t>
            </a:r>
            <a:r>
              <a:rPr lang="en-GB" b="1" dirty="0"/>
              <a:t>in a case not falling within section </a:t>
            </a:r>
            <a:r>
              <a:rPr lang="en-GB" b="1" dirty="0" smtClean="0"/>
              <a:t>10 above</a:t>
            </a:r>
            <a:r>
              <a:rPr lang="en-GB" b="1" dirty="0"/>
              <a:t>, this </a:t>
            </a:r>
            <a:r>
              <a:rPr lang="en-GB" b="1" dirty="0" smtClean="0"/>
              <a:t>subsection </a:t>
            </a:r>
            <a:r>
              <a:rPr lang="en-GB" b="1" dirty="0"/>
              <a:t>applies to property of a State party to the </a:t>
            </a:r>
            <a:r>
              <a:rPr lang="en-GB" b="1" dirty="0" smtClean="0"/>
              <a:t>European </a:t>
            </a:r>
            <a:r>
              <a:rPr lang="en-GB" b="1" dirty="0"/>
              <a:t>Convention </a:t>
            </a:r>
            <a:r>
              <a:rPr lang="en-GB" b="1" dirty="0" smtClean="0"/>
              <a:t>on State Immunity </a:t>
            </a:r>
            <a:r>
              <a:rPr lang="en-GB" dirty="0"/>
              <a:t>only if</a:t>
            </a:r>
            <a:r>
              <a:rPr lang="en-GB" dirty="0" smtClean="0"/>
              <a:t>—</a:t>
            </a:r>
          </a:p>
          <a:p>
            <a:pPr marL="0" indent="0">
              <a:buNone/>
            </a:pPr>
            <a:r>
              <a:rPr lang="en-GB" dirty="0" smtClean="0"/>
              <a:t>	</a:t>
            </a:r>
            <a:r>
              <a:rPr lang="en-GB" dirty="0"/>
              <a:t>	</a:t>
            </a:r>
            <a:r>
              <a:rPr lang="en-GB" dirty="0" smtClean="0"/>
              <a:t>…(b</a:t>
            </a:r>
            <a:r>
              <a:rPr lang="en-GB" dirty="0"/>
              <a:t>) the process is for enforcing an arbitration award.</a:t>
            </a:r>
          </a:p>
        </p:txBody>
      </p:sp>
    </p:spTree>
    <p:extLst>
      <p:ext uri="{BB962C8B-B14F-4D97-AF65-F5344CB8AC3E}">
        <p14:creationId xmlns:p14="http://schemas.microsoft.com/office/powerpoint/2010/main" val="9250406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normAutofit fontScale="90000"/>
          </a:bodyPr>
          <a:lstStyle/>
          <a:p>
            <a:r>
              <a:rPr lang="en-GB" dirty="0" smtClean="0"/>
              <a:t>Jurisdiction to enforce: </a:t>
            </a:r>
            <a:r>
              <a:rPr lang="en-GB" i="1" dirty="0" err="1" smtClean="0"/>
              <a:t>Tatneft</a:t>
            </a:r>
            <a:r>
              <a:rPr lang="en-GB" i="1" dirty="0" smtClean="0"/>
              <a:t> </a:t>
            </a:r>
            <a:r>
              <a:rPr lang="en-GB" sz="2000" i="1" dirty="0" smtClean="0"/>
              <a:t>v</a:t>
            </a:r>
            <a:r>
              <a:rPr lang="en-GB" i="1" dirty="0" smtClean="0"/>
              <a:t> Ukraine</a:t>
            </a:r>
            <a:endParaRPr lang="en-GB" dirty="0"/>
          </a:p>
        </p:txBody>
      </p:sp>
      <p:sp>
        <p:nvSpPr>
          <p:cNvPr id="4" name="Content Placeholder 3"/>
          <p:cNvSpPr>
            <a:spLocks noGrp="1"/>
          </p:cNvSpPr>
          <p:nvPr>
            <p:ph sz="quarter" idx="11"/>
          </p:nvPr>
        </p:nvSpPr>
        <p:spPr>
          <a:xfrm>
            <a:off x="846000" y="1162050"/>
            <a:ext cx="7454900" cy="4619150"/>
          </a:xfrm>
        </p:spPr>
        <p:txBody>
          <a:bodyPr/>
          <a:lstStyle/>
          <a:p>
            <a:pPr marL="0" indent="0">
              <a:buNone/>
            </a:pPr>
            <a:r>
              <a:rPr lang="en-GB" b="1" i="1" dirty="0"/>
              <a:t>PAO </a:t>
            </a:r>
            <a:r>
              <a:rPr lang="en-GB" b="1" i="1" dirty="0" err="1" smtClean="0"/>
              <a:t>Tatneft</a:t>
            </a:r>
            <a:r>
              <a:rPr lang="en-GB" b="1" i="1" dirty="0" smtClean="0"/>
              <a:t> </a:t>
            </a:r>
            <a:r>
              <a:rPr lang="en-GB" sz="1100" b="1" i="1" dirty="0"/>
              <a:t>v</a:t>
            </a:r>
            <a:r>
              <a:rPr lang="en-GB" b="1" i="1" dirty="0"/>
              <a:t> Ukraine </a:t>
            </a:r>
            <a:r>
              <a:rPr lang="en-GB" b="1" dirty="0"/>
              <a:t>[2018] EWHC 1797 (</a:t>
            </a:r>
            <a:r>
              <a:rPr lang="en-GB" b="1" dirty="0" err="1"/>
              <a:t>Comm</a:t>
            </a:r>
            <a:r>
              <a:rPr lang="en-GB" b="1" dirty="0"/>
              <a:t>)</a:t>
            </a:r>
          </a:p>
          <a:p>
            <a:r>
              <a:rPr lang="en-GB" dirty="0" smtClean="0"/>
              <a:t>UNCITRAL arbitration by Russian company against Ukraine under BIT</a:t>
            </a:r>
          </a:p>
          <a:p>
            <a:pPr lvl="1"/>
            <a:r>
              <a:rPr lang="en-GB" dirty="0" smtClean="0"/>
              <a:t>Tribunal held Ukraine breached “Fair and Equitable Treatment” standard</a:t>
            </a:r>
          </a:p>
          <a:p>
            <a:pPr lvl="1"/>
            <a:r>
              <a:rPr lang="en-GB" dirty="0" smtClean="0"/>
              <a:t>Awarded US$</a:t>
            </a:r>
          </a:p>
          <a:p>
            <a:pPr lvl="1"/>
            <a:endParaRPr lang="en-GB" dirty="0" smtClean="0"/>
          </a:p>
          <a:p>
            <a:r>
              <a:rPr lang="en-GB" dirty="0" err="1" smtClean="0"/>
              <a:t>Tatneft</a:t>
            </a:r>
            <a:r>
              <a:rPr lang="en-GB" dirty="0" smtClean="0"/>
              <a:t> obtained </a:t>
            </a:r>
            <a:r>
              <a:rPr lang="en-GB" i="1" dirty="0" smtClean="0"/>
              <a:t>ex parte</a:t>
            </a:r>
            <a:r>
              <a:rPr lang="en-GB" dirty="0" smtClean="0"/>
              <a:t> enforcement order under s101(2) Arbitration Act 1996</a:t>
            </a:r>
          </a:p>
          <a:p>
            <a:pPr lvl="1"/>
            <a:r>
              <a:rPr lang="en-GB" dirty="0" smtClean="0"/>
              <a:t>Ukraine applied to set aside under </a:t>
            </a:r>
            <a:r>
              <a:rPr lang="en-GB" b="1" dirty="0" smtClean="0"/>
              <a:t>Section 9</a:t>
            </a:r>
            <a:r>
              <a:rPr lang="en-GB" dirty="0" smtClean="0"/>
              <a:t> SIA.</a:t>
            </a:r>
          </a:p>
          <a:p>
            <a:pPr lvl="1"/>
            <a:endParaRPr lang="en-GB" dirty="0" smtClean="0"/>
          </a:p>
          <a:p>
            <a:r>
              <a:rPr lang="en-GB" dirty="0" smtClean="0"/>
              <a:t>Common ground that  </a:t>
            </a:r>
          </a:p>
          <a:p>
            <a:pPr lvl="1"/>
            <a:r>
              <a:rPr lang="en-GB" dirty="0" smtClean="0"/>
              <a:t>Ukraine entitled to immunity unless s9 SIA applied </a:t>
            </a:r>
          </a:p>
          <a:p>
            <a:pPr lvl="1"/>
            <a:r>
              <a:rPr lang="en-GB" dirty="0" smtClean="0"/>
              <a:t>Enforcement proceedings </a:t>
            </a:r>
            <a:r>
              <a:rPr lang="en-GB" i="1" dirty="0" smtClean="0"/>
              <a:t>“relate to the arbitration”</a:t>
            </a:r>
            <a:r>
              <a:rPr lang="en-GB" i="1" dirty="0"/>
              <a:t> </a:t>
            </a:r>
            <a:r>
              <a:rPr lang="en-GB" dirty="0" smtClean="0"/>
              <a:t>for purpose of s9:</a:t>
            </a:r>
          </a:p>
          <a:p>
            <a:pPr marL="360000" lvl="2" indent="0">
              <a:buNone/>
            </a:pPr>
            <a:r>
              <a:rPr lang="en-GB" i="1" dirty="0" smtClean="0"/>
              <a:t>		</a:t>
            </a:r>
            <a:r>
              <a:rPr lang="en-GB" i="1" dirty="0" err="1" smtClean="0"/>
              <a:t>Svenska</a:t>
            </a:r>
            <a:r>
              <a:rPr lang="en-GB" i="1" dirty="0" smtClean="0"/>
              <a:t> Petroleum v Lithuania (No 2)</a:t>
            </a:r>
            <a:r>
              <a:rPr lang="en-GB" dirty="0" smtClean="0"/>
              <a:t> [2007] QB 886</a:t>
            </a:r>
          </a:p>
          <a:p>
            <a:pPr marL="360000" lvl="2" indent="0">
              <a:buNone/>
            </a:pPr>
            <a:endParaRPr lang="en-GB" dirty="0"/>
          </a:p>
          <a:p>
            <a:r>
              <a:rPr lang="en-GB" dirty="0" smtClean="0"/>
              <a:t>But Ukraine said never agreed to arbitrate the dispute…</a:t>
            </a:r>
          </a:p>
          <a:p>
            <a:pPr lvl="1"/>
            <a:endParaRPr lang="en-GB" dirty="0" smtClean="0"/>
          </a:p>
          <a:p>
            <a:pPr lvl="1"/>
            <a:endParaRPr lang="en-GB" dirty="0" smtClean="0"/>
          </a:p>
        </p:txBody>
      </p:sp>
    </p:spTree>
    <p:extLst>
      <p:ext uri="{BB962C8B-B14F-4D97-AF65-F5344CB8AC3E}">
        <p14:creationId xmlns:p14="http://schemas.microsoft.com/office/powerpoint/2010/main" val="20512150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dirty="0" smtClean="0"/>
              <a:t>brickcourt.co.uk </a:t>
            </a:r>
          </a:p>
          <a:p>
            <a:r>
              <a:rPr lang="en-GB" dirty="0" smtClean="0"/>
              <a:t>+44(0)20 7379 3550</a:t>
            </a:r>
            <a:endParaRPr lang="en-GB" dirty="0"/>
          </a:p>
        </p:txBody>
      </p:sp>
      <p:sp>
        <p:nvSpPr>
          <p:cNvPr id="3" name="Title 2"/>
          <p:cNvSpPr>
            <a:spLocks noGrp="1"/>
          </p:cNvSpPr>
          <p:nvPr>
            <p:ph type="title"/>
          </p:nvPr>
        </p:nvSpPr>
        <p:spPr/>
        <p:txBody>
          <a:bodyPr/>
          <a:lstStyle/>
          <a:p>
            <a:r>
              <a:rPr lang="en-GB" i="1" dirty="0" err="1" smtClean="0"/>
              <a:t>Tatneft</a:t>
            </a:r>
            <a:r>
              <a:rPr lang="en-GB" i="1" dirty="0" smtClean="0"/>
              <a:t> </a:t>
            </a:r>
            <a:r>
              <a:rPr lang="en-GB" sz="1800" i="1" dirty="0" smtClean="0"/>
              <a:t>v</a:t>
            </a:r>
            <a:r>
              <a:rPr lang="en-GB" i="1" dirty="0" smtClean="0"/>
              <a:t> Ukraine (continued)</a:t>
            </a:r>
            <a:endParaRPr lang="en-GB" i="1" dirty="0"/>
          </a:p>
        </p:txBody>
      </p:sp>
      <p:sp>
        <p:nvSpPr>
          <p:cNvPr id="4" name="Content Placeholder 3"/>
          <p:cNvSpPr>
            <a:spLocks noGrp="1"/>
          </p:cNvSpPr>
          <p:nvPr>
            <p:ph sz="quarter" idx="11"/>
          </p:nvPr>
        </p:nvSpPr>
        <p:spPr>
          <a:xfrm>
            <a:off x="846000" y="1190625"/>
            <a:ext cx="7454900" cy="4590575"/>
          </a:xfrm>
        </p:spPr>
        <p:txBody>
          <a:bodyPr>
            <a:normAutofit fontScale="77500" lnSpcReduction="20000"/>
          </a:bodyPr>
          <a:lstStyle/>
          <a:p>
            <a:r>
              <a:rPr lang="en-GB" dirty="0" smtClean="0"/>
              <a:t>Ukraine’s argument: “FET” standard not found in BIT hence award not within jurisdiction of Tribunal</a:t>
            </a:r>
            <a:endParaRPr lang="en-GB" dirty="0"/>
          </a:p>
          <a:p>
            <a:r>
              <a:rPr lang="en-GB" dirty="0" err="1" smtClean="0"/>
              <a:t>Tatneft</a:t>
            </a:r>
            <a:r>
              <a:rPr lang="en-GB" dirty="0" smtClean="0"/>
              <a:t>:</a:t>
            </a:r>
          </a:p>
          <a:p>
            <a:pPr lvl="1"/>
            <a:r>
              <a:rPr lang="en-GB" dirty="0" smtClean="0"/>
              <a:t>Ukraine waived jurisdiction point by not taking it before Tribunal i.e. same approach as challenges to award under s67 &amp; 73 Arbitration Act </a:t>
            </a:r>
          </a:p>
          <a:p>
            <a:pPr lvl="1"/>
            <a:r>
              <a:rPr lang="en-GB" dirty="0" smtClean="0"/>
              <a:t>Challenge to FET standard is challenge to merits, not jurisdiction</a:t>
            </a:r>
          </a:p>
          <a:p>
            <a:r>
              <a:rPr lang="en-GB" dirty="0" smtClean="0"/>
              <a:t>Butcher J at [35-37]</a:t>
            </a:r>
          </a:p>
          <a:p>
            <a:pPr lvl="1"/>
            <a:r>
              <a:rPr lang="en-GB" dirty="0" smtClean="0"/>
              <a:t>Ukraine </a:t>
            </a:r>
            <a:r>
              <a:rPr lang="en-GB" u="sng" dirty="0" smtClean="0"/>
              <a:t>not</a:t>
            </a:r>
            <a:r>
              <a:rPr lang="en-GB" dirty="0" smtClean="0"/>
              <a:t> precluded from challenging jurisdiction on points which were not taken before Tribunal</a:t>
            </a:r>
          </a:p>
          <a:p>
            <a:pPr lvl="1"/>
            <a:r>
              <a:rPr lang="en-GB" dirty="0" smtClean="0"/>
              <a:t>No analogy with s 67 Arbitration Act because under S1 SIA, a state is immune unless there is an exception provided for in the Act</a:t>
            </a:r>
          </a:p>
          <a:p>
            <a:pPr lvl="1"/>
            <a:r>
              <a:rPr lang="en-GB" dirty="0" smtClean="0"/>
              <a:t>Court has to give effect to immunity, even at enforcement stage, unless satisfied that State agreed to submit dispute to arbitration</a:t>
            </a:r>
          </a:p>
          <a:p>
            <a:pPr lvl="1"/>
            <a:r>
              <a:rPr lang="en-GB" dirty="0" smtClean="0"/>
              <a:t>Waiver would require </a:t>
            </a:r>
            <a:r>
              <a:rPr lang="en-GB" i="1" dirty="0" smtClean="0"/>
              <a:t>“conduct which clearly indicated that the state was foregoing reliance on a particular point not just for the purposes of the arbitration but for wider purposes including any subsequent issues as to state immunity”</a:t>
            </a:r>
            <a:endParaRPr lang="en-GB" dirty="0" smtClean="0"/>
          </a:p>
          <a:p>
            <a:r>
              <a:rPr lang="en-GB" dirty="0" smtClean="0"/>
              <a:t>But went on to find that Tribunal’s finding on FET standard went only to merits and not jurisdiction…</a:t>
            </a:r>
          </a:p>
          <a:p>
            <a:pPr lvl="2"/>
            <a:endParaRPr lang="en-GB" dirty="0"/>
          </a:p>
        </p:txBody>
      </p:sp>
    </p:spTree>
    <p:extLst>
      <p:ext uri="{BB962C8B-B14F-4D97-AF65-F5344CB8AC3E}">
        <p14:creationId xmlns:p14="http://schemas.microsoft.com/office/powerpoint/2010/main" val="390150650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a:xfrm>
            <a:off x="301488" y="355602"/>
            <a:ext cx="8543924" cy="487280"/>
          </a:xfrm>
        </p:spPr>
        <p:txBody>
          <a:bodyPr>
            <a:normAutofit fontScale="90000"/>
          </a:bodyPr>
          <a:lstStyle/>
          <a:p>
            <a:r>
              <a:rPr lang="en-GB" dirty="0" smtClean="0"/>
              <a:t>Service of enforcement order: </a:t>
            </a:r>
            <a:r>
              <a:rPr lang="en-GB" i="1" dirty="0" smtClean="0"/>
              <a:t>General Dynamics</a:t>
            </a:r>
            <a:endParaRPr lang="en-GB" dirty="0"/>
          </a:p>
        </p:txBody>
      </p:sp>
      <p:sp>
        <p:nvSpPr>
          <p:cNvPr id="4" name="Content Placeholder 3"/>
          <p:cNvSpPr>
            <a:spLocks noGrp="1"/>
          </p:cNvSpPr>
          <p:nvPr>
            <p:ph sz="quarter" idx="11"/>
          </p:nvPr>
        </p:nvSpPr>
        <p:spPr>
          <a:xfrm>
            <a:off x="846000" y="1707675"/>
            <a:ext cx="7454900" cy="4064000"/>
          </a:xfrm>
        </p:spPr>
        <p:txBody>
          <a:bodyPr>
            <a:normAutofit/>
          </a:bodyPr>
          <a:lstStyle/>
          <a:p>
            <a:r>
              <a:rPr lang="en-GB" dirty="0" smtClean="0"/>
              <a:t>Applications for orders to enforce awards are governed by </a:t>
            </a:r>
            <a:r>
              <a:rPr lang="en-GB" b="1" dirty="0" smtClean="0"/>
              <a:t>CPR 62.18</a:t>
            </a:r>
            <a:endParaRPr lang="en-GB" dirty="0" smtClean="0"/>
          </a:p>
          <a:p>
            <a:pPr lvl="1"/>
            <a:r>
              <a:rPr lang="en-GB" dirty="0" smtClean="0"/>
              <a:t>62.18(1): Application to be made without notice in arbitration claim form</a:t>
            </a:r>
          </a:p>
          <a:p>
            <a:pPr lvl="1"/>
            <a:r>
              <a:rPr lang="en-GB" dirty="0" smtClean="0"/>
              <a:t>62.18(2): Court </a:t>
            </a:r>
            <a:r>
              <a:rPr lang="en-GB" i="1" dirty="0" smtClean="0"/>
              <a:t>“may”</a:t>
            </a:r>
            <a:r>
              <a:rPr lang="en-GB" dirty="0" smtClean="0"/>
              <a:t> specify parties on whom claim form to be </a:t>
            </a:r>
            <a:r>
              <a:rPr lang="en-GB" dirty="0" smtClean="0"/>
              <a:t>served</a:t>
            </a:r>
            <a:endParaRPr lang="en-GB" dirty="0" smtClean="0"/>
          </a:p>
          <a:p>
            <a:pPr lvl="1"/>
            <a:r>
              <a:rPr lang="en-GB" dirty="0" smtClean="0"/>
              <a:t>62.18(7): Order giving permission to enforce </a:t>
            </a:r>
            <a:r>
              <a:rPr lang="en-GB" i="1" dirty="0" smtClean="0"/>
              <a:t>“</a:t>
            </a:r>
            <a:r>
              <a:rPr lang="en-GB" dirty="0" smtClean="0"/>
              <a:t>must” be served.</a:t>
            </a:r>
          </a:p>
          <a:p>
            <a:pPr lvl="1"/>
            <a:r>
              <a:rPr lang="en-GB" dirty="0" smtClean="0"/>
              <a:t>62.18(8): If defendant out of jurisdiction, may be served without permission </a:t>
            </a:r>
            <a:r>
              <a:rPr lang="en-GB" i="1" dirty="0" smtClean="0"/>
              <a:t>“as if the order were an arbitration claim form”.</a:t>
            </a:r>
          </a:p>
          <a:p>
            <a:pPr lvl="1"/>
            <a:endParaRPr lang="en-GB" dirty="0" smtClean="0"/>
          </a:p>
          <a:p>
            <a:r>
              <a:rPr lang="en-GB" dirty="0" smtClean="0"/>
              <a:t>Section 12 SIA(1): </a:t>
            </a:r>
            <a:r>
              <a:rPr lang="en-GB" i="1" dirty="0" smtClean="0"/>
              <a:t>“Any writ or other document required to be served for instituting proceedings against a State shall be served by being transmitted through the Foreign and Commonwealth Office”</a:t>
            </a:r>
          </a:p>
          <a:p>
            <a:endParaRPr lang="en-GB" dirty="0" smtClean="0"/>
          </a:p>
          <a:p>
            <a:r>
              <a:rPr lang="en-GB" dirty="0" smtClean="0"/>
              <a:t>Question: Does an order for enforcement need to be served on a foreign state through the FCO?</a:t>
            </a:r>
          </a:p>
          <a:p>
            <a:pPr lvl="1"/>
            <a:r>
              <a:rPr lang="en-GB" dirty="0" smtClean="0"/>
              <a:t>No: </a:t>
            </a:r>
            <a:r>
              <a:rPr lang="en-GB" i="1" dirty="0"/>
              <a:t>General Dynamics  UK Ltd </a:t>
            </a:r>
            <a:r>
              <a:rPr lang="en-GB" sz="1100" i="1" dirty="0"/>
              <a:t>v</a:t>
            </a:r>
            <a:r>
              <a:rPr lang="en-GB" i="1" dirty="0"/>
              <a:t> Libya </a:t>
            </a:r>
            <a:r>
              <a:rPr lang="en-GB" dirty="0"/>
              <a:t>[2019] EWCA </a:t>
            </a:r>
            <a:r>
              <a:rPr lang="en-GB" dirty="0" err="1"/>
              <a:t>Civ</a:t>
            </a:r>
            <a:r>
              <a:rPr lang="en-GB" dirty="0"/>
              <a:t> </a:t>
            </a:r>
            <a:r>
              <a:rPr lang="en-GB" dirty="0" smtClean="0"/>
              <a:t>110</a:t>
            </a:r>
            <a:endParaRPr lang="en-GB" dirty="0"/>
          </a:p>
          <a:p>
            <a:pPr lvl="1"/>
            <a:endParaRPr lang="en-GB" dirty="0"/>
          </a:p>
        </p:txBody>
      </p:sp>
    </p:spTree>
    <p:extLst>
      <p:ext uri="{BB962C8B-B14F-4D97-AF65-F5344CB8AC3E}">
        <p14:creationId xmlns:p14="http://schemas.microsoft.com/office/powerpoint/2010/main" val="283427083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i="1" dirty="0" smtClean="0"/>
              <a:t>General Dynamics </a:t>
            </a:r>
            <a:r>
              <a:rPr lang="en-GB" sz="1800" i="1" dirty="0" smtClean="0"/>
              <a:t>v</a:t>
            </a:r>
            <a:r>
              <a:rPr lang="en-GB" i="1" dirty="0" smtClean="0"/>
              <a:t> Libya (Continued)</a:t>
            </a:r>
            <a:endParaRPr lang="en-GB" i="1" dirty="0"/>
          </a:p>
        </p:txBody>
      </p:sp>
      <p:sp>
        <p:nvSpPr>
          <p:cNvPr id="4" name="Content Placeholder 3"/>
          <p:cNvSpPr>
            <a:spLocks noGrp="1"/>
          </p:cNvSpPr>
          <p:nvPr>
            <p:ph sz="quarter" idx="11"/>
          </p:nvPr>
        </p:nvSpPr>
        <p:spPr>
          <a:xfrm>
            <a:off x="845999" y="1717200"/>
            <a:ext cx="7640775" cy="4064000"/>
          </a:xfrm>
        </p:spPr>
        <p:txBody>
          <a:bodyPr/>
          <a:lstStyle/>
          <a:p>
            <a:r>
              <a:rPr lang="en-GB" dirty="0" smtClean="0"/>
              <a:t>ICC Award against Libya for £21 million</a:t>
            </a:r>
          </a:p>
          <a:p>
            <a:r>
              <a:rPr lang="en-GB" dirty="0" err="1" smtClean="0"/>
              <a:t>Teare</a:t>
            </a:r>
            <a:r>
              <a:rPr lang="en-GB" dirty="0" smtClean="0"/>
              <a:t> J granted </a:t>
            </a:r>
            <a:r>
              <a:rPr lang="en-GB" i="1" dirty="0" smtClean="0"/>
              <a:t>ex parte</a:t>
            </a:r>
            <a:r>
              <a:rPr lang="en-GB" dirty="0" smtClean="0"/>
              <a:t> order to enforce, but dispensed with service &amp; only required order to be “brought to attention” of Libyan government </a:t>
            </a:r>
          </a:p>
          <a:p>
            <a:pPr lvl="1"/>
            <a:endParaRPr lang="en-GB" dirty="0" smtClean="0"/>
          </a:p>
          <a:p>
            <a:r>
              <a:rPr lang="en-GB" dirty="0" smtClean="0"/>
              <a:t>Males J set aside order: service via FCO under s 12 SIA was mandatory</a:t>
            </a:r>
          </a:p>
          <a:p>
            <a:endParaRPr lang="en-GB" dirty="0" smtClean="0"/>
          </a:p>
          <a:p>
            <a:r>
              <a:rPr lang="en-GB" dirty="0" smtClean="0"/>
              <a:t>Court of Appeal (Sir Terence </a:t>
            </a:r>
            <a:r>
              <a:rPr lang="en-GB" dirty="0" err="1" smtClean="0"/>
              <a:t>Etherton</a:t>
            </a:r>
            <a:r>
              <a:rPr lang="en-GB" dirty="0" smtClean="0"/>
              <a:t>, </a:t>
            </a:r>
            <a:r>
              <a:rPr lang="en-GB" dirty="0" err="1" smtClean="0"/>
              <a:t>Longmore</a:t>
            </a:r>
            <a:r>
              <a:rPr lang="en-GB" dirty="0" smtClean="0"/>
              <a:t> &amp; </a:t>
            </a:r>
            <a:r>
              <a:rPr lang="en-GB" dirty="0" err="1" smtClean="0"/>
              <a:t>Flaux</a:t>
            </a:r>
            <a:r>
              <a:rPr lang="en-GB" dirty="0" smtClean="0"/>
              <a:t> LJJ)</a:t>
            </a:r>
          </a:p>
          <a:p>
            <a:pPr lvl="1"/>
            <a:r>
              <a:rPr lang="en-GB" dirty="0" smtClean="0"/>
              <a:t>S12 SIA not applicable to order giving permission to enforce because it is not the “document instituting proceedings”</a:t>
            </a:r>
          </a:p>
          <a:p>
            <a:pPr lvl="1"/>
            <a:r>
              <a:rPr lang="en-GB" dirty="0" smtClean="0"/>
              <a:t>Court has power to dispense with service of Order against a state</a:t>
            </a:r>
          </a:p>
          <a:p>
            <a:pPr lvl="1"/>
            <a:r>
              <a:rPr lang="en-GB" dirty="0" smtClean="0"/>
              <a:t>But should only exercise that power in </a:t>
            </a:r>
            <a:r>
              <a:rPr lang="en-GB" i="1" dirty="0" smtClean="0"/>
              <a:t>“exceptional circumstances”</a:t>
            </a:r>
          </a:p>
          <a:p>
            <a:pPr lvl="1"/>
            <a:r>
              <a:rPr lang="en-GB" dirty="0" smtClean="0"/>
              <a:t>Held test satisfied in circumstances of case &amp; allowed appeal.</a:t>
            </a:r>
          </a:p>
        </p:txBody>
      </p:sp>
    </p:spTree>
    <p:extLst>
      <p:ext uri="{BB962C8B-B14F-4D97-AF65-F5344CB8AC3E}">
        <p14:creationId xmlns:p14="http://schemas.microsoft.com/office/powerpoint/2010/main" val="121995467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Further reading…</a:t>
            </a:r>
            <a:endParaRPr lang="en-GB" dirty="0"/>
          </a:p>
        </p:txBody>
      </p:sp>
      <p:sp>
        <p:nvSpPr>
          <p:cNvPr id="4" name="Content Placeholder 3"/>
          <p:cNvSpPr>
            <a:spLocks noGrp="1"/>
          </p:cNvSpPr>
          <p:nvPr>
            <p:ph sz="quarter" idx="11"/>
          </p:nvPr>
        </p:nvSpPr>
        <p:spPr/>
        <p:txBody>
          <a:bodyPr/>
          <a:lstStyle/>
          <a:p>
            <a:r>
              <a:rPr lang="en-GB" i="1" dirty="0"/>
              <a:t>Reliance industries v India </a:t>
            </a:r>
            <a:r>
              <a:rPr lang="en-GB" dirty="0"/>
              <a:t>[2018] EWHC 822 (</a:t>
            </a:r>
            <a:r>
              <a:rPr lang="en-GB" dirty="0" err="1"/>
              <a:t>Comm</a:t>
            </a:r>
            <a:r>
              <a:rPr lang="en-GB" dirty="0" smtClean="0"/>
              <a:t>)</a:t>
            </a:r>
          </a:p>
          <a:p>
            <a:pPr marL="180000" lvl="1" indent="0">
              <a:buNone/>
            </a:pPr>
            <a:endParaRPr lang="en-GB" dirty="0" smtClean="0"/>
          </a:p>
          <a:p>
            <a:r>
              <a:rPr lang="en-GB" i="1" dirty="0"/>
              <a:t>Pearl Petroleum v Kurdistan </a:t>
            </a:r>
            <a:r>
              <a:rPr lang="en-GB" dirty="0"/>
              <a:t>[2015] EWHC 3361 (</a:t>
            </a:r>
            <a:r>
              <a:rPr lang="en-GB" dirty="0" err="1"/>
              <a:t>Comm</a:t>
            </a:r>
            <a:r>
              <a:rPr lang="en-GB" dirty="0"/>
              <a:t>) </a:t>
            </a:r>
          </a:p>
          <a:p>
            <a:pPr marL="360000" lvl="2" indent="0">
              <a:buNone/>
            </a:pPr>
            <a:endParaRPr lang="en-GB" dirty="0"/>
          </a:p>
        </p:txBody>
      </p:sp>
    </p:spTree>
    <p:extLst>
      <p:ext uri="{BB962C8B-B14F-4D97-AF65-F5344CB8AC3E}">
        <p14:creationId xmlns:p14="http://schemas.microsoft.com/office/powerpoint/2010/main" val="63516637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0B57A5-3AC2-7D44-910C-7512C52ECA37}"/>
              </a:ext>
            </a:extLst>
          </p:cNvPr>
          <p:cNvSpPr>
            <a:spLocks noGrp="1"/>
          </p:cNvSpPr>
          <p:nvPr>
            <p:ph type="ctrTitle"/>
          </p:nvPr>
        </p:nvSpPr>
        <p:spPr/>
        <p:txBody>
          <a:bodyPr/>
          <a:lstStyle/>
          <a:p>
            <a:r>
              <a:rPr lang="en-GB" dirty="0" smtClean="0"/>
              <a:t>Alternative service</a:t>
            </a:r>
            <a:endParaRPr lang="en-GB" dirty="0"/>
          </a:p>
        </p:txBody>
      </p:sp>
      <p:sp>
        <p:nvSpPr>
          <p:cNvPr id="3" name="Subtitle 2">
            <a:extLst>
              <a:ext uri="{FF2B5EF4-FFF2-40B4-BE49-F238E27FC236}">
                <a16:creationId xmlns:a16="http://schemas.microsoft.com/office/drawing/2014/main" xmlns="" id="{326B0960-3D69-A048-83D5-A006932324ED}"/>
              </a:ext>
            </a:extLst>
          </p:cNvPr>
          <p:cNvSpPr>
            <a:spLocks noGrp="1"/>
          </p:cNvSpPr>
          <p:nvPr>
            <p:ph type="subTitle" idx="1"/>
          </p:nvPr>
        </p:nvSpPr>
        <p:spPr/>
        <p:txBody>
          <a:bodyPr/>
          <a:lstStyle/>
          <a:p>
            <a:r>
              <a:rPr lang="en-GB" dirty="0" smtClean="0"/>
              <a:t>UNDER THE HAGUE CONVENTION</a:t>
            </a:r>
            <a:endParaRPr lang="en-GB" dirty="0"/>
          </a:p>
        </p:txBody>
      </p:sp>
      <p:sp>
        <p:nvSpPr>
          <p:cNvPr id="4" name="Footer Placeholder 3">
            <a:extLst>
              <a:ext uri="{FF2B5EF4-FFF2-40B4-BE49-F238E27FC236}">
                <a16:creationId xmlns:a16="http://schemas.microsoft.com/office/drawing/2014/main" xmlns=""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xmlns="" id="{DFF3F92E-CE93-0141-8FD6-83BB68931F19}"/>
              </a:ext>
            </a:extLst>
          </p:cNvPr>
          <p:cNvSpPr>
            <a:spLocks noGrp="1"/>
          </p:cNvSpPr>
          <p:nvPr>
            <p:ph type="body" sz="quarter" idx="12"/>
          </p:nvPr>
        </p:nvSpPr>
        <p:spPr/>
        <p:txBody>
          <a:bodyPr/>
          <a:lstStyle/>
          <a:p>
            <a:r>
              <a:rPr lang="en-GB" dirty="0" smtClean="0"/>
              <a:t>Zahra Al-Rikabi</a:t>
            </a:r>
            <a:endParaRPr lang="en-GB" dirty="0"/>
          </a:p>
        </p:txBody>
      </p:sp>
    </p:spTree>
    <p:extLst>
      <p:ext uri="{BB962C8B-B14F-4D97-AF65-F5344CB8AC3E}">
        <p14:creationId xmlns:p14="http://schemas.microsoft.com/office/powerpoint/2010/main" val="39630695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Relevant </a:t>
            </a:r>
            <a:r>
              <a:rPr lang="en-GB" dirty="0" err="1" smtClean="0"/>
              <a:t>cpr</a:t>
            </a:r>
            <a:r>
              <a:rPr lang="en-GB" dirty="0" smtClean="0"/>
              <a:t> provisions</a:t>
            </a:r>
            <a:endParaRPr lang="en-GB" dirty="0"/>
          </a:p>
        </p:txBody>
      </p:sp>
      <p:sp>
        <p:nvSpPr>
          <p:cNvPr id="4" name="Content Placeholder 3"/>
          <p:cNvSpPr>
            <a:spLocks noGrp="1"/>
          </p:cNvSpPr>
          <p:nvPr>
            <p:ph sz="quarter" idx="11"/>
          </p:nvPr>
        </p:nvSpPr>
        <p:spPr/>
        <p:txBody>
          <a:bodyPr/>
          <a:lstStyle/>
          <a:p>
            <a:r>
              <a:rPr lang="en-GB" b="1" i="1" dirty="0" smtClean="0"/>
              <a:t>Service of the claim form by an alternative method or at an alternative place</a:t>
            </a:r>
            <a:r>
              <a:rPr lang="en-GB" dirty="0" smtClean="0"/>
              <a:t>: CRP r 6.15</a:t>
            </a:r>
          </a:p>
          <a:p>
            <a:r>
              <a:rPr lang="en-GB" b="1" i="1" dirty="0" smtClean="0"/>
              <a:t>Power of the Court to dispense with service of the claim form</a:t>
            </a:r>
            <a:r>
              <a:rPr lang="en-GB" dirty="0" smtClean="0"/>
              <a:t>: CPR r 6.16</a:t>
            </a:r>
          </a:p>
          <a:p>
            <a:r>
              <a:rPr lang="en-GB" b="1" i="1" dirty="0" smtClean="0"/>
              <a:t>Application for permission to serve the claim form out of the jurisdiction:</a:t>
            </a:r>
            <a:r>
              <a:rPr lang="en-GB" dirty="0" smtClean="0"/>
              <a:t> CPR r 6.37(5) </a:t>
            </a:r>
          </a:p>
          <a:p>
            <a:r>
              <a:rPr lang="en-GB" b="1" i="1" dirty="0" smtClean="0"/>
              <a:t>Methods of service – general provisions: </a:t>
            </a:r>
            <a:r>
              <a:rPr lang="en-GB" dirty="0" smtClean="0"/>
              <a:t>CPR r 6.40(1); where service is to be effected out of the United Kingdom CPR r 6.40(3) and (4)</a:t>
            </a:r>
          </a:p>
          <a:p>
            <a:r>
              <a:rPr lang="en-GB" b="1" i="1" dirty="0" smtClean="0"/>
              <a:t>Service of a claim form: </a:t>
            </a:r>
            <a:r>
              <a:rPr lang="en-GB" dirty="0" smtClean="0"/>
              <a:t>CPR 7.5(2)</a:t>
            </a:r>
          </a:p>
          <a:p>
            <a:r>
              <a:rPr lang="en-GB" b="1" i="1" dirty="0" smtClean="0"/>
              <a:t>Extension of time for serving a claim form: </a:t>
            </a:r>
            <a:r>
              <a:rPr lang="en-GB" dirty="0" smtClean="0"/>
              <a:t>CPR 7.6</a:t>
            </a:r>
            <a:endParaRPr lang="en-GB" dirty="0"/>
          </a:p>
        </p:txBody>
      </p:sp>
    </p:spTree>
    <p:extLst>
      <p:ext uri="{BB962C8B-B14F-4D97-AF65-F5344CB8AC3E}">
        <p14:creationId xmlns:p14="http://schemas.microsoft.com/office/powerpoint/2010/main" val="400466326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4" name="Title 3"/>
          <p:cNvSpPr>
            <a:spLocks noGrp="1"/>
          </p:cNvSpPr>
          <p:nvPr>
            <p:ph type="title"/>
          </p:nvPr>
        </p:nvSpPr>
        <p:spPr/>
        <p:txBody>
          <a:bodyPr/>
          <a:lstStyle/>
          <a:p>
            <a:r>
              <a:rPr lang="en-US" dirty="0" smtClean="0"/>
              <a:t>Source of the power</a:t>
            </a:r>
            <a:endParaRPr lang="en-US" dirty="0"/>
          </a:p>
        </p:txBody>
      </p:sp>
      <p:sp>
        <p:nvSpPr>
          <p:cNvPr id="5" name="Content Placeholder 4"/>
          <p:cNvSpPr>
            <a:spLocks noGrp="1"/>
          </p:cNvSpPr>
          <p:nvPr>
            <p:ph sz="quarter" idx="11"/>
          </p:nvPr>
        </p:nvSpPr>
        <p:spPr>
          <a:xfrm>
            <a:off x="846000" y="1399807"/>
            <a:ext cx="7454900" cy="4230526"/>
          </a:xfrm>
        </p:spPr>
        <p:txBody>
          <a:bodyPr>
            <a:normAutofit/>
          </a:bodyPr>
          <a:lstStyle/>
          <a:p>
            <a:pPr algn="just"/>
            <a:r>
              <a:rPr lang="en-US" dirty="0" smtClean="0"/>
              <a:t>The source of the power to make an order for service by an alternative method in respect of a person who was out of the jurisdiction is </a:t>
            </a:r>
            <a:r>
              <a:rPr lang="en-US" b="1" dirty="0" smtClean="0"/>
              <a:t>CPR r 6.37(5)(b)(</a:t>
            </a:r>
            <a:r>
              <a:rPr lang="en-US" b="1" dirty="0" err="1" smtClean="0"/>
              <a:t>i</a:t>
            </a:r>
            <a:r>
              <a:rPr lang="en-US" b="1" dirty="0" smtClean="0"/>
              <a:t>)</a:t>
            </a:r>
          </a:p>
          <a:p>
            <a:pPr marL="719138" indent="0" algn="just">
              <a:lnSpc>
                <a:spcPct val="100000"/>
              </a:lnSpc>
              <a:buNone/>
            </a:pPr>
            <a:endParaRPr lang="en-GB" sz="1400" dirty="0" smtClean="0"/>
          </a:p>
          <a:p>
            <a:pPr marL="719138" indent="0" algn="just">
              <a:lnSpc>
                <a:spcPct val="100000"/>
              </a:lnSpc>
              <a:buNone/>
            </a:pPr>
            <a:r>
              <a:rPr lang="en-GB" sz="1400" dirty="0" smtClean="0"/>
              <a:t>6.37</a:t>
            </a:r>
            <a:r>
              <a:rPr lang="en-GB" sz="1400" dirty="0"/>
              <a:t>— Application for permission to serve the claim form out of the jurisdiction</a:t>
            </a:r>
          </a:p>
          <a:p>
            <a:pPr marL="719138" indent="0" algn="just">
              <a:lnSpc>
                <a:spcPct val="100000"/>
              </a:lnSpc>
              <a:buNone/>
            </a:pPr>
            <a:r>
              <a:rPr lang="en-GB" sz="1400" dirty="0"/>
              <a:t>…</a:t>
            </a:r>
          </a:p>
          <a:p>
            <a:pPr marL="719138" indent="0" algn="just">
              <a:lnSpc>
                <a:spcPct val="100000"/>
              </a:lnSpc>
              <a:buNone/>
            </a:pPr>
            <a:r>
              <a:rPr lang="en-GB" sz="1400" dirty="0"/>
              <a:t>(5) Where the court gives permission to serve a claim form out of the jurisdiction—</a:t>
            </a:r>
          </a:p>
          <a:p>
            <a:pPr marL="719138" indent="0" algn="just">
              <a:lnSpc>
                <a:spcPct val="100000"/>
              </a:lnSpc>
              <a:buNone/>
            </a:pPr>
            <a:r>
              <a:rPr lang="en-GB" sz="1400" dirty="0"/>
              <a:t>…</a:t>
            </a:r>
          </a:p>
          <a:p>
            <a:pPr marL="719138" indent="0" algn="just">
              <a:lnSpc>
                <a:spcPct val="100000"/>
              </a:lnSpc>
              <a:buNone/>
            </a:pPr>
            <a:r>
              <a:rPr lang="en-GB" sz="1400" dirty="0"/>
              <a:t>(b) it may—</a:t>
            </a:r>
          </a:p>
          <a:p>
            <a:pPr marL="719138" indent="0" algn="just">
              <a:lnSpc>
                <a:spcPct val="100000"/>
              </a:lnSpc>
              <a:buNone/>
            </a:pPr>
            <a:r>
              <a:rPr lang="en-GB" sz="1400" dirty="0"/>
              <a:t>(</a:t>
            </a:r>
            <a:r>
              <a:rPr lang="en-GB" sz="1400" dirty="0" err="1"/>
              <a:t>i</a:t>
            </a:r>
            <a:r>
              <a:rPr lang="en-GB" sz="1400" dirty="0"/>
              <a:t>) give directions about the method of service; </a:t>
            </a:r>
            <a:r>
              <a:rPr lang="en-GB" sz="1400" dirty="0" smtClean="0"/>
              <a:t>and</a:t>
            </a:r>
          </a:p>
          <a:p>
            <a:pPr marL="719138" indent="0" algn="just">
              <a:lnSpc>
                <a:spcPct val="100000"/>
              </a:lnSpc>
              <a:buNone/>
            </a:pPr>
            <a:endParaRPr lang="en-US" sz="1400" b="1" dirty="0" smtClean="0"/>
          </a:p>
          <a:p>
            <a:pPr algn="just"/>
            <a:r>
              <a:rPr lang="en-US" dirty="0" smtClean="0"/>
              <a:t>It follows that an order for permission to serve out of the jurisdiction is always required, regardless of whether alternative service takes place within or outside the jurisdiction: </a:t>
            </a:r>
            <a:r>
              <a:rPr lang="en-US" b="1" i="1" dirty="0" err="1" smtClean="0"/>
              <a:t>Marashen</a:t>
            </a:r>
            <a:r>
              <a:rPr lang="en-US" b="1" i="1" dirty="0" smtClean="0"/>
              <a:t> Ltd v </a:t>
            </a:r>
            <a:r>
              <a:rPr lang="en-US" b="1" i="1" dirty="0" err="1" smtClean="0"/>
              <a:t>Kenvett</a:t>
            </a:r>
            <a:r>
              <a:rPr lang="en-US" b="1" i="1" dirty="0" smtClean="0"/>
              <a:t> Ltd [2017] EWHC 1706 (</a:t>
            </a:r>
            <a:r>
              <a:rPr lang="en-US" b="1" i="1" dirty="0" err="1" smtClean="0"/>
              <a:t>Ch</a:t>
            </a:r>
            <a:r>
              <a:rPr lang="en-US" b="1" i="1" dirty="0" smtClean="0"/>
              <a:t>)</a:t>
            </a:r>
          </a:p>
          <a:p>
            <a:pPr marL="719138" indent="0" algn="just">
              <a:buNone/>
            </a:pPr>
            <a:endParaRPr lang="en-US" sz="1200" dirty="0"/>
          </a:p>
        </p:txBody>
      </p:sp>
    </p:spTree>
    <p:extLst>
      <p:ext uri="{BB962C8B-B14F-4D97-AF65-F5344CB8AC3E}">
        <p14:creationId xmlns:p14="http://schemas.microsoft.com/office/powerpoint/2010/main" val="2044009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a:xfrm>
            <a:off x="866903" y="384177"/>
            <a:ext cx="7433997" cy="487280"/>
          </a:xfrm>
        </p:spPr>
        <p:txBody>
          <a:bodyPr>
            <a:noAutofit/>
          </a:bodyPr>
          <a:lstStyle/>
          <a:p>
            <a:r>
              <a:rPr lang="en-GB" sz="1800" dirty="0"/>
              <a:t>The Good Arguable Case Test following </a:t>
            </a:r>
            <a:r>
              <a:rPr lang="en-GB" sz="1800" i="1" dirty="0" err="1"/>
              <a:t>Brownlie</a:t>
            </a:r>
            <a:r>
              <a:rPr lang="en-GB" sz="1800" dirty="0"/>
              <a:t> and </a:t>
            </a:r>
            <a:r>
              <a:rPr lang="en-GB" sz="1800" i="1" dirty="0" err="1"/>
              <a:t>Kaefer</a:t>
            </a:r>
            <a:endParaRPr lang="en-GB" sz="1800" dirty="0"/>
          </a:p>
        </p:txBody>
      </p:sp>
      <p:sp>
        <p:nvSpPr>
          <p:cNvPr id="4" name="Content Placeholder 3"/>
          <p:cNvSpPr>
            <a:spLocks noGrp="1"/>
          </p:cNvSpPr>
          <p:nvPr>
            <p:ph sz="quarter" idx="11"/>
          </p:nvPr>
        </p:nvSpPr>
        <p:spPr/>
        <p:txBody>
          <a:bodyPr/>
          <a:lstStyle/>
          <a:p>
            <a:pPr marL="0" indent="0">
              <a:buNone/>
            </a:pPr>
            <a:endParaRPr lang="en-GB" i="1" dirty="0"/>
          </a:p>
          <a:p>
            <a:r>
              <a:rPr lang="en-GB" i="1" dirty="0" err="1"/>
              <a:t>Kaefer</a:t>
            </a:r>
            <a:r>
              <a:rPr lang="en-GB" i="1" dirty="0"/>
              <a:t> </a:t>
            </a:r>
            <a:r>
              <a:rPr lang="en-GB" i="1" dirty="0" err="1"/>
              <a:t>Aislamientos</a:t>
            </a:r>
            <a:r>
              <a:rPr lang="en-GB" i="1" dirty="0"/>
              <a:t> SA de CV v AMS Drilling Mexico SA de CV </a:t>
            </a:r>
            <a:r>
              <a:rPr lang="en-GB" dirty="0"/>
              <a:t>[2019] EWCA Civ 10</a:t>
            </a:r>
          </a:p>
          <a:p>
            <a:pPr lvl="1"/>
            <a:endParaRPr lang="en-GB" dirty="0"/>
          </a:p>
          <a:p>
            <a:pPr lvl="2"/>
            <a:r>
              <a:rPr lang="en-GB" dirty="0"/>
              <a:t>Green LJ – a test “intended to be straightforward has become befuddled by glosses, glosses upon glosses, explications and reformulations”</a:t>
            </a:r>
          </a:p>
          <a:p>
            <a:pPr marL="360000" lvl="2" indent="0">
              <a:buNone/>
            </a:pPr>
            <a:endParaRPr lang="en-GB" dirty="0"/>
          </a:p>
          <a:p>
            <a:pPr lvl="2"/>
            <a:r>
              <a:rPr lang="en-GB" dirty="0"/>
              <a:t>Nigel Davis LJ – in “something of a fog as to the difference between an explication and a gloss “ </a:t>
            </a:r>
          </a:p>
          <a:p>
            <a:endParaRPr lang="en-GB" dirty="0"/>
          </a:p>
        </p:txBody>
      </p:sp>
    </p:spTree>
    <p:extLst>
      <p:ext uri="{BB962C8B-B14F-4D97-AF65-F5344CB8AC3E}">
        <p14:creationId xmlns:p14="http://schemas.microsoft.com/office/powerpoint/2010/main" val="277005061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Full and frank disclosure</a:t>
            </a:r>
            <a:endParaRPr lang="en-GB" dirty="0"/>
          </a:p>
        </p:txBody>
      </p:sp>
      <p:sp>
        <p:nvSpPr>
          <p:cNvPr id="4" name="Content Placeholder 3"/>
          <p:cNvSpPr>
            <a:spLocks noGrp="1"/>
          </p:cNvSpPr>
          <p:nvPr>
            <p:ph sz="quarter" idx="11"/>
          </p:nvPr>
        </p:nvSpPr>
        <p:spPr>
          <a:xfrm>
            <a:off x="825097" y="1306674"/>
            <a:ext cx="7454900" cy="4332126"/>
          </a:xfrm>
        </p:spPr>
        <p:txBody>
          <a:bodyPr>
            <a:normAutofit fontScale="92500"/>
          </a:bodyPr>
          <a:lstStyle/>
          <a:p>
            <a:pPr algn="just"/>
            <a:r>
              <a:rPr lang="en-GB" dirty="0" smtClean="0"/>
              <a:t>If the order for permission to serve out is set aside, the permission to service by an alternative method is also set aside:</a:t>
            </a:r>
            <a:r>
              <a:rPr lang="en-US" b="1" i="1" dirty="0" smtClean="0"/>
              <a:t>The </a:t>
            </a:r>
            <a:r>
              <a:rPr lang="en-US" b="1" i="1" dirty="0"/>
              <a:t>Libyan Investment Authority v JP Morgan Markets Ltd &amp; </a:t>
            </a:r>
            <a:r>
              <a:rPr lang="en-US" b="1" i="1" dirty="0" err="1"/>
              <a:t>Ors</a:t>
            </a:r>
            <a:r>
              <a:rPr lang="en-US" b="1" i="1" dirty="0"/>
              <a:t>. </a:t>
            </a:r>
            <a:r>
              <a:rPr lang="en-US" dirty="0"/>
              <a:t>[2019] EWHC 1452 (</a:t>
            </a:r>
            <a:r>
              <a:rPr lang="en-US" dirty="0" err="1"/>
              <a:t>Comm</a:t>
            </a:r>
            <a:r>
              <a:rPr lang="en-US" dirty="0"/>
              <a:t>). </a:t>
            </a:r>
            <a:r>
              <a:rPr lang="en-US" dirty="0" smtClean="0"/>
              <a:t>  </a:t>
            </a:r>
          </a:p>
          <a:p>
            <a:pPr algn="just"/>
            <a:r>
              <a:rPr lang="en-US" dirty="0" smtClean="0"/>
              <a:t>At [97], Bryan </a:t>
            </a:r>
            <a:r>
              <a:rPr lang="en-US" dirty="0"/>
              <a:t>J cited previous authority for the proposition </a:t>
            </a:r>
            <a:r>
              <a:rPr lang="en-US" dirty="0" smtClean="0"/>
              <a:t>that, in the context of an application for permission to serve out of the jurisdiction:</a:t>
            </a:r>
            <a:endParaRPr lang="en-US" dirty="0"/>
          </a:p>
          <a:p>
            <a:pPr marL="719138" indent="0" algn="just">
              <a:buNone/>
            </a:pPr>
            <a:r>
              <a:rPr lang="en-US" sz="1400" dirty="0"/>
              <a:t>… The focus of the inquiry is on whether the court should assume jurisdiction over a dispute. The court needs to be satisfied that there is a dispute properly to be heard (i.e. that there is a serious issue to be tried); that there is a good arguable case that the court has jurisdiction to hear it; and that England is clearly the appropriate forum. Beyond that, the court is not concerned with the merits of the case. </a:t>
            </a:r>
          </a:p>
          <a:p>
            <a:pPr marL="719138" indent="0">
              <a:buNone/>
            </a:pPr>
            <a:r>
              <a:rPr lang="en-GB" sz="1400" dirty="0" smtClean="0"/>
              <a:t>…</a:t>
            </a:r>
          </a:p>
          <a:p>
            <a:pPr marL="719138" indent="0">
              <a:buNone/>
            </a:pPr>
            <a:r>
              <a:rPr lang="en-GB" sz="1400" dirty="0" smtClean="0"/>
              <a:t>If [the applicant] was aware of matters which might reasonably have caused the judge to have any doubt whether he should grant permission to serve out of the jurisdiction, those would have been relevant matters and therefore ought to have been disclosed…</a:t>
            </a:r>
            <a:endParaRPr lang="en-GB" sz="1400" dirty="0"/>
          </a:p>
          <a:p>
            <a:r>
              <a:rPr lang="en-GB" sz="1700" dirty="0" smtClean="0"/>
              <a:t>Appendix 9 of the Commercial Court Guide, paragraph 2(c) at page 117. </a:t>
            </a:r>
          </a:p>
        </p:txBody>
      </p:sp>
    </p:spTree>
    <p:extLst>
      <p:ext uri="{BB962C8B-B14F-4D97-AF65-F5344CB8AC3E}">
        <p14:creationId xmlns:p14="http://schemas.microsoft.com/office/powerpoint/2010/main" val="404688601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normAutofit fontScale="90000"/>
          </a:bodyPr>
          <a:lstStyle/>
          <a:p>
            <a:r>
              <a:rPr lang="en-GB" dirty="0" smtClean="0"/>
              <a:t>The need for EXCEPTIONAL circumstances</a:t>
            </a:r>
            <a:endParaRPr lang="en-GB" dirty="0"/>
          </a:p>
        </p:txBody>
      </p:sp>
      <p:sp>
        <p:nvSpPr>
          <p:cNvPr id="4" name="Content Placeholder 3"/>
          <p:cNvSpPr>
            <a:spLocks noGrp="1"/>
          </p:cNvSpPr>
          <p:nvPr>
            <p:ph sz="quarter" idx="11"/>
          </p:nvPr>
        </p:nvSpPr>
        <p:spPr>
          <a:xfrm>
            <a:off x="702067" y="1399806"/>
            <a:ext cx="7454900" cy="4064000"/>
          </a:xfrm>
        </p:spPr>
        <p:txBody>
          <a:bodyPr/>
          <a:lstStyle/>
          <a:p>
            <a:pPr algn="just"/>
            <a:r>
              <a:rPr lang="en-GB" b="1" i="1" dirty="0"/>
              <a:t>Cecil v </a:t>
            </a:r>
            <a:r>
              <a:rPr lang="en-GB" b="1" i="1" dirty="0" err="1" smtClean="0"/>
              <a:t>Bayat</a:t>
            </a:r>
            <a:r>
              <a:rPr lang="en-GB" dirty="0" smtClean="0"/>
              <a:t> [2011] EWCA </a:t>
            </a:r>
            <a:r>
              <a:rPr lang="en-GB" dirty="0" err="1" smtClean="0"/>
              <a:t>Civ</a:t>
            </a:r>
            <a:r>
              <a:rPr lang="en-GB" dirty="0" smtClean="0"/>
              <a:t> 135, Stanley </a:t>
            </a:r>
            <a:r>
              <a:rPr lang="en-GB" dirty="0" err="1" smtClean="0"/>
              <a:t>Burnton</a:t>
            </a:r>
            <a:r>
              <a:rPr lang="en-GB" dirty="0" smtClean="0"/>
              <a:t> LJ held </a:t>
            </a:r>
            <a:r>
              <a:rPr lang="en-GB" dirty="0"/>
              <a:t>at [65] </a:t>
            </a:r>
            <a:r>
              <a:rPr lang="en-GB" dirty="0" smtClean="0"/>
              <a:t>that </a:t>
            </a:r>
            <a:r>
              <a:rPr lang="en-GB" i="1" dirty="0" smtClean="0"/>
              <a:t>“…service on a party to the Hague Convention by an alternative method under CPR r 6.15 should be regarded as </a:t>
            </a:r>
            <a:r>
              <a:rPr lang="en-GB" b="1" i="1" dirty="0" smtClean="0"/>
              <a:t>exceptional, to be permitted in special circumstances only</a:t>
            </a:r>
            <a:r>
              <a:rPr lang="en-GB" dirty="0" smtClean="0"/>
              <a:t>”. </a:t>
            </a:r>
          </a:p>
          <a:p>
            <a:pPr algn="just"/>
            <a:r>
              <a:rPr lang="en-GB" dirty="0" smtClean="0"/>
              <a:t>The weight of high court authority treats this test as applying in all cases of alternative service under the Hague Convention, and not only in cases in which the foreign country has objected to the method of service in question. </a:t>
            </a:r>
          </a:p>
          <a:p>
            <a:pPr algn="just"/>
            <a:r>
              <a:rPr lang="en-GB" dirty="0" smtClean="0"/>
              <a:t>The position has now been clarified by the Court of Appeal in </a:t>
            </a:r>
            <a:r>
              <a:rPr lang="en-GB" b="1" i="1" dirty="0" err="1" smtClean="0"/>
              <a:t>Société</a:t>
            </a:r>
            <a:r>
              <a:rPr lang="en-GB" b="1" i="1" dirty="0" smtClean="0"/>
              <a:t> </a:t>
            </a:r>
            <a:r>
              <a:rPr lang="en-GB" b="1" i="1" dirty="0" err="1" smtClean="0"/>
              <a:t>Generale</a:t>
            </a:r>
            <a:r>
              <a:rPr lang="en-GB" b="1" i="1" dirty="0" smtClean="0"/>
              <a:t> v </a:t>
            </a:r>
            <a:r>
              <a:rPr lang="en-GB" b="1" i="1" dirty="0" err="1" smtClean="0"/>
              <a:t>Goldas</a:t>
            </a:r>
            <a:r>
              <a:rPr lang="en-GB" b="1" i="1" dirty="0" smtClean="0"/>
              <a:t> </a:t>
            </a:r>
            <a:r>
              <a:rPr lang="en-GB" b="1" i="1" dirty="0" err="1" smtClean="0"/>
              <a:t>Kuyumculuk</a:t>
            </a:r>
            <a:r>
              <a:rPr lang="en-GB" b="1" i="1" dirty="0" smtClean="0"/>
              <a:t> </a:t>
            </a:r>
            <a:r>
              <a:rPr lang="en-GB" b="1" i="1" dirty="0" err="1" smtClean="0"/>
              <a:t>Sanayi</a:t>
            </a:r>
            <a:r>
              <a:rPr lang="en-GB" b="1" i="1" dirty="0" smtClean="0"/>
              <a:t> </a:t>
            </a:r>
            <a:r>
              <a:rPr lang="en-GB" b="1" i="1" dirty="0" err="1" smtClean="0"/>
              <a:t>Ithalat</a:t>
            </a:r>
            <a:r>
              <a:rPr lang="en-GB" b="1" i="1" dirty="0" smtClean="0"/>
              <a:t> </a:t>
            </a:r>
            <a:r>
              <a:rPr lang="en-GB" b="1" i="1" dirty="0" err="1" smtClean="0"/>
              <a:t>Ihracat</a:t>
            </a:r>
            <a:r>
              <a:rPr lang="en-GB" b="1" i="1" dirty="0" smtClean="0"/>
              <a:t> AS and </a:t>
            </a:r>
            <a:r>
              <a:rPr lang="en-GB" b="1" i="1" dirty="0" err="1" smtClean="0"/>
              <a:t>ors</a:t>
            </a:r>
            <a:r>
              <a:rPr lang="en-GB" b="1" i="1" dirty="0" smtClean="0"/>
              <a:t>. </a:t>
            </a:r>
            <a:r>
              <a:rPr lang="en-GB" dirty="0" smtClean="0"/>
              <a:t>[2019] 1 WLR 346. Longmore LJ held at [34] that Stanley </a:t>
            </a:r>
            <a:r>
              <a:rPr lang="en-GB" dirty="0" err="1" smtClean="0"/>
              <a:t>Burnton</a:t>
            </a:r>
            <a:r>
              <a:rPr lang="en-GB" dirty="0"/>
              <a:t> </a:t>
            </a:r>
            <a:r>
              <a:rPr lang="en-GB" dirty="0" smtClean="0"/>
              <a:t>LJ’s dictum in </a:t>
            </a:r>
            <a:r>
              <a:rPr lang="en-GB" i="1" dirty="0" smtClean="0"/>
              <a:t>Cecil v </a:t>
            </a:r>
            <a:r>
              <a:rPr lang="en-GB" i="1" dirty="0" err="1" smtClean="0"/>
              <a:t>Bayat</a:t>
            </a:r>
            <a:r>
              <a:rPr lang="en-GB" i="1" dirty="0" smtClean="0"/>
              <a:t> </a:t>
            </a:r>
            <a:r>
              <a:rPr lang="en-GB" dirty="0" smtClean="0"/>
              <a:t>was not limited to cases where alternative service subverted or was designed to subvert the Hague Convention. </a:t>
            </a:r>
          </a:p>
          <a:p>
            <a:pPr algn="just"/>
            <a:r>
              <a:rPr lang="en-GB" dirty="0" smtClean="0"/>
              <a:t>Longmore LJ added that “</a:t>
            </a:r>
            <a:r>
              <a:rPr lang="en-GB" i="1" dirty="0" smtClean="0"/>
              <a:t>If any change to the approach of the court to applications for … alternative service is to be made in Hague Convention cases, that is a matter for the Supreme Court, rather than this court</a:t>
            </a:r>
            <a:r>
              <a:rPr lang="en-GB" dirty="0" smtClean="0"/>
              <a:t>”. </a:t>
            </a:r>
          </a:p>
          <a:p>
            <a:endParaRPr lang="en-GB" dirty="0"/>
          </a:p>
        </p:txBody>
      </p:sp>
    </p:spTree>
    <p:extLst>
      <p:ext uri="{BB962C8B-B14F-4D97-AF65-F5344CB8AC3E}">
        <p14:creationId xmlns:p14="http://schemas.microsoft.com/office/powerpoint/2010/main" val="372237215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normAutofit fontScale="90000"/>
          </a:bodyPr>
          <a:lstStyle/>
          <a:p>
            <a:r>
              <a:rPr lang="en-GB" dirty="0" smtClean="0"/>
              <a:t>What constitutes an exceptional reason?</a:t>
            </a:r>
            <a:endParaRPr lang="en-GB" dirty="0"/>
          </a:p>
        </p:txBody>
      </p:sp>
      <p:sp>
        <p:nvSpPr>
          <p:cNvPr id="4" name="Content Placeholder 3"/>
          <p:cNvSpPr>
            <a:spLocks noGrp="1"/>
          </p:cNvSpPr>
          <p:nvPr>
            <p:ph sz="quarter" idx="11"/>
          </p:nvPr>
        </p:nvSpPr>
        <p:spPr>
          <a:xfrm>
            <a:off x="846000" y="1361600"/>
            <a:ext cx="7454900" cy="4064000"/>
          </a:xfrm>
        </p:spPr>
        <p:txBody>
          <a:bodyPr/>
          <a:lstStyle/>
          <a:p>
            <a:r>
              <a:rPr lang="en-GB" dirty="0"/>
              <a:t>In </a:t>
            </a:r>
            <a:r>
              <a:rPr lang="en-GB" b="1" i="1" dirty="0"/>
              <a:t>Cecil v </a:t>
            </a:r>
            <a:r>
              <a:rPr lang="en-GB" b="1" i="1" dirty="0" err="1"/>
              <a:t>Bayat</a:t>
            </a:r>
            <a:r>
              <a:rPr lang="en-GB" dirty="0"/>
              <a:t>, Stanley </a:t>
            </a:r>
            <a:r>
              <a:rPr lang="en-GB" dirty="0" err="1"/>
              <a:t>Burnton</a:t>
            </a:r>
            <a:r>
              <a:rPr lang="en-GB" dirty="0"/>
              <a:t> LJ gave the following guidance at [68] as to the kind of circumstances which may </a:t>
            </a:r>
            <a:r>
              <a:rPr lang="en-GB" dirty="0" smtClean="0"/>
              <a:t>amount to exceptional circumstances: </a:t>
            </a:r>
            <a:endParaRPr lang="en-GB" dirty="0"/>
          </a:p>
          <a:p>
            <a:endParaRPr lang="en-GB" dirty="0" smtClean="0"/>
          </a:p>
          <a:p>
            <a:pPr marL="719138" lvl="1" indent="0" algn="just">
              <a:buNone/>
            </a:pPr>
            <a:r>
              <a:rPr lang="en-GB" dirty="0" smtClean="0"/>
              <a:t>Service by alternative means may be justified by facts specific to the defendant, as where there are grounds for believing that he has or will seek to avoid personal service where that is the only method permitted by the foreign law, or by facts relating to the proceedings, as where an injunction has been obtained without notice, or where an urgent application on notice for injunctive relief is required to be made after the issue of proceedings. </a:t>
            </a:r>
          </a:p>
          <a:p>
            <a:pPr marL="0" lvl="1" indent="0" algn="just">
              <a:buNone/>
            </a:pPr>
            <a:endParaRPr lang="en-GB" dirty="0"/>
          </a:p>
          <a:p>
            <a:pPr marL="285750" lvl="1" indent="-285750" algn="just"/>
            <a:r>
              <a:rPr lang="en-GB" dirty="0" smtClean="0"/>
              <a:t>In reaching a conclusion as to whether or not alternative service should be ordered, the court takes into account all the relevant circumstances. </a:t>
            </a:r>
          </a:p>
        </p:txBody>
      </p:sp>
    </p:spTree>
    <p:extLst>
      <p:ext uri="{BB962C8B-B14F-4D97-AF65-F5344CB8AC3E}">
        <p14:creationId xmlns:p14="http://schemas.microsoft.com/office/powerpoint/2010/main" val="29669451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Delay	</a:t>
            </a:r>
            <a:endParaRPr lang="en-GB" dirty="0"/>
          </a:p>
        </p:txBody>
      </p:sp>
      <p:sp>
        <p:nvSpPr>
          <p:cNvPr id="4" name="Content Placeholder 3"/>
          <p:cNvSpPr>
            <a:spLocks noGrp="1"/>
          </p:cNvSpPr>
          <p:nvPr>
            <p:ph sz="quarter" idx="11"/>
          </p:nvPr>
        </p:nvSpPr>
        <p:spPr>
          <a:xfrm>
            <a:off x="755945" y="1398268"/>
            <a:ext cx="7454900" cy="4064000"/>
          </a:xfrm>
        </p:spPr>
        <p:txBody>
          <a:bodyPr/>
          <a:lstStyle/>
          <a:p>
            <a:r>
              <a:rPr lang="en-GB" dirty="0" smtClean="0"/>
              <a:t>In </a:t>
            </a:r>
            <a:r>
              <a:rPr lang="en-GB" b="1" i="1" dirty="0" err="1" smtClean="0"/>
              <a:t>Marashen</a:t>
            </a:r>
            <a:r>
              <a:rPr lang="en-GB" b="1" i="1" dirty="0" smtClean="0"/>
              <a:t> Ltd v </a:t>
            </a:r>
            <a:r>
              <a:rPr lang="en-GB" b="1" i="1" dirty="0" err="1" smtClean="0"/>
              <a:t>Kenvette</a:t>
            </a:r>
            <a:r>
              <a:rPr lang="en-GB" b="1" i="1" dirty="0" smtClean="0"/>
              <a:t> Ltd</a:t>
            </a:r>
            <a:r>
              <a:rPr lang="en-GB" dirty="0" smtClean="0"/>
              <a:t>, per David </a:t>
            </a:r>
            <a:r>
              <a:rPr lang="en-GB" dirty="0"/>
              <a:t>Foxton QC </a:t>
            </a:r>
            <a:r>
              <a:rPr lang="en-GB" dirty="0" smtClean="0"/>
              <a:t>at [57]: </a:t>
            </a:r>
            <a:endParaRPr lang="en-GB" dirty="0"/>
          </a:p>
          <a:p>
            <a:pPr marL="720725" indent="0" algn="just">
              <a:buNone/>
            </a:pPr>
            <a:r>
              <a:rPr lang="en-GB" dirty="0" smtClean="0"/>
              <a:t>Mere delay or expense in serving in accordance with the treaty cannot, without more, constitute such “exceptional circumstances”. I say “without more” because delay might be the cause of some other form of litigation prejudice, or be of such exceptional length as to be incompatible with the due administration of justice.</a:t>
            </a:r>
          </a:p>
          <a:p>
            <a:pPr algn="just"/>
            <a:r>
              <a:rPr lang="en-GB" dirty="0" smtClean="0"/>
              <a:t>On the facts, 8 – 10 months was treated as insufficient. </a:t>
            </a:r>
          </a:p>
          <a:p>
            <a:pPr marL="0" indent="0" algn="just">
              <a:buNone/>
            </a:pPr>
            <a:endParaRPr lang="en-GB" dirty="0" smtClean="0"/>
          </a:p>
          <a:p>
            <a:pPr marL="0" indent="0">
              <a:buNone/>
            </a:pPr>
            <a:r>
              <a:rPr lang="en-GB" u="sng" dirty="0" smtClean="0"/>
              <a:t>Urgent </a:t>
            </a:r>
            <a:r>
              <a:rPr lang="en-GB" u="sng" dirty="0"/>
              <a:t>injunctive relief obtained without notice</a:t>
            </a:r>
            <a:endParaRPr lang="en-GB" dirty="0"/>
          </a:p>
          <a:p>
            <a:pPr algn="just"/>
            <a:r>
              <a:rPr lang="en-GB" b="1" i="1" dirty="0"/>
              <a:t>BVC v EWF </a:t>
            </a:r>
            <a:r>
              <a:rPr lang="en-GB" dirty="0"/>
              <a:t>[2018] EWHC 2674 (QB), Karen Steyn QC held that service of the proceedings out of the jurisdiction by email was the only effective means of protecting the claimant’s legal rights in circumstances where an interim injunction had been granted at a private hearing, on an </a:t>
            </a:r>
            <a:r>
              <a:rPr lang="en-GB" i="1" dirty="0"/>
              <a:t>ex parte </a:t>
            </a:r>
            <a:r>
              <a:rPr lang="en-GB" dirty="0"/>
              <a:t>basis.  </a:t>
            </a:r>
          </a:p>
          <a:p>
            <a:pPr marL="0" indent="0">
              <a:buNone/>
            </a:pPr>
            <a:endParaRPr lang="en-GB" dirty="0"/>
          </a:p>
        </p:txBody>
      </p:sp>
    </p:spTree>
    <p:extLst>
      <p:ext uri="{BB962C8B-B14F-4D97-AF65-F5344CB8AC3E}">
        <p14:creationId xmlns:p14="http://schemas.microsoft.com/office/powerpoint/2010/main" val="31529396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endParaRPr lang="en-GB" dirty="0"/>
          </a:p>
        </p:txBody>
      </p:sp>
      <p:sp>
        <p:nvSpPr>
          <p:cNvPr id="4" name="Content Placeholder 3"/>
          <p:cNvSpPr>
            <a:spLocks noGrp="1"/>
          </p:cNvSpPr>
          <p:nvPr>
            <p:ph sz="quarter" idx="11"/>
          </p:nvPr>
        </p:nvSpPr>
        <p:spPr>
          <a:xfrm>
            <a:off x="825097" y="1395466"/>
            <a:ext cx="7454900" cy="4064000"/>
          </a:xfrm>
        </p:spPr>
        <p:txBody>
          <a:bodyPr>
            <a:normAutofit fontScale="85000" lnSpcReduction="10000"/>
          </a:bodyPr>
          <a:lstStyle/>
          <a:p>
            <a:pPr marL="0" indent="0">
              <a:buNone/>
            </a:pPr>
            <a:r>
              <a:rPr lang="en-GB" u="sng" dirty="0" smtClean="0"/>
              <a:t>Delay was such that it could be assumed that something had gone wrong</a:t>
            </a:r>
          </a:p>
          <a:p>
            <a:r>
              <a:rPr lang="en-GB" b="1" i="1" dirty="0" err="1" smtClean="0"/>
              <a:t>Jemella</a:t>
            </a:r>
            <a:r>
              <a:rPr lang="en-GB" b="1" i="1" dirty="0" smtClean="0"/>
              <a:t> Group Ltd v </a:t>
            </a:r>
            <a:r>
              <a:rPr lang="en-GB" b="1" i="1" dirty="0" err="1" smtClean="0"/>
              <a:t>Shenzhe</a:t>
            </a:r>
            <a:r>
              <a:rPr lang="en-GB" b="1" i="1" dirty="0" smtClean="0"/>
              <a:t> </a:t>
            </a:r>
            <a:r>
              <a:rPr lang="en-GB" b="1" i="1" dirty="0" err="1" smtClean="0"/>
              <a:t>Jinri</a:t>
            </a:r>
            <a:r>
              <a:rPr lang="en-GB" b="1" i="1" dirty="0" smtClean="0"/>
              <a:t> Electrical </a:t>
            </a:r>
            <a:r>
              <a:rPr lang="en-GB" b="1" i="1" dirty="0" err="1" smtClean="0"/>
              <a:t>Applicance</a:t>
            </a:r>
            <a:r>
              <a:rPr lang="en-GB" b="1" i="1" dirty="0" smtClean="0"/>
              <a:t> Co Ltd </a:t>
            </a:r>
            <a:r>
              <a:rPr lang="en-GB" dirty="0" smtClean="0"/>
              <a:t>[2018] 5 WLRUK 303.</a:t>
            </a:r>
          </a:p>
          <a:p>
            <a:pPr lvl="1" algn="just"/>
            <a:r>
              <a:rPr lang="en-GB" dirty="0"/>
              <a:t>Service in China had to be effected through the Chinese Ministry of Justice. </a:t>
            </a:r>
            <a:r>
              <a:rPr lang="en-GB" dirty="0" smtClean="0"/>
              <a:t>It has opted out of art. 10(a) of the Convention and so service by post was not permitted.</a:t>
            </a:r>
          </a:p>
          <a:p>
            <a:pPr lvl="1" algn="just"/>
            <a:r>
              <a:rPr lang="en-GB" dirty="0" smtClean="0"/>
              <a:t>In addition to serving under the Hague Convention, the claimant had also delivered the claim form documents to the defendant’s business address using a local courier service. Order granted under CPR r 6.15(2) that this was good service. </a:t>
            </a:r>
          </a:p>
          <a:p>
            <a:pPr marL="0" indent="0">
              <a:buNone/>
            </a:pPr>
            <a:r>
              <a:rPr lang="en-GB" u="sng" dirty="0" smtClean="0"/>
              <a:t>Delay in context of joinder to existing proceedings: </a:t>
            </a:r>
          </a:p>
          <a:p>
            <a:pPr algn="just"/>
            <a:r>
              <a:rPr lang="en-GB" dirty="0" smtClean="0"/>
              <a:t>In </a:t>
            </a:r>
            <a:r>
              <a:rPr lang="en-GB" b="1" i="1" dirty="0" err="1"/>
              <a:t>Avonwick</a:t>
            </a:r>
            <a:r>
              <a:rPr lang="en-GB" b="1" i="1" dirty="0"/>
              <a:t> Holdings Ltd v </a:t>
            </a:r>
            <a:r>
              <a:rPr lang="en-GB" b="1" i="1" dirty="0" err="1"/>
              <a:t>Azitio</a:t>
            </a:r>
            <a:r>
              <a:rPr lang="en-GB" b="1" i="1" dirty="0"/>
              <a:t> Holding Ltd </a:t>
            </a:r>
            <a:r>
              <a:rPr lang="en-GB" dirty="0"/>
              <a:t>[2019] EWHC 1254 (</a:t>
            </a:r>
            <a:r>
              <a:rPr lang="en-GB" dirty="0" err="1"/>
              <a:t>Comm</a:t>
            </a:r>
            <a:r>
              <a:rPr lang="en-GB" dirty="0"/>
              <a:t>), Moulder J held at [34] that “</a:t>
            </a:r>
            <a:r>
              <a:rPr lang="en-GB" i="1" dirty="0"/>
              <a:t>one must look at the question of delay in a fact sensitive way and look at the significance of delay in the context of the proceedings</a:t>
            </a:r>
            <a:r>
              <a:rPr lang="en-GB" i="1" dirty="0" smtClean="0"/>
              <a:t>.</a:t>
            </a:r>
            <a:r>
              <a:rPr lang="en-GB" dirty="0" smtClean="0"/>
              <a:t>” The relevant circumstances were held to include weighing the time that would be taken to effect service under the Hague Convention against the “litigation prejudice” which would be caused to the efficient progress of the litigation where a trial had been fixed for October 2019. </a:t>
            </a:r>
          </a:p>
        </p:txBody>
      </p:sp>
    </p:spTree>
    <p:extLst>
      <p:ext uri="{BB962C8B-B14F-4D97-AF65-F5344CB8AC3E}">
        <p14:creationId xmlns:p14="http://schemas.microsoft.com/office/powerpoint/2010/main" val="228480796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endParaRPr lang="en-GB" dirty="0"/>
          </a:p>
        </p:txBody>
      </p:sp>
      <p:sp>
        <p:nvSpPr>
          <p:cNvPr id="4" name="Content Placeholder 3"/>
          <p:cNvSpPr>
            <a:spLocks noGrp="1"/>
          </p:cNvSpPr>
          <p:nvPr>
            <p:ph sz="quarter" idx="11"/>
          </p:nvPr>
        </p:nvSpPr>
        <p:spPr>
          <a:xfrm>
            <a:off x="846000" y="1467540"/>
            <a:ext cx="7454900" cy="4064000"/>
          </a:xfrm>
        </p:spPr>
        <p:txBody>
          <a:bodyPr/>
          <a:lstStyle/>
          <a:p>
            <a:pPr algn="just"/>
            <a:r>
              <a:rPr lang="en-GB" dirty="0" smtClean="0"/>
              <a:t>In </a:t>
            </a:r>
            <a:r>
              <a:rPr lang="en-GB" b="1" i="1" dirty="0" err="1" smtClean="0"/>
              <a:t>Flota</a:t>
            </a:r>
            <a:r>
              <a:rPr lang="en-GB" b="1" i="1" dirty="0" smtClean="0"/>
              <a:t> </a:t>
            </a:r>
            <a:r>
              <a:rPr lang="en-GB" b="1" i="1" dirty="0" err="1" smtClean="0"/>
              <a:t>Petrolera</a:t>
            </a:r>
            <a:r>
              <a:rPr lang="en-GB" b="1" i="1" dirty="0" smtClean="0"/>
              <a:t> </a:t>
            </a:r>
            <a:r>
              <a:rPr lang="en-GB" b="1" i="1" dirty="0" err="1" smtClean="0"/>
              <a:t>Ecuatoriana</a:t>
            </a:r>
            <a:r>
              <a:rPr lang="en-GB" b="1" i="1" dirty="0" smtClean="0"/>
              <a:t> v </a:t>
            </a:r>
            <a:r>
              <a:rPr lang="en-GB" b="1" i="1" dirty="0" err="1" smtClean="0"/>
              <a:t>Petroleos</a:t>
            </a:r>
            <a:r>
              <a:rPr lang="en-GB" b="1" i="1" dirty="0" smtClean="0"/>
              <a:t> de </a:t>
            </a:r>
            <a:r>
              <a:rPr lang="en-GB" b="1" i="1" dirty="0" err="1" smtClean="0"/>
              <a:t>Venezuala</a:t>
            </a:r>
            <a:r>
              <a:rPr lang="en-GB" b="1" i="1" dirty="0" smtClean="0"/>
              <a:t> SA</a:t>
            </a:r>
            <a:r>
              <a:rPr lang="en-GB" dirty="0" smtClean="0"/>
              <a:t>. [2017] EWHC 3630 (</a:t>
            </a:r>
            <a:r>
              <a:rPr lang="en-GB" dirty="0" err="1" smtClean="0"/>
              <a:t>Comm</a:t>
            </a:r>
            <a:r>
              <a:rPr lang="en-GB" dirty="0" smtClean="0"/>
              <a:t>), </a:t>
            </a:r>
            <a:r>
              <a:rPr lang="en-GB" dirty="0" err="1" smtClean="0"/>
              <a:t>Leggatt</a:t>
            </a:r>
            <a:r>
              <a:rPr lang="en-GB" dirty="0" smtClean="0"/>
              <a:t> J granted permission at [22] – [23] for the defendant’s English solicitors to be served on the basis that </a:t>
            </a:r>
          </a:p>
          <a:p>
            <a:pPr marL="580050" lvl="1" indent="-400050" algn="just">
              <a:buAutoNum type="romanLcParenBoth"/>
            </a:pPr>
            <a:r>
              <a:rPr lang="en-GB" dirty="0" smtClean="0"/>
              <a:t>that method of service is guaranteed to give adequate notice to the defendant; </a:t>
            </a:r>
          </a:p>
          <a:p>
            <a:pPr marL="580050" lvl="1" indent="-400050" algn="just">
              <a:buAutoNum type="romanLcParenBoth"/>
            </a:pPr>
            <a:r>
              <a:rPr lang="en-GB" dirty="0" smtClean="0"/>
              <a:t>the delay that would otherwise occur (approximately 8 months) would be very substantial; and </a:t>
            </a:r>
          </a:p>
          <a:p>
            <a:pPr marL="580050" lvl="1" indent="-400050" algn="just">
              <a:buAutoNum type="romanLcParenBoth"/>
            </a:pPr>
            <a:r>
              <a:rPr lang="en-GB" dirty="0" smtClean="0"/>
              <a:t>the claim forms part of a wider dispute which is already subject to English arbitration. While the arbitration was a proposed rather than existing arbitration, it was very closely related to seven arbitrations which had already been commended and in which the English solicitors in question were acting for the defendant. </a:t>
            </a:r>
          </a:p>
        </p:txBody>
      </p:sp>
    </p:spTree>
    <p:extLst>
      <p:ext uri="{BB962C8B-B14F-4D97-AF65-F5344CB8AC3E}">
        <p14:creationId xmlns:p14="http://schemas.microsoft.com/office/powerpoint/2010/main" val="416303333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Appeals </a:t>
            </a:r>
            <a:endParaRPr lang="en-GB" dirty="0"/>
          </a:p>
        </p:txBody>
      </p:sp>
      <p:sp>
        <p:nvSpPr>
          <p:cNvPr id="4" name="Content Placeholder 3"/>
          <p:cNvSpPr>
            <a:spLocks noGrp="1"/>
          </p:cNvSpPr>
          <p:nvPr>
            <p:ph sz="quarter" idx="11"/>
          </p:nvPr>
        </p:nvSpPr>
        <p:spPr>
          <a:xfrm>
            <a:off x="846000" y="1382874"/>
            <a:ext cx="7454900" cy="4064000"/>
          </a:xfrm>
        </p:spPr>
        <p:txBody>
          <a:bodyPr>
            <a:normAutofit fontScale="40000" lnSpcReduction="20000"/>
          </a:bodyPr>
          <a:lstStyle/>
          <a:p>
            <a:pPr algn="just"/>
            <a:r>
              <a:rPr lang="en-GB" sz="3300" dirty="0" smtClean="0"/>
              <a:t>In </a:t>
            </a:r>
            <a:r>
              <a:rPr lang="en-GB" sz="3300" b="1" i="1" dirty="0" err="1" smtClean="0"/>
              <a:t>Abela</a:t>
            </a:r>
            <a:r>
              <a:rPr lang="en-GB" sz="3300" b="1" i="1" dirty="0" smtClean="0"/>
              <a:t> v </a:t>
            </a:r>
            <a:r>
              <a:rPr lang="en-GB" sz="3300" b="1" i="1" dirty="0" err="1" smtClean="0"/>
              <a:t>Baadarani</a:t>
            </a:r>
            <a:r>
              <a:rPr lang="en-GB" sz="3300" dirty="0"/>
              <a:t> </a:t>
            </a:r>
            <a:r>
              <a:rPr lang="en-GB" sz="3300" dirty="0" smtClean="0"/>
              <a:t>[2013] UKSC 44, the Supreme Court considered an appeal outside the context of the Hague Convention, where only a “good reason” was required for an order for alternative service.</a:t>
            </a:r>
          </a:p>
          <a:p>
            <a:pPr algn="just"/>
            <a:r>
              <a:rPr lang="en-GB" sz="3300" dirty="0" smtClean="0"/>
              <a:t>At [23], Lord Clarke, giving the judgment of the Court, stated: </a:t>
            </a:r>
          </a:p>
          <a:p>
            <a:pPr marL="355600" indent="0" algn="just">
              <a:buNone/>
            </a:pPr>
            <a:r>
              <a:rPr lang="en-GB" sz="3300" dirty="0" smtClean="0"/>
              <a:t>Orders under rule 6.15(1) and, by implication, also rule 6.15(2) can be made only if there is a “good reason” to do so. The question, therefore, is whether there was a good reason to order that the steps taken on 22 October 2009 in Beirut to bring the claim form to the attention of the respondent constituted good service of the claim form on him. The judge held that there was. In doing so, </a:t>
            </a:r>
            <a:r>
              <a:rPr lang="en-GB" sz="3300" b="1" dirty="0" smtClean="0"/>
              <a:t>he was not exercising a discretion but was reaching a value judgment based on the evaluation of a number of different factors</a:t>
            </a:r>
            <a:r>
              <a:rPr lang="en-GB" sz="3300" dirty="0" smtClean="0"/>
              <a:t>. In such a case, the readiness of an appellate court to interfere with the evaluation of the judge will depend on all the circumstances of the case. The greater the number of factors to be taken into account, the more reluctant the appellate court should be to interfere with the decision of the judge. As I see it, in such circumstances </a:t>
            </a:r>
            <a:r>
              <a:rPr lang="en-GB" sz="3300" b="1" dirty="0" smtClean="0"/>
              <a:t>an appellate court should only interfere with that decision if satisfied that the judge erred in principle or was wrong in reaching the conclusion which he did</a:t>
            </a:r>
            <a:r>
              <a:rPr lang="en-GB" sz="3300" dirty="0" smtClean="0"/>
              <a:t>.  </a:t>
            </a:r>
          </a:p>
          <a:p>
            <a:pPr marL="0" indent="0" algn="just">
              <a:buNone/>
            </a:pPr>
            <a:endParaRPr lang="en-GB" dirty="0" smtClean="0"/>
          </a:p>
          <a:p>
            <a:pPr marL="0" indent="0">
              <a:buNone/>
            </a:pPr>
            <a:endParaRPr lang="en-GB" dirty="0"/>
          </a:p>
          <a:p>
            <a:pPr marL="0" indent="0">
              <a:buNone/>
            </a:pPr>
            <a:endParaRPr lang="en-GB" dirty="0"/>
          </a:p>
        </p:txBody>
      </p:sp>
    </p:spTree>
    <p:extLst>
      <p:ext uri="{BB962C8B-B14F-4D97-AF65-F5344CB8AC3E}">
        <p14:creationId xmlns:p14="http://schemas.microsoft.com/office/powerpoint/2010/main" val="270247226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Article 15 of the </a:t>
            </a:r>
            <a:r>
              <a:rPr lang="en-GB" dirty="0" err="1" smtClean="0"/>
              <a:t>hague</a:t>
            </a:r>
            <a:r>
              <a:rPr lang="en-GB" dirty="0" smtClean="0"/>
              <a:t> convention </a:t>
            </a:r>
            <a:endParaRPr lang="en-GB" dirty="0"/>
          </a:p>
        </p:txBody>
      </p:sp>
      <p:sp>
        <p:nvSpPr>
          <p:cNvPr id="4" name="Content Placeholder 3"/>
          <p:cNvSpPr>
            <a:spLocks noGrp="1"/>
          </p:cNvSpPr>
          <p:nvPr>
            <p:ph sz="quarter" idx="11"/>
          </p:nvPr>
        </p:nvSpPr>
        <p:spPr>
          <a:xfrm>
            <a:off x="825097" y="1184564"/>
            <a:ext cx="7454900" cy="4572000"/>
          </a:xfrm>
        </p:spPr>
        <p:txBody>
          <a:bodyPr>
            <a:normAutofit fontScale="25000" lnSpcReduction="20000"/>
          </a:bodyPr>
          <a:lstStyle/>
          <a:p>
            <a:pPr marL="0" indent="0">
              <a:lnSpc>
                <a:spcPct val="120000"/>
              </a:lnSpc>
              <a:buNone/>
            </a:pPr>
            <a:r>
              <a:rPr lang="en-GB" sz="5200" dirty="0" smtClean="0"/>
              <a:t>Where </a:t>
            </a:r>
            <a:r>
              <a:rPr lang="en-GB" sz="5200" dirty="0"/>
              <a:t>a writ of summons or an equivalent document had to be transmitted abroad for the purpose of service, under the provisions of the present Convention, and the defendant has not appeared, judgment shall not be given until it is established that -</a:t>
            </a:r>
          </a:p>
          <a:p>
            <a:pPr marL="0" indent="0">
              <a:lnSpc>
                <a:spcPct val="120000"/>
              </a:lnSpc>
              <a:buNone/>
            </a:pPr>
            <a:r>
              <a:rPr lang="en-GB" sz="5200" i="1" dirty="0"/>
              <a:t>a)</a:t>
            </a:r>
            <a:r>
              <a:rPr lang="en-GB" sz="5200" dirty="0"/>
              <a:t>  the document was served by a method prescribed by the internal law of the State addressed for the service of documents in domestic actions upon persons who are within its territory, or</a:t>
            </a:r>
            <a:br>
              <a:rPr lang="en-GB" sz="5200" dirty="0"/>
            </a:br>
            <a:r>
              <a:rPr lang="en-GB" sz="5200" i="1" dirty="0"/>
              <a:t>b)</a:t>
            </a:r>
            <a:r>
              <a:rPr lang="en-GB" sz="5200" dirty="0"/>
              <a:t>  the document was actually delivered to the defendant or to his residence by another method provided for by this Convention,</a:t>
            </a:r>
          </a:p>
          <a:p>
            <a:pPr marL="0" indent="0">
              <a:lnSpc>
                <a:spcPct val="120000"/>
              </a:lnSpc>
              <a:buNone/>
            </a:pPr>
            <a:r>
              <a:rPr lang="en-GB" sz="5200" dirty="0"/>
              <a:t>and that in either of these cases the service or the delivery was effected in sufficient time to enable the defendant to defend.</a:t>
            </a:r>
          </a:p>
          <a:p>
            <a:pPr marL="0" indent="0">
              <a:lnSpc>
                <a:spcPct val="120000"/>
              </a:lnSpc>
              <a:buNone/>
            </a:pPr>
            <a:r>
              <a:rPr lang="en-GB" sz="5200" dirty="0"/>
              <a:t>Each Contracting State shall be free to declare that the judge, notwithstanding the provisions of the first paragraph of this Article, may give </a:t>
            </a:r>
            <a:r>
              <a:rPr lang="en-GB" sz="5200" b="1" dirty="0"/>
              <a:t>judgment even if no certificate of service or delivery has been received,</a:t>
            </a:r>
            <a:r>
              <a:rPr lang="en-GB" sz="5200" dirty="0"/>
              <a:t> if all the following conditions are fulfilled -</a:t>
            </a:r>
          </a:p>
          <a:p>
            <a:pPr marL="0" indent="0">
              <a:lnSpc>
                <a:spcPct val="120000"/>
              </a:lnSpc>
              <a:buNone/>
            </a:pPr>
            <a:r>
              <a:rPr lang="en-GB" sz="5200" i="1" dirty="0"/>
              <a:t>a)</a:t>
            </a:r>
            <a:r>
              <a:rPr lang="en-GB" sz="5200" dirty="0"/>
              <a:t>  the document was </a:t>
            </a:r>
            <a:r>
              <a:rPr lang="en-GB" sz="5200" b="1" dirty="0"/>
              <a:t>transmitted by one of the methods provided for in this Convention</a:t>
            </a:r>
            <a:r>
              <a:rPr lang="en-GB" sz="5200" dirty="0"/>
              <a:t>,</a:t>
            </a:r>
            <a:br>
              <a:rPr lang="en-GB" sz="5200" dirty="0"/>
            </a:br>
            <a:r>
              <a:rPr lang="en-GB" sz="5200" i="1" dirty="0"/>
              <a:t>b)</a:t>
            </a:r>
            <a:r>
              <a:rPr lang="en-GB" sz="5200" dirty="0"/>
              <a:t>  a period of time of </a:t>
            </a:r>
            <a:r>
              <a:rPr lang="en-GB" sz="5200" b="1" dirty="0"/>
              <a:t>not less than six months</a:t>
            </a:r>
            <a:r>
              <a:rPr lang="en-GB" sz="5200" dirty="0"/>
              <a:t>, considered adequate by the judge in the particular case, has elapsed since the date of the transmission of the document,</a:t>
            </a:r>
            <a:br>
              <a:rPr lang="en-GB" sz="5200" dirty="0"/>
            </a:br>
            <a:r>
              <a:rPr lang="en-GB" sz="5200" i="1" dirty="0"/>
              <a:t>c)</a:t>
            </a:r>
            <a:r>
              <a:rPr lang="en-GB" sz="5200" dirty="0"/>
              <a:t>  no certificate of any kind has been received, even </a:t>
            </a:r>
            <a:r>
              <a:rPr lang="en-GB" sz="5200" b="1" dirty="0"/>
              <a:t>though every reasonable effort has been made to obtain it</a:t>
            </a:r>
            <a:r>
              <a:rPr lang="en-GB" sz="5200" dirty="0"/>
              <a:t> through the competent authorities of the State addressed.</a:t>
            </a:r>
          </a:p>
          <a:p>
            <a:pPr marL="0" indent="0">
              <a:lnSpc>
                <a:spcPct val="120000"/>
              </a:lnSpc>
              <a:buNone/>
            </a:pPr>
            <a:r>
              <a:rPr lang="en-GB" sz="5200" dirty="0"/>
              <a:t>Notwithstanding the provisions of the preceding paragraphs the judge may order, in case of urgency, </a:t>
            </a:r>
            <a:r>
              <a:rPr lang="en-GB" sz="5200" b="1" dirty="0"/>
              <a:t>any provisional or protective measures</a:t>
            </a:r>
            <a:r>
              <a:rPr lang="en-GB" sz="5200" dirty="0"/>
              <a:t>.</a:t>
            </a:r>
          </a:p>
          <a:p>
            <a:pPr marL="0" indent="0">
              <a:buNone/>
            </a:pPr>
            <a:endParaRPr lang="en-GB" dirty="0"/>
          </a:p>
        </p:txBody>
      </p:sp>
    </p:spTree>
    <p:extLst>
      <p:ext uri="{BB962C8B-B14F-4D97-AF65-F5344CB8AC3E}">
        <p14:creationId xmlns:p14="http://schemas.microsoft.com/office/powerpoint/2010/main" val="223130598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endParaRPr lang="en-GB" dirty="0"/>
          </a:p>
        </p:txBody>
      </p:sp>
      <p:sp>
        <p:nvSpPr>
          <p:cNvPr id="4" name="Content Placeholder 3"/>
          <p:cNvSpPr>
            <a:spLocks noGrp="1"/>
          </p:cNvSpPr>
          <p:nvPr>
            <p:ph sz="quarter" idx="11"/>
          </p:nvPr>
        </p:nvSpPr>
        <p:spPr>
          <a:xfrm>
            <a:off x="755946" y="1467540"/>
            <a:ext cx="7454900" cy="4064000"/>
          </a:xfrm>
        </p:spPr>
        <p:txBody>
          <a:bodyPr/>
          <a:lstStyle/>
          <a:p>
            <a:r>
              <a:rPr lang="en-GB" dirty="0" smtClean="0"/>
              <a:t>In </a:t>
            </a:r>
            <a:r>
              <a:rPr lang="en-GB" b="1" i="1" dirty="0" err="1" smtClean="0"/>
              <a:t>Marashen</a:t>
            </a:r>
            <a:r>
              <a:rPr lang="en-GB" b="1" i="1" dirty="0" smtClean="0"/>
              <a:t> Ltd v </a:t>
            </a:r>
            <a:r>
              <a:rPr lang="en-GB" b="1" i="1" dirty="0" err="1" smtClean="0"/>
              <a:t>Kenvett</a:t>
            </a:r>
            <a:r>
              <a:rPr lang="en-GB" b="1" i="1" dirty="0" smtClean="0"/>
              <a:t> Ltd</a:t>
            </a:r>
            <a:r>
              <a:rPr lang="en-GB" dirty="0" smtClean="0"/>
              <a:t>, David Foxton QC held at [71]: </a:t>
            </a:r>
          </a:p>
          <a:p>
            <a:pPr marL="720725" indent="0" algn="just">
              <a:buNone/>
            </a:pPr>
            <a:r>
              <a:rPr lang="en-GB" dirty="0" smtClean="0"/>
              <a:t>Mr Salzedo submitted, and I accept, that the effect of article 15 is that, if </a:t>
            </a:r>
            <a:r>
              <a:rPr lang="en-GB" dirty="0" err="1" smtClean="0"/>
              <a:t>Marashen</a:t>
            </a:r>
            <a:r>
              <a:rPr lang="en-GB" dirty="0" smtClean="0"/>
              <a:t> had sought to effect service under the Hague Service Convention, whilst at the same time taking steps to bring the section 51 application to Mr Ivanchenko’s attention otherwise than by service, it would be open to it to apply to the court for judgment once a period of six months had elapsed from transmission. </a:t>
            </a:r>
          </a:p>
          <a:p>
            <a:pPr marL="0" indent="0" algn="just">
              <a:buNone/>
            </a:pPr>
            <a:endParaRPr lang="en-GB" dirty="0" smtClean="0"/>
          </a:p>
          <a:p>
            <a:pPr marL="0" indent="0" algn="just">
              <a:buNone/>
            </a:pPr>
            <a:endParaRPr lang="en-GB" dirty="0" smtClean="0"/>
          </a:p>
        </p:txBody>
      </p:sp>
    </p:spTree>
    <p:extLst>
      <p:ext uri="{BB962C8B-B14F-4D97-AF65-F5344CB8AC3E}">
        <p14:creationId xmlns:p14="http://schemas.microsoft.com/office/powerpoint/2010/main" val="147633172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10B57A5-3AC2-7D44-910C-7512C52ECA37}"/>
              </a:ext>
            </a:extLst>
          </p:cNvPr>
          <p:cNvSpPr>
            <a:spLocks noGrp="1"/>
          </p:cNvSpPr>
          <p:nvPr>
            <p:ph type="ctrTitle"/>
          </p:nvPr>
        </p:nvSpPr>
        <p:spPr/>
        <p:txBody>
          <a:bodyPr/>
          <a:lstStyle/>
          <a:p>
            <a:r>
              <a:rPr lang="en-GB" dirty="0" smtClean="0"/>
              <a:t>Brick Court Chambers</a:t>
            </a:r>
            <a:br>
              <a:rPr lang="en-GB" dirty="0" smtClean="0"/>
            </a:br>
            <a:r>
              <a:rPr lang="en-GB" dirty="0" smtClean="0"/>
              <a:t>commercial conference</a:t>
            </a:r>
            <a:endParaRPr lang="en-GB" dirty="0"/>
          </a:p>
        </p:txBody>
      </p:sp>
      <p:sp>
        <p:nvSpPr>
          <p:cNvPr id="3" name="Subtitle 2">
            <a:extLst>
              <a:ext uri="{FF2B5EF4-FFF2-40B4-BE49-F238E27FC236}">
                <a16:creationId xmlns="" xmlns:a16="http://schemas.microsoft.com/office/drawing/2014/main" id="{326B0960-3D69-A048-83D5-A006932324ED}"/>
              </a:ext>
            </a:extLst>
          </p:cNvPr>
          <p:cNvSpPr>
            <a:spLocks noGrp="1"/>
          </p:cNvSpPr>
          <p:nvPr>
            <p:ph type="subTitle" idx="1"/>
          </p:nvPr>
        </p:nvSpPr>
        <p:spPr/>
        <p:txBody>
          <a:bodyPr>
            <a:normAutofit/>
          </a:bodyPr>
          <a:lstStyle/>
          <a:p>
            <a:endParaRPr lang="en-GB" dirty="0"/>
          </a:p>
        </p:txBody>
      </p:sp>
      <p:sp>
        <p:nvSpPr>
          <p:cNvPr id="4" name="Footer Placeholder 3">
            <a:extLst>
              <a:ext uri="{FF2B5EF4-FFF2-40B4-BE49-F238E27FC236}">
                <a16:creationId xmlns=""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 xmlns:a16="http://schemas.microsoft.com/office/drawing/2014/main" id="{DFF3F92E-CE93-0141-8FD6-83BB68931F19}"/>
              </a:ext>
            </a:extLst>
          </p:cNvPr>
          <p:cNvSpPr>
            <a:spLocks noGrp="1"/>
          </p:cNvSpPr>
          <p:nvPr>
            <p:ph type="body" sz="quarter" idx="12"/>
          </p:nvPr>
        </p:nvSpPr>
        <p:spPr/>
        <p:txBody>
          <a:bodyPr/>
          <a:lstStyle/>
          <a:p>
            <a:endParaRPr lang="en-GB" dirty="0" smtClean="0"/>
          </a:p>
        </p:txBody>
      </p:sp>
    </p:spTree>
    <p:extLst>
      <p:ext uri="{BB962C8B-B14F-4D97-AF65-F5344CB8AC3E}">
        <p14:creationId xmlns:p14="http://schemas.microsoft.com/office/powerpoint/2010/main" val="70208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noAutofit/>
          </a:bodyPr>
          <a:lstStyle/>
          <a:p>
            <a:r>
              <a:rPr lang="en-GB" sz="1800" dirty="0"/>
              <a:t>The Good Arguable Case Test following </a:t>
            </a:r>
            <a:r>
              <a:rPr lang="en-GB" sz="1800" i="1" dirty="0" err="1"/>
              <a:t>Brownlie</a:t>
            </a:r>
            <a:r>
              <a:rPr lang="en-GB" sz="1800" dirty="0"/>
              <a:t> and </a:t>
            </a:r>
            <a:r>
              <a:rPr lang="en-GB" sz="1800" i="1" dirty="0" err="1"/>
              <a:t>Kaefer</a:t>
            </a:r>
            <a:endParaRPr lang="en-GB" sz="1800" dirty="0"/>
          </a:p>
        </p:txBody>
      </p:sp>
      <p:sp>
        <p:nvSpPr>
          <p:cNvPr id="4" name="Content Placeholder 3"/>
          <p:cNvSpPr>
            <a:spLocks noGrp="1"/>
          </p:cNvSpPr>
          <p:nvPr>
            <p:ph sz="quarter" idx="11"/>
          </p:nvPr>
        </p:nvSpPr>
        <p:spPr/>
        <p:txBody>
          <a:bodyPr/>
          <a:lstStyle/>
          <a:p>
            <a:r>
              <a:rPr lang="en-GB" i="1" dirty="0" err="1"/>
              <a:t>Kaefer</a:t>
            </a:r>
            <a:r>
              <a:rPr lang="en-GB" i="1" dirty="0"/>
              <a:t> </a:t>
            </a:r>
            <a:r>
              <a:rPr lang="en-GB" i="1" dirty="0" err="1"/>
              <a:t>Aislamientos</a:t>
            </a:r>
            <a:r>
              <a:rPr lang="en-GB" i="1" dirty="0"/>
              <a:t> SA de CV v AMS Drilling Mexico SA de CV </a:t>
            </a:r>
            <a:r>
              <a:rPr lang="en-GB" dirty="0"/>
              <a:t>[2019] EWCA Civ </a:t>
            </a:r>
            <a:r>
              <a:rPr lang="en-GB" dirty="0" smtClean="0"/>
              <a:t>10, per Green LJ sought “to make sense of the new reformulated test”</a:t>
            </a:r>
          </a:p>
          <a:p>
            <a:pPr lvl="1"/>
            <a:endParaRPr lang="en-GB" dirty="0"/>
          </a:p>
          <a:p>
            <a:pPr lvl="2"/>
            <a:r>
              <a:rPr lang="en-GB" dirty="0" smtClean="0"/>
              <a:t>“A plausible evidential basis” in Limb 1 = evidential basis showing that the claimant has the better of the argument</a:t>
            </a:r>
          </a:p>
          <a:p>
            <a:pPr lvl="2"/>
            <a:endParaRPr lang="en-GB" dirty="0"/>
          </a:p>
          <a:p>
            <a:pPr lvl="2"/>
            <a:r>
              <a:rPr lang="en-GB" dirty="0" smtClean="0"/>
              <a:t>Limb 2 = instruction to the court to overcome evidential difficulties and arrive at a conclusion if it reliably can, applying judicial common sense and pragmatism, not least because the exercise is intended to be one conducted with due dispatch and without oral evidence</a:t>
            </a:r>
          </a:p>
          <a:p>
            <a:pPr lvl="2"/>
            <a:endParaRPr lang="en-GB" dirty="0"/>
          </a:p>
          <a:p>
            <a:pPr lvl="2"/>
            <a:r>
              <a:rPr lang="en-GB" dirty="0" smtClean="0"/>
              <a:t>Limb 3 arises where court finds itself simply unable to form a decided conclusion and not able to say who has the better argument. Solution = introducing a flexible test combining good arguable case and plausibility of evidence not necessarily conditional upon relative merits</a:t>
            </a:r>
          </a:p>
          <a:p>
            <a:pPr lvl="2"/>
            <a:endParaRPr lang="en-GB" dirty="0"/>
          </a:p>
          <a:p>
            <a:endParaRPr lang="en-GB" dirty="0"/>
          </a:p>
        </p:txBody>
      </p:sp>
    </p:spTree>
    <p:extLst>
      <p:ext uri="{BB962C8B-B14F-4D97-AF65-F5344CB8AC3E}">
        <p14:creationId xmlns:p14="http://schemas.microsoft.com/office/powerpoint/2010/main" val="15632721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normAutofit/>
          </a:bodyPr>
          <a:lstStyle/>
          <a:p>
            <a:r>
              <a:rPr lang="en-GB" sz="1800" dirty="0" smtClean="0"/>
              <a:t>…. And Cod Wars</a:t>
            </a:r>
            <a:endParaRPr lang="en-GB" sz="1800" dirty="0"/>
          </a:p>
        </p:txBody>
      </p:sp>
      <p:sp>
        <p:nvSpPr>
          <p:cNvPr id="4" name="Content Placeholder 3"/>
          <p:cNvSpPr>
            <a:spLocks noGrp="1"/>
          </p:cNvSpPr>
          <p:nvPr>
            <p:ph sz="quarter" idx="11"/>
          </p:nvPr>
        </p:nvSpPr>
        <p:spPr/>
        <p:txBody>
          <a:bodyPr/>
          <a:lstStyle/>
          <a:p>
            <a:r>
              <a:rPr lang="en-GB" i="1" dirty="0" smtClean="0"/>
              <a:t>Alexander </a:t>
            </a:r>
            <a:r>
              <a:rPr lang="en-GB" i="1" dirty="0" err="1" smtClean="0"/>
              <a:t>Tugushev</a:t>
            </a:r>
            <a:r>
              <a:rPr lang="en-GB" i="1" dirty="0" smtClean="0"/>
              <a:t> v </a:t>
            </a:r>
            <a:r>
              <a:rPr lang="en-GB" i="1" dirty="0" err="1" smtClean="0"/>
              <a:t>Vitaly</a:t>
            </a:r>
            <a:r>
              <a:rPr lang="en-GB" i="1" dirty="0" smtClean="0"/>
              <a:t> </a:t>
            </a:r>
            <a:r>
              <a:rPr lang="en-GB" i="1" dirty="0" err="1" smtClean="0"/>
              <a:t>Orlov</a:t>
            </a:r>
            <a:r>
              <a:rPr lang="en-GB" i="1" dirty="0" smtClean="0"/>
              <a:t> </a:t>
            </a:r>
            <a:r>
              <a:rPr lang="en-GB" dirty="0" smtClean="0"/>
              <a:t>[2019] EWHC 645 (</a:t>
            </a:r>
            <a:r>
              <a:rPr lang="en-GB" dirty="0" err="1" smtClean="0"/>
              <a:t>Comm</a:t>
            </a:r>
            <a:r>
              <a:rPr lang="en-GB" dirty="0" smtClean="0"/>
              <a:t>), Carr J at [60]</a:t>
            </a:r>
          </a:p>
          <a:p>
            <a:pPr lvl="1"/>
            <a:endParaRPr lang="en-GB" dirty="0"/>
          </a:p>
          <a:p>
            <a:pPr lvl="1"/>
            <a:r>
              <a:rPr lang="en-GB" dirty="0" smtClean="0"/>
              <a:t>Important not to overcomplicate what should be a straightforward test to be applied sensibly to the particular facts and issues arising in each individual case</a:t>
            </a:r>
          </a:p>
          <a:p>
            <a:pPr lvl="1"/>
            <a:endParaRPr lang="en-GB" dirty="0"/>
          </a:p>
          <a:p>
            <a:pPr lvl="1"/>
            <a:r>
              <a:rPr lang="en-GB" dirty="0" smtClean="0"/>
              <a:t>Whatever perorations there may be along the way, the ultimate test remains one of “good arguable case”</a:t>
            </a:r>
          </a:p>
          <a:p>
            <a:pPr lvl="1"/>
            <a:endParaRPr lang="en-GB" dirty="0"/>
          </a:p>
          <a:p>
            <a:pPr lvl="1"/>
            <a:r>
              <a:rPr lang="en-GB" dirty="0" smtClean="0"/>
              <a:t>= “having the better of the argument”, which confers “ a desirable degree of flexibility in the evaluation of the court”</a:t>
            </a:r>
          </a:p>
          <a:p>
            <a:pPr lvl="1"/>
            <a:endParaRPr lang="en-GB" dirty="0"/>
          </a:p>
          <a:p>
            <a:pPr lvl="1"/>
            <a:r>
              <a:rPr lang="en-GB" dirty="0" smtClean="0"/>
              <a:t>Test to be understood by reference to the new, reformulated three limb test identified in </a:t>
            </a:r>
            <a:r>
              <a:rPr lang="en-GB" i="1" dirty="0" err="1" smtClean="0"/>
              <a:t>Brownlie</a:t>
            </a:r>
            <a:endParaRPr lang="en-GB" i="1" dirty="0" smtClean="0"/>
          </a:p>
          <a:p>
            <a:pPr lvl="1"/>
            <a:endParaRPr lang="en-GB" dirty="0"/>
          </a:p>
        </p:txBody>
      </p:sp>
    </p:spTree>
    <p:extLst>
      <p:ext uri="{BB962C8B-B14F-4D97-AF65-F5344CB8AC3E}">
        <p14:creationId xmlns:p14="http://schemas.microsoft.com/office/powerpoint/2010/main" val="14963968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normAutofit/>
          </a:bodyPr>
          <a:lstStyle/>
          <a:p>
            <a:r>
              <a:rPr lang="en-GB" sz="1800" dirty="0"/>
              <a:t>…. And Cod Wars</a:t>
            </a:r>
          </a:p>
        </p:txBody>
      </p:sp>
      <p:sp>
        <p:nvSpPr>
          <p:cNvPr id="4" name="Content Placeholder 3"/>
          <p:cNvSpPr>
            <a:spLocks noGrp="1"/>
          </p:cNvSpPr>
          <p:nvPr>
            <p:ph sz="quarter" idx="11"/>
          </p:nvPr>
        </p:nvSpPr>
        <p:spPr/>
        <p:txBody>
          <a:bodyPr/>
          <a:lstStyle/>
          <a:p>
            <a:r>
              <a:rPr lang="en-GB" i="1" dirty="0"/>
              <a:t>Alexander </a:t>
            </a:r>
            <a:r>
              <a:rPr lang="en-GB" i="1" dirty="0" err="1"/>
              <a:t>Tugushev</a:t>
            </a:r>
            <a:r>
              <a:rPr lang="en-GB" i="1" dirty="0"/>
              <a:t> v </a:t>
            </a:r>
            <a:r>
              <a:rPr lang="en-GB" i="1" dirty="0" err="1"/>
              <a:t>Vitaly</a:t>
            </a:r>
            <a:r>
              <a:rPr lang="en-GB" i="1" dirty="0"/>
              <a:t> </a:t>
            </a:r>
            <a:r>
              <a:rPr lang="en-GB" i="1" dirty="0" err="1"/>
              <a:t>Orlov</a:t>
            </a:r>
            <a:r>
              <a:rPr lang="en-GB" i="1" dirty="0"/>
              <a:t> </a:t>
            </a:r>
            <a:r>
              <a:rPr lang="en-GB" dirty="0"/>
              <a:t>[2019] EWHC 645 (</a:t>
            </a:r>
            <a:r>
              <a:rPr lang="en-GB" dirty="0" err="1"/>
              <a:t>Comm</a:t>
            </a:r>
            <a:r>
              <a:rPr lang="en-GB" dirty="0"/>
              <a:t>), Carr J at [60]</a:t>
            </a:r>
          </a:p>
          <a:p>
            <a:endParaRPr lang="en-GB" dirty="0" smtClean="0"/>
          </a:p>
          <a:p>
            <a:pPr lvl="2"/>
            <a:r>
              <a:rPr lang="en-GB" dirty="0" smtClean="0"/>
              <a:t>One of </a:t>
            </a:r>
            <a:r>
              <a:rPr lang="en-GB" dirty="0"/>
              <a:t>k</a:t>
            </a:r>
            <a:r>
              <a:rPr lang="en-GB" dirty="0" smtClean="0"/>
              <a:t>ey issues was whether T had a good arguable case that O resident in the jurisdiction, when O had served extensive sworn evidence from multiple deponents that he lived in Murmansk and his property in London was an investment property/private hotel</a:t>
            </a:r>
          </a:p>
          <a:p>
            <a:pPr marL="360000" lvl="2" indent="0">
              <a:buNone/>
            </a:pPr>
            <a:endParaRPr lang="en-GB" dirty="0" smtClean="0"/>
          </a:p>
          <a:p>
            <a:pPr lvl="2"/>
            <a:r>
              <a:rPr lang="en-GB" dirty="0" smtClean="0"/>
              <a:t>Not necessary for T to put forward positive evidence in order to succeed</a:t>
            </a:r>
          </a:p>
          <a:p>
            <a:pPr marL="360000" lvl="2" indent="0">
              <a:buNone/>
            </a:pPr>
            <a:endParaRPr lang="en-GB" dirty="0" smtClean="0"/>
          </a:p>
          <a:p>
            <a:pPr lvl="2"/>
            <a:r>
              <a:rPr lang="en-GB" dirty="0" smtClean="0"/>
              <a:t>T had to show good arguable case which could at least partly be done through inference </a:t>
            </a:r>
            <a:endParaRPr lang="en-GB" dirty="0"/>
          </a:p>
        </p:txBody>
      </p:sp>
    </p:spTree>
    <p:extLst>
      <p:ext uri="{BB962C8B-B14F-4D97-AF65-F5344CB8AC3E}">
        <p14:creationId xmlns:p14="http://schemas.microsoft.com/office/powerpoint/2010/main" val="28188963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noAutofit/>
          </a:bodyPr>
          <a:lstStyle/>
          <a:p>
            <a:r>
              <a:rPr lang="en-GB" sz="1800" dirty="0"/>
              <a:t>…. And Cod Wars</a:t>
            </a:r>
          </a:p>
        </p:txBody>
      </p:sp>
      <p:sp>
        <p:nvSpPr>
          <p:cNvPr id="4" name="Content Placeholder 3"/>
          <p:cNvSpPr>
            <a:spLocks noGrp="1"/>
          </p:cNvSpPr>
          <p:nvPr>
            <p:ph sz="quarter" idx="11"/>
          </p:nvPr>
        </p:nvSpPr>
        <p:spPr>
          <a:xfrm>
            <a:off x="825097" y="2574450"/>
            <a:ext cx="7454900" cy="4064000"/>
          </a:xfrm>
        </p:spPr>
        <p:txBody>
          <a:bodyPr>
            <a:normAutofit/>
          </a:bodyPr>
          <a:lstStyle/>
          <a:p>
            <a:pPr marL="0" indent="0">
              <a:buNone/>
            </a:pPr>
            <a:endParaRPr lang="en-GB" b="1" dirty="0"/>
          </a:p>
          <a:p>
            <a:r>
              <a:rPr lang="en-GB" sz="1800" b="1" dirty="0" smtClean="0"/>
              <a:t>Battered</a:t>
            </a:r>
            <a:r>
              <a:rPr lang="en-GB" sz="1800" b="1" dirty="0"/>
              <a:t>! Billionaire oligarch dubbed 'fish king' who supplies one cod in five eaten in UK - LOSES £4m bid to have legal fight with business rival heard in Russia</a:t>
            </a:r>
            <a:endParaRPr lang="en-GB" sz="1800" dirty="0"/>
          </a:p>
        </p:txBody>
      </p:sp>
      <p:pic>
        <p:nvPicPr>
          <p:cNvPr id="3088" name="Picture 16" descr="MailOnline - news, sport, celebrity, science and health stori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6000" y="1570037"/>
            <a:ext cx="3333750" cy="628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02078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Brick Court Chambers">
      <a:dk1>
        <a:sysClr val="windowText" lastClr="000000"/>
      </a:dk1>
      <a:lt1>
        <a:sysClr val="window" lastClr="FFFFFF"/>
      </a:lt1>
      <a:dk2>
        <a:srgbClr val="173E61"/>
      </a:dk2>
      <a:lt2>
        <a:srgbClr val="CECCCB"/>
      </a:lt2>
      <a:accent1>
        <a:srgbClr val="173E61"/>
      </a:accent1>
      <a:accent2>
        <a:srgbClr val="2F8698"/>
      </a:accent2>
      <a:accent3>
        <a:srgbClr val="004789"/>
      </a:accent3>
      <a:accent4>
        <a:srgbClr val="B78C39"/>
      </a:accent4>
      <a:accent5>
        <a:srgbClr val="637B89"/>
      </a:accent5>
      <a:accent6>
        <a:srgbClr val="B9A070"/>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Tan">
      <a:srgbClr val="A34F2A"/>
    </a:custClr>
    <a:custClr name="Red">
      <a:srgbClr val="C0254B"/>
    </a:custClr>
  </a:custClrLst>
  <a:extLst>
    <a:ext uri="{05A4C25C-085E-4340-85A3-A5531E510DB2}">
      <thm15:themeFamily xmlns:thm15="http://schemas.microsoft.com/office/thememl/2012/main" name="2019 Commercial Conference slides (2) [Read-Only]" id="{172827E5-425B-4854-BA9E-0B1F076B00A3}" vid="{085AE4D9-55FC-427B-96E1-5B555BCBC1C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2019 Commercial Conference slides (2)</Template>
  <TotalTime>2</TotalTime>
  <Words>7377</Words>
  <Application>Microsoft Office PowerPoint</Application>
  <PresentationFormat>On-screen Show (4:3)</PresentationFormat>
  <Paragraphs>583</Paragraphs>
  <Slides>59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59</vt:i4>
      </vt:variant>
    </vt:vector>
  </HeadingPairs>
  <TitlesOfParts>
    <vt:vector size="64" baseType="lpstr">
      <vt:lpstr>Arial</vt:lpstr>
      <vt:lpstr>Calibri</vt:lpstr>
      <vt:lpstr>Parchment</vt:lpstr>
      <vt:lpstr>Times New Roman</vt:lpstr>
      <vt:lpstr>Office Theme</vt:lpstr>
      <vt:lpstr>Brick Court Chambers commercial conference</vt:lpstr>
      <vt:lpstr>The Good Arguable Case Test following Brownlie and Kaefer </vt:lpstr>
      <vt:lpstr>The Good Arguable Case Test following Brownlie and Kaefer </vt:lpstr>
      <vt:lpstr>The Good Arguable Case Test following Brownlie and Kaefer</vt:lpstr>
      <vt:lpstr>The Good Arguable Case Test following Brownlie and Kaefer</vt:lpstr>
      <vt:lpstr>The Good Arguable Case Test following Brownlie and Kaefer</vt:lpstr>
      <vt:lpstr>…. And Cod Wars</vt:lpstr>
      <vt:lpstr>…. And Cod Wars</vt:lpstr>
      <vt:lpstr>…. And Cod Wars</vt:lpstr>
      <vt:lpstr>Brick Court Chambers commercial conference</vt:lpstr>
      <vt:lpstr>Reflexive application </vt:lpstr>
      <vt:lpstr>Reflexive application</vt:lpstr>
      <vt:lpstr>Lugano CONVENTION</vt:lpstr>
      <vt:lpstr>BRUSSELS REGULATION RECAST</vt:lpstr>
      <vt:lpstr>Brick Court Chambers commercial conference</vt:lpstr>
      <vt:lpstr>Brick Court Chambers commercial conference</vt:lpstr>
      <vt:lpstr>ANTI-SUIT INjUNCTIONS IN SUPPORT OF LONDON ARBITRATION</vt:lpstr>
      <vt:lpstr>PERKINS ENGINES V. GHADDAR [2018] 2 Lloyd’s Rep. 197: THE FACTS</vt:lpstr>
      <vt:lpstr>PERKINS ENGINES V. GHADDAR [2018] 2 Lloyd’s Rep. 197: the dispute resolution clause</vt:lpstr>
      <vt:lpstr>PERKINS ENGINES V. GHADDAR [2018] 2 Lloyd’s Rep. 197: the issues</vt:lpstr>
      <vt:lpstr>PERKINS ENGINES V. GHADDAR [2018] 2 Lloyd’s Rep. 197: legal principles</vt:lpstr>
      <vt:lpstr>PERKINS ENGINES V. GHADDAR [2018] 2 Lloyd’s Rep. 197: bryan J.’s judgment</vt:lpstr>
      <vt:lpstr>PERKINS ENGINES V. GHADDAR [2018] 2 Lloyd’s Rep. 197: bryan J.’s judgment</vt:lpstr>
      <vt:lpstr>ASPECTS OF ANTI-SUIT INJUNCTIONS</vt:lpstr>
      <vt:lpstr>“STRONG  REASON”/  DISCRETION ?</vt:lpstr>
      <vt:lpstr>Context</vt:lpstr>
      <vt:lpstr>The Dilemma</vt:lpstr>
      <vt:lpstr>Angelic Grace [1995] 1 Lloyd’s Rep. 87</vt:lpstr>
      <vt:lpstr>Delay</vt:lpstr>
      <vt:lpstr>Submission to the jurisdiction</vt:lpstr>
      <vt:lpstr>Submission – the test</vt:lpstr>
      <vt:lpstr>Submission</vt:lpstr>
      <vt:lpstr>Comity</vt:lpstr>
      <vt:lpstr>Finally - is something “Guang Rong” here ?</vt:lpstr>
      <vt:lpstr>The novel bit</vt:lpstr>
      <vt:lpstr>State Immunity  in commercial arbitration</vt:lpstr>
      <vt:lpstr>effects of state immunity</vt:lpstr>
      <vt:lpstr>Historical overview</vt:lpstr>
      <vt:lpstr>European convention on state immunity</vt:lpstr>
      <vt:lpstr>State immunity act 1978 – (1)</vt:lpstr>
      <vt:lpstr>State Immunity act 1978 – (2)</vt:lpstr>
      <vt:lpstr>Jurisdiction to enforce: Tatneft v Ukraine</vt:lpstr>
      <vt:lpstr>Tatneft v Ukraine (continued)</vt:lpstr>
      <vt:lpstr>Service of enforcement order: General Dynamics</vt:lpstr>
      <vt:lpstr>General Dynamics v Libya (Continued)</vt:lpstr>
      <vt:lpstr>Further reading…</vt:lpstr>
      <vt:lpstr>Alternative service</vt:lpstr>
      <vt:lpstr>Relevant cpr provisions</vt:lpstr>
      <vt:lpstr>Source of the power</vt:lpstr>
      <vt:lpstr>Full and frank disclosure</vt:lpstr>
      <vt:lpstr>The need for EXCEPTIONAL circumstances</vt:lpstr>
      <vt:lpstr>What constitutes an exceptional reason?</vt:lpstr>
      <vt:lpstr>Delay </vt:lpstr>
      <vt:lpstr>PowerPoint Presentation</vt:lpstr>
      <vt:lpstr>PowerPoint Presentation</vt:lpstr>
      <vt:lpstr>Appeals </vt:lpstr>
      <vt:lpstr>Article 15 of the hague convention </vt:lpstr>
      <vt:lpstr>PowerPoint Presentation</vt:lpstr>
      <vt:lpstr>Brick Court Chambers commercial conference</vt:lpstr>
    </vt:vector>
  </TitlesOfParts>
  <Manager/>
  <Company>Hewlett-Packard Company</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Brick Court Chambers commercial conference</dc:title>
  <dc:subject/>
  <dc:creator>Andrew Grosvenor</dc:creator>
  <cp:keywords/>
  <dc:description/>
  <cp:lastModifiedBy>Andrew Grosvenor</cp:lastModifiedBy>
  <cp:revision>1</cp:revision>
  <dcterms:created xsi:type="dcterms:W3CDTF">2019-10-18T08:16:42Z</dcterms:created>
  <dcterms:modified xsi:type="dcterms:W3CDTF">2019-10-18T08:18:59Z</dcterms:modified>
  <cp:category/>
</cp:coreProperties>
</file>