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68" r:id="rId2"/>
    <p:sldId id="278"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301" r:id="rId17"/>
    <p:sldId id="293" r:id="rId18"/>
    <p:sldId id="294" r:id="rId19"/>
    <p:sldId id="295" r:id="rId20"/>
    <p:sldId id="296" r:id="rId21"/>
    <p:sldId id="297" r:id="rId22"/>
    <p:sldId id="298" r:id="rId23"/>
    <p:sldId id="299" r:id="rId24"/>
    <p:sldId id="300" r:id="rId25"/>
    <p:sldId id="302" r:id="rId26"/>
    <p:sldId id="303" r:id="rId27"/>
    <p:sldId id="304" r:id="rId28"/>
    <p:sldId id="305" r:id="rId29"/>
    <p:sldId id="306" r:id="rId30"/>
    <p:sldId id="307" r:id="rId31"/>
    <p:sldId id="308" r:id="rId32"/>
    <p:sldId id="309" r:id="rId33"/>
    <p:sldId id="310" r:id="rId34"/>
    <p:sldId id="311" r:id="rId35"/>
    <p:sldId id="312" r:id="rId36"/>
    <p:sldId id="313" r:id="rId37"/>
    <p:sldId id="314" r:id="rId38"/>
    <p:sldId id="315" r:id="rId39"/>
    <p:sldId id="316" r:id="rId40"/>
    <p:sldId id="317" r:id="rId41"/>
    <p:sldId id="318" r:id="rId42"/>
    <p:sldId id="319" r:id="rId43"/>
    <p:sldId id="320" r:id="rId44"/>
    <p:sldId id="321" r:id="rId45"/>
    <p:sldId id="322" r:id="rId46"/>
    <p:sldId id="323" r:id="rId47"/>
    <p:sldId id="324" r:id="rId48"/>
    <p:sldId id="325" r:id="rId49"/>
    <p:sldId id="326" r:id="rId50"/>
    <p:sldId id="279"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CCCB"/>
    <a:srgbClr val="173E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3" d="100"/>
          <a:sy n="73" d="100"/>
        </p:scale>
        <p:origin x="1278"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9FF924-FDF9-4220-8050-B5CB7F3EEC43}" type="datetimeFigureOut">
              <a:rPr lang="en-GB" smtClean="0"/>
              <a:t>03/12/2020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E347D-53FC-4710-B120-EDBADD260F96}" type="slidenum">
              <a:rPr lang="en-GB" smtClean="0"/>
              <a:t>‹#›</a:t>
            </a:fld>
            <a:endParaRPr lang="en-GB"/>
          </a:p>
        </p:txBody>
      </p:sp>
    </p:spTree>
    <p:extLst>
      <p:ext uri="{BB962C8B-B14F-4D97-AF65-F5344CB8AC3E}">
        <p14:creationId xmlns:p14="http://schemas.microsoft.com/office/powerpoint/2010/main" val="1816034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3828096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473F2E-CF5A-44D3-9A26-F569903E0EF3}" type="slidenum">
              <a:rPr lang="en-US" smtClean="0"/>
              <a:t>34</a:t>
            </a:fld>
            <a:endParaRPr lang="en-US"/>
          </a:p>
        </p:txBody>
      </p:sp>
    </p:spTree>
    <p:extLst>
      <p:ext uri="{BB962C8B-B14F-4D97-AF65-F5344CB8AC3E}">
        <p14:creationId xmlns:p14="http://schemas.microsoft.com/office/powerpoint/2010/main" val="3491213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473F2E-CF5A-44D3-9A26-F569903E0EF3}" type="slidenum">
              <a:rPr lang="en-US" smtClean="0"/>
              <a:t>35</a:t>
            </a:fld>
            <a:endParaRPr lang="en-US"/>
          </a:p>
        </p:txBody>
      </p:sp>
    </p:spTree>
    <p:extLst>
      <p:ext uri="{BB962C8B-B14F-4D97-AF65-F5344CB8AC3E}">
        <p14:creationId xmlns:p14="http://schemas.microsoft.com/office/powerpoint/2010/main" val="1781228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473F2E-CF5A-44D3-9A26-F569903E0EF3}" type="slidenum">
              <a:rPr lang="en-US" smtClean="0"/>
              <a:t>36</a:t>
            </a:fld>
            <a:endParaRPr lang="en-US"/>
          </a:p>
        </p:txBody>
      </p:sp>
    </p:spTree>
    <p:extLst>
      <p:ext uri="{BB962C8B-B14F-4D97-AF65-F5344CB8AC3E}">
        <p14:creationId xmlns:p14="http://schemas.microsoft.com/office/powerpoint/2010/main" val="3612069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473F2E-CF5A-44D3-9A26-F569903E0EF3}" type="slidenum">
              <a:rPr lang="en-US" smtClean="0"/>
              <a:t>37</a:t>
            </a:fld>
            <a:endParaRPr lang="en-US"/>
          </a:p>
        </p:txBody>
      </p:sp>
    </p:spTree>
    <p:extLst>
      <p:ext uri="{BB962C8B-B14F-4D97-AF65-F5344CB8AC3E}">
        <p14:creationId xmlns:p14="http://schemas.microsoft.com/office/powerpoint/2010/main" val="3491336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473F2E-CF5A-44D3-9A26-F569903E0EF3}" type="slidenum">
              <a:rPr lang="en-US" smtClean="0"/>
              <a:t>38</a:t>
            </a:fld>
            <a:endParaRPr lang="en-US"/>
          </a:p>
        </p:txBody>
      </p:sp>
    </p:spTree>
    <p:extLst>
      <p:ext uri="{BB962C8B-B14F-4D97-AF65-F5344CB8AC3E}">
        <p14:creationId xmlns:p14="http://schemas.microsoft.com/office/powerpoint/2010/main" val="1193164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473F2E-CF5A-44D3-9A26-F569903E0EF3}" type="slidenum">
              <a:rPr lang="en-US" smtClean="0"/>
              <a:t>39</a:t>
            </a:fld>
            <a:endParaRPr lang="en-US"/>
          </a:p>
        </p:txBody>
      </p:sp>
    </p:spTree>
    <p:extLst>
      <p:ext uri="{BB962C8B-B14F-4D97-AF65-F5344CB8AC3E}">
        <p14:creationId xmlns:p14="http://schemas.microsoft.com/office/powerpoint/2010/main" val="160605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473F2E-CF5A-44D3-9A26-F569903E0EF3}" type="slidenum">
              <a:rPr lang="en-US" smtClean="0"/>
              <a:t>40</a:t>
            </a:fld>
            <a:endParaRPr lang="en-US"/>
          </a:p>
        </p:txBody>
      </p:sp>
    </p:spTree>
    <p:extLst>
      <p:ext uri="{BB962C8B-B14F-4D97-AF65-F5344CB8AC3E}">
        <p14:creationId xmlns:p14="http://schemas.microsoft.com/office/powerpoint/2010/main" val="123371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1168400" y="1238250"/>
            <a:ext cx="4457700" cy="3343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4158506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473F2E-CF5A-44D3-9A26-F569903E0EF3}" type="slidenum">
              <a:rPr lang="en-US" smtClean="0"/>
              <a:t>26</a:t>
            </a:fld>
            <a:endParaRPr lang="en-US"/>
          </a:p>
        </p:txBody>
      </p:sp>
    </p:spTree>
    <p:extLst>
      <p:ext uri="{BB962C8B-B14F-4D97-AF65-F5344CB8AC3E}">
        <p14:creationId xmlns:p14="http://schemas.microsoft.com/office/powerpoint/2010/main" val="3931263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473F2E-CF5A-44D3-9A26-F569903E0EF3}" type="slidenum">
              <a:rPr lang="en-US" smtClean="0"/>
              <a:t>27</a:t>
            </a:fld>
            <a:endParaRPr lang="en-US"/>
          </a:p>
        </p:txBody>
      </p:sp>
    </p:spTree>
    <p:extLst>
      <p:ext uri="{BB962C8B-B14F-4D97-AF65-F5344CB8AC3E}">
        <p14:creationId xmlns:p14="http://schemas.microsoft.com/office/powerpoint/2010/main" val="3286880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473F2E-CF5A-44D3-9A26-F569903E0EF3}" type="slidenum">
              <a:rPr lang="en-US" smtClean="0"/>
              <a:t>28</a:t>
            </a:fld>
            <a:endParaRPr lang="en-US"/>
          </a:p>
        </p:txBody>
      </p:sp>
    </p:spTree>
    <p:extLst>
      <p:ext uri="{BB962C8B-B14F-4D97-AF65-F5344CB8AC3E}">
        <p14:creationId xmlns:p14="http://schemas.microsoft.com/office/powerpoint/2010/main" val="2000981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473F2E-CF5A-44D3-9A26-F569903E0EF3}" type="slidenum">
              <a:rPr lang="en-US" smtClean="0"/>
              <a:t>29</a:t>
            </a:fld>
            <a:endParaRPr lang="en-US"/>
          </a:p>
        </p:txBody>
      </p:sp>
    </p:spTree>
    <p:extLst>
      <p:ext uri="{BB962C8B-B14F-4D97-AF65-F5344CB8AC3E}">
        <p14:creationId xmlns:p14="http://schemas.microsoft.com/office/powerpoint/2010/main" val="80050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473F2E-CF5A-44D3-9A26-F569903E0EF3}" type="slidenum">
              <a:rPr lang="en-US" smtClean="0"/>
              <a:t>30</a:t>
            </a:fld>
            <a:endParaRPr lang="en-US"/>
          </a:p>
        </p:txBody>
      </p:sp>
    </p:spTree>
    <p:extLst>
      <p:ext uri="{BB962C8B-B14F-4D97-AF65-F5344CB8AC3E}">
        <p14:creationId xmlns:p14="http://schemas.microsoft.com/office/powerpoint/2010/main" val="3171757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473F2E-CF5A-44D3-9A26-F569903E0EF3}" type="slidenum">
              <a:rPr lang="en-US" smtClean="0"/>
              <a:t>31</a:t>
            </a:fld>
            <a:endParaRPr lang="en-US"/>
          </a:p>
        </p:txBody>
      </p:sp>
    </p:spTree>
    <p:extLst>
      <p:ext uri="{BB962C8B-B14F-4D97-AF65-F5344CB8AC3E}">
        <p14:creationId xmlns:p14="http://schemas.microsoft.com/office/powerpoint/2010/main" val="34554560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473F2E-CF5A-44D3-9A26-F569903E0EF3}" type="slidenum">
              <a:rPr lang="en-US" smtClean="0"/>
              <a:t>32</a:t>
            </a:fld>
            <a:endParaRPr lang="en-US"/>
          </a:p>
        </p:txBody>
      </p:sp>
    </p:spTree>
    <p:extLst>
      <p:ext uri="{BB962C8B-B14F-4D97-AF65-F5344CB8AC3E}">
        <p14:creationId xmlns:p14="http://schemas.microsoft.com/office/powerpoint/2010/main" val="1894855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473F2E-CF5A-44D3-9A26-F569903E0EF3}" type="slidenum">
              <a:rPr lang="en-US" smtClean="0"/>
              <a:t>33</a:t>
            </a:fld>
            <a:endParaRPr lang="en-US"/>
          </a:p>
        </p:txBody>
      </p:sp>
    </p:spTree>
    <p:extLst>
      <p:ext uri="{BB962C8B-B14F-4D97-AF65-F5344CB8AC3E}">
        <p14:creationId xmlns:p14="http://schemas.microsoft.com/office/powerpoint/2010/main" val="603700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A931F7-F35E-4CAE-83B5-7D00025AE078}"/>
              </a:ext>
            </a:extLst>
          </p:cNvPr>
          <p:cNvSpPr/>
          <p:nvPr userDrawn="1"/>
        </p:nvSpPr>
        <p:spPr>
          <a:xfrm>
            <a:off x="0" y="-1"/>
            <a:ext cx="9144000" cy="57689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8ADC6D0-8605-40AD-8198-A5A51B98FEBE}"/>
              </a:ext>
            </a:extLst>
          </p:cNvPr>
          <p:cNvSpPr>
            <a:spLocks noGrp="1"/>
          </p:cNvSpPr>
          <p:nvPr>
            <p:ph type="ctrTitle" hasCustomPrompt="1"/>
          </p:nvPr>
        </p:nvSpPr>
        <p:spPr>
          <a:xfrm>
            <a:off x="1143000" y="1199853"/>
            <a:ext cx="6858000" cy="1512349"/>
          </a:xfrm>
        </p:spPr>
        <p:txBody>
          <a:bodyPr anchor="b">
            <a:normAutofit/>
          </a:bodyPr>
          <a:lstStyle>
            <a:lvl1pPr algn="ctr">
              <a:lnSpc>
                <a:spcPts val="2800"/>
              </a:lnSpc>
              <a:defRPr sz="2600" baseline="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46AF081E-C758-4363-8C85-61F5D9E355C7}"/>
              </a:ext>
            </a:extLst>
          </p:cNvPr>
          <p:cNvSpPr>
            <a:spLocks noGrp="1"/>
          </p:cNvSpPr>
          <p:nvPr>
            <p:ph type="subTitle" idx="1"/>
          </p:nvPr>
        </p:nvSpPr>
        <p:spPr>
          <a:xfrm>
            <a:off x="1143000" y="2758698"/>
            <a:ext cx="6858000" cy="67030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dirty="0"/>
          </a:p>
        </p:txBody>
      </p:sp>
      <p:sp>
        <p:nvSpPr>
          <p:cNvPr id="8" name="Footer Placeholder 7">
            <a:extLst>
              <a:ext uri="{FF2B5EF4-FFF2-40B4-BE49-F238E27FC236}">
                <a16:creationId xmlns:a16="http://schemas.microsoft.com/office/drawing/2014/main" id="{DD703CE2-6555-4DB8-A05F-9B815A03692D}"/>
              </a:ext>
            </a:extLst>
          </p:cNvPr>
          <p:cNvSpPr>
            <a:spLocks noGrp="1"/>
          </p:cNvSpPr>
          <p:nvPr>
            <p:ph type="ftr" sz="quarter" idx="11"/>
          </p:nvPr>
        </p:nvSpPr>
        <p:spPr/>
        <p:txBody>
          <a:bodyPr/>
          <a:lstStyle>
            <a:lvl1pPr>
              <a:defRPr>
                <a:solidFill>
                  <a:schemeClr val="tx2"/>
                </a:solidFill>
              </a:defRPr>
            </a:lvl1pPr>
          </a:lstStyle>
          <a:p>
            <a:r>
              <a:rPr lang="en-GB" b="1"/>
              <a:t>brickcourt.co.uk </a:t>
            </a:r>
          </a:p>
          <a:p>
            <a:r>
              <a:rPr lang="en-GB"/>
              <a:t>+44(0)20 7379 3550</a:t>
            </a:r>
            <a:endParaRPr lang="en-GB" dirty="0"/>
          </a:p>
        </p:txBody>
      </p:sp>
      <p:sp>
        <p:nvSpPr>
          <p:cNvPr id="13" name="Text Placeholder 12">
            <a:extLst>
              <a:ext uri="{FF2B5EF4-FFF2-40B4-BE49-F238E27FC236}">
                <a16:creationId xmlns:a16="http://schemas.microsoft.com/office/drawing/2014/main" id="{607A3DE9-A952-491D-9047-26E98BAFDD9B}"/>
              </a:ext>
            </a:extLst>
          </p:cNvPr>
          <p:cNvSpPr>
            <a:spLocks noGrp="1"/>
          </p:cNvSpPr>
          <p:nvPr>
            <p:ph type="body" sz="quarter" idx="12" hasCustomPrompt="1"/>
          </p:nvPr>
        </p:nvSpPr>
        <p:spPr>
          <a:xfrm>
            <a:off x="1143000" y="3806699"/>
            <a:ext cx="6858000" cy="976313"/>
          </a:xfrm>
        </p:spPr>
        <p:txBody>
          <a:bodyPr/>
          <a:lstStyle>
            <a:lvl1pPr marL="0" indent="0" algn="ctr">
              <a:lnSpc>
                <a:spcPts val="1900"/>
              </a:lnSpc>
              <a:spcBef>
                <a:spcPts val="0"/>
              </a:spcBef>
              <a:buNone/>
              <a:defRPr sz="1600" b="1">
                <a:solidFill>
                  <a:schemeClr val="bg1"/>
                </a:solidFill>
              </a:defRPr>
            </a:lvl1pPr>
            <a:lvl2pPr marL="0" indent="0" algn="ctr">
              <a:lnSpc>
                <a:spcPts val="1900"/>
              </a:lnSpc>
              <a:spcBef>
                <a:spcPts val="0"/>
              </a:spcBef>
              <a:buNone/>
              <a:defRPr sz="1600">
                <a:solidFill>
                  <a:schemeClr val="bg1"/>
                </a:solidFill>
              </a:defRPr>
            </a:lvl2pPr>
            <a:lvl3pPr marL="685800" indent="0" algn="ctr">
              <a:buNone/>
              <a:defRPr/>
            </a:lvl3pPr>
            <a:lvl4pPr algn="ctr">
              <a:defRPr/>
            </a:lvl4pPr>
            <a:lvl5pPr algn="ctr">
              <a:defRPr/>
            </a:lvl5pPr>
          </a:lstStyle>
          <a:p>
            <a:pPr lvl="0"/>
            <a:r>
              <a:rPr lang="en-US" dirty="0"/>
              <a:t>&lt;Name&gt;</a:t>
            </a:r>
          </a:p>
          <a:p>
            <a:pPr lvl="1"/>
            <a:r>
              <a:rPr lang="en-US" dirty="0"/>
              <a:t>Brick Court Chambers</a:t>
            </a:r>
          </a:p>
          <a:p>
            <a:pPr lvl="1"/>
            <a:r>
              <a:rPr lang="en-US" dirty="0"/>
              <a:t>&lt;Date&gt;</a:t>
            </a:r>
          </a:p>
          <a:p>
            <a:pPr lvl="2"/>
            <a:endParaRPr lang="en-GB" dirty="0"/>
          </a:p>
        </p:txBody>
      </p:sp>
    </p:spTree>
    <p:extLst>
      <p:ext uri="{BB962C8B-B14F-4D97-AF65-F5344CB8AC3E}">
        <p14:creationId xmlns:p14="http://schemas.microsoft.com/office/powerpoint/2010/main" val="1982814234"/>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 R&amp;T Asia">
    <p:spTree>
      <p:nvGrpSpPr>
        <p:cNvPr id="1" name=""/>
        <p:cNvGrpSpPr/>
        <p:nvPr/>
      </p:nvGrpSpPr>
      <p:grpSpPr>
        <a:xfrm>
          <a:off x="0" y="0"/>
          <a:ext cx="0" cy="0"/>
          <a:chOff x="0" y="0"/>
          <a:chExt cx="0" cy="0"/>
        </a:xfrm>
      </p:grpSpPr>
      <p:pic>
        <p:nvPicPr>
          <p:cNvPr id="4" name="Picture 15"/>
          <p:cNvPicPr>
            <a:picLocks noChangeAspect="1"/>
          </p:cNvPicPr>
          <p:nvPr userDrawn="1"/>
        </p:nvPicPr>
        <p:blipFill>
          <a:blip r:embed="rId2"/>
          <a:srcRect/>
          <a:stretch/>
        </p:blipFill>
        <p:spPr bwMode="auto">
          <a:xfrm>
            <a:off x="1139242" y="755319"/>
            <a:ext cx="6865517" cy="610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7674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 column slide">
    <p:spTree>
      <p:nvGrpSpPr>
        <p:cNvPr id="1" name=""/>
        <p:cNvGrpSpPr/>
        <p:nvPr/>
      </p:nvGrpSpPr>
      <p:grpSpPr>
        <a:xfrm>
          <a:off x="0" y="0"/>
          <a:ext cx="0" cy="0"/>
          <a:chOff x="0" y="0"/>
          <a:chExt cx="0" cy="0"/>
        </a:xfrm>
      </p:grpSpPr>
      <p:sp>
        <p:nvSpPr>
          <p:cNvPr id="2" name="Title 1"/>
          <p:cNvSpPr>
            <a:spLocks noGrp="1"/>
          </p:cNvSpPr>
          <p:nvPr>
            <p:ph type="title"/>
          </p:nvPr>
        </p:nvSpPr>
        <p:spPr>
          <a:xfrm>
            <a:off x="594403" y="538102"/>
            <a:ext cx="6033600" cy="387798"/>
          </a:xfrm>
        </p:spPr>
        <p:txBody>
          <a:bodyPr wrap="square" anchor="ctr" anchorCtr="0">
            <a:spAutoFit/>
          </a:bodyPr>
          <a:lstStyle>
            <a:lvl1pPr>
              <a:defRPr sz="2800" cap="none" baseline="0"/>
            </a:lvl1pPr>
          </a:lstStyle>
          <a:p>
            <a:r>
              <a:rPr lang="en-US" smtClean="0"/>
              <a:t>Click to edit Master title style</a:t>
            </a:r>
            <a:endParaRPr lang="en-SG" dirty="0"/>
          </a:p>
        </p:txBody>
      </p:sp>
      <p:sp>
        <p:nvSpPr>
          <p:cNvPr id="4" name="Text Placeholder 3"/>
          <p:cNvSpPr>
            <a:spLocks noGrp="1"/>
          </p:cNvSpPr>
          <p:nvPr>
            <p:ph type="body" sz="quarter" idx="12"/>
          </p:nvPr>
        </p:nvSpPr>
        <p:spPr>
          <a:xfrm>
            <a:off x="611560" y="1316766"/>
            <a:ext cx="7027862" cy="4800401"/>
          </a:xfrm>
        </p:spPr>
        <p:txBody>
          <a:bodyPr/>
          <a:lstStyle>
            <a:lvl1pPr marL="171450" indent="-171450">
              <a:buFont typeface="Arial" pitchFamily="34" charset="0"/>
              <a:buChar char="•"/>
              <a:defRPr sz="1800">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dirty="0"/>
          </a:p>
        </p:txBody>
      </p:sp>
      <p:cxnSp>
        <p:nvCxnSpPr>
          <p:cNvPr id="5" name="Straight Connector 4"/>
          <p:cNvCxnSpPr/>
          <p:nvPr userDrawn="1"/>
        </p:nvCxnSpPr>
        <p:spPr>
          <a:xfrm>
            <a:off x="242888" y="6411741"/>
            <a:ext cx="8591550" cy="0"/>
          </a:xfrm>
          <a:prstGeom prst="line">
            <a:avLst/>
          </a:prstGeom>
          <a:ln w="12700" cmpd="sng">
            <a:solidFill>
              <a:srgbClr val="89888C"/>
            </a:solidFill>
          </a:ln>
          <a:effectLst/>
        </p:spPr>
        <p:style>
          <a:lnRef idx="2">
            <a:schemeClr val="accent1"/>
          </a:lnRef>
          <a:fillRef idx="0">
            <a:schemeClr val="accent1"/>
          </a:fillRef>
          <a:effectRef idx="1">
            <a:schemeClr val="accent1"/>
          </a:effectRef>
          <a:fontRef idx="minor">
            <a:schemeClr val="tx1"/>
          </a:fontRef>
        </p:style>
      </p:cxnSp>
      <p:sp>
        <p:nvSpPr>
          <p:cNvPr id="8" name="Rectangle 7"/>
          <p:cNvSpPr>
            <a:spLocks noChangeArrowheads="1"/>
          </p:cNvSpPr>
          <p:nvPr userDrawn="1"/>
        </p:nvSpPr>
        <p:spPr bwMode="auto">
          <a:xfrm>
            <a:off x="404815" y="6365069"/>
            <a:ext cx="36480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SG" sz="1000" dirty="0">
                <a:solidFill>
                  <a:schemeClr val="tx2">
                    <a:lumMod val="50000"/>
                  </a:schemeClr>
                </a:solidFill>
                <a:latin typeface="Arial" pitchFamily="34" charset="0"/>
                <a:cs typeface="Arial" pitchFamily="34" charset="0"/>
              </a:rPr>
              <a:t>Not to be reproduced or disseminated without permission. </a:t>
            </a:r>
          </a:p>
        </p:txBody>
      </p:sp>
      <p:sp>
        <p:nvSpPr>
          <p:cNvPr id="9" name="Footer Placeholder 13"/>
          <p:cNvSpPr txBox="1">
            <a:spLocks/>
          </p:cNvSpPr>
          <p:nvPr userDrawn="1"/>
        </p:nvSpPr>
        <p:spPr bwMode="auto">
          <a:xfrm>
            <a:off x="247650" y="6421267"/>
            <a:ext cx="2619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1609CF48-9BE9-40DC-9D1A-6CB0542E3DDF}" type="slidenum">
              <a:rPr lang="en-US" sz="1000">
                <a:solidFill>
                  <a:schemeClr val="tx2">
                    <a:lumMod val="50000"/>
                  </a:schemeClr>
                </a:solidFill>
                <a:latin typeface="Arial" pitchFamily="34" charset="0"/>
              </a:rPr>
              <a:pPr eaLnBrk="1" hangingPunct="1"/>
              <a:t>‹#›</a:t>
            </a:fld>
            <a:endParaRPr lang="en-US" sz="1000" dirty="0">
              <a:solidFill>
                <a:schemeClr val="tx2">
                  <a:lumMod val="50000"/>
                </a:schemeClr>
              </a:solidFill>
              <a:latin typeface="Arial" pitchFamily="34" charset="0"/>
            </a:endParaRPr>
          </a:p>
        </p:txBody>
      </p:sp>
    </p:spTree>
    <p:extLst>
      <p:ext uri="{BB962C8B-B14F-4D97-AF65-F5344CB8AC3E}">
        <p14:creationId xmlns:p14="http://schemas.microsoft.com/office/powerpoint/2010/main" val="244259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 R&amp;T Asia">
    <p:spTree>
      <p:nvGrpSpPr>
        <p:cNvPr id="1" name=""/>
        <p:cNvGrpSpPr/>
        <p:nvPr/>
      </p:nvGrpSpPr>
      <p:grpSpPr>
        <a:xfrm>
          <a:off x="0" y="0"/>
          <a:ext cx="0" cy="0"/>
          <a:chOff x="0" y="0"/>
          <a:chExt cx="0" cy="0"/>
        </a:xfrm>
      </p:grpSpPr>
      <p:pic>
        <p:nvPicPr>
          <p:cNvPr id="5" name="Picture 4" descr="A picture containing table, different, counter, white&#10;&#10;Description automatically generated">
            <a:extLst>
              <a:ext uri="{FF2B5EF4-FFF2-40B4-BE49-F238E27FC236}">
                <a16:creationId xmlns:a16="http://schemas.microsoft.com/office/drawing/2014/main" id="{0C9D7BCE-A0A5-40A2-B432-C75430CC4695}"/>
              </a:ext>
            </a:extLst>
          </p:cNvPr>
          <p:cNvPicPr>
            <a:picLocks noChangeAspect="1"/>
          </p:cNvPicPr>
          <p:nvPr userDrawn="1"/>
        </p:nvPicPr>
        <p:blipFill>
          <a:blip r:embed="rId2"/>
          <a:stretch>
            <a:fillRect/>
          </a:stretch>
        </p:blipFill>
        <p:spPr>
          <a:xfrm>
            <a:off x="1355" y="0"/>
            <a:ext cx="9141291" cy="6858000"/>
          </a:xfrm>
          <a:prstGeom prst="rect">
            <a:avLst/>
          </a:prstGeom>
        </p:spPr>
      </p:pic>
      <p:sp>
        <p:nvSpPr>
          <p:cNvPr id="2" name="TextBox 1">
            <a:extLst>
              <a:ext uri="{FF2B5EF4-FFF2-40B4-BE49-F238E27FC236}">
                <a16:creationId xmlns:a16="http://schemas.microsoft.com/office/drawing/2014/main" id="{1C9CDD81-1784-48CE-B069-8D5328525CF6}"/>
              </a:ext>
            </a:extLst>
          </p:cNvPr>
          <p:cNvSpPr txBox="1"/>
          <p:nvPr userDrawn="1"/>
        </p:nvSpPr>
        <p:spPr>
          <a:xfrm>
            <a:off x="179512" y="6405331"/>
            <a:ext cx="8424936" cy="246221"/>
          </a:xfrm>
          <a:prstGeom prst="rect">
            <a:avLst/>
          </a:prstGeom>
          <a:noFill/>
        </p:spPr>
        <p:txBody>
          <a:bodyPr wrap="square" rtlCol="0">
            <a:spAutoFit/>
          </a:bodyPr>
          <a:lstStyle/>
          <a:p>
            <a:r>
              <a:rPr lang="en-SG" sz="1000" b="0" cap="all" baseline="0" dirty="0"/>
              <a:t>Cambodia  |  China  |  Indonesia  |  Lao PDR  |  Malaysia  |  Myanmar  |  Philippines  |  Singapore  |  Thailand  |  Vietnam</a:t>
            </a:r>
            <a:endParaRPr lang="en-GB" sz="1000" b="0" cap="all" baseline="0" dirty="0"/>
          </a:p>
        </p:txBody>
      </p:sp>
    </p:spTree>
    <p:extLst>
      <p:ext uri="{BB962C8B-B14F-4D97-AF65-F5344CB8AC3E}">
        <p14:creationId xmlns:p14="http://schemas.microsoft.com/office/powerpoint/2010/main" val="2879697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General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594403" y="538102"/>
            <a:ext cx="6033600" cy="387798"/>
          </a:xfrm>
        </p:spPr>
        <p:txBody>
          <a:bodyPr wrap="square" anchor="ctr" anchorCtr="0">
            <a:spAutoFit/>
          </a:bodyPr>
          <a:lstStyle>
            <a:lvl1pPr>
              <a:defRPr sz="2800" cap="none" baseline="0"/>
            </a:lvl1pPr>
          </a:lstStyle>
          <a:p>
            <a:r>
              <a:rPr lang="en-US" smtClean="0"/>
              <a:t>Click to edit Master title style</a:t>
            </a:r>
            <a:endParaRPr lang="en-SG" dirty="0"/>
          </a:p>
        </p:txBody>
      </p:sp>
      <p:sp>
        <p:nvSpPr>
          <p:cNvPr id="4" name="Text Placeholder 3"/>
          <p:cNvSpPr>
            <a:spLocks noGrp="1"/>
          </p:cNvSpPr>
          <p:nvPr>
            <p:ph type="body" sz="quarter" idx="12"/>
          </p:nvPr>
        </p:nvSpPr>
        <p:spPr>
          <a:xfrm>
            <a:off x="611560" y="1316766"/>
            <a:ext cx="7027862" cy="4800401"/>
          </a:xfrm>
        </p:spPr>
        <p:txBody>
          <a:bodyPr/>
          <a:lstStyle>
            <a:lvl1pPr marL="171450" indent="-171450">
              <a:buFont typeface="Arial" pitchFamily="34" charset="0"/>
              <a:buChar char="•"/>
              <a:defRPr sz="1800">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dirty="0"/>
          </a:p>
        </p:txBody>
      </p:sp>
      <p:cxnSp>
        <p:nvCxnSpPr>
          <p:cNvPr id="5" name="Straight Connector 4"/>
          <p:cNvCxnSpPr/>
          <p:nvPr userDrawn="1"/>
        </p:nvCxnSpPr>
        <p:spPr>
          <a:xfrm>
            <a:off x="242888" y="6411741"/>
            <a:ext cx="8591550" cy="0"/>
          </a:xfrm>
          <a:prstGeom prst="line">
            <a:avLst/>
          </a:prstGeom>
          <a:ln w="12700" cmpd="sng">
            <a:solidFill>
              <a:srgbClr val="89888C"/>
            </a:solidFill>
          </a:ln>
          <a:effectLst/>
        </p:spPr>
        <p:style>
          <a:lnRef idx="2">
            <a:schemeClr val="accent1"/>
          </a:lnRef>
          <a:fillRef idx="0">
            <a:schemeClr val="accent1"/>
          </a:fillRef>
          <a:effectRef idx="1">
            <a:schemeClr val="accent1"/>
          </a:effectRef>
          <a:fontRef idx="minor">
            <a:schemeClr val="tx1"/>
          </a:fontRef>
        </p:style>
      </p:cxnSp>
      <p:pic>
        <p:nvPicPr>
          <p:cNvPr id="7" name="Picture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bwMode="auto">
          <a:xfrm>
            <a:off x="7440613" y="6482167"/>
            <a:ext cx="1401905" cy="131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auto">
          <a:xfrm>
            <a:off x="404815" y="6365069"/>
            <a:ext cx="36480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SG" sz="1000" dirty="0">
                <a:solidFill>
                  <a:schemeClr val="tx2">
                    <a:lumMod val="50000"/>
                  </a:schemeClr>
                </a:solidFill>
                <a:latin typeface="Arial" pitchFamily="34" charset="0"/>
                <a:cs typeface="Arial" pitchFamily="34" charset="0"/>
              </a:rPr>
              <a:t>Not to be reproduced or disseminated without permission. </a:t>
            </a:r>
          </a:p>
        </p:txBody>
      </p:sp>
      <p:sp>
        <p:nvSpPr>
          <p:cNvPr id="9" name="Footer Placeholder 13"/>
          <p:cNvSpPr txBox="1">
            <a:spLocks/>
          </p:cNvSpPr>
          <p:nvPr userDrawn="1"/>
        </p:nvSpPr>
        <p:spPr bwMode="auto">
          <a:xfrm>
            <a:off x="247650" y="6421267"/>
            <a:ext cx="2619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eaLnBrk="0" hangingPunct="0">
              <a:defRPr>
                <a:solidFill>
                  <a:schemeClr val="tx1"/>
                </a:solidFill>
                <a:latin typeface="Calibri" pitchFamily="34" charset="0"/>
                <a:cs typeface="Arial" pitchFamily="34" charset="0"/>
              </a:defRPr>
            </a:lvl1pPr>
            <a:lvl2pPr marL="742950" indent="-285750" defTabSz="457200" eaLnBrk="0" hangingPunct="0">
              <a:defRPr>
                <a:solidFill>
                  <a:schemeClr val="tx1"/>
                </a:solidFill>
                <a:latin typeface="Calibri" pitchFamily="34" charset="0"/>
                <a:cs typeface="Arial" pitchFamily="34" charset="0"/>
              </a:defRPr>
            </a:lvl2pPr>
            <a:lvl3pPr marL="1143000" indent="-228600" defTabSz="457200" eaLnBrk="0" hangingPunct="0">
              <a:defRPr>
                <a:solidFill>
                  <a:schemeClr val="tx1"/>
                </a:solidFill>
                <a:latin typeface="Calibri" pitchFamily="34" charset="0"/>
                <a:cs typeface="Arial" pitchFamily="34" charset="0"/>
              </a:defRPr>
            </a:lvl3pPr>
            <a:lvl4pPr marL="1600200" indent="-228600" defTabSz="457200" eaLnBrk="0" hangingPunct="0">
              <a:defRPr>
                <a:solidFill>
                  <a:schemeClr val="tx1"/>
                </a:solidFill>
                <a:latin typeface="Calibri" pitchFamily="34" charset="0"/>
                <a:cs typeface="Arial" pitchFamily="34" charset="0"/>
              </a:defRPr>
            </a:lvl4pPr>
            <a:lvl5pPr marL="2057400" indent="-228600" defTabSz="457200" eaLnBrk="0" hangingPunct="0">
              <a:defRPr>
                <a:solidFill>
                  <a:schemeClr val="tx1"/>
                </a:solidFill>
                <a:latin typeface="Calibri"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1609CF48-9BE9-40DC-9D1A-6CB0542E3DDF}" type="slidenum">
              <a:rPr lang="en-US" sz="1000">
                <a:solidFill>
                  <a:schemeClr val="tx2">
                    <a:lumMod val="50000"/>
                  </a:schemeClr>
                </a:solidFill>
                <a:latin typeface="Arial" pitchFamily="34" charset="0"/>
              </a:rPr>
              <a:pPr eaLnBrk="1" hangingPunct="1"/>
              <a:t>‹#›</a:t>
            </a:fld>
            <a:endParaRPr lang="en-US" sz="1000" dirty="0">
              <a:solidFill>
                <a:schemeClr val="tx2">
                  <a:lumMod val="50000"/>
                </a:schemeClr>
              </a:solidFill>
              <a:latin typeface="Arial" pitchFamily="34" charset="0"/>
            </a:endParaRPr>
          </a:p>
        </p:txBody>
      </p:sp>
    </p:spTree>
    <p:extLst>
      <p:ext uri="{BB962C8B-B14F-4D97-AF65-F5344CB8AC3E}">
        <p14:creationId xmlns:p14="http://schemas.microsoft.com/office/powerpoint/2010/main" val="419165643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after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0" end="0"/>
                                                </p:txEl>
                                              </p:spTgt>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4">
                                                <p:txEl>
                                                  <p:pRg st="1" end="1"/>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additive="base">
                                            <p:cTn id="21"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2" dur="500"/>
                                            <p:tgtEl>
                                              <p:spTgt spid="4">
                                                <p:txEl>
                                                  <p:pRg st="2" end="2"/>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3" end="3"/>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3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presetID="1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p:tgtEl>
                              <p:spTgt spid="4"/>
                            </p:tgtEl>
                            <p:attrNameLst>
                              <p:attrName>ppt_y</p:attrName>
                            </p:attrNameLst>
                          </p:cBhvr>
                          <p:tavLst>
                            <p:tav tm="0">
                              <p:val>
                                <p:strVal val="#ppt_y+#ppt_h*1.125000"/>
                              </p:val>
                            </p:tav>
                            <p:tav tm="100000">
                              <p:val>
                                <p:strVal val="#ppt_y"/>
                              </p:val>
                            </p:tav>
                          </p:tavLst>
                        </p:anim>
                        <p:animEffect transition="in" filter="wipe(up)">
                          <p:cBhvr>
                            <p:cTn dur="500"/>
                            <p:tgtEl>
                              <p:spTgt spid="4"/>
                            </p:tgtEl>
                          </p:cBhvr>
                        </p:animEffect>
                      </p:childTnLst>
                    </p:cTn>
                  </p:par>
                </p:tnLst>
              </p:tmpl>
              <p:tmpl lvl="2">
                <p:tnLst>
                  <p:par>
                    <p:cTn presetID="1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p:tgtEl>
                              <p:spTgt spid="4"/>
                            </p:tgtEl>
                            <p:attrNameLst>
                              <p:attrName>ppt_y</p:attrName>
                            </p:attrNameLst>
                          </p:cBhvr>
                          <p:tavLst>
                            <p:tav tm="0">
                              <p:val>
                                <p:strVal val="#ppt_y+#ppt_h*1.125000"/>
                              </p:val>
                            </p:tav>
                            <p:tav tm="100000">
                              <p:val>
                                <p:strVal val="#ppt_y"/>
                              </p:val>
                            </p:tav>
                          </p:tavLst>
                        </p:anim>
                        <p:animEffect transition="in" filter="wipe(up)">
                          <p:cBhvr>
                            <p:cTn dur="500"/>
                            <p:tgtEl>
                              <p:spTgt spid="4"/>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p:tgtEl>
                              <p:spTgt spid="4"/>
                            </p:tgtEl>
                            <p:attrNameLst>
                              <p:attrName>ppt_y</p:attrName>
                            </p:attrNameLst>
                          </p:cBhvr>
                          <p:tavLst>
                            <p:tav tm="0">
                              <p:val>
                                <p:strVal val="#ppt_y+#ppt_h*1.125000"/>
                              </p:val>
                            </p:tav>
                            <p:tav tm="100000">
                              <p:val>
                                <p:strVal val="#ppt_y"/>
                              </p:val>
                            </p:tav>
                          </p:tavLst>
                        </p:anim>
                        <p:animEffect transition="in" filter="wipe(up)">
                          <p:cBhvr>
                            <p:cTn dur="500"/>
                            <p:tgtEl>
                              <p:spTgt spid="4"/>
                            </p:tgtEl>
                          </p:cBhvr>
                        </p:animEffect>
                      </p:childTnLst>
                    </p:cTn>
                  </p:par>
                </p:tnLst>
              </p:tmpl>
              <p:tmpl lvl="4">
                <p:tnLst>
                  <p:par>
                    <p:cTn presetID="1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p:tgtEl>
                              <p:spTgt spid="4"/>
                            </p:tgtEl>
                            <p:attrNameLst>
                              <p:attrName>ppt_y</p:attrName>
                            </p:attrNameLst>
                          </p:cBhvr>
                          <p:tavLst>
                            <p:tav tm="0">
                              <p:val>
                                <p:strVal val="#ppt_y+#ppt_h*1.125000"/>
                              </p:val>
                            </p:tav>
                            <p:tav tm="100000">
                              <p:val>
                                <p:strVal val="#ppt_y"/>
                              </p:val>
                            </p:tav>
                          </p:tavLst>
                        </p:anim>
                        <p:animEffect transition="in" filter="wipe(up)">
                          <p:cBhvr>
                            <p:cTn dur="500"/>
                            <p:tgtEl>
                              <p:spTgt spid="4"/>
                            </p:tgtEl>
                          </p:cBhvr>
                        </p:animEffect>
                      </p:childTnLst>
                    </p:cTn>
                  </p:par>
                </p:tnLst>
              </p:tmpl>
              <p:tmpl lvl="5">
                <p:tnLst>
                  <p:par>
                    <p:cTn presetID="1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p:tgtEl>
                              <p:spTgt spid="4"/>
                            </p:tgtEl>
                            <p:attrNameLst>
                              <p:attrName>ppt_y</p:attrName>
                            </p:attrNameLst>
                          </p:cBhvr>
                          <p:tavLst>
                            <p:tav tm="0">
                              <p:val>
                                <p:strVal val="#ppt_y+#ppt_h*1.125000"/>
                              </p:val>
                            </p:tav>
                            <p:tav tm="100000">
                              <p:val>
                                <p:strVal val="#ppt_y"/>
                              </p:val>
                            </p:tav>
                          </p:tavLst>
                        </p:anim>
                        <p:animEffect transition="in" filter="wipe(up)">
                          <p:cBhvr>
                            <p:cTn dur="500"/>
                            <p:tgtEl>
                              <p:spTgt spid="4"/>
                            </p:tgtEl>
                          </p:cBhvr>
                        </p:animEffect>
                      </p:childTnLst>
                    </p:cTn>
                  </p:par>
                </p:tnLst>
              </p:tmpl>
            </p:tmplLst>
          </p:bldP>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4">
                                                <p:txEl>
                                                  <p:pRg st="0" end="0"/>
                                                </p:txEl>
                                              </p:spTgt>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22" dur="500"/>
                                            <p:tgtEl>
                                              <p:spTgt spid="4">
                                                <p:txEl>
                                                  <p:pRg st="1" end="1"/>
                                                </p:txEl>
                                              </p:spTgt>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2" end="2"/>
                                                </p:txEl>
                                              </p:spTgt>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 calcmode="lin" valueType="num">
                                          <p:cBhvr additive="base">
                                            <p:cTn id="29"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30" dur="500"/>
                                            <p:tgtEl>
                                              <p:spTgt spid="4">
                                                <p:txEl>
                                                  <p:pRg st="3" end="3"/>
                                                </p:txEl>
                                              </p:spTgt>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 calcmode="lin" valueType="num">
                                          <p:cBhvr additive="base">
                                            <p:cTn id="33"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3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tmplLst>
              <p:tmpl lvl="1">
                <p:tnLst>
                  <p:par>
                    <p:cTn presetID="1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p:tgtEl>
                              <p:spTgt spid="4"/>
                            </p:tgtEl>
                            <p:attrNameLst>
                              <p:attrName>ppt_y</p:attrName>
                            </p:attrNameLst>
                          </p:cBhvr>
                          <p:tavLst>
                            <p:tav tm="0">
                              <p:val>
                                <p:strVal val="#ppt_y+#ppt_h*1.125000"/>
                              </p:val>
                            </p:tav>
                            <p:tav tm="100000">
                              <p:val>
                                <p:strVal val="#ppt_y"/>
                              </p:val>
                            </p:tav>
                          </p:tavLst>
                        </p:anim>
                        <p:animEffect transition="in" filter="wipe(up)">
                          <p:cBhvr>
                            <p:cTn dur="500"/>
                            <p:tgtEl>
                              <p:spTgt spid="4"/>
                            </p:tgtEl>
                          </p:cBhvr>
                        </p:animEffect>
                      </p:childTnLst>
                    </p:cTn>
                  </p:par>
                </p:tnLst>
              </p:tmpl>
              <p:tmpl lvl="2">
                <p:tnLst>
                  <p:par>
                    <p:cTn presetID="1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p:tgtEl>
                              <p:spTgt spid="4"/>
                            </p:tgtEl>
                            <p:attrNameLst>
                              <p:attrName>ppt_y</p:attrName>
                            </p:attrNameLst>
                          </p:cBhvr>
                          <p:tavLst>
                            <p:tav tm="0">
                              <p:val>
                                <p:strVal val="#ppt_y+#ppt_h*1.125000"/>
                              </p:val>
                            </p:tav>
                            <p:tav tm="100000">
                              <p:val>
                                <p:strVal val="#ppt_y"/>
                              </p:val>
                            </p:tav>
                          </p:tavLst>
                        </p:anim>
                        <p:animEffect transition="in" filter="wipe(up)">
                          <p:cBhvr>
                            <p:cTn dur="500"/>
                            <p:tgtEl>
                              <p:spTgt spid="4"/>
                            </p:tgtEl>
                          </p:cBhvr>
                        </p:animEffect>
                      </p:childTnLst>
                    </p:cTn>
                  </p:par>
                </p:tnLst>
              </p:tmpl>
              <p:tmpl lvl="3">
                <p:tnLst>
                  <p:par>
                    <p:cTn presetID="1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p:tgtEl>
                              <p:spTgt spid="4"/>
                            </p:tgtEl>
                            <p:attrNameLst>
                              <p:attrName>ppt_y</p:attrName>
                            </p:attrNameLst>
                          </p:cBhvr>
                          <p:tavLst>
                            <p:tav tm="0">
                              <p:val>
                                <p:strVal val="#ppt_y+#ppt_h*1.125000"/>
                              </p:val>
                            </p:tav>
                            <p:tav tm="100000">
                              <p:val>
                                <p:strVal val="#ppt_y"/>
                              </p:val>
                            </p:tav>
                          </p:tavLst>
                        </p:anim>
                        <p:animEffect transition="in" filter="wipe(up)">
                          <p:cBhvr>
                            <p:cTn dur="500"/>
                            <p:tgtEl>
                              <p:spTgt spid="4"/>
                            </p:tgtEl>
                          </p:cBhvr>
                        </p:animEffect>
                      </p:childTnLst>
                    </p:cTn>
                  </p:par>
                </p:tnLst>
              </p:tmpl>
              <p:tmpl lvl="4">
                <p:tnLst>
                  <p:par>
                    <p:cTn presetID="1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p:tgtEl>
                              <p:spTgt spid="4"/>
                            </p:tgtEl>
                            <p:attrNameLst>
                              <p:attrName>ppt_y</p:attrName>
                            </p:attrNameLst>
                          </p:cBhvr>
                          <p:tavLst>
                            <p:tav tm="0">
                              <p:val>
                                <p:strVal val="#ppt_y+#ppt_h*1.125000"/>
                              </p:val>
                            </p:tav>
                            <p:tav tm="100000">
                              <p:val>
                                <p:strVal val="#ppt_y"/>
                              </p:val>
                            </p:tav>
                          </p:tavLst>
                        </p:anim>
                        <p:animEffect transition="in" filter="wipe(up)">
                          <p:cBhvr>
                            <p:cTn dur="500"/>
                            <p:tgtEl>
                              <p:spTgt spid="4"/>
                            </p:tgtEl>
                          </p:cBhvr>
                        </p:animEffect>
                      </p:childTnLst>
                    </p:cTn>
                  </p:par>
                </p:tnLst>
              </p:tmpl>
              <p:tmpl lvl="5">
                <p:tnLst>
                  <p:par>
                    <p:cTn presetID="1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p:tgtEl>
                              <p:spTgt spid="4"/>
                            </p:tgtEl>
                            <p:attrNameLst>
                              <p:attrName>ppt_y</p:attrName>
                            </p:attrNameLst>
                          </p:cBhvr>
                          <p:tavLst>
                            <p:tav tm="0">
                              <p:val>
                                <p:strVal val="#ppt_y+#ppt_h*1.125000"/>
                              </p:val>
                            </p:tav>
                            <p:tav tm="100000">
                              <p:val>
                                <p:strVal val="#ppt_y"/>
                              </p:val>
                            </p:tav>
                          </p:tavLst>
                        </p:anim>
                        <p:animEffect transition="in" filter="wipe(up)">
                          <p:cBhvr>
                            <p:cTn dur="500"/>
                            <p:tgtEl>
                              <p:spTgt spid="4"/>
                            </p:tgtEl>
                          </p:cBhvr>
                        </p:animEffect>
                      </p:childTnLst>
                    </p:cTn>
                  </p:par>
                </p:tnLst>
              </p:tmpl>
            </p:tmplLst>
          </p:bldP>
        </p:bldLst>
      </p:timing>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8AAE40-A9A9-49E5-AB0E-AFEDE4D7BCB4}"/>
              </a:ext>
            </a:extLst>
          </p:cNvPr>
          <p:cNvSpPr/>
          <p:nvPr userDrawn="1"/>
        </p:nvSpPr>
        <p:spPr>
          <a:xfrm>
            <a:off x="0" y="4232"/>
            <a:ext cx="9144000" cy="57689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7C8D38D-E539-45FB-9DDF-DD505B698588}"/>
              </a:ext>
            </a:extLst>
          </p:cNvPr>
          <p:cNvSpPr>
            <a:spLocks noGrp="1"/>
          </p:cNvSpPr>
          <p:nvPr>
            <p:ph type="title" hasCustomPrompt="1"/>
          </p:nvPr>
        </p:nvSpPr>
        <p:spPr>
          <a:xfrm>
            <a:off x="623888" y="944851"/>
            <a:ext cx="7886700" cy="1766808"/>
          </a:xfrm>
        </p:spPr>
        <p:txBody>
          <a:bodyPr bIns="0" anchor="b">
            <a:normAutofit/>
          </a:bodyPr>
          <a:lstStyle>
            <a:lvl1pPr algn="ctr">
              <a:lnSpc>
                <a:spcPts val="2800"/>
              </a:lnSpc>
              <a:defRPr sz="2600">
                <a:solidFill>
                  <a:schemeClr val="bg1"/>
                </a:solidFill>
              </a:defRPr>
            </a:lvl1pPr>
          </a:lstStyle>
          <a:p>
            <a:r>
              <a:rPr lang="en-US" dirty="0"/>
              <a:t>CLICK TO EDIT MASTER TITLE STYLE</a:t>
            </a:r>
            <a:endParaRPr lang="en-GB" dirty="0"/>
          </a:p>
        </p:txBody>
      </p:sp>
      <p:sp>
        <p:nvSpPr>
          <p:cNvPr id="7" name="Footer Placeholder 6">
            <a:extLst>
              <a:ext uri="{FF2B5EF4-FFF2-40B4-BE49-F238E27FC236}">
                <a16:creationId xmlns:a16="http://schemas.microsoft.com/office/drawing/2014/main" id="{E11F509F-506C-4AC8-B26F-05CD2F2C907B}"/>
              </a:ext>
            </a:extLst>
          </p:cNvPr>
          <p:cNvSpPr>
            <a:spLocks noGrp="1"/>
          </p:cNvSpPr>
          <p:nvPr>
            <p:ph type="ftr" sz="quarter" idx="10"/>
          </p:nvPr>
        </p:nvSpPr>
        <p:spPr/>
        <p:txBody>
          <a:bodyPr/>
          <a:lstStyle/>
          <a:p>
            <a:r>
              <a:rPr lang="en-GB" b="1" dirty="0"/>
              <a:t>brickcourt.co.uk </a:t>
            </a:r>
          </a:p>
          <a:p>
            <a:r>
              <a:rPr lang="en-GB" dirty="0"/>
              <a:t>+44(0)20 7379 3550</a:t>
            </a:r>
          </a:p>
        </p:txBody>
      </p:sp>
    </p:spTree>
    <p:extLst>
      <p:ext uri="{BB962C8B-B14F-4D97-AF65-F5344CB8AC3E}">
        <p14:creationId xmlns:p14="http://schemas.microsoft.com/office/powerpoint/2010/main" val="5529246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C6CC-C89A-4C9A-AA99-5226F80DB173}"/>
              </a:ext>
            </a:extLst>
          </p:cNvPr>
          <p:cNvSpPr/>
          <p:nvPr userDrawn="1"/>
        </p:nvSpPr>
        <p:spPr>
          <a:xfrm>
            <a:off x="0" y="1130400"/>
            <a:ext cx="9144000" cy="464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0C615FD-282B-4154-ABF6-9CE289443462}"/>
              </a:ext>
            </a:extLst>
          </p:cNvPr>
          <p:cNvSpPr/>
          <p:nvPr userDrawn="1"/>
        </p:nvSpPr>
        <p:spPr>
          <a:xfrm>
            <a:off x="0" y="0"/>
            <a:ext cx="9144000" cy="113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ooter Placeholder 6">
            <a:extLst>
              <a:ext uri="{FF2B5EF4-FFF2-40B4-BE49-F238E27FC236}">
                <a16:creationId xmlns:a16="http://schemas.microsoft.com/office/drawing/2014/main" id="{F0D1BA41-CA1E-4278-8CFA-47E7C0FED23C}"/>
              </a:ext>
            </a:extLst>
          </p:cNvPr>
          <p:cNvSpPr>
            <a:spLocks noGrp="1"/>
          </p:cNvSpPr>
          <p:nvPr>
            <p:ph type="ftr" sz="quarter" idx="10"/>
          </p:nvPr>
        </p:nvSpPr>
        <p:spPr/>
        <p:txBody>
          <a:bodyPr/>
          <a:lstStyle>
            <a:lvl1pPr>
              <a:defRPr>
                <a:solidFill>
                  <a:schemeClr val="tx2"/>
                </a:solidFill>
              </a:defRPr>
            </a:lvl1pPr>
          </a:lstStyle>
          <a:p>
            <a:r>
              <a:rPr lang="en-GB" b="1"/>
              <a:t>brickcourt.co.uk </a:t>
            </a:r>
          </a:p>
          <a:p>
            <a:r>
              <a:rPr lang="en-GB"/>
              <a:t>+44(0)20 7379 3550</a:t>
            </a:r>
            <a:endParaRPr lang="en-GB" dirty="0"/>
          </a:p>
        </p:txBody>
      </p:sp>
      <p:sp>
        <p:nvSpPr>
          <p:cNvPr id="10" name="Title 9">
            <a:extLst>
              <a:ext uri="{FF2B5EF4-FFF2-40B4-BE49-F238E27FC236}">
                <a16:creationId xmlns:a16="http://schemas.microsoft.com/office/drawing/2014/main" id="{09A86DDB-40A9-4737-8FB6-F900BD1F2F86}"/>
              </a:ext>
            </a:extLst>
          </p:cNvPr>
          <p:cNvSpPr>
            <a:spLocks noGrp="1"/>
          </p:cNvSpPr>
          <p:nvPr>
            <p:ph type="title"/>
          </p:nvPr>
        </p:nvSpPr>
        <p:spPr/>
        <p:txBody>
          <a:bodyPr/>
          <a:lstStyle>
            <a:lvl1pPr>
              <a:defRPr>
                <a:solidFill>
                  <a:schemeClr val="bg1"/>
                </a:solidFill>
              </a:defRPr>
            </a:lvl1pPr>
          </a:lstStyle>
          <a:p>
            <a:r>
              <a:rPr lang="en-US" smtClean="0"/>
              <a:t>Click to edit Master title style</a:t>
            </a:r>
            <a:endParaRPr lang="en-GB" dirty="0"/>
          </a:p>
        </p:txBody>
      </p:sp>
      <p:sp>
        <p:nvSpPr>
          <p:cNvPr id="12" name="Content Placeholder 11">
            <a:extLst>
              <a:ext uri="{FF2B5EF4-FFF2-40B4-BE49-F238E27FC236}">
                <a16:creationId xmlns:a16="http://schemas.microsoft.com/office/drawing/2014/main" id="{D04F4C24-34F3-45C6-8564-68D314DE6E5A}"/>
              </a:ext>
            </a:extLst>
          </p:cNvPr>
          <p:cNvSpPr>
            <a:spLocks noGrp="1"/>
          </p:cNvSpPr>
          <p:nvPr>
            <p:ph sz="quarter" idx="11"/>
          </p:nvPr>
        </p:nvSpPr>
        <p:spPr>
          <a:xfrm>
            <a:off x="846000" y="1717200"/>
            <a:ext cx="7454900" cy="4064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439968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C6CC-C89A-4C9A-AA99-5226F80DB173}"/>
              </a:ext>
            </a:extLst>
          </p:cNvPr>
          <p:cNvSpPr/>
          <p:nvPr userDrawn="1"/>
        </p:nvSpPr>
        <p:spPr>
          <a:xfrm>
            <a:off x="0" y="1130400"/>
            <a:ext cx="9144000" cy="464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CA359E1E-9DEF-4F98-8624-0B121E754420}"/>
              </a:ext>
            </a:extLst>
          </p:cNvPr>
          <p:cNvSpPr>
            <a:spLocks noGrp="1"/>
          </p:cNvSpPr>
          <p:nvPr>
            <p:ph idx="1"/>
          </p:nvPr>
        </p:nvSpPr>
        <p:spPr>
          <a:xfrm>
            <a:off x="846000" y="1717200"/>
            <a:ext cx="7459259" cy="4064001"/>
          </a:xfrm>
        </p:spPr>
        <p:txBody>
          <a:bodyPr lIns="0" tIns="0"/>
          <a:lstStyle>
            <a:lvl1pPr marL="180000" indent="-180000">
              <a:lnSpc>
                <a:spcPts val="1900"/>
              </a:lnSpc>
              <a:defRPr sz="1600">
                <a:solidFill>
                  <a:schemeClr val="tx2"/>
                </a:solidFill>
              </a:defRPr>
            </a:lvl1pPr>
            <a:lvl2pPr marL="360000" indent="-180000">
              <a:lnSpc>
                <a:spcPts val="1900"/>
              </a:lnSpc>
              <a:defRPr sz="1600">
                <a:solidFill>
                  <a:schemeClr val="tx2"/>
                </a:solidFill>
              </a:defRPr>
            </a:lvl2pPr>
            <a:lvl3pPr marL="540000" indent="-180000">
              <a:lnSpc>
                <a:spcPts val="1900"/>
              </a:lnSpc>
              <a:defRPr sz="1600">
                <a:solidFill>
                  <a:schemeClr val="tx2"/>
                </a:solidFill>
              </a:defRPr>
            </a:lvl3pPr>
            <a:lvl4pPr marL="720000" indent="-180000">
              <a:lnSpc>
                <a:spcPts val="1900"/>
              </a:lnSpc>
              <a:defRPr sz="1600">
                <a:solidFill>
                  <a:schemeClr val="tx2"/>
                </a:solidFill>
              </a:defRPr>
            </a:lvl4pPr>
            <a:lvl5pPr marL="900000" indent="-180000">
              <a:lnSpc>
                <a:spcPts val="1900"/>
              </a:lnSpc>
              <a:defRPr sz="160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Footer Placeholder 6">
            <a:extLst>
              <a:ext uri="{FF2B5EF4-FFF2-40B4-BE49-F238E27FC236}">
                <a16:creationId xmlns:a16="http://schemas.microsoft.com/office/drawing/2014/main" id="{F0D1BA41-CA1E-4278-8CFA-47E7C0FED23C}"/>
              </a:ext>
            </a:extLst>
          </p:cNvPr>
          <p:cNvSpPr>
            <a:spLocks noGrp="1"/>
          </p:cNvSpPr>
          <p:nvPr>
            <p:ph type="ftr" sz="quarter" idx="10"/>
          </p:nvPr>
        </p:nvSpPr>
        <p:spPr/>
        <p:txBody>
          <a:bodyPr/>
          <a:lstStyle>
            <a:lvl1pPr>
              <a:defRPr>
                <a:solidFill>
                  <a:schemeClr val="tx2"/>
                </a:solidFill>
              </a:defRPr>
            </a:lvl1pPr>
          </a:lstStyle>
          <a:p>
            <a:r>
              <a:rPr lang="en-GB" b="1"/>
              <a:t>brickcourt.co.uk </a:t>
            </a:r>
          </a:p>
          <a:p>
            <a:r>
              <a:rPr lang="en-GB"/>
              <a:t>+44(0)20 7379 3550</a:t>
            </a:r>
            <a:endParaRPr lang="en-GB" dirty="0"/>
          </a:p>
        </p:txBody>
      </p:sp>
      <p:sp>
        <p:nvSpPr>
          <p:cNvPr id="4" name="Title 3">
            <a:extLst>
              <a:ext uri="{FF2B5EF4-FFF2-40B4-BE49-F238E27FC236}">
                <a16:creationId xmlns:a16="http://schemas.microsoft.com/office/drawing/2014/main" id="{22673E0D-B853-49B6-B25A-B4B2811CCC40}"/>
              </a:ext>
            </a:extLst>
          </p:cNvPr>
          <p:cNvSpPr>
            <a:spLocks noGrp="1"/>
          </p:cNvSpPr>
          <p:nvPr>
            <p:ph type="title"/>
          </p:nvPr>
        </p:nvSpPr>
        <p:spPr/>
        <p:txBody>
          <a:bodyPr/>
          <a:lstStyle>
            <a:lvl1pPr>
              <a:defRPr>
                <a:solidFill>
                  <a:schemeClr val="tx2"/>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233130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1CB4D55-83D9-409A-A592-EFB348414E8D}"/>
              </a:ext>
            </a:extLst>
          </p:cNvPr>
          <p:cNvSpPr/>
          <p:nvPr userDrawn="1"/>
        </p:nvSpPr>
        <p:spPr>
          <a:xfrm>
            <a:off x="0" y="1130400"/>
            <a:ext cx="9144000" cy="464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A32AF53-A1E9-481F-BA72-0AFCB2174A70}"/>
              </a:ext>
            </a:extLst>
          </p:cNvPr>
          <p:cNvSpPr/>
          <p:nvPr userDrawn="1"/>
        </p:nvSpPr>
        <p:spPr>
          <a:xfrm>
            <a:off x="0" y="0"/>
            <a:ext cx="9144000" cy="1130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2830B9C5-6AFF-4B6A-AC19-BF4060281BDC}"/>
              </a:ext>
            </a:extLst>
          </p:cNvPr>
          <p:cNvSpPr>
            <a:spLocks noGrp="1"/>
          </p:cNvSpPr>
          <p:nvPr>
            <p:ph sz="half" idx="1"/>
          </p:nvPr>
        </p:nvSpPr>
        <p:spPr>
          <a:xfrm>
            <a:off x="846000" y="1717200"/>
            <a:ext cx="3564000" cy="4032000"/>
          </a:xfrm>
        </p:spPr>
        <p:txBody>
          <a:bodyPr/>
          <a:lstStyle>
            <a:lvl1pPr marL="180000" indent="-180000">
              <a:lnSpc>
                <a:spcPts val="1900"/>
              </a:lnSpc>
              <a:defRPr sz="1600">
                <a:solidFill>
                  <a:schemeClr val="tx2"/>
                </a:solidFill>
              </a:defRPr>
            </a:lvl1pPr>
            <a:lvl2pPr marL="360000" indent="-180000">
              <a:lnSpc>
                <a:spcPts val="1900"/>
              </a:lnSpc>
              <a:defRPr sz="1600">
                <a:solidFill>
                  <a:schemeClr val="tx2"/>
                </a:solidFill>
              </a:defRPr>
            </a:lvl2pPr>
            <a:lvl3pPr marL="540000" indent="-180000">
              <a:lnSpc>
                <a:spcPts val="1900"/>
              </a:lnSpc>
              <a:defRPr sz="1600">
                <a:solidFill>
                  <a:schemeClr val="tx2"/>
                </a:solidFill>
              </a:defRPr>
            </a:lvl3pPr>
            <a:lvl4pPr marL="720000" indent="-180000">
              <a:lnSpc>
                <a:spcPts val="1900"/>
              </a:lnSpc>
              <a:defRPr sz="1600">
                <a:solidFill>
                  <a:schemeClr val="tx2"/>
                </a:solidFill>
              </a:defRPr>
            </a:lvl4pPr>
            <a:lvl5pPr marL="900000" indent="-180000">
              <a:lnSpc>
                <a:spcPts val="1900"/>
              </a:lnSpc>
              <a:defRPr sz="1600">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a:extLst>
              <a:ext uri="{FF2B5EF4-FFF2-40B4-BE49-F238E27FC236}">
                <a16:creationId xmlns:a16="http://schemas.microsoft.com/office/drawing/2014/main" id="{993AB4CA-E859-49C8-A9DD-59570F1000FF}"/>
              </a:ext>
            </a:extLst>
          </p:cNvPr>
          <p:cNvSpPr>
            <a:spLocks noGrp="1"/>
          </p:cNvSpPr>
          <p:nvPr>
            <p:ph sz="half" idx="2"/>
          </p:nvPr>
        </p:nvSpPr>
        <p:spPr>
          <a:xfrm>
            <a:off x="4715997" y="1717199"/>
            <a:ext cx="3564000" cy="403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Footer Placeholder 7">
            <a:extLst>
              <a:ext uri="{FF2B5EF4-FFF2-40B4-BE49-F238E27FC236}">
                <a16:creationId xmlns:a16="http://schemas.microsoft.com/office/drawing/2014/main" id="{7511AA63-C33F-4EE4-BC73-F2C66C84D168}"/>
              </a:ext>
            </a:extLst>
          </p:cNvPr>
          <p:cNvSpPr>
            <a:spLocks noGrp="1"/>
          </p:cNvSpPr>
          <p:nvPr>
            <p:ph type="ftr" sz="quarter" idx="10"/>
          </p:nvPr>
        </p:nvSpPr>
        <p:spPr/>
        <p:txBody>
          <a:bodyPr/>
          <a:lstStyle>
            <a:lvl1pPr>
              <a:defRPr>
                <a:solidFill>
                  <a:schemeClr val="tx2"/>
                </a:solidFill>
              </a:defRPr>
            </a:lvl1pPr>
          </a:lstStyle>
          <a:p>
            <a:r>
              <a:rPr lang="en-GB" b="1"/>
              <a:t>brickcourt.co.uk</a:t>
            </a:r>
          </a:p>
          <a:p>
            <a:r>
              <a:rPr lang="en-GB"/>
              <a:t>+44(0)20 7379 3550</a:t>
            </a:r>
            <a:endParaRPr lang="en-GB" dirty="0"/>
          </a:p>
        </p:txBody>
      </p:sp>
      <p:sp>
        <p:nvSpPr>
          <p:cNvPr id="9" name="Title 8">
            <a:extLst>
              <a:ext uri="{FF2B5EF4-FFF2-40B4-BE49-F238E27FC236}">
                <a16:creationId xmlns:a16="http://schemas.microsoft.com/office/drawing/2014/main" id="{830F98B4-E0C9-44BA-8BC8-993D15CB2087}"/>
              </a:ext>
            </a:extLst>
          </p:cNvPr>
          <p:cNvSpPr>
            <a:spLocks noGrp="1"/>
          </p:cNvSpPr>
          <p:nvPr>
            <p:ph type="title"/>
          </p:nvPr>
        </p:nvSpPr>
        <p:spPr>
          <a:xfrm>
            <a:off x="846000" y="365127"/>
            <a:ext cx="7433997" cy="487280"/>
          </a:xfrm>
        </p:spPr>
        <p:txBody>
          <a:bodyPr/>
          <a:lstStyle>
            <a:lvl1pPr algn="l">
              <a:defRPr>
                <a:solidFill>
                  <a:schemeClr val="bg1"/>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1481803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1CB4D55-83D9-409A-A592-EFB348414E8D}"/>
              </a:ext>
            </a:extLst>
          </p:cNvPr>
          <p:cNvSpPr/>
          <p:nvPr userDrawn="1"/>
        </p:nvSpPr>
        <p:spPr>
          <a:xfrm>
            <a:off x="0" y="1130400"/>
            <a:ext cx="9144000" cy="464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2830B9C5-6AFF-4B6A-AC19-BF4060281BDC}"/>
              </a:ext>
            </a:extLst>
          </p:cNvPr>
          <p:cNvSpPr>
            <a:spLocks noGrp="1"/>
          </p:cNvSpPr>
          <p:nvPr>
            <p:ph sz="half" idx="1"/>
          </p:nvPr>
        </p:nvSpPr>
        <p:spPr>
          <a:xfrm>
            <a:off x="846000" y="1717200"/>
            <a:ext cx="3564000" cy="403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a:extLst>
              <a:ext uri="{FF2B5EF4-FFF2-40B4-BE49-F238E27FC236}">
                <a16:creationId xmlns:a16="http://schemas.microsoft.com/office/drawing/2014/main" id="{993AB4CA-E859-49C8-A9DD-59570F1000FF}"/>
              </a:ext>
            </a:extLst>
          </p:cNvPr>
          <p:cNvSpPr>
            <a:spLocks noGrp="1"/>
          </p:cNvSpPr>
          <p:nvPr>
            <p:ph sz="half" idx="2"/>
          </p:nvPr>
        </p:nvSpPr>
        <p:spPr>
          <a:xfrm>
            <a:off x="4715997" y="1717200"/>
            <a:ext cx="3564000" cy="40320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8" name="Footer Placeholder 7">
            <a:extLst>
              <a:ext uri="{FF2B5EF4-FFF2-40B4-BE49-F238E27FC236}">
                <a16:creationId xmlns:a16="http://schemas.microsoft.com/office/drawing/2014/main" id="{7511AA63-C33F-4EE4-BC73-F2C66C84D168}"/>
              </a:ext>
            </a:extLst>
          </p:cNvPr>
          <p:cNvSpPr>
            <a:spLocks noGrp="1"/>
          </p:cNvSpPr>
          <p:nvPr>
            <p:ph type="ftr" sz="quarter" idx="10"/>
          </p:nvPr>
        </p:nvSpPr>
        <p:spPr/>
        <p:txBody>
          <a:bodyPr/>
          <a:lstStyle>
            <a:lvl1pPr>
              <a:defRPr>
                <a:solidFill>
                  <a:schemeClr val="tx2"/>
                </a:solidFill>
              </a:defRPr>
            </a:lvl1pPr>
          </a:lstStyle>
          <a:p>
            <a:r>
              <a:rPr lang="en-GB" b="1"/>
              <a:t>brickcourt.co.uk</a:t>
            </a:r>
          </a:p>
          <a:p>
            <a:r>
              <a:rPr lang="en-GB"/>
              <a:t>+44(0)20 7379 3550</a:t>
            </a:r>
            <a:endParaRPr lang="en-GB" dirty="0"/>
          </a:p>
        </p:txBody>
      </p:sp>
      <p:sp>
        <p:nvSpPr>
          <p:cNvPr id="9" name="Title 8">
            <a:extLst>
              <a:ext uri="{FF2B5EF4-FFF2-40B4-BE49-F238E27FC236}">
                <a16:creationId xmlns:a16="http://schemas.microsoft.com/office/drawing/2014/main" id="{830F98B4-E0C9-44BA-8BC8-993D15CB2087}"/>
              </a:ext>
            </a:extLst>
          </p:cNvPr>
          <p:cNvSpPr>
            <a:spLocks noGrp="1"/>
          </p:cNvSpPr>
          <p:nvPr>
            <p:ph type="title"/>
          </p:nvPr>
        </p:nvSpPr>
        <p:spPr>
          <a:xfrm>
            <a:off x="846000" y="365127"/>
            <a:ext cx="7433997" cy="487280"/>
          </a:xfrm>
        </p:spPr>
        <p:txBody>
          <a:bodyPr/>
          <a:lstStyle>
            <a:lvl1pPr algn="l">
              <a:defRPr>
                <a:solidFill>
                  <a:schemeClr val="tx2"/>
                </a:solidFill>
              </a:defRPr>
            </a:lvl1pPr>
          </a:lstStyle>
          <a:p>
            <a:r>
              <a:rPr lang="en-US" smtClean="0"/>
              <a:t>Click to edit Master title style</a:t>
            </a:r>
            <a:endParaRPr lang="en-GB" dirty="0"/>
          </a:p>
        </p:txBody>
      </p:sp>
    </p:spTree>
    <p:extLst>
      <p:ext uri="{BB962C8B-B14F-4D97-AF65-F5344CB8AC3E}">
        <p14:creationId xmlns:p14="http://schemas.microsoft.com/office/powerpoint/2010/main" val="347812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0F0DB-D1F1-45D6-8981-72F37B056FE6}"/>
              </a:ext>
            </a:extLst>
          </p:cNvPr>
          <p:cNvSpPr>
            <a:spLocks noGrp="1"/>
          </p:cNvSpPr>
          <p:nvPr>
            <p:ph type="title"/>
          </p:nvPr>
        </p:nvSpPr>
        <p:spPr/>
        <p:txBody>
          <a:bodyPr/>
          <a:lstStyle>
            <a:lvl1pPr algn="l">
              <a:defRPr>
                <a:solidFill>
                  <a:schemeClr val="tx2"/>
                </a:solidFill>
              </a:defRPr>
            </a:lvl1pPr>
          </a:lstStyle>
          <a:p>
            <a:r>
              <a:rPr lang="en-US" smtClean="0"/>
              <a:t>Click to edit Master title style</a:t>
            </a:r>
            <a:endParaRPr lang="en-GB" dirty="0"/>
          </a:p>
        </p:txBody>
      </p:sp>
      <p:sp>
        <p:nvSpPr>
          <p:cNvPr id="6" name="Footer Placeholder 5">
            <a:extLst>
              <a:ext uri="{FF2B5EF4-FFF2-40B4-BE49-F238E27FC236}">
                <a16:creationId xmlns:a16="http://schemas.microsoft.com/office/drawing/2014/main" id="{708F5024-26F7-4B2C-B374-B6643380E225}"/>
              </a:ext>
            </a:extLst>
          </p:cNvPr>
          <p:cNvSpPr>
            <a:spLocks noGrp="1"/>
          </p:cNvSpPr>
          <p:nvPr>
            <p:ph type="ftr" sz="quarter" idx="10"/>
          </p:nvPr>
        </p:nvSpPr>
        <p:spPr/>
        <p:txBody>
          <a:bodyPr/>
          <a:lstStyle>
            <a:lvl1pPr>
              <a:defRPr>
                <a:solidFill>
                  <a:schemeClr val="tx2"/>
                </a:solidFill>
              </a:defRPr>
            </a:lvl1pPr>
          </a:lstStyle>
          <a:p>
            <a:r>
              <a:rPr lang="en-GB" b="1"/>
              <a:t>brickcourt.co.uk</a:t>
            </a:r>
          </a:p>
          <a:p>
            <a:r>
              <a:rPr lang="en-GB"/>
              <a:t>+44(0)20 7379 3550</a:t>
            </a:r>
            <a:endParaRPr lang="en-GB" dirty="0"/>
          </a:p>
        </p:txBody>
      </p:sp>
    </p:spTree>
    <p:extLst>
      <p:ext uri="{BB962C8B-B14F-4D97-AF65-F5344CB8AC3E}">
        <p14:creationId xmlns:p14="http://schemas.microsoft.com/office/powerpoint/2010/main" val="661073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7EB237F-40BB-4865-AEDC-73B2F6C41743}"/>
              </a:ext>
            </a:extLst>
          </p:cNvPr>
          <p:cNvSpPr>
            <a:spLocks noGrp="1"/>
          </p:cNvSpPr>
          <p:nvPr>
            <p:ph type="ftr" sz="quarter" idx="10"/>
          </p:nvPr>
        </p:nvSpPr>
        <p:spPr/>
        <p:txBody>
          <a:bodyPr/>
          <a:lstStyle>
            <a:lvl1pPr>
              <a:defRPr>
                <a:solidFill>
                  <a:schemeClr val="tx2"/>
                </a:solidFill>
              </a:defRPr>
            </a:lvl1pPr>
          </a:lstStyle>
          <a:p>
            <a:r>
              <a:rPr lang="en-GB" b="1"/>
              <a:t>brickcourt.co.uk</a:t>
            </a:r>
          </a:p>
          <a:p>
            <a:r>
              <a:rPr lang="en-GB"/>
              <a:t>+44(0)20 7379 3550</a:t>
            </a:r>
            <a:endParaRPr lang="en-GB" dirty="0"/>
          </a:p>
        </p:txBody>
      </p:sp>
    </p:spTree>
    <p:extLst>
      <p:ext uri="{BB962C8B-B14F-4D97-AF65-F5344CB8AC3E}">
        <p14:creationId xmlns:p14="http://schemas.microsoft.com/office/powerpoint/2010/main" val="1942266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ck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3D9FE2-A014-41F6-9435-4131AC362674}"/>
              </a:ext>
            </a:extLst>
          </p:cNvPr>
          <p:cNvSpPr/>
          <p:nvPr userDrawn="1"/>
        </p:nvSpPr>
        <p:spPr>
          <a:xfrm>
            <a:off x="0" y="-1"/>
            <a:ext cx="9144000" cy="57689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28B59F1-8A7E-436E-9451-E7F4E00903A6}"/>
              </a:ext>
            </a:extLst>
          </p:cNvPr>
          <p:cNvSpPr>
            <a:spLocks noGrp="1"/>
          </p:cNvSpPr>
          <p:nvPr>
            <p:ph type="title"/>
          </p:nvPr>
        </p:nvSpPr>
        <p:spPr>
          <a:xfrm>
            <a:off x="628650" y="1759974"/>
            <a:ext cx="7886700" cy="1325563"/>
          </a:xfrm>
        </p:spPr>
        <p:txBody>
          <a:bodyPr/>
          <a:lstStyle>
            <a:lvl1pPr algn="ctr">
              <a:defRPr>
                <a:solidFill>
                  <a:schemeClr val="bg1"/>
                </a:solidFill>
              </a:defRPr>
            </a:lvl1pPr>
          </a:lstStyle>
          <a:p>
            <a:r>
              <a:rPr lang="en-US" smtClean="0"/>
              <a:t>Click to edit Master title style</a:t>
            </a:r>
            <a:endParaRPr lang="en-GB"/>
          </a:p>
        </p:txBody>
      </p:sp>
      <p:sp>
        <p:nvSpPr>
          <p:cNvPr id="3" name="Footer Placeholder 2">
            <a:extLst>
              <a:ext uri="{FF2B5EF4-FFF2-40B4-BE49-F238E27FC236}">
                <a16:creationId xmlns:a16="http://schemas.microsoft.com/office/drawing/2014/main" id="{4ABF4C48-0524-4B64-B5B6-C6078914BDE2}"/>
              </a:ext>
            </a:extLst>
          </p:cNvPr>
          <p:cNvSpPr>
            <a:spLocks noGrp="1"/>
          </p:cNvSpPr>
          <p:nvPr>
            <p:ph type="ftr" sz="quarter" idx="10"/>
          </p:nvPr>
        </p:nvSpPr>
        <p:spPr/>
        <p:txBody>
          <a:bodyPr/>
          <a:lstStyle>
            <a:lvl1pPr>
              <a:defRPr>
                <a:solidFill>
                  <a:schemeClr val="tx2"/>
                </a:solidFill>
              </a:defRPr>
            </a:lvl1pPr>
          </a:lstStyle>
          <a:p>
            <a:r>
              <a:rPr lang="en-GB" b="1"/>
              <a:t>brickcourt.co.uk</a:t>
            </a:r>
          </a:p>
          <a:p>
            <a:r>
              <a:rPr lang="en-GB"/>
              <a:t>+44(0)20 7379 3550</a:t>
            </a:r>
            <a:endParaRPr lang="en-GB" dirty="0"/>
          </a:p>
        </p:txBody>
      </p:sp>
      <p:sp>
        <p:nvSpPr>
          <p:cNvPr id="6" name="Text Placeholder 5">
            <a:extLst>
              <a:ext uri="{FF2B5EF4-FFF2-40B4-BE49-F238E27FC236}">
                <a16:creationId xmlns:a16="http://schemas.microsoft.com/office/drawing/2014/main" id="{15838B1F-A3FF-45CE-A496-B3A44905EE8C}"/>
              </a:ext>
            </a:extLst>
          </p:cNvPr>
          <p:cNvSpPr>
            <a:spLocks noGrp="1"/>
          </p:cNvSpPr>
          <p:nvPr>
            <p:ph type="body" sz="quarter" idx="11" hasCustomPrompt="1"/>
          </p:nvPr>
        </p:nvSpPr>
        <p:spPr>
          <a:xfrm>
            <a:off x="628650" y="3254375"/>
            <a:ext cx="7886700" cy="1325563"/>
          </a:xfrm>
        </p:spPr>
        <p:txBody>
          <a:bodyPr/>
          <a:lstStyle>
            <a:lvl1pPr marL="0" indent="0" algn="ctr">
              <a:buNone/>
              <a:defRPr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&lt;Name&gt;</a:t>
            </a:r>
            <a:endParaRPr lang="en-GB" dirty="0"/>
          </a:p>
        </p:txBody>
      </p:sp>
    </p:spTree>
    <p:extLst>
      <p:ext uri="{BB962C8B-B14F-4D97-AF65-F5344CB8AC3E}">
        <p14:creationId xmlns:p14="http://schemas.microsoft.com/office/powerpoint/2010/main" val="2335984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Logo banner" descr="A close up of a logo&#10;&#10;Description generated with very high confidence">
            <a:extLst>
              <a:ext uri="{FF2B5EF4-FFF2-40B4-BE49-F238E27FC236}">
                <a16:creationId xmlns:a16="http://schemas.microsoft.com/office/drawing/2014/main" id="{09B0CA6F-BD90-4FF6-9A11-3B4B8C1173C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5755639"/>
            <a:ext cx="9144000" cy="1112520"/>
          </a:xfrm>
          <a:prstGeom prst="rect">
            <a:avLst/>
          </a:prstGeom>
        </p:spPr>
      </p:pic>
      <p:sp>
        <p:nvSpPr>
          <p:cNvPr id="11" name="Mask">
            <a:extLst>
              <a:ext uri="{FF2B5EF4-FFF2-40B4-BE49-F238E27FC236}">
                <a16:creationId xmlns:a16="http://schemas.microsoft.com/office/drawing/2014/main" id="{B452B2DA-5069-48D7-8FF8-34F037B10069}"/>
              </a:ext>
            </a:extLst>
          </p:cNvPr>
          <p:cNvSpPr/>
          <p:nvPr userDrawn="1"/>
        </p:nvSpPr>
        <p:spPr>
          <a:xfrm>
            <a:off x="5774076" y="6088478"/>
            <a:ext cx="2741274" cy="481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itle Placeholder 1">
            <a:extLst>
              <a:ext uri="{FF2B5EF4-FFF2-40B4-BE49-F238E27FC236}">
                <a16:creationId xmlns:a16="http://schemas.microsoft.com/office/drawing/2014/main" id="{D499FB7A-7990-42D1-97B3-A931BC4089DD}"/>
              </a:ext>
            </a:extLst>
          </p:cNvPr>
          <p:cNvSpPr>
            <a:spLocks noGrp="1"/>
          </p:cNvSpPr>
          <p:nvPr>
            <p:ph type="title"/>
          </p:nvPr>
        </p:nvSpPr>
        <p:spPr>
          <a:xfrm>
            <a:off x="846000" y="365127"/>
            <a:ext cx="7433997" cy="487280"/>
          </a:xfrm>
          <a:prstGeom prst="rect">
            <a:avLst/>
          </a:prstGeom>
        </p:spPr>
        <p:txBody>
          <a:bodyPr vert="horz" lIns="0" tIns="0" rIns="0" bIns="0" rtlCol="0" anchor="ctr">
            <a:normAutofit/>
          </a:bodyPr>
          <a:lstStyle/>
          <a:p>
            <a:r>
              <a:rPr lang="en-US" smtClean="0"/>
              <a:t>Click to edit Master title style</a:t>
            </a:r>
            <a:endParaRPr lang="en-GB" dirty="0"/>
          </a:p>
        </p:txBody>
      </p:sp>
      <p:sp>
        <p:nvSpPr>
          <p:cNvPr id="3" name="Text Placeholder 2">
            <a:extLst>
              <a:ext uri="{FF2B5EF4-FFF2-40B4-BE49-F238E27FC236}">
                <a16:creationId xmlns:a16="http://schemas.microsoft.com/office/drawing/2014/main" id="{0C318955-BD42-4202-AD87-FB4651F31FEB}"/>
              </a:ext>
            </a:extLst>
          </p:cNvPr>
          <p:cNvSpPr>
            <a:spLocks noGrp="1"/>
          </p:cNvSpPr>
          <p:nvPr>
            <p:ph type="body" idx="1"/>
          </p:nvPr>
        </p:nvSpPr>
        <p:spPr>
          <a:xfrm>
            <a:off x="846000" y="1717199"/>
            <a:ext cx="7433997" cy="4051775"/>
          </a:xfrm>
          <a:prstGeom prst="rect">
            <a:avLst/>
          </a:prstGeom>
        </p:spPr>
        <p:txBody>
          <a:bodyPr vert="horz" lIns="0" tIns="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a:extLst>
              <a:ext uri="{FF2B5EF4-FFF2-40B4-BE49-F238E27FC236}">
                <a16:creationId xmlns:a16="http://schemas.microsoft.com/office/drawing/2014/main" id="{849E257C-1A1E-4ACB-B760-7F897DDCC8D3}"/>
              </a:ext>
            </a:extLst>
          </p:cNvPr>
          <p:cNvSpPr>
            <a:spLocks noGrp="1"/>
          </p:cNvSpPr>
          <p:nvPr>
            <p:ph type="ftr" sz="quarter" idx="3"/>
          </p:nvPr>
        </p:nvSpPr>
        <p:spPr>
          <a:xfrm>
            <a:off x="5310904" y="6146673"/>
            <a:ext cx="3086100" cy="365125"/>
          </a:xfrm>
          <a:prstGeom prst="rect">
            <a:avLst/>
          </a:prstGeom>
          <a:solidFill>
            <a:schemeClr val="bg1"/>
          </a:solidFill>
        </p:spPr>
        <p:txBody>
          <a:bodyPr vert="horz" lIns="91440" tIns="45720" rIns="91440" bIns="45720" rtlCol="0" anchor="ctr"/>
          <a:lstStyle>
            <a:lvl1pPr algn="r">
              <a:lnSpc>
                <a:spcPts val="1600"/>
              </a:lnSpc>
              <a:defRPr sz="1200">
                <a:solidFill>
                  <a:srgbClr val="173E61"/>
                </a:solidFill>
              </a:defRPr>
            </a:lvl1pPr>
          </a:lstStyle>
          <a:p>
            <a:r>
              <a:rPr lang="en-GB" b="1" dirty="0"/>
              <a:t>brickcourt.co.uk</a:t>
            </a:r>
          </a:p>
          <a:p>
            <a:r>
              <a:rPr lang="en-GB" dirty="0"/>
              <a:t>+44(0)20 7379 3550</a:t>
            </a:r>
          </a:p>
        </p:txBody>
      </p:sp>
    </p:spTree>
    <p:extLst>
      <p:ext uri="{BB962C8B-B14F-4D97-AF65-F5344CB8AC3E}">
        <p14:creationId xmlns:p14="http://schemas.microsoft.com/office/powerpoint/2010/main" val="53384655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6" r:id="rId4"/>
    <p:sldLayoutId id="2147483652" r:id="rId5"/>
    <p:sldLayoutId id="2147483657" r:id="rId6"/>
    <p:sldLayoutId id="2147483654" r:id="rId7"/>
    <p:sldLayoutId id="2147483655" r:id="rId8"/>
    <p:sldLayoutId id="2147483658" r:id="rId9"/>
    <p:sldLayoutId id="2147483659" r:id="rId10"/>
    <p:sldLayoutId id="2147483660" r:id="rId11"/>
    <p:sldLayoutId id="2147483661" r:id="rId12"/>
    <p:sldLayoutId id="2147483662" r:id="rId13"/>
  </p:sldLayoutIdLst>
  <p:hf sldNum="0" hdr="0" dt="0"/>
  <p:txStyles>
    <p:titleStyle>
      <a:lvl1pPr algn="l" defTabSz="685800" rtl="0" eaLnBrk="1" latinLnBrk="0" hangingPunct="1">
        <a:lnSpc>
          <a:spcPct val="90000"/>
        </a:lnSpc>
        <a:spcBef>
          <a:spcPct val="0"/>
        </a:spcBef>
        <a:buNone/>
        <a:defRPr sz="2600" kern="1200" cap="all" baseline="0">
          <a:solidFill>
            <a:schemeClr val="tx2"/>
          </a:solidFill>
          <a:latin typeface="+mj-lt"/>
          <a:ea typeface="+mj-ea"/>
          <a:cs typeface="+mj-cs"/>
        </a:defRPr>
      </a:lvl1pPr>
    </p:titleStyle>
    <p:bodyStyle>
      <a:lvl1pPr marL="180000" indent="-180000" algn="l" defTabSz="685800" rtl="0" eaLnBrk="1" latinLnBrk="0" hangingPunct="1">
        <a:lnSpc>
          <a:spcPts val="1900"/>
        </a:lnSpc>
        <a:spcBef>
          <a:spcPts val="750"/>
        </a:spcBef>
        <a:buFont typeface="Arial" panose="020B0604020202020204" pitchFamily="34" charset="0"/>
        <a:buChar char="•"/>
        <a:defRPr sz="1600" kern="1200">
          <a:solidFill>
            <a:schemeClr val="tx2"/>
          </a:solidFill>
          <a:latin typeface="+mn-lt"/>
          <a:ea typeface="+mn-ea"/>
          <a:cs typeface="+mn-cs"/>
        </a:defRPr>
      </a:lvl1pPr>
      <a:lvl2pPr marL="360000" indent="-180000" algn="l" defTabSz="685800" rtl="0" eaLnBrk="1" latinLnBrk="0" hangingPunct="1">
        <a:lnSpc>
          <a:spcPts val="1900"/>
        </a:lnSpc>
        <a:spcBef>
          <a:spcPts val="375"/>
        </a:spcBef>
        <a:buFont typeface="Arial" panose="020B0604020202020204" pitchFamily="34" charset="0"/>
        <a:buChar char="•"/>
        <a:defRPr sz="1600" kern="1200">
          <a:solidFill>
            <a:schemeClr val="tx2"/>
          </a:solidFill>
          <a:latin typeface="+mn-lt"/>
          <a:ea typeface="+mn-ea"/>
          <a:cs typeface="+mn-cs"/>
        </a:defRPr>
      </a:lvl2pPr>
      <a:lvl3pPr marL="540000" indent="-180000" algn="l" defTabSz="685800" rtl="0" eaLnBrk="1" latinLnBrk="0" hangingPunct="1">
        <a:lnSpc>
          <a:spcPts val="1900"/>
        </a:lnSpc>
        <a:spcBef>
          <a:spcPts val="375"/>
        </a:spcBef>
        <a:buFont typeface="Arial" panose="020B0604020202020204" pitchFamily="34" charset="0"/>
        <a:buChar char="•"/>
        <a:defRPr sz="1600" kern="1200">
          <a:solidFill>
            <a:schemeClr val="tx2"/>
          </a:solidFill>
          <a:latin typeface="+mn-lt"/>
          <a:ea typeface="+mn-ea"/>
          <a:cs typeface="+mn-cs"/>
        </a:defRPr>
      </a:lvl3pPr>
      <a:lvl4pPr marL="720000" indent="-180000" algn="l" defTabSz="685800" rtl="0" eaLnBrk="1" latinLnBrk="0" hangingPunct="1">
        <a:lnSpc>
          <a:spcPts val="1900"/>
        </a:lnSpc>
        <a:spcBef>
          <a:spcPts val="375"/>
        </a:spcBef>
        <a:buFont typeface="Arial" panose="020B0604020202020204" pitchFamily="34" charset="0"/>
        <a:buChar char="•"/>
        <a:defRPr sz="1600" kern="1200">
          <a:solidFill>
            <a:schemeClr val="tx2"/>
          </a:solidFill>
          <a:latin typeface="+mn-lt"/>
          <a:ea typeface="+mn-ea"/>
          <a:cs typeface="+mn-cs"/>
        </a:defRPr>
      </a:lvl4pPr>
      <a:lvl5pPr marL="900000" indent="-180000" algn="l" defTabSz="685800" rtl="0" eaLnBrk="1" latinLnBrk="0" hangingPunct="1">
        <a:lnSpc>
          <a:spcPts val="1900"/>
        </a:lnSpc>
        <a:spcBef>
          <a:spcPts val="375"/>
        </a:spcBef>
        <a:buFont typeface="Arial" panose="020B0604020202020204" pitchFamily="34" charset="0"/>
        <a:buChar char="•"/>
        <a:defRPr sz="1600" kern="1200">
          <a:solidFill>
            <a:schemeClr val="tx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guide id="3" orient="horz" pos="3634" userDrawn="1">
          <p15:clr>
            <a:srgbClr val="F26B43"/>
          </p15:clr>
        </p15:guide>
        <p15:guide id="4" pos="517" userDrawn="1">
          <p15:clr>
            <a:srgbClr val="F26B43"/>
          </p15:clr>
        </p15:guide>
        <p15:guide id="5" pos="5213" userDrawn="1">
          <p15:clr>
            <a:srgbClr val="F26B43"/>
          </p15:clr>
        </p15:guide>
        <p15:guide id="6" orient="horz" pos="107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B57A5-3AC2-7D44-910C-7512C52ECA37}"/>
              </a:ext>
            </a:extLst>
          </p:cNvPr>
          <p:cNvSpPr>
            <a:spLocks noGrp="1"/>
          </p:cNvSpPr>
          <p:nvPr>
            <p:ph type="ctrTitle"/>
          </p:nvPr>
        </p:nvSpPr>
        <p:spPr>
          <a:xfrm>
            <a:off x="574767" y="901336"/>
            <a:ext cx="8059782" cy="1593669"/>
          </a:xfrm>
        </p:spPr>
        <p:txBody>
          <a:bodyPr>
            <a:normAutofit fontScale="90000"/>
          </a:bodyPr>
          <a:lstStyle/>
          <a:p>
            <a:r>
              <a:rPr lang="en-GB" dirty="0" smtClean="0"/>
              <a:t/>
            </a:r>
            <a:br>
              <a:rPr lang="en-GB" dirty="0" smtClean="0"/>
            </a:br>
            <a:r>
              <a:rPr lang="en-GB" dirty="0"/>
              <a:t/>
            </a:r>
            <a:br>
              <a:rPr lang="en-GB" dirty="0"/>
            </a:br>
            <a:r>
              <a:rPr lang="en-GB" b="1" dirty="0"/>
              <a:t>Brick Court and </a:t>
            </a:r>
            <a:r>
              <a:rPr lang="en-GB" b="1" dirty="0" err="1" smtClean="0"/>
              <a:t>RajaH</a:t>
            </a:r>
            <a:r>
              <a:rPr lang="en-GB" b="1" dirty="0" smtClean="0"/>
              <a:t> &amp; </a:t>
            </a:r>
            <a:r>
              <a:rPr lang="en-GB" b="1" dirty="0"/>
              <a:t>Tann Shipping &amp; International Trade webinar</a:t>
            </a:r>
            <a:r>
              <a:rPr lang="en-GB" dirty="0"/>
              <a:t/>
            </a:r>
            <a:br>
              <a:rPr lang="en-GB" dirty="0"/>
            </a:br>
            <a:r>
              <a:rPr lang="en-GB" dirty="0" smtClean="0"/>
              <a:t> </a:t>
            </a:r>
            <a:br>
              <a:rPr lang="en-GB" dirty="0" smtClean="0"/>
            </a:br>
            <a:r>
              <a:rPr lang="en-GB" sz="2200" b="1" dirty="0" smtClean="0"/>
              <a:t>T</a:t>
            </a:r>
            <a:r>
              <a:rPr lang="en-GB" sz="2200" b="1" cap="none" dirty="0" smtClean="0"/>
              <a:t>hursday </a:t>
            </a:r>
            <a:r>
              <a:rPr lang="en-GB" sz="2200" b="1" dirty="0" smtClean="0"/>
              <a:t>3 D</a:t>
            </a:r>
            <a:r>
              <a:rPr lang="en-GB" sz="2200" b="1" cap="none" dirty="0" smtClean="0"/>
              <a:t>ecember </a:t>
            </a:r>
            <a:r>
              <a:rPr lang="en-GB" sz="2200" b="1" dirty="0" smtClean="0"/>
              <a:t>2020 @ </a:t>
            </a:r>
            <a:r>
              <a:rPr lang="en-GB" sz="2200" b="1" cap="none" dirty="0" smtClean="0"/>
              <a:t>11am GMT online</a:t>
            </a:r>
            <a:br>
              <a:rPr lang="en-GB" sz="2200" b="1" cap="none" dirty="0" smtClean="0"/>
            </a:br>
            <a:r>
              <a:rPr lang="en-GB" sz="2200" b="1" cap="none" dirty="0"/>
              <a:t/>
            </a:r>
            <a:br>
              <a:rPr lang="en-GB" sz="2200" b="1" cap="none" dirty="0"/>
            </a:br>
            <a:r>
              <a:rPr lang="en-GB" sz="2700" cap="none" dirty="0" smtClean="0"/>
              <a:t>Chaired by Sir Richard Aikens</a:t>
            </a:r>
            <a:endParaRPr lang="en-GB" sz="2700" cap="none" dirty="0"/>
          </a:p>
        </p:txBody>
      </p:sp>
      <p:sp>
        <p:nvSpPr>
          <p:cNvPr id="4" name="Footer Placeholder 3">
            <a:extLst>
              <a:ext uri="{FF2B5EF4-FFF2-40B4-BE49-F238E27FC236}">
                <a16:creationId xmlns:a16="http://schemas.microsoft.com/office/drawing/2014/main" id="{FE441B11-76D2-954E-A92C-57EC29D8CA57}"/>
              </a:ext>
            </a:extLst>
          </p:cNvPr>
          <p:cNvSpPr>
            <a:spLocks noGrp="1"/>
          </p:cNvSpPr>
          <p:nvPr>
            <p:ph type="ftr" sz="quarter" idx="11"/>
          </p:nvPr>
        </p:nvSpPr>
        <p:spPr/>
        <p:txBody>
          <a:bodyPr/>
          <a:lstStyle/>
          <a:p>
            <a:r>
              <a:rPr lang="en-GB" b="1"/>
              <a:t>brickcourt.co.uk </a:t>
            </a:r>
          </a:p>
          <a:p>
            <a:r>
              <a:rPr lang="en-GB"/>
              <a:t>+44(0)20 7379 3550</a:t>
            </a:r>
            <a:endParaRPr lang="en-GB" dirty="0"/>
          </a:p>
        </p:txBody>
      </p:sp>
      <p:sp>
        <p:nvSpPr>
          <p:cNvPr id="5" name="Text Placeholder 4">
            <a:extLst>
              <a:ext uri="{FF2B5EF4-FFF2-40B4-BE49-F238E27FC236}">
                <a16:creationId xmlns:a16="http://schemas.microsoft.com/office/drawing/2014/main" id="{DFF3F92E-CE93-0141-8FD6-83BB68931F19}"/>
              </a:ext>
            </a:extLst>
          </p:cNvPr>
          <p:cNvSpPr>
            <a:spLocks noGrp="1"/>
          </p:cNvSpPr>
          <p:nvPr>
            <p:ph type="body" sz="quarter" idx="12"/>
          </p:nvPr>
        </p:nvSpPr>
        <p:spPr>
          <a:xfrm>
            <a:off x="853204" y="2651760"/>
            <a:ext cx="7648245" cy="2896985"/>
          </a:xfrm>
        </p:spPr>
        <p:txBody>
          <a:bodyPr>
            <a:normAutofit/>
          </a:bodyPr>
          <a:lstStyle/>
          <a:p>
            <a:endParaRPr lang="en-GB" sz="2400" dirty="0" smtClean="0"/>
          </a:p>
          <a:p>
            <a:r>
              <a:rPr lang="en-GB" sz="2000" dirty="0"/>
              <a:t>Commodity trading frauds: legal learning from the recent </a:t>
            </a:r>
            <a:r>
              <a:rPr lang="en-GB" sz="2000" dirty="0" smtClean="0"/>
              <a:t>outbreak</a:t>
            </a:r>
          </a:p>
          <a:p>
            <a:r>
              <a:rPr lang="en-GB" sz="2000" b="0" dirty="0"/>
              <a:t>  </a:t>
            </a:r>
            <a:endParaRPr lang="en-GB" sz="2000" b="0" dirty="0" smtClean="0"/>
          </a:p>
          <a:p>
            <a:r>
              <a:rPr lang="en-GB" sz="2000" b="0" dirty="0" smtClean="0"/>
              <a:t>Richard Lord QC, Michael Bools QC, </a:t>
            </a:r>
            <a:r>
              <a:rPr lang="en-GB" sz="2000" b="0" dirty="0"/>
              <a:t>Brick </a:t>
            </a:r>
            <a:r>
              <a:rPr lang="en-GB" sz="2000" b="0" dirty="0" smtClean="0"/>
              <a:t>Court</a:t>
            </a:r>
          </a:p>
          <a:p>
            <a:r>
              <a:rPr lang="en-GB" sz="2000" b="0" dirty="0" smtClean="0"/>
              <a:t>Toh </a:t>
            </a:r>
            <a:r>
              <a:rPr lang="en-GB" sz="2000" b="0" dirty="0"/>
              <a:t>Kian Sing SC, Rajah &amp; Tann</a:t>
            </a:r>
          </a:p>
          <a:p>
            <a:endParaRPr lang="en-GB" sz="2000" b="0" dirty="0" smtClean="0"/>
          </a:p>
          <a:p>
            <a:endParaRPr lang="en-GB" sz="2000" b="0" dirty="0"/>
          </a:p>
          <a:p>
            <a:r>
              <a:rPr lang="en-GB" sz="2000" dirty="0"/>
              <a:t>Title to Sue: moving away from the </a:t>
            </a:r>
            <a:r>
              <a:rPr lang="en-GB" sz="2000" dirty="0" smtClean="0"/>
              <a:t>Aliakmon</a:t>
            </a:r>
            <a:endParaRPr lang="en-GB" sz="2000" b="0" dirty="0" smtClean="0"/>
          </a:p>
          <a:p>
            <a:endParaRPr lang="en-GB" sz="2000" b="0" dirty="0" smtClean="0"/>
          </a:p>
          <a:p>
            <a:r>
              <a:rPr lang="en-GB" sz="2000" b="0" dirty="0" smtClean="0"/>
              <a:t>Leong </a:t>
            </a:r>
            <a:r>
              <a:rPr lang="en-GB" sz="2000" b="0" dirty="0"/>
              <a:t>Kah </a:t>
            </a:r>
            <a:r>
              <a:rPr lang="en-GB" sz="2000" b="0" dirty="0" smtClean="0"/>
              <a:t>Wah, Rajah &amp; Tann</a:t>
            </a:r>
            <a:endParaRPr lang="en-GB" sz="2000" b="0" dirty="0"/>
          </a:p>
          <a:p>
            <a:endParaRPr lang="en-GB" sz="2000" b="0" dirty="0" smtClean="0"/>
          </a:p>
          <a:p>
            <a:endParaRPr lang="en-GB" sz="2000" b="0" i="1" dirty="0"/>
          </a:p>
          <a:p>
            <a:endParaRPr lang="en-GB" sz="2000" dirty="0"/>
          </a:p>
        </p:txBody>
      </p:sp>
    </p:spTree>
    <p:extLst>
      <p:ext uri="{BB962C8B-B14F-4D97-AF65-F5344CB8AC3E}">
        <p14:creationId xmlns:p14="http://schemas.microsoft.com/office/powerpoint/2010/main" val="4224116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b="1" smtClean="0"/>
              <a:t>brickcourt.co.uk </a:t>
            </a:r>
          </a:p>
          <a:p>
            <a:r>
              <a:rPr lang="en-GB" smtClean="0"/>
              <a:t>+44(0)20 7379 3550</a:t>
            </a:r>
            <a:endParaRPr lang="en-GB" dirty="0"/>
          </a:p>
        </p:txBody>
      </p:sp>
      <p:sp>
        <p:nvSpPr>
          <p:cNvPr id="3" name="Title 2"/>
          <p:cNvSpPr>
            <a:spLocks noGrp="1"/>
          </p:cNvSpPr>
          <p:nvPr>
            <p:ph type="title"/>
          </p:nvPr>
        </p:nvSpPr>
        <p:spPr/>
        <p:txBody>
          <a:bodyPr/>
          <a:lstStyle/>
          <a:p>
            <a:r>
              <a:rPr lang="en-GB" dirty="0" smtClean="0"/>
              <a:t>PAYMENT LOI CONTENT (3)</a:t>
            </a:r>
            <a:endParaRPr lang="en-GB" dirty="0"/>
          </a:p>
        </p:txBody>
      </p:sp>
      <p:sp>
        <p:nvSpPr>
          <p:cNvPr id="4" name="Content Placeholder 3"/>
          <p:cNvSpPr>
            <a:spLocks noGrp="1"/>
          </p:cNvSpPr>
          <p:nvPr>
            <p:ph sz="quarter" idx="11"/>
          </p:nvPr>
        </p:nvSpPr>
        <p:spPr/>
        <p:txBody>
          <a:bodyPr>
            <a:normAutofit fontScale="92500"/>
          </a:bodyPr>
          <a:lstStyle/>
          <a:p>
            <a:pPr marL="0" indent="0">
              <a:buNone/>
            </a:pPr>
            <a:r>
              <a:rPr lang="en-GB" dirty="0"/>
              <a:t>[</a:t>
            </a:r>
            <a:r>
              <a:rPr lang="en-GB" cap="all" dirty="0">
                <a:solidFill>
                  <a:srgbClr val="FF0000"/>
                </a:solidFill>
              </a:rPr>
              <a:t>We agree to make all reasonable efforts to obtain and surrender to you as soon as possible, the  original documents as stated [ABOVE </a:t>
            </a:r>
            <a:r>
              <a:rPr lang="en-GB" cap="all" dirty="0"/>
              <a:t>[in L/C No. ABCD 123456789] issued by KKKKK, Singapore Branch and this letter of indemnity shall automatically expire upon our tendering of such documents to you.</a:t>
            </a:r>
            <a:endParaRPr lang="en-GB" dirty="0"/>
          </a:p>
          <a:p>
            <a:pPr marL="0" indent="0">
              <a:buNone/>
            </a:pPr>
            <a:r>
              <a:rPr lang="en-GB" cap="all" dirty="0"/>
              <a:t> </a:t>
            </a:r>
            <a:endParaRPr lang="en-GB" dirty="0"/>
          </a:p>
          <a:p>
            <a:pPr marL="0" indent="0">
              <a:buNone/>
            </a:pPr>
            <a:r>
              <a:rPr lang="en-GB" cap="all" dirty="0"/>
              <a:t>[Our obligation to </a:t>
            </a:r>
            <a:r>
              <a:rPr lang="en-GB" cap="all" dirty="0" err="1"/>
              <a:t>indemniFy</a:t>
            </a:r>
            <a:r>
              <a:rPr lang="en-GB" cap="all" dirty="0"/>
              <a:t> you is subject to the condition that you give us prompt notice of assertion of any claims A</a:t>
            </a:r>
            <a:r>
              <a:rPr lang="en-GB" cap="all" dirty="0" smtClean="0"/>
              <a:t>nd </a:t>
            </a:r>
            <a:r>
              <a:rPr lang="en-GB" cap="all" dirty="0"/>
              <a:t>full opportunity to conduct the defence thereof</a:t>
            </a:r>
            <a:r>
              <a:rPr lang="en-GB" cap="all" dirty="0" smtClean="0"/>
              <a:t>]</a:t>
            </a:r>
          </a:p>
          <a:p>
            <a:pPr marL="0" indent="0" eaLnBrk="0" hangingPunct="0">
              <a:buNone/>
            </a:pPr>
            <a:r>
              <a:rPr lang="en-GB" dirty="0"/>
              <a:t>[THE VALIDITY OF THIS LETTER OF INDEMNITY SHALL EXPIRE UPON OUR PRESENTATION TO YOU OF SCANNED COPIES ONLY OF THE AFORESAID SHIPPING DOCUMENTS, WITHOUT THE NEED TO PRESENT ORIGINALS.] and/or [</a:t>
            </a:r>
            <a:r>
              <a:rPr lang="en-GB" cap="all" dirty="0"/>
              <a:t>This letter of indemnity expires one year from the date of issue</a:t>
            </a:r>
            <a:endParaRPr lang="en-GB" dirty="0"/>
          </a:p>
          <a:p>
            <a:pPr marL="0" indent="0" eaLnBrk="0" hangingPunct="0">
              <a:buNone/>
            </a:pPr>
            <a:r>
              <a:rPr lang="en-GB" dirty="0" smtClean="0"/>
              <a:t>[</a:t>
            </a:r>
            <a:r>
              <a:rPr lang="en-GB" dirty="0"/>
              <a:t>SIGNED SELLER]</a:t>
            </a:r>
          </a:p>
          <a:p>
            <a:pPr marL="0" indent="0">
              <a:buNone/>
            </a:pPr>
            <a:endParaRPr lang="en-GB" dirty="0"/>
          </a:p>
        </p:txBody>
      </p:sp>
    </p:spTree>
    <p:extLst>
      <p:ext uri="{BB962C8B-B14F-4D97-AF65-F5344CB8AC3E}">
        <p14:creationId xmlns:p14="http://schemas.microsoft.com/office/powerpoint/2010/main" val="520041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b="1" smtClean="0"/>
              <a:t>brickcourt.co.uk </a:t>
            </a:r>
          </a:p>
          <a:p>
            <a:r>
              <a:rPr lang="en-GB" smtClean="0"/>
              <a:t>+44(0)20 7379 3550</a:t>
            </a:r>
            <a:endParaRPr lang="en-GB" dirty="0"/>
          </a:p>
        </p:txBody>
      </p:sp>
      <p:sp>
        <p:nvSpPr>
          <p:cNvPr id="3" name="Title 2"/>
          <p:cNvSpPr>
            <a:spLocks noGrp="1"/>
          </p:cNvSpPr>
          <p:nvPr>
            <p:ph type="title"/>
          </p:nvPr>
        </p:nvSpPr>
        <p:spPr/>
        <p:txBody>
          <a:bodyPr/>
          <a:lstStyle/>
          <a:p>
            <a:r>
              <a:rPr lang="en-GB" dirty="0" smtClean="0"/>
              <a:t>PAYMENT LOI</a:t>
            </a:r>
            <a:endParaRPr lang="en-GB" dirty="0"/>
          </a:p>
        </p:txBody>
      </p:sp>
      <p:sp>
        <p:nvSpPr>
          <p:cNvPr id="4" name="Content Placeholder 3"/>
          <p:cNvSpPr>
            <a:spLocks noGrp="1"/>
          </p:cNvSpPr>
          <p:nvPr>
            <p:ph sz="quarter" idx="11"/>
          </p:nvPr>
        </p:nvSpPr>
        <p:spPr/>
        <p:txBody>
          <a:bodyPr/>
          <a:lstStyle/>
          <a:p>
            <a:r>
              <a:rPr lang="en-GB" dirty="0" smtClean="0"/>
              <a:t>Issues arise on its effect</a:t>
            </a:r>
          </a:p>
          <a:p>
            <a:pPr lvl="1"/>
            <a:r>
              <a:rPr lang="en-GB" dirty="0" smtClean="0"/>
              <a:t>Usually in form as required by sale contract and LC but sometimes misalignment</a:t>
            </a:r>
          </a:p>
          <a:p>
            <a:pPr lvl="1"/>
            <a:r>
              <a:rPr lang="en-GB" dirty="0" smtClean="0"/>
              <a:t>Is a valid and enforceable instrument in its own right but has to be construed with sale contract</a:t>
            </a:r>
          </a:p>
          <a:p>
            <a:pPr lvl="1"/>
            <a:r>
              <a:rPr lang="en-GB" dirty="0" smtClean="0"/>
              <a:t>Different forms with different wordings – no standard though parts based on IG delivery LOI wording. Which parts of the wording are (a) representations (b) warranties (c) neither/both ?</a:t>
            </a:r>
          </a:p>
          <a:p>
            <a:pPr lvl="1"/>
            <a:r>
              <a:rPr lang="en-GB" dirty="0" smtClean="0"/>
              <a:t>Representation that unable to provide original </a:t>
            </a:r>
            <a:r>
              <a:rPr lang="en-GB" dirty="0" err="1" smtClean="0"/>
              <a:t>b/ls</a:t>
            </a:r>
            <a:r>
              <a:rPr lang="en-GB" dirty="0" smtClean="0"/>
              <a:t> is a representation  that</a:t>
            </a:r>
          </a:p>
          <a:p>
            <a:pPr lvl="2"/>
            <a:r>
              <a:rPr lang="en-GB" dirty="0" smtClean="0"/>
              <a:t>They exist (and are valid)</a:t>
            </a:r>
          </a:p>
          <a:p>
            <a:pPr lvl="2"/>
            <a:r>
              <a:rPr lang="en-GB" dirty="0" smtClean="0"/>
              <a:t>S is unable to provide them</a:t>
            </a:r>
          </a:p>
          <a:p>
            <a:pPr lvl="1"/>
            <a:r>
              <a:rPr lang="en-GB" dirty="0" smtClean="0"/>
              <a:t>Warranty of entitlement/title to cargo and documents</a:t>
            </a:r>
          </a:p>
          <a:p>
            <a:pPr lvl="1"/>
            <a:r>
              <a:rPr lang="en-GB" dirty="0" smtClean="0"/>
              <a:t>Warranty (or not) to obtain/deliver documents </a:t>
            </a:r>
          </a:p>
          <a:p>
            <a:pPr marL="360000" lvl="2" indent="0">
              <a:buNone/>
            </a:pPr>
            <a:endParaRPr lang="en-GB" dirty="0"/>
          </a:p>
        </p:txBody>
      </p:sp>
    </p:spTree>
    <p:extLst>
      <p:ext uri="{BB962C8B-B14F-4D97-AF65-F5344CB8AC3E}">
        <p14:creationId xmlns:p14="http://schemas.microsoft.com/office/powerpoint/2010/main" val="13971155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b="1" smtClean="0"/>
              <a:t>brickcourt.co.uk </a:t>
            </a:r>
          </a:p>
          <a:p>
            <a:r>
              <a:rPr lang="en-GB" smtClean="0"/>
              <a:t>+44(0)20 7379 3550</a:t>
            </a:r>
            <a:endParaRPr lang="en-GB" dirty="0"/>
          </a:p>
        </p:txBody>
      </p:sp>
      <p:sp>
        <p:nvSpPr>
          <p:cNvPr id="3" name="Title 2"/>
          <p:cNvSpPr>
            <a:spLocks noGrp="1"/>
          </p:cNvSpPr>
          <p:nvPr>
            <p:ph type="title"/>
          </p:nvPr>
        </p:nvSpPr>
        <p:spPr/>
        <p:txBody>
          <a:bodyPr/>
          <a:lstStyle/>
          <a:p>
            <a:r>
              <a:rPr lang="en-GB" dirty="0" smtClean="0"/>
              <a:t>COMMON TYPES OF DISPUTE - LOIs</a:t>
            </a:r>
            <a:endParaRPr lang="en-GB" dirty="0"/>
          </a:p>
        </p:txBody>
      </p:sp>
      <p:sp>
        <p:nvSpPr>
          <p:cNvPr id="4" name="Content Placeholder 3"/>
          <p:cNvSpPr>
            <a:spLocks noGrp="1"/>
          </p:cNvSpPr>
          <p:nvPr>
            <p:ph sz="quarter" idx="11"/>
          </p:nvPr>
        </p:nvSpPr>
        <p:spPr/>
        <p:txBody>
          <a:bodyPr/>
          <a:lstStyle/>
          <a:p>
            <a:r>
              <a:rPr lang="en-GB" dirty="0" smtClean="0"/>
              <a:t>Breach of warranty</a:t>
            </a:r>
          </a:p>
          <a:p>
            <a:r>
              <a:rPr lang="en-GB" dirty="0" smtClean="0"/>
              <a:t>Misrepresentation/Deceit as between S and B (Contrast  </a:t>
            </a:r>
            <a:r>
              <a:rPr lang="en-GB" i="1" dirty="0" err="1" smtClean="0"/>
              <a:t>Trafigura</a:t>
            </a:r>
            <a:r>
              <a:rPr lang="en-GB" i="1" dirty="0" smtClean="0"/>
              <a:t> </a:t>
            </a:r>
            <a:r>
              <a:rPr lang="en-GB" i="1" dirty="0" err="1" smtClean="0"/>
              <a:t>Beheer</a:t>
            </a:r>
            <a:r>
              <a:rPr lang="en-GB" i="1" dirty="0" smtClean="0"/>
              <a:t> v </a:t>
            </a:r>
            <a:r>
              <a:rPr lang="en-GB" i="1" dirty="0" err="1" smtClean="0"/>
              <a:t>Kookmin</a:t>
            </a:r>
            <a:r>
              <a:rPr lang="en-GB" i="1" dirty="0" smtClean="0"/>
              <a:t> Bank</a:t>
            </a:r>
            <a:r>
              <a:rPr lang="en-GB" dirty="0" smtClean="0"/>
              <a:t> [2005] EWHC 2350 (</a:t>
            </a:r>
            <a:r>
              <a:rPr lang="en-GB" dirty="0" err="1" smtClean="0"/>
              <a:t>Comm</a:t>
            </a:r>
            <a:r>
              <a:rPr lang="en-GB" dirty="0" smtClean="0"/>
              <a:t>) and </a:t>
            </a:r>
            <a:r>
              <a:rPr lang="en-GB" i="1" dirty="0" smtClean="0"/>
              <a:t>The </a:t>
            </a:r>
            <a:r>
              <a:rPr lang="en-GB" i="1" dirty="0" err="1" smtClean="0"/>
              <a:t>Freja</a:t>
            </a:r>
            <a:r>
              <a:rPr lang="en-GB" i="1" dirty="0" smtClean="0"/>
              <a:t> </a:t>
            </a:r>
            <a:r>
              <a:rPr lang="en-GB" i="1" dirty="0" err="1" smtClean="0"/>
              <a:t>Scandic</a:t>
            </a:r>
            <a:r>
              <a:rPr lang="en-GB" dirty="0" smtClean="0"/>
              <a:t> [2002] EWHC 79 </a:t>
            </a:r>
            <a:r>
              <a:rPr lang="en-GB" dirty="0" err="1" smtClean="0"/>
              <a:t>Comm</a:t>
            </a:r>
            <a:r>
              <a:rPr lang="en-GB" dirty="0" smtClean="0"/>
              <a:t>))</a:t>
            </a:r>
          </a:p>
          <a:p>
            <a:pPr lvl="1"/>
            <a:r>
              <a:rPr lang="en-GB" dirty="0" smtClean="0"/>
              <a:t>State of mind important</a:t>
            </a:r>
          </a:p>
          <a:p>
            <a:pPr lvl="1"/>
            <a:r>
              <a:rPr lang="en-GB" dirty="0" smtClean="0"/>
              <a:t>Some parties in the chain may be innocent/acting in good faith</a:t>
            </a:r>
          </a:p>
          <a:p>
            <a:pPr lvl="1"/>
            <a:r>
              <a:rPr lang="en-GB" dirty="0" smtClean="0"/>
              <a:t>Others negligent/fraudulent</a:t>
            </a:r>
          </a:p>
          <a:p>
            <a:r>
              <a:rPr lang="en-GB" dirty="0" smtClean="0"/>
              <a:t>Deceit S/BB – </a:t>
            </a:r>
          </a:p>
          <a:p>
            <a:pPr lvl="1"/>
            <a:r>
              <a:rPr lang="en-GB" dirty="0" smtClean="0"/>
              <a:t>BB claims that it was induced to pay out under the LC by representations made by S (directly to B but foreseeably to be relied upon by BB) in the LOI</a:t>
            </a:r>
          </a:p>
          <a:p>
            <a:pPr lvl="1"/>
            <a:r>
              <a:rPr lang="en-GB" dirty="0" smtClean="0"/>
              <a:t>Issues as to S’s knowledge of any falsity</a:t>
            </a:r>
          </a:p>
          <a:p>
            <a:pPr lvl="1"/>
            <a:r>
              <a:rPr lang="en-GB" dirty="0" smtClean="0"/>
              <a:t>Issues as to reliance by BB</a:t>
            </a:r>
          </a:p>
          <a:p>
            <a:pPr lvl="1"/>
            <a:r>
              <a:rPr lang="en-GB" dirty="0" smtClean="0"/>
              <a:t>Issus as to applicable law and jurisdiction</a:t>
            </a:r>
          </a:p>
          <a:p>
            <a:endParaRPr lang="en-GB" dirty="0"/>
          </a:p>
        </p:txBody>
      </p:sp>
    </p:spTree>
    <p:extLst>
      <p:ext uri="{BB962C8B-B14F-4D97-AF65-F5344CB8AC3E}">
        <p14:creationId xmlns:p14="http://schemas.microsoft.com/office/powerpoint/2010/main" val="2709522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b="1" smtClean="0"/>
              <a:t>brickcourt.co.uk </a:t>
            </a:r>
          </a:p>
          <a:p>
            <a:r>
              <a:rPr lang="en-GB" smtClean="0"/>
              <a:t>+44(0)20 7379 3550</a:t>
            </a:r>
            <a:endParaRPr lang="en-GB" dirty="0"/>
          </a:p>
        </p:txBody>
      </p:sp>
      <p:sp>
        <p:nvSpPr>
          <p:cNvPr id="3" name="Title 2"/>
          <p:cNvSpPr>
            <a:spLocks noGrp="1"/>
          </p:cNvSpPr>
          <p:nvPr>
            <p:ph type="title"/>
          </p:nvPr>
        </p:nvSpPr>
        <p:spPr/>
        <p:txBody>
          <a:bodyPr>
            <a:normAutofit/>
          </a:bodyPr>
          <a:lstStyle/>
          <a:p>
            <a:r>
              <a:rPr lang="en-GB" dirty="0" smtClean="0"/>
              <a:t>B/L CLAIMS –  Claims by B/L holder</a:t>
            </a:r>
            <a:endParaRPr lang="en-GB" dirty="0"/>
          </a:p>
        </p:txBody>
      </p:sp>
      <p:sp>
        <p:nvSpPr>
          <p:cNvPr id="4" name="Content Placeholder 3"/>
          <p:cNvSpPr>
            <a:spLocks noGrp="1"/>
          </p:cNvSpPr>
          <p:nvPr>
            <p:ph sz="quarter" idx="11"/>
          </p:nvPr>
        </p:nvSpPr>
        <p:spPr/>
        <p:txBody>
          <a:bodyPr>
            <a:normAutofit fontScale="92500"/>
          </a:bodyPr>
          <a:lstStyle/>
          <a:p>
            <a:r>
              <a:rPr lang="en-GB" dirty="0" smtClean="0"/>
              <a:t>COGSA issues</a:t>
            </a:r>
          </a:p>
          <a:p>
            <a:pPr lvl="1"/>
            <a:r>
              <a:rPr lang="en-GB" dirty="0" smtClean="0"/>
              <a:t>In good faith – </a:t>
            </a:r>
          </a:p>
          <a:p>
            <a:pPr lvl="2"/>
            <a:r>
              <a:rPr lang="en-GB" dirty="0" smtClean="0"/>
              <a:t>low bar of honesty (</a:t>
            </a:r>
            <a:r>
              <a:rPr lang="en-GB" i="1" dirty="0" smtClean="0"/>
              <a:t>Aegean Sea </a:t>
            </a:r>
            <a:r>
              <a:rPr lang="en-GB" dirty="0" smtClean="0"/>
              <a:t> [1998] 2 Lloyd’s Rep 39, 60)</a:t>
            </a:r>
          </a:p>
          <a:p>
            <a:pPr lvl="2"/>
            <a:r>
              <a:rPr lang="en-GB" i="1" dirty="0" err="1" smtClean="0"/>
              <a:t>Dolphina</a:t>
            </a:r>
            <a:r>
              <a:rPr lang="en-GB" dirty="0" smtClean="0"/>
              <a:t> exception fraud of transferor [2012] 1 Lloyd’s Rep 304?</a:t>
            </a:r>
          </a:p>
          <a:p>
            <a:pPr lvl="1"/>
            <a:r>
              <a:rPr lang="en-GB" dirty="0" smtClean="0"/>
              <a:t>Break in the chain – endorsement to bank and delivery to trader or vice versa ?</a:t>
            </a:r>
          </a:p>
          <a:p>
            <a:pPr marL="180000" lvl="1" indent="0">
              <a:buNone/>
            </a:pPr>
            <a:r>
              <a:rPr lang="en-GB" dirty="0" smtClean="0"/>
              <a:t> Is the bill spent</a:t>
            </a:r>
          </a:p>
          <a:p>
            <a:pPr lvl="2"/>
            <a:r>
              <a:rPr lang="en-GB" dirty="0" smtClean="0"/>
              <a:t>Not by discharge (</a:t>
            </a:r>
            <a:r>
              <a:rPr lang="en-GB" i="1" dirty="0" smtClean="0"/>
              <a:t>Erin Schulte </a:t>
            </a:r>
            <a:r>
              <a:rPr lang="en-GB" dirty="0" smtClean="0"/>
              <a:t>[2015]  1 Lloyd’s Rep 97)</a:t>
            </a:r>
          </a:p>
          <a:p>
            <a:pPr lvl="2"/>
            <a:r>
              <a:rPr lang="en-GB" dirty="0" smtClean="0"/>
              <a:t>Maybe if cargo no longer exists (</a:t>
            </a:r>
            <a:r>
              <a:rPr lang="en-GB" i="1" dirty="0" smtClean="0"/>
              <a:t>The </a:t>
            </a:r>
            <a:r>
              <a:rPr lang="en-GB" i="1" dirty="0" err="1" smtClean="0"/>
              <a:t>Ythan</a:t>
            </a:r>
            <a:r>
              <a:rPr lang="en-GB" i="1" dirty="0" smtClean="0"/>
              <a:t> </a:t>
            </a:r>
            <a:r>
              <a:rPr lang="en-GB" dirty="0" smtClean="0"/>
              <a:t>[2016] 1 Lloyd’s Rep 457) or not in specie</a:t>
            </a:r>
          </a:p>
          <a:p>
            <a:pPr lvl="2"/>
            <a:r>
              <a:rPr lang="en-GB" dirty="0" smtClean="0"/>
              <a:t>Maybe if person to whom delivered then obtains </a:t>
            </a:r>
            <a:r>
              <a:rPr lang="en-GB" dirty="0" err="1" smtClean="0"/>
              <a:t>b/l</a:t>
            </a:r>
            <a:r>
              <a:rPr lang="en-GB" dirty="0" smtClean="0"/>
              <a:t> (reunification of </a:t>
            </a:r>
            <a:r>
              <a:rPr lang="en-GB" dirty="0" err="1" smtClean="0"/>
              <a:t>b/l</a:t>
            </a:r>
            <a:r>
              <a:rPr lang="en-GB" dirty="0" smtClean="0"/>
              <a:t> and goods as per </a:t>
            </a:r>
            <a:r>
              <a:rPr lang="en-GB" i="1" dirty="0" smtClean="0"/>
              <a:t>Barber v </a:t>
            </a:r>
            <a:r>
              <a:rPr lang="en-GB" i="1" dirty="0" err="1" smtClean="0"/>
              <a:t>Meyerstein</a:t>
            </a:r>
            <a:r>
              <a:rPr lang="en-GB" dirty="0" smtClean="0"/>
              <a:t> and </a:t>
            </a:r>
            <a:r>
              <a:rPr lang="en-GB" i="1" dirty="0" smtClean="0"/>
              <a:t>The Yue You 902</a:t>
            </a:r>
            <a:r>
              <a:rPr lang="en-GB" dirty="0" smtClean="0"/>
              <a:t> [2019] 2 Lloyd’s Rep 617 [70])</a:t>
            </a:r>
          </a:p>
          <a:p>
            <a:pPr lvl="1"/>
            <a:r>
              <a:rPr lang="en-GB" dirty="0" smtClean="0"/>
              <a:t>Does it matter  (COGSA s. 2(2))? Perhaps for LCs issued post delivery</a:t>
            </a:r>
          </a:p>
          <a:p>
            <a:pPr lvl="1"/>
            <a:r>
              <a:rPr lang="en-GB" dirty="0" smtClean="0"/>
              <a:t>Agency/acquiescence – to be addressed by Michael Bools</a:t>
            </a:r>
            <a:endParaRPr lang="en-GB" dirty="0"/>
          </a:p>
        </p:txBody>
      </p:sp>
    </p:spTree>
    <p:extLst>
      <p:ext uri="{BB962C8B-B14F-4D97-AF65-F5344CB8AC3E}">
        <p14:creationId xmlns:p14="http://schemas.microsoft.com/office/powerpoint/2010/main" val="4113229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b="1" smtClean="0"/>
              <a:t>brickcourt.co.uk </a:t>
            </a:r>
          </a:p>
          <a:p>
            <a:r>
              <a:rPr lang="en-GB" smtClean="0"/>
              <a:t>+44(0)20 7379 3550</a:t>
            </a:r>
            <a:endParaRPr lang="en-GB" dirty="0"/>
          </a:p>
        </p:txBody>
      </p:sp>
      <p:sp>
        <p:nvSpPr>
          <p:cNvPr id="3" name="Title 2"/>
          <p:cNvSpPr>
            <a:spLocks noGrp="1"/>
          </p:cNvSpPr>
          <p:nvPr>
            <p:ph type="title"/>
          </p:nvPr>
        </p:nvSpPr>
        <p:spPr/>
        <p:txBody>
          <a:bodyPr>
            <a:normAutofit/>
          </a:bodyPr>
          <a:lstStyle/>
          <a:p>
            <a:r>
              <a:rPr lang="en-GB" dirty="0" smtClean="0"/>
              <a:t>BEFORE THE BILL ARRIVES</a:t>
            </a:r>
            <a:endParaRPr lang="en-GB" dirty="0"/>
          </a:p>
        </p:txBody>
      </p:sp>
      <p:sp>
        <p:nvSpPr>
          <p:cNvPr id="4" name="Content Placeholder 3"/>
          <p:cNvSpPr>
            <a:spLocks noGrp="1"/>
          </p:cNvSpPr>
          <p:nvPr>
            <p:ph sz="quarter" idx="11"/>
          </p:nvPr>
        </p:nvSpPr>
        <p:spPr/>
        <p:txBody>
          <a:bodyPr/>
          <a:lstStyle/>
          <a:p>
            <a:r>
              <a:rPr lang="en-GB" dirty="0" smtClean="0"/>
              <a:t>B/L may take months or years to reach B or BB or may never arrive</a:t>
            </a:r>
          </a:p>
          <a:p>
            <a:r>
              <a:rPr lang="en-GB" dirty="0" smtClean="0"/>
              <a:t>Action by B or BB who owns cargo</a:t>
            </a:r>
          </a:p>
          <a:p>
            <a:pPr lvl="1"/>
            <a:r>
              <a:rPr lang="en-GB" dirty="0" smtClean="0"/>
              <a:t>Implied “Brandt v Liverpool” –  </a:t>
            </a:r>
            <a:r>
              <a:rPr lang="en-GB" i="1" dirty="0" smtClean="0"/>
              <a:t>Captain </a:t>
            </a:r>
            <a:r>
              <a:rPr lang="en-GB" i="1" dirty="0" err="1" smtClean="0"/>
              <a:t>Gregos</a:t>
            </a:r>
            <a:r>
              <a:rPr lang="en-GB" dirty="0" smtClean="0"/>
              <a:t> and </a:t>
            </a:r>
            <a:r>
              <a:rPr lang="en-GB" i="1" dirty="0" smtClean="0"/>
              <a:t>Grand Ace 12 </a:t>
            </a:r>
            <a:r>
              <a:rPr lang="en-GB" dirty="0" smtClean="0"/>
              <a:t>[2019] 2 Lloyd’s Rep 335</a:t>
            </a:r>
            <a:endParaRPr lang="en-GB" i="1" dirty="0" smtClean="0"/>
          </a:p>
          <a:p>
            <a:pPr lvl="1"/>
            <a:r>
              <a:rPr lang="en-GB" dirty="0" smtClean="0"/>
              <a:t>Very difficult as replaced by common law/local law tort remedies</a:t>
            </a:r>
          </a:p>
          <a:p>
            <a:pPr lvl="2"/>
            <a:r>
              <a:rPr lang="en-GB" dirty="0" smtClean="0"/>
              <a:t> for B/BB position at large under applicable law (where vessel arrested)</a:t>
            </a:r>
          </a:p>
          <a:p>
            <a:pPr lvl="2"/>
            <a:r>
              <a:rPr lang="en-GB" dirty="0" smtClean="0"/>
              <a:t>O loses Hague Rules/contract protection but has remedy by way of indemnity under delivery LOI</a:t>
            </a:r>
            <a:endParaRPr lang="en-GB" dirty="0"/>
          </a:p>
        </p:txBody>
      </p:sp>
    </p:spTree>
    <p:extLst>
      <p:ext uri="{BB962C8B-B14F-4D97-AF65-F5344CB8AC3E}">
        <p14:creationId xmlns:p14="http://schemas.microsoft.com/office/powerpoint/2010/main" val="10930200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b="1" smtClean="0"/>
              <a:t>brickcourt.co.uk </a:t>
            </a:r>
          </a:p>
          <a:p>
            <a:r>
              <a:rPr lang="en-GB" smtClean="0"/>
              <a:t>+44(0)20 7379 3550</a:t>
            </a:r>
            <a:endParaRPr lang="en-GB" dirty="0"/>
          </a:p>
        </p:txBody>
      </p:sp>
      <p:sp>
        <p:nvSpPr>
          <p:cNvPr id="3" name="Title 2"/>
          <p:cNvSpPr>
            <a:spLocks noGrp="1"/>
          </p:cNvSpPr>
          <p:nvPr>
            <p:ph type="title"/>
          </p:nvPr>
        </p:nvSpPr>
        <p:spPr/>
        <p:txBody>
          <a:bodyPr/>
          <a:lstStyle/>
          <a:p>
            <a:r>
              <a:rPr lang="en-GB" dirty="0" smtClean="0"/>
              <a:t>WHERE DOES THE BILL GO</a:t>
            </a:r>
            <a:endParaRPr lang="en-GB" dirty="0"/>
          </a:p>
        </p:txBody>
      </p:sp>
      <p:sp>
        <p:nvSpPr>
          <p:cNvPr id="4" name="Content Placeholder 3"/>
          <p:cNvSpPr>
            <a:spLocks noGrp="1"/>
          </p:cNvSpPr>
          <p:nvPr>
            <p:ph sz="quarter" idx="11"/>
          </p:nvPr>
        </p:nvSpPr>
        <p:spPr/>
        <p:txBody>
          <a:bodyPr/>
          <a:lstStyle/>
          <a:p>
            <a:r>
              <a:rPr lang="en-GB" dirty="0" smtClean="0"/>
              <a:t>LOI liability (typically) ceases on delivery of </a:t>
            </a:r>
            <a:r>
              <a:rPr lang="en-GB" dirty="0" err="1" smtClean="0"/>
              <a:t>b/ls</a:t>
            </a:r>
            <a:r>
              <a:rPr lang="en-GB" dirty="0" smtClean="0"/>
              <a:t> to addressee of LOI</a:t>
            </a:r>
          </a:p>
          <a:p>
            <a:r>
              <a:rPr lang="en-GB" dirty="0" smtClean="0"/>
              <a:t>Payment LOIs require it to pass down the sales chain</a:t>
            </a:r>
          </a:p>
          <a:p>
            <a:r>
              <a:rPr lang="en-GB" dirty="0" smtClean="0"/>
              <a:t>Delivery LOIs down the charter chain – delivery to O/carrier</a:t>
            </a:r>
          </a:p>
          <a:p>
            <a:r>
              <a:rPr lang="en-GB" dirty="0" smtClean="0"/>
              <a:t>These two </a:t>
            </a:r>
            <a:r>
              <a:rPr lang="en-GB" smtClean="0"/>
              <a:t>should match, </a:t>
            </a:r>
            <a:r>
              <a:rPr lang="en-GB" dirty="0" smtClean="0"/>
              <a:t>with </a:t>
            </a:r>
            <a:r>
              <a:rPr lang="en-GB" dirty="0" err="1" smtClean="0"/>
              <a:t>b/ls</a:t>
            </a:r>
            <a:r>
              <a:rPr lang="en-GB" dirty="0" smtClean="0"/>
              <a:t> </a:t>
            </a:r>
          </a:p>
          <a:p>
            <a:pPr lvl="1"/>
            <a:r>
              <a:rPr lang="en-GB" dirty="0" smtClean="0"/>
              <a:t>Going down sale chain</a:t>
            </a:r>
          </a:p>
          <a:p>
            <a:pPr lvl="1"/>
            <a:r>
              <a:rPr lang="en-GB" dirty="0" smtClean="0"/>
              <a:t>Then to issuer of </a:t>
            </a:r>
            <a:r>
              <a:rPr lang="en-GB" dirty="0" err="1" smtClean="0"/>
              <a:t>b/l</a:t>
            </a:r>
            <a:r>
              <a:rPr lang="en-GB" dirty="0" smtClean="0"/>
              <a:t> (O)</a:t>
            </a:r>
          </a:p>
          <a:p>
            <a:r>
              <a:rPr lang="en-GB" dirty="0" smtClean="0"/>
              <a:t>Possibility of mismatches meaning chain is broken</a:t>
            </a:r>
          </a:p>
          <a:p>
            <a:r>
              <a:rPr lang="en-GB" dirty="0" smtClean="0"/>
              <a:t>Issue with circles or washouts – may cut out intermediate parties</a:t>
            </a:r>
            <a:endParaRPr lang="en-GB" dirty="0"/>
          </a:p>
        </p:txBody>
      </p:sp>
    </p:spTree>
    <p:extLst>
      <p:ext uri="{BB962C8B-B14F-4D97-AF65-F5344CB8AC3E}">
        <p14:creationId xmlns:p14="http://schemas.microsoft.com/office/powerpoint/2010/main" val="1466602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B57A5-3AC2-7D44-910C-7512C52ECA37}"/>
              </a:ext>
            </a:extLst>
          </p:cNvPr>
          <p:cNvSpPr>
            <a:spLocks noGrp="1"/>
          </p:cNvSpPr>
          <p:nvPr>
            <p:ph type="ctrTitle"/>
          </p:nvPr>
        </p:nvSpPr>
        <p:spPr/>
        <p:txBody>
          <a:bodyPr>
            <a:normAutofit/>
          </a:bodyPr>
          <a:lstStyle/>
          <a:p>
            <a:r>
              <a:rPr lang="en-GB" dirty="0"/>
              <a:t/>
            </a:r>
            <a:br>
              <a:rPr lang="en-GB" dirty="0"/>
            </a:br>
            <a:endParaRPr lang="en-GB" dirty="0"/>
          </a:p>
        </p:txBody>
      </p:sp>
      <p:sp>
        <p:nvSpPr>
          <p:cNvPr id="3" name="Subtitle 2">
            <a:extLst>
              <a:ext uri="{FF2B5EF4-FFF2-40B4-BE49-F238E27FC236}">
                <a16:creationId xmlns:a16="http://schemas.microsoft.com/office/drawing/2014/main" id="{326B0960-3D69-A048-83D5-A006932324ED}"/>
              </a:ext>
            </a:extLst>
          </p:cNvPr>
          <p:cNvSpPr>
            <a:spLocks noGrp="1"/>
          </p:cNvSpPr>
          <p:nvPr>
            <p:ph type="subTitle" idx="1"/>
          </p:nvPr>
        </p:nvSpPr>
        <p:spPr>
          <a:xfrm>
            <a:off x="475489" y="1641764"/>
            <a:ext cx="8025960" cy="1070438"/>
          </a:xfrm>
        </p:spPr>
        <p:txBody>
          <a:bodyPr>
            <a:normAutofit/>
          </a:bodyPr>
          <a:lstStyle/>
          <a:p>
            <a:r>
              <a:rPr lang="en-GB" sz="2800" b="1" dirty="0" smtClean="0"/>
              <a:t>MICHAEL BOOLS QC</a:t>
            </a:r>
          </a:p>
          <a:p>
            <a:endParaRPr lang="en-GB" dirty="0"/>
          </a:p>
        </p:txBody>
      </p:sp>
      <p:sp>
        <p:nvSpPr>
          <p:cNvPr id="4" name="Footer Placeholder 3">
            <a:extLst>
              <a:ext uri="{FF2B5EF4-FFF2-40B4-BE49-F238E27FC236}">
                <a16:creationId xmlns:a16="http://schemas.microsoft.com/office/drawing/2014/main" id="{FE441B11-76D2-954E-A92C-57EC29D8CA57}"/>
              </a:ext>
            </a:extLst>
          </p:cNvPr>
          <p:cNvSpPr>
            <a:spLocks noGrp="1"/>
          </p:cNvSpPr>
          <p:nvPr>
            <p:ph type="ftr" sz="quarter" idx="11"/>
          </p:nvPr>
        </p:nvSpPr>
        <p:spPr/>
        <p:txBody>
          <a:bodyPr/>
          <a:lstStyle/>
          <a:p>
            <a:r>
              <a:rPr lang="en-GB" b="1"/>
              <a:t>brickcourt.co.uk </a:t>
            </a:r>
          </a:p>
          <a:p>
            <a:r>
              <a:rPr lang="en-GB"/>
              <a:t>+44(0)20 7379 3550</a:t>
            </a:r>
            <a:endParaRPr lang="en-GB" dirty="0"/>
          </a:p>
        </p:txBody>
      </p:sp>
      <p:sp>
        <p:nvSpPr>
          <p:cNvPr id="5" name="Text Placeholder 4">
            <a:extLst>
              <a:ext uri="{FF2B5EF4-FFF2-40B4-BE49-F238E27FC236}">
                <a16:creationId xmlns:a16="http://schemas.microsoft.com/office/drawing/2014/main" id="{DFF3F92E-CE93-0141-8FD6-83BB68931F19}"/>
              </a:ext>
            </a:extLst>
          </p:cNvPr>
          <p:cNvSpPr>
            <a:spLocks noGrp="1"/>
          </p:cNvSpPr>
          <p:nvPr>
            <p:ph type="body" sz="quarter" idx="12"/>
          </p:nvPr>
        </p:nvSpPr>
        <p:spPr>
          <a:xfrm>
            <a:off x="475490" y="3154114"/>
            <a:ext cx="8025960" cy="1646486"/>
          </a:xfrm>
        </p:spPr>
        <p:txBody>
          <a:bodyPr>
            <a:normAutofit/>
          </a:bodyPr>
          <a:lstStyle/>
          <a:p>
            <a:pPr lvl="0"/>
            <a:r>
              <a:rPr lang="en-GB" sz="2800" dirty="0"/>
              <a:t>Liability for </a:t>
            </a:r>
            <a:r>
              <a:rPr lang="en-GB" sz="2800" dirty="0" err="1"/>
              <a:t>Misdelivery</a:t>
            </a:r>
            <a:r>
              <a:rPr lang="en-GB" sz="2800" dirty="0"/>
              <a:t> - </a:t>
            </a:r>
            <a:r>
              <a:rPr lang="en-GB" sz="2800" dirty="0" smtClean="0"/>
              <a:t>two aspects:</a:t>
            </a:r>
            <a:endParaRPr lang="en-GB" sz="2800" dirty="0"/>
          </a:p>
          <a:p>
            <a:pPr lvl="0" algn="l"/>
            <a:endParaRPr lang="en-GB" sz="2800" dirty="0"/>
          </a:p>
          <a:p>
            <a:pPr marL="457200" lvl="0" indent="-457200" algn="l">
              <a:buFont typeface="Arial" panose="020B0604020202020204" pitchFamily="34" charset="0"/>
              <a:buChar char="•"/>
            </a:pPr>
            <a:r>
              <a:rPr lang="en-GB" sz="2200" b="0" dirty="0"/>
              <a:t>Contractual Exclusion of Liability for </a:t>
            </a:r>
            <a:r>
              <a:rPr lang="en-GB" sz="2200" b="0" dirty="0" err="1" smtClean="0"/>
              <a:t>Misdelivery</a:t>
            </a:r>
            <a:endParaRPr lang="en-GB" sz="2200" b="0" dirty="0"/>
          </a:p>
          <a:p>
            <a:pPr lvl="0" algn="l"/>
            <a:endParaRPr lang="en-GB" sz="2200" b="0" dirty="0" smtClean="0"/>
          </a:p>
          <a:p>
            <a:pPr marL="457200" lvl="0" indent="-457200" algn="l">
              <a:buFont typeface="Arial" panose="020B0604020202020204" pitchFamily="34" charset="0"/>
              <a:buChar char="•"/>
            </a:pPr>
            <a:r>
              <a:rPr lang="en-GB" sz="2200" b="0" dirty="0" smtClean="0"/>
              <a:t>Consent </a:t>
            </a:r>
            <a:r>
              <a:rPr lang="en-GB" sz="2200" b="0" dirty="0"/>
              <a:t>or Acquiescence to Delivery without </a:t>
            </a:r>
            <a:r>
              <a:rPr lang="en-GB" sz="2200" b="0" dirty="0" smtClean="0"/>
              <a:t>Production </a:t>
            </a:r>
            <a:r>
              <a:rPr lang="en-GB" sz="2200" b="0" dirty="0"/>
              <a:t>of the Bill of Lading</a:t>
            </a:r>
          </a:p>
          <a:p>
            <a:endParaRPr lang="en-GB" sz="2000" dirty="0"/>
          </a:p>
        </p:txBody>
      </p:sp>
    </p:spTree>
    <p:extLst>
      <p:ext uri="{BB962C8B-B14F-4D97-AF65-F5344CB8AC3E}">
        <p14:creationId xmlns:p14="http://schemas.microsoft.com/office/powerpoint/2010/main" val="1239472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b="1"/>
              <a:t>brickcourt.co.uk </a:t>
            </a:r>
          </a:p>
          <a:p>
            <a:r>
              <a:rPr lang="en-GB"/>
              <a:t>+44(0)20 7379 3550</a:t>
            </a:r>
            <a:endParaRPr lang="en-GB" dirty="0"/>
          </a:p>
        </p:txBody>
      </p:sp>
      <p:sp>
        <p:nvSpPr>
          <p:cNvPr id="4" name="Title 3"/>
          <p:cNvSpPr>
            <a:spLocks noGrp="1"/>
          </p:cNvSpPr>
          <p:nvPr>
            <p:ph type="title"/>
          </p:nvPr>
        </p:nvSpPr>
        <p:spPr>
          <a:xfrm>
            <a:off x="64008" y="0"/>
            <a:ext cx="9079992" cy="1536192"/>
          </a:xfrm>
        </p:spPr>
        <p:txBody>
          <a:bodyPr>
            <a:normAutofit/>
          </a:bodyPr>
          <a:lstStyle/>
          <a:p>
            <a:r>
              <a:rPr lang="en-GB" sz="2400" dirty="0"/>
              <a:t>Contractual Exclusion of Liability for </a:t>
            </a:r>
            <a:r>
              <a:rPr lang="en-GB" sz="2400" dirty="0" err="1"/>
              <a:t>Misdelivery</a:t>
            </a:r>
            <a:r>
              <a:rPr lang="en-GB" dirty="0"/>
              <a:t/>
            </a:r>
            <a:br>
              <a:rPr lang="en-GB" dirty="0"/>
            </a:br>
            <a:endParaRPr lang="en-US" dirty="0"/>
          </a:p>
        </p:txBody>
      </p:sp>
      <p:sp>
        <p:nvSpPr>
          <p:cNvPr id="5" name="Content Placeholder 4"/>
          <p:cNvSpPr>
            <a:spLocks noGrp="1"/>
          </p:cNvSpPr>
          <p:nvPr>
            <p:ph sz="quarter" idx="11"/>
          </p:nvPr>
        </p:nvSpPr>
        <p:spPr>
          <a:xfrm>
            <a:off x="164592" y="1280160"/>
            <a:ext cx="8860536" cy="4501040"/>
          </a:xfrm>
        </p:spPr>
        <p:txBody>
          <a:bodyPr/>
          <a:lstStyle/>
          <a:p>
            <a:pPr lvl="1"/>
            <a:r>
              <a:rPr lang="en-GB" dirty="0"/>
              <a:t>Theoretically possible with sufficiently clear wording: </a:t>
            </a:r>
            <a:r>
              <a:rPr lang="en-GB" i="1" dirty="0"/>
              <a:t>Chartered Bank of India, Australia and China v British India Steam Navigation Co., Ltd.</a:t>
            </a:r>
            <a:r>
              <a:rPr lang="en-GB" dirty="0"/>
              <a:t> [1909] A.C. 369.</a:t>
            </a:r>
          </a:p>
          <a:p>
            <a:pPr lvl="1"/>
            <a:endParaRPr lang="en-GB" dirty="0"/>
          </a:p>
          <a:p>
            <a:pPr lvl="2"/>
            <a:r>
              <a:rPr lang="en-GB" dirty="0"/>
              <a:t>Goods fraudulently delivered by carrier’s agent.</a:t>
            </a:r>
          </a:p>
          <a:p>
            <a:pPr lvl="2"/>
            <a:endParaRPr lang="en-GB" dirty="0"/>
          </a:p>
          <a:p>
            <a:pPr lvl="2"/>
            <a:r>
              <a:rPr lang="en-GB" dirty="0"/>
              <a:t>Clause in the bill of lading provided that</a:t>
            </a:r>
          </a:p>
          <a:p>
            <a:pPr lvl="2"/>
            <a:endParaRPr lang="en-GB" dirty="0"/>
          </a:p>
          <a:p>
            <a:pPr marL="979488" indent="0">
              <a:buNone/>
            </a:pPr>
            <a:r>
              <a:rPr lang="en-GB" dirty="0"/>
              <a:t>“</a:t>
            </a:r>
            <a:r>
              <a:rPr lang="en-GB" i="1" dirty="0"/>
              <a:t>In all cases and under all circumstances the liability of the company shall absolutely cease when the goods are free of the ship’s tackle, and thereupon the goods shall be at the risk for all purposes and in every respect of the shipper or consignee.</a:t>
            </a:r>
            <a:r>
              <a:rPr lang="en-GB" dirty="0"/>
              <a:t>” </a:t>
            </a:r>
          </a:p>
          <a:p>
            <a:pPr marL="979488" indent="0">
              <a:buNone/>
            </a:pPr>
            <a:r>
              <a:rPr lang="en-GB" dirty="0"/>
              <a:t>[1909] A.C. 369, 374.</a:t>
            </a:r>
          </a:p>
          <a:p>
            <a:pPr marL="979488" indent="0">
              <a:buNone/>
            </a:pPr>
            <a:endParaRPr lang="en-GB" dirty="0"/>
          </a:p>
          <a:p>
            <a:pPr lvl="1"/>
            <a:r>
              <a:rPr lang="en-GB" dirty="0"/>
              <a:t>Privy Council held that the words were sufficiently clear to exclude liability for </a:t>
            </a:r>
            <a:r>
              <a:rPr lang="en-GB" dirty="0" err="1"/>
              <a:t>misdelivery</a:t>
            </a:r>
            <a:r>
              <a:rPr lang="en-GB" dirty="0"/>
              <a:t>. </a:t>
            </a:r>
          </a:p>
          <a:p>
            <a:pPr lvl="1"/>
            <a:endParaRPr lang="en-GB" dirty="0"/>
          </a:p>
          <a:p>
            <a:pPr lvl="1"/>
            <a:r>
              <a:rPr lang="en-GB" dirty="0"/>
              <a:t>High water mark.</a:t>
            </a:r>
          </a:p>
          <a:p>
            <a:endParaRPr lang="en-US" dirty="0"/>
          </a:p>
        </p:txBody>
      </p:sp>
    </p:spTree>
    <p:extLst>
      <p:ext uri="{BB962C8B-B14F-4D97-AF65-F5344CB8AC3E}">
        <p14:creationId xmlns:p14="http://schemas.microsoft.com/office/powerpoint/2010/main" val="1005052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823D8C-5F91-F446-B0E8-FC6D9894B8EE}"/>
              </a:ext>
            </a:extLst>
          </p:cNvPr>
          <p:cNvSpPr>
            <a:spLocks noGrp="1"/>
          </p:cNvSpPr>
          <p:nvPr>
            <p:ph type="ftr" sz="quarter" idx="10"/>
          </p:nvPr>
        </p:nvSpPr>
        <p:spPr/>
        <p:txBody>
          <a:bodyPr/>
          <a:lstStyle/>
          <a:p>
            <a:r>
              <a:rPr lang="en-GB" b="1"/>
              <a:t>brickcourt.co.uk </a:t>
            </a:r>
          </a:p>
          <a:p>
            <a:r>
              <a:rPr lang="en-GB"/>
              <a:t>+44(0)20 7379 3550</a:t>
            </a:r>
            <a:endParaRPr lang="en-GB" dirty="0"/>
          </a:p>
        </p:txBody>
      </p:sp>
      <p:sp>
        <p:nvSpPr>
          <p:cNvPr id="3" name="Title 2">
            <a:extLst>
              <a:ext uri="{FF2B5EF4-FFF2-40B4-BE49-F238E27FC236}">
                <a16:creationId xmlns:a16="http://schemas.microsoft.com/office/drawing/2014/main" id="{8A034745-C81B-8E42-9851-33E8839ACC20}"/>
              </a:ext>
            </a:extLst>
          </p:cNvPr>
          <p:cNvSpPr>
            <a:spLocks noGrp="1"/>
          </p:cNvSpPr>
          <p:nvPr>
            <p:ph type="title"/>
          </p:nvPr>
        </p:nvSpPr>
        <p:spPr/>
        <p:txBody>
          <a:bodyPr/>
          <a:lstStyle/>
          <a:p>
            <a:r>
              <a:rPr lang="en-GB" i="1" dirty="0"/>
              <a:t>Sze Hai Tong</a:t>
            </a:r>
            <a:r>
              <a:rPr lang="en-GB" dirty="0"/>
              <a:t> [1959] A.C. 576</a:t>
            </a:r>
            <a:endParaRPr lang="en-US" dirty="0"/>
          </a:p>
        </p:txBody>
      </p:sp>
      <p:sp>
        <p:nvSpPr>
          <p:cNvPr id="4" name="Content Placeholder 3">
            <a:extLst>
              <a:ext uri="{FF2B5EF4-FFF2-40B4-BE49-F238E27FC236}">
                <a16:creationId xmlns:a16="http://schemas.microsoft.com/office/drawing/2014/main" id="{A537F006-8FA1-EC4A-865C-36520075442D}"/>
              </a:ext>
            </a:extLst>
          </p:cNvPr>
          <p:cNvSpPr>
            <a:spLocks noGrp="1"/>
          </p:cNvSpPr>
          <p:nvPr>
            <p:ph sz="quarter" idx="11"/>
          </p:nvPr>
        </p:nvSpPr>
        <p:spPr/>
        <p:txBody>
          <a:bodyPr/>
          <a:lstStyle/>
          <a:p>
            <a:pPr lvl="0"/>
            <a:r>
              <a:rPr lang="en-GB" dirty="0"/>
              <a:t>Similar clause:</a:t>
            </a:r>
          </a:p>
          <a:p>
            <a:r>
              <a:rPr lang="en-GB" dirty="0"/>
              <a:t>Responsibility was </a:t>
            </a:r>
          </a:p>
          <a:p>
            <a:pPr marL="979488" indent="0">
              <a:buNone/>
            </a:pPr>
            <a:r>
              <a:rPr lang="en-GB" i="1" dirty="0"/>
              <a:t>“deemed … to cease absolutely after the goods are discharged”</a:t>
            </a:r>
          </a:p>
          <a:p>
            <a:pPr lvl="0"/>
            <a:endParaRPr lang="en-GB" dirty="0"/>
          </a:p>
          <a:p>
            <a:pPr lvl="0"/>
            <a:r>
              <a:rPr lang="en-GB" dirty="0"/>
              <a:t>Lord Denning held that, while the wording was wide, it did not exclude liability for </a:t>
            </a:r>
            <a:r>
              <a:rPr lang="en-GB" dirty="0" err="1"/>
              <a:t>misdelivery</a:t>
            </a:r>
            <a:r>
              <a:rPr lang="en-GB" dirty="0"/>
              <a:t>.</a:t>
            </a:r>
          </a:p>
          <a:p>
            <a:pPr lvl="0"/>
            <a:endParaRPr lang="en-GB" dirty="0"/>
          </a:p>
          <a:p>
            <a:pPr lvl="1"/>
            <a:r>
              <a:rPr lang="en-GB" dirty="0"/>
              <a:t>Literal meaning cannot have been intended – implied limitation.</a:t>
            </a:r>
          </a:p>
          <a:p>
            <a:endParaRPr lang="en-GB" dirty="0"/>
          </a:p>
          <a:p>
            <a:pPr lvl="1"/>
            <a:r>
              <a:rPr lang="en-GB" dirty="0"/>
              <a:t>Literal meaning would allow performance which would defeat the main object of the contract – a fundamental breach. </a:t>
            </a:r>
            <a:endParaRPr lang="en-US" dirty="0"/>
          </a:p>
        </p:txBody>
      </p:sp>
    </p:spTree>
    <p:extLst>
      <p:ext uri="{BB962C8B-B14F-4D97-AF65-F5344CB8AC3E}">
        <p14:creationId xmlns:p14="http://schemas.microsoft.com/office/powerpoint/2010/main" val="787898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AD2118C-D42B-E24E-A3C6-BACBB46C551E}"/>
              </a:ext>
            </a:extLst>
          </p:cNvPr>
          <p:cNvSpPr>
            <a:spLocks noGrp="1"/>
          </p:cNvSpPr>
          <p:nvPr>
            <p:ph type="ftr" sz="quarter" idx="10"/>
          </p:nvPr>
        </p:nvSpPr>
        <p:spPr/>
        <p:txBody>
          <a:bodyPr/>
          <a:lstStyle/>
          <a:p>
            <a:r>
              <a:rPr lang="en-GB" b="1"/>
              <a:t>brickcourt.co.uk </a:t>
            </a:r>
          </a:p>
          <a:p>
            <a:r>
              <a:rPr lang="en-GB"/>
              <a:t>+44(0)20 7379 3550</a:t>
            </a:r>
            <a:endParaRPr lang="en-GB" dirty="0"/>
          </a:p>
        </p:txBody>
      </p:sp>
      <p:sp>
        <p:nvSpPr>
          <p:cNvPr id="3" name="Title 2">
            <a:extLst>
              <a:ext uri="{FF2B5EF4-FFF2-40B4-BE49-F238E27FC236}">
                <a16:creationId xmlns:a16="http://schemas.microsoft.com/office/drawing/2014/main" id="{CEB2C7A7-4D69-7E4A-9B9B-2237026528E0}"/>
              </a:ext>
            </a:extLst>
          </p:cNvPr>
          <p:cNvSpPr>
            <a:spLocks noGrp="1"/>
          </p:cNvSpPr>
          <p:nvPr>
            <p:ph type="title"/>
          </p:nvPr>
        </p:nvSpPr>
        <p:spPr/>
        <p:txBody>
          <a:bodyPr>
            <a:normAutofit/>
          </a:bodyPr>
          <a:lstStyle/>
          <a:p>
            <a:r>
              <a:rPr lang="en-GB" i="1" dirty="0"/>
              <a:t>(The Ines) </a:t>
            </a:r>
            <a:r>
              <a:rPr lang="en-GB" dirty="0"/>
              <a:t>[1995] 2 Lloyd’s Rep. 144</a:t>
            </a:r>
            <a:endParaRPr lang="en-US" dirty="0"/>
          </a:p>
        </p:txBody>
      </p:sp>
      <p:sp>
        <p:nvSpPr>
          <p:cNvPr id="4" name="Content Placeholder 3">
            <a:extLst>
              <a:ext uri="{FF2B5EF4-FFF2-40B4-BE49-F238E27FC236}">
                <a16:creationId xmlns:a16="http://schemas.microsoft.com/office/drawing/2014/main" id="{1D63AFA0-E43C-F841-94E0-9C1262BC9E01}"/>
              </a:ext>
            </a:extLst>
          </p:cNvPr>
          <p:cNvSpPr>
            <a:spLocks noGrp="1"/>
          </p:cNvSpPr>
          <p:nvPr>
            <p:ph sz="quarter" idx="11"/>
          </p:nvPr>
        </p:nvSpPr>
        <p:spPr>
          <a:xfrm>
            <a:off x="846000" y="1234440"/>
            <a:ext cx="7454900" cy="4546760"/>
          </a:xfrm>
        </p:spPr>
        <p:txBody>
          <a:bodyPr>
            <a:normAutofit/>
          </a:bodyPr>
          <a:lstStyle/>
          <a:p>
            <a:pPr marL="0" lvl="0" indent="0">
              <a:buNone/>
            </a:pPr>
            <a:r>
              <a:rPr lang="en-GB" i="1" dirty="0"/>
              <a:t>M.B. Pyramid Sound N.V. v </a:t>
            </a:r>
            <a:r>
              <a:rPr lang="en-GB" i="1" dirty="0" err="1"/>
              <a:t>Briese</a:t>
            </a:r>
            <a:r>
              <a:rPr lang="en-GB" i="1" dirty="0"/>
              <a:t> </a:t>
            </a:r>
            <a:r>
              <a:rPr lang="en-GB" i="1" dirty="0" err="1"/>
              <a:t>Schiffahrts</a:t>
            </a:r>
            <a:r>
              <a:rPr lang="en-GB" i="1" dirty="0"/>
              <a:t> </a:t>
            </a:r>
            <a:r>
              <a:rPr lang="en-GB" i="1" dirty="0" err="1"/>
              <a:t>Gm.b.H</a:t>
            </a:r>
            <a:r>
              <a:rPr lang="en-GB" i="1" dirty="0"/>
              <a:t> and Co et al. (The Ines) </a:t>
            </a:r>
            <a:r>
              <a:rPr lang="en-GB" dirty="0"/>
              <a:t>[1995] 2 Lloyd’s Rep. 144</a:t>
            </a:r>
            <a:endParaRPr lang="en-GB" i="1" dirty="0"/>
          </a:p>
          <a:p>
            <a:pPr lvl="0"/>
            <a:r>
              <a:rPr lang="en-GB" dirty="0"/>
              <a:t>Clarke J:</a:t>
            </a:r>
          </a:p>
          <a:p>
            <a:pPr lvl="1"/>
            <a:r>
              <a:rPr lang="en-GB" dirty="0"/>
              <a:t> While fundamental breach was abandoned in </a:t>
            </a:r>
            <a:r>
              <a:rPr lang="en-GB" i="1" dirty="0"/>
              <a:t>Photo Productions</a:t>
            </a:r>
            <a:r>
              <a:rPr lang="en-GB" dirty="0"/>
              <a:t>:</a:t>
            </a:r>
          </a:p>
          <a:p>
            <a:pPr lvl="2"/>
            <a:r>
              <a:rPr lang="en-GB" dirty="0"/>
              <a:t>Delivery against production of the bill was one of the main objects of the contract. </a:t>
            </a:r>
          </a:p>
          <a:p>
            <a:pPr lvl="2"/>
            <a:r>
              <a:rPr lang="en-GB" dirty="0"/>
              <a:t>In light of that, as a matter of construction, the ambit of the clause must be limited. </a:t>
            </a:r>
          </a:p>
          <a:p>
            <a:pPr lvl="0"/>
            <a:r>
              <a:rPr lang="en-GB" dirty="0"/>
              <a:t>The clause in </a:t>
            </a:r>
            <a:r>
              <a:rPr lang="en-GB" i="1" dirty="0"/>
              <a:t>The Ines</a:t>
            </a:r>
            <a:r>
              <a:rPr lang="en-GB" dirty="0"/>
              <a:t>:</a:t>
            </a:r>
          </a:p>
          <a:p>
            <a:pPr marL="1023938" indent="0">
              <a:buNone/>
            </a:pPr>
            <a:r>
              <a:rPr lang="en-GB" dirty="0"/>
              <a:t>“</a:t>
            </a:r>
            <a:r>
              <a:rPr lang="en-GB" i="1" dirty="0"/>
              <a:t>after discharge the goods are to be at the sole risk of the owners of the goods and thus the carrier has </a:t>
            </a:r>
            <a:r>
              <a:rPr lang="en-GB" i="1" u="sng" dirty="0"/>
              <a:t>no responsibility whatsoever</a:t>
            </a:r>
            <a:r>
              <a:rPr lang="en-GB" dirty="0"/>
              <a:t>”</a:t>
            </a:r>
          </a:p>
          <a:p>
            <a:pPr lvl="1"/>
            <a:endParaRPr lang="en-GB" dirty="0"/>
          </a:p>
          <a:p>
            <a:pPr lvl="1"/>
            <a:r>
              <a:rPr lang="en-GB" dirty="0"/>
              <a:t>Narrow construction – only applied to loss or damage to goods. </a:t>
            </a:r>
          </a:p>
          <a:p>
            <a:pPr lvl="1"/>
            <a:endParaRPr lang="en-GB" dirty="0"/>
          </a:p>
          <a:p>
            <a:pPr lvl="1"/>
            <a:r>
              <a:rPr lang="en-GB" dirty="0"/>
              <a:t>No application to </a:t>
            </a:r>
            <a:r>
              <a:rPr lang="en-GB" dirty="0" err="1"/>
              <a:t>misdelivery</a:t>
            </a:r>
            <a:r>
              <a:rPr lang="en-GB" dirty="0"/>
              <a:t> – even if deliberate.</a:t>
            </a:r>
            <a:endParaRPr lang="en-US" dirty="0"/>
          </a:p>
        </p:txBody>
      </p:sp>
    </p:spTree>
    <p:extLst>
      <p:ext uri="{BB962C8B-B14F-4D97-AF65-F5344CB8AC3E}">
        <p14:creationId xmlns:p14="http://schemas.microsoft.com/office/powerpoint/2010/main" val="2654419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B57A5-3AC2-7D44-910C-7512C52ECA37}"/>
              </a:ext>
            </a:extLst>
          </p:cNvPr>
          <p:cNvSpPr>
            <a:spLocks noGrp="1"/>
          </p:cNvSpPr>
          <p:nvPr>
            <p:ph type="ctrTitle"/>
          </p:nvPr>
        </p:nvSpPr>
        <p:spPr/>
        <p:txBody>
          <a:bodyPr>
            <a:normAutofit/>
          </a:bodyPr>
          <a:lstStyle/>
          <a:p>
            <a:r>
              <a:rPr lang="en-GB" dirty="0"/>
              <a:t/>
            </a:r>
            <a:br>
              <a:rPr lang="en-GB" dirty="0"/>
            </a:br>
            <a:endParaRPr lang="en-GB" dirty="0"/>
          </a:p>
        </p:txBody>
      </p:sp>
      <p:sp>
        <p:nvSpPr>
          <p:cNvPr id="3" name="Subtitle 2">
            <a:extLst>
              <a:ext uri="{FF2B5EF4-FFF2-40B4-BE49-F238E27FC236}">
                <a16:creationId xmlns:a16="http://schemas.microsoft.com/office/drawing/2014/main" id="{326B0960-3D69-A048-83D5-A006932324ED}"/>
              </a:ext>
            </a:extLst>
          </p:cNvPr>
          <p:cNvSpPr>
            <a:spLocks noGrp="1"/>
          </p:cNvSpPr>
          <p:nvPr>
            <p:ph type="subTitle" idx="1"/>
          </p:nvPr>
        </p:nvSpPr>
        <p:spPr>
          <a:xfrm>
            <a:off x="475489" y="1641764"/>
            <a:ext cx="8025960" cy="1070438"/>
          </a:xfrm>
        </p:spPr>
        <p:txBody>
          <a:bodyPr>
            <a:normAutofit/>
          </a:bodyPr>
          <a:lstStyle/>
          <a:p>
            <a:r>
              <a:rPr lang="en-GB" sz="2800" b="1" dirty="0" smtClean="0"/>
              <a:t>RICHARD LORD QC</a:t>
            </a:r>
          </a:p>
          <a:p>
            <a:endParaRPr lang="en-GB" dirty="0"/>
          </a:p>
        </p:txBody>
      </p:sp>
      <p:sp>
        <p:nvSpPr>
          <p:cNvPr id="4" name="Footer Placeholder 3">
            <a:extLst>
              <a:ext uri="{FF2B5EF4-FFF2-40B4-BE49-F238E27FC236}">
                <a16:creationId xmlns:a16="http://schemas.microsoft.com/office/drawing/2014/main" id="{FE441B11-76D2-954E-A92C-57EC29D8CA57}"/>
              </a:ext>
            </a:extLst>
          </p:cNvPr>
          <p:cNvSpPr>
            <a:spLocks noGrp="1"/>
          </p:cNvSpPr>
          <p:nvPr>
            <p:ph type="ftr" sz="quarter" idx="11"/>
          </p:nvPr>
        </p:nvSpPr>
        <p:spPr/>
        <p:txBody>
          <a:bodyPr/>
          <a:lstStyle/>
          <a:p>
            <a:r>
              <a:rPr lang="en-GB" b="1"/>
              <a:t>brickcourt.co.uk </a:t>
            </a:r>
          </a:p>
          <a:p>
            <a:r>
              <a:rPr lang="en-GB"/>
              <a:t>+44(0)20 7379 3550</a:t>
            </a:r>
            <a:endParaRPr lang="en-GB" dirty="0"/>
          </a:p>
        </p:txBody>
      </p:sp>
      <p:sp>
        <p:nvSpPr>
          <p:cNvPr id="5" name="Text Placeholder 4">
            <a:extLst>
              <a:ext uri="{FF2B5EF4-FFF2-40B4-BE49-F238E27FC236}">
                <a16:creationId xmlns:a16="http://schemas.microsoft.com/office/drawing/2014/main" id="{DFF3F92E-CE93-0141-8FD6-83BB68931F19}"/>
              </a:ext>
            </a:extLst>
          </p:cNvPr>
          <p:cNvSpPr>
            <a:spLocks noGrp="1"/>
          </p:cNvSpPr>
          <p:nvPr>
            <p:ph type="body" sz="quarter" idx="12"/>
          </p:nvPr>
        </p:nvSpPr>
        <p:spPr>
          <a:xfrm>
            <a:off x="475490" y="3154114"/>
            <a:ext cx="8025960" cy="1646486"/>
          </a:xfrm>
        </p:spPr>
        <p:txBody>
          <a:bodyPr>
            <a:normAutofit/>
          </a:bodyPr>
          <a:lstStyle/>
          <a:p>
            <a:r>
              <a:rPr lang="en-GB" sz="2800" dirty="0" smtClean="0"/>
              <a:t>Commodity frauds – lessons </a:t>
            </a:r>
          </a:p>
          <a:p>
            <a:endParaRPr lang="en-GB" sz="2800" dirty="0" smtClean="0"/>
          </a:p>
          <a:p>
            <a:r>
              <a:rPr lang="en-GB" sz="2800" dirty="0"/>
              <a:t>f</a:t>
            </a:r>
            <a:r>
              <a:rPr lang="en-GB" sz="2800" dirty="0" smtClean="0"/>
              <a:t>rom recent events</a:t>
            </a:r>
          </a:p>
          <a:p>
            <a:endParaRPr lang="en-GB" sz="2000" dirty="0"/>
          </a:p>
        </p:txBody>
      </p:sp>
    </p:spTree>
    <p:extLst>
      <p:ext uri="{BB962C8B-B14F-4D97-AF65-F5344CB8AC3E}">
        <p14:creationId xmlns:p14="http://schemas.microsoft.com/office/powerpoint/2010/main" val="2133985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B35724-9B1F-E94D-A335-73966B77686F}"/>
              </a:ext>
            </a:extLst>
          </p:cNvPr>
          <p:cNvSpPr>
            <a:spLocks noGrp="1"/>
          </p:cNvSpPr>
          <p:nvPr>
            <p:ph type="ftr" sz="quarter" idx="10"/>
          </p:nvPr>
        </p:nvSpPr>
        <p:spPr/>
        <p:txBody>
          <a:bodyPr/>
          <a:lstStyle/>
          <a:p>
            <a:r>
              <a:rPr lang="en-GB" b="1"/>
              <a:t>brickcourt.co.uk </a:t>
            </a:r>
          </a:p>
          <a:p>
            <a:r>
              <a:rPr lang="en-GB"/>
              <a:t>+44(0)20 7379 3550</a:t>
            </a:r>
            <a:endParaRPr lang="en-GB" dirty="0"/>
          </a:p>
        </p:txBody>
      </p:sp>
      <p:sp>
        <p:nvSpPr>
          <p:cNvPr id="3" name="Title 2">
            <a:extLst>
              <a:ext uri="{FF2B5EF4-FFF2-40B4-BE49-F238E27FC236}">
                <a16:creationId xmlns:a16="http://schemas.microsoft.com/office/drawing/2014/main" id="{F81B70E4-4CEA-D341-AAD7-6857EBA7D5F6}"/>
              </a:ext>
            </a:extLst>
          </p:cNvPr>
          <p:cNvSpPr>
            <a:spLocks noGrp="1"/>
          </p:cNvSpPr>
          <p:nvPr>
            <p:ph type="title"/>
          </p:nvPr>
        </p:nvSpPr>
        <p:spPr/>
        <p:txBody>
          <a:bodyPr/>
          <a:lstStyle/>
          <a:p>
            <a:r>
              <a:rPr lang="en-GB" i="1" dirty="0" err="1"/>
              <a:t>Motis</a:t>
            </a:r>
            <a:r>
              <a:rPr lang="en-GB" i="1" dirty="0"/>
              <a:t> Export Ltd</a:t>
            </a:r>
            <a:r>
              <a:rPr lang="en-GB" dirty="0"/>
              <a:t> [2000] 1 Lloyd’s Rep 211</a:t>
            </a:r>
            <a:endParaRPr lang="en-US" dirty="0"/>
          </a:p>
        </p:txBody>
      </p:sp>
      <p:sp>
        <p:nvSpPr>
          <p:cNvPr id="4" name="Content Placeholder 3">
            <a:extLst>
              <a:ext uri="{FF2B5EF4-FFF2-40B4-BE49-F238E27FC236}">
                <a16:creationId xmlns:a16="http://schemas.microsoft.com/office/drawing/2014/main" id="{24F76BB9-7463-BD44-926F-E8B2A1A6DA7E}"/>
              </a:ext>
            </a:extLst>
          </p:cNvPr>
          <p:cNvSpPr>
            <a:spLocks noGrp="1"/>
          </p:cNvSpPr>
          <p:nvPr>
            <p:ph sz="quarter" idx="11"/>
          </p:nvPr>
        </p:nvSpPr>
        <p:spPr>
          <a:xfrm>
            <a:off x="846000" y="1243584"/>
            <a:ext cx="7454900" cy="4537616"/>
          </a:xfrm>
        </p:spPr>
        <p:txBody>
          <a:bodyPr/>
          <a:lstStyle/>
          <a:p>
            <a:pPr marL="0" lvl="0" indent="0">
              <a:buNone/>
            </a:pPr>
            <a:r>
              <a:rPr lang="en-GB" dirty="0"/>
              <a:t>Clause provided that carrier had</a:t>
            </a:r>
          </a:p>
          <a:p>
            <a:pPr marL="979488" indent="0">
              <a:buNone/>
            </a:pPr>
            <a:r>
              <a:rPr lang="en-GB" dirty="0"/>
              <a:t>“</a:t>
            </a:r>
            <a:r>
              <a:rPr lang="en-GB" i="1" dirty="0"/>
              <a:t>no liability whatsoever for any loss or damage to the goods while in its actual or constructive possession before loading or after discharge over the ship’s rail</a:t>
            </a:r>
            <a:r>
              <a:rPr lang="en-GB" dirty="0"/>
              <a:t>. . .”</a:t>
            </a:r>
          </a:p>
          <a:p>
            <a:r>
              <a:rPr lang="en-GB" dirty="0"/>
              <a:t>Goods delivered against a forged bill of lading. </a:t>
            </a:r>
          </a:p>
          <a:p>
            <a:r>
              <a:rPr lang="en-GB" dirty="0" err="1"/>
              <a:t>Mance</a:t>
            </a:r>
            <a:r>
              <a:rPr lang="en-GB" dirty="0"/>
              <a:t> L.J. stated that the clause</a:t>
            </a:r>
          </a:p>
          <a:p>
            <a:endParaRPr lang="en-GB" dirty="0"/>
          </a:p>
          <a:p>
            <a:pPr lvl="2"/>
            <a:r>
              <a:rPr lang="en-GB" dirty="0"/>
              <a:t>As a matter of construction did not cover </a:t>
            </a:r>
            <a:r>
              <a:rPr lang="en-GB" dirty="0" err="1"/>
              <a:t>misdelivery</a:t>
            </a:r>
            <a:r>
              <a:rPr lang="en-GB" dirty="0"/>
              <a:t>.</a:t>
            </a:r>
          </a:p>
          <a:p>
            <a:pPr lvl="2"/>
            <a:endParaRPr lang="en-GB" dirty="0"/>
          </a:p>
          <a:p>
            <a:pPr lvl="2"/>
            <a:r>
              <a:rPr lang="en-GB" dirty="0"/>
              <a:t>Even if it did:</a:t>
            </a:r>
          </a:p>
          <a:p>
            <a:pPr lvl="2"/>
            <a:endParaRPr lang="en-GB" dirty="0"/>
          </a:p>
          <a:p>
            <a:pPr marL="979488" indent="0">
              <a:buNone/>
            </a:pPr>
            <a:r>
              <a:rPr lang="en-GB" dirty="0"/>
              <a:t>“</a:t>
            </a:r>
            <a:r>
              <a:rPr lang="en-GB" i="1" dirty="0"/>
              <a:t>… it is not a construction which should be adopted, involving as it does excuse from performance of </a:t>
            </a:r>
            <a:r>
              <a:rPr lang="en-GB" i="1" u="sng" dirty="0"/>
              <a:t>an obligation of such fundamental importance</a:t>
            </a:r>
            <a:r>
              <a:rPr lang="en-GB" i="1" dirty="0"/>
              <a:t>. As a matter of construction the Courts leans against such a result if adequate content can be given to the clause</a:t>
            </a:r>
            <a:r>
              <a:rPr lang="en-GB" dirty="0"/>
              <a:t>.”</a:t>
            </a:r>
            <a:endParaRPr lang="en-US" dirty="0"/>
          </a:p>
        </p:txBody>
      </p:sp>
    </p:spTree>
    <p:extLst>
      <p:ext uri="{BB962C8B-B14F-4D97-AF65-F5344CB8AC3E}">
        <p14:creationId xmlns:p14="http://schemas.microsoft.com/office/powerpoint/2010/main" val="3456402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1C68C67-70A4-5C46-BB10-F2F49A7AA5D5}"/>
              </a:ext>
            </a:extLst>
          </p:cNvPr>
          <p:cNvSpPr>
            <a:spLocks noGrp="1"/>
          </p:cNvSpPr>
          <p:nvPr>
            <p:ph type="ftr" sz="quarter" idx="10"/>
          </p:nvPr>
        </p:nvSpPr>
        <p:spPr/>
        <p:txBody>
          <a:bodyPr/>
          <a:lstStyle/>
          <a:p>
            <a:r>
              <a:rPr lang="en-GB" b="1"/>
              <a:t>brickcourt.co.uk </a:t>
            </a:r>
          </a:p>
          <a:p>
            <a:r>
              <a:rPr lang="en-GB"/>
              <a:t>+44(0)20 7379 3550</a:t>
            </a:r>
            <a:endParaRPr lang="en-GB" dirty="0"/>
          </a:p>
        </p:txBody>
      </p:sp>
      <p:sp>
        <p:nvSpPr>
          <p:cNvPr id="3" name="Title 2">
            <a:extLst>
              <a:ext uri="{FF2B5EF4-FFF2-40B4-BE49-F238E27FC236}">
                <a16:creationId xmlns:a16="http://schemas.microsoft.com/office/drawing/2014/main" id="{80413A41-ACF4-B54C-9317-E9F18D1CDE41}"/>
              </a:ext>
            </a:extLst>
          </p:cNvPr>
          <p:cNvSpPr>
            <a:spLocks noGrp="1"/>
          </p:cNvSpPr>
          <p:nvPr>
            <p:ph type="title"/>
          </p:nvPr>
        </p:nvSpPr>
        <p:spPr/>
        <p:txBody>
          <a:bodyPr/>
          <a:lstStyle/>
          <a:p>
            <a:r>
              <a:rPr lang="en-GB" i="1" dirty="0" err="1"/>
              <a:t>Carewins</a:t>
            </a:r>
            <a:r>
              <a:rPr lang="en-GB" i="1" dirty="0"/>
              <a:t> Development</a:t>
            </a:r>
            <a:endParaRPr lang="en-US" dirty="0"/>
          </a:p>
        </p:txBody>
      </p:sp>
      <p:sp>
        <p:nvSpPr>
          <p:cNvPr id="4" name="Content Placeholder 3">
            <a:extLst>
              <a:ext uri="{FF2B5EF4-FFF2-40B4-BE49-F238E27FC236}">
                <a16:creationId xmlns:a16="http://schemas.microsoft.com/office/drawing/2014/main" id="{DFF0E68E-6F40-3746-82EE-C3680AA495E7}"/>
              </a:ext>
            </a:extLst>
          </p:cNvPr>
          <p:cNvSpPr>
            <a:spLocks noGrp="1"/>
          </p:cNvSpPr>
          <p:nvPr>
            <p:ph sz="quarter" idx="11"/>
          </p:nvPr>
        </p:nvSpPr>
        <p:spPr>
          <a:xfrm>
            <a:off x="846000" y="1298448"/>
            <a:ext cx="7454900" cy="4482752"/>
          </a:xfrm>
        </p:spPr>
        <p:txBody>
          <a:bodyPr/>
          <a:lstStyle/>
          <a:p>
            <a:pPr marL="0" lvl="0" indent="0">
              <a:buNone/>
            </a:pPr>
            <a:r>
              <a:rPr lang="en-GB" dirty="0"/>
              <a:t>Most recently: </a:t>
            </a:r>
            <a:r>
              <a:rPr lang="en-GB" i="1" dirty="0" err="1"/>
              <a:t>Carewins</a:t>
            </a:r>
            <a:r>
              <a:rPr lang="en-GB" i="1" dirty="0"/>
              <a:t> Development (China) Ltd </a:t>
            </a:r>
            <a:r>
              <a:rPr lang="en-GB" i="1" dirty="0" smtClean="0"/>
              <a:t>v </a:t>
            </a:r>
            <a:r>
              <a:rPr lang="en-GB" i="1" dirty="0"/>
              <a:t>Bright Fortune Shipping Ltd</a:t>
            </a:r>
            <a:r>
              <a:rPr lang="en-GB" dirty="0"/>
              <a:t> [2009] 5 HKC 160 (Hong Kong Court of Final Appeal).</a:t>
            </a:r>
          </a:p>
          <a:p>
            <a:r>
              <a:rPr lang="en-GB" dirty="0"/>
              <a:t>Express exclusion of </a:t>
            </a:r>
            <a:r>
              <a:rPr lang="en-GB" dirty="0" err="1"/>
              <a:t>misdelivery</a:t>
            </a:r>
            <a:r>
              <a:rPr lang="en-GB" dirty="0"/>
              <a:t>: carrier</a:t>
            </a:r>
          </a:p>
          <a:p>
            <a:pPr marL="979488" indent="0">
              <a:buNone/>
            </a:pPr>
            <a:endParaRPr lang="en-GB" dirty="0"/>
          </a:p>
          <a:p>
            <a:pPr marL="979488" indent="0">
              <a:buNone/>
            </a:pPr>
            <a:r>
              <a:rPr lang="en-GB" dirty="0"/>
              <a:t>“…</a:t>
            </a:r>
            <a:r>
              <a:rPr lang="en-GB" i="1" dirty="0"/>
              <a:t>under no liability in any capacity whatsoever for loss or </a:t>
            </a:r>
            <a:r>
              <a:rPr lang="en-GB" i="1" dirty="0" err="1"/>
              <a:t>misdelivery</a:t>
            </a:r>
            <a:r>
              <a:rPr lang="en-GB" i="1" dirty="0"/>
              <a:t> of or damage to the Goods however caused whether or not through negligence of the Carrier…</a:t>
            </a:r>
            <a:r>
              <a:rPr lang="en-GB" dirty="0"/>
              <a:t>” [45]</a:t>
            </a:r>
          </a:p>
          <a:p>
            <a:pPr lvl="1"/>
            <a:endParaRPr lang="en-GB" dirty="0"/>
          </a:p>
          <a:p>
            <a:r>
              <a:rPr lang="en-GB" dirty="0"/>
              <a:t>Ribeiro PJ – </a:t>
            </a:r>
          </a:p>
          <a:p>
            <a:endParaRPr lang="en-GB" dirty="0"/>
          </a:p>
          <a:p>
            <a:pPr lvl="2"/>
            <a:r>
              <a:rPr lang="en-GB" dirty="0"/>
              <a:t>Clause capable of covering a range of </a:t>
            </a:r>
            <a:r>
              <a:rPr lang="en-GB" dirty="0" err="1"/>
              <a:t>misdeliveries</a:t>
            </a:r>
            <a:r>
              <a:rPr lang="en-GB" dirty="0"/>
              <a:t>. </a:t>
            </a:r>
          </a:p>
          <a:p>
            <a:pPr lvl="2"/>
            <a:endParaRPr lang="en-GB" dirty="0"/>
          </a:p>
          <a:p>
            <a:pPr lvl="2"/>
            <a:r>
              <a:rPr lang="en-GB" dirty="0"/>
              <a:t>Including those not involving a conscious disregard of the presentation rule.</a:t>
            </a:r>
          </a:p>
          <a:p>
            <a:pPr lvl="2"/>
            <a:endParaRPr lang="en-GB" dirty="0"/>
          </a:p>
          <a:p>
            <a:pPr lvl="2"/>
            <a:r>
              <a:rPr lang="en-GB" dirty="0"/>
              <a:t>Therefore limited to those situations. </a:t>
            </a:r>
          </a:p>
          <a:p>
            <a:endParaRPr lang="en-US" dirty="0"/>
          </a:p>
        </p:txBody>
      </p:sp>
    </p:spTree>
    <p:extLst>
      <p:ext uri="{BB962C8B-B14F-4D97-AF65-F5344CB8AC3E}">
        <p14:creationId xmlns:p14="http://schemas.microsoft.com/office/powerpoint/2010/main" val="550028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D2EC5A1-65DD-7B40-8921-07E8A3477F38}"/>
              </a:ext>
            </a:extLst>
          </p:cNvPr>
          <p:cNvSpPr>
            <a:spLocks noGrp="1"/>
          </p:cNvSpPr>
          <p:nvPr>
            <p:ph type="ftr" sz="quarter" idx="10"/>
          </p:nvPr>
        </p:nvSpPr>
        <p:spPr/>
        <p:txBody>
          <a:bodyPr/>
          <a:lstStyle/>
          <a:p>
            <a:r>
              <a:rPr lang="en-GB" b="1"/>
              <a:t>brickcourt.co.uk </a:t>
            </a:r>
          </a:p>
          <a:p>
            <a:r>
              <a:rPr lang="en-GB"/>
              <a:t>+44(0)20 7379 3550</a:t>
            </a:r>
            <a:endParaRPr lang="en-GB" dirty="0"/>
          </a:p>
        </p:txBody>
      </p:sp>
      <p:sp>
        <p:nvSpPr>
          <p:cNvPr id="3" name="Title 2">
            <a:extLst>
              <a:ext uri="{FF2B5EF4-FFF2-40B4-BE49-F238E27FC236}">
                <a16:creationId xmlns:a16="http://schemas.microsoft.com/office/drawing/2014/main" id="{FADB8F4A-AD2A-C845-BABD-48EA77B8BC78}"/>
              </a:ext>
            </a:extLst>
          </p:cNvPr>
          <p:cNvSpPr>
            <a:spLocks noGrp="1"/>
          </p:cNvSpPr>
          <p:nvPr>
            <p:ph type="title"/>
          </p:nvPr>
        </p:nvSpPr>
        <p:spPr>
          <a:xfrm>
            <a:off x="475488" y="447423"/>
            <a:ext cx="8179413" cy="487280"/>
          </a:xfrm>
        </p:spPr>
        <p:txBody>
          <a:bodyPr>
            <a:normAutofit fontScale="90000"/>
          </a:bodyPr>
          <a:lstStyle/>
          <a:p>
            <a:pPr algn="ctr"/>
            <a:r>
              <a:rPr lang="en-GB" dirty="0"/>
              <a:t>Consent or Acquiescence to Delivery without Production of the Bill of Lading</a:t>
            </a:r>
            <a:br>
              <a:rPr lang="en-GB" dirty="0"/>
            </a:br>
            <a:endParaRPr lang="en-US" dirty="0"/>
          </a:p>
        </p:txBody>
      </p:sp>
      <p:sp>
        <p:nvSpPr>
          <p:cNvPr id="4" name="Content Placeholder 3">
            <a:extLst>
              <a:ext uri="{FF2B5EF4-FFF2-40B4-BE49-F238E27FC236}">
                <a16:creationId xmlns:a16="http://schemas.microsoft.com/office/drawing/2014/main" id="{B3AC978C-C8D6-674E-ADD6-2DC00C30500E}"/>
              </a:ext>
            </a:extLst>
          </p:cNvPr>
          <p:cNvSpPr>
            <a:spLocks noGrp="1"/>
          </p:cNvSpPr>
          <p:nvPr>
            <p:ph sz="quarter" idx="11"/>
          </p:nvPr>
        </p:nvSpPr>
        <p:spPr/>
        <p:txBody>
          <a:bodyPr/>
          <a:lstStyle/>
          <a:p>
            <a:pPr marL="0" lvl="0" indent="0">
              <a:buNone/>
            </a:pPr>
            <a:r>
              <a:rPr lang="en-GB" dirty="0"/>
              <a:t>The Argument:</a:t>
            </a:r>
          </a:p>
          <a:p>
            <a:pPr marL="0" lvl="0" indent="0">
              <a:buNone/>
            </a:pPr>
            <a:endParaRPr lang="en-GB" dirty="0"/>
          </a:p>
          <a:p>
            <a:r>
              <a:rPr lang="en-GB" dirty="0"/>
              <a:t>Breach of contract to deliver without presentation of the bill of lading. </a:t>
            </a:r>
          </a:p>
          <a:p>
            <a:r>
              <a:rPr lang="en-GB" dirty="0"/>
              <a:t>Holder evinced an intention:</a:t>
            </a:r>
          </a:p>
          <a:p>
            <a:pPr lvl="2"/>
            <a:r>
              <a:rPr lang="en-GB" dirty="0"/>
              <a:t>To vary the contract;</a:t>
            </a:r>
          </a:p>
          <a:p>
            <a:pPr lvl="2"/>
            <a:r>
              <a:rPr lang="en-GB" dirty="0"/>
              <a:t>To waive the contractual obligation; or</a:t>
            </a:r>
          </a:p>
          <a:p>
            <a:pPr lvl="2"/>
            <a:r>
              <a:rPr lang="en-GB" dirty="0"/>
              <a:t>Not to rely on its full legal rights (equitable estoppel).</a:t>
            </a:r>
          </a:p>
          <a:p>
            <a:endParaRPr lang="en-GB" dirty="0"/>
          </a:p>
          <a:p>
            <a:r>
              <a:rPr lang="en-GB" dirty="0"/>
              <a:t>In each case, the carrier must show a communication from the holder to the carrier authorising or instructing the carrier to deliver without presentation: see, for example, </a:t>
            </a:r>
            <a:r>
              <a:rPr lang="en-GB" i="1" dirty="0"/>
              <a:t>The “Yue You” </a:t>
            </a:r>
            <a:r>
              <a:rPr lang="en-GB" dirty="0"/>
              <a:t>[2019] 2 Lloyd’s Rep. 617, [120-22] (High Court of Singapore).</a:t>
            </a:r>
            <a:endParaRPr lang="en-US" dirty="0"/>
          </a:p>
        </p:txBody>
      </p:sp>
    </p:spTree>
    <p:extLst>
      <p:ext uri="{BB962C8B-B14F-4D97-AF65-F5344CB8AC3E}">
        <p14:creationId xmlns:p14="http://schemas.microsoft.com/office/powerpoint/2010/main" val="359981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5133E65-B7C5-1C4F-ADA9-FAD85FFA5A8D}"/>
              </a:ext>
            </a:extLst>
          </p:cNvPr>
          <p:cNvSpPr>
            <a:spLocks noGrp="1"/>
          </p:cNvSpPr>
          <p:nvPr>
            <p:ph type="ftr" sz="quarter" idx="10"/>
          </p:nvPr>
        </p:nvSpPr>
        <p:spPr/>
        <p:txBody>
          <a:bodyPr/>
          <a:lstStyle/>
          <a:p>
            <a:r>
              <a:rPr lang="en-GB" b="1"/>
              <a:t>brickcourt.co.uk </a:t>
            </a:r>
          </a:p>
          <a:p>
            <a:r>
              <a:rPr lang="en-GB"/>
              <a:t>+44(0)20 7379 3550</a:t>
            </a:r>
            <a:endParaRPr lang="en-GB" dirty="0"/>
          </a:p>
        </p:txBody>
      </p:sp>
      <p:sp>
        <p:nvSpPr>
          <p:cNvPr id="3" name="Title 2">
            <a:extLst>
              <a:ext uri="{FF2B5EF4-FFF2-40B4-BE49-F238E27FC236}">
                <a16:creationId xmlns:a16="http://schemas.microsoft.com/office/drawing/2014/main" id="{1FB486D0-CC4B-C940-A1F0-AE34899C5020}"/>
              </a:ext>
            </a:extLst>
          </p:cNvPr>
          <p:cNvSpPr>
            <a:spLocks noGrp="1"/>
          </p:cNvSpPr>
          <p:nvPr>
            <p:ph type="title"/>
          </p:nvPr>
        </p:nvSpPr>
        <p:spPr/>
        <p:txBody>
          <a:bodyPr/>
          <a:lstStyle/>
          <a:p>
            <a:r>
              <a:rPr lang="en-US" dirty="0"/>
              <a:t>Rarely </a:t>
            </a:r>
            <a:r>
              <a:rPr lang="en-US" dirty="0" err="1"/>
              <a:t>POssible</a:t>
            </a:r>
            <a:endParaRPr lang="en-US" dirty="0"/>
          </a:p>
        </p:txBody>
      </p:sp>
      <p:sp>
        <p:nvSpPr>
          <p:cNvPr id="4" name="Content Placeholder 3">
            <a:extLst>
              <a:ext uri="{FF2B5EF4-FFF2-40B4-BE49-F238E27FC236}">
                <a16:creationId xmlns:a16="http://schemas.microsoft.com/office/drawing/2014/main" id="{E14D19CC-1321-7742-955A-E9EC7A1DF0F8}"/>
              </a:ext>
            </a:extLst>
          </p:cNvPr>
          <p:cNvSpPr>
            <a:spLocks noGrp="1"/>
          </p:cNvSpPr>
          <p:nvPr>
            <p:ph sz="quarter" idx="11"/>
          </p:nvPr>
        </p:nvSpPr>
        <p:spPr>
          <a:xfrm>
            <a:off x="835548" y="1250856"/>
            <a:ext cx="7454900" cy="4601304"/>
          </a:xfrm>
        </p:spPr>
        <p:txBody>
          <a:bodyPr>
            <a:normAutofit/>
          </a:bodyPr>
          <a:lstStyle/>
          <a:p>
            <a:r>
              <a:rPr lang="en-GB" dirty="0"/>
              <a:t>Knowledge that the carrier might deliver against an LOI insufficient:</a:t>
            </a:r>
          </a:p>
          <a:p>
            <a:endParaRPr lang="en-GB" dirty="0"/>
          </a:p>
          <a:p>
            <a:pPr lvl="2"/>
            <a:r>
              <a:rPr lang="en-GB" dirty="0"/>
              <a:t>No communication to the carrier. </a:t>
            </a:r>
          </a:p>
          <a:p>
            <a:pPr lvl="2"/>
            <a:r>
              <a:rPr lang="en-GB" dirty="0"/>
              <a:t>LOI required </a:t>
            </a:r>
            <a:r>
              <a:rPr lang="en-GB" u="sng" dirty="0"/>
              <a:t>because</a:t>
            </a:r>
            <a:r>
              <a:rPr lang="en-GB" dirty="0"/>
              <a:t> delivery without presentation is a breach.</a:t>
            </a:r>
          </a:p>
          <a:p>
            <a:pPr lvl="1"/>
            <a:endParaRPr lang="en-GB" dirty="0"/>
          </a:p>
          <a:p>
            <a:r>
              <a:rPr lang="en-GB" dirty="0"/>
              <a:t>Past consent to (or knowledge of) previous deliveries without production is insufficient:</a:t>
            </a:r>
          </a:p>
          <a:p>
            <a:endParaRPr lang="en-GB" dirty="0"/>
          </a:p>
          <a:p>
            <a:pPr lvl="2"/>
            <a:r>
              <a:rPr lang="en-GB" i="1" dirty="0" err="1"/>
              <a:t>Joyspeed</a:t>
            </a:r>
            <a:r>
              <a:rPr lang="en-GB" i="1" dirty="0"/>
              <a:t> Global Cargo (China) Ltd </a:t>
            </a:r>
            <a:r>
              <a:rPr lang="en-GB" i="1" dirty="0" smtClean="0"/>
              <a:t>v </a:t>
            </a:r>
            <a:r>
              <a:rPr lang="en-GB" i="1" dirty="0" err="1"/>
              <a:t>Multitex</a:t>
            </a:r>
            <a:r>
              <a:rPr lang="en-GB" i="1" dirty="0"/>
              <a:t> Ltd </a:t>
            </a:r>
            <a:r>
              <a:rPr lang="en-GB" dirty="0"/>
              <a:t> [2014] HKEC 698 (Hong Kong District Court), [26].</a:t>
            </a:r>
          </a:p>
          <a:p>
            <a:pPr lvl="2"/>
            <a:r>
              <a:rPr lang="en-GB" i="1" dirty="0"/>
              <a:t>Star Line Traders Ltd </a:t>
            </a:r>
            <a:r>
              <a:rPr lang="en-GB" i="1" dirty="0" smtClean="0"/>
              <a:t>v </a:t>
            </a:r>
            <a:r>
              <a:rPr lang="en-GB" i="1" dirty="0" err="1"/>
              <a:t>Transpac</a:t>
            </a:r>
            <a:r>
              <a:rPr lang="en-GB" i="1" dirty="0"/>
              <a:t> Container Systems Ltd</a:t>
            </a:r>
            <a:r>
              <a:rPr lang="en-GB" dirty="0"/>
              <a:t> [2009] HKCU 1355 (Hong Kong CFI), [7],</a:t>
            </a:r>
          </a:p>
          <a:p>
            <a:endParaRPr lang="en-GB" dirty="0"/>
          </a:p>
          <a:p>
            <a:r>
              <a:rPr lang="en-GB" dirty="0"/>
              <a:t>Inherently improbable that the holder would consent to delivery without presentation the abstract.</a:t>
            </a:r>
            <a:endParaRPr lang="en-US" dirty="0"/>
          </a:p>
        </p:txBody>
      </p:sp>
    </p:spTree>
    <p:extLst>
      <p:ext uri="{BB962C8B-B14F-4D97-AF65-F5344CB8AC3E}">
        <p14:creationId xmlns:p14="http://schemas.microsoft.com/office/powerpoint/2010/main" val="2747745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CD7ADA-486C-CC4E-99AE-29160FDA5609}"/>
              </a:ext>
            </a:extLst>
          </p:cNvPr>
          <p:cNvSpPr>
            <a:spLocks noGrp="1"/>
          </p:cNvSpPr>
          <p:nvPr>
            <p:ph type="ftr" sz="quarter" idx="10"/>
          </p:nvPr>
        </p:nvSpPr>
        <p:spPr/>
        <p:txBody>
          <a:bodyPr/>
          <a:lstStyle/>
          <a:p>
            <a:r>
              <a:rPr lang="en-GB" b="1"/>
              <a:t>brickcourt.co.uk </a:t>
            </a:r>
          </a:p>
          <a:p>
            <a:r>
              <a:rPr lang="en-GB"/>
              <a:t>+44(0)20 7379 3550</a:t>
            </a:r>
            <a:endParaRPr lang="en-GB" dirty="0"/>
          </a:p>
        </p:txBody>
      </p:sp>
      <p:sp>
        <p:nvSpPr>
          <p:cNvPr id="3" name="Title 2">
            <a:extLst>
              <a:ext uri="{FF2B5EF4-FFF2-40B4-BE49-F238E27FC236}">
                <a16:creationId xmlns:a16="http://schemas.microsoft.com/office/drawing/2014/main" id="{EF7700D5-79C0-E84B-B1FF-29E3FB096993}"/>
              </a:ext>
            </a:extLst>
          </p:cNvPr>
          <p:cNvSpPr>
            <a:spLocks noGrp="1"/>
          </p:cNvSpPr>
          <p:nvPr>
            <p:ph type="title"/>
          </p:nvPr>
        </p:nvSpPr>
        <p:spPr/>
        <p:txBody>
          <a:bodyPr/>
          <a:lstStyle/>
          <a:p>
            <a:r>
              <a:rPr lang="en-US" dirty="0"/>
              <a:t>But Rare Cases Exist!</a:t>
            </a:r>
          </a:p>
        </p:txBody>
      </p:sp>
      <p:sp>
        <p:nvSpPr>
          <p:cNvPr id="4" name="Content Placeholder 3">
            <a:extLst>
              <a:ext uri="{FF2B5EF4-FFF2-40B4-BE49-F238E27FC236}">
                <a16:creationId xmlns:a16="http://schemas.microsoft.com/office/drawing/2014/main" id="{23B2CFBE-C85F-DA48-A880-145498D6EBE1}"/>
              </a:ext>
            </a:extLst>
          </p:cNvPr>
          <p:cNvSpPr>
            <a:spLocks noGrp="1"/>
          </p:cNvSpPr>
          <p:nvPr>
            <p:ph sz="quarter" idx="11"/>
          </p:nvPr>
        </p:nvSpPr>
        <p:spPr>
          <a:xfrm>
            <a:off x="846000" y="2478024"/>
            <a:ext cx="7454900" cy="3303176"/>
          </a:xfrm>
        </p:spPr>
        <p:txBody>
          <a:bodyPr/>
          <a:lstStyle/>
          <a:p>
            <a:pPr lvl="0"/>
            <a:r>
              <a:rPr lang="en-GB" dirty="0"/>
              <a:t>Rare cases do however exist – usually involving express consent: </a:t>
            </a:r>
          </a:p>
          <a:p>
            <a:pPr lvl="0"/>
            <a:endParaRPr lang="en-GB" dirty="0"/>
          </a:p>
          <a:p>
            <a:pPr lvl="1"/>
            <a:r>
              <a:rPr lang="en-GB" i="1" dirty="0"/>
              <a:t>Forsa Multimedia Ltd </a:t>
            </a:r>
            <a:r>
              <a:rPr lang="en-GB" i="1" dirty="0" smtClean="0"/>
              <a:t>v </a:t>
            </a:r>
            <a:r>
              <a:rPr lang="en-GB" i="1" dirty="0"/>
              <a:t>C&amp;C Logistics (HK) Ltd</a:t>
            </a:r>
            <a:r>
              <a:rPr lang="en-GB" dirty="0"/>
              <a:t> [2011] HKEC 185, [19]-[22].</a:t>
            </a:r>
          </a:p>
          <a:p>
            <a:pPr marL="180000" lvl="1" indent="0">
              <a:buNone/>
            </a:pPr>
            <a:endParaRPr lang="en-GB" dirty="0"/>
          </a:p>
          <a:p>
            <a:pPr lvl="1"/>
            <a:r>
              <a:rPr lang="en-GB" i="1" dirty="0" err="1"/>
              <a:t>Joyspeed</a:t>
            </a:r>
            <a:r>
              <a:rPr lang="en-GB" i="1" dirty="0"/>
              <a:t> Global Cargo (China) Ltd </a:t>
            </a:r>
            <a:r>
              <a:rPr lang="en-GB" i="1" dirty="0" smtClean="0"/>
              <a:t>v </a:t>
            </a:r>
            <a:r>
              <a:rPr lang="en-GB" i="1" dirty="0" err="1"/>
              <a:t>Multitex</a:t>
            </a:r>
            <a:r>
              <a:rPr lang="en-GB" i="1" dirty="0"/>
              <a:t> Ltd </a:t>
            </a:r>
            <a:r>
              <a:rPr lang="en-GB" dirty="0"/>
              <a:t> [2014] HKEC 698 (Hong Kong District Court), [28] and [36]-[37].</a:t>
            </a:r>
          </a:p>
          <a:p>
            <a:endParaRPr lang="en-US" dirty="0"/>
          </a:p>
        </p:txBody>
      </p:sp>
    </p:spTree>
    <p:extLst>
      <p:ext uri="{BB962C8B-B14F-4D97-AF65-F5344CB8AC3E}">
        <p14:creationId xmlns:p14="http://schemas.microsoft.com/office/powerpoint/2010/main" val="4111052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BG"/>
          <p:cNvSpPr/>
          <p:nvPr/>
        </p:nvSpPr>
        <p:spPr bwMode="auto">
          <a:xfrm>
            <a:off x="519989" y="2611354"/>
            <a:ext cx="8285163" cy="2417846"/>
          </a:xfrm>
          <a:prstGeom prst="rect">
            <a:avLst/>
          </a:prstGeom>
          <a:solidFill>
            <a:schemeClr val="bg2">
              <a:lumMod val="10000"/>
              <a:lumOff val="90000"/>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1"/>
              </a:solidFill>
            </a:endParaRPr>
          </a:p>
        </p:txBody>
      </p:sp>
      <p:cxnSp>
        <p:nvCxnSpPr>
          <p:cNvPr id="14" name="Straight Connector 13"/>
          <p:cNvCxnSpPr/>
          <p:nvPr/>
        </p:nvCxnSpPr>
        <p:spPr>
          <a:xfrm>
            <a:off x="781050" y="3505200"/>
            <a:ext cx="7797800" cy="0"/>
          </a:xfrm>
          <a:prstGeom prst="line">
            <a:avLst/>
          </a:prstGeom>
          <a:ln w="19050">
            <a:solidFill>
              <a:srgbClr val="DA5129"/>
            </a:solidFill>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694532" y="2861487"/>
            <a:ext cx="7797800" cy="400110"/>
          </a:xfrm>
          <a:prstGeom prst="rect">
            <a:avLst/>
          </a:prstGeom>
          <a:noFill/>
        </p:spPr>
        <p:txBody>
          <a:bodyPr wrap="square" rtlCol="0">
            <a:spAutoFit/>
          </a:bodyPr>
          <a:lstStyle/>
          <a:p>
            <a:pPr algn="ctr"/>
            <a:r>
              <a:rPr lang="en-US" sz="2000" b="1" cap="all" dirty="0"/>
              <a:t>Commodity Fraud: The Financier’s Perspective</a:t>
            </a:r>
          </a:p>
        </p:txBody>
      </p:sp>
      <p:pic>
        <p:nvPicPr>
          <p:cNvPr id="9" name="Content Placeholder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bwMode="auto">
          <a:xfrm>
            <a:off x="536575" y="1225153"/>
            <a:ext cx="2071166" cy="37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7F8BC454-2D5F-4E3D-976A-514E5A15A6AC}"/>
              </a:ext>
            </a:extLst>
          </p:cNvPr>
          <p:cNvSpPr txBox="1"/>
          <p:nvPr/>
        </p:nvSpPr>
        <p:spPr>
          <a:xfrm>
            <a:off x="4211960" y="3839160"/>
            <a:ext cx="2686012" cy="646331"/>
          </a:xfrm>
          <a:prstGeom prst="rect">
            <a:avLst/>
          </a:prstGeom>
          <a:noFill/>
        </p:spPr>
        <p:txBody>
          <a:bodyPr wrap="square" rtlCol="0">
            <a:spAutoFit/>
          </a:bodyPr>
          <a:lstStyle/>
          <a:p>
            <a:r>
              <a:rPr lang="en-MY" sz="1400" b="1" dirty="0">
                <a:solidFill>
                  <a:srgbClr val="E9501F"/>
                </a:solidFill>
              </a:rPr>
              <a:t>Toh Kian Sing, SC</a:t>
            </a:r>
          </a:p>
          <a:p>
            <a:r>
              <a:rPr lang="en-MY" sz="1100" dirty="0"/>
              <a:t>Senior Partner</a:t>
            </a:r>
          </a:p>
          <a:p>
            <a:r>
              <a:rPr lang="en-MY" sz="1100" dirty="0"/>
              <a:t>Rajah &amp; Tann Singapore LLP</a:t>
            </a:r>
          </a:p>
        </p:txBody>
      </p:sp>
      <p:sp>
        <p:nvSpPr>
          <p:cNvPr id="15" name="Title 1">
            <a:extLst>
              <a:ext uri="{FF2B5EF4-FFF2-40B4-BE49-F238E27FC236}">
                <a16:creationId xmlns:a16="http://schemas.microsoft.com/office/drawing/2014/main" id="{AF50AFD1-7234-4E89-ABE2-0AF7772D46E8}"/>
              </a:ext>
            </a:extLst>
          </p:cNvPr>
          <p:cNvSpPr txBox="1">
            <a:spLocks/>
          </p:cNvSpPr>
          <p:nvPr/>
        </p:nvSpPr>
        <p:spPr>
          <a:xfrm>
            <a:off x="2915816" y="3860823"/>
            <a:ext cx="1430254" cy="351483"/>
          </a:xfrm>
          <a:prstGeom prst="rect">
            <a:avLst/>
          </a:prstGeom>
        </p:spPr>
        <p:txBody>
          <a:bodyPr/>
          <a:lstStyle>
            <a:lvl1pPr algn="l" defTabSz="685904" rtl="0" eaLnBrk="1" latinLnBrk="0" hangingPunct="1">
              <a:lnSpc>
                <a:spcPct val="90000"/>
              </a:lnSpc>
              <a:spcBef>
                <a:spcPct val="0"/>
              </a:spcBef>
              <a:buNone/>
              <a:defRPr sz="2100" kern="1200" cap="none" baseline="0">
                <a:solidFill>
                  <a:schemeClr val="bg1"/>
                </a:solidFill>
                <a:latin typeface="Arial" pitchFamily="34" charset="0"/>
                <a:ea typeface="+mj-ea"/>
                <a:cs typeface="Arial" pitchFamily="34" charset="0"/>
              </a:defRPr>
            </a:lvl1pPr>
          </a:lstStyle>
          <a:p>
            <a:r>
              <a:rPr lang="en-MY" sz="1400" b="1" dirty="0" smtClean="0">
                <a:solidFill>
                  <a:srgbClr val="E9501F"/>
                </a:solidFill>
              </a:rPr>
              <a:t> </a:t>
            </a:r>
            <a:endParaRPr lang="en-MY" sz="1400" b="1" dirty="0">
              <a:solidFill>
                <a:srgbClr val="E9501F"/>
              </a:solidFill>
            </a:endParaRPr>
          </a:p>
        </p:txBody>
      </p:sp>
      <p:pic>
        <p:nvPicPr>
          <p:cNvPr id="8"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4457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G">
            <a:extLst>
              <a:ext uri="{FF2B5EF4-FFF2-40B4-BE49-F238E27FC236}">
                <a16:creationId xmlns:a16="http://schemas.microsoft.com/office/drawing/2014/main" id="{82A5E4D8-A1F4-4D58-A25E-0679767EA66B}"/>
              </a:ext>
            </a:extLst>
          </p:cNvPr>
          <p:cNvSpPr/>
          <p:nvPr/>
        </p:nvSpPr>
        <p:spPr bwMode="auto">
          <a:xfrm>
            <a:off x="429417" y="2220077"/>
            <a:ext cx="8285163" cy="2417846"/>
          </a:xfrm>
          <a:prstGeom prst="rect">
            <a:avLst/>
          </a:prstGeom>
          <a:solidFill>
            <a:schemeClr val="bg2">
              <a:lumMod val="10000"/>
              <a:lumOff val="90000"/>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1"/>
              </a:solidFill>
            </a:endParaRPr>
          </a:p>
        </p:txBody>
      </p:sp>
      <p:sp>
        <p:nvSpPr>
          <p:cNvPr id="19" name="Rectangle 18">
            <a:extLst>
              <a:ext uri="{FF2B5EF4-FFF2-40B4-BE49-F238E27FC236}">
                <a16:creationId xmlns:a16="http://schemas.microsoft.com/office/drawing/2014/main" id="{BF36A06F-BDA5-44CE-AD94-5B5758DAD3A2}"/>
              </a:ext>
            </a:extLst>
          </p:cNvPr>
          <p:cNvSpPr/>
          <p:nvPr/>
        </p:nvSpPr>
        <p:spPr>
          <a:xfrm>
            <a:off x="1947081" y="2805753"/>
            <a:ext cx="5249832" cy="1246495"/>
          </a:xfrm>
          <a:prstGeom prst="rect">
            <a:avLst/>
          </a:pr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68580" rIns="68580" bIns="68580" rtlCol="0" anchor="ctr" anchorCtr="0">
            <a:spAutoFit/>
          </a:bodyPr>
          <a:lstStyle/>
          <a:p>
            <a:pPr algn="ctr"/>
            <a:r>
              <a:rPr lang="en-US" sz="3600" b="1" dirty="0">
                <a:solidFill>
                  <a:schemeClr val="tx1"/>
                </a:solidFill>
              </a:rPr>
              <a:t>3 Common Types of Commodity Financing</a:t>
            </a:r>
          </a:p>
        </p:txBody>
      </p:sp>
    </p:spTree>
    <p:extLst>
      <p:ext uri="{BB962C8B-B14F-4D97-AF65-F5344CB8AC3E}">
        <p14:creationId xmlns:p14="http://schemas.microsoft.com/office/powerpoint/2010/main" val="3073171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419E2-0635-47D9-AE63-A1B88F1274B9}"/>
              </a:ext>
            </a:extLst>
          </p:cNvPr>
          <p:cNvSpPr>
            <a:spLocks noGrp="1"/>
          </p:cNvSpPr>
          <p:nvPr>
            <p:ph type="title"/>
          </p:nvPr>
        </p:nvSpPr>
        <p:spPr>
          <a:xfrm>
            <a:off x="594403" y="1250236"/>
            <a:ext cx="6033600" cy="332399"/>
          </a:xfrm>
        </p:spPr>
        <p:txBody>
          <a:bodyPr/>
          <a:lstStyle/>
          <a:p>
            <a:r>
              <a:rPr lang="en-US" sz="2400" dirty="0">
                <a:solidFill>
                  <a:schemeClr val="tx1"/>
                </a:solidFill>
              </a:rPr>
              <a:t>3 Common Types of Commodity Financing</a:t>
            </a:r>
          </a:p>
        </p:txBody>
      </p:sp>
      <p:sp>
        <p:nvSpPr>
          <p:cNvPr id="3" name="Text Placeholder 2">
            <a:extLst>
              <a:ext uri="{FF2B5EF4-FFF2-40B4-BE49-F238E27FC236}">
                <a16:creationId xmlns:a16="http://schemas.microsoft.com/office/drawing/2014/main" id="{AE4BE16A-6864-455C-97E1-1249A311373A}"/>
              </a:ext>
            </a:extLst>
          </p:cNvPr>
          <p:cNvSpPr>
            <a:spLocks noGrp="1"/>
          </p:cNvSpPr>
          <p:nvPr>
            <p:ph type="body" sz="quarter" idx="12"/>
          </p:nvPr>
        </p:nvSpPr>
        <p:spPr>
          <a:xfrm>
            <a:off x="594403" y="2060848"/>
            <a:ext cx="7846640" cy="3312368"/>
          </a:xfrm>
        </p:spPr>
        <p:txBody>
          <a:bodyPr vert="horz" lIns="0" tIns="45720" rIns="0" bIns="45720" rtlCol="0">
            <a:normAutofit/>
          </a:bodyPr>
          <a:lstStyle/>
          <a:p>
            <a:pPr>
              <a:lnSpc>
                <a:spcPct val="150000"/>
              </a:lnSpc>
            </a:pPr>
            <a:r>
              <a:rPr lang="en-US" dirty="0">
                <a:cs typeface="Calibri Light" panose="020F0302020204030204" pitchFamily="34" charset="0"/>
              </a:rPr>
              <a:t>Letters of Credit</a:t>
            </a:r>
          </a:p>
          <a:p>
            <a:pPr>
              <a:lnSpc>
                <a:spcPct val="150000"/>
              </a:lnSpc>
            </a:pPr>
            <a:r>
              <a:rPr lang="en-US" dirty="0">
                <a:cs typeface="Calibri Light" panose="020F0302020204030204" pitchFamily="34" charset="0"/>
              </a:rPr>
              <a:t>Inventory / Warehousing finance, structured in various ways</a:t>
            </a:r>
          </a:p>
          <a:p>
            <a:pPr>
              <a:lnSpc>
                <a:spcPct val="150000"/>
              </a:lnSpc>
            </a:pPr>
            <a:r>
              <a:rPr lang="en-US" dirty="0">
                <a:cs typeface="Calibri Light" panose="020F0302020204030204" pitchFamily="34" charset="0"/>
              </a:rPr>
              <a:t>Discounting of Receivables</a:t>
            </a:r>
          </a:p>
        </p:txBody>
      </p:sp>
      <p:cxnSp>
        <p:nvCxnSpPr>
          <p:cNvPr id="4" name="Straight Connector 3">
            <a:extLst>
              <a:ext uri="{FF2B5EF4-FFF2-40B4-BE49-F238E27FC236}">
                <a16:creationId xmlns:a16="http://schemas.microsoft.com/office/drawing/2014/main" id="{6722E371-63D3-47F8-9387-D0B2774CC958}"/>
              </a:ext>
            </a:extLst>
          </p:cNvPr>
          <p:cNvCxnSpPr>
            <a:cxnSpLocks/>
          </p:cNvCxnSpPr>
          <p:nvPr/>
        </p:nvCxnSpPr>
        <p:spPr>
          <a:xfrm>
            <a:off x="467544" y="1772816"/>
            <a:ext cx="6552728" cy="0"/>
          </a:xfrm>
          <a:prstGeom prst="line">
            <a:avLst/>
          </a:prstGeom>
          <a:ln w="19050">
            <a:solidFill>
              <a:srgbClr val="DA5129"/>
            </a:solidFill>
          </a:ln>
        </p:spPr>
        <p:style>
          <a:lnRef idx="1">
            <a:schemeClr val="dk1"/>
          </a:lnRef>
          <a:fillRef idx="0">
            <a:schemeClr val="dk1"/>
          </a:fillRef>
          <a:effectRef idx="0">
            <a:schemeClr val="dk1"/>
          </a:effectRef>
          <a:fontRef idx="minor">
            <a:schemeClr val="tx1"/>
          </a:fontRef>
        </p:style>
      </p:cxnSp>
      <p:pic>
        <p:nvPicPr>
          <p:cNvPr id="5"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6872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G">
            <a:extLst>
              <a:ext uri="{FF2B5EF4-FFF2-40B4-BE49-F238E27FC236}">
                <a16:creationId xmlns:a16="http://schemas.microsoft.com/office/drawing/2014/main" id="{82A5E4D8-A1F4-4D58-A25E-0679767EA66B}"/>
              </a:ext>
            </a:extLst>
          </p:cNvPr>
          <p:cNvSpPr/>
          <p:nvPr/>
        </p:nvSpPr>
        <p:spPr bwMode="auto">
          <a:xfrm>
            <a:off x="429417" y="2220077"/>
            <a:ext cx="8285163" cy="2417846"/>
          </a:xfrm>
          <a:prstGeom prst="rect">
            <a:avLst/>
          </a:prstGeom>
          <a:solidFill>
            <a:schemeClr val="bg2">
              <a:lumMod val="10000"/>
              <a:lumOff val="90000"/>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1"/>
              </a:solidFill>
            </a:endParaRPr>
          </a:p>
        </p:txBody>
      </p:sp>
      <p:sp>
        <p:nvSpPr>
          <p:cNvPr id="19" name="Rectangle 18">
            <a:extLst>
              <a:ext uri="{FF2B5EF4-FFF2-40B4-BE49-F238E27FC236}">
                <a16:creationId xmlns:a16="http://schemas.microsoft.com/office/drawing/2014/main" id="{BF36A06F-BDA5-44CE-AD94-5B5758DAD3A2}"/>
              </a:ext>
            </a:extLst>
          </p:cNvPr>
          <p:cNvSpPr/>
          <p:nvPr/>
        </p:nvSpPr>
        <p:spPr>
          <a:xfrm>
            <a:off x="1819378" y="2528754"/>
            <a:ext cx="5505239" cy="1800493"/>
          </a:xfrm>
          <a:prstGeom prst="rect">
            <a:avLst/>
          </a:pr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68580" rIns="68580" bIns="68580" rtlCol="0" anchor="ctr" anchorCtr="0">
            <a:spAutoFit/>
          </a:bodyPr>
          <a:lstStyle/>
          <a:p>
            <a:pPr algn="ctr"/>
            <a:r>
              <a:rPr lang="en-US" sz="3600" b="1" dirty="0">
                <a:solidFill>
                  <a:schemeClr val="tx1"/>
                </a:solidFill>
              </a:rPr>
              <a:t>Fraudulent / Undesirable Practices among Commodity Players</a:t>
            </a:r>
          </a:p>
        </p:txBody>
      </p:sp>
    </p:spTree>
    <p:extLst>
      <p:ext uri="{BB962C8B-B14F-4D97-AF65-F5344CB8AC3E}">
        <p14:creationId xmlns:p14="http://schemas.microsoft.com/office/powerpoint/2010/main" val="782029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419E2-0635-47D9-AE63-A1B88F1274B9}"/>
              </a:ext>
            </a:extLst>
          </p:cNvPr>
          <p:cNvSpPr>
            <a:spLocks noGrp="1"/>
          </p:cNvSpPr>
          <p:nvPr>
            <p:ph type="title"/>
          </p:nvPr>
        </p:nvSpPr>
        <p:spPr>
          <a:xfrm>
            <a:off x="594404" y="1198610"/>
            <a:ext cx="5633781" cy="941796"/>
          </a:xfrm>
        </p:spPr>
        <p:txBody>
          <a:bodyPr/>
          <a:lstStyle/>
          <a:p>
            <a:r>
              <a:rPr lang="en-US" sz="2400" dirty="0">
                <a:solidFill>
                  <a:schemeClr val="tx1"/>
                </a:solidFill>
              </a:rPr>
              <a:t>Fraudulent / Undesirable Practices among Commodity Players: </a:t>
            </a:r>
            <a:br>
              <a:rPr lang="en-US" sz="2400" dirty="0">
                <a:solidFill>
                  <a:schemeClr val="tx1"/>
                </a:solidFill>
              </a:rPr>
            </a:br>
            <a:r>
              <a:rPr lang="en-US" sz="2000" dirty="0">
                <a:solidFill>
                  <a:schemeClr val="tx1"/>
                </a:solidFill>
              </a:rPr>
              <a:t>Some Observations from Recent Events</a:t>
            </a:r>
            <a:endParaRPr lang="en-US" sz="2400" dirty="0">
              <a:solidFill>
                <a:schemeClr val="tx1"/>
              </a:solidFill>
            </a:endParaRPr>
          </a:p>
        </p:txBody>
      </p:sp>
      <p:sp>
        <p:nvSpPr>
          <p:cNvPr id="3" name="Text Placeholder 2">
            <a:extLst>
              <a:ext uri="{FF2B5EF4-FFF2-40B4-BE49-F238E27FC236}">
                <a16:creationId xmlns:a16="http://schemas.microsoft.com/office/drawing/2014/main" id="{AE4BE16A-6864-455C-97E1-1249A311373A}"/>
              </a:ext>
            </a:extLst>
          </p:cNvPr>
          <p:cNvSpPr>
            <a:spLocks noGrp="1"/>
          </p:cNvSpPr>
          <p:nvPr>
            <p:ph type="body" sz="quarter" idx="12"/>
          </p:nvPr>
        </p:nvSpPr>
        <p:spPr>
          <a:xfrm>
            <a:off x="594403" y="2564904"/>
            <a:ext cx="7846640" cy="3312368"/>
          </a:xfrm>
        </p:spPr>
        <p:txBody>
          <a:bodyPr vert="horz" lIns="0" tIns="45720" rIns="0" bIns="45720" rtlCol="0">
            <a:normAutofit/>
          </a:bodyPr>
          <a:lstStyle/>
          <a:p>
            <a:pPr>
              <a:lnSpc>
                <a:spcPct val="150000"/>
              </a:lnSpc>
            </a:pPr>
            <a:r>
              <a:rPr lang="en-US" dirty="0">
                <a:cs typeface="Calibri Light" panose="020F0302020204030204" pitchFamily="34" charset="0"/>
              </a:rPr>
              <a:t>Circular transactions without any corresponding shipments of cargo to raise short term financing; “</a:t>
            </a:r>
            <a:r>
              <a:rPr lang="en-US" dirty="0" err="1">
                <a:cs typeface="Calibri Light" panose="020F0302020204030204" pitchFamily="34" charset="0"/>
              </a:rPr>
              <a:t>sleeving</a:t>
            </a:r>
            <a:r>
              <a:rPr lang="en-US" dirty="0">
                <a:cs typeface="Calibri Light" panose="020F0302020204030204" pitchFamily="34" charset="0"/>
              </a:rPr>
              <a:t>”</a:t>
            </a:r>
          </a:p>
          <a:p>
            <a:pPr marL="514454" lvl="2">
              <a:lnSpc>
                <a:spcPct val="150000"/>
              </a:lnSpc>
            </a:pPr>
            <a:endParaRPr lang="en-US" sz="1000" dirty="0">
              <a:cs typeface="Calibri Light" panose="020F0302020204030204" pitchFamily="34" charset="0"/>
            </a:endParaRPr>
          </a:p>
          <a:p>
            <a:pPr marL="171502" lvl="1">
              <a:lnSpc>
                <a:spcPct val="150000"/>
              </a:lnSpc>
            </a:pPr>
            <a:r>
              <a:rPr lang="en-US" dirty="0">
                <a:cs typeface="Calibri Light" panose="020F0302020204030204" pitchFamily="34" charset="0"/>
              </a:rPr>
              <a:t>2 recent Singapore decisions: </a:t>
            </a:r>
          </a:p>
          <a:p>
            <a:pPr marL="457200" indent="-285750">
              <a:lnSpc>
                <a:spcPct val="150000"/>
              </a:lnSpc>
            </a:pPr>
            <a:r>
              <a:rPr lang="en-US" b="1" i="1" dirty="0">
                <a:cs typeface="Calibri Light" panose="020F0302020204030204" pitchFamily="34" charset="0"/>
              </a:rPr>
              <a:t>BWG v BWF </a:t>
            </a:r>
            <a:r>
              <a:rPr lang="en-US" b="1" dirty="0">
                <a:cs typeface="Calibri Light" panose="020F0302020204030204" pitchFamily="34" charset="0"/>
              </a:rPr>
              <a:t>[2020] 1 SLR 1296</a:t>
            </a:r>
          </a:p>
          <a:p>
            <a:pPr marL="457200" indent="-285750">
              <a:lnSpc>
                <a:spcPct val="150000"/>
              </a:lnSpc>
            </a:pPr>
            <a:r>
              <a:rPr lang="en-US" b="1" i="1" dirty="0">
                <a:cs typeface="Calibri Light" panose="020F0302020204030204" pitchFamily="34" charset="0"/>
              </a:rPr>
              <a:t>Goodwood Associates </a:t>
            </a:r>
            <a:r>
              <a:rPr lang="en-US" b="1" i="1" dirty="0" err="1">
                <a:cs typeface="Calibri Light" panose="020F0302020204030204" pitchFamily="34" charset="0"/>
              </a:rPr>
              <a:t>Pte</a:t>
            </a:r>
            <a:r>
              <a:rPr lang="en-US" b="1" i="1" dirty="0">
                <a:cs typeface="Calibri Light" panose="020F0302020204030204" pitchFamily="34" charset="0"/>
              </a:rPr>
              <a:t> Ltd v </a:t>
            </a:r>
            <a:r>
              <a:rPr lang="en-US" b="1" i="1" dirty="0" err="1">
                <a:cs typeface="Calibri Light" panose="020F0302020204030204" pitchFamily="34" charset="0"/>
              </a:rPr>
              <a:t>Southernpec</a:t>
            </a:r>
            <a:r>
              <a:rPr lang="en-US" b="1" i="1" dirty="0">
                <a:cs typeface="Calibri Light" panose="020F0302020204030204" pitchFamily="34" charset="0"/>
              </a:rPr>
              <a:t> (Singapore) Shipping </a:t>
            </a:r>
            <a:r>
              <a:rPr lang="en-US" b="1" i="1" dirty="0" err="1">
                <a:cs typeface="Calibri Light" panose="020F0302020204030204" pitchFamily="34" charset="0"/>
              </a:rPr>
              <a:t>Pte</a:t>
            </a:r>
            <a:r>
              <a:rPr lang="en-US" b="1" i="1" dirty="0">
                <a:cs typeface="Calibri Light" panose="020F0302020204030204" pitchFamily="34" charset="0"/>
              </a:rPr>
              <a:t> Ltd</a:t>
            </a:r>
            <a:r>
              <a:rPr lang="en-US" b="1" dirty="0">
                <a:cs typeface="Calibri Light" panose="020F0302020204030204" pitchFamily="34" charset="0"/>
              </a:rPr>
              <a:t> [2020] SGHC 242</a:t>
            </a:r>
          </a:p>
        </p:txBody>
      </p:sp>
      <p:cxnSp>
        <p:nvCxnSpPr>
          <p:cNvPr id="4" name="Straight Connector 3">
            <a:extLst>
              <a:ext uri="{FF2B5EF4-FFF2-40B4-BE49-F238E27FC236}">
                <a16:creationId xmlns:a16="http://schemas.microsoft.com/office/drawing/2014/main" id="{6722E371-63D3-47F8-9387-D0B2774CC958}"/>
              </a:ext>
            </a:extLst>
          </p:cNvPr>
          <p:cNvCxnSpPr>
            <a:cxnSpLocks/>
          </p:cNvCxnSpPr>
          <p:nvPr/>
        </p:nvCxnSpPr>
        <p:spPr>
          <a:xfrm>
            <a:off x="467544" y="2253440"/>
            <a:ext cx="6552728" cy="0"/>
          </a:xfrm>
          <a:prstGeom prst="line">
            <a:avLst/>
          </a:prstGeom>
          <a:ln w="19050">
            <a:solidFill>
              <a:srgbClr val="DA5129"/>
            </a:solidFill>
          </a:ln>
        </p:spPr>
        <p:style>
          <a:lnRef idx="1">
            <a:schemeClr val="dk1"/>
          </a:lnRef>
          <a:fillRef idx="0">
            <a:schemeClr val="dk1"/>
          </a:fillRef>
          <a:effectRef idx="0">
            <a:schemeClr val="dk1"/>
          </a:effectRef>
          <a:fontRef idx="minor">
            <a:schemeClr val="tx1"/>
          </a:fontRef>
        </p:style>
      </p:cxnSp>
      <p:pic>
        <p:nvPicPr>
          <p:cNvPr id="5"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494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GB" b="1" smtClean="0"/>
              <a:t>brickcourt.co.uk </a:t>
            </a:r>
          </a:p>
          <a:p>
            <a:r>
              <a:rPr lang="en-GB" smtClean="0"/>
              <a:t>+44(0)20 7379 3550</a:t>
            </a:r>
            <a:endParaRPr lang="en-GB" dirty="0"/>
          </a:p>
        </p:txBody>
      </p:sp>
      <p:sp>
        <p:nvSpPr>
          <p:cNvPr id="4" name="Title 3"/>
          <p:cNvSpPr>
            <a:spLocks noGrp="1"/>
          </p:cNvSpPr>
          <p:nvPr>
            <p:ph type="title"/>
          </p:nvPr>
        </p:nvSpPr>
        <p:spPr/>
        <p:txBody>
          <a:bodyPr/>
          <a:lstStyle/>
          <a:p>
            <a:r>
              <a:rPr lang="en-US" dirty="0" smtClean="0"/>
              <a:t>The context</a:t>
            </a:r>
            <a:endParaRPr lang="en-US" dirty="0"/>
          </a:p>
        </p:txBody>
      </p:sp>
      <p:sp>
        <p:nvSpPr>
          <p:cNvPr id="5" name="Content Placeholder 4"/>
          <p:cNvSpPr>
            <a:spLocks noGrp="1"/>
          </p:cNvSpPr>
          <p:nvPr>
            <p:ph sz="quarter" idx="11"/>
          </p:nvPr>
        </p:nvSpPr>
        <p:spPr/>
        <p:txBody>
          <a:bodyPr/>
          <a:lstStyle/>
          <a:p>
            <a:r>
              <a:rPr lang="en-US" dirty="0" smtClean="0"/>
              <a:t>The traditional structure of an international commodity sale is not foolproof or </a:t>
            </a:r>
            <a:r>
              <a:rPr lang="en-US" dirty="0" err="1" smtClean="0"/>
              <a:t>fraudproof</a:t>
            </a:r>
            <a:r>
              <a:rPr lang="en-US" dirty="0" smtClean="0"/>
              <a:t>, but use of the </a:t>
            </a:r>
            <a:r>
              <a:rPr lang="en-US" dirty="0" err="1" smtClean="0"/>
              <a:t>b/l</a:t>
            </a:r>
            <a:r>
              <a:rPr lang="en-US" dirty="0" smtClean="0"/>
              <a:t> protects</a:t>
            </a:r>
          </a:p>
          <a:p>
            <a:pPr lvl="1"/>
            <a:r>
              <a:rPr lang="en-US" dirty="0" smtClean="0"/>
              <a:t>O (the </a:t>
            </a:r>
            <a:r>
              <a:rPr lang="en-US" dirty="0" err="1" smtClean="0"/>
              <a:t>shipowner</a:t>
            </a:r>
            <a:r>
              <a:rPr lang="en-US" dirty="0" smtClean="0"/>
              <a:t>/carrier) who delivers only against it</a:t>
            </a:r>
          </a:p>
          <a:p>
            <a:pPr lvl="1"/>
            <a:r>
              <a:rPr lang="en-US" dirty="0" smtClean="0"/>
              <a:t>B (the Buyer) and BB </a:t>
            </a:r>
            <a:r>
              <a:rPr lang="en-US" dirty="0"/>
              <a:t>(</a:t>
            </a:r>
            <a:r>
              <a:rPr lang="en-US" dirty="0" smtClean="0"/>
              <a:t>Buyer’s Bank) who pay against it</a:t>
            </a:r>
          </a:p>
          <a:p>
            <a:pPr lvl="1"/>
            <a:r>
              <a:rPr lang="en-US" dirty="0" smtClean="0"/>
              <a:t>S (the Seller) who has the right to payment from BB against it under an LC</a:t>
            </a:r>
          </a:p>
          <a:p>
            <a:r>
              <a:rPr lang="en-US" dirty="0" smtClean="0"/>
              <a:t>There are still opportunities for fraud through use of forged or </a:t>
            </a:r>
            <a:r>
              <a:rPr lang="en-US" dirty="0" err="1" smtClean="0"/>
              <a:t>unauthorised</a:t>
            </a:r>
            <a:r>
              <a:rPr lang="en-US" dirty="0" smtClean="0"/>
              <a:t> b/ls, or those which are not DoTs, but that is not the primary focus of this talk</a:t>
            </a:r>
          </a:p>
          <a:p>
            <a:r>
              <a:rPr lang="en-US" dirty="0" smtClean="0"/>
              <a:t>Three developments have made trading easier and quicker but much more risky</a:t>
            </a:r>
          </a:p>
          <a:p>
            <a:pPr lvl="1"/>
            <a:r>
              <a:rPr lang="en-US" dirty="0" smtClean="0"/>
              <a:t>Delivery LOI</a:t>
            </a:r>
          </a:p>
          <a:p>
            <a:pPr lvl="1"/>
            <a:r>
              <a:rPr lang="en-US" dirty="0" smtClean="0"/>
              <a:t>Lax LC conditions</a:t>
            </a:r>
          </a:p>
          <a:p>
            <a:pPr lvl="1"/>
            <a:r>
              <a:rPr lang="en-US" dirty="0" smtClean="0"/>
              <a:t>Payment LOI   </a:t>
            </a:r>
            <a:endParaRPr lang="en-US" dirty="0"/>
          </a:p>
        </p:txBody>
      </p:sp>
    </p:spTree>
    <p:extLst>
      <p:ext uri="{BB962C8B-B14F-4D97-AF65-F5344CB8AC3E}">
        <p14:creationId xmlns:p14="http://schemas.microsoft.com/office/powerpoint/2010/main" val="3673928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419E2-0635-47D9-AE63-A1B88F1274B9}"/>
              </a:ext>
            </a:extLst>
          </p:cNvPr>
          <p:cNvSpPr>
            <a:spLocks noGrp="1"/>
          </p:cNvSpPr>
          <p:nvPr>
            <p:ph type="title"/>
          </p:nvPr>
        </p:nvSpPr>
        <p:spPr>
          <a:xfrm>
            <a:off x="594404" y="1198610"/>
            <a:ext cx="5633781" cy="941796"/>
          </a:xfrm>
        </p:spPr>
        <p:txBody>
          <a:bodyPr/>
          <a:lstStyle/>
          <a:p>
            <a:r>
              <a:rPr lang="en-US" sz="2400" dirty="0">
                <a:solidFill>
                  <a:schemeClr val="tx1"/>
                </a:solidFill>
              </a:rPr>
              <a:t>Fraudulent / Undesirable Practices among Commodity Players: </a:t>
            </a:r>
            <a:br>
              <a:rPr lang="en-US" sz="2400" dirty="0">
                <a:solidFill>
                  <a:schemeClr val="tx1"/>
                </a:solidFill>
              </a:rPr>
            </a:br>
            <a:r>
              <a:rPr lang="en-US" sz="2000" dirty="0">
                <a:solidFill>
                  <a:schemeClr val="tx1"/>
                </a:solidFill>
              </a:rPr>
              <a:t>Some Observations from Recent Events</a:t>
            </a:r>
            <a:endParaRPr lang="en-US" sz="2400" dirty="0">
              <a:solidFill>
                <a:schemeClr val="tx1"/>
              </a:solidFill>
            </a:endParaRPr>
          </a:p>
        </p:txBody>
      </p:sp>
      <p:sp>
        <p:nvSpPr>
          <p:cNvPr id="3" name="Text Placeholder 2">
            <a:extLst>
              <a:ext uri="{FF2B5EF4-FFF2-40B4-BE49-F238E27FC236}">
                <a16:creationId xmlns:a16="http://schemas.microsoft.com/office/drawing/2014/main" id="{AE4BE16A-6864-455C-97E1-1249A311373A}"/>
              </a:ext>
            </a:extLst>
          </p:cNvPr>
          <p:cNvSpPr>
            <a:spLocks noGrp="1"/>
          </p:cNvSpPr>
          <p:nvPr>
            <p:ph type="body" sz="quarter" idx="12"/>
          </p:nvPr>
        </p:nvSpPr>
        <p:spPr>
          <a:xfrm>
            <a:off x="594403" y="2564904"/>
            <a:ext cx="7846640" cy="3312368"/>
          </a:xfrm>
        </p:spPr>
        <p:txBody>
          <a:bodyPr vert="horz" lIns="0" tIns="45720" rIns="0" bIns="45720" rtlCol="0">
            <a:normAutofit/>
          </a:bodyPr>
          <a:lstStyle/>
          <a:p>
            <a:pPr>
              <a:lnSpc>
                <a:spcPct val="150000"/>
              </a:lnSpc>
            </a:pPr>
            <a:r>
              <a:rPr lang="en-US" dirty="0">
                <a:cs typeface="Calibri Light" panose="020F0302020204030204" pitchFamily="34" charset="0"/>
              </a:rPr>
              <a:t>Letter of credits requiring presentation of copy documents of title and similar documents:</a:t>
            </a:r>
            <a:endParaRPr lang="en-US" sz="1000" dirty="0">
              <a:cs typeface="Calibri Light" panose="020F0302020204030204" pitchFamily="34" charset="0"/>
            </a:endParaRPr>
          </a:p>
          <a:p>
            <a:pPr lvl="1">
              <a:lnSpc>
                <a:spcPct val="150000"/>
              </a:lnSpc>
            </a:pPr>
            <a:endParaRPr lang="en-US" sz="1000" b="1" dirty="0">
              <a:cs typeface="Calibri Light" panose="020F0302020204030204" pitchFamily="34" charset="0"/>
            </a:endParaRPr>
          </a:p>
          <a:p>
            <a:pPr lvl="1">
              <a:lnSpc>
                <a:spcPct val="150000"/>
              </a:lnSpc>
            </a:pPr>
            <a:r>
              <a:rPr lang="en-US" b="1" i="1" dirty="0">
                <a:cs typeface="Calibri Light" panose="020F0302020204030204" pitchFamily="34" charset="0"/>
              </a:rPr>
              <a:t>Grains and Industrial Products Trading </a:t>
            </a:r>
            <a:r>
              <a:rPr lang="en-US" b="1" i="1" dirty="0" err="1">
                <a:cs typeface="Calibri Light" panose="020F0302020204030204" pitchFamily="34" charset="0"/>
              </a:rPr>
              <a:t>Pte</a:t>
            </a:r>
            <a:r>
              <a:rPr lang="en-US" b="1" i="1" dirty="0">
                <a:cs typeface="Calibri Light" panose="020F0302020204030204" pitchFamily="34" charset="0"/>
              </a:rPr>
              <a:t> Ltd v Bank of India </a:t>
            </a:r>
            <a:r>
              <a:rPr lang="en-US" b="1" dirty="0">
                <a:cs typeface="Calibri Light" panose="020F0302020204030204" pitchFamily="34" charset="0"/>
              </a:rPr>
              <a:t>[2016] 3 SLR 1308</a:t>
            </a:r>
          </a:p>
        </p:txBody>
      </p:sp>
      <p:cxnSp>
        <p:nvCxnSpPr>
          <p:cNvPr id="4" name="Straight Connector 3">
            <a:extLst>
              <a:ext uri="{FF2B5EF4-FFF2-40B4-BE49-F238E27FC236}">
                <a16:creationId xmlns:a16="http://schemas.microsoft.com/office/drawing/2014/main" id="{6722E371-63D3-47F8-9387-D0B2774CC958}"/>
              </a:ext>
            </a:extLst>
          </p:cNvPr>
          <p:cNvCxnSpPr>
            <a:cxnSpLocks/>
          </p:cNvCxnSpPr>
          <p:nvPr/>
        </p:nvCxnSpPr>
        <p:spPr>
          <a:xfrm>
            <a:off x="467544" y="2253440"/>
            <a:ext cx="6552728" cy="0"/>
          </a:xfrm>
          <a:prstGeom prst="line">
            <a:avLst/>
          </a:prstGeom>
          <a:ln w="19050">
            <a:solidFill>
              <a:srgbClr val="DA5129"/>
            </a:solidFill>
          </a:ln>
        </p:spPr>
        <p:style>
          <a:lnRef idx="1">
            <a:schemeClr val="dk1"/>
          </a:lnRef>
          <a:fillRef idx="0">
            <a:schemeClr val="dk1"/>
          </a:fillRef>
          <a:effectRef idx="0">
            <a:schemeClr val="dk1"/>
          </a:effectRef>
          <a:fontRef idx="minor">
            <a:schemeClr val="tx1"/>
          </a:fontRef>
        </p:style>
      </p:cxnSp>
      <p:pic>
        <p:nvPicPr>
          <p:cNvPr id="5"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1332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419E2-0635-47D9-AE63-A1B88F1274B9}"/>
              </a:ext>
            </a:extLst>
          </p:cNvPr>
          <p:cNvSpPr>
            <a:spLocks noGrp="1"/>
          </p:cNvSpPr>
          <p:nvPr>
            <p:ph type="title"/>
          </p:nvPr>
        </p:nvSpPr>
        <p:spPr>
          <a:xfrm>
            <a:off x="594404" y="1198610"/>
            <a:ext cx="5633781" cy="941796"/>
          </a:xfrm>
        </p:spPr>
        <p:txBody>
          <a:bodyPr/>
          <a:lstStyle/>
          <a:p>
            <a:r>
              <a:rPr lang="en-US" sz="2400" dirty="0">
                <a:solidFill>
                  <a:schemeClr val="tx1"/>
                </a:solidFill>
              </a:rPr>
              <a:t>Fraudulent / Undesirable Practices among Commodity Players: </a:t>
            </a:r>
            <a:br>
              <a:rPr lang="en-US" sz="2400" dirty="0">
                <a:solidFill>
                  <a:schemeClr val="tx1"/>
                </a:solidFill>
              </a:rPr>
            </a:br>
            <a:r>
              <a:rPr lang="en-US" sz="2000" dirty="0">
                <a:solidFill>
                  <a:schemeClr val="tx1"/>
                </a:solidFill>
              </a:rPr>
              <a:t>Some Observations from Recent Events</a:t>
            </a:r>
            <a:endParaRPr lang="en-US" sz="2400" dirty="0">
              <a:solidFill>
                <a:schemeClr val="tx1"/>
              </a:solidFill>
            </a:endParaRPr>
          </a:p>
        </p:txBody>
      </p:sp>
      <p:sp>
        <p:nvSpPr>
          <p:cNvPr id="3" name="Text Placeholder 2">
            <a:extLst>
              <a:ext uri="{FF2B5EF4-FFF2-40B4-BE49-F238E27FC236}">
                <a16:creationId xmlns:a16="http://schemas.microsoft.com/office/drawing/2014/main" id="{AE4BE16A-6864-455C-97E1-1249A311373A}"/>
              </a:ext>
            </a:extLst>
          </p:cNvPr>
          <p:cNvSpPr>
            <a:spLocks noGrp="1"/>
          </p:cNvSpPr>
          <p:nvPr>
            <p:ph type="body" sz="quarter" idx="12"/>
          </p:nvPr>
        </p:nvSpPr>
        <p:spPr>
          <a:xfrm>
            <a:off x="594403" y="2564904"/>
            <a:ext cx="7846640" cy="3312368"/>
          </a:xfrm>
        </p:spPr>
        <p:txBody>
          <a:bodyPr vert="horz" lIns="0" tIns="45720" rIns="0" bIns="45720" rtlCol="0">
            <a:normAutofit/>
          </a:bodyPr>
          <a:lstStyle/>
          <a:p>
            <a:pPr>
              <a:lnSpc>
                <a:spcPct val="150000"/>
              </a:lnSpc>
            </a:pPr>
            <a:r>
              <a:rPr lang="en-US" dirty="0">
                <a:cs typeface="Calibri Light" panose="020F0302020204030204" pitchFamily="34" charset="0"/>
              </a:rPr>
              <a:t>Fake documents: </a:t>
            </a:r>
          </a:p>
          <a:p>
            <a:pPr marL="628702" lvl="1" indent="-285750">
              <a:lnSpc>
                <a:spcPct val="150000"/>
              </a:lnSpc>
            </a:pPr>
            <a:r>
              <a:rPr lang="en-US" dirty="0">
                <a:cs typeface="Calibri Light" panose="020F0302020204030204" pitchFamily="34" charset="0"/>
              </a:rPr>
              <a:t>Bills of Lading / Invoices with no underlying shipments; </a:t>
            </a:r>
          </a:p>
          <a:p>
            <a:pPr marL="628702" lvl="1" indent="-285750">
              <a:lnSpc>
                <a:spcPct val="150000"/>
              </a:lnSpc>
            </a:pPr>
            <a:r>
              <a:rPr lang="en-US" dirty="0">
                <a:cs typeface="Calibri Light" panose="020F0302020204030204" pitchFamily="34" charset="0"/>
              </a:rPr>
              <a:t>Issuance of multiple sets of ‘original’ bills of lading;</a:t>
            </a:r>
          </a:p>
          <a:p>
            <a:pPr marL="628702" lvl="1" indent="-285750">
              <a:lnSpc>
                <a:spcPct val="150000"/>
              </a:lnSpc>
            </a:pPr>
            <a:r>
              <a:rPr lang="en-US" dirty="0">
                <a:cs typeface="Calibri Light" panose="020F0302020204030204" pitchFamily="34" charset="0"/>
              </a:rPr>
              <a:t>Forged warehouse receipts; </a:t>
            </a:r>
          </a:p>
          <a:p>
            <a:pPr marL="628702" lvl="1" indent="-285750">
              <a:lnSpc>
                <a:spcPct val="150000"/>
              </a:lnSpc>
            </a:pPr>
            <a:r>
              <a:rPr lang="en-US" dirty="0">
                <a:cs typeface="Calibri Light" panose="020F0302020204030204" pitchFamily="34" charset="0"/>
              </a:rPr>
              <a:t>Documents issued without authority</a:t>
            </a:r>
          </a:p>
          <a:p>
            <a:pPr marL="171502" lvl="1">
              <a:lnSpc>
                <a:spcPct val="150000"/>
              </a:lnSpc>
            </a:pPr>
            <a:endParaRPr lang="fr-FR" sz="1000" b="1" dirty="0">
              <a:cs typeface="Calibri Light" panose="020F0302020204030204" pitchFamily="34" charset="0"/>
            </a:endParaRPr>
          </a:p>
          <a:p>
            <a:pPr marL="171502" lvl="1">
              <a:lnSpc>
                <a:spcPct val="150000"/>
              </a:lnSpc>
            </a:pPr>
            <a:r>
              <a:rPr lang="fr-FR" b="1" i="1" dirty="0">
                <a:cs typeface="Calibri Light" panose="020F0302020204030204" pitchFamily="34" charset="0"/>
              </a:rPr>
              <a:t>Natixis SA v </a:t>
            </a:r>
            <a:r>
              <a:rPr lang="fr-FR" b="1" i="1" dirty="0" err="1">
                <a:cs typeface="Calibri Light" panose="020F0302020204030204" pitchFamily="34" charset="0"/>
              </a:rPr>
              <a:t>Marex</a:t>
            </a:r>
            <a:r>
              <a:rPr lang="fr-FR" b="1" i="1" dirty="0">
                <a:cs typeface="Calibri Light" panose="020F0302020204030204" pitchFamily="34" charset="0"/>
              </a:rPr>
              <a:t> Financial</a:t>
            </a:r>
            <a:r>
              <a:rPr lang="fr-FR" b="1" dirty="0">
                <a:cs typeface="Calibri Light" panose="020F0302020204030204" pitchFamily="34" charset="0"/>
              </a:rPr>
              <a:t> [2019] EWHC 2549</a:t>
            </a:r>
            <a:endParaRPr lang="en-US" b="1" dirty="0">
              <a:cs typeface="Calibri Light" panose="020F0302020204030204" pitchFamily="34" charset="0"/>
            </a:endParaRPr>
          </a:p>
        </p:txBody>
      </p:sp>
      <p:cxnSp>
        <p:nvCxnSpPr>
          <p:cNvPr id="4" name="Straight Connector 3">
            <a:extLst>
              <a:ext uri="{FF2B5EF4-FFF2-40B4-BE49-F238E27FC236}">
                <a16:creationId xmlns:a16="http://schemas.microsoft.com/office/drawing/2014/main" id="{6722E371-63D3-47F8-9387-D0B2774CC958}"/>
              </a:ext>
            </a:extLst>
          </p:cNvPr>
          <p:cNvCxnSpPr>
            <a:cxnSpLocks/>
          </p:cNvCxnSpPr>
          <p:nvPr/>
        </p:nvCxnSpPr>
        <p:spPr>
          <a:xfrm>
            <a:off x="467544" y="2253440"/>
            <a:ext cx="6552728" cy="0"/>
          </a:xfrm>
          <a:prstGeom prst="line">
            <a:avLst/>
          </a:prstGeom>
          <a:ln w="19050">
            <a:solidFill>
              <a:srgbClr val="DA5129"/>
            </a:solidFill>
          </a:ln>
        </p:spPr>
        <p:style>
          <a:lnRef idx="1">
            <a:schemeClr val="dk1"/>
          </a:lnRef>
          <a:fillRef idx="0">
            <a:schemeClr val="dk1"/>
          </a:fillRef>
          <a:effectRef idx="0">
            <a:schemeClr val="dk1"/>
          </a:effectRef>
          <a:fontRef idx="minor">
            <a:schemeClr val="tx1"/>
          </a:fontRef>
        </p:style>
      </p:cxnSp>
      <p:pic>
        <p:nvPicPr>
          <p:cNvPr id="5"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427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419E2-0635-47D9-AE63-A1B88F1274B9}"/>
              </a:ext>
            </a:extLst>
          </p:cNvPr>
          <p:cNvSpPr>
            <a:spLocks noGrp="1"/>
          </p:cNvSpPr>
          <p:nvPr>
            <p:ph type="title"/>
          </p:nvPr>
        </p:nvSpPr>
        <p:spPr>
          <a:xfrm>
            <a:off x="594404" y="1198610"/>
            <a:ext cx="5633781" cy="941796"/>
          </a:xfrm>
        </p:spPr>
        <p:txBody>
          <a:bodyPr/>
          <a:lstStyle/>
          <a:p>
            <a:r>
              <a:rPr lang="en-US" sz="2400" dirty="0">
                <a:solidFill>
                  <a:schemeClr val="tx1"/>
                </a:solidFill>
              </a:rPr>
              <a:t>Fraudulent / Undesirable Practices among Commodity Players: </a:t>
            </a:r>
            <a:br>
              <a:rPr lang="en-US" sz="2400" dirty="0">
                <a:solidFill>
                  <a:schemeClr val="tx1"/>
                </a:solidFill>
              </a:rPr>
            </a:br>
            <a:r>
              <a:rPr lang="en-US" sz="2000" dirty="0">
                <a:solidFill>
                  <a:schemeClr val="tx1"/>
                </a:solidFill>
              </a:rPr>
              <a:t>Some Observations from Recent Events</a:t>
            </a:r>
            <a:endParaRPr lang="en-US" sz="2400" dirty="0">
              <a:solidFill>
                <a:schemeClr val="tx1"/>
              </a:solidFill>
            </a:endParaRPr>
          </a:p>
        </p:txBody>
      </p:sp>
      <p:sp>
        <p:nvSpPr>
          <p:cNvPr id="3" name="Text Placeholder 2">
            <a:extLst>
              <a:ext uri="{FF2B5EF4-FFF2-40B4-BE49-F238E27FC236}">
                <a16:creationId xmlns:a16="http://schemas.microsoft.com/office/drawing/2014/main" id="{AE4BE16A-6864-455C-97E1-1249A311373A}"/>
              </a:ext>
            </a:extLst>
          </p:cNvPr>
          <p:cNvSpPr>
            <a:spLocks noGrp="1"/>
          </p:cNvSpPr>
          <p:nvPr>
            <p:ph type="body" sz="quarter" idx="12"/>
          </p:nvPr>
        </p:nvSpPr>
        <p:spPr>
          <a:xfrm>
            <a:off x="594403" y="2564904"/>
            <a:ext cx="7846640" cy="3312368"/>
          </a:xfrm>
        </p:spPr>
        <p:txBody>
          <a:bodyPr vert="horz" lIns="0" tIns="45720" rIns="0" bIns="45720" rtlCol="0">
            <a:normAutofit/>
          </a:bodyPr>
          <a:lstStyle/>
          <a:p>
            <a:pPr>
              <a:lnSpc>
                <a:spcPct val="150000"/>
              </a:lnSpc>
            </a:pPr>
            <a:r>
              <a:rPr lang="en-US" dirty="0">
                <a:cs typeface="Calibri Light" panose="020F0302020204030204" pitchFamily="34" charset="0"/>
              </a:rPr>
              <a:t>Presentation of Payment Letter of Indemnity when original Bills of Lading and other shipping documents are available </a:t>
            </a:r>
            <a:r>
              <a:rPr lang="en-US" dirty="0" smtClean="0">
                <a:cs typeface="Calibri Light" panose="020F0302020204030204" pitchFamily="34" charset="0"/>
              </a:rPr>
              <a:t>(</a:t>
            </a:r>
            <a:r>
              <a:rPr lang="en-US" b="1" i="1" dirty="0" smtClean="0">
                <a:cs typeface="Calibri Light" panose="020F0302020204030204" pitchFamily="34" charset="0"/>
              </a:rPr>
              <a:t>The </a:t>
            </a:r>
            <a:r>
              <a:rPr lang="en-US" b="1" i="1" dirty="0">
                <a:cs typeface="Calibri Light" panose="020F0302020204030204" pitchFamily="34" charset="0"/>
              </a:rPr>
              <a:t>Erin Schulte </a:t>
            </a:r>
            <a:r>
              <a:rPr lang="en-US" b="1" dirty="0">
                <a:cs typeface="Calibri Light" panose="020F0302020204030204" pitchFamily="34" charset="0"/>
              </a:rPr>
              <a:t>[2014] EWCA </a:t>
            </a:r>
            <a:r>
              <a:rPr lang="en-US" b="1" dirty="0" err="1">
                <a:cs typeface="Calibri Light" panose="020F0302020204030204" pitchFamily="34" charset="0"/>
              </a:rPr>
              <a:t>Civ</a:t>
            </a:r>
            <a:r>
              <a:rPr lang="en-US" b="1" dirty="0">
                <a:cs typeface="Calibri Light" panose="020F0302020204030204" pitchFamily="34" charset="0"/>
              </a:rPr>
              <a:t> </a:t>
            </a:r>
            <a:r>
              <a:rPr lang="en-US" b="1" dirty="0" smtClean="0">
                <a:cs typeface="Calibri Light" panose="020F0302020204030204" pitchFamily="34" charset="0"/>
              </a:rPr>
              <a:t>1382</a:t>
            </a:r>
            <a:r>
              <a:rPr lang="en-US" dirty="0" smtClean="0">
                <a:cs typeface="Calibri Light" panose="020F0302020204030204" pitchFamily="34" charset="0"/>
              </a:rPr>
              <a:t>); </a:t>
            </a:r>
            <a:r>
              <a:rPr lang="en-US" dirty="0">
                <a:cs typeface="Calibri Light" panose="020F0302020204030204" pitchFamily="34" charset="0"/>
              </a:rPr>
              <a:t>representations and warranties in Payment Letter of Indemnity</a:t>
            </a:r>
          </a:p>
          <a:p>
            <a:pPr>
              <a:lnSpc>
                <a:spcPct val="150000"/>
              </a:lnSpc>
            </a:pPr>
            <a:r>
              <a:rPr lang="en-US" dirty="0">
                <a:cs typeface="Calibri Light" panose="020F0302020204030204" pitchFamily="34" charset="0"/>
              </a:rPr>
              <a:t>Traders having separate arrangements with trading counter parties to re-finance cargoes initially financed by banks</a:t>
            </a:r>
          </a:p>
          <a:p>
            <a:pPr marL="0" indent="0">
              <a:lnSpc>
                <a:spcPct val="150000"/>
              </a:lnSpc>
              <a:buNone/>
            </a:pPr>
            <a:endParaRPr lang="en-US" dirty="0">
              <a:cs typeface="Calibri Light" panose="020F0302020204030204" pitchFamily="34" charset="0"/>
            </a:endParaRPr>
          </a:p>
        </p:txBody>
      </p:sp>
      <p:cxnSp>
        <p:nvCxnSpPr>
          <p:cNvPr id="4" name="Straight Connector 3">
            <a:extLst>
              <a:ext uri="{FF2B5EF4-FFF2-40B4-BE49-F238E27FC236}">
                <a16:creationId xmlns:a16="http://schemas.microsoft.com/office/drawing/2014/main" id="{6722E371-63D3-47F8-9387-D0B2774CC958}"/>
              </a:ext>
            </a:extLst>
          </p:cNvPr>
          <p:cNvCxnSpPr>
            <a:cxnSpLocks/>
          </p:cNvCxnSpPr>
          <p:nvPr/>
        </p:nvCxnSpPr>
        <p:spPr>
          <a:xfrm>
            <a:off x="467544" y="2253440"/>
            <a:ext cx="6552728" cy="0"/>
          </a:xfrm>
          <a:prstGeom prst="line">
            <a:avLst/>
          </a:prstGeom>
          <a:ln w="19050">
            <a:solidFill>
              <a:srgbClr val="DA5129"/>
            </a:solidFill>
          </a:ln>
        </p:spPr>
        <p:style>
          <a:lnRef idx="1">
            <a:schemeClr val="dk1"/>
          </a:lnRef>
          <a:fillRef idx="0">
            <a:schemeClr val="dk1"/>
          </a:fillRef>
          <a:effectRef idx="0">
            <a:schemeClr val="dk1"/>
          </a:effectRef>
          <a:fontRef idx="minor">
            <a:schemeClr val="tx1"/>
          </a:fontRef>
        </p:style>
      </p:cxnSp>
      <p:pic>
        <p:nvPicPr>
          <p:cNvPr id="5"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960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G">
            <a:extLst>
              <a:ext uri="{FF2B5EF4-FFF2-40B4-BE49-F238E27FC236}">
                <a16:creationId xmlns:a16="http://schemas.microsoft.com/office/drawing/2014/main" id="{82A5E4D8-A1F4-4D58-A25E-0679767EA66B}"/>
              </a:ext>
            </a:extLst>
          </p:cNvPr>
          <p:cNvSpPr/>
          <p:nvPr/>
        </p:nvSpPr>
        <p:spPr bwMode="auto">
          <a:xfrm>
            <a:off x="429417" y="2220077"/>
            <a:ext cx="8285163" cy="2417846"/>
          </a:xfrm>
          <a:prstGeom prst="rect">
            <a:avLst/>
          </a:prstGeom>
          <a:solidFill>
            <a:schemeClr val="bg2">
              <a:lumMod val="10000"/>
              <a:lumOff val="90000"/>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1"/>
              </a:solidFill>
            </a:endParaRPr>
          </a:p>
        </p:txBody>
      </p:sp>
      <p:sp>
        <p:nvSpPr>
          <p:cNvPr id="19" name="Rectangle 18">
            <a:extLst>
              <a:ext uri="{FF2B5EF4-FFF2-40B4-BE49-F238E27FC236}">
                <a16:creationId xmlns:a16="http://schemas.microsoft.com/office/drawing/2014/main" id="{BF36A06F-BDA5-44CE-AD94-5B5758DAD3A2}"/>
              </a:ext>
            </a:extLst>
          </p:cNvPr>
          <p:cNvSpPr/>
          <p:nvPr/>
        </p:nvSpPr>
        <p:spPr>
          <a:xfrm>
            <a:off x="662786" y="2805753"/>
            <a:ext cx="7776864" cy="1246495"/>
          </a:xfrm>
          <a:prstGeom prst="rect">
            <a:avLst/>
          </a:pr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68580" rIns="68580" bIns="68580" rtlCol="0" anchor="ctr" anchorCtr="0">
            <a:spAutoFit/>
          </a:bodyPr>
          <a:lstStyle/>
          <a:p>
            <a:pPr algn="ctr"/>
            <a:r>
              <a:rPr lang="en-US" sz="3600" b="1" dirty="0">
                <a:solidFill>
                  <a:schemeClr val="tx1"/>
                </a:solidFill>
              </a:rPr>
              <a:t>Beyond Conducting Due Diligence, </a:t>
            </a:r>
          </a:p>
          <a:p>
            <a:pPr algn="ctr"/>
            <a:r>
              <a:rPr lang="en-US" sz="3600" b="1" dirty="0">
                <a:solidFill>
                  <a:schemeClr val="tx1"/>
                </a:solidFill>
              </a:rPr>
              <a:t>What else can a bank do?</a:t>
            </a:r>
          </a:p>
        </p:txBody>
      </p:sp>
    </p:spTree>
    <p:extLst>
      <p:ext uri="{BB962C8B-B14F-4D97-AF65-F5344CB8AC3E}">
        <p14:creationId xmlns:p14="http://schemas.microsoft.com/office/powerpoint/2010/main" val="35861446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419E2-0635-47D9-AE63-A1B88F1274B9}"/>
              </a:ext>
            </a:extLst>
          </p:cNvPr>
          <p:cNvSpPr>
            <a:spLocks noGrp="1"/>
          </p:cNvSpPr>
          <p:nvPr>
            <p:ph type="title"/>
          </p:nvPr>
        </p:nvSpPr>
        <p:spPr>
          <a:xfrm>
            <a:off x="594404" y="1337110"/>
            <a:ext cx="5633781" cy="664797"/>
          </a:xfrm>
        </p:spPr>
        <p:txBody>
          <a:bodyPr/>
          <a:lstStyle/>
          <a:p>
            <a:r>
              <a:rPr lang="en-US" sz="2400" dirty="0">
                <a:solidFill>
                  <a:schemeClr val="tx1"/>
                </a:solidFill>
              </a:rPr>
              <a:t>Beyond Conducting Due Diligence, </a:t>
            </a:r>
            <a:br>
              <a:rPr lang="en-US" sz="2400" dirty="0">
                <a:solidFill>
                  <a:schemeClr val="tx1"/>
                </a:solidFill>
              </a:rPr>
            </a:br>
            <a:r>
              <a:rPr lang="en-US" sz="2400" dirty="0">
                <a:solidFill>
                  <a:schemeClr val="tx1"/>
                </a:solidFill>
              </a:rPr>
              <a:t>what else can a bank do?</a:t>
            </a:r>
          </a:p>
        </p:txBody>
      </p:sp>
      <p:sp>
        <p:nvSpPr>
          <p:cNvPr id="3" name="Text Placeholder 2">
            <a:extLst>
              <a:ext uri="{FF2B5EF4-FFF2-40B4-BE49-F238E27FC236}">
                <a16:creationId xmlns:a16="http://schemas.microsoft.com/office/drawing/2014/main" id="{AE4BE16A-6864-455C-97E1-1249A311373A}"/>
              </a:ext>
            </a:extLst>
          </p:cNvPr>
          <p:cNvSpPr>
            <a:spLocks noGrp="1"/>
          </p:cNvSpPr>
          <p:nvPr>
            <p:ph type="body" sz="quarter" idx="12"/>
          </p:nvPr>
        </p:nvSpPr>
        <p:spPr>
          <a:xfrm>
            <a:off x="582742" y="2348880"/>
            <a:ext cx="7846640" cy="3312368"/>
          </a:xfrm>
        </p:spPr>
        <p:txBody>
          <a:bodyPr vert="horz" lIns="0" tIns="45720" rIns="0" bIns="45720" rtlCol="0">
            <a:noAutofit/>
          </a:bodyPr>
          <a:lstStyle/>
          <a:p>
            <a:pPr>
              <a:lnSpc>
                <a:spcPct val="150000"/>
              </a:lnSpc>
            </a:pPr>
            <a:r>
              <a:rPr lang="en-US" dirty="0">
                <a:cs typeface="Calibri Light" panose="020F0302020204030204" pitchFamily="34" charset="0"/>
              </a:rPr>
              <a:t>Giving notice of assignment expeditiously </a:t>
            </a:r>
          </a:p>
          <a:p>
            <a:pPr>
              <a:lnSpc>
                <a:spcPct val="150000"/>
              </a:lnSpc>
            </a:pPr>
            <a:r>
              <a:rPr lang="en-US" dirty="0">
                <a:cs typeface="Calibri Light" panose="020F0302020204030204" pitchFamily="34" charset="0"/>
              </a:rPr>
              <a:t>Ensuring that warehouse receipts are being properly re-issued and made out to the Bank’s Name (and merely endorsed to its order)</a:t>
            </a:r>
          </a:p>
          <a:p>
            <a:pPr marL="514454" lvl="2">
              <a:lnSpc>
                <a:spcPct val="150000"/>
              </a:lnSpc>
            </a:pPr>
            <a:r>
              <a:rPr lang="en-US" sz="1800" b="1" i="1" dirty="0">
                <a:cs typeface="Calibri Light" panose="020F0302020204030204" pitchFamily="34" charset="0"/>
              </a:rPr>
              <a:t>Natixis SA v </a:t>
            </a:r>
            <a:r>
              <a:rPr lang="en-US" sz="1800" b="1" i="1" dirty="0" err="1">
                <a:cs typeface="Calibri Light" panose="020F0302020204030204" pitchFamily="34" charset="0"/>
              </a:rPr>
              <a:t>Marex</a:t>
            </a:r>
            <a:r>
              <a:rPr lang="en-US" sz="1800" b="1" i="1" dirty="0">
                <a:cs typeface="Calibri Light" panose="020F0302020204030204" pitchFamily="34" charset="0"/>
              </a:rPr>
              <a:t> Financial</a:t>
            </a:r>
            <a:r>
              <a:rPr lang="en-US" sz="1800" b="1" dirty="0">
                <a:cs typeface="Calibri Light" panose="020F0302020204030204" pitchFamily="34" charset="0"/>
              </a:rPr>
              <a:t>, supra</a:t>
            </a:r>
          </a:p>
          <a:p>
            <a:pPr>
              <a:lnSpc>
                <a:spcPct val="150000"/>
              </a:lnSpc>
            </a:pPr>
            <a:r>
              <a:rPr lang="en-US" dirty="0">
                <a:cs typeface="Calibri Light" panose="020F0302020204030204" pitchFamily="34" charset="0"/>
              </a:rPr>
              <a:t>Enforcing rights under the Payment Letter of Indemnity </a:t>
            </a:r>
          </a:p>
          <a:p>
            <a:pPr>
              <a:lnSpc>
                <a:spcPct val="150000"/>
              </a:lnSpc>
            </a:pPr>
            <a:r>
              <a:rPr lang="en-US" dirty="0">
                <a:cs typeface="Calibri Light" panose="020F0302020204030204" pitchFamily="34" charset="0"/>
              </a:rPr>
              <a:t>(in the context of oil shipments) Bridging the gap between the Bank and Floating Storage Unit contractually</a:t>
            </a:r>
          </a:p>
          <a:p>
            <a:pPr marL="0" indent="0">
              <a:lnSpc>
                <a:spcPct val="150000"/>
              </a:lnSpc>
              <a:buNone/>
            </a:pPr>
            <a:endParaRPr lang="en-US" dirty="0">
              <a:cs typeface="Calibri Light" panose="020F0302020204030204" pitchFamily="34" charset="0"/>
            </a:endParaRPr>
          </a:p>
        </p:txBody>
      </p:sp>
      <p:cxnSp>
        <p:nvCxnSpPr>
          <p:cNvPr id="4" name="Straight Connector 3">
            <a:extLst>
              <a:ext uri="{FF2B5EF4-FFF2-40B4-BE49-F238E27FC236}">
                <a16:creationId xmlns:a16="http://schemas.microsoft.com/office/drawing/2014/main" id="{6722E371-63D3-47F8-9387-D0B2774CC958}"/>
              </a:ext>
            </a:extLst>
          </p:cNvPr>
          <p:cNvCxnSpPr>
            <a:cxnSpLocks/>
          </p:cNvCxnSpPr>
          <p:nvPr/>
        </p:nvCxnSpPr>
        <p:spPr>
          <a:xfrm>
            <a:off x="467544" y="2253440"/>
            <a:ext cx="6552728" cy="0"/>
          </a:xfrm>
          <a:prstGeom prst="line">
            <a:avLst/>
          </a:prstGeom>
          <a:ln w="19050">
            <a:solidFill>
              <a:srgbClr val="DA5129"/>
            </a:solidFill>
          </a:ln>
        </p:spPr>
        <p:style>
          <a:lnRef idx="1">
            <a:schemeClr val="dk1"/>
          </a:lnRef>
          <a:fillRef idx="0">
            <a:schemeClr val="dk1"/>
          </a:fillRef>
          <a:effectRef idx="0">
            <a:schemeClr val="dk1"/>
          </a:effectRef>
          <a:fontRef idx="minor">
            <a:schemeClr val="tx1"/>
          </a:fontRef>
        </p:style>
      </p:cxnSp>
      <p:pic>
        <p:nvPicPr>
          <p:cNvPr id="5"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0902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419E2-0635-47D9-AE63-A1B88F1274B9}"/>
              </a:ext>
            </a:extLst>
          </p:cNvPr>
          <p:cNvSpPr>
            <a:spLocks noGrp="1"/>
          </p:cNvSpPr>
          <p:nvPr>
            <p:ph type="title"/>
          </p:nvPr>
        </p:nvSpPr>
        <p:spPr>
          <a:xfrm>
            <a:off x="594404" y="1337110"/>
            <a:ext cx="5633781" cy="664797"/>
          </a:xfrm>
        </p:spPr>
        <p:txBody>
          <a:bodyPr/>
          <a:lstStyle/>
          <a:p>
            <a:r>
              <a:rPr lang="en-US" sz="2400" dirty="0">
                <a:solidFill>
                  <a:schemeClr val="tx1"/>
                </a:solidFill>
              </a:rPr>
              <a:t>Beyond Conducting Due Diligence, </a:t>
            </a:r>
            <a:br>
              <a:rPr lang="en-US" sz="2400" dirty="0">
                <a:solidFill>
                  <a:schemeClr val="tx1"/>
                </a:solidFill>
              </a:rPr>
            </a:br>
            <a:r>
              <a:rPr lang="en-US" sz="2400" dirty="0">
                <a:solidFill>
                  <a:schemeClr val="tx1"/>
                </a:solidFill>
              </a:rPr>
              <a:t>what else can a bank do?</a:t>
            </a:r>
          </a:p>
        </p:txBody>
      </p:sp>
      <p:sp>
        <p:nvSpPr>
          <p:cNvPr id="3" name="Text Placeholder 2">
            <a:extLst>
              <a:ext uri="{FF2B5EF4-FFF2-40B4-BE49-F238E27FC236}">
                <a16:creationId xmlns:a16="http://schemas.microsoft.com/office/drawing/2014/main" id="{AE4BE16A-6864-455C-97E1-1249A311373A}"/>
              </a:ext>
            </a:extLst>
          </p:cNvPr>
          <p:cNvSpPr>
            <a:spLocks noGrp="1"/>
          </p:cNvSpPr>
          <p:nvPr>
            <p:ph type="body" sz="quarter" idx="12"/>
          </p:nvPr>
        </p:nvSpPr>
        <p:spPr>
          <a:xfrm>
            <a:off x="582742" y="2348880"/>
            <a:ext cx="7846640" cy="3312368"/>
          </a:xfrm>
        </p:spPr>
        <p:txBody>
          <a:bodyPr vert="horz" lIns="0" tIns="45720" rIns="0" bIns="45720" rtlCol="0">
            <a:noAutofit/>
          </a:bodyPr>
          <a:lstStyle/>
          <a:p>
            <a:pPr>
              <a:lnSpc>
                <a:spcPct val="150000"/>
              </a:lnSpc>
            </a:pPr>
            <a:r>
              <a:rPr lang="en-US" dirty="0">
                <a:cs typeface="Calibri Light" panose="020F0302020204030204" pitchFamily="34" charset="0"/>
              </a:rPr>
              <a:t>“Code of Best Practices – Commodity Financing” – published in late November 2020 by the Association of Banks in Singapore.</a:t>
            </a:r>
          </a:p>
          <a:p>
            <a:pPr marL="800204" lvl="2" indent="-285750">
              <a:lnSpc>
                <a:spcPct val="150000"/>
              </a:lnSpc>
            </a:pPr>
            <a:r>
              <a:rPr lang="en-US" sz="1800" dirty="0">
                <a:cs typeface="Calibri Light" panose="020F0302020204030204" pitchFamily="34" charset="0"/>
              </a:rPr>
              <a:t>One key aspect of this Code of Best Practices is increased transparency and control over receivables, goods subject to finance, the transport documents and payment letter of indemnity.</a:t>
            </a:r>
          </a:p>
          <a:p>
            <a:pPr marL="800204" lvl="2" indent="-285750">
              <a:lnSpc>
                <a:spcPct val="150000"/>
              </a:lnSpc>
            </a:pPr>
            <a:r>
              <a:rPr lang="en-US" sz="1800" dirty="0">
                <a:cs typeface="Calibri Light" panose="020F0302020204030204" pitchFamily="34" charset="0"/>
              </a:rPr>
              <a:t>Can this Code of Best Practices be double-edged?</a:t>
            </a:r>
          </a:p>
        </p:txBody>
      </p:sp>
      <p:cxnSp>
        <p:nvCxnSpPr>
          <p:cNvPr id="4" name="Straight Connector 3">
            <a:extLst>
              <a:ext uri="{FF2B5EF4-FFF2-40B4-BE49-F238E27FC236}">
                <a16:creationId xmlns:a16="http://schemas.microsoft.com/office/drawing/2014/main" id="{6722E371-63D3-47F8-9387-D0B2774CC958}"/>
              </a:ext>
            </a:extLst>
          </p:cNvPr>
          <p:cNvCxnSpPr>
            <a:cxnSpLocks/>
          </p:cNvCxnSpPr>
          <p:nvPr/>
        </p:nvCxnSpPr>
        <p:spPr>
          <a:xfrm>
            <a:off x="467544" y="2253440"/>
            <a:ext cx="6552728" cy="0"/>
          </a:xfrm>
          <a:prstGeom prst="line">
            <a:avLst/>
          </a:prstGeom>
          <a:ln w="19050">
            <a:solidFill>
              <a:srgbClr val="DA5129"/>
            </a:solidFill>
          </a:ln>
        </p:spPr>
        <p:style>
          <a:lnRef idx="1">
            <a:schemeClr val="dk1"/>
          </a:lnRef>
          <a:fillRef idx="0">
            <a:schemeClr val="dk1"/>
          </a:fillRef>
          <a:effectRef idx="0">
            <a:schemeClr val="dk1"/>
          </a:effectRef>
          <a:fontRef idx="minor">
            <a:schemeClr val="tx1"/>
          </a:fontRef>
        </p:style>
      </p:cxnSp>
      <p:pic>
        <p:nvPicPr>
          <p:cNvPr id="5"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1530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G">
            <a:extLst>
              <a:ext uri="{FF2B5EF4-FFF2-40B4-BE49-F238E27FC236}">
                <a16:creationId xmlns:a16="http://schemas.microsoft.com/office/drawing/2014/main" id="{82A5E4D8-A1F4-4D58-A25E-0679767EA66B}"/>
              </a:ext>
            </a:extLst>
          </p:cNvPr>
          <p:cNvSpPr/>
          <p:nvPr/>
        </p:nvSpPr>
        <p:spPr bwMode="auto">
          <a:xfrm>
            <a:off x="429417" y="2220077"/>
            <a:ext cx="8285163" cy="2417846"/>
          </a:xfrm>
          <a:prstGeom prst="rect">
            <a:avLst/>
          </a:prstGeom>
          <a:solidFill>
            <a:schemeClr val="bg2">
              <a:lumMod val="10000"/>
              <a:lumOff val="90000"/>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1"/>
              </a:solidFill>
            </a:endParaRPr>
          </a:p>
        </p:txBody>
      </p:sp>
      <p:sp>
        <p:nvSpPr>
          <p:cNvPr id="19" name="Rectangle 18">
            <a:extLst>
              <a:ext uri="{FF2B5EF4-FFF2-40B4-BE49-F238E27FC236}">
                <a16:creationId xmlns:a16="http://schemas.microsoft.com/office/drawing/2014/main" id="{BF36A06F-BDA5-44CE-AD94-5B5758DAD3A2}"/>
              </a:ext>
            </a:extLst>
          </p:cNvPr>
          <p:cNvSpPr/>
          <p:nvPr/>
        </p:nvSpPr>
        <p:spPr>
          <a:xfrm>
            <a:off x="1947081" y="2528754"/>
            <a:ext cx="5249832" cy="1800493"/>
          </a:xfrm>
          <a:prstGeom prst="rect">
            <a:avLst/>
          </a:prstGeom>
          <a:solidFill>
            <a:schemeClr val="tx2">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68580" tIns="68580" rIns="68580" bIns="68580" rtlCol="0" anchor="ctr" anchorCtr="0">
            <a:spAutoFit/>
          </a:bodyPr>
          <a:lstStyle/>
          <a:p>
            <a:pPr algn="ctr"/>
            <a:r>
              <a:rPr lang="en-US" sz="3600" b="1" dirty="0">
                <a:solidFill>
                  <a:schemeClr val="tx1"/>
                </a:solidFill>
              </a:rPr>
              <a:t>The Fraud Exception </a:t>
            </a:r>
          </a:p>
          <a:p>
            <a:pPr algn="ctr"/>
            <a:r>
              <a:rPr lang="en-US" sz="3600" b="1" dirty="0">
                <a:solidFill>
                  <a:schemeClr val="tx1"/>
                </a:solidFill>
              </a:rPr>
              <a:t>in Letters of Credit; Injunctive Relief</a:t>
            </a:r>
          </a:p>
        </p:txBody>
      </p:sp>
    </p:spTree>
    <p:extLst>
      <p:ext uri="{BB962C8B-B14F-4D97-AF65-F5344CB8AC3E}">
        <p14:creationId xmlns:p14="http://schemas.microsoft.com/office/powerpoint/2010/main" val="1721280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419E2-0635-47D9-AE63-A1B88F1274B9}"/>
              </a:ext>
            </a:extLst>
          </p:cNvPr>
          <p:cNvSpPr>
            <a:spLocks noGrp="1"/>
          </p:cNvSpPr>
          <p:nvPr>
            <p:ph type="title"/>
          </p:nvPr>
        </p:nvSpPr>
        <p:spPr>
          <a:xfrm>
            <a:off x="594404" y="1337110"/>
            <a:ext cx="5633781" cy="664797"/>
          </a:xfrm>
        </p:spPr>
        <p:txBody>
          <a:bodyPr/>
          <a:lstStyle/>
          <a:p>
            <a:r>
              <a:rPr lang="en-US" sz="2400" dirty="0">
                <a:solidFill>
                  <a:schemeClr val="tx1"/>
                </a:solidFill>
              </a:rPr>
              <a:t>The Fraud Exception in Letters of Credit; Injunctive Relief</a:t>
            </a:r>
          </a:p>
        </p:txBody>
      </p:sp>
      <p:sp>
        <p:nvSpPr>
          <p:cNvPr id="3" name="Text Placeholder 2">
            <a:extLst>
              <a:ext uri="{FF2B5EF4-FFF2-40B4-BE49-F238E27FC236}">
                <a16:creationId xmlns:a16="http://schemas.microsoft.com/office/drawing/2014/main" id="{AE4BE16A-6864-455C-97E1-1249A311373A}"/>
              </a:ext>
            </a:extLst>
          </p:cNvPr>
          <p:cNvSpPr>
            <a:spLocks noGrp="1"/>
          </p:cNvSpPr>
          <p:nvPr>
            <p:ph type="body" sz="quarter" idx="12"/>
          </p:nvPr>
        </p:nvSpPr>
        <p:spPr>
          <a:xfrm>
            <a:off x="594403" y="2132856"/>
            <a:ext cx="7846640" cy="3312368"/>
          </a:xfrm>
        </p:spPr>
        <p:txBody>
          <a:bodyPr vert="horz" lIns="0" tIns="45720" rIns="0" bIns="45720" rtlCol="0">
            <a:noAutofit/>
          </a:bodyPr>
          <a:lstStyle/>
          <a:p>
            <a:pPr marL="0" indent="0" algn="just">
              <a:lnSpc>
                <a:spcPct val="150000"/>
              </a:lnSpc>
              <a:buNone/>
            </a:pPr>
            <a:r>
              <a:rPr lang="en-US" dirty="0">
                <a:cs typeface="Calibri Light" panose="020F0302020204030204" pitchFamily="34" charset="0"/>
              </a:rPr>
              <a:t>The Fraud Exception stated: </a:t>
            </a:r>
          </a:p>
          <a:p>
            <a:pPr marL="0" indent="0" algn="just">
              <a:lnSpc>
                <a:spcPct val="150000"/>
              </a:lnSpc>
              <a:buNone/>
            </a:pPr>
            <a:r>
              <a:rPr lang="en-US" sz="1200" dirty="0">
                <a:cs typeface="Calibri Light" panose="020F0302020204030204" pitchFamily="34" charset="0"/>
              </a:rPr>
              <a:t>Lord Diplock’s fraud exception in </a:t>
            </a:r>
            <a:r>
              <a:rPr lang="en-US" sz="1200" b="1" i="1" dirty="0">
                <a:cs typeface="Calibri Light" panose="020F0302020204030204" pitchFamily="34" charset="0"/>
              </a:rPr>
              <a:t>United City Merchants (Investments) Ltd v Royal Bank of Canada </a:t>
            </a:r>
            <a:r>
              <a:rPr lang="en-US" sz="1200" b="1" dirty="0">
                <a:cs typeface="Calibri Light" panose="020F0302020204030204" pitchFamily="34" charset="0"/>
              </a:rPr>
              <a:t>[1983] 1 AC 168, [1982] 2 All ER 720</a:t>
            </a:r>
            <a:r>
              <a:rPr lang="en-US" sz="1200" dirty="0">
                <a:cs typeface="Calibri Light" panose="020F0302020204030204" pitchFamily="34" charset="0"/>
              </a:rPr>
              <a:t>:-</a:t>
            </a:r>
          </a:p>
          <a:p>
            <a:pPr marL="0" indent="0" algn="just">
              <a:lnSpc>
                <a:spcPct val="150000"/>
              </a:lnSpc>
              <a:buNone/>
            </a:pPr>
            <a:r>
              <a:rPr lang="en-US" sz="1200" dirty="0">
                <a:cs typeface="Calibri Light" panose="020F0302020204030204" pitchFamily="34" charset="0"/>
              </a:rPr>
              <a:t>“The whole commercial purpose for which the system of confirmed irrevocable credits has been developed in international trade is to give the seller an assured right to be paid before he parts with control of the goods that does not permit any dispute with the buyer as to the performance of the contract being used as a ground for non-payment or reduction or deferment of payment.</a:t>
            </a:r>
          </a:p>
          <a:p>
            <a:pPr marL="0" indent="0" algn="just">
              <a:lnSpc>
                <a:spcPct val="150000"/>
              </a:lnSpc>
              <a:buNone/>
            </a:pPr>
            <a:r>
              <a:rPr lang="en-US" sz="1200" dirty="0">
                <a:cs typeface="Calibri Light" panose="020F0302020204030204" pitchFamily="34" charset="0"/>
              </a:rPr>
              <a:t>To this general statement of principle as to the contractual obligations of the confirming bank to the seller, there is one established exception: that is, where the seller, for the purpose of drawing credit, fraudulently presents to the confirming bank documents that contain, expressly or by implication, material representations of fact that to his knowledge are untrue.”</a:t>
            </a:r>
          </a:p>
          <a:p>
            <a:pPr marL="0" indent="0" algn="just">
              <a:lnSpc>
                <a:spcPct val="150000"/>
              </a:lnSpc>
              <a:buNone/>
            </a:pPr>
            <a:endParaRPr lang="en-US" dirty="0">
              <a:cs typeface="Calibri Light" panose="020F0302020204030204" pitchFamily="34" charset="0"/>
            </a:endParaRPr>
          </a:p>
        </p:txBody>
      </p:sp>
      <p:cxnSp>
        <p:nvCxnSpPr>
          <p:cNvPr id="4" name="Straight Connector 3">
            <a:extLst>
              <a:ext uri="{FF2B5EF4-FFF2-40B4-BE49-F238E27FC236}">
                <a16:creationId xmlns:a16="http://schemas.microsoft.com/office/drawing/2014/main" id="{6722E371-63D3-47F8-9387-D0B2774CC958}"/>
              </a:ext>
            </a:extLst>
          </p:cNvPr>
          <p:cNvCxnSpPr>
            <a:cxnSpLocks/>
          </p:cNvCxnSpPr>
          <p:nvPr/>
        </p:nvCxnSpPr>
        <p:spPr>
          <a:xfrm>
            <a:off x="467544" y="2132856"/>
            <a:ext cx="6552728" cy="0"/>
          </a:xfrm>
          <a:prstGeom prst="line">
            <a:avLst/>
          </a:prstGeom>
          <a:ln w="19050">
            <a:solidFill>
              <a:srgbClr val="DA5129"/>
            </a:solidFill>
          </a:ln>
        </p:spPr>
        <p:style>
          <a:lnRef idx="1">
            <a:schemeClr val="dk1"/>
          </a:lnRef>
          <a:fillRef idx="0">
            <a:schemeClr val="dk1"/>
          </a:fillRef>
          <a:effectRef idx="0">
            <a:schemeClr val="dk1"/>
          </a:effectRef>
          <a:fontRef idx="minor">
            <a:schemeClr val="tx1"/>
          </a:fontRef>
        </p:style>
      </p:cxnSp>
      <p:pic>
        <p:nvPicPr>
          <p:cNvPr id="5"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8965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419E2-0635-47D9-AE63-A1B88F1274B9}"/>
              </a:ext>
            </a:extLst>
          </p:cNvPr>
          <p:cNvSpPr>
            <a:spLocks noGrp="1"/>
          </p:cNvSpPr>
          <p:nvPr>
            <p:ph type="title"/>
          </p:nvPr>
        </p:nvSpPr>
        <p:spPr>
          <a:xfrm>
            <a:off x="594404" y="1337110"/>
            <a:ext cx="5633781" cy="664797"/>
          </a:xfrm>
        </p:spPr>
        <p:txBody>
          <a:bodyPr/>
          <a:lstStyle/>
          <a:p>
            <a:r>
              <a:rPr lang="en-US" sz="2400" dirty="0">
                <a:solidFill>
                  <a:schemeClr val="tx1"/>
                </a:solidFill>
              </a:rPr>
              <a:t>The Fraud Exception in Letters of Credit; Injunctive Relief</a:t>
            </a:r>
          </a:p>
        </p:txBody>
      </p:sp>
      <p:sp>
        <p:nvSpPr>
          <p:cNvPr id="3" name="Text Placeholder 2">
            <a:extLst>
              <a:ext uri="{FF2B5EF4-FFF2-40B4-BE49-F238E27FC236}">
                <a16:creationId xmlns:a16="http://schemas.microsoft.com/office/drawing/2014/main" id="{AE4BE16A-6864-455C-97E1-1249A311373A}"/>
              </a:ext>
            </a:extLst>
          </p:cNvPr>
          <p:cNvSpPr>
            <a:spLocks noGrp="1"/>
          </p:cNvSpPr>
          <p:nvPr>
            <p:ph type="body" sz="quarter" idx="12"/>
          </p:nvPr>
        </p:nvSpPr>
        <p:spPr>
          <a:xfrm>
            <a:off x="594403" y="2132856"/>
            <a:ext cx="7846640" cy="3312368"/>
          </a:xfrm>
        </p:spPr>
        <p:txBody>
          <a:bodyPr vert="horz" lIns="0" tIns="45720" rIns="0" bIns="45720" rtlCol="0">
            <a:noAutofit/>
          </a:bodyPr>
          <a:lstStyle/>
          <a:p>
            <a:pPr marL="0" indent="0" algn="just">
              <a:lnSpc>
                <a:spcPct val="150000"/>
              </a:lnSpc>
              <a:buNone/>
            </a:pPr>
            <a:r>
              <a:rPr lang="en-US" dirty="0">
                <a:cs typeface="Calibri Light" panose="020F0302020204030204" pitchFamily="34" charset="0"/>
              </a:rPr>
              <a:t>Inherent limitations to the Fraud Exception / Injunctive Relief:</a:t>
            </a:r>
          </a:p>
          <a:p>
            <a:pPr marL="628702" lvl="1" indent="-285750" algn="just">
              <a:lnSpc>
                <a:spcPct val="150000"/>
              </a:lnSpc>
            </a:pPr>
            <a:r>
              <a:rPr lang="en-US" dirty="0">
                <a:cs typeface="Calibri Light" panose="020F0302020204030204" pitchFamily="34" charset="0"/>
              </a:rPr>
              <a:t>Materiality of the misrepresentations</a:t>
            </a:r>
          </a:p>
          <a:p>
            <a:pPr marL="628702" lvl="1" indent="-285750" algn="just">
              <a:lnSpc>
                <a:spcPct val="150000"/>
              </a:lnSpc>
            </a:pPr>
            <a:r>
              <a:rPr lang="en-US" dirty="0">
                <a:cs typeface="Calibri Light" panose="020F0302020204030204" pitchFamily="34" charset="0"/>
              </a:rPr>
              <a:t>Beneficiary’s state of mind</a:t>
            </a:r>
          </a:p>
          <a:p>
            <a:pPr marL="628702" lvl="1" indent="-285750" algn="just">
              <a:lnSpc>
                <a:spcPct val="150000"/>
              </a:lnSpc>
            </a:pPr>
            <a:r>
              <a:rPr lang="en-US" dirty="0" err="1">
                <a:cs typeface="Calibri Light" panose="020F0302020204030204" pitchFamily="34" charset="0"/>
              </a:rPr>
              <a:t>Unauthorised</a:t>
            </a:r>
            <a:r>
              <a:rPr lang="en-US" dirty="0">
                <a:cs typeface="Calibri Light" panose="020F0302020204030204" pitchFamily="34" charset="0"/>
              </a:rPr>
              <a:t> / Null documents:</a:t>
            </a:r>
          </a:p>
          <a:p>
            <a:pPr lvl="2" algn="just">
              <a:lnSpc>
                <a:spcPct val="150000"/>
              </a:lnSpc>
            </a:pPr>
            <a:r>
              <a:rPr lang="en-US" sz="1300" b="1" i="1" dirty="0">
                <a:cs typeface="Calibri Light" panose="020F0302020204030204" pitchFamily="34" charset="0"/>
              </a:rPr>
              <a:t>United City Merchants (Investments) Ltd v Royal Bank of Canada </a:t>
            </a:r>
            <a:r>
              <a:rPr lang="en-US" sz="1300" b="1" dirty="0">
                <a:cs typeface="Calibri Light" panose="020F0302020204030204" pitchFamily="34" charset="0"/>
              </a:rPr>
              <a:t>[1983] 1 AC 168, [1982] 2 All ER 720; </a:t>
            </a:r>
          </a:p>
          <a:p>
            <a:pPr lvl="2" algn="just">
              <a:lnSpc>
                <a:spcPct val="150000"/>
              </a:lnSpc>
            </a:pPr>
            <a:r>
              <a:rPr lang="en-US" sz="1300" b="1" i="1" dirty="0" err="1">
                <a:cs typeface="Calibri Light" panose="020F0302020204030204" pitchFamily="34" charset="0"/>
              </a:rPr>
              <a:t>Montrod</a:t>
            </a:r>
            <a:r>
              <a:rPr lang="en-US" sz="1300" b="1" i="1" dirty="0">
                <a:cs typeface="Calibri Light" panose="020F0302020204030204" pitchFamily="34" charset="0"/>
              </a:rPr>
              <a:t> Ltd v </a:t>
            </a:r>
            <a:r>
              <a:rPr lang="en-US" sz="1300" b="1" i="1" dirty="0" err="1">
                <a:cs typeface="Calibri Light" panose="020F0302020204030204" pitchFamily="34" charset="0"/>
              </a:rPr>
              <a:t>Grundkötter</a:t>
            </a:r>
            <a:r>
              <a:rPr lang="en-US" sz="1300" b="1" i="1" dirty="0">
                <a:cs typeface="Calibri Light" panose="020F0302020204030204" pitchFamily="34" charset="0"/>
              </a:rPr>
              <a:t> </a:t>
            </a:r>
            <a:r>
              <a:rPr lang="en-US" sz="1300" b="1" i="1" dirty="0" err="1">
                <a:cs typeface="Calibri Light" panose="020F0302020204030204" pitchFamily="34" charset="0"/>
              </a:rPr>
              <a:t>Fleischvertriebs</a:t>
            </a:r>
            <a:r>
              <a:rPr lang="en-US" sz="1300" b="1" i="1" dirty="0">
                <a:cs typeface="Calibri Light" panose="020F0302020204030204" pitchFamily="34" charset="0"/>
              </a:rPr>
              <a:t> GmbH and another</a:t>
            </a:r>
            <a:r>
              <a:rPr lang="en-US" sz="1300" b="1" dirty="0">
                <a:cs typeface="Calibri Light" panose="020F0302020204030204" pitchFamily="34" charset="0"/>
              </a:rPr>
              <a:t> [2001] EWCA </a:t>
            </a:r>
            <a:r>
              <a:rPr lang="en-US" sz="1300" b="1" dirty="0" err="1">
                <a:cs typeface="Calibri Light" panose="020F0302020204030204" pitchFamily="34" charset="0"/>
              </a:rPr>
              <a:t>Civ</a:t>
            </a:r>
            <a:r>
              <a:rPr lang="en-US" sz="1300" b="1" dirty="0">
                <a:cs typeface="Calibri Light" panose="020F0302020204030204" pitchFamily="34" charset="0"/>
              </a:rPr>
              <a:t> 1954; [2002] 3 All ER 697; </a:t>
            </a:r>
          </a:p>
          <a:p>
            <a:pPr lvl="2" algn="just">
              <a:lnSpc>
                <a:spcPct val="150000"/>
              </a:lnSpc>
            </a:pPr>
            <a:r>
              <a:rPr lang="en-US" sz="1300" b="1" i="1" dirty="0">
                <a:cs typeface="Calibri Light" panose="020F0302020204030204" pitchFamily="34" charset="0"/>
              </a:rPr>
              <a:t>Beam Technology (</a:t>
            </a:r>
            <a:r>
              <a:rPr lang="en-US" sz="1300" b="1" i="1" dirty="0" err="1">
                <a:cs typeface="Calibri Light" panose="020F0302020204030204" pitchFamily="34" charset="0"/>
              </a:rPr>
              <a:t>Mfg</a:t>
            </a:r>
            <a:r>
              <a:rPr lang="en-US" sz="1300" b="1" i="1" dirty="0">
                <a:cs typeface="Calibri Light" panose="020F0302020204030204" pitchFamily="34" charset="0"/>
              </a:rPr>
              <a:t>)  </a:t>
            </a:r>
            <a:r>
              <a:rPr lang="en-US" sz="1300" b="1" i="1" dirty="0" err="1">
                <a:cs typeface="Calibri Light" panose="020F0302020204030204" pitchFamily="34" charset="0"/>
              </a:rPr>
              <a:t>Pte</a:t>
            </a:r>
            <a:r>
              <a:rPr lang="en-US" sz="1300" b="1" i="1" dirty="0">
                <a:cs typeface="Calibri Light" panose="020F0302020204030204" pitchFamily="34" charset="0"/>
              </a:rPr>
              <a:t> Ltd v Standard Chartered Bank </a:t>
            </a:r>
            <a:r>
              <a:rPr lang="en-US" sz="1300" b="1" dirty="0">
                <a:cs typeface="Calibri Light" panose="020F0302020204030204" pitchFamily="34" charset="0"/>
              </a:rPr>
              <a:t>[2003] 1 SLR(R) 597</a:t>
            </a:r>
            <a:endParaRPr lang="en-US" sz="1300" dirty="0">
              <a:cs typeface="Calibri Light" panose="020F0302020204030204" pitchFamily="34" charset="0"/>
            </a:endParaRPr>
          </a:p>
        </p:txBody>
      </p:sp>
      <p:cxnSp>
        <p:nvCxnSpPr>
          <p:cNvPr id="4" name="Straight Connector 3">
            <a:extLst>
              <a:ext uri="{FF2B5EF4-FFF2-40B4-BE49-F238E27FC236}">
                <a16:creationId xmlns:a16="http://schemas.microsoft.com/office/drawing/2014/main" id="{6722E371-63D3-47F8-9387-D0B2774CC958}"/>
              </a:ext>
            </a:extLst>
          </p:cNvPr>
          <p:cNvCxnSpPr>
            <a:cxnSpLocks/>
          </p:cNvCxnSpPr>
          <p:nvPr/>
        </p:nvCxnSpPr>
        <p:spPr>
          <a:xfrm>
            <a:off x="467544" y="2132856"/>
            <a:ext cx="6552728" cy="0"/>
          </a:xfrm>
          <a:prstGeom prst="line">
            <a:avLst/>
          </a:prstGeom>
          <a:ln w="19050">
            <a:solidFill>
              <a:srgbClr val="DA5129"/>
            </a:solidFill>
          </a:ln>
        </p:spPr>
        <p:style>
          <a:lnRef idx="1">
            <a:schemeClr val="dk1"/>
          </a:lnRef>
          <a:fillRef idx="0">
            <a:schemeClr val="dk1"/>
          </a:fillRef>
          <a:effectRef idx="0">
            <a:schemeClr val="dk1"/>
          </a:effectRef>
          <a:fontRef idx="minor">
            <a:schemeClr val="tx1"/>
          </a:fontRef>
        </p:style>
      </p:cxnSp>
      <p:pic>
        <p:nvPicPr>
          <p:cNvPr id="5"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4991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419E2-0635-47D9-AE63-A1B88F1274B9}"/>
              </a:ext>
            </a:extLst>
          </p:cNvPr>
          <p:cNvSpPr>
            <a:spLocks noGrp="1"/>
          </p:cNvSpPr>
          <p:nvPr>
            <p:ph type="title"/>
          </p:nvPr>
        </p:nvSpPr>
        <p:spPr>
          <a:xfrm>
            <a:off x="594404" y="1337110"/>
            <a:ext cx="5633781" cy="664797"/>
          </a:xfrm>
        </p:spPr>
        <p:txBody>
          <a:bodyPr/>
          <a:lstStyle/>
          <a:p>
            <a:r>
              <a:rPr lang="en-US" sz="2400" dirty="0">
                <a:solidFill>
                  <a:schemeClr val="tx1"/>
                </a:solidFill>
              </a:rPr>
              <a:t>The Fraud Exception in Letters of Credit; Injunctive Relief</a:t>
            </a:r>
          </a:p>
        </p:txBody>
      </p:sp>
      <p:sp>
        <p:nvSpPr>
          <p:cNvPr id="3" name="Text Placeholder 2">
            <a:extLst>
              <a:ext uri="{FF2B5EF4-FFF2-40B4-BE49-F238E27FC236}">
                <a16:creationId xmlns:a16="http://schemas.microsoft.com/office/drawing/2014/main" id="{AE4BE16A-6864-455C-97E1-1249A311373A}"/>
              </a:ext>
            </a:extLst>
          </p:cNvPr>
          <p:cNvSpPr>
            <a:spLocks noGrp="1"/>
          </p:cNvSpPr>
          <p:nvPr>
            <p:ph type="body" sz="quarter" idx="12"/>
          </p:nvPr>
        </p:nvSpPr>
        <p:spPr>
          <a:xfrm>
            <a:off x="594403" y="2132856"/>
            <a:ext cx="7846640" cy="3312368"/>
          </a:xfrm>
        </p:spPr>
        <p:txBody>
          <a:bodyPr vert="horz" lIns="0" tIns="45720" rIns="0" bIns="45720" rtlCol="0">
            <a:noAutofit/>
          </a:bodyPr>
          <a:lstStyle/>
          <a:p>
            <a:pPr marL="0" indent="0" algn="just">
              <a:lnSpc>
                <a:spcPct val="150000"/>
              </a:lnSpc>
              <a:buNone/>
            </a:pPr>
            <a:r>
              <a:rPr lang="en-US" dirty="0">
                <a:cs typeface="Calibri Light" panose="020F0302020204030204" pitchFamily="34" charset="0"/>
              </a:rPr>
              <a:t>Inherent limitations to the Fraud Exception / Injunctive Relief:</a:t>
            </a:r>
          </a:p>
          <a:p>
            <a:pPr marL="628702" lvl="1" indent="-285750" algn="just">
              <a:lnSpc>
                <a:spcPct val="150000"/>
              </a:lnSpc>
            </a:pPr>
            <a:r>
              <a:rPr lang="en-US" dirty="0">
                <a:cs typeface="Calibri Light" panose="020F0302020204030204" pitchFamily="34" charset="0"/>
              </a:rPr>
              <a:t>Establishing Clear Case of Fraud at Interlocutory Stage: </a:t>
            </a:r>
            <a:r>
              <a:rPr lang="en-US" b="1" i="1" dirty="0">
                <a:cs typeface="Calibri Light" panose="020F0302020204030204" pitchFamily="34" charset="0"/>
              </a:rPr>
              <a:t>Alternative Power Solution Ltd v Central Electricity Board</a:t>
            </a:r>
            <a:r>
              <a:rPr lang="en-US" b="1" dirty="0">
                <a:cs typeface="Calibri Light" panose="020F0302020204030204" pitchFamily="34" charset="0"/>
              </a:rPr>
              <a:t> [2014] UKPC 31 </a:t>
            </a:r>
          </a:p>
          <a:p>
            <a:pPr marL="628702" lvl="1" indent="-285750" algn="just">
              <a:lnSpc>
                <a:spcPct val="150000"/>
              </a:lnSpc>
            </a:pPr>
            <a:r>
              <a:rPr lang="en-US" dirty="0">
                <a:cs typeface="Calibri Light" panose="020F0302020204030204" pitchFamily="34" charset="0"/>
              </a:rPr>
              <a:t>Back to back credits; negotiating bank still entitled to reimbursement from the issuing bank</a:t>
            </a:r>
          </a:p>
        </p:txBody>
      </p:sp>
      <p:cxnSp>
        <p:nvCxnSpPr>
          <p:cNvPr id="4" name="Straight Connector 3">
            <a:extLst>
              <a:ext uri="{FF2B5EF4-FFF2-40B4-BE49-F238E27FC236}">
                <a16:creationId xmlns:a16="http://schemas.microsoft.com/office/drawing/2014/main" id="{6722E371-63D3-47F8-9387-D0B2774CC958}"/>
              </a:ext>
            </a:extLst>
          </p:cNvPr>
          <p:cNvCxnSpPr>
            <a:cxnSpLocks/>
          </p:cNvCxnSpPr>
          <p:nvPr/>
        </p:nvCxnSpPr>
        <p:spPr>
          <a:xfrm>
            <a:off x="467544" y="2132856"/>
            <a:ext cx="6552728" cy="0"/>
          </a:xfrm>
          <a:prstGeom prst="line">
            <a:avLst/>
          </a:prstGeom>
          <a:ln w="19050">
            <a:solidFill>
              <a:srgbClr val="DA5129"/>
            </a:solidFill>
          </a:ln>
        </p:spPr>
        <p:style>
          <a:lnRef idx="1">
            <a:schemeClr val="dk1"/>
          </a:lnRef>
          <a:fillRef idx="0">
            <a:schemeClr val="dk1"/>
          </a:fillRef>
          <a:effectRef idx="0">
            <a:schemeClr val="dk1"/>
          </a:effectRef>
          <a:fontRef idx="minor">
            <a:schemeClr val="tx1"/>
          </a:fontRef>
        </p:style>
      </p:cxnSp>
      <p:pic>
        <p:nvPicPr>
          <p:cNvPr id="5"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782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b="1" smtClean="0"/>
              <a:t>brickcourt.co.uk </a:t>
            </a:r>
          </a:p>
          <a:p>
            <a:r>
              <a:rPr lang="en-GB" smtClean="0"/>
              <a:t>+44(0)20 7379 3550</a:t>
            </a:r>
            <a:endParaRPr lang="en-GB" dirty="0"/>
          </a:p>
        </p:txBody>
      </p:sp>
      <p:sp>
        <p:nvSpPr>
          <p:cNvPr id="3" name="Title 2"/>
          <p:cNvSpPr>
            <a:spLocks noGrp="1"/>
          </p:cNvSpPr>
          <p:nvPr>
            <p:ph type="title"/>
          </p:nvPr>
        </p:nvSpPr>
        <p:spPr/>
        <p:txBody>
          <a:bodyPr/>
          <a:lstStyle/>
          <a:p>
            <a:r>
              <a:rPr lang="en-GB" dirty="0" smtClean="0"/>
              <a:t>The Balloon GOES UP WHEN….</a:t>
            </a:r>
            <a:endParaRPr lang="en-GB" dirty="0"/>
          </a:p>
        </p:txBody>
      </p:sp>
      <p:sp>
        <p:nvSpPr>
          <p:cNvPr id="4" name="Content Placeholder 3"/>
          <p:cNvSpPr>
            <a:spLocks noGrp="1"/>
          </p:cNvSpPr>
          <p:nvPr>
            <p:ph sz="quarter" idx="11"/>
          </p:nvPr>
        </p:nvSpPr>
        <p:spPr/>
        <p:txBody>
          <a:bodyPr/>
          <a:lstStyle/>
          <a:p>
            <a:pPr lvl="0"/>
            <a:r>
              <a:rPr lang="en-GB" dirty="0"/>
              <a:t>U</a:t>
            </a:r>
            <a:r>
              <a:rPr lang="en-GB" dirty="0" smtClean="0"/>
              <a:t>sually BB </a:t>
            </a:r>
            <a:r>
              <a:rPr lang="en-GB" dirty="0"/>
              <a:t>not paid and B is insolvent. </a:t>
            </a:r>
            <a:r>
              <a:rPr lang="en-GB" dirty="0" smtClean="0"/>
              <a:t>BB </a:t>
            </a:r>
            <a:r>
              <a:rPr lang="en-GB" dirty="0"/>
              <a:t>looks around for its security which includes typically </a:t>
            </a:r>
            <a:r>
              <a:rPr lang="en-GB" dirty="0" smtClean="0"/>
              <a:t>the B/L </a:t>
            </a:r>
            <a:r>
              <a:rPr lang="en-GB" dirty="0"/>
              <a:t>or </a:t>
            </a:r>
            <a:r>
              <a:rPr lang="en-GB" dirty="0" smtClean="0"/>
              <a:t>the right </a:t>
            </a:r>
            <a:r>
              <a:rPr lang="en-GB" dirty="0"/>
              <a:t>to it,  plus </a:t>
            </a:r>
            <a:r>
              <a:rPr lang="en-GB" dirty="0" smtClean="0"/>
              <a:t>an assignment </a:t>
            </a:r>
            <a:r>
              <a:rPr lang="en-GB" dirty="0"/>
              <a:t>of B’s </a:t>
            </a:r>
            <a:r>
              <a:rPr lang="en-GB" dirty="0" smtClean="0"/>
              <a:t>rights </a:t>
            </a:r>
            <a:r>
              <a:rPr lang="en-GB" dirty="0"/>
              <a:t>generally and especially against </a:t>
            </a:r>
            <a:r>
              <a:rPr lang="en-GB" dirty="0" err="1" smtClean="0"/>
              <a:t>SubB</a:t>
            </a:r>
            <a:r>
              <a:rPr lang="en-GB" dirty="0" smtClean="0"/>
              <a:t> (the sub-Buyer). BB finds </a:t>
            </a:r>
            <a:r>
              <a:rPr lang="en-GB" dirty="0"/>
              <a:t>it does not </a:t>
            </a:r>
            <a:r>
              <a:rPr lang="en-GB" dirty="0" smtClean="0"/>
              <a:t>know, either for paid or open LCs</a:t>
            </a:r>
            <a:endParaRPr lang="en-GB" dirty="0"/>
          </a:p>
          <a:p>
            <a:pPr lvl="1"/>
            <a:r>
              <a:rPr lang="en-GB" dirty="0"/>
              <a:t>Where </a:t>
            </a:r>
            <a:r>
              <a:rPr lang="en-GB" dirty="0" smtClean="0"/>
              <a:t>the cargo </a:t>
            </a:r>
            <a:r>
              <a:rPr lang="en-GB" dirty="0"/>
              <a:t>is</a:t>
            </a:r>
          </a:p>
          <a:p>
            <a:pPr lvl="1"/>
            <a:r>
              <a:rPr lang="en-GB" dirty="0"/>
              <a:t>Where </a:t>
            </a:r>
            <a:r>
              <a:rPr lang="en-GB" dirty="0" smtClean="0"/>
              <a:t>the sale </a:t>
            </a:r>
            <a:r>
              <a:rPr lang="en-GB" dirty="0"/>
              <a:t>proceeds from </a:t>
            </a:r>
            <a:r>
              <a:rPr lang="en-GB" dirty="0" err="1"/>
              <a:t>S</a:t>
            </a:r>
            <a:r>
              <a:rPr lang="en-GB" dirty="0" err="1" smtClean="0"/>
              <a:t>ubB</a:t>
            </a:r>
            <a:r>
              <a:rPr lang="en-GB" dirty="0" smtClean="0"/>
              <a:t> </a:t>
            </a:r>
            <a:r>
              <a:rPr lang="en-GB" dirty="0"/>
              <a:t>are</a:t>
            </a:r>
          </a:p>
          <a:p>
            <a:pPr lvl="1"/>
            <a:r>
              <a:rPr lang="en-GB" dirty="0"/>
              <a:t>Where </a:t>
            </a:r>
            <a:r>
              <a:rPr lang="en-GB" dirty="0" smtClean="0"/>
              <a:t>the </a:t>
            </a:r>
            <a:r>
              <a:rPr lang="en-GB" dirty="0" err="1" smtClean="0"/>
              <a:t>b/l</a:t>
            </a:r>
            <a:r>
              <a:rPr lang="en-GB" dirty="0" smtClean="0"/>
              <a:t> is</a:t>
            </a:r>
          </a:p>
          <a:p>
            <a:r>
              <a:rPr lang="en-GB" dirty="0" smtClean="0"/>
              <a:t>What it may find is that B or others in chain have</a:t>
            </a:r>
          </a:p>
          <a:p>
            <a:pPr lvl="1"/>
            <a:r>
              <a:rPr lang="en-GB" dirty="0" smtClean="0"/>
              <a:t>purported to sell the same cargo </a:t>
            </a:r>
            <a:r>
              <a:rPr lang="en-GB" dirty="0"/>
              <a:t>twice</a:t>
            </a:r>
          </a:p>
          <a:p>
            <a:pPr lvl="1"/>
            <a:r>
              <a:rPr lang="en-GB" dirty="0" smtClean="0"/>
              <a:t>created circles or chains of contracts</a:t>
            </a:r>
            <a:endParaRPr lang="en-GB" dirty="0"/>
          </a:p>
          <a:p>
            <a:pPr lvl="1"/>
            <a:r>
              <a:rPr lang="en-GB" dirty="0" smtClean="0"/>
              <a:t>created “Repo</a:t>
            </a:r>
            <a:r>
              <a:rPr lang="en-GB" dirty="0"/>
              <a:t>” transactions</a:t>
            </a:r>
          </a:p>
          <a:p>
            <a:pPr lvl="1"/>
            <a:r>
              <a:rPr lang="en-GB" dirty="0" smtClean="0"/>
              <a:t>Created Offsets/washouts </a:t>
            </a:r>
          </a:p>
          <a:p>
            <a:pPr lvl="1"/>
            <a:r>
              <a:rPr lang="en-GB" dirty="0" smtClean="0"/>
              <a:t>misrepresented the nature/structure of the transactions to BB to obtain the LC</a:t>
            </a:r>
            <a:endParaRPr lang="en-GB" dirty="0"/>
          </a:p>
          <a:p>
            <a:endParaRPr lang="en-GB" dirty="0"/>
          </a:p>
          <a:p>
            <a:endParaRPr lang="en-GB" dirty="0"/>
          </a:p>
        </p:txBody>
      </p:sp>
    </p:spTree>
    <p:extLst>
      <p:ext uri="{BB962C8B-B14F-4D97-AF65-F5344CB8AC3E}">
        <p14:creationId xmlns:p14="http://schemas.microsoft.com/office/powerpoint/2010/main" val="3367070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419E2-0635-47D9-AE63-A1B88F1274B9}"/>
              </a:ext>
            </a:extLst>
          </p:cNvPr>
          <p:cNvSpPr>
            <a:spLocks noGrp="1"/>
          </p:cNvSpPr>
          <p:nvPr>
            <p:ph type="title"/>
          </p:nvPr>
        </p:nvSpPr>
        <p:spPr>
          <a:xfrm>
            <a:off x="594404" y="1337110"/>
            <a:ext cx="5633781" cy="664797"/>
          </a:xfrm>
        </p:spPr>
        <p:txBody>
          <a:bodyPr/>
          <a:lstStyle/>
          <a:p>
            <a:r>
              <a:rPr lang="en-US" sz="2400" dirty="0">
                <a:solidFill>
                  <a:schemeClr val="tx1"/>
                </a:solidFill>
              </a:rPr>
              <a:t>The Fraud Exception in Letters of Credit; Injunctive Relief</a:t>
            </a:r>
          </a:p>
        </p:txBody>
      </p:sp>
      <p:sp>
        <p:nvSpPr>
          <p:cNvPr id="3" name="Text Placeholder 2">
            <a:extLst>
              <a:ext uri="{FF2B5EF4-FFF2-40B4-BE49-F238E27FC236}">
                <a16:creationId xmlns:a16="http://schemas.microsoft.com/office/drawing/2014/main" id="{AE4BE16A-6864-455C-97E1-1249A311373A}"/>
              </a:ext>
            </a:extLst>
          </p:cNvPr>
          <p:cNvSpPr>
            <a:spLocks noGrp="1"/>
          </p:cNvSpPr>
          <p:nvPr>
            <p:ph type="body" sz="quarter" idx="12"/>
          </p:nvPr>
        </p:nvSpPr>
        <p:spPr>
          <a:xfrm>
            <a:off x="594403" y="2132856"/>
            <a:ext cx="7846640" cy="3312368"/>
          </a:xfrm>
        </p:spPr>
        <p:txBody>
          <a:bodyPr vert="horz" lIns="0" tIns="45720" rIns="0" bIns="45720" rtlCol="0">
            <a:noAutofit/>
          </a:bodyPr>
          <a:lstStyle/>
          <a:p>
            <a:pPr marL="0" indent="0" algn="just">
              <a:lnSpc>
                <a:spcPct val="150000"/>
              </a:lnSpc>
              <a:buNone/>
            </a:pPr>
            <a:r>
              <a:rPr lang="en-US" dirty="0">
                <a:cs typeface="Calibri Light" panose="020F0302020204030204" pitchFamily="34" charset="0"/>
              </a:rPr>
              <a:t>Apart from an urgent application for an injunction to stop payment under a Letter of Credit, what else can the bank do?</a:t>
            </a:r>
          </a:p>
          <a:p>
            <a:pPr marL="628702" lvl="1" indent="-285750" algn="just">
              <a:lnSpc>
                <a:spcPct val="150000"/>
              </a:lnSpc>
            </a:pPr>
            <a:r>
              <a:rPr lang="en-US" dirty="0">
                <a:cs typeface="Calibri Light" panose="020F0302020204030204" pitchFamily="34" charset="0"/>
              </a:rPr>
              <a:t>Refuse to pay of the credit?</a:t>
            </a:r>
          </a:p>
          <a:p>
            <a:pPr marL="628702" lvl="1" indent="-285750" algn="just">
              <a:lnSpc>
                <a:spcPct val="150000"/>
              </a:lnSpc>
            </a:pPr>
            <a:r>
              <a:rPr lang="en-US" dirty="0" err="1">
                <a:cs typeface="Calibri Light" panose="020F0302020204030204" pitchFamily="34" charset="0"/>
              </a:rPr>
              <a:t>Mareva</a:t>
            </a:r>
            <a:r>
              <a:rPr lang="en-US" dirty="0">
                <a:cs typeface="Calibri Light" panose="020F0302020204030204" pitchFamily="34" charset="0"/>
              </a:rPr>
              <a:t> Injunction? Freezing Order or Property Preservation Order in respect of the goods financed?</a:t>
            </a:r>
          </a:p>
          <a:p>
            <a:pPr marL="628702" lvl="1" indent="-285750" algn="just">
              <a:lnSpc>
                <a:spcPct val="150000"/>
              </a:lnSpc>
            </a:pPr>
            <a:r>
              <a:rPr lang="en-US" dirty="0">
                <a:cs typeface="Calibri Light" panose="020F0302020204030204" pitchFamily="34" charset="0"/>
              </a:rPr>
              <a:t>Suing the beneficiary</a:t>
            </a:r>
          </a:p>
          <a:p>
            <a:pPr marL="628702" lvl="1" indent="-285750" algn="just">
              <a:lnSpc>
                <a:spcPct val="150000"/>
              </a:lnSpc>
            </a:pPr>
            <a:r>
              <a:rPr lang="en-US">
                <a:cs typeface="Calibri Light" panose="020F0302020204030204" pitchFamily="34" charset="0"/>
              </a:rPr>
              <a:t>Rescission </a:t>
            </a:r>
            <a:r>
              <a:rPr lang="en-US" dirty="0">
                <a:cs typeface="Calibri Light" panose="020F0302020204030204" pitchFamily="34" charset="0"/>
              </a:rPr>
              <a:t>of the Letter of Credit</a:t>
            </a:r>
          </a:p>
        </p:txBody>
      </p:sp>
      <p:cxnSp>
        <p:nvCxnSpPr>
          <p:cNvPr id="4" name="Straight Connector 3">
            <a:extLst>
              <a:ext uri="{FF2B5EF4-FFF2-40B4-BE49-F238E27FC236}">
                <a16:creationId xmlns:a16="http://schemas.microsoft.com/office/drawing/2014/main" id="{6722E371-63D3-47F8-9387-D0B2774CC958}"/>
              </a:ext>
            </a:extLst>
          </p:cNvPr>
          <p:cNvCxnSpPr>
            <a:cxnSpLocks/>
          </p:cNvCxnSpPr>
          <p:nvPr/>
        </p:nvCxnSpPr>
        <p:spPr>
          <a:xfrm>
            <a:off x="467544" y="2132856"/>
            <a:ext cx="6552728" cy="0"/>
          </a:xfrm>
          <a:prstGeom prst="line">
            <a:avLst/>
          </a:prstGeom>
          <a:ln w="19050">
            <a:solidFill>
              <a:srgbClr val="DA5129"/>
            </a:solidFill>
          </a:ln>
        </p:spPr>
        <p:style>
          <a:lnRef idx="1">
            <a:schemeClr val="dk1"/>
          </a:lnRef>
          <a:fillRef idx="0">
            <a:schemeClr val="dk1"/>
          </a:fillRef>
          <a:effectRef idx="0">
            <a:schemeClr val="dk1"/>
          </a:effectRef>
          <a:fontRef idx="minor">
            <a:schemeClr val="tx1"/>
          </a:fontRef>
        </p:style>
      </p:cxnSp>
      <p:pic>
        <p:nvPicPr>
          <p:cNvPr id="5"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3270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BG"/>
          <p:cNvSpPr/>
          <p:nvPr/>
        </p:nvSpPr>
        <p:spPr bwMode="auto">
          <a:xfrm>
            <a:off x="536576" y="2179769"/>
            <a:ext cx="8285163" cy="1558336"/>
          </a:xfrm>
          <a:prstGeom prst="rect">
            <a:avLst/>
          </a:prstGeom>
          <a:solidFill>
            <a:schemeClr val="bg2">
              <a:lumMod val="10000"/>
              <a:lumOff val="90000"/>
              <a:alpha val="89804"/>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latin typeface="+mj-lt"/>
            </a:endParaRPr>
          </a:p>
        </p:txBody>
      </p:sp>
      <p:sp>
        <p:nvSpPr>
          <p:cNvPr id="11268" name="Content Placeholder 4"/>
          <p:cNvSpPr txBox="1">
            <a:spLocks/>
          </p:cNvSpPr>
          <p:nvPr/>
        </p:nvSpPr>
        <p:spPr bwMode="auto">
          <a:xfrm>
            <a:off x="964407" y="3068961"/>
            <a:ext cx="7215187" cy="61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defTabSz="455613"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defTabSz="455613"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defTabSz="455613"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defTabSz="455613"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1400" b="1" dirty="0">
                <a:solidFill>
                  <a:srgbClr val="E06948"/>
                </a:solidFill>
                <a:latin typeface="Arial" pitchFamily="34" charset="0"/>
                <a:ea typeface="Roboto Medium" panose="02000000000000000000" pitchFamily="2" charset="0"/>
              </a:rPr>
              <a:t>Leong Kah Wah </a:t>
            </a:r>
          </a:p>
          <a:p>
            <a:pPr algn="ctr" eaLnBrk="1" hangingPunct="1"/>
            <a:endParaRPr lang="en-US" sz="1400" dirty="0" smtClean="0">
              <a:solidFill>
                <a:srgbClr val="3A383F"/>
              </a:solidFill>
              <a:latin typeface="+mj-lt"/>
            </a:endParaRPr>
          </a:p>
          <a:p>
            <a:pPr algn="ctr" eaLnBrk="1" hangingPunct="1"/>
            <a:r>
              <a:rPr lang="en-US" sz="1400" dirty="0" smtClean="0">
                <a:solidFill>
                  <a:srgbClr val="3A383F"/>
                </a:solidFill>
                <a:latin typeface="+mj-lt"/>
              </a:rPr>
              <a:t>3 </a:t>
            </a:r>
            <a:r>
              <a:rPr lang="en-US" sz="1400" dirty="0">
                <a:solidFill>
                  <a:srgbClr val="3A383F"/>
                </a:solidFill>
                <a:latin typeface="+mj-lt"/>
              </a:rPr>
              <a:t>December 2020</a:t>
            </a:r>
          </a:p>
        </p:txBody>
      </p:sp>
      <p:cxnSp>
        <p:nvCxnSpPr>
          <p:cNvPr id="14" name="Straight Connector 13"/>
          <p:cNvCxnSpPr/>
          <p:nvPr/>
        </p:nvCxnSpPr>
        <p:spPr>
          <a:xfrm>
            <a:off x="781050" y="2932049"/>
            <a:ext cx="7797800" cy="0"/>
          </a:xfrm>
          <a:prstGeom prst="line">
            <a:avLst/>
          </a:prstGeom>
          <a:ln w="19050">
            <a:solidFill>
              <a:srgbClr val="DA5129"/>
            </a:solidFill>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812800" y="2378342"/>
            <a:ext cx="7797800" cy="400110"/>
          </a:xfrm>
          <a:prstGeom prst="rect">
            <a:avLst/>
          </a:prstGeom>
          <a:noFill/>
        </p:spPr>
        <p:txBody>
          <a:bodyPr wrap="square" rtlCol="0">
            <a:spAutoFit/>
          </a:bodyPr>
          <a:lstStyle/>
          <a:p>
            <a:pPr algn="ctr"/>
            <a:r>
              <a:rPr lang="en-US" sz="2000" cap="all" dirty="0">
                <a:latin typeface="+mj-lt"/>
              </a:rPr>
              <a:t>Title to Sue: Moving away from the </a:t>
            </a:r>
            <a:r>
              <a:rPr lang="en-US" sz="2000" cap="all" dirty="0" smtClean="0">
                <a:latin typeface="+mj-lt"/>
              </a:rPr>
              <a:t>Aliakmon</a:t>
            </a:r>
            <a:endParaRPr lang="en-SG" sz="2000" cap="all" dirty="0">
              <a:latin typeface="+mj-lt"/>
            </a:endParaRPr>
          </a:p>
        </p:txBody>
      </p:sp>
      <p:pic>
        <p:nvPicPr>
          <p:cNvPr id="11" name="Content Placeholder 4">
            <a:extLst>
              <a:ext uri="{FF2B5EF4-FFF2-40B4-BE49-F238E27FC236}">
                <a16:creationId xmlns:a16="http://schemas.microsoft.com/office/drawing/2014/main" id="{0E53B4D1-7326-4FCC-9624-1195FBD4C3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36575" y="1322072"/>
            <a:ext cx="2682515" cy="23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5D06D5CB-E2CA-4377-9887-9C874FBADC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577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6DA2DA-3395-4718-B671-459A8F323781}"/>
              </a:ext>
            </a:extLst>
          </p:cNvPr>
          <p:cNvPicPr>
            <a:picLocks noChangeAspect="1"/>
          </p:cNvPicPr>
          <p:nvPr/>
        </p:nvPicPr>
        <p:blipFill>
          <a:blip r:embed="rId2"/>
          <a:stretch>
            <a:fillRect/>
          </a:stretch>
        </p:blipFill>
        <p:spPr>
          <a:xfrm>
            <a:off x="2398213" y="1540609"/>
            <a:ext cx="3888432" cy="3997429"/>
          </a:xfrm>
          <a:prstGeom prst="rect">
            <a:avLst/>
          </a:prstGeom>
        </p:spPr>
      </p:pic>
      <p:sp>
        <p:nvSpPr>
          <p:cNvPr id="11" name="Text Placeholder 10"/>
          <p:cNvSpPr>
            <a:spLocks noGrp="1"/>
          </p:cNvSpPr>
          <p:nvPr>
            <p:ph type="body" sz="quarter" idx="12"/>
          </p:nvPr>
        </p:nvSpPr>
        <p:spPr>
          <a:xfrm>
            <a:off x="2411760" y="2852936"/>
            <a:ext cx="5400600" cy="1008112"/>
          </a:xfrm>
        </p:spPr>
        <p:txBody>
          <a:bodyPr/>
          <a:lstStyle/>
          <a:p>
            <a:pPr marL="0" indent="0">
              <a:buNone/>
            </a:pPr>
            <a:r>
              <a:rPr lang="en-SG" sz="2000" dirty="0"/>
              <a:t> </a:t>
            </a:r>
            <a:endParaRPr lang="en-GB" sz="2000" dirty="0"/>
          </a:p>
          <a:p>
            <a:endParaRPr lang="en-SG" dirty="0">
              <a:latin typeface="+mj-lt"/>
            </a:endParaRPr>
          </a:p>
        </p:txBody>
      </p:sp>
      <p:sp>
        <p:nvSpPr>
          <p:cNvPr id="3" name="Title 2">
            <a:extLst>
              <a:ext uri="{FF2B5EF4-FFF2-40B4-BE49-F238E27FC236}">
                <a16:creationId xmlns:a16="http://schemas.microsoft.com/office/drawing/2014/main" id="{BE7C310A-9402-46DE-8278-D1015DDB6325}"/>
              </a:ext>
            </a:extLst>
          </p:cNvPr>
          <p:cNvSpPr>
            <a:spLocks noGrp="1"/>
          </p:cNvSpPr>
          <p:nvPr>
            <p:ph type="title"/>
          </p:nvPr>
        </p:nvSpPr>
        <p:spPr>
          <a:xfrm>
            <a:off x="594403" y="1245143"/>
            <a:ext cx="6641893" cy="249299"/>
          </a:xfrm>
        </p:spPr>
        <p:txBody>
          <a:bodyPr/>
          <a:lstStyle/>
          <a:p>
            <a:r>
              <a:rPr lang="en-SG" sz="1800" dirty="0">
                <a:solidFill>
                  <a:schemeClr val="accent2">
                    <a:lumMod val="75000"/>
                  </a:schemeClr>
                </a:solidFill>
              </a:rPr>
              <a:t>T</a:t>
            </a:r>
            <a:r>
              <a:rPr lang="en-GB" sz="1800" dirty="0">
                <a:solidFill>
                  <a:schemeClr val="accent2">
                    <a:lumMod val="75000"/>
                  </a:schemeClr>
                </a:solidFill>
              </a:rPr>
              <a:t>he Aliakmon has departed</a:t>
            </a:r>
            <a:endParaRPr lang="en-SG" sz="1800" dirty="0"/>
          </a:p>
        </p:txBody>
      </p:sp>
      <p:pic>
        <p:nvPicPr>
          <p:cNvPr id="5" name="Picture 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517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 Placeholder 10"/>
          <p:cNvSpPr>
            <a:spLocks noGrp="1"/>
          </p:cNvSpPr>
          <p:nvPr>
            <p:ph type="body" sz="quarter" idx="12"/>
          </p:nvPr>
        </p:nvSpPr>
        <p:spPr>
          <a:xfrm>
            <a:off x="611560" y="1844825"/>
            <a:ext cx="7027862" cy="2088231"/>
          </a:xfrm>
        </p:spPr>
        <p:txBody>
          <a:bodyPr>
            <a:normAutofit/>
          </a:bodyPr>
          <a:lstStyle/>
          <a:p>
            <a:pPr marL="0" indent="0">
              <a:buNone/>
            </a:pPr>
            <a:r>
              <a:rPr lang="en-SG" dirty="0"/>
              <a:t> </a:t>
            </a:r>
            <a:endParaRPr lang="en-GB" dirty="0"/>
          </a:p>
          <a:p>
            <a:pPr marL="400050" indent="-400050">
              <a:lnSpc>
                <a:spcPct val="100000"/>
              </a:lnSpc>
              <a:spcBef>
                <a:spcPts val="1200"/>
              </a:spcBef>
              <a:buAutoNum type="romanUcPeriod"/>
            </a:pPr>
            <a:r>
              <a:rPr lang="en-SG" dirty="0"/>
              <a:t>Title to sue in negligence: title to, and possession of, the damaged property at the time of damage, no longer a requirement.</a:t>
            </a:r>
          </a:p>
          <a:p>
            <a:pPr marL="400050" indent="-400050">
              <a:lnSpc>
                <a:spcPct val="100000"/>
              </a:lnSpc>
              <a:spcBef>
                <a:spcPts val="1800"/>
              </a:spcBef>
              <a:buAutoNum type="romanUcPeriod"/>
            </a:pPr>
            <a:r>
              <a:rPr lang="en-SG" dirty="0"/>
              <a:t>Pure economic losses are recoverable.</a:t>
            </a:r>
            <a:endParaRPr lang="en-GB" dirty="0"/>
          </a:p>
          <a:p>
            <a:endParaRPr lang="en-SG" dirty="0">
              <a:latin typeface="+mj-lt"/>
            </a:endParaRPr>
          </a:p>
        </p:txBody>
      </p:sp>
      <p:pic>
        <p:nvPicPr>
          <p:cNvPr id="3" name="Picture 5"/>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8113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594403" y="1245143"/>
            <a:ext cx="6641893" cy="249299"/>
          </a:xfrm>
        </p:spPr>
        <p:txBody>
          <a:bodyPr/>
          <a:lstStyle/>
          <a:p>
            <a:r>
              <a:rPr lang="en-GB" sz="1800" i="1" dirty="0">
                <a:solidFill>
                  <a:schemeClr val="accent2">
                    <a:lumMod val="75000"/>
                  </a:schemeClr>
                </a:solidFill>
              </a:rPr>
              <a:t>Wilmar Trading Pte Ltd v Heroic Warrior Inc </a:t>
            </a:r>
            <a:r>
              <a:rPr lang="en-GB" sz="1800" dirty="0">
                <a:solidFill>
                  <a:schemeClr val="accent2">
                    <a:lumMod val="75000"/>
                  </a:schemeClr>
                </a:solidFill>
              </a:rPr>
              <a:t>[2020] 4 SLR 357</a:t>
            </a:r>
            <a:endParaRPr lang="en-SG" sz="1800" dirty="0"/>
          </a:p>
        </p:txBody>
      </p:sp>
      <p:sp>
        <p:nvSpPr>
          <p:cNvPr id="11" name="Text Placeholder 10"/>
          <p:cNvSpPr>
            <a:spLocks noGrp="1"/>
          </p:cNvSpPr>
          <p:nvPr>
            <p:ph type="body" sz="quarter" idx="12"/>
          </p:nvPr>
        </p:nvSpPr>
        <p:spPr>
          <a:xfrm>
            <a:off x="594402" y="1988840"/>
            <a:ext cx="7027862" cy="3096344"/>
          </a:xfrm>
        </p:spPr>
        <p:txBody>
          <a:bodyPr>
            <a:noAutofit/>
          </a:bodyPr>
          <a:lstStyle/>
          <a:p>
            <a:pPr marL="0" indent="0">
              <a:buNone/>
            </a:pPr>
            <a:r>
              <a:rPr lang="en-SG" dirty="0"/>
              <a:t>Facts</a:t>
            </a:r>
            <a:endParaRPr lang="en-GB" dirty="0"/>
          </a:p>
          <a:p>
            <a:endParaRPr lang="en-GB" dirty="0"/>
          </a:p>
          <a:p>
            <a:pPr marL="357188" indent="-357188"/>
            <a:r>
              <a:rPr lang="en-SG" dirty="0"/>
              <a:t>P, FOB Buyer, &amp; also VC from sub-TC. D, Owners.</a:t>
            </a:r>
            <a:endParaRPr lang="en-GB" dirty="0"/>
          </a:p>
          <a:p>
            <a:pPr marL="357188" indent="-357188">
              <a:lnSpc>
                <a:spcPct val="100000"/>
              </a:lnSpc>
              <a:spcBef>
                <a:spcPts val="1800"/>
              </a:spcBef>
            </a:pPr>
            <a:r>
              <a:rPr lang="en-SG" dirty="0"/>
              <a:t>Tank top cracked during loading; cargo already onboard discharged; transhipped. No B/Ls were issued, loading not completed.</a:t>
            </a:r>
            <a:endParaRPr lang="en-GB" dirty="0"/>
          </a:p>
          <a:p>
            <a:pPr marL="357188" indent="-357188">
              <a:lnSpc>
                <a:spcPct val="100000"/>
              </a:lnSpc>
              <a:spcBef>
                <a:spcPts val="1800"/>
              </a:spcBef>
            </a:pPr>
            <a:r>
              <a:rPr lang="en-SG" dirty="0"/>
              <a:t>P claimed cargo damage, cargo shortage, loss of use of the vessel.</a:t>
            </a:r>
            <a:endParaRPr lang="en-GB" dirty="0"/>
          </a:p>
          <a:p>
            <a:pPr marL="0" indent="0">
              <a:buNone/>
            </a:pPr>
            <a:endParaRPr lang="en-SG" dirty="0">
              <a:latin typeface="+mj-lt"/>
            </a:endParaRPr>
          </a:p>
        </p:txBody>
      </p:sp>
      <p:pic>
        <p:nvPicPr>
          <p:cNvPr id="4" name="Picture 5"/>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4746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594403" y="1281601"/>
            <a:ext cx="6033600" cy="249299"/>
          </a:xfrm>
        </p:spPr>
        <p:txBody>
          <a:bodyPr/>
          <a:lstStyle/>
          <a:p>
            <a:r>
              <a:rPr lang="en-GB" sz="1800" dirty="0">
                <a:solidFill>
                  <a:schemeClr val="accent2">
                    <a:lumMod val="75000"/>
                  </a:schemeClr>
                </a:solidFill>
              </a:rPr>
              <a:t>P’s case:</a:t>
            </a:r>
            <a:endParaRPr lang="en-SG" sz="1800" dirty="0"/>
          </a:p>
        </p:txBody>
      </p:sp>
      <p:sp>
        <p:nvSpPr>
          <p:cNvPr id="11" name="Text Placeholder 10"/>
          <p:cNvSpPr>
            <a:spLocks noGrp="1"/>
          </p:cNvSpPr>
          <p:nvPr>
            <p:ph type="body" sz="quarter" idx="12"/>
          </p:nvPr>
        </p:nvSpPr>
        <p:spPr>
          <a:xfrm>
            <a:off x="971600" y="2708920"/>
            <a:ext cx="7027862" cy="1368152"/>
          </a:xfrm>
        </p:spPr>
        <p:txBody>
          <a:bodyPr>
            <a:noAutofit/>
          </a:bodyPr>
          <a:lstStyle/>
          <a:p>
            <a:pPr marL="357188" indent="-357188">
              <a:lnSpc>
                <a:spcPct val="100000"/>
              </a:lnSpc>
              <a:spcBef>
                <a:spcPts val="1200"/>
              </a:spcBef>
              <a:buAutoNum type="romanUcPeriod"/>
            </a:pPr>
            <a:r>
              <a:rPr lang="en-SG" dirty="0"/>
              <a:t>Contract. Express/Implied.</a:t>
            </a:r>
          </a:p>
          <a:p>
            <a:pPr marL="357188" indent="-357188">
              <a:lnSpc>
                <a:spcPct val="100000"/>
              </a:lnSpc>
              <a:spcBef>
                <a:spcPts val="1800"/>
              </a:spcBef>
              <a:buAutoNum type="romanUcPeriod"/>
            </a:pPr>
            <a:r>
              <a:rPr lang="en-SG" dirty="0"/>
              <a:t>Negligence. D owed a duty of care to FOB Buyer, P.</a:t>
            </a:r>
            <a:endParaRPr lang="en-GB" dirty="0"/>
          </a:p>
        </p:txBody>
      </p:sp>
      <p:pic>
        <p:nvPicPr>
          <p:cNvPr id="4" name="Picture 5"/>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32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594403" y="1281601"/>
            <a:ext cx="6033600" cy="249299"/>
          </a:xfrm>
        </p:spPr>
        <p:txBody>
          <a:bodyPr/>
          <a:lstStyle/>
          <a:p>
            <a:r>
              <a:rPr lang="en-US" sz="1800" dirty="0">
                <a:solidFill>
                  <a:schemeClr val="accent2">
                    <a:lumMod val="75000"/>
                  </a:schemeClr>
                </a:solidFill>
              </a:rPr>
              <a:t>D</a:t>
            </a:r>
            <a:r>
              <a:rPr lang="en-GB" sz="1800" dirty="0">
                <a:solidFill>
                  <a:schemeClr val="accent2">
                    <a:lumMod val="75000"/>
                  </a:schemeClr>
                </a:solidFill>
              </a:rPr>
              <a:t>’s case:</a:t>
            </a:r>
            <a:endParaRPr lang="en-SG" sz="1800" dirty="0"/>
          </a:p>
        </p:txBody>
      </p:sp>
      <p:sp>
        <p:nvSpPr>
          <p:cNvPr id="11" name="Text Placeholder 10"/>
          <p:cNvSpPr>
            <a:spLocks noGrp="1"/>
          </p:cNvSpPr>
          <p:nvPr>
            <p:ph type="body" sz="quarter" idx="12"/>
          </p:nvPr>
        </p:nvSpPr>
        <p:spPr>
          <a:xfrm>
            <a:off x="899592" y="2367289"/>
            <a:ext cx="7027862" cy="1728192"/>
          </a:xfrm>
        </p:spPr>
        <p:txBody>
          <a:bodyPr/>
          <a:lstStyle/>
          <a:p>
            <a:pPr marL="357188" indent="-357188">
              <a:lnSpc>
                <a:spcPct val="100000"/>
              </a:lnSpc>
              <a:spcBef>
                <a:spcPts val="1200"/>
              </a:spcBef>
              <a:buAutoNum type="romanUcPeriod"/>
            </a:pPr>
            <a:r>
              <a:rPr lang="en-SG" dirty="0"/>
              <a:t>No B/Ls. Even if it was issued, it would have been TC B/Ls, not Owners’ B/Ls.</a:t>
            </a:r>
          </a:p>
          <a:p>
            <a:pPr marL="357188" indent="-357188">
              <a:lnSpc>
                <a:spcPct val="100000"/>
              </a:lnSpc>
              <a:spcBef>
                <a:spcPts val="1800"/>
              </a:spcBef>
              <a:buAutoNum type="romanUcPeriod"/>
            </a:pPr>
            <a:r>
              <a:rPr lang="en-SG" dirty="0"/>
              <a:t>P has not paid; P has not acquired ownership and/or possessory rights to the cargo at the time damage was suffered. </a:t>
            </a:r>
            <a:r>
              <a:rPr lang="en-SG" i="1" dirty="0"/>
              <a:t>The Aliakmon</a:t>
            </a:r>
            <a:r>
              <a:rPr lang="en-SG" dirty="0"/>
              <a:t> principle.</a:t>
            </a:r>
            <a:endParaRPr lang="en-GB" dirty="0"/>
          </a:p>
        </p:txBody>
      </p:sp>
      <p:pic>
        <p:nvPicPr>
          <p:cNvPr id="4" name="Picture 5"/>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8429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594403" y="1281601"/>
            <a:ext cx="6033600" cy="249299"/>
          </a:xfrm>
        </p:spPr>
        <p:txBody>
          <a:bodyPr/>
          <a:lstStyle/>
          <a:p>
            <a:r>
              <a:rPr lang="en-GB" sz="1800" dirty="0">
                <a:solidFill>
                  <a:schemeClr val="accent2">
                    <a:lumMod val="75000"/>
                  </a:schemeClr>
                </a:solidFill>
              </a:rPr>
              <a:t>Decision</a:t>
            </a:r>
            <a:endParaRPr lang="en-SG" sz="1800" dirty="0"/>
          </a:p>
        </p:txBody>
      </p:sp>
      <p:sp>
        <p:nvSpPr>
          <p:cNvPr id="11" name="Text Placeholder 10"/>
          <p:cNvSpPr>
            <a:spLocks noGrp="1"/>
          </p:cNvSpPr>
          <p:nvPr>
            <p:ph type="body" sz="quarter" idx="12"/>
          </p:nvPr>
        </p:nvSpPr>
        <p:spPr>
          <a:xfrm>
            <a:off x="594403" y="2132856"/>
            <a:ext cx="7027862" cy="2736304"/>
          </a:xfrm>
        </p:spPr>
        <p:txBody>
          <a:bodyPr/>
          <a:lstStyle/>
          <a:p>
            <a:pPr marL="358775" indent="-358775">
              <a:lnSpc>
                <a:spcPct val="100000"/>
              </a:lnSpc>
              <a:spcBef>
                <a:spcPts val="1200"/>
              </a:spcBef>
              <a:buAutoNum type="romanUcPeriod"/>
            </a:pPr>
            <a:r>
              <a:rPr lang="en-SG" dirty="0"/>
              <a:t>No contract.</a:t>
            </a:r>
          </a:p>
          <a:p>
            <a:pPr marL="358775" indent="-358775">
              <a:lnSpc>
                <a:spcPct val="100000"/>
              </a:lnSpc>
              <a:spcBef>
                <a:spcPts val="1800"/>
              </a:spcBef>
              <a:buAutoNum type="romanUcPeriod"/>
            </a:pPr>
            <a:r>
              <a:rPr lang="en-SG" dirty="0"/>
              <a:t>For negligence, to find that a duty of care exists, the test is ‘Proximity – Factual and Legal’, &amp; ‘Policy considerations’. </a:t>
            </a:r>
            <a:r>
              <a:rPr lang="en-SG" i="1" dirty="0"/>
              <a:t>NTUC </a:t>
            </a:r>
            <a:r>
              <a:rPr lang="en-SG" i="1" dirty="0" err="1"/>
              <a:t>Foodfare</a:t>
            </a:r>
            <a:r>
              <a:rPr lang="en-SG" dirty="0"/>
              <a:t>, CA, [2018] 2 SLR 588: </a:t>
            </a:r>
            <a:r>
              <a:rPr lang="en-SG" i="1" dirty="0"/>
              <a:t>The Aliakmon</a:t>
            </a:r>
            <a:r>
              <a:rPr lang="en-SG" dirty="0"/>
              <a:t> principle is not a part of our law. It existed to exclude pure economic loss under English law, but under Singapore law, since </a:t>
            </a:r>
            <a:r>
              <a:rPr lang="en-SG" i="1" dirty="0" err="1"/>
              <a:t>Spandeck</a:t>
            </a:r>
            <a:r>
              <a:rPr lang="en-SG" i="1" dirty="0"/>
              <a:t>,</a:t>
            </a:r>
            <a:r>
              <a:rPr lang="en-SG" dirty="0"/>
              <a:t> CA, [2007] 4 SLR 100, from 2007 onwards, pure economic loss is recoverable. Hence, no basis for </a:t>
            </a:r>
            <a:r>
              <a:rPr lang="en-SG" i="1" dirty="0"/>
              <a:t>The Aliakmon </a:t>
            </a:r>
            <a:r>
              <a:rPr lang="en-SG" dirty="0"/>
              <a:t>principle to exist.</a:t>
            </a:r>
            <a:endParaRPr lang="en-GB" dirty="0"/>
          </a:p>
        </p:txBody>
      </p:sp>
      <p:pic>
        <p:nvPicPr>
          <p:cNvPr id="4" name="Picture 5"/>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3310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594403" y="1281601"/>
            <a:ext cx="6033600" cy="249299"/>
          </a:xfrm>
        </p:spPr>
        <p:txBody>
          <a:bodyPr/>
          <a:lstStyle/>
          <a:p>
            <a:r>
              <a:rPr lang="en-GB" sz="1800" dirty="0">
                <a:solidFill>
                  <a:schemeClr val="accent2">
                    <a:lumMod val="75000"/>
                  </a:schemeClr>
                </a:solidFill>
              </a:rPr>
              <a:t>Duty of Care existed, &amp; breached</a:t>
            </a:r>
            <a:endParaRPr lang="en-SG" sz="1800" dirty="0"/>
          </a:p>
        </p:txBody>
      </p:sp>
      <p:sp>
        <p:nvSpPr>
          <p:cNvPr id="11" name="Text Placeholder 10"/>
          <p:cNvSpPr>
            <a:spLocks noGrp="1"/>
          </p:cNvSpPr>
          <p:nvPr>
            <p:ph type="body" sz="quarter" idx="12"/>
          </p:nvPr>
        </p:nvSpPr>
        <p:spPr>
          <a:xfrm>
            <a:off x="611560" y="1770611"/>
            <a:ext cx="6944709" cy="4346556"/>
          </a:xfrm>
        </p:spPr>
        <p:txBody>
          <a:bodyPr/>
          <a:lstStyle/>
          <a:p>
            <a:pPr marL="358775" indent="-358775">
              <a:lnSpc>
                <a:spcPct val="100000"/>
              </a:lnSpc>
              <a:spcBef>
                <a:spcPts val="1200"/>
              </a:spcBef>
              <a:buAutoNum type="romanUcPeriod" startAt="3"/>
            </a:pPr>
            <a:r>
              <a:rPr lang="en-SG" dirty="0"/>
              <a:t>Proximity. Factual, reasonably foreseeable that its negligence would cause economic loss to a FOB Buyer who bore the risk; Buyer had nominated the vessel. Legal, relationship was sufficiently proximate because risk had passed on loading onboard and Owners had possession over the vessel.</a:t>
            </a:r>
          </a:p>
          <a:p>
            <a:pPr marL="358775" indent="-358775">
              <a:lnSpc>
                <a:spcPct val="100000"/>
              </a:lnSpc>
              <a:spcBef>
                <a:spcPts val="1800"/>
              </a:spcBef>
              <a:buAutoNum type="romanUcPeriod" startAt="3"/>
            </a:pPr>
            <a:r>
              <a:rPr lang="en-SG" dirty="0"/>
              <a:t>Policy. No indeterminate class. FOB Buyer, sole party with risk, clearly identifiable.</a:t>
            </a:r>
          </a:p>
          <a:p>
            <a:pPr marL="358775" indent="-358775">
              <a:lnSpc>
                <a:spcPct val="100000"/>
              </a:lnSpc>
              <a:spcBef>
                <a:spcPts val="1800"/>
              </a:spcBef>
              <a:buAutoNum type="romanUcPeriod" startAt="3"/>
            </a:pPr>
            <a:r>
              <a:rPr lang="en-SG" dirty="0"/>
              <a:t>Structural weaknesses, crew’s failure to control the manifold valve caused the tank to crack; D’s failures to provide a </a:t>
            </a:r>
            <a:r>
              <a:rPr lang="en-SG" dirty="0" err="1"/>
              <a:t>cargoworthy</a:t>
            </a:r>
            <a:r>
              <a:rPr lang="en-SG" dirty="0"/>
              <a:t> vessel, and to take care of cargo loaded onboard.</a:t>
            </a:r>
            <a:endParaRPr lang="en-GB" dirty="0"/>
          </a:p>
          <a:p>
            <a:endParaRPr lang="en-GB" dirty="0"/>
          </a:p>
        </p:txBody>
      </p:sp>
      <p:pic>
        <p:nvPicPr>
          <p:cNvPr id="4" name="Picture 5"/>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724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594403" y="1281601"/>
            <a:ext cx="6033600" cy="249299"/>
          </a:xfrm>
        </p:spPr>
        <p:txBody>
          <a:bodyPr/>
          <a:lstStyle/>
          <a:p>
            <a:r>
              <a:rPr lang="en-US" sz="1800" dirty="0">
                <a:solidFill>
                  <a:schemeClr val="accent2">
                    <a:lumMod val="75000"/>
                  </a:schemeClr>
                </a:solidFill>
              </a:rPr>
              <a:t>O</a:t>
            </a:r>
            <a:r>
              <a:rPr lang="en-GB" sz="1800" dirty="0" err="1">
                <a:solidFill>
                  <a:schemeClr val="accent2">
                    <a:lumMod val="75000"/>
                  </a:schemeClr>
                </a:solidFill>
              </a:rPr>
              <a:t>bservations</a:t>
            </a:r>
            <a:endParaRPr lang="en-SG" sz="1800" dirty="0"/>
          </a:p>
        </p:txBody>
      </p:sp>
      <p:sp>
        <p:nvSpPr>
          <p:cNvPr id="11" name="Text Placeholder 10"/>
          <p:cNvSpPr>
            <a:spLocks noGrp="1"/>
          </p:cNvSpPr>
          <p:nvPr>
            <p:ph type="body" sz="quarter" idx="12"/>
          </p:nvPr>
        </p:nvSpPr>
        <p:spPr>
          <a:xfrm>
            <a:off x="899592" y="2204864"/>
            <a:ext cx="7027862" cy="2448272"/>
          </a:xfrm>
        </p:spPr>
        <p:txBody>
          <a:bodyPr>
            <a:normAutofit/>
          </a:bodyPr>
          <a:lstStyle/>
          <a:p>
            <a:pPr marL="358775" indent="-358775">
              <a:lnSpc>
                <a:spcPct val="100000"/>
              </a:lnSpc>
              <a:spcBef>
                <a:spcPts val="1200"/>
              </a:spcBef>
              <a:buAutoNum type="romanUcPeriod"/>
            </a:pPr>
            <a:r>
              <a:rPr lang="en-SG" dirty="0"/>
              <a:t>Singapore law, progressive, ready to examine bases of legal propositions if the circumstances justify it.</a:t>
            </a:r>
            <a:endParaRPr lang="en-GB" dirty="0"/>
          </a:p>
          <a:p>
            <a:pPr marL="358775" indent="-358775">
              <a:lnSpc>
                <a:spcPct val="100000"/>
              </a:lnSpc>
              <a:spcBef>
                <a:spcPts val="1800"/>
              </a:spcBef>
              <a:buAutoNum type="romanUcPeriod"/>
            </a:pPr>
            <a:r>
              <a:rPr lang="en-SG" dirty="0"/>
              <a:t>Rare situation, usually cargo claims are covered by the B/L,             H/H-V Rules. </a:t>
            </a:r>
            <a:endParaRPr lang="en-GB" dirty="0"/>
          </a:p>
          <a:p>
            <a:pPr marL="358775" indent="-358775">
              <a:lnSpc>
                <a:spcPct val="100000"/>
              </a:lnSpc>
              <a:spcBef>
                <a:spcPts val="1800"/>
              </a:spcBef>
              <a:buAutoNum type="romanUcPeriod"/>
            </a:pPr>
            <a:r>
              <a:rPr lang="en-SG" dirty="0"/>
              <a:t>1</a:t>
            </a:r>
            <a:r>
              <a:rPr lang="en-SG" baseline="30000" dirty="0"/>
              <a:t>st</a:t>
            </a:r>
            <a:r>
              <a:rPr lang="en-SG" dirty="0"/>
              <a:t> instance decision, but well supported by 2 earlier CA decisions, and no reason to apply a different test for Shipping cases.</a:t>
            </a:r>
            <a:endParaRPr lang="en-GB" dirty="0"/>
          </a:p>
        </p:txBody>
      </p:sp>
      <p:pic>
        <p:nvPicPr>
          <p:cNvPr id="4" name="Picture 5"/>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974013" y="1046561"/>
            <a:ext cx="881270" cy="759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648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b="1" smtClean="0"/>
              <a:t>brickcourt.co.uk </a:t>
            </a:r>
          </a:p>
          <a:p>
            <a:r>
              <a:rPr lang="en-GB" smtClean="0"/>
              <a:t>+44(0)20 7379 3550</a:t>
            </a:r>
            <a:endParaRPr lang="en-GB" dirty="0"/>
          </a:p>
        </p:txBody>
      </p:sp>
      <p:sp>
        <p:nvSpPr>
          <p:cNvPr id="3" name="Title 2"/>
          <p:cNvSpPr>
            <a:spLocks noGrp="1"/>
          </p:cNvSpPr>
          <p:nvPr>
            <p:ph type="title"/>
          </p:nvPr>
        </p:nvSpPr>
        <p:spPr/>
        <p:txBody>
          <a:bodyPr/>
          <a:lstStyle/>
          <a:p>
            <a:r>
              <a:rPr lang="en-GB" dirty="0" smtClean="0"/>
              <a:t>SALVAGING FROM THE WRECKAGE</a:t>
            </a:r>
            <a:endParaRPr lang="en-GB" dirty="0"/>
          </a:p>
        </p:txBody>
      </p:sp>
      <p:sp>
        <p:nvSpPr>
          <p:cNvPr id="4" name="Content Placeholder 3"/>
          <p:cNvSpPr>
            <a:spLocks noGrp="1"/>
          </p:cNvSpPr>
          <p:nvPr>
            <p:ph sz="quarter" idx="11"/>
          </p:nvPr>
        </p:nvSpPr>
        <p:spPr/>
        <p:txBody>
          <a:bodyPr/>
          <a:lstStyle/>
          <a:p>
            <a:pPr marL="0" indent="0">
              <a:buNone/>
            </a:pPr>
            <a:r>
              <a:rPr lang="en-GB" dirty="0" smtClean="0"/>
              <a:t>This entails looking potentially at at least six types of contract</a:t>
            </a:r>
          </a:p>
          <a:p>
            <a:pPr marL="0" indent="0">
              <a:buNone/>
            </a:pPr>
            <a:endParaRPr lang="en-GB" dirty="0" smtClean="0"/>
          </a:p>
          <a:p>
            <a:pPr lvl="1"/>
            <a:r>
              <a:rPr lang="en-GB" dirty="0"/>
              <a:t>Sale </a:t>
            </a:r>
            <a:r>
              <a:rPr lang="en-GB" dirty="0" smtClean="0"/>
              <a:t>contract(s)</a:t>
            </a:r>
            <a:endParaRPr lang="en-GB" dirty="0"/>
          </a:p>
          <a:p>
            <a:pPr lvl="1"/>
            <a:r>
              <a:rPr lang="en-GB" dirty="0" smtClean="0"/>
              <a:t>LCs</a:t>
            </a:r>
            <a:endParaRPr lang="en-GB" dirty="0"/>
          </a:p>
          <a:p>
            <a:pPr lvl="1"/>
            <a:r>
              <a:rPr lang="en-GB" dirty="0"/>
              <a:t>Finance agreement </a:t>
            </a:r>
            <a:r>
              <a:rPr lang="en-GB" dirty="0" smtClean="0"/>
              <a:t>(B/BB)) </a:t>
            </a:r>
            <a:endParaRPr lang="en-GB" dirty="0"/>
          </a:p>
          <a:p>
            <a:pPr lvl="1"/>
            <a:r>
              <a:rPr lang="en-GB" dirty="0" err="1" smtClean="0"/>
              <a:t>B/ls</a:t>
            </a:r>
            <a:endParaRPr lang="en-GB" dirty="0"/>
          </a:p>
          <a:p>
            <a:pPr lvl="1"/>
            <a:r>
              <a:rPr lang="en-GB" dirty="0"/>
              <a:t>Delivery </a:t>
            </a:r>
            <a:r>
              <a:rPr lang="en-GB" dirty="0" smtClean="0"/>
              <a:t>LOIs</a:t>
            </a:r>
            <a:endParaRPr lang="en-GB" dirty="0"/>
          </a:p>
          <a:p>
            <a:pPr lvl="1"/>
            <a:r>
              <a:rPr lang="en-GB" dirty="0"/>
              <a:t>Payment </a:t>
            </a:r>
            <a:r>
              <a:rPr lang="en-GB" dirty="0" smtClean="0"/>
              <a:t>LOIs</a:t>
            </a:r>
            <a:endParaRPr lang="en-GB" dirty="0"/>
          </a:p>
          <a:p>
            <a:endParaRPr lang="en-GB" dirty="0"/>
          </a:p>
        </p:txBody>
      </p:sp>
    </p:spTree>
    <p:extLst>
      <p:ext uri="{BB962C8B-B14F-4D97-AF65-F5344CB8AC3E}">
        <p14:creationId xmlns:p14="http://schemas.microsoft.com/office/powerpoint/2010/main" val="2624044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B57A5-3AC2-7D44-910C-7512C52ECA37}"/>
              </a:ext>
            </a:extLst>
          </p:cNvPr>
          <p:cNvSpPr>
            <a:spLocks noGrp="1"/>
          </p:cNvSpPr>
          <p:nvPr>
            <p:ph type="ctrTitle"/>
          </p:nvPr>
        </p:nvSpPr>
        <p:spPr>
          <a:xfrm>
            <a:off x="574767" y="901336"/>
            <a:ext cx="8059782" cy="1593669"/>
          </a:xfrm>
        </p:spPr>
        <p:txBody>
          <a:bodyPr>
            <a:normAutofit fontScale="90000"/>
          </a:bodyPr>
          <a:lstStyle/>
          <a:p>
            <a:r>
              <a:rPr lang="en-GB" dirty="0" smtClean="0"/>
              <a:t/>
            </a:r>
            <a:br>
              <a:rPr lang="en-GB" dirty="0" smtClean="0"/>
            </a:br>
            <a:r>
              <a:rPr lang="en-GB" dirty="0"/>
              <a:t/>
            </a:r>
            <a:br>
              <a:rPr lang="en-GB" dirty="0"/>
            </a:br>
            <a:r>
              <a:rPr lang="en-GB" b="1" dirty="0"/>
              <a:t>Brick Court and </a:t>
            </a:r>
            <a:r>
              <a:rPr lang="en-GB" b="1" dirty="0" err="1" smtClean="0"/>
              <a:t>RajaH</a:t>
            </a:r>
            <a:r>
              <a:rPr lang="en-GB" b="1" dirty="0" smtClean="0"/>
              <a:t> &amp; </a:t>
            </a:r>
            <a:r>
              <a:rPr lang="en-GB" b="1" dirty="0"/>
              <a:t>Tann Shipping &amp; International Trade webinar</a:t>
            </a:r>
            <a:r>
              <a:rPr lang="en-GB" dirty="0"/>
              <a:t/>
            </a:r>
            <a:br>
              <a:rPr lang="en-GB" dirty="0"/>
            </a:br>
            <a:r>
              <a:rPr lang="en-GB" dirty="0" smtClean="0"/>
              <a:t> </a:t>
            </a:r>
            <a:br>
              <a:rPr lang="en-GB" dirty="0" smtClean="0"/>
            </a:br>
            <a:r>
              <a:rPr lang="en-GB" sz="2200" b="1" dirty="0" smtClean="0"/>
              <a:t>T</a:t>
            </a:r>
            <a:r>
              <a:rPr lang="en-GB" sz="2200" b="1" cap="none" dirty="0" smtClean="0"/>
              <a:t>hursday </a:t>
            </a:r>
            <a:r>
              <a:rPr lang="en-GB" sz="2200" b="1" dirty="0" smtClean="0"/>
              <a:t>3 D</a:t>
            </a:r>
            <a:r>
              <a:rPr lang="en-GB" sz="2200" b="1" cap="none" dirty="0" smtClean="0"/>
              <a:t>ecember </a:t>
            </a:r>
            <a:r>
              <a:rPr lang="en-GB" sz="2200" b="1" dirty="0" smtClean="0"/>
              <a:t>2020 @ </a:t>
            </a:r>
            <a:r>
              <a:rPr lang="en-GB" sz="2200" b="1" cap="none" dirty="0" smtClean="0"/>
              <a:t>11am GMT online</a:t>
            </a:r>
            <a:br>
              <a:rPr lang="en-GB" sz="2200" b="1" cap="none" dirty="0" smtClean="0"/>
            </a:br>
            <a:r>
              <a:rPr lang="en-GB" sz="2200" b="1" cap="none" dirty="0"/>
              <a:t/>
            </a:r>
            <a:br>
              <a:rPr lang="en-GB" sz="2200" b="1" cap="none" dirty="0"/>
            </a:br>
            <a:r>
              <a:rPr lang="en-GB" sz="2700" cap="none" dirty="0" smtClean="0"/>
              <a:t>Chaired by Sir Richard Aikens</a:t>
            </a:r>
            <a:endParaRPr lang="en-GB" sz="2700" cap="none" dirty="0"/>
          </a:p>
        </p:txBody>
      </p:sp>
      <p:sp>
        <p:nvSpPr>
          <p:cNvPr id="4" name="Footer Placeholder 3">
            <a:extLst>
              <a:ext uri="{FF2B5EF4-FFF2-40B4-BE49-F238E27FC236}">
                <a16:creationId xmlns:a16="http://schemas.microsoft.com/office/drawing/2014/main" id="{FE441B11-76D2-954E-A92C-57EC29D8CA57}"/>
              </a:ext>
            </a:extLst>
          </p:cNvPr>
          <p:cNvSpPr>
            <a:spLocks noGrp="1"/>
          </p:cNvSpPr>
          <p:nvPr>
            <p:ph type="ftr" sz="quarter" idx="11"/>
          </p:nvPr>
        </p:nvSpPr>
        <p:spPr/>
        <p:txBody>
          <a:bodyPr/>
          <a:lstStyle/>
          <a:p>
            <a:r>
              <a:rPr lang="en-GB" b="1"/>
              <a:t>brickcourt.co.uk </a:t>
            </a:r>
          </a:p>
          <a:p>
            <a:r>
              <a:rPr lang="en-GB"/>
              <a:t>+44(0)20 7379 3550</a:t>
            </a:r>
            <a:endParaRPr lang="en-GB" dirty="0"/>
          </a:p>
        </p:txBody>
      </p:sp>
      <p:sp>
        <p:nvSpPr>
          <p:cNvPr id="5" name="Text Placeholder 4">
            <a:extLst>
              <a:ext uri="{FF2B5EF4-FFF2-40B4-BE49-F238E27FC236}">
                <a16:creationId xmlns:a16="http://schemas.microsoft.com/office/drawing/2014/main" id="{DFF3F92E-CE93-0141-8FD6-83BB68931F19}"/>
              </a:ext>
            </a:extLst>
          </p:cNvPr>
          <p:cNvSpPr>
            <a:spLocks noGrp="1"/>
          </p:cNvSpPr>
          <p:nvPr>
            <p:ph type="body" sz="quarter" idx="12"/>
          </p:nvPr>
        </p:nvSpPr>
        <p:spPr>
          <a:xfrm>
            <a:off x="853204" y="2651760"/>
            <a:ext cx="7648245" cy="2896985"/>
          </a:xfrm>
        </p:spPr>
        <p:txBody>
          <a:bodyPr>
            <a:normAutofit/>
          </a:bodyPr>
          <a:lstStyle/>
          <a:p>
            <a:endParaRPr lang="en-GB" sz="2400" dirty="0" smtClean="0"/>
          </a:p>
          <a:p>
            <a:r>
              <a:rPr lang="en-GB" sz="2000" dirty="0"/>
              <a:t>Commodity trading frauds: legal learning from the recent </a:t>
            </a:r>
            <a:r>
              <a:rPr lang="en-GB" sz="2000" dirty="0" smtClean="0"/>
              <a:t>outbreak</a:t>
            </a:r>
          </a:p>
          <a:p>
            <a:r>
              <a:rPr lang="en-GB" sz="2000" b="0" dirty="0"/>
              <a:t>  </a:t>
            </a:r>
            <a:endParaRPr lang="en-GB" sz="2000" b="0" dirty="0" smtClean="0"/>
          </a:p>
          <a:p>
            <a:r>
              <a:rPr lang="en-GB" sz="2000" b="0" dirty="0" smtClean="0"/>
              <a:t>Richard Lord QC, Michael Bools QC, </a:t>
            </a:r>
            <a:r>
              <a:rPr lang="en-GB" sz="2000" b="0" dirty="0"/>
              <a:t>Brick </a:t>
            </a:r>
            <a:r>
              <a:rPr lang="en-GB" sz="2000" b="0" dirty="0" smtClean="0"/>
              <a:t>Court</a:t>
            </a:r>
          </a:p>
          <a:p>
            <a:r>
              <a:rPr lang="en-GB" sz="2000" b="0" dirty="0" smtClean="0"/>
              <a:t>Toh </a:t>
            </a:r>
            <a:r>
              <a:rPr lang="en-GB" sz="2000" b="0" dirty="0"/>
              <a:t>Kian Sing SC, Rajah &amp; Tann</a:t>
            </a:r>
          </a:p>
          <a:p>
            <a:endParaRPr lang="en-GB" sz="2000" b="0" dirty="0" smtClean="0"/>
          </a:p>
          <a:p>
            <a:endParaRPr lang="en-GB" sz="2000" b="0" dirty="0"/>
          </a:p>
          <a:p>
            <a:r>
              <a:rPr lang="en-GB" sz="2000" dirty="0"/>
              <a:t>Title to Sue: moving away from the </a:t>
            </a:r>
            <a:r>
              <a:rPr lang="en-GB" sz="2000" dirty="0" smtClean="0"/>
              <a:t>Aliakmon</a:t>
            </a:r>
            <a:endParaRPr lang="en-GB" sz="2000" b="0" dirty="0" smtClean="0"/>
          </a:p>
          <a:p>
            <a:endParaRPr lang="en-GB" sz="2000" b="0" dirty="0" smtClean="0"/>
          </a:p>
          <a:p>
            <a:r>
              <a:rPr lang="en-GB" sz="2000" b="0" dirty="0" smtClean="0"/>
              <a:t>Leong </a:t>
            </a:r>
            <a:r>
              <a:rPr lang="en-GB" sz="2000" b="0" dirty="0"/>
              <a:t>Kah </a:t>
            </a:r>
            <a:r>
              <a:rPr lang="en-GB" sz="2000" b="0" dirty="0" smtClean="0"/>
              <a:t>Wah, Rajah &amp; Tann</a:t>
            </a:r>
            <a:endParaRPr lang="en-GB" sz="2000" b="0" dirty="0"/>
          </a:p>
          <a:p>
            <a:endParaRPr lang="en-GB" sz="2000" b="0" dirty="0" smtClean="0"/>
          </a:p>
          <a:p>
            <a:endParaRPr lang="en-GB" sz="2000" b="0" i="1" dirty="0"/>
          </a:p>
          <a:p>
            <a:endParaRPr lang="en-GB" sz="2000" dirty="0"/>
          </a:p>
        </p:txBody>
      </p:sp>
    </p:spTree>
    <p:extLst>
      <p:ext uri="{BB962C8B-B14F-4D97-AF65-F5344CB8AC3E}">
        <p14:creationId xmlns:p14="http://schemas.microsoft.com/office/powerpoint/2010/main" val="3837819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b="1" smtClean="0"/>
              <a:t>brickcourt.co.uk </a:t>
            </a:r>
          </a:p>
          <a:p>
            <a:r>
              <a:rPr lang="en-GB" smtClean="0"/>
              <a:t>+44(0)20 7379 3550</a:t>
            </a:r>
            <a:endParaRPr lang="en-GB" dirty="0"/>
          </a:p>
        </p:txBody>
      </p:sp>
      <p:sp>
        <p:nvSpPr>
          <p:cNvPr id="3" name="Title 2"/>
          <p:cNvSpPr>
            <a:spLocks noGrp="1"/>
          </p:cNvSpPr>
          <p:nvPr>
            <p:ph type="title"/>
          </p:nvPr>
        </p:nvSpPr>
        <p:spPr/>
        <p:txBody>
          <a:bodyPr/>
          <a:lstStyle/>
          <a:p>
            <a:r>
              <a:rPr lang="en-GB" dirty="0" smtClean="0"/>
              <a:t>BATTLE COMMENCES</a:t>
            </a:r>
            <a:endParaRPr lang="en-GB" dirty="0"/>
          </a:p>
        </p:txBody>
      </p:sp>
      <p:sp>
        <p:nvSpPr>
          <p:cNvPr id="4" name="Content Placeholder 3"/>
          <p:cNvSpPr>
            <a:spLocks noGrp="1"/>
          </p:cNvSpPr>
          <p:nvPr>
            <p:ph sz="quarter" idx="11"/>
          </p:nvPr>
        </p:nvSpPr>
        <p:spPr/>
        <p:txBody>
          <a:bodyPr/>
          <a:lstStyle/>
          <a:p>
            <a:r>
              <a:rPr lang="en-GB" dirty="0" smtClean="0"/>
              <a:t>The claim forms are issued and references to arbitration begin under one or more of these transactions – some involve jurisdiction and applicable law issues and ASIs. Typically five main types of issue arise</a:t>
            </a:r>
          </a:p>
          <a:p>
            <a:pPr lvl="1"/>
            <a:r>
              <a:rPr lang="en-GB" dirty="0" smtClean="0"/>
              <a:t>BB in its own right or as assignee of B demands </a:t>
            </a:r>
            <a:r>
              <a:rPr lang="en-GB" dirty="0" err="1" smtClean="0"/>
              <a:t>b/l</a:t>
            </a:r>
            <a:r>
              <a:rPr lang="en-GB" dirty="0" smtClean="0"/>
              <a:t> (ISSUE – what entitlement does it have ?)</a:t>
            </a:r>
          </a:p>
          <a:p>
            <a:pPr lvl="1"/>
            <a:r>
              <a:rPr lang="en-GB" dirty="0" smtClean="0"/>
              <a:t>BB or other </a:t>
            </a:r>
            <a:r>
              <a:rPr lang="en-GB" dirty="0" err="1" smtClean="0"/>
              <a:t>b/l</a:t>
            </a:r>
            <a:r>
              <a:rPr lang="en-GB" dirty="0" smtClean="0"/>
              <a:t> holder sues O for </a:t>
            </a:r>
            <a:r>
              <a:rPr lang="en-GB" dirty="0" err="1" smtClean="0"/>
              <a:t>misdelivery</a:t>
            </a:r>
            <a:r>
              <a:rPr lang="en-GB" dirty="0" smtClean="0"/>
              <a:t> (ISSUE – is the claim valid ?)</a:t>
            </a:r>
          </a:p>
          <a:p>
            <a:pPr lvl="1"/>
            <a:r>
              <a:rPr lang="en-GB" dirty="0" smtClean="0"/>
              <a:t>O seeks indemnity against delivery LOI – claims go down the chain although the LOIs may not be back to back (ISSUE – are the claims valid ?)</a:t>
            </a:r>
          </a:p>
          <a:p>
            <a:pPr lvl="1"/>
            <a:r>
              <a:rPr lang="en-GB" dirty="0" smtClean="0"/>
              <a:t>What rights does BB have in relation to the LC ? (ISSUE)</a:t>
            </a:r>
          </a:p>
          <a:p>
            <a:pPr lvl="1"/>
            <a:r>
              <a:rPr lang="en-GB" dirty="0" smtClean="0"/>
              <a:t>ISSUEs over title or right to possession of cargo or proceeds of its sale when cargo may be </a:t>
            </a:r>
          </a:p>
          <a:p>
            <a:pPr lvl="2"/>
            <a:r>
              <a:rPr lang="en-GB" dirty="0" smtClean="0"/>
              <a:t>Still afloat; or</a:t>
            </a:r>
          </a:p>
          <a:p>
            <a:pPr lvl="2"/>
            <a:r>
              <a:rPr lang="en-GB" dirty="0" smtClean="0"/>
              <a:t>Discharged but still in specie; or</a:t>
            </a:r>
          </a:p>
          <a:p>
            <a:pPr lvl="2"/>
            <a:r>
              <a:rPr lang="en-GB" dirty="0" smtClean="0"/>
              <a:t>Discharged and mixed with others/consumed/dispersed</a:t>
            </a:r>
          </a:p>
          <a:p>
            <a:pPr lvl="1"/>
            <a:endParaRPr lang="en-GB" dirty="0"/>
          </a:p>
        </p:txBody>
      </p:sp>
    </p:spTree>
    <p:extLst>
      <p:ext uri="{BB962C8B-B14F-4D97-AF65-F5344CB8AC3E}">
        <p14:creationId xmlns:p14="http://schemas.microsoft.com/office/powerpoint/2010/main" val="4263579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b="1" smtClean="0"/>
              <a:t>brickcourt.co.uk </a:t>
            </a:r>
          </a:p>
          <a:p>
            <a:r>
              <a:rPr lang="en-GB" smtClean="0"/>
              <a:t>+44(0)20 7379 3550</a:t>
            </a:r>
            <a:endParaRPr lang="en-GB" dirty="0"/>
          </a:p>
        </p:txBody>
      </p:sp>
      <p:sp>
        <p:nvSpPr>
          <p:cNvPr id="3" name="Title 2"/>
          <p:cNvSpPr>
            <a:spLocks noGrp="1"/>
          </p:cNvSpPr>
          <p:nvPr>
            <p:ph type="title"/>
          </p:nvPr>
        </p:nvSpPr>
        <p:spPr/>
        <p:txBody>
          <a:bodyPr/>
          <a:lstStyle/>
          <a:p>
            <a:r>
              <a:rPr lang="en-GB" dirty="0" smtClean="0"/>
              <a:t>FOCUS TODAY ONLY ON</a:t>
            </a:r>
            <a:endParaRPr lang="en-GB" dirty="0"/>
          </a:p>
        </p:txBody>
      </p:sp>
      <p:sp>
        <p:nvSpPr>
          <p:cNvPr id="4" name="Content Placeholder 3"/>
          <p:cNvSpPr>
            <a:spLocks noGrp="1"/>
          </p:cNvSpPr>
          <p:nvPr>
            <p:ph sz="quarter" idx="11"/>
          </p:nvPr>
        </p:nvSpPr>
        <p:spPr/>
        <p:txBody>
          <a:bodyPr/>
          <a:lstStyle/>
          <a:p>
            <a:r>
              <a:rPr lang="en-GB" dirty="0" smtClean="0"/>
              <a:t>Payment LOI</a:t>
            </a:r>
          </a:p>
          <a:p>
            <a:r>
              <a:rPr lang="en-GB" dirty="0" smtClean="0"/>
              <a:t>B/L</a:t>
            </a:r>
          </a:p>
          <a:p>
            <a:r>
              <a:rPr lang="en-GB" dirty="0" smtClean="0"/>
              <a:t>Not (as time will not permit)</a:t>
            </a:r>
          </a:p>
          <a:p>
            <a:pPr lvl="1"/>
            <a:r>
              <a:rPr lang="en-GB" dirty="0" smtClean="0"/>
              <a:t>Delivery LOI</a:t>
            </a:r>
          </a:p>
          <a:p>
            <a:pPr lvl="1"/>
            <a:r>
              <a:rPr lang="en-GB" dirty="0" smtClean="0"/>
              <a:t>Sale contacts/title</a:t>
            </a:r>
          </a:p>
          <a:p>
            <a:pPr lvl="1"/>
            <a:r>
              <a:rPr lang="en-GB" dirty="0" smtClean="0"/>
              <a:t>LC</a:t>
            </a:r>
          </a:p>
          <a:p>
            <a:pPr lvl="1"/>
            <a:r>
              <a:rPr lang="en-GB" dirty="0" smtClean="0"/>
              <a:t>finance</a:t>
            </a:r>
            <a:endParaRPr lang="en-GB" dirty="0"/>
          </a:p>
        </p:txBody>
      </p:sp>
    </p:spTree>
    <p:extLst>
      <p:ext uri="{BB962C8B-B14F-4D97-AF65-F5344CB8AC3E}">
        <p14:creationId xmlns:p14="http://schemas.microsoft.com/office/powerpoint/2010/main" val="16820089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b="1" smtClean="0"/>
              <a:t>brickcourt.co.uk </a:t>
            </a:r>
          </a:p>
          <a:p>
            <a:r>
              <a:rPr lang="en-GB" smtClean="0"/>
              <a:t>+44(0)20 7379 3550</a:t>
            </a:r>
            <a:endParaRPr lang="en-GB" dirty="0"/>
          </a:p>
        </p:txBody>
      </p:sp>
      <p:sp>
        <p:nvSpPr>
          <p:cNvPr id="3" name="Title 2"/>
          <p:cNvSpPr>
            <a:spLocks noGrp="1"/>
          </p:cNvSpPr>
          <p:nvPr>
            <p:ph type="title"/>
          </p:nvPr>
        </p:nvSpPr>
        <p:spPr/>
        <p:txBody>
          <a:bodyPr/>
          <a:lstStyle/>
          <a:p>
            <a:r>
              <a:rPr lang="en-GB" dirty="0" smtClean="0"/>
              <a:t>PAYMENT LOI – CONTENT (1)</a:t>
            </a:r>
            <a:endParaRPr lang="en-GB" dirty="0"/>
          </a:p>
        </p:txBody>
      </p:sp>
      <p:sp>
        <p:nvSpPr>
          <p:cNvPr id="4" name="Content Placeholder 3"/>
          <p:cNvSpPr>
            <a:spLocks noGrp="1"/>
          </p:cNvSpPr>
          <p:nvPr>
            <p:ph sz="quarter" idx="11"/>
          </p:nvPr>
        </p:nvSpPr>
        <p:spPr/>
        <p:txBody>
          <a:bodyPr/>
          <a:lstStyle/>
          <a:p>
            <a:pPr marL="0" indent="0" eaLnBrk="0" hangingPunct="0">
              <a:buNone/>
            </a:pPr>
            <a:endParaRPr lang="en-GB" dirty="0"/>
          </a:p>
          <a:p>
            <a:pPr marL="0" indent="0" eaLnBrk="0" hangingPunct="0">
              <a:buNone/>
            </a:pPr>
            <a:r>
              <a:rPr lang="en-GB" dirty="0"/>
              <a:t>FROM:  [SELLER] </a:t>
            </a:r>
          </a:p>
          <a:p>
            <a:pPr marL="0" indent="0" eaLnBrk="0" hangingPunct="0">
              <a:buNone/>
            </a:pPr>
            <a:r>
              <a:rPr lang="en-GB" dirty="0"/>
              <a:t>TO: [BUYER] .</a:t>
            </a:r>
          </a:p>
          <a:p>
            <a:pPr marL="0" indent="0" eaLnBrk="0" hangingPunct="0">
              <a:buNone/>
            </a:pPr>
            <a:r>
              <a:rPr lang="en-GB" dirty="0"/>
              <a:t>WE REFER TO OUR CONTRACT DATED XXX IN RESPECT OF OUR SALE TO XXX. OF A SHIPMENT OF XXXX NET U.S. BARRELS OF YYY OIL SHIPPED ON BOARD THE VESSEL VVVV AT THE PORT OF PPPP TERMINAL WITH BILLS OF LADING DATED XXX 2020.</a:t>
            </a:r>
          </a:p>
          <a:p>
            <a:pPr marL="0" indent="0" eaLnBrk="0" hangingPunct="0">
              <a:buNone/>
            </a:pPr>
            <a:r>
              <a:rPr lang="en-GB" dirty="0"/>
              <a:t> </a:t>
            </a:r>
          </a:p>
          <a:p>
            <a:pPr marL="0" indent="0" eaLnBrk="0" hangingPunct="0">
              <a:buNone/>
            </a:pPr>
            <a:r>
              <a:rPr lang="en-GB" dirty="0">
                <a:solidFill>
                  <a:srgbClr val="FF0000"/>
                </a:solidFill>
              </a:rPr>
              <a:t>TO DATE WE ARE UNABLE TO PROVIDE YOU WITH THE REQUISITE SHIPPING DOCUMENTS </a:t>
            </a:r>
            <a:r>
              <a:rPr lang="en-GB" dirty="0"/>
              <a:t>IN RELATION TO THE SAID SALE WHICH CONSIST OF:</a:t>
            </a:r>
          </a:p>
          <a:p>
            <a:pPr marL="0" indent="0" eaLnBrk="0" hangingPunct="0">
              <a:buNone/>
            </a:pPr>
            <a:r>
              <a:rPr lang="en-GB" dirty="0"/>
              <a:t> </a:t>
            </a:r>
          </a:p>
          <a:p>
            <a:pPr marL="0" lvl="0" indent="0" eaLnBrk="0" hangingPunct="0">
              <a:buNone/>
            </a:pPr>
            <a:r>
              <a:rPr lang="en-GB" dirty="0"/>
              <a:t>3/3 ORIGINAL CLEAN ONBOARD </a:t>
            </a:r>
            <a:r>
              <a:rPr lang="en-GB" dirty="0">
                <a:solidFill>
                  <a:srgbClr val="FF0000"/>
                </a:solidFill>
              </a:rPr>
              <a:t>BILLS OF </a:t>
            </a:r>
            <a:r>
              <a:rPr lang="en-GB" dirty="0" smtClean="0">
                <a:solidFill>
                  <a:srgbClr val="FF0000"/>
                </a:solidFill>
              </a:rPr>
              <a:t>LADING</a:t>
            </a:r>
            <a:r>
              <a:rPr lang="en-GB" dirty="0" smtClean="0"/>
              <a:t>……</a:t>
            </a:r>
            <a:endParaRPr lang="en-GB" dirty="0"/>
          </a:p>
          <a:p>
            <a:endParaRPr lang="en-GB" dirty="0"/>
          </a:p>
        </p:txBody>
      </p:sp>
    </p:spTree>
    <p:extLst>
      <p:ext uri="{BB962C8B-B14F-4D97-AF65-F5344CB8AC3E}">
        <p14:creationId xmlns:p14="http://schemas.microsoft.com/office/powerpoint/2010/main" val="1751775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b="1" smtClean="0"/>
              <a:t>brickcourt.co.uk </a:t>
            </a:r>
          </a:p>
          <a:p>
            <a:r>
              <a:rPr lang="en-GB" smtClean="0"/>
              <a:t>+44(0)20 7379 3550</a:t>
            </a:r>
            <a:endParaRPr lang="en-GB" dirty="0"/>
          </a:p>
        </p:txBody>
      </p:sp>
      <p:sp>
        <p:nvSpPr>
          <p:cNvPr id="3" name="Title 2"/>
          <p:cNvSpPr>
            <a:spLocks noGrp="1"/>
          </p:cNvSpPr>
          <p:nvPr>
            <p:ph type="title"/>
          </p:nvPr>
        </p:nvSpPr>
        <p:spPr/>
        <p:txBody>
          <a:bodyPr/>
          <a:lstStyle/>
          <a:p>
            <a:r>
              <a:rPr lang="en-GB" dirty="0"/>
              <a:t>PAYMENT LOI – CONTENT </a:t>
            </a:r>
            <a:r>
              <a:rPr lang="en-GB" dirty="0" smtClean="0"/>
              <a:t>(2)</a:t>
            </a:r>
            <a:endParaRPr lang="en-GB" dirty="0"/>
          </a:p>
        </p:txBody>
      </p:sp>
      <p:sp>
        <p:nvSpPr>
          <p:cNvPr id="4" name="Content Placeholder 3"/>
          <p:cNvSpPr>
            <a:spLocks noGrp="1"/>
          </p:cNvSpPr>
          <p:nvPr>
            <p:ph sz="quarter" idx="11"/>
          </p:nvPr>
        </p:nvSpPr>
        <p:spPr/>
        <p:txBody>
          <a:bodyPr>
            <a:normAutofit/>
          </a:bodyPr>
          <a:lstStyle/>
          <a:p>
            <a:pPr marL="0" indent="0">
              <a:buNone/>
            </a:pPr>
            <a:r>
              <a:rPr lang="en-GB" dirty="0"/>
              <a:t>IN CONSIDERATION OF YOUR MAKING PAYMENT OF THE FULL INVOICED PRICE OF $</a:t>
            </a:r>
            <a:r>
              <a:rPr lang="en-GB" dirty="0" err="1" smtClean="0"/>
              <a:t>xxxxm</a:t>
            </a:r>
            <a:r>
              <a:rPr lang="en-GB" dirty="0" smtClean="0"/>
              <a:t>……</a:t>
            </a:r>
          </a:p>
          <a:p>
            <a:pPr marL="0" indent="0">
              <a:buNone/>
            </a:pPr>
            <a:r>
              <a:rPr lang="en-GB" dirty="0">
                <a:solidFill>
                  <a:srgbClr val="FF0000"/>
                </a:solidFill>
              </a:rPr>
              <a:t>WE HEREBY EXPRESSLY WARRANT </a:t>
            </a:r>
            <a:r>
              <a:rPr lang="en-GB" dirty="0"/>
              <a:t>THAT AT THE TIME PROPERTY PASSED UNDER THE CONTRACT </a:t>
            </a:r>
            <a:r>
              <a:rPr lang="en-GB" dirty="0">
                <a:solidFill>
                  <a:srgbClr val="FF0000"/>
                </a:solidFill>
              </a:rPr>
              <a:t>WE HAD MARKETABLE TITLE TO SUCH SHIPMENT</a:t>
            </a:r>
            <a:r>
              <a:rPr lang="en-GB" dirty="0"/>
              <a:t>, FREE AND CLEAR OF ANY LIEN OR ENCUMBRANCE, AND THAT WE HAD FULL RIGHT AND AUTHORITY TO TRANSFER SUCH TITLE TO YOU, </a:t>
            </a:r>
            <a:r>
              <a:rPr lang="en-GB" dirty="0">
                <a:solidFill>
                  <a:srgbClr val="FF0000"/>
                </a:solidFill>
              </a:rPr>
              <a:t>AND THAT WE ARE ENTITLED TO RECEIVE THESE DOCUMENTS FROM OUR SUPPLIER AND TRANSFER THEM TO YOU</a:t>
            </a:r>
            <a:r>
              <a:rPr lang="en-GB" dirty="0"/>
              <a:t>.</a:t>
            </a:r>
          </a:p>
          <a:p>
            <a:pPr marL="0" indent="0">
              <a:buNone/>
            </a:pPr>
            <a:r>
              <a:rPr lang="en-GB" dirty="0"/>
              <a:t>WE FURTHER AGREE TO PROTECT, INDEMNIFY AND SAVE YOU HARMLESS FROM AND AGAINST ANY AND ALL DAMAGES, COSTS AND </a:t>
            </a:r>
            <a:r>
              <a:rPr lang="en-GB" dirty="0" smtClean="0"/>
              <a:t>EXPENSES……. </a:t>
            </a:r>
            <a:r>
              <a:rPr lang="en-GB" dirty="0"/>
              <a:t>WHICH YOU MAY SUFFER OR INCUR BY REASON OF THE ORIGINAL BILLS OF LADING AND OTHER DOCUMENTS REMAINING OUTSTANDING OR BREACH OF WARRANTIES GIVEN  ABOVE </a:t>
            </a:r>
            <a:r>
              <a:rPr lang="en-GB" dirty="0" smtClean="0"/>
              <a:t>INCLUDING………</a:t>
            </a:r>
            <a:endParaRPr lang="en-GB" dirty="0"/>
          </a:p>
          <a:p>
            <a:pPr marL="0" indent="0">
              <a:buNone/>
            </a:pPr>
            <a:endParaRPr lang="en-GB" dirty="0"/>
          </a:p>
        </p:txBody>
      </p:sp>
    </p:spTree>
    <p:extLst>
      <p:ext uri="{BB962C8B-B14F-4D97-AF65-F5344CB8AC3E}">
        <p14:creationId xmlns:p14="http://schemas.microsoft.com/office/powerpoint/2010/main" val="4233563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Brick Court Chambers">
      <a:dk1>
        <a:sysClr val="windowText" lastClr="000000"/>
      </a:dk1>
      <a:lt1>
        <a:sysClr val="window" lastClr="FFFFFF"/>
      </a:lt1>
      <a:dk2>
        <a:srgbClr val="173E61"/>
      </a:dk2>
      <a:lt2>
        <a:srgbClr val="CECCCB"/>
      </a:lt2>
      <a:accent1>
        <a:srgbClr val="173E61"/>
      </a:accent1>
      <a:accent2>
        <a:srgbClr val="2F8698"/>
      </a:accent2>
      <a:accent3>
        <a:srgbClr val="004789"/>
      </a:accent3>
      <a:accent4>
        <a:srgbClr val="B78C39"/>
      </a:accent4>
      <a:accent5>
        <a:srgbClr val="637B89"/>
      </a:accent5>
      <a:accent6>
        <a:srgbClr val="B9A070"/>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Tan">
      <a:srgbClr val="A34F2A"/>
    </a:custClr>
    <a:custClr name="Red">
      <a:srgbClr val="C0254B"/>
    </a:custClr>
  </a:custClrLst>
  <a:extLst>
    <a:ext uri="{05A4C25C-085E-4340-85A3-A5531E510DB2}">
      <thm15:themeFamily xmlns:thm15="http://schemas.microsoft.com/office/thememl/2012/main" name="RTshipping3.12.20 [Read-Only]" id="{E6349505-A54E-43A4-8765-E11B0808CED4}" vid="{8F749B74-3BBD-4555-BD3E-C824AF98F1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RTshipping3.12.20</Template>
  <TotalTime>17</TotalTime>
  <Words>3542</Words>
  <Application>Microsoft Office PowerPoint</Application>
  <PresentationFormat>On-screen Show (4:3)</PresentationFormat>
  <Paragraphs>405</Paragraphs>
  <Slides>50</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Calibri Light</vt:lpstr>
      <vt:lpstr>Roboto Medium</vt:lpstr>
      <vt:lpstr>Office Theme</vt:lpstr>
      <vt:lpstr>  Brick Court and RajaH &amp; Tann Shipping &amp; International Trade webinar   Thursday 3 December 2020 @ 11am GMT online  Chaired by Sir Richard Aikens</vt:lpstr>
      <vt:lpstr> </vt:lpstr>
      <vt:lpstr>The context</vt:lpstr>
      <vt:lpstr>The Balloon GOES UP WHEN….</vt:lpstr>
      <vt:lpstr>SALVAGING FROM THE WRECKAGE</vt:lpstr>
      <vt:lpstr>BATTLE COMMENCES</vt:lpstr>
      <vt:lpstr>FOCUS TODAY ONLY ON</vt:lpstr>
      <vt:lpstr>PAYMENT LOI – CONTENT (1)</vt:lpstr>
      <vt:lpstr>PAYMENT LOI – CONTENT (2)</vt:lpstr>
      <vt:lpstr>PAYMENT LOI CONTENT (3)</vt:lpstr>
      <vt:lpstr>PAYMENT LOI</vt:lpstr>
      <vt:lpstr>COMMON TYPES OF DISPUTE - LOIs</vt:lpstr>
      <vt:lpstr>B/L CLAIMS –  Claims by B/L holder</vt:lpstr>
      <vt:lpstr>BEFORE THE BILL ARRIVES</vt:lpstr>
      <vt:lpstr>WHERE DOES THE BILL GO</vt:lpstr>
      <vt:lpstr> </vt:lpstr>
      <vt:lpstr>Contractual Exclusion of Liability for Misdelivery </vt:lpstr>
      <vt:lpstr>Sze Hai Tong [1959] A.C. 576</vt:lpstr>
      <vt:lpstr>(The Ines) [1995] 2 Lloyd’s Rep. 144</vt:lpstr>
      <vt:lpstr>Motis Export Ltd [2000] 1 Lloyd’s Rep 211</vt:lpstr>
      <vt:lpstr>Carewins Development</vt:lpstr>
      <vt:lpstr>Consent or Acquiescence to Delivery without Production of the Bill of Lading </vt:lpstr>
      <vt:lpstr>Rarely POssible</vt:lpstr>
      <vt:lpstr>But Rare Cases Exist!</vt:lpstr>
      <vt:lpstr>PowerPoint Presentation</vt:lpstr>
      <vt:lpstr>PowerPoint Presentation</vt:lpstr>
      <vt:lpstr>3 Common Types of Commodity Financing</vt:lpstr>
      <vt:lpstr>PowerPoint Presentation</vt:lpstr>
      <vt:lpstr>Fraudulent / Undesirable Practices among Commodity Players:  Some Observations from Recent Events</vt:lpstr>
      <vt:lpstr>Fraudulent / Undesirable Practices among Commodity Players:  Some Observations from Recent Events</vt:lpstr>
      <vt:lpstr>Fraudulent / Undesirable Practices among Commodity Players:  Some Observations from Recent Events</vt:lpstr>
      <vt:lpstr>Fraudulent / Undesirable Practices among Commodity Players:  Some Observations from Recent Events</vt:lpstr>
      <vt:lpstr>PowerPoint Presentation</vt:lpstr>
      <vt:lpstr>Beyond Conducting Due Diligence,  what else can a bank do?</vt:lpstr>
      <vt:lpstr>Beyond Conducting Due Diligence,  what else can a bank do?</vt:lpstr>
      <vt:lpstr>PowerPoint Presentation</vt:lpstr>
      <vt:lpstr>The Fraud Exception in Letters of Credit; Injunctive Relief</vt:lpstr>
      <vt:lpstr>The Fraud Exception in Letters of Credit; Injunctive Relief</vt:lpstr>
      <vt:lpstr>The Fraud Exception in Letters of Credit; Injunctive Relief</vt:lpstr>
      <vt:lpstr>The Fraud Exception in Letters of Credit; Injunctive Relief</vt:lpstr>
      <vt:lpstr>PowerPoint Presentation</vt:lpstr>
      <vt:lpstr>The Aliakmon has departed</vt:lpstr>
      <vt:lpstr>PowerPoint Presentation</vt:lpstr>
      <vt:lpstr>Wilmar Trading Pte Ltd v Heroic Warrior Inc [2020] 4 SLR 357</vt:lpstr>
      <vt:lpstr>P’s case:</vt:lpstr>
      <vt:lpstr>D’s case:</vt:lpstr>
      <vt:lpstr>Decision</vt:lpstr>
      <vt:lpstr>Duty of Care existed, &amp; breached</vt:lpstr>
      <vt:lpstr>Observations</vt:lpstr>
      <vt:lpstr>  Brick Court and RajaH &amp; Tann Shipping &amp; International Trade webinar   Thursday 3 December 2020 @ 11am GMT online  Chaired by Sir Richard Aikens</vt:lpstr>
    </vt:vector>
  </TitlesOfParts>
  <Manager/>
  <Company>HP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Brick Court and RajaH &amp; Tann Shipping &amp; International Trade webinar   Thursday 3 December 2020 @ 11am GMT online  Chaired by Sir Richard Aikens</dc:title>
  <dc:subject/>
  <dc:creator>Bimala Ranabhat</dc:creator>
  <cp:keywords/>
  <dc:description/>
  <cp:lastModifiedBy>Paul Gray</cp:lastModifiedBy>
  <cp:revision>4</cp:revision>
  <dcterms:created xsi:type="dcterms:W3CDTF">2020-12-02T17:30:34Z</dcterms:created>
  <dcterms:modified xsi:type="dcterms:W3CDTF">2020-12-03T09:58:55Z</dcterms:modified>
  <cp:category/>
</cp:coreProperties>
</file>