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5"/>
  </p:notesMasterIdLst>
  <p:sldIdLst>
    <p:sldId id="258" r:id="rId5"/>
    <p:sldId id="336" r:id="rId6"/>
    <p:sldId id="343" r:id="rId7"/>
    <p:sldId id="344" r:id="rId8"/>
    <p:sldId id="345" r:id="rId9"/>
    <p:sldId id="346" r:id="rId10"/>
    <p:sldId id="347" r:id="rId11"/>
    <p:sldId id="348" r:id="rId12"/>
    <p:sldId id="349" r:id="rId13"/>
    <p:sldId id="350" r:id="rId14"/>
    <p:sldId id="351" r:id="rId15"/>
    <p:sldId id="273" r:id="rId16"/>
    <p:sldId id="342" r:id="rId17"/>
    <p:sldId id="337" r:id="rId18"/>
    <p:sldId id="338" r:id="rId19"/>
    <p:sldId id="339" r:id="rId20"/>
    <p:sldId id="263" r:id="rId21"/>
    <p:sldId id="312" r:id="rId22"/>
    <p:sldId id="313" r:id="rId23"/>
    <p:sldId id="314" r:id="rId24"/>
    <p:sldId id="272" r:id="rId25"/>
    <p:sldId id="264" r:id="rId26"/>
    <p:sldId id="352" r:id="rId27"/>
    <p:sldId id="301" r:id="rId28"/>
    <p:sldId id="323" r:id="rId29"/>
    <p:sldId id="324" r:id="rId30"/>
    <p:sldId id="325" r:id="rId31"/>
    <p:sldId id="326" r:id="rId32"/>
    <p:sldId id="327" r:id="rId33"/>
    <p:sldId id="328" r:id="rId34"/>
    <p:sldId id="329" r:id="rId35"/>
    <p:sldId id="330" r:id="rId36"/>
    <p:sldId id="331" r:id="rId37"/>
    <p:sldId id="332" r:id="rId38"/>
    <p:sldId id="333" r:id="rId39"/>
    <p:sldId id="334" r:id="rId40"/>
    <p:sldId id="277" r:id="rId41"/>
    <p:sldId id="278" r:id="rId42"/>
    <p:sldId id="335" r:id="rId43"/>
    <p:sldId id="279" r:id="rId44"/>
    <p:sldId id="280" r:id="rId45"/>
    <p:sldId id="281" r:id="rId46"/>
    <p:sldId id="315" r:id="rId47"/>
    <p:sldId id="262" r:id="rId48"/>
    <p:sldId id="316" r:id="rId49"/>
    <p:sldId id="317" r:id="rId50"/>
    <p:sldId id="318" r:id="rId51"/>
    <p:sldId id="319" r:id="rId52"/>
    <p:sldId id="320" r:id="rId53"/>
    <p:sldId id="321" r:id="rId54"/>
    <p:sldId id="322" r:id="rId55"/>
    <p:sldId id="302" r:id="rId56"/>
    <p:sldId id="300" r:id="rId57"/>
    <p:sldId id="303" r:id="rId58"/>
    <p:sldId id="306" r:id="rId59"/>
    <p:sldId id="340" r:id="rId60"/>
    <p:sldId id="341" r:id="rId61"/>
    <p:sldId id="304" r:id="rId62"/>
    <p:sldId id="305" r:id="rId63"/>
    <p:sldId id="276" r:id="rId6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15" userDrawn="1">
          <p15:clr>
            <a:srgbClr val="A4A3A4"/>
          </p15:clr>
        </p15:guide>
        <p15:guide id="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DDDE"/>
    <a:srgbClr val="173E61"/>
    <a:srgbClr val="CECCC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4CF113-7055-48C9-9235-3BB000E0362C}" v="2" dt="2025-09-30T09:55:52.141"/>
    <p1510:client id="{E5FF96C3-09CF-4B2F-925D-4755B9A82568}" v="5" dt="2025-09-30T09:01:59.968"/>
    <p1510:client id="{F1EDF652-FA57-40C1-A55B-837557D0E8D8}" v="19" dt="2025-09-29T12:49:50.6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606" autoAdjust="0"/>
    <p:restoredTop sz="94626"/>
  </p:normalViewPr>
  <p:slideViewPr>
    <p:cSldViewPr snapToGrid="0">
      <p:cViewPr varScale="1">
        <p:scale>
          <a:sx n="117" d="100"/>
          <a:sy n="117" d="100"/>
        </p:scale>
        <p:origin x="606" y="108"/>
      </p:cViewPr>
      <p:guideLst>
        <p:guide orient="horz" pos="4315"/>
        <p:guide/>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theme" Target="theme/theme1.xml"/><Relationship Id="rId7" Type="http://schemas.openxmlformats.org/officeDocument/2006/relationships/slide" Target="slides/slide3.xml"/><Relationship Id="rId71"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am Maynard" userId="0558f974-6c1b-497a-890d-3918b52720b6" providerId="ADAL" clId="{0201B88A-3FF6-4C23-B859-469881F425A9}"/>
    <pc:docChg chg="undo custSel addSld delSld modSld sldOrd">
      <pc:chgData name="Liam Maynard" userId="0558f974-6c1b-497a-890d-3918b52720b6" providerId="ADAL" clId="{0201B88A-3FF6-4C23-B859-469881F425A9}" dt="2025-09-30T10:05:25.872" v="34" actId="207"/>
      <pc:docMkLst>
        <pc:docMk/>
      </pc:docMkLst>
      <pc:sldChg chg="del">
        <pc:chgData name="Liam Maynard" userId="0558f974-6c1b-497a-890d-3918b52720b6" providerId="ADAL" clId="{0201B88A-3FF6-4C23-B859-469881F425A9}" dt="2025-09-30T09:56:11.536" v="13" actId="47"/>
        <pc:sldMkLst>
          <pc:docMk/>
          <pc:sldMk cId="731451243" sldId="268"/>
        </pc:sldMkLst>
      </pc:sldChg>
      <pc:sldChg chg="modSp mod">
        <pc:chgData name="Liam Maynard" userId="0558f974-6c1b-497a-890d-3918b52720b6" providerId="ADAL" clId="{0201B88A-3FF6-4C23-B859-469881F425A9}" dt="2025-09-30T10:05:25.872" v="34" actId="207"/>
        <pc:sldMkLst>
          <pc:docMk/>
          <pc:sldMk cId="1976056802" sldId="281"/>
        </pc:sldMkLst>
        <pc:spChg chg="mod">
          <ac:chgData name="Liam Maynard" userId="0558f974-6c1b-497a-890d-3918b52720b6" providerId="ADAL" clId="{0201B88A-3FF6-4C23-B859-469881F425A9}" dt="2025-09-30T10:05:25.872" v="34" actId="207"/>
          <ac:spMkLst>
            <pc:docMk/>
            <pc:sldMk cId="1976056802" sldId="281"/>
            <ac:spMk id="2" creationId="{7991603D-5C42-89EE-8153-B3B183FD15DF}"/>
          </ac:spMkLst>
        </pc:spChg>
        <pc:spChg chg="mod">
          <ac:chgData name="Liam Maynard" userId="0558f974-6c1b-497a-890d-3918b52720b6" providerId="ADAL" clId="{0201B88A-3FF6-4C23-B859-469881F425A9}" dt="2025-09-30T10:05:12.071" v="33" actId="1076"/>
          <ac:spMkLst>
            <pc:docMk/>
            <pc:sldMk cId="1976056802" sldId="281"/>
            <ac:spMk id="3" creationId="{8F54EEEE-D243-199F-C34E-00D47E7C8CB1}"/>
          </ac:spMkLst>
        </pc:spChg>
      </pc:sldChg>
      <pc:sldChg chg="modSp mod">
        <pc:chgData name="Liam Maynard" userId="0558f974-6c1b-497a-890d-3918b52720b6" providerId="ADAL" clId="{0201B88A-3FF6-4C23-B859-469881F425A9}" dt="2025-09-30T10:04:52.071" v="28" actId="207"/>
        <pc:sldMkLst>
          <pc:docMk/>
          <pc:sldMk cId="0" sldId="332"/>
        </pc:sldMkLst>
        <pc:spChg chg="mod">
          <ac:chgData name="Liam Maynard" userId="0558f974-6c1b-497a-890d-3918b52720b6" providerId="ADAL" clId="{0201B88A-3FF6-4C23-B859-469881F425A9}" dt="2025-09-30T10:04:52.071" v="28" actId="207"/>
          <ac:spMkLst>
            <pc:docMk/>
            <pc:sldMk cId="0" sldId="332"/>
            <ac:spMk id="3" creationId="{BDDA17BB-7B25-BA61-2CC7-05FD6383E944}"/>
          </ac:spMkLst>
        </pc:spChg>
      </pc:sldChg>
      <pc:sldChg chg="modSp mod">
        <pc:chgData name="Liam Maynard" userId="0558f974-6c1b-497a-890d-3918b52720b6" providerId="ADAL" clId="{0201B88A-3FF6-4C23-B859-469881F425A9}" dt="2025-09-30T10:04:57.596" v="29" actId="207"/>
        <pc:sldMkLst>
          <pc:docMk/>
          <pc:sldMk cId="1178312329" sldId="333"/>
        </pc:sldMkLst>
        <pc:spChg chg="mod">
          <ac:chgData name="Liam Maynard" userId="0558f974-6c1b-497a-890d-3918b52720b6" providerId="ADAL" clId="{0201B88A-3FF6-4C23-B859-469881F425A9}" dt="2025-09-30T10:04:57.596" v="29" actId="207"/>
          <ac:spMkLst>
            <pc:docMk/>
            <pc:sldMk cId="1178312329" sldId="333"/>
            <ac:spMk id="3" creationId="{911AF66A-5330-A30F-3AF3-BE678322C829}"/>
          </ac:spMkLst>
        </pc:spChg>
      </pc:sldChg>
      <pc:sldChg chg="modSp mod">
        <pc:chgData name="Liam Maynard" userId="0558f974-6c1b-497a-890d-3918b52720b6" providerId="ADAL" clId="{0201B88A-3FF6-4C23-B859-469881F425A9}" dt="2025-09-30T10:05:01.554" v="30" actId="207"/>
        <pc:sldMkLst>
          <pc:docMk/>
          <pc:sldMk cId="2474767691" sldId="335"/>
        </pc:sldMkLst>
        <pc:spChg chg="mod">
          <ac:chgData name="Liam Maynard" userId="0558f974-6c1b-497a-890d-3918b52720b6" providerId="ADAL" clId="{0201B88A-3FF6-4C23-B859-469881F425A9}" dt="2025-09-30T10:05:01.554" v="30" actId="207"/>
          <ac:spMkLst>
            <pc:docMk/>
            <pc:sldMk cId="2474767691" sldId="335"/>
            <ac:spMk id="3" creationId="{DBBCE31D-3C3B-F728-9953-B2F18E157AA4}"/>
          </ac:spMkLst>
        </pc:spChg>
      </pc:sldChg>
      <pc:sldChg chg="modSp mod">
        <pc:chgData name="Liam Maynard" userId="0558f974-6c1b-497a-890d-3918b52720b6" providerId="ADAL" clId="{0201B88A-3FF6-4C23-B859-469881F425A9}" dt="2025-09-30T10:00:46.489" v="19" actId="403"/>
        <pc:sldMkLst>
          <pc:docMk/>
          <pc:sldMk cId="1734413463" sldId="338"/>
        </pc:sldMkLst>
        <pc:spChg chg="mod">
          <ac:chgData name="Liam Maynard" userId="0558f974-6c1b-497a-890d-3918b52720b6" providerId="ADAL" clId="{0201B88A-3FF6-4C23-B859-469881F425A9}" dt="2025-09-30T10:00:46.489" v="19" actId="403"/>
          <ac:spMkLst>
            <pc:docMk/>
            <pc:sldMk cId="1734413463" sldId="338"/>
            <ac:spMk id="2" creationId="{A4DE814C-1C92-7E39-C423-3EC17C822B39}"/>
          </ac:spMkLst>
        </pc:spChg>
      </pc:sldChg>
      <pc:sldChg chg="modSp mod">
        <pc:chgData name="Liam Maynard" userId="0558f974-6c1b-497a-890d-3918b52720b6" providerId="ADAL" clId="{0201B88A-3FF6-4C23-B859-469881F425A9}" dt="2025-09-30T10:00:37.063" v="16" actId="403"/>
        <pc:sldMkLst>
          <pc:docMk/>
          <pc:sldMk cId="843220470" sldId="339"/>
        </pc:sldMkLst>
        <pc:spChg chg="mod">
          <ac:chgData name="Liam Maynard" userId="0558f974-6c1b-497a-890d-3918b52720b6" providerId="ADAL" clId="{0201B88A-3FF6-4C23-B859-469881F425A9}" dt="2025-09-30T10:00:37.063" v="16" actId="403"/>
          <ac:spMkLst>
            <pc:docMk/>
            <pc:sldMk cId="843220470" sldId="339"/>
            <ac:spMk id="2" creationId="{138FC280-C301-9F9E-2D2C-3F3DF8F0F874}"/>
          </ac:spMkLst>
        </pc:spChg>
      </pc:sldChg>
      <pc:sldChg chg="modSp mod">
        <pc:chgData name="Liam Maynard" userId="0558f974-6c1b-497a-890d-3918b52720b6" providerId="ADAL" clId="{0201B88A-3FF6-4C23-B859-469881F425A9}" dt="2025-09-30T10:03:43.819" v="23" actId="115"/>
        <pc:sldMkLst>
          <pc:docMk/>
          <pc:sldMk cId="3696139644" sldId="344"/>
        </pc:sldMkLst>
        <pc:spChg chg="mod">
          <ac:chgData name="Liam Maynard" userId="0558f974-6c1b-497a-890d-3918b52720b6" providerId="ADAL" clId="{0201B88A-3FF6-4C23-B859-469881F425A9}" dt="2025-09-30T10:03:43.819" v="23" actId="115"/>
          <ac:spMkLst>
            <pc:docMk/>
            <pc:sldMk cId="3696139644" sldId="344"/>
            <ac:spMk id="2" creationId="{D53A8E7F-268D-6E27-2D01-D9940581F34D}"/>
          </ac:spMkLst>
        </pc:spChg>
      </pc:sldChg>
      <pc:sldChg chg="modSp mod">
        <pc:chgData name="Liam Maynard" userId="0558f974-6c1b-497a-890d-3918b52720b6" providerId="ADAL" clId="{0201B88A-3FF6-4C23-B859-469881F425A9}" dt="2025-09-30T10:03:54.382" v="24" actId="114"/>
        <pc:sldMkLst>
          <pc:docMk/>
          <pc:sldMk cId="3944856038" sldId="346"/>
        </pc:sldMkLst>
        <pc:spChg chg="mod">
          <ac:chgData name="Liam Maynard" userId="0558f974-6c1b-497a-890d-3918b52720b6" providerId="ADAL" clId="{0201B88A-3FF6-4C23-B859-469881F425A9}" dt="2025-09-30T10:03:54.382" v="24" actId="114"/>
          <ac:spMkLst>
            <pc:docMk/>
            <pc:sldMk cId="3944856038" sldId="346"/>
            <ac:spMk id="2" creationId="{870632F7-ECCE-2AD2-B236-4099E394692B}"/>
          </ac:spMkLst>
        </pc:spChg>
      </pc:sldChg>
      <pc:sldChg chg="modSp mod">
        <pc:chgData name="Liam Maynard" userId="0558f974-6c1b-497a-890d-3918b52720b6" providerId="ADAL" clId="{0201B88A-3FF6-4C23-B859-469881F425A9}" dt="2025-09-30T10:04:07.280" v="25" actId="114"/>
        <pc:sldMkLst>
          <pc:docMk/>
          <pc:sldMk cId="3558946969" sldId="349"/>
        </pc:sldMkLst>
        <pc:spChg chg="mod">
          <ac:chgData name="Liam Maynard" userId="0558f974-6c1b-497a-890d-3918b52720b6" providerId="ADAL" clId="{0201B88A-3FF6-4C23-B859-469881F425A9}" dt="2025-09-30T10:04:07.280" v="25" actId="114"/>
          <ac:spMkLst>
            <pc:docMk/>
            <pc:sldMk cId="3558946969" sldId="349"/>
            <ac:spMk id="2" creationId="{EE1C256D-8E7E-562F-FFE6-EF8DD03D0A30}"/>
          </ac:spMkLst>
        </pc:spChg>
      </pc:sldChg>
      <pc:sldChg chg="modSp mod">
        <pc:chgData name="Liam Maynard" userId="0558f974-6c1b-497a-890d-3918b52720b6" providerId="ADAL" clId="{0201B88A-3FF6-4C23-B859-469881F425A9}" dt="2025-09-30T10:04:19.679" v="27" actId="114"/>
        <pc:sldMkLst>
          <pc:docMk/>
          <pc:sldMk cId="2493510037" sldId="351"/>
        </pc:sldMkLst>
        <pc:spChg chg="mod">
          <ac:chgData name="Liam Maynard" userId="0558f974-6c1b-497a-890d-3918b52720b6" providerId="ADAL" clId="{0201B88A-3FF6-4C23-B859-469881F425A9}" dt="2025-09-30T10:04:19.679" v="27" actId="114"/>
          <ac:spMkLst>
            <pc:docMk/>
            <pc:sldMk cId="2493510037" sldId="351"/>
            <ac:spMk id="2" creationId="{F4F5CA6C-C85F-90D0-22BE-C9FBEE754EA4}"/>
          </ac:spMkLst>
        </pc:spChg>
      </pc:sldChg>
      <pc:sldChg chg="delSp modSp add mod ord">
        <pc:chgData name="Liam Maynard" userId="0558f974-6c1b-497a-890d-3918b52720b6" providerId="ADAL" clId="{0201B88A-3FF6-4C23-B859-469881F425A9}" dt="2025-09-30T09:56:09.949" v="12" actId="404"/>
        <pc:sldMkLst>
          <pc:docMk/>
          <pc:sldMk cId="1792164360" sldId="352"/>
        </pc:sldMkLst>
        <pc:spChg chg="mod">
          <ac:chgData name="Liam Maynard" userId="0558f974-6c1b-497a-890d-3918b52720b6" providerId="ADAL" clId="{0201B88A-3FF6-4C23-B859-469881F425A9}" dt="2025-09-30T09:56:09.949" v="12" actId="404"/>
          <ac:spMkLst>
            <pc:docMk/>
            <pc:sldMk cId="1792164360" sldId="352"/>
            <ac:spMk id="2" creationId="{9C61812E-5B23-78E7-B464-5CD3E82C5A96}"/>
          </ac:spMkLst>
        </pc:spChg>
        <pc:spChg chg="mod">
          <ac:chgData name="Liam Maynard" userId="0558f974-6c1b-497a-890d-3918b52720b6" providerId="ADAL" clId="{0201B88A-3FF6-4C23-B859-469881F425A9}" dt="2025-09-30T09:55:40" v="3"/>
          <ac:spMkLst>
            <pc:docMk/>
            <pc:sldMk cId="1792164360" sldId="352"/>
            <ac:spMk id="3" creationId="{C882DE6E-E4B3-3A28-A910-F77DE6ADF07A}"/>
          </ac:spMkLst>
        </pc:spChg>
        <pc:spChg chg="del">
          <ac:chgData name="Liam Maynard" userId="0558f974-6c1b-497a-890d-3918b52720b6" providerId="ADAL" clId="{0201B88A-3FF6-4C23-B859-469881F425A9}" dt="2025-09-30T09:55:55.966" v="7" actId="478"/>
          <ac:spMkLst>
            <pc:docMk/>
            <pc:sldMk cId="1792164360" sldId="352"/>
            <ac:spMk id="4" creationId="{C8BFD232-808B-93A0-1DCB-F8D088F29751}"/>
          </ac:spMkLst>
        </pc:spChg>
        <pc:spChg chg="del">
          <ac:chgData name="Liam Maynard" userId="0558f974-6c1b-497a-890d-3918b52720b6" providerId="ADAL" clId="{0201B88A-3FF6-4C23-B859-469881F425A9}" dt="2025-09-30T09:55:54.394" v="6" actId="478"/>
          <ac:spMkLst>
            <pc:docMk/>
            <pc:sldMk cId="1792164360" sldId="352"/>
            <ac:spMk id="5" creationId="{8410700A-F8A4-0A4E-0E66-F4F4AA9F244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9FF924-FDF9-4220-8050-B5CB7F3EEC43}" type="datetimeFigureOut">
              <a:rPr lang="en-GB" smtClean="0"/>
              <a:t>30/09/2025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5E347D-53FC-4710-B120-EDBADD260F96}" type="slidenum">
              <a:rPr lang="en-GB" smtClean="0"/>
              <a:t>‹#›</a:t>
            </a:fld>
            <a:endParaRPr lang="en-GB"/>
          </a:p>
        </p:txBody>
      </p:sp>
    </p:spTree>
    <p:extLst>
      <p:ext uri="{BB962C8B-B14F-4D97-AF65-F5344CB8AC3E}">
        <p14:creationId xmlns:p14="http://schemas.microsoft.com/office/powerpoint/2010/main" val="181603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lvl="0"/>
            <a:fld id="{22DFA063-3C1F-1445-A2FD-095B38809806}" type="slidenum">
              <a:rPr lang="en-GB" smtClean="0"/>
              <a:t>49</a:t>
            </a:fld>
            <a:endParaRPr lang="en-GB"/>
          </a:p>
        </p:txBody>
      </p:sp>
    </p:spTree>
    <p:extLst>
      <p:ext uri="{BB962C8B-B14F-4D97-AF65-F5344CB8AC3E}">
        <p14:creationId xmlns:p14="http://schemas.microsoft.com/office/powerpoint/2010/main" val="42021755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lvl="0"/>
            <a:fld id="{22DFA063-3C1F-1445-A2FD-095B38809806}" type="slidenum">
              <a:rPr lang="en-GB" smtClean="0"/>
              <a:t>50</a:t>
            </a:fld>
            <a:endParaRPr lang="en-GB"/>
          </a:p>
        </p:txBody>
      </p:sp>
    </p:spTree>
    <p:extLst>
      <p:ext uri="{BB962C8B-B14F-4D97-AF65-F5344CB8AC3E}">
        <p14:creationId xmlns:p14="http://schemas.microsoft.com/office/powerpoint/2010/main" val="1657867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lvl="0"/>
            <a:fld id="{22DFA063-3C1F-1445-A2FD-095B38809806}" type="slidenum">
              <a:rPr lang="en-GB" smtClean="0"/>
              <a:t>51</a:t>
            </a:fld>
            <a:endParaRPr lang="en-GB"/>
          </a:p>
        </p:txBody>
      </p:sp>
    </p:spTree>
    <p:extLst>
      <p:ext uri="{BB962C8B-B14F-4D97-AF65-F5344CB8AC3E}">
        <p14:creationId xmlns:p14="http://schemas.microsoft.com/office/powerpoint/2010/main" val="14842200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DA887-DED5-1134-67EC-AFC2D1EC3A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79BB5E-5A6B-F8B9-1E67-935790B569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FF2780-528C-D271-8F79-30BBACC934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88BEA2-5070-DDEE-0088-42097BCFFD94}"/>
              </a:ext>
            </a:extLst>
          </p:cNvPr>
          <p:cNvSpPr>
            <a:spLocks noGrp="1"/>
          </p:cNvSpPr>
          <p:nvPr>
            <p:ph type="sldNum" sz="quarter" idx="5"/>
          </p:nvPr>
        </p:nvSpPr>
        <p:spPr/>
        <p:txBody>
          <a:bodyPr/>
          <a:lstStyle/>
          <a:p>
            <a:pPr lvl="0"/>
            <a:fld id="{22DFA063-3C1F-1445-A2FD-095B38809806}" type="slidenum">
              <a:rPr lang="en-GB" smtClean="0"/>
              <a:t>56</a:t>
            </a:fld>
            <a:endParaRPr lang="en-GB"/>
          </a:p>
        </p:txBody>
      </p:sp>
    </p:spTree>
    <p:extLst>
      <p:ext uri="{BB962C8B-B14F-4D97-AF65-F5344CB8AC3E}">
        <p14:creationId xmlns:p14="http://schemas.microsoft.com/office/powerpoint/2010/main" val="6576779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BC8A50-0FA3-4725-86ED-34E6B60A17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F18C27-B25F-CB86-9201-7CC470CDF1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943105-91C7-33C0-BB17-B2BDD61F60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C99668-FEC4-F451-4B80-B4873632FE05}"/>
              </a:ext>
            </a:extLst>
          </p:cNvPr>
          <p:cNvSpPr>
            <a:spLocks noGrp="1"/>
          </p:cNvSpPr>
          <p:nvPr>
            <p:ph type="sldNum" sz="quarter" idx="5"/>
          </p:nvPr>
        </p:nvSpPr>
        <p:spPr/>
        <p:txBody>
          <a:bodyPr/>
          <a:lstStyle/>
          <a:p>
            <a:pPr lvl="0"/>
            <a:fld id="{22DFA063-3C1F-1445-A2FD-095B38809806}" type="slidenum">
              <a:rPr lang="en-GB" smtClean="0"/>
              <a:t>57</a:t>
            </a:fld>
            <a:endParaRPr lang="en-GB"/>
          </a:p>
        </p:txBody>
      </p:sp>
    </p:spTree>
    <p:extLst>
      <p:ext uri="{BB962C8B-B14F-4D97-AF65-F5344CB8AC3E}">
        <p14:creationId xmlns:p14="http://schemas.microsoft.com/office/powerpoint/2010/main" val="26250844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173E61"/>
        </a:solidFill>
        <a:effectLst/>
      </p:bgPr>
    </p:bg>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D1DE21F0-1DE1-F9C0-3DCE-B7B8B235B35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22325" y="292378"/>
            <a:ext cx="1943100" cy="357939"/>
          </a:xfrm>
          <a:prstGeom prst="rect">
            <a:avLst/>
          </a:prstGeom>
        </p:spPr>
      </p:pic>
      <p:cxnSp>
        <p:nvCxnSpPr>
          <p:cNvPr id="6" name="Straight Connector 5">
            <a:extLst>
              <a:ext uri="{FF2B5EF4-FFF2-40B4-BE49-F238E27FC236}">
                <a16:creationId xmlns:a16="http://schemas.microsoft.com/office/drawing/2014/main" id="{325091D1-84AB-D902-BF5D-0E7E7EF68EC0}"/>
              </a:ext>
            </a:extLst>
          </p:cNvPr>
          <p:cNvCxnSpPr>
            <a:cxnSpLocks/>
          </p:cNvCxnSpPr>
          <p:nvPr userDrawn="1"/>
        </p:nvCxnSpPr>
        <p:spPr>
          <a:xfrm>
            <a:off x="0" y="6400800"/>
            <a:ext cx="121932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19C4FE1-7BD0-BA7D-BB8C-354510353110}"/>
              </a:ext>
            </a:extLst>
          </p:cNvPr>
          <p:cNvCxnSpPr>
            <a:cxnSpLocks/>
          </p:cNvCxnSpPr>
          <p:nvPr userDrawn="1"/>
        </p:nvCxnSpPr>
        <p:spPr>
          <a:xfrm>
            <a:off x="0" y="901700"/>
            <a:ext cx="121932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Text Placeholder 13">
            <a:extLst>
              <a:ext uri="{FF2B5EF4-FFF2-40B4-BE49-F238E27FC236}">
                <a16:creationId xmlns:a16="http://schemas.microsoft.com/office/drawing/2014/main" id="{465279F8-8C3E-8FAD-77E3-95DD7FEDD1DA}"/>
              </a:ext>
            </a:extLst>
          </p:cNvPr>
          <p:cNvSpPr>
            <a:spLocks noGrp="1"/>
          </p:cNvSpPr>
          <p:nvPr>
            <p:ph type="body" sz="quarter" idx="10" hasCustomPrompt="1"/>
          </p:nvPr>
        </p:nvSpPr>
        <p:spPr>
          <a:xfrm>
            <a:off x="822323" y="1813133"/>
            <a:ext cx="10544400" cy="3750891"/>
          </a:xfrm>
        </p:spPr>
        <p:txBody>
          <a:bodyPr anchor="ctr" anchorCtr="0"/>
          <a:lstStyle>
            <a:lvl1pPr algn="ctr">
              <a:spcBef>
                <a:spcPts val="0"/>
              </a:spcBef>
              <a:defRPr sz="2400" b="0" cap="all" baseline="0">
                <a:solidFill>
                  <a:schemeClr val="bg1"/>
                </a:solidFill>
              </a:defRPr>
            </a:lvl1pPr>
            <a:lvl2pPr algn="ctr">
              <a:spcBef>
                <a:spcPts val="300"/>
              </a:spcBef>
              <a:spcAft>
                <a:spcPts val="6300"/>
              </a:spcAft>
              <a:defRPr sz="1800">
                <a:solidFill>
                  <a:schemeClr val="bg1"/>
                </a:solidFill>
              </a:defRPr>
            </a:lvl2pPr>
            <a:lvl3pPr marL="0" indent="0" algn="ctr">
              <a:spcBef>
                <a:spcPts val="0"/>
              </a:spcBef>
              <a:buNone/>
              <a:defRPr sz="1600" b="1">
                <a:solidFill>
                  <a:schemeClr val="bg1"/>
                </a:solidFill>
              </a:defRPr>
            </a:lvl3pPr>
            <a:lvl4pPr marL="0" indent="0" algn="ctr">
              <a:spcBef>
                <a:spcPts val="0"/>
              </a:spcBef>
              <a:buFont typeface="Arial" panose="020B0604020202020204" pitchFamily="34" charset="0"/>
              <a:buNone/>
              <a:defRPr sz="1600">
                <a:solidFill>
                  <a:schemeClr val="bg1"/>
                </a:solidFill>
              </a:defRPr>
            </a:lvl4pPr>
            <a:lvl5pPr marL="0" indent="0" algn="ctr">
              <a:spcBef>
                <a:spcPts val="0"/>
              </a:spcBef>
              <a:buFont typeface="Arial" panose="020B0604020202020204" pitchFamily="34" charset="0"/>
              <a:buNone/>
              <a:defRPr>
                <a:solidFill>
                  <a:schemeClr val="bg1"/>
                </a:solidFill>
              </a:defRPr>
            </a:lvl5pPr>
          </a:lstStyle>
          <a:p>
            <a:pPr lvl="0"/>
            <a:r>
              <a:rPr lang="en-GB" dirty="0"/>
              <a:t>[Title slide] First level &lt;Heading&gt;</a:t>
            </a:r>
          </a:p>
          <a:p>
            <a:pPr lvl="1"/>
            <a:r>
              <a:rPr lang="en-GB" dirty="0"/>
              <a:t>Second level &lt;Text&gt;</a:t>
            </a:r>
          </a:p>
          <a:p>
            <a:pPr lvl="2"/>
            <a:r>
              <a:rPr lang="en-GB" dirty="0"/>
              <a:t>Third level &lt;Subheading/Bold&gt;</a:t>
            </a:r>
          </a:p>
          <a:p>
            <a:pPr lvl="3"/>
            <a:r>
              <a:rPr lang="en-GB" dirty="0"/>
              <a:t>Fourth level &lt;Text&gt;</a:t>
            </a:r>
          </a:p>
        </p:txBody>
      </p:sp>
      <p:sp>
        <p:nvSpPr>
          <p:cNvPr id="3" name="TextBox 2">
            <a:extLst>
              <a:ext uri="{FF2B5EF4-FFF2-40B4-BE49-F238E27FC236}">
                <a16:creationId xmlns:a16="http://schemas.microsoft.com/office/drawing/2014/main" id="{C33D5CFA-D11C-EE3C-C74C-27DF4B48C5CC}"/>
              </a:ext>
            </a:extLst>
          </p:cNvPr>
          <p:cNvSpPr txBox="1"/>
          <p:nvPr userDrawn="1"/>
        </p:nvSpPr>
        <p:spPr>
          <a:xfrm>
            <a:off x="822325" y="6438374"/>
            <a:ext cx="1250342" cy="192360"/>
          </a:xfrm>
          <a:prstGeom prst="rect">
            <a:avLst/>
          </a:prstGeom>
          <a:noFill/>
        </p:spPr>
        <p:txBody>
          <a:bodyPr wrap="none" lIns="0" tIns="0" rIns="0" bIns="0" rtlCol="0">
            <a:spAutoFit/>
          </a:bodyPr>
          <a:lstStyle/>
          <a:p>
            <a:r>
              <a:rPr lang="en-GB" sz="1250" b="1" dirty="0" err="1">
                <a:solidFill>
                  <a:schemeClr val="bg1"/>
                </a:solidFill>
              </a:rPr>
              <a:t>brickcourt.co.uk</a:t>
            </a:r>
            <a:endParaRPr lang="en-GB" sz="1250" b="1" dirty="0">
              <a:solidFill>
                <a:schemeClr val="bg1"/>
              </a:solidFill>
            </a:endParaRPr>
          </a:p>
        </p:txBody>
      </p:sp>
    </p:spTree>
    <p:extLst>
      <p:ext uri="{BB962C8B-B14F-4D97-AF65-F5344CB8AC3E}">
        <p14:creationId xmlns:p14="http://schemas.microsoft.com/office/powerpoint/2010/main" val="1982814234"/>
      </p:ext>
    </p:extLst>
  </p:cSld>
  <p:clrMapOvr>
    <a:masterClrMapping/>
  </p:clrMapOvr>
  <p:hf sldNum="0" hdr="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Opening remarks">
    <p:bg>
      <p:bgPr>
        <a:solidFill>
          <a:srgbClr val="173E61"/>
        </a:solidFill>
        <a:effectLst/>
      </p:bgPr>
    </p:bg>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D1DE21F0-1DE1-F9C0-3DCE-B7B8B235B35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22325" y="292378"/>
            <a:ext cx="1943100" cy="357939"/>
          </a:xfrm>
          <a:prstGeom prst="rect">
            <a:avLst/>
          </a:prstGeom>
        </p:spPr>
      </p:pic>
      <p:cxnSp>
        <p:nvCxnSpPr>
          <p:cNvPr id="6" name="Straight Connector 5">
            <a:extLst>
              <a:ext uri="{FF2B5EF4-FFF2-40B4-BE49-F238E27FC236}">
                <a16:creationId xmlns:a16="http://schemas.microsoft.com/office/drawing/2014/main" id="{325091D1-84AB-D902-BF5D-0E7E7EF68EC0}"/>
              </a:ext>
            </a:extLst>
          </p:cNvPr>
          <p:cNvCxnSpPr>
            <a:cxnSpLocks/>
          </p:cNvCxnSpPr>
          <p:nvPr userDrawn="1"/>
        </p:nvCxnSpPr>
        <p:spPr>
          <a:xfrm>
            <a:off x="0" y="6400800"/>
            <a:ext cx="121932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19C4FE1-7BD0-BA7D-BB8C-354510353110}"/>
              </a:ext>
            </a:extLst>
          </p:cNvPr>
          <p:cNvCxnSpPr>
            <a:cxnSpLocks/>
          </p:cNvCxnSpPr>
          <p:nvPr userDrawn="1"/>
        </p:nvCxnSpPr>
        <p:spPr>
          <a:xfrm>
            <a:off x="0" y="901700"/>
            <a:ext cx="121932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Text Placeholder 13">
            <a:extLst>
              <a:ext uri="{FF2B5EF4-FFF2-40B4-BE49-F238E27FC236}">
                <a16:creationId xmlns:a16="http://schemas.microsoft.com/office/drawing/2014/main" id="{465279F8-8C3E-8FAD-77E3-95DD7FEDD1DA}"/>
              </a:ext>
            </a:extLst>
          </p:cNvPr>
          <p:cNvSpPr>
            <a:spLocks noGrp="1"/>
          </p:cNvSpPr>
          <p:nvPr>
            <p:ph type="body" sz="quarter" idx="10" hasCustomPrompt="1"/>
          </p:nvPr>
        </p:nvSpPr>
        <p:spPr>
          <a:xfrm>
            <a:off x="822325" y="1558368"/>
            <a:ext cx="10544400" cy="2276514"/>
          </a:xfrm>
        </p:spPr>
        <p:txBody>
          <a:bodyPr anchor="t" anchorCtr="0"/>
          <a:lstStyle>
            <a:lvl1pPr algn="ctr">
              <a:spcBef>
                <a:spcPts val="0"/>
              </a:spcBef>
              <a:defRPr sz="2400" b="0" cap="all" baseline="0">
                <a:solidFill>
                  <a:schemeClr val="bg1"/>
                </a:solidFill>
              </a:defRPr>
            </a:lvl1pPr>
            <a:lvl2pPr algn="ctr">
              <a:spcBef>
                <a:spcPts val="300"/>
              </a:spcBef>
              <a:spcAft>
                <a:spcPts val="1200"/>
              </a:spcAft>
              <a:defRPr sz="1800">
                <a:solidFill>
                  <a:schemeClr val="bg1"/>
                </a:solidFill>
              </a:defRPr>
            </a:lvl2pPr>
            <a:lvl3pPr marL="0" indent="0" algn="ctr">
              <a:lnSpc>
                <a:spcPct val="133000"/>
              </a:lnSpc>
              <a:spcBef>
                <a:spcPts val="0"/>
              </a:spcBef>
              <a:buNone/>
              <a:defRPr sz="1400" b="0">
                <a:solidFill>
                  <a:schemeClr val="bg1"/>
                </a:solidFill>
              </a:defRPr>
            </a:lvl3pPr>
            <a:lvl4pPr marL="0" indent="0" algn="ctr">
              <a:spcBef>
                <a:spcPts val="0"/>
              </a:spcBef>
              <a:buFont typeface="Arial" panose="020B0604020202020204" pitchFamily="34" charset="0"/>
              <a:buNone/>
              <a:defRPr sz="1400" b="0">
                <a:solidFill>
                  <a:schemeClr val="bg1"/>
                </a:solidFill>
              </a:defRPr>
            </a:lvl4pPr>
            <a:lvl5pPr marL="0" indent="0" algn="ctr">
              <a:spcBef>
                <a:spcPts val="0"/>
              </a:spcBef>
              <a:buFont typeface="Arial" panose="020B0604020202020204" pitchFamily="34" charset="0"/>
              <a:buNone/>
              <a:defRPr>
                <a:solidFill>
                  <a:schemeClr val="bg1"/>
                </a:solidFill>
              </a:defRPr>
            </a:lvl5pPr>
          </a:lstStyle>
          <a:p>
            <a:pPr lvl="0"/>
            <a:r>
              <a:rPr lang="en-GB" dirty="0"/>
              <a:t>[Opening remarks] First level &lt;Heading&gt;</a:t>
            </a:r>
          </a:p>
          <a:p>
            <a:pPr lvl="1"/>
            <a:r>
              <a:rPr lang="en-GB" dirty="0"/>
              <a:t>Second level &lt;Text&gt;</a:t>
            </a:r>
          </a:p>
          <a:p>
            <a:pPr lvl="2"/>
            <a:r>
              <a:rPr lang="en-GB" dirty="0"/>
              <a:t>Third level &lt;Additional information&gt;</a:t>
            </a:r>
          </a:p>
        </p:txBody>
      </p:sp>
      <p:sp>
        <p:nvSpPr>
          <p:cNvPr id="9" name="Text Placeholder 13">
            <a:extLst>
              <a:ext uri="{FF2B5EF4-FFF2-40B4-BE49-F238E27FC236}">
                <a16:creationId xmlns:a16="http://schemas.microsoft.com/office/drawing/2014/main" id="{8B07677E-D864-F574-3E52-46CFBCA9F13B}"/>
              </a:ext>
            </a:extLst>
          </p:cNvPr>
          <p:cNvSpPr>
            <a:spLocks noGrp="1"/>
          </p:cNvSpPr>
          <p:nvPr>
            <p:ph type="body" sz="quarter" idx="12" hasCustomPrompt="1"/>
          </p:nvPr>
        </p:nvSpPr>
        <p:spPr>
          <a:xfrm>
            <a:off x="822324" y="4386264"/>
            <a:ext cx="10544175" cy="1472260"/>
          </a:xfrm>
        </p:spPr>
        <p:txBody>
          <a:bodyPr anchor="b" anchorCtr="0"/>
          <a:lstStyle>
            <a:lvl1pPr algn="ctr">
              <a:spcBef>
                <a:spcPts val="0"/>
              </a:spcBef>
              <a:spcAft>
                <a:spcPts val="1500"/>
              </a:spcAft>
              <a:defRPr b="1">
                <a:solidFill>
                  <a:schemeClr val="bg1"/>
                </a:solidFill>
              </a:defRPr>
            </a:lvl1pPr>
            <a:lvl2pPr algn="ctr">
              <a:spcBef>
                <a:spcPts val="0"/>
              </a:spcBef>
              <a:spcAft>
                <a:spcPts val="1500"/>
              </a:spcAft>
              <a:defRPr b="1">
                <a:solidFill>
                  <a:schemeClr val="bg1"/>
                </a:solidFill>
              </a:defRPr>
            </a:lvl2pPr>
            <a:lvl3pPr marL="0" indent="0" algn="ctr">
              <a:spcBef>
                <a:spcPts val="0"/>
              </a:spcBef>
              <a:spcAft>
                <a:spcPts val="1500"/>
              </a:spcAft>
              <a:buNone/>
              <a:defRPr b="1">
                <a:solidFill>
                  <a:schemeClr val="bg1"/>
                </a:solidFill>
              </a:defRPr>
            </a:lvl3pPr>
            <a:lvl4pPr marL="0" indent="0" algn="ctr">
              <a:spcBef>
                <a:spcPts val="0"/>
              </a:spcBef>
              <a:spcAft>
                <a:spcPts val="1500"/>
              </a:spcAft>
              <a:buFont typeface="Arial" panose="020B0604020202020204" pitchFamily="34" charset="0"/>
              <a:buNone/>
              <a:defRPr b="1">
                <a:solidFill>
                  <a:schemeClr val="bg1"/>
                </a:solidFill>
              </a:defRPr>
            </a:lvl4pPr>
            <a:lvl5pPr marL="0" indent="0" algn="ctr">
              <a:spcBef>
                <a:spcPts val="0"/>
              </a:spcBef>
              <a:spcAft>
                <a:spcPts val="1500"/>
              </a:spcAft>
              <a:buFont typeface="Arial" panose="020B0604020202020204" pitchFamily="34" charset="0"/>
              <a:buNone/>
              <a:defRPr b="1">
                <a:solidFill>
                  <a:schemeClr val="bg1"/>
                </a:solidFill>
              </a:defRPr>
            </a:lvl5pPr>
          </a:lstStyle>
          <a:p>
            <a:pPr lvl="0"/>
            <a:r>
              <a:rPr lang="en-GB" dirty="0"/>
              <a:t>Opening remarks by &lt;Name&gt;</a:t>
            </a:r>
          </a:p>
        </p:txBody>
      </p:sp>
      <p:sp>
        <p:nvSpPr>
          <p:cNvPr id="2" name="TextBox 1">
            <a:extLst>
              <a:ext uri="{FF2B5EF4-FFF2-40B4-BE49-F238E27FC236}">
                <a16:creationId xmlns:a16="http://schemas.microsoft.com/office/drawing/2014/main" id="{85D44D8B-B4A2-C5DB-9E84-4F1954F8F208}"/>
              </a:ext>
            </a:extLst>
          </p:cNvPr>
          <p:cNvSpPr txBox="1"/>
          <p:nvPr userDrawn="1"/>
        </p:nvSpPr>
        <p:spPr>
          <a:xfrm>
            <a:off x="822325" y="6438374"/>
            <a:ext cx="1250342" cy="192360"/>
          </a:xfrm>
          <a:prstGeom prst="rect">
            <a:avLst/>
          </a:prstGeom>
          <a:noFill/>
        </p:spPr>
        <p:txBody>
          <a:bodyPr wrap="none" lIns="0" tIns="0" rIns="0" bIns="0" rtlCol="0">
            <a:spAutoFit/>
          </a:bodyPr>
          <a:lstStyle/>
          <a:p>
            <a:r>
              <a:rPr lang="en-GB" sz="1250" b="1" dirty="0" err="1">
                <a:solidFill>
                  <a:schemeClr val="bg1"/>
                </a:solidFill>
              </a:rPr>
              <a:t>brickcourt.co.uk</a:t>
            </a:r>
            <a:endParaRPr lang="en-GB" sz="1250" b="1" dirty="0">
              <a:solidFill>
                <a:schemeClr val="bg1"/>
              </a:solidFill>
            </a:endParaRPr>
          </a:p>
        </p:txBody>
      </p:sp>
    </p:spTree>
    <p:extLst>
      <p:ext uri="{BB962C8B-B14F-4D97-AF65-F5344CB8AC3E}">
        <p14:creationId xmlns:p14="http://schemas.microsoft.com/office/powerpoint/2010/main" val="3552151080"/>
      </p:ext>
    </p:extLst>
  </p:cSld>
  <p:clrMapOvr>
    <a:masterClrMapping/>
  </p:clrMapOvr>
  <p:hf sldNum="0" hdr="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ssion">
    <p:bg>
      <p:bgPr>
        <a:solidFill>
          <a:srgbClr val="173E61"/>
        </a:solidFill>
        <a:effectLst/>
      </p:bgPr>
    </p:bg>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D1DE21F0-1DE1-F9C0-3DCE-B7B8B235B35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22325" y="292378"/>
            <a:ext cx="1943100" cy="357939"/>
          </a:xfrm>
          <a:prstGeom prst="rect">
            <a:avLst/>
          </a:prstGeom>
        </p:spPr>
      </p:pic>
      <p:cxnSp>
        <p:nvCxnSpPr>
          <p:cNvPr id="6" name="Straight Connector 5">
            <a:extLst>
              <a:ext uri="{FF2B5EF4-FFF2-40B4-BE49-F238E27FC236}">
                <a16:creationId xmlns:a16="http://schemas.microsoft.com/office/drawing/2014/main" id="{325091D1-84AB-D902-BF5D-0E7E7EF68EC0}"/>
              </a:ext>
            </a:extLst>
          </p:cNvPr>
          <p:cNvCxnSpPr>
            <a:cxnSpLocks/>
          </p:cNvCxnSpPr>
          <p:nvPr userDrawn="1"/>
        </p:nvCxnSpPr>
        <p:spPr>
          <a:xfrm>
            <a:off x="0" y="6400800"/>
            <a:ext cx="121932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19C4FE1-7BD0-BA7D-BB8C-354510353110}"/>
              </a:ext>
            </a:extLst>
          </p:cNvPr>
          <p:cNvCxnSpPr>
            <a:cxnSpLocks/>
          </p:cNvCxnSpPr>
          <p:nvPr userDrawn="1"/>
        </p:nvCxnSpPr>
        <p:spPr>
          <a:xfrm>
            <a:off x="0" y="901700"/>
            <a:ext cx="121932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Text Placeholder 13">
            <a:extLst>
              <a:ext uri="{FF2B5EF4-FFF2-40B4-BE49-F238E27FC236}">
                <a16:creationId xmlns:a16="http://schemas.microsoft.com/office/drawing/2014/main" id="{465279F8-8C3E-8FAD-77E3-95DD7FEDD1DA}"/>
              </a:ext>
            </a:extLst>
          </p:cNvPr>
          <p:cNvSpPr>
            <a:spLocks noGrp="1"/>
          </p:cNvSpPr>
          <p:nvPr>
            <p:ph type="body" sz="quarter" idx="10" hasCustomPrompt="1"/>
          </p:nvPr>
        </p:nvSpPr>
        <p:spPr>
          <a:xfrm>
            <a:off x="822325" y="1558368"/>
            <a:ext cx="10544400" cy="1726004"/>
          </a:xfrm>
        </p:spPr>
        <p:txBody>
          <a:bodyPr anchor="t" anchorCtr="0"/>
          <a:lstStyle>
            <a:lvl1pPr algn="ctr">
              <a:spcBef>
                <a:spcPts val="0"/>
              </a:spcBef>
              <a:defRPr sz="2400" b="0" cap="all" baseline="0">
                <a:solidFill>
                  <a:schemeClr val="bg1"/>
                </a:solidFill>
              </a:defRPr>
            </a:lvl1pPr>
            <a:lvl2pPr algn="ctr">
              <a:spcBef>
                <a:spcPts val="300"/>
              </a:spcBef>
              <a:spcAft>
                <a:spcPts val="1200"/>
              </a:spcAft>
              <a:defRPr sz="1800">
                <a:solidFill>
                  <a:schemeClr val="bg1"/>
                </a:solidFill>
              </a:defRPr>
            </a:lvl2pPr>
            <a:lvl3pPr marL="0" indent="0" algn="ctr">
              <a:lnSpc>
                <a:spcPct val="133000"/>
              </a:lnSpc>
              <a:spcBef>
                <a:spcPts val="0"/>
              </a:spcBef>
              <a:buNone/>
              <a:defRPr sz="1400" b="0">
                <a:solidFill>
                  <a:schemeClr val="bg1"/>
                </a:solidFill>
              </a:defRPr>
            </a:lvl3pPr>
            <a:lvl4pPr marL="0" indent="0" algn="ctr">
              <a:spcBef>
                <a:spcPts val="0"/>
              </a:spcBef>
              <a:buFont typeface="Arial" panose="020B0604020202020204" pitchFamily="34" charset="0"/>
              <a:buNone/>
              <a:defRPr sz="1400" b="0">
                <a:solidFill>
                  <a:schemeClr val="bg1"/>
                </a:solidFill>
              </a:defRPr>
            </a:lvl4pPr>
            <a:lvl5pPr marL="0" indent="0" algn="ctr">
              <a:spcBef>
                <a:spcPts val="0"/>
              </a:spcBef>
              <a:buFont typeface="Arial" panose="020B0604020202020204" pitchFamily="34" charset="0"/>
              <a:buNone/>
              <a:defRPr>
                <a:solidFill>
                  <a:schemeClr val="bg1"/>
                </a:solidFill>
              </a:defRPr>
            </a:lvl5pPr>
          </a:lstStyle>
          <a:p>
            <a:pPr lvl="0"/>
            <a:r>
              <a:rPr lang="en-GB" dirty="0"/>
              <a:t>[Session] First level &lt;Heading&gt;</a:t>
            </a:r>
          </a:p>
          <a:p>
            <a:pPr lvl="1"/>
            <a:r>
              <a:rPr lang="en-GB" dirty="0"/>
              <a:t>Second level &lt;Text&gt;</a:t>
            </a:r>
          </a:p>
          <a:p>
            <a:pPr lvl="2"/>
            <a:r>
              <a:rPr lang="en-GB" dirty="0"/>
              <a:t>Third level &lt;Additional information&gt;</a:t>
            </a:r>
          </a:p>
        </p:txBody>
      </p:sp>
      <p:sp>
        <p:nvSpPr>
          <p:cNvPr id="2" name="Text Placeholder 13">
            <a:extLst>
              <a:ext uri="{FF2B5EF4-FFF2-40B4-BE49-F238E27FC236}">
                <a16:creationId xmlns:a16="http://schemas.microsoft.com/office/drawing/2014/main" id="{3A882C7C-DD06-FC86-630F-6F132ADA35AA}"/>
              </a:ext>
            </a:extLst>
          </p:cNvPr>
          <p:cNvSpPr>
            <a:spLocks noGrp="1"/>
          </p:cNvSpPr>
          <p:nvPr>
            <p:ph type="body" sz="quarter" idx="12" hasCustomPrompt="1"/>
          </p:nvPr>
        </p:nvSpPr>
        <p:spPr>
          <a:xfrm>
            <a:off x="822323" y="3429000"/>
            <a:ext cx="10544400" cy="2425700"/>
          </a:xfrm>
        </p:spPr>
        <p:txBody>
          <a:bodyPr anchor="b" anchorCtr="0"/>
          <a:lstStyle>
            <a:lvl1pPr algn="ctr">
              <a:spcBef>
                <a:spcPts val="1500"/>
              </a:spcBef>
              <a:spcAft>
                <a:spcPts val="1000"/>
              </a:spcAft>
              <a:defRPr cap="all" baseline="0">
                <a:solidFill>
                  <a:schemeClr val="bg1"/>
                </a:solidFill>
              </a:defRPr>
            </a:lvl1pPr>
            <a:lvl2pPr algn="ctr">
              <a:spcBef>
                <a:spcPts val="0"/>
              </a:spcBef>
              <a:defRPr>
                <a:solidFill>
                  <a:schemeClr val="bg1"/>
                </a:solidFill>
              </a:defRPr>
            </a:lvl2pPr>
            <a:lvl3pPr marL="0" indent="0" algn="ctr">
              <a:spcBef>
                <a:spcPts val="0"/>
              </a:spcBef>
              <a:buNone/>
              <a:defRPr>
                <a:solidFill>
                  <a:schemeClr val="bg1"/>
                </a:solidFill>
              </a:defRPr>
            </a:lvl3pPr>
            <a:lvl4pPr marL="0" indent="0" algn="ctr">
              <a:spcBef>
                <a:spcPts val="0"/>
              </a:spcBef>
              <a:buFont typeface="Arial" panose="020B0604020202020204" pitchFamily="34" charset="0"/>
              <a:buNone/>
              <a:defRPr>
                <a:solidFill>
                  <a:schemeClr val="bg1"/>
                </a:solidFill>
              </a:defRPr>
            </a:lvl4pPr>
            <a:lvl5pPr marL="0" indent="0" algn="ctr">
              <a:spcBef>
                <a:spcPts val="0"/>
              </a:spcBef>
              <a:buFont typeface="Arial" panose="020B0604020202020204" pitchFamily="34" charset="0"/>
              <a:buNone/>
              <a:defRPr>
                <a:solidFill>
                  <a:schemeClr val="bg1"/>
                </a:solidFill>
              </a:defRPr>
            </a:lvl5pPr>
          </a:lstStyle>
          <a:p>
            <a:pPr lvl="0"/>
            <a:r>
              <a:rPr lang="en-GB" dirty="0"/>
              <a:t>First level &lt;Session # / Panellists&gt;</a:t>
            </a:r>
          </a:p>
          <a:p>
            <a:pPr lvl="1"/>
            <a:r>
              <a:rPr lang="en-GB" dirty="0"/>
              <a:t>Second level &lt;Introduction of the panel by Name, Company&gt;</a:t>
            </a:r>
          </a:p>
          <a:p>
            <a:pPr lvl="2"/>
            <a:r>
              <a:rPr lang="en-GB" dirty="0"/>
              <a:t>Third level</a:t>
            </a:r>
          </a:p>
          <a:p>
            <a:pPr lvl="3"/>
            <a:r>
              <a:rPr lang="en-GB" dirty="0"/>
              <a:t>Fourth level</a:t>
            </a:r>
          </a:p>
          <a:p>
            <a:pPr lvl="4"/>
            <a:r>
              <a:rPr lang="en-GB" dirty="0"/>
              <a:t>Fifth level</a:t>
            </a:r>
          </a:p>
        </p:txBody>
      </p:sp>
      <p:sp>
        <p:nvSpPr>
          <p:cNvPr id="3" name="TextBox 2">
            <a:extLst>
              <a:ext uri="{FF2B5EF4-FFF2-40B4-BE49-F238E27FC236}">
                <a16:creationId xmlns:a16="http://schemas.microsoft.com/office/drawing/2014/main" id="{0A7C2EC5-A6E8-0168-AC3F-098810680CD0}"/>
              </a:ext>
            </a:extLst>
          </p:cNvPr>
          <p:cNvSpPr txBox="1"/>
          <p:nvPr userDrawn="1"/>
        </p:nvSpPr>
        <p:spPr>
          <a:xfrm>
            <a:off x="822325" y="6438374"/>
            <a:ext cx="1250342" cy="192360"/>
          </a:xfrm>
          <a:prstGeom prst="rect">
            <a:avLst/>
          </a:prstGeom>
          <a:noFill/>
        </p:spPr>
        <p:txBody>
          <a:bodyPr wrap="none" lIns="0" tIns="0" rIns="0" bIns="0" rtlCol="0">
            <a:spAutoFit/>
          </a:bodyPr>
          <a:lstStyle/>
          <a:p>
            <a:r>
              <a:rPr lang="en-GB" sz="1250" b="1" dirty="0" err="1">
                <a:solidFill>
                  <a:schemeClr val="bg1"/>
                </a:solidFill>
              </a:rPr>
              <a:t>brickcourt.co.uk</a:t>
            </a:r>
            <a:endParaRPr lang="en-GB" sz="1250" b="1" dirty="0">
              <a:solidFill>
                <a:schemeClr val="bg1"/>
              </a:solidFill>
            </a:endParaRPr>
          </a:p>
        </p:txBody>
      </p:sp>
    </p:spTree>
    <p:extLst>
      <p:ext uri="{BB962C8B-B14F-4D97-AF65-F5344CB8AC3E}">
        <p14:creationId xmlns:p14="http://schemas.microsoft.com/office/powerpoint/2010/main" val="650052683"/>
      </p:ext>
    </p:extLst>
  </p:cSld>
  <p:clrMapOvr>
    <a:masterClrMapping/>
  </p:clrMapOvr>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ssion details: v1">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C6CC-C89A-4C9A-AA99-5226F80DB173}"/>
              </a:ext>
            </a:extLst>
          </p:cNvPr>
          <p:cNvSpPr/>
          <p:nvPr userDrawn="1"/>
        </p:nvSpPr>
        <p:spPr>
          <a:xfrm>
            <a:off x="0" y="1419529"/>
            <a:ext cx="12192000" cy="5438471"/>
          </a:xfrm>
          <a:prstGeom prst="rect">
            <a:avLst/>
          </a:prstGeom>
          <a:solidFill>
            <a:srgbClr val="DCDD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5" name="Rectangle 4">
            <a:extLst>
              <a:ext uri="{FF2B5EF4-FFF2-40B4-BE49-F238E27FC236}">
                <a16:creationId xmlns:a16="http://schemas.microsoft.com/office/drawing/2014/main" id="{57BD872A-D737-3F83-6DF1-4136ED269F28}"/>
              </a:ext>
            </a:extLst>
          </p:cNvPr>
          <p:cNvSpPr/>
          <p:nvPr userDrawn="1"/>
        </p:nvSpPr>
        <p:spPr>
          <a:xfrm>
            <a:off x="0" y="901700"/>
            <a:ext cx="12192000" cy="546100"/>
          </a:xfrm>
          <a:prstGeom prst="rect">
            <a:avLst/>
          </a:prstGeom>
          <a:solidFill>
            <a:srgbClr val="173E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Content Placeholder 11">
            <a:extLst>
              <a:ext uri="{FF2B5EF4-FFF2-40B4-BE49-F238E27FC236}">
                <a16:creationId xmlns:a16="http://schemas.microsoft.com/office/drawing/2014/main" id="{D04F4C24-34F3-45C6-8564-68D314DE6E5A}"/>
              </a:ext>
            </a:extLst>
          </p:cNvPr>
          <p:cNvSpPr>
            <a:spLocks noGrp="1"/>
          </p:cNvSpPr>
          <p:nvPr>
            <p:ph sz="quarter" idx="11" hasCustomPrompt="1"/>
          </p:nvPr>
        </p:nvSpPr>
        <p:spPr>
          <a:xfrm>
            <a:off x="820738" y="1767999"/>
            <a:ext cx="10551600" cy="4287561"/>
          </a:xfrm>
        </p:spPr>
        <p:txBody>
          <a:bodyPr/>
          <a:lstStyle>
            <a:lvl1pPr>
              <a:spcBef>
                <a:spcPts val="2000"/>
              </a:spcBef>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GB" dirty="0"/>
              <a:t>[Session details: v1] </a:t>
            </a:r>
            <a:r>
              <a:rPr lang="en-US" dirty="0"/>
              <a:t>First level &lt;Heading/Bold text&gt;</a:t>
            </a:r>
          </a:p>
          <a:p>
            <a:pPr lvl="1"/>
            <a:r>
              <a:rPr lang="en-US" dirty="0"/>
              <a:t>Second level &lt;Text&gt;</a:t>
            </a:r>
          </a:p>
          <a:p>
            <a:pPr lvl="2"/>
            <a:r>
              <a:rPr lang="en-US" dirty="0"/>
              <a:t>Third level &lt;Bullet&gt;</a:t>
            </a:r>
          </a:p>
          <a:p>
            <a:pPr lvl="3"/>
            <a:r>
              <a:rPr lang="en-US" dirty="0"/>
              <a:t>Fourth level &lt;Numbered list&gt;</a:t>
            </a:r>
          </a:p>
          <a:p>
            <a:pPr lvl="4"/>
            <a:r>
              <a:rPr lang="en-US" dirty="0"/>
              <a:t>Fifth level &lt;Alphabetical list&gt;</a:t>
            </a:r>
            <a:endParaRPr lang="en-GB" dirty="0"/>
          </a:p>
        </p:txBody>
      </p:sp>
      <p:sp>
        <p:nvSpPr>
          <p:cNvPr id="4" name="Title 3">
            <a:extLst>
              <a:ext uri="{FF2B5EF4-FFF2-40B4-BE49-F238E27FC236}">
                <a16:creationId xmlns:a16="http://schemas.microsoft.com/office/drawing/2014/main" id="{DFB49DA3-FE3D-FD26-4ECF-AAE0685659A4}"/>
              </a:ext>
            </a:extLst>
          </p:cNvPr>
          <p:cNvSpPr>
            <a:spLocks noGrp="1"/>
          </p:cNvSpPr>
          <p:nvPr>
            <p:ph type="title" hasCustomPrompt="1"/>
          </p:nvPr>
        </p:nvSpPr>
        <p:spPr>
          <a:xfrm>
            <a:off x="820737" y="932249"/>
            <a:ext cx="10551600" cy="487280"/>
          </a:xfrm>
        </p:spPr>
        <p:txBody>
          <a:bodyPr anchor="ctr" anchorCtr="0">
            <a:normAutofit/>
          </a:bodyPr>
          <a:lstStyle>
            <a:lvl1pPr>
              <a:defRPr sz="1700" cap="all" baseline="0">
                <a:solidFill>
                  <a:schemeClr val="bg1"/>
                </a:solidFill>
              </a:defRPr>
            </a:lvl1pPr>
          </a:lstStyle>
          <a:p>
            <a:r>
              <a:rPr lang="en-GB" dirty="0"/>
              <a:t>Session #</a:t>
            </a:r>
          </a:p>
        </p:txBody>
      </p:sp>
      <p:cxnSp>
        <p:nvCxnSpPr>
          <p:cNvPr id="6" name="Straight Connector 5">
            <a:extLst>
              <a:ext uri="{FF2B5EF4-FFF2-40B4-BE49-F238E27FC236}">
                <a16:creationId xmlns:a16="http://schemas.microsoft.com/office/drawing/2014/main" id="{2C64E36C-F318-D03C-B104-033B8A489F46}"/>
              </a:ext>
            </a:extLst>
          </p:cNvPr>
          <p:cNvCxnSpPr>
            <a:cxnSpLocks/>
          </p:cNvCxnSpPr>
          <p:nvPr userDrawn="1"/>
        </p:nvCxnSpPr>
        <p:spPr>
          <a:xfrm>
            <a:off x="0" y="6400800"/>
            <a:ext cx="121932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2BA8E3CA-4A25-59B1-4342-99BF9F49782B}"/>
              </a:ext>
            </a:extLst>
          </p:cNvPr>
          <p:cNvSpPr txBox="1"/>
          <p:nvPr userDrawn="1"/>
        </p:nvSpPr>
        <p:spPr>
          <a:xfrm>
            <a:off x="822325" y="6438374"/>
            <a:ext cx="1250342" cy="192360"/>
          </a:xfrm>
          <a:prstGeom prst="rect">
            <a:avLst/>
          </a:prstGeom>
          <a:noFill/>
        </p:spPr>
        <p:txBody>
          <a:bodyPr wrap="none" lIns="0" tIns="0" rIns="0" bIns="0" rtlCol="0">
            <a:spAutoFit/>
          </a:bodyPr>
          <a:lstStyle/>
          <a:p>
            <a:r>
              <a:rPr lang="en-GB" sz="1250" b="1" dirty="0" err="1">
                <a:solidFill>
                  <a:srgbClr val="173E61"/>
                </a:solidFill>
              </a:rPr>
              <a:t>brickcourt.co.uk</a:t>
            </a:r>
            <a:endParaRPr lang="en-GB" sz="1250" b="1" dirty="0">
              <a:solidFill>
                <a:srgbClr val="173E61"/>
              </a:solidFill>
            </a:endParaRPr>
          </a:p>
        </p:txBody>
      </p:sp>
    </p:spTree>
    <p:extLst>
      <p:ext uri="{BB962C8B-B14F-4D97-AF65-F5344CB8AC3E}">
        <p14:creationId xmlns:p14="http://schemas.microsoft.com/office/powerpoint/2010/main" val="3439968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v1">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C6CC-C89A-4C9A-AA99-5226F80DB173}"/>
              </a:ext>
            </a:extLst>
          </p:cNvPr>
          <p:cNvSpPr/>
          <p:nvPr userDrawn="1"/>
        </p:nvSpPr>
        <p:spPr>
          <a:xfrm>
            <a:off x="0" y="895351"/>
            <a:ext cx="12192000" cy="5962650"/>
          </a:xfrm>
          <a:prstGeom prst="rect">
            <a:avLst/>
          </a:prstGeom>
          <a:solidFill>
            <a:srgbClr val="DCDD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2" name="Content Placeholder 11">
            <a:extLst>
              <a:ext uri="{FF2B5EF4-FFF2-40B4-BE49-F238E27FC236}">
                <a16:creationId xmlns:a16="http://schemas.microsoft.com/office/drawing/2014/main" id="{D04F4C24-34F3-45C6-8564-68D314DE6E5A}"/>
              </a:ext>
            </a:extLst>
          </p:cNvPr>
          <p:cNvSpPr>
            <a:spLocks noGrp="1"/>
          </p:cNvSpPr>
          <p:nvPr>
            <p:ph sz="quarter" idx="11" hasCustomPrompt="1"/>
          </p:nvPr>
        </p:nvSpPr>
        <p:spPr>
          <a:xfrm>
            <a:off x="820738" y="1190625"/>
            <a:ext cx="10551600" cy="4864935"/>
          </a:xfrm>
        </p:spPr>
        <p:txBody>
          <a:bodyPr/>
          <a:lstStyle>
            <a:lvl1pPr>
              <a:spcBef>
                <a:spcPts val="2000"/>
              </a:spcBef>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[Title and content: v1] First level &lt;Heading/Bold text&gt;</a:t>
            </a:r>
          </a:p>
          <a:p>
            <a:pPr lvl="1"/>
            <a:r>
              <a:rPr lang="en-US" dirty="0"/>
              <a:t>Second level &lt;Text&gt;</a:t>
            </a:r>
          </a:p>
          <a:p>
            <a:pPr lvl="2"/>
            <a:r>
              <a:rPr lang="en-US" dirty="0"/>
              <a:t>Third level &lt;Bullet&gt;</a:t>
            </a:r>
          </a:p>
          <a:p>
            <a:pPr lvl="3"/>
            <a:r>
              <a:rPr lang="en-US" dirty="0"/>
              <a:t>Fourth level &lt;Numbered list&gt;</a:t>
            </a:r>
          </a:p>
          <a:p>
            <a:pPr lvl="4"/>
            <a:r>
              <a:rPr lang="en-US" dirty="0"/>
              <a:t>Fifth level &lt;Alphabetical list&gt;</a:t>
            </a:r>
            <a:endParaRPr lang="en-GB" dirty="0"/>
          </a:p>
        </p:txBody>
      </p:sp>
      <p:cxnSp>
        <p:nvCxnSpPr>
          <p:cNvPr id="6" name="Straight Connector 5">
            <a:extLst>
              <a:ext uri="{FF2B5EF4-FFF2-40B4-BE49-F238E27FC236}">
                <a16:creationId xmlns:a16="http://schemas.microsoft.com/office/drawing/2014/main" id="{2C64E36C-F318-D03C-B104-033B8A489F46}"/>
              </a:ext>
            </a:extLst>
          </p:cNvPr>
          <p:cNvCxnSpPr>
            <a:cxnSpLocks/>
          </p:cNvCxnSpPr>
          <p:nvPr userDrawn="1"/>
        </p:nvCxnSpPr>
        <p:spPr>
          <a:xfrm>
            <a:off x="0" y="6400800"/>
            <a:ext cx="121932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FAC04F45-60DB-1878-1B9C-8FB2BF30ACC3}"/>
              </a:ext>
            </a:extLst>
          </p:cNvPr>
          <p:cNvSpPr txBox="1"/>
          <p:nvPr userDrawn="1"/>
        </p:nvSpPr>
        <p:spPr>
          <a:xfrm>
            <a:off x="822325" y="6438374"/>
            <a:ext cx="1250342" cy="192360"/>
          </a:xfrm>
          <a:prstGeom prst="rect">
            <a:avLst/>
          </a:prstGeom>
          <a:noFill/>
        </p:spPr>
        <p:txBody>
          <a:bodyPr wrap="none" lIns="0" tIns="0" rIns="0" bIns="0" rtlCol="0">
            <a:spAutoFit/>
          </a:bodyPr>
          <a:lstStyle/>
          <a:p>
            <a:r>
              <a:rPr lang="en-GB" sz="1250" b="1" dirty="0" err="1">
                <a:solidFill>
                  <a:srgbClr val="173E61"/>
                </a:solidFill>
              </a:rPr>
              <a:t>brickcourt.co.uk</a:t>
            </a:r>
            <a:endParaRPr lang="en-GB" sz="1250" b="1" dirty="0">
              <a:solidFill>
                <a:srgbClr val="173E61"/>
              </a:solidFill>
            </a:endParaRPr>
          </a:p>
        </p:txBody>
      </p:sp>
    </p:spTree>
    <p:extLst>
      <p:ext uri="{BB962C8B-B14F-4D97-AF65-F5344CB8AC3E}">
        <p14:creationId xmlns:p14="http://schemas.microsoft.com/office/powerpoint/2010/main" val="4061324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ssion details: v2">
    <p:spTree>
      <p:nvGrpSpPr>
        <p:cNvPr id="1" name=""/>
        <p:cNvGrpSpPr/>
        <p:nvPr/>
      </p:nvGrpSpPr>
      <p:grpSpPr>
        <a:xfrm>
          <a:off x="0" y="0"/>
          <a:ext cx="0" cy="0"/>
          <a:chOff x="0" y="0"/>
          <a:chExt cx="0" cy="0"/>
        </a:xfrm>
      </p:grpSpPr>
      <p:sp>
        <p:nvSpPr>
          <p:cNvPr id="12" name="Content Placeholder 11">
            <a:extLst>
              <a:ext uri="{FF2B5EF4-FFF2-40B4-BE49-F238E27FC236}">
                <a16:creationId xmlns:a16="http://schemas.microsoft.com/office/drawing/2014/main" id="{D04F4C24-34F3-45C6-8564-68D314DE6E5A}"/>
              </a:ext>
            </a:extLst>
          </p:cNvPr>
          <p:cNvSpPr>
            <a:spLocks noGrp="1"/>
          </p:cNvSpPr>
          <p:nvPr>
            <p:ph sz="quarter" idx="11" hasCustomPrompt="1"/>
          </p:nvPr>
        </p:nvSpPr>
        <p:spPr>
          <a:xfrm>
            <a:off x="820738" y="1767999"/>
            <a:ext cx="10551600" cy="4287561"/>
          </a:xfrm>
        </p:spPr>
        <p:txBody>
          <a:bodyPr/>
          <a:lstStyle>
            <a:lvl1pPr>
              <a:spcBef>
                <a:spcPts val="2000"/>
              </a:spcBef>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GB" dirty="0"/>
              <a:t>[Session details: v2] </a:t>
            </a:r>
            <a:r>
              <a:rPr lang="en-US" dirty="0"/>
              <a:t>First level &lt;Heading/Bold text&gt;</a:t>
            </a:r>
          </a:p>
          <a:p>
            <a:pPr lvl="1"/>
            <a:r>
              <a:rPr lang="en-US" dirty="0"/>
              <a:t>Second level &lt;Text&gt;</a:t>
            </a:r>
          </a:p>
          <a:p>
            <a:pPr lvl="2"/>
            <a:r>
              <a:rPr lang="en-US" dirty="0"/>
              <a:t>Third level &lt;Bullet&gt;</a:t>
            </a:r>
          </a:p>
          <a:p>
            <a:pPr lvl="3"/>
            <a:r>
              <a:rPr lang="en-US" dirty="0"/>
              <a:t>Fourth level &lt;Numbered list&gt;</a:t>
            </a:r>
          </a:p>
          <a:p>
            <a:pPr lvl="4"/>
            <a:r>
              <a:rPr lang="en-US" dirty="0"/>
              <a:t>Fifth level &lt;Alphabetical list&gt;</a:t>
            </a:r>
            <a:endParaRPr lang="en-GB" dirty="0"/>
          </a:p>
        </p:txBody>
      </p:sp>
      <p:sp>
        <p:nvSpPr>
          <p:cNvPr id="4" name="Title 3">
            <a:extLst>
              <a:ext uri="{FF2B5EF4-FFF2-40B4-BE49-F238E27FC236}">
                <a16:creationId xmlns:a16="http://schemas.microsoft.com/office/drawing/2014/main" id="{DFB49DA3-FE3D-FD26-4ECF-AAE0685659A4}"/>
              </a:ext>
            </a:extLst>
          </p:cNvPr>
          <p:cNvSpPr>
            <a:spLocks noGrp="1"/>
          </p:cNvSpPr>
          <p:nvPr>
            <p:ph type="title" hasCustomPrompt="1"/>
          </p:nvPr>
        </p:nvSpPr>
        <p:spPr>
          <a:xfrm>
            <a:off x="820737" y="932249"/>
            <a:ext cx="10551600" cy="487280"/>
          </a:xfrm>
        </p:spPr>
        <p:txBody>
          <a:bodyPr anchor="ctr" anchorCtr="0">
            <a:normAutofit/>
          </a:bodyPr>
          <a:lstStyle>
            <a:lvl1pPr>
              <a:defRPr sz="1700" cap="all" baseline="0">
                <a:solidFill>
                  <a:srgbClr val="173E61"/>
                </a:solidFill>
              </a:defRPr>
            </a:lvl1pPr>
          </a:lstStyle>
          <a:p>
            <a:r>
              <a:rPr lang="en-GB" dirty="0"/>
              <a:t>Session #</a:t>
            </a:r>
          </a:p>
        </p:txBody>
      </p:sp>
      <p:cxnSp>
        <p:nvCxnSpPr>
          <p:cNvPr id="6" name="Straight Connector 5">
            <a:extLst>
              <a:ext uri="{FF2B5EF4-FFF2-40B4-BE49-F238E27FC236}">
                <a16:creationId xmlns:a16="http://schemas.microsoft.com/office/drawing/2014/main" id="{2C64E36C-F318-D03C-B104-033B8A489F46}"/>
              </a:ext>
            </a:extLst>
          </p:cNvPr>
          <p:cNvCxnSpPr>
            <a:cxnSpLocks/>
          </p:cNvCxnSpPr>
          <p:nvPr userDrawn="1"/>
        </p:nvCxnSpPr>
        <p:spPr>
          <a:xfrm>
            <a:off x="0" y="6400800"/>
            <a:ext cx="12193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 name="Straight Connector 1">
            <a:extLst>
              <a:ext uri="{FF2B5EF4-FFF2-40B4-BE49-F238E27FC236}">
                <a16:creationId xmlns:a16="http://schemas.microsoft.com/office/drawing/2014/main" id="{DF9132F1-6543-E1CC-C96C-AB869F299D5B}"/>
              </a:ext>
            </a:extLst>
          </p:cNvPr>
          <p:cNvCxnSpPr>
            <a:cxnSpLocks/>
          </p:cNvCxnSpPr>
          <p:nvPr userDrawn="1"/>
        </p:nvCxnSpPr>
        <p:spPr>
          <a:xfrm>
            <a:off x="0" y="1447800"/>
            <a:ext cx="121932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6601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v2">
    <p:spTree>
      <p:nvGrpSpPr>
        <p:cNvPr id="1" name=""/>
        <p:cNvGrpSpPr/>
        <p:nvPr/>
      </p:nvGrpSpPr>
      <p:grpSpPr>
        <a:xfrm>
          <a:off x="0" y="0"/>
          <a:ext cx="0" cy="0"/>
          <a:chOff x="0" y="0"/>
          <a:chExt cx="0" cy="0"/>
        </a:xfrm>
      </p:grpSpPr>
      <p:sp>
        <p:nvSpPr>
          <p:cNvPr id="12" name="Content Placeholder 11">
            <a:extLst>
              <a:ext uri="{FF2B5EF4-FFF2-40B4-BE49-F238E27FC236}">
                <a16:creationId xmlns:a16="http://schemas.microsoft.com/office/drawing/2014/main" id="{D04F4C24-34F3-45C6-8564-68D314DE6E5A}"/>
              </a:ext>
            </a:extLst>
          </p:cNvPr>
          <p:cNvSpPr>
            <a:spLocks noGrp="1"/>
          </p:cNvSpPr>
          <p:nvPr>
            <p:ph sz="quarter" idx="11" hasCustomPrompt="1"/>
          </p:nvPr>
        </p:nvSpPr>
        <p:spPr>
          <a:xfrm>
            <a:off x="820738" y="1190625"/>
            <a:ext cx="10551600" cy="4864935"/>
          </a:xfrm>
        </p:spPr>
        <p:txBody>
          <a:bodyPr/>
          <a:lstStyle>
            <a:lvl1pPr>
              <a:spcBef>
                <a:spcPts val="2000"/>
              </a:spcBef>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[Title and content: v2] First level &lt;Heading/Bold text&gt;</a:t>
            </a:r>
          </a:p>
          <a:p>
            <a:pPr lvl="1"/>
            <a:r>
              <a:rPr lang="en-US" dirty="0"/>
              <a:t>Second level &lt;Text&gt;</a:t>
            </a:r>
          </a:p>
          <a:p>
            <a:pPr lvl="2"/>
            <a:r>
              <a:rPr lang="en-US" dirty="0"/>
              <a:t>Third level &lt;Bullet&gt;</a:t>
            </a:r>
          </a:p>
          <a:p>
            <a:pPr lvl="3"/>
            <a:r>
              <a:rPr lang="en-US" dirty="0"/>
              <a:t>Fourth level &lt;Numbered list&gt;</a:t>
            </a:r>
          </a:p>
          <a:p>
            <a:pPr lvl="4"/>
            <a:r>
              <a:rPr lang="en-US" dirty="0"/>
              <a:t>Fifth level &lt;Alphabetical list&gt;</a:t>
            </a:r>
            <a:endParaRPr lang="en-GB" dirty="0"/>
          </a:p>
        </p:txBody>
      </p:sp>
      <p:cxnSp>
        <p:nvCxnSpPr>
          <p:cNvPr id="6" name="Straight Connector 5">
            <a:extLst>
              <a:ext uri="{FF2B5EF4-FFF2-40B4-BE49-F238E27FC236}">
                <a16:creationId xmlns:a16="http://schemas.microsoft.com/office/drawing/2014/main" id="{2C64E36C-F318-D03C-B104-033B8A489F46}"/>
              </a:ext>
            </a:extLst>
          </p:cNvPr>
          <p:cNvCxnSpPr>
            <a:cxnSpLocks/>
          </p:cNvCxnSpPr>
          <p:nvPr userDrawn="1"/>
        </p:nvCxnSpPr>
        <p:spPr>
          <a:xfrm>
            <a:off x="0" y="6400800"/>
            <a:ext cx="121932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0940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1_Title and content: v1">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794886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sv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99FB7A-7990-42D1-97B3-A931BC4089DD}"/>
              </a:ext>
            </a:extLst>
          </p:cNvPr>
          <p:cNvSpPr>
            <a:spLocks noGrp="1"/>
          </p:cNvSpPr>
          <p:nvPr>
            <p:ph type="title"/>
          </p:nvPr>
        </p:nvSpPr>
        <p:spPr>
          <a:xfrm>
            <a:off x="820737" y="1204602"/>
            <a:ext cx="10551600" cy="487280"/>
          </a:xfrm>
          <a:prstGeom prst="rect">
            <a:avLst/>
          </a:prstGeom>
        </p:spPr>
        <p:txBody>
          <a:bodyPr vert="horz" lIns="0" tIns="0" rIns="0" bIns="0" rtlCol="0" anchor="t" anchorCtr="0">
            <a:norm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0C318955-BD42-4202-AD87-FB4651F31FEB}"/>
              </a:ext>
            </a:extLst>
          </p:cNvPr>
          <p:cNvSpPr>
            <a:spLocks noGrp="1"/>
          </p:cNvSpPr>
          <p:nvPr>
            <p:ph type="body" idx="1"/>
          </p:nvPr>
        </p:nvSpPr>
        <p:spPr>
          <a:xfrm>
            <a:off x="820739" y="1767016"/>
            <a:ext cx="10550522" cy="4342838"/>
          </a:xfrm>
          <a:prstGeom prst="rect">
            <a:avLst/>
          </a:prstGeom>
        </p:spPr>
        <p:txBody>
          <a:bodyPr vert="horz" lIns="0" tIns="0" rIns="91440" bIns="45720" rtlCol="0">
            <a:normAutofit/>
          </a:bodyPr>
          <a:lstStyle/>
          <a:p>
            <a:pPr lvl="0"/>
            <a:r>
              <a:rPr lang="en-US" dirty="0"/>
              <a:t>First level &lt;Heading/Bold text&gt;</a:t>
            </a:r>
          </a:p>
          <a:p>
            <a:pPr lvl="1"/>
            <a:r>
              <a:rPr lang="en-US" dirty="0"/>
              <a:t>Second level &lt;Text&gt;</a:t>
            </a:r>
          </a:p>
          <a:p>
            <a:pPr lvl="2"/>
            <a:r>
              <a:rPr lang="en-US" dirty="0"/>
              <a:t>Third level &lt;Bullet&gt;</a:t>
            </a:r>
          </a:p>
          <a:p>
            <a:pPr lvl="3"/>
            <a:r>
              <a:rPr lang="en-US" dirty="0"/>
              <a:t>Fourth level &lt;Numbered list&gt;</a:t>
            </a:r>
          </a:p>
          <a:p>
            <a:pPr lvl="4"/>
            <a:r>
              <a:rPr lang="en-US" dirty="0"/>
              <a:t>Fifth level &lt;Alphabetical list&gt;</a:t>
            </a:r>
            <a:endParaRPr lang="en-GB" dirty="0"/>
          </a:p>
        </p:txBody>
      </p:sp>
      <p:cxnSp>
        <p:nvCxnSpPr>
          <p:cNvPr id="9" name="Straight Connector 8">
            <a:extLst>
              <a:ext uri="{FF2B5EF4-FFF2-40B4-BE49-F238E27FC236}">
                <a16:creationId xmlns:a16="http://schemas.microsoft.com/office/drawing/2014/main" id="{88BB5AAA-5D2E-F56A-C9F2-053E84BF68D3}"/>
              </a:ext>
            </a:extLst>
          </p:cNvPr>
          <p:cNvCxnSpPr>
            <a:cxnSpLocks/>
          </p:cNvCxnSpPr>
          <p:nvPr userDrawn="1"/>
        </p:nvCxnSpPr>
        <p:spPr>
          <a:xfrm>
            <a:off x="0" y="6400800"/>
            <a:ext cx="12193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C1B9CEA-E300-9800-3A9F-7955FC7E1416}"/>
              </a:ext>
            </a:extLst>
          </p:cNvPr>
          <p:cNvCxnSpPr>
            <a:cxnSpLocks/>
          </p:cNvCxnSpPr>
          <p:nvPr userDrawn="1"/>
        </p:nvCxnSpPr>
        <p:spPr>
          <a:xfrm>
            <a:off x="0" y="901700"/>
            <a:ext cx="121932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0" name="Graphic 19">
            <a:extLst>
              <a:ext uri="{FF2B5EF4-FFF2-40B4-BE49-F238E27FC236}">
                <a16:creationId xmlns:a16="http://schemas.microsoft.com/office/drawing/2014/main" id="{BC79B015-D72E-38AB-4AB5-474569E8E3CA}"/>
              </a:ext>
            </a:extLst>
          </p:cNvPr>
          <p:cNvPicPr>
            <a:picLocks noChangeAspect="1"/>
          </p:cNvPicPr>
          <p:nvPr userDrawn="1"/>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822325" y="292378"/>
            <a:ext cx="1943100" cy="357939"/>
          </a:xfrm>
          <a:prstGeom prst="rect">
            <a:avLst/>
          </a:prstGeom>
        </p:spPr>
      </p:pic>
      <p:sp>
        <p:nvSpPr>
          <p:cNvPr id="6" name="TextBox 5">
            <a:extLst>
              <a:ext uri="{FF2B5EF4-FFF2-40B4-BE49-F238E27FC236}">
                <a16:creationId xmlns:a16="http://schemas.microsoft.com/office/drawing/2014/main" id="{A75EAF94-0957-E2F3-95EB-6AB88E2D55BF}"/>
              </a:ext>
            </a:extLst>
          </p:cNvPr>
          <p:cNvSpPr txBox="1"/>
          <p:nvPr userDrawn="1"/>
        </p:nvSpPr>
        <p:spPr>
          <a:xfrm>
            <a:off x="822325" y="6438374"/>
            <a:ext cx="1250342" cy="192360"/>
          </a:xfrm>
          <a:prstGeom prst="rect">
            <a:avLst/>
          </a:prstGeom>
          <a:noFill/>
        </p:spPr>
        <p:txBody>
          <a:bodyPr wrap="none" lIns="0" tIns="0" rIns="0" bIns="0" rtlCol="0">
            <a:spAutoFit/>
          </a:bodyPr>
          <a:lstStyle/>
          <a:p>
            <a:r>
              <a:rPr lang="en-GB" sz="1250" b="1" dirty="0" err="1">
                <a:solidFill>
                  <a:srgbClr val="173E61"/>
                </a:solidFill>
              </a:rPr>
              <a:t>brickcourt.co.uk</a:t>
            </a:r>
            <a:endParaRPr lang="en-GB" sz="1250" b="1" dirty="0">
              <a:solidFill>
                <a:srgbClr val="173E61"/>
              </a:solidFill>
            </a:endParaRPr>
          </a:p>
        </p:txBody>
      </p:sp>
    </p:spTree>
    <p:extLst>
      <p:ext uri="{BB962C8B-B14F-4D97-AF65-F5344CB8AC3E}">
        <p14:creationId xmlns:p14="http://schemas.microsoft.com/office/powerpoint/2010/main" val="533846552"/>
      </p:ext>
    </p:extLst>
  </p:cSld>
  <p:clrMap bg1="lt1" tx1="dk1" bg2="lt2" tx2="dk2" accent1="accent1" accent2="accent2" accent3="accent3" accent4="accent4" accent5="accent5" accent6="accent6" hlink="hlink" folHlink="folHlink"/>
  <p:sldLayoutIdLst>
    <p:sldLayoutId id="2147483649" r:id="rId1"/>
    <p:sldLayoutId id="2147483659" r:id="rId2"/>
    <p:sldLayoutId id="2147483660" r:id="rId3"/>
    <p:sldLayoutId id="2147483650" r:id="rId4"/>
    <p:sldLayoutId id="2147483661" r:id="rId5"/>
    <p:sldLayoutId id="2147483662" r:id="rId6"/>
    <p:sldLayoutId id="2147483663" r:id="rId7"/>
    <p:sldLayoutId id="2147483664" r:id="rId8"/>
  </p:sldLayoutIdLst>
  <p:hf sldNum="0" hdr="0" dt="0"/>
  <p:txStyles>
    <p:titleStyle>
      <a:lvl1pPr algn="l" defTabSz="685800" rtl="0" eaLnBrk="1" latinLnBrk="0" hangingPunct="1">
        <a:lnSpc>
          <a:spcPct val="90000"/>
        </a:lnSpc>
        <a:spcBef>
          <a:spcPct val="0"/>
        </a:spcBef>
        <a:buNone/>
        <a:defRPr sz="1400" kern="1200" cap="none" baseline="0">
          <a:solidFill>
            <a:schemeClr val="tx2"/>
          </a:solidFill>
          <a:latin typeface="+mj-lt"/>
          <a:ea typeface="+mj-ea"/>
          <a:cs typeface="+mj-cs"/>
        </a:defRPr>
      </a:lvl1pPr>
    </p:titleStyle>
    <p:bodyStyle>
      <a:lvl1pPr marL="0" indent="0" algn="l" defTabSz="685800" rtl="0" eaLnBrk="1" latinLnBrk="0" hangingPunct="1">
        <a:lnSpc>
          <a:spcPct val="100000"/>
        </a:lnSpc>
        <a:spcBef>
          <a:spcPts val="1800"/>
        </a:spcBef>
        <a:buFont typeface="Arial" panose="020B0604020202020204" pitchFamily="34" charset="0"/>
        <a:buNone/>
        <a:defRPr sz="1400" b="1" kern="1200">
          <a:solidFill>
            <a:schemeClr val="tx2"/>
          </a:solidFill>
          <a:latin typeface="+mn-lt"/>
          <a:ea typeface="+mn-ea"/>
          <a:cs typeface="+mn-cs"/>
        </a:defRPr>
      </a:lvl1pPr>
      <a:lvl2pPr marL="0" indent="0" algn="l" defTabSz="685800" rtl="0" eaLnBrk="1" latinLnBrk="0" hangingPunct="1">
        <a:lnSpc>
          <a:spcPct val="100000"/>
        </a:lnSpc>
        <a:spcBef>
          <a:spcPts val="900"/>
        </a:spcBef>
        <a:buFont typeface="Arial" panose="020B0604020202020204" pitchFamily="34" charset="0"/>
        <a:buNone/>
        <a:defRPr sz="1400" kern="1200">
          <a:solidFill>
            <a:schemeClr val="tx2"/>
          </a:solidFill>
          <a:latin typeface="+mn-lt"/>
          <a:ea typeface="+mn-ea"/>
          <a:cs typeface="+mn-cs"/>
        </a:defRPr>
      </a:lvl2pPr>
      <a:lvl3pPr marL="144000" indent="-144000" algn="l" defTabSz="685800" rtl="0" eaLnBrk="1" latinLnBrk="0" hangingPunct="1">
        <a:lnSpc>
          <a:spcPct val="100000"/>
        </a:lnSpc>
        <a:spcBef>
          <a:spcPts val="900"/>
        </a:spcBef>
        <a:buFont typeface="Arial" panose="020B0604020202020204" pitchFamily="34" charset="0"/>
        <a:buChar char="•"/>
        <a:defRPr sz="1400" kern="1200">
          <a:solidFill>
            <a:schemeClr val="tx2"/>
          </a:solidFill>
          <a:latin typeface="+mn-lt"/>
          <a:ea typeface="+mn-ea"/>
          <a:cs typeface="+mn-cs"/>
        </a:defRPr>
      </a:lvl3pPr>
      <a:lvl4pPr marL="288000" indent="-288000" algn="l" defTabSz="685800" rtl="0" eaLnBrk="1" latinLnBrk="0" hangingPunct="1">
        <a:lnSpc>
          <a:spcPct val="100000"/>
        </a:lnSpc>
        <a:spcBef>
          <a:spcPts val="900"/>
        </a:spcBef>
        <a:buFont typeface="+mj-lt"/>
        <a:buAutoNum type="arabicParenR"/>
        <a:defRPr sz="1400" kern="1200">
          <a:solidFill>
            <a:schemeClr val="tx2"/>
          </a:solidFill>
          <a:latin typeface="+mn-lt"/>
          <a:ea typeface="+mn-ea"/>
          <a:cs typeface="+mn-cs"/>
        </a:defRPr>
      </a:lvl4pPr>
      <a:lvl5pPr marL="288000" indent="-288000" algn="l" defTabSz="685800" rtl="0" eaLnBrk="1" latinLnBrk="0" hangingPunct="1">
        <a:lnSpc>
          <a:spcPct val="100000"/>
        </a:lnSpc>
        <a:spcBef>
          <a:spcPts val="900"/>
        </a:spcBef>
        <a:buFont typeface="+mj-lt"/>
        <a:buAutoNum type="alphaLcParenR"/>
        <a:defRPr sz="1400" kern="1200">
          <a:solidFill>
            <a:schemeClr val="tx2"/>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3634" userDrawn="1">
          <p15:clr>
            <a:srgbClr val="F26B43"/>
          </p15:clr>
        </p15:guide>
        <p15:guide id="4" pos="518" userDrawn="1">
          <p15:clr>
            <a:srgbClr val="F26B43"/>
          </p15:clr>
        </p15:guide>
        <p15:guide id="5" pos="7160" userDrawn="1">
          <p15:clr>
            <a:srgbClr val="F26B43"/>
          </p15:clr>
        </p15:guide>
        <p15:guide id="6" orient="horz" pos="56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67EBD41-269D-5BCB-604C-26857D939166}"/>
              </a:ext>
            </a:extLst>
          </p:cNvPr>
          <p:cNvSpPr>
            <a:spLocks noGrp="1"/>
          </p:cNvSpPr>
          <p:nvPr>
            <p:ph type="body" sz="quarter" idx="10"/>
          </p:nvPr>
        </p:nvSpPr>
        <p:spPr>
          <a:xfrm>
            <a:off x="822323" y="1006765"/>
            <a:ext cx="10544400" cy="4576912"/>
          </a:xfrm>
        </p:spPr>
        <p:txBody>
          <a:bodyPr/>
          <a:lstStyle/>
          <a:p>
            <a:pPr lvl="0"/>
            <a:r>
              <a:rPr lang="en-GB" dirty="0"/>
              <a:t>Annual Commercial Conference</a:t>
            </a:r>
          </a:p>
          <a:p>
            <a:pPr lvl="1"/>
            <a:r>
              <a:rPr lang="en-GB" dirty="0"/>
              <a:t>Tuesday 30</a:t>
            </a:r>
            <a:r>
              <a:rPr lang="en-GB" baseline="30000" dirty="0"/>
              <a:t>th</a:t>
            </a:r>
            <a:r>
              <a:rPr lang="en-GB" dirty="0"/>
              <a:t> September 2025</a:t>
            </a:r>
          </a:p>
          <a:p>
            <a:r>
              <a:rPr lang="en-GB" sz="3200" b="1" i="0" dirty="0">
                <a:solidFill>
                  <a:srgbClr val="FFFFFF"/>
                </a:solidFill>
                <a:effectLst/>
                <a:highlight>
                  <a:srgbClr val="14385F"/>
                </a:highlight>
                <a:latin typeface="Calibri" panose="020F0502020204030204" pitchFamily="34" charset="0"/>
              </a:rPr>
              <a:t>FOCUS ON FRAUD</a:t>
            </a:r>
          </a:p>
          <a:p>
            <a:endParaRPr lang="en-GB" sz="3200" b="1" i="0" dirty="0">
              <a:solidFill>
                <a:srgbClr val="FFFFFF"/>
              </a:solidFill>
              <a:effectLst/>
              <a:highlight>
                <a:srgbClr val="14385F"/>
              </a:highlight>
              <a:latin typeface="Calibri" panose="020F0502020204030204" pitchFamily="34" charset="0"/>
            </a:endParaRPr>
          </a:p>
          <a:p>
            <a:pPr lvl="1"/>
            <a:r>
              <a:rPr lang="en-GB" sz="2200" dirty="0"/>
              <a:t>INTRODUCTION</a:t>
            </a:r>
          </a:p>
          <a:p>
            <a:pPr lvl="2"/>
            <a:r>
              <a:rPr lang="en-GB" sz="2200" b="0" dirty="0"/>
              <a:t>Richard Eschwege KC</a:t>
            </a:r>
            <a:endParaRPr lang="en-GB" sz="3200" b="1" i="0" dirty="0">
              <a:solidFill>
                <a:srgbClr val="FFFFFF"/>
              </a:solidFill>
              <a:effectLst/>
              <a:highlight>
                <a:srgbClr val="14385F"/>
              </a:highlight>
              <a:latin typeface="Calibri" panose="020F0502020204030204" pitchFamily="34" charset="0"/>
            </a:endParaRPr>
          </a:p>
          <a:p>
            <a:pPr lvl="2"/>
            <a:endParaRPr lang="en-GB" sz="2400" dirty="0"/>
          </a:p>
        </p:txBody>
      </p:sp>
    </p:spTree>
    <p:extLst>
      <p:ext uri="{BB962C8B-B14F-4D97-AF65-F5344CB8AC3E}">
        <p14:creationId xmlns:p14="http://schemas.microsoft.com/office/powerpoint/2010/main" val="1633203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C3A7C5-AC10-87F1-1E0D-9E9718DF9B77}"/>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015CA5C-8AC0-E5FC-E185-D97A1D2E3B2C}"/>
              </a:ext>
            </a:extLst>
          </p:cNvPr>
          <p:cNvSpPr>
            <a:spLocks noGrp="1"/>
          </p:cNvSpPr>
          <p:nvPr>
            <p:ph sz="quarter" idx="11"/>
          </p:nvPr>
        </p:nvSpPr>
        <p:spPr>
          <a:xfrm>
            <a:off x="820738" y="1571625"/>
            <a:ext cx="10551600" cy="4714875"/>
          </a:xfrm>
        </p:spPr>
        <p:txBody>
          <a:bodyPr>
            <a:normAutofit/>
          </a:bodyPr>
          <a:lstStyle/>
          <a:p>
            <a:endParaRPr lang="en-GB" sz="2400" i="1" dirty="0"/>
          </a:p>
          <a:p>
            <a:endParaRPr lang="en-GB" sz="2400" i="1" dirty="0"/>
          </a:p>
          <a:p>
            <a:pPr algn="ctr"/>
            <a:r>
              <a:rPr lang="en-GB" sz="2400" i="1" dirty="0"/>
              <a:t>JSC COMMERCIAL BANK </a:t>
            </a:r>
            <a:r>
              <a:rPr lang="en-GB" sz="2400" i="1" dirty="0" err="1"/>
              <a:t>Privatbank</a:t>
            </a:r>
            <a:r>
              <a:rPr lang="en-GB" sz="2400" i="1" dirty="0"/>
              <a:t> v. Kolomoisky &amp; Ors </a:t>
            </a:r>
          </a:p>
          <a:p>
            <a:pPr algn="ctr"/>
            <a:r>
              <a:rPr lang="en-GB" sz="2400" dirty="0"/>
              <a:t>[2025] EWHC 1987 (Ch.)</a:t>
            </a:r>
          </a:p>
        </p:txBody>
      </p:sp>
    </p:spTree>
    <p:extLst>
      <p:ext uri="{BB962C8B-B14F-4D97-AF65-F5344CB8AC3E}">
        <p14:creationId xmlns:p14="http://schemas.microsoft.com/office/powerpoint/2010/main" val="2302218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BBF415-1E02-D574-5236-12D3649EB654}"/>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4F5CA6C-C85F-90D0-22BE-C9FBEE754EA4}"/>
              </a:ext>
            </a:extLst>
          </p:cNvPr>
          <p:cNvSpPr>
            <a:spLocks noGrp="1"/>
          </p:cNvSpPr>
          <p:nvPr>
            <p:ph sz="quarter" idx="11"/>
          </p:nvPr>
        </p:nvSpPr>
        <p:spPr>
          <a:xfrm>
            <a:off x="820738" y="1571625"/>
            <a:ext cx="10551600" cy="4714875"/>
          </a:xfrm>
        </p:spPr>
        <p:txBody>
          <a:bodyPr>
            <a:normAutofit/>
          </a:bodyPr>
          <a:lstStyle/>
          <a:p>
            <a:pPr algn="ctr"/>
            <a:endParaRPr lang="en-GB" sz="2400" dirty="0"/>
          </a:p>
          <a:p>
            <a:pPr algn="ctr"/>
            <a:r>
              <a:rPr lang="en-GB" sz="2400" dirty="0"/>
              <a:t>CIRCUMSTANTIAL EVIDENCE </a:t>
            </a:r>
          </a:p>
          <a:p>
            <a:pPr marL="342900" indent="-342900">
              <a:buFont typeface="Arial" panose="020B0604020202020204" pitchFamily="34" charset="0"/>
              <a:buChar char="•"/>
            </a:pPr>
            <a:r>
              <a:rPr lang="en-GB" sz="2400" b="0" dirty="0"/>
              <a:t>Cumulative effect: </a:t>
            </a:r>
            <a:r>
              <a:rPr lang="en-GB" sz="2400" b="0" i="1" dirty="0" err="1"/>
              <a:t>Privatbank</a:t>
            </a:r>
            <a:r>
              <a:rPr lang="en-GB" sz="2400" b="0" i="1" dirty="0"/>
              <a:t> </a:t>
            </a:r>
            <a:r>
              <a:rPr lang="en-GB" sz="2400" b="0" dirty="0"/>
              <a:t>at [48] </a:t>
            </a:r>
          </a:p>
          <a:p>
            <a:pPr marL="342900" indent="-342900">
              <a:buFont typeface="Arial" panose="020B0604020202020204" pitchFamily="34" charset="0"/>
              <a:buChar char="•"/>
            </a:pPr>
            <a:r>
              <a:rPr lang="en-GB" sz="2400" b="0" dirty="0"/>
              <a:t>Inherent probabilities and relevant context: </a:t>
            </a:r>
            <a:r>
              <a:rPr lang="en-GB" sz="2400" b="0" i="1" dirty="0" err="1"/>
              <a:t>Privatbank</a:t>
            </a:r>
            <a:r>
              <a:rPr lang="en-GB" sz="2400" b="0" dirty="0"/>
              <a:t> at [50] </a:t>
            </a:r>
          </a:p>
        </p:txBody>
      </p:sp>
    </p:spTree>
    <p:extLst>
      <p:ext uri="{BB962C8B-B14F-4D97-AF65-F5344CB8AC3E}">
        <p14:creationId xmlns:p14="http://schemas.microsoft.com/office/powerpoint/2010/main" val="2493510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67EBD41-269D-5BCB-604C-26857D939166}"/>
              </a:ext>
            </a:extLst>
          </p:cNvPr>
          <p:cNvSpPr>
            <a:spLocks noGrp="1"/>
          </p:cNvSpPr>
          <p:nvPr>
            <p:ph type="body" sz="quarter" idx="10"/>
          </p:nvPr>
        </p:nvSpPr>
        <p:spPr>
          <a:xfrm>
            <a:off x="822323" y="1006765"/>
            <a:ext cx="10544400" cy="4969162"/>
          </a:xfrm>
        </p:spPr>
        <p:txBody>
          <a:bodyPr>
            <a:normAutofit/>
          </a:bodyPr>
          <a:lstStyle/>
          <a:p>
            <a:pPr lvl="0"/>
            <a:r>
              <a:rPr lang="en-GB" dirty="0"/>
              <a:t>Annual Commercial Conference</a:t>
            </a:r>
          </a:p>
          <a:p>
            <a:pPr lvl="1"/>
            <a:r>
              <a:rPr lang="en-GB" dirty="0"/>
              <a:t>Tuesday 30</a:t>
            </a:r>
            <a:r>
              <a:rPr lang="en-GB" baseline="30000" dirty="0"/>
              <a:t>th</a:t>
            </a:r>
            <a:r>
              <a:rPr lang="en-GB" dirty="0"/>
              <a:t> September 2025</a:t>
            </a:r>
          </a:p>
          <a:p>
            <a:r>
              <a:rPr lang="en-GB" sz="2800" b="1" i="0" dirty="0">
                <a:solidFill>
                  <a:srgbClr val="FFFFFF"/>
                </a:solidFill>
                <a:effectLst/>
                <a:highlight>
                  <a:srgbClr val="14385F"/>
                </a:highlight>
                <a:latin typeface="Calibri" panose="020F0502020204030204" pitchFamily="34" charset="0"/>
              </a:rPr>
              <a:t>FOCUS ON FRAUD</a:t>
            </a:r>
          </a:p>
          <a:p>
            <a:endParaRPr lang="en-GB" sz="2800" b="1" i="0" dirty="0">
              <a:solidFill>
                <a:srgbClr val="FFFFFF"/>
              </a:solidFill>
              <a:effectLst/>
              <a:highlight>
                <a:srgbClr val="14385F"/>
              </a:highlight>
              <a:latin typeface="Calibri" panose="020F0502020204030204" pitchFamily="34" charset="0"/>
            </a:endParaRPr>
          </a:p>
          <a:p>
            <a:pPr lvl="0"/>
            <a:r>
              <a:rPr lang="en-GB" dirty="0"/>
              <a:t>Preparing the case: </a:t>
            </a:r>
          </a:p>
          <a:p>
            <a:pPr lvl="0"/>
            <a:r>
              <a:rPr lang="en-GB" dirty="0"/>
              <a:t>“Formulation of claims and pre-action steps”</a:t>
            </a:r>
          </a:p>
          <a:p>
            <a:pPr lvl="2"/>
            <a:endParaRPr lang="en-GB" dirty="0"/>
          </a:p>
          <a:p>
            <a:pPr lvl="2"/>
            <a:endParaRPr lang="en-GB" sz="2600" dirty="0"/>
          </a:p>
          <a:p>
            <a:pPr lvl="3"/>
            <a:r>
              <a:rPr lang="en-GB" sz="2600" dirty="0"/>
              <a:t>Tim Lord KC</a:t>
            </a:r>
          </a:p>
          <a:p>
            <a:pPr lvl="3"/>
            <a:r>
              <a:rPr lang="en-GB" sz="2600" dirty="0"/>
              <a:t>Kyle Lawson</a:t>
            </a:r>
          </a:p>
          <a:p>
            <a:pPr lvl="3"/>
            <a:r>
              <a:rPr lang="en-GB" sz="2600" dirty="0"/>
              <a:t>Jagoda Klimowicz</a:t>
            </a:r>
          </a:p>
        </p:txBody>
      </p:sp>
    </p:spTree>
    <p:extLst>
      <p:ext uri="{BB962C8B-B14F-4D97-AF65-F5344CB8AC3E}">
        <p14:creationId xmlns:p14="http://schemas.microsoft.com/office/powerpoint/2010/main" val="28703098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D295BD-A075-6EEE-66A2-2CD87961BD3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628C77E-DDB2-DED4-CABF-F536244383A5}"/>
              </a:ext>
            </a:extLst>
          </p:cNvPr>
          <p:cNvSpPr>
            <a:spLocks noGrp="1"/>
          </p:cNvSpPr>
          <p:nvPr>
            <p:ph sz="quarter" idx="11"/>
          </p:nvPr>
        </p:nvSpPr>
        <p:spPr>
          <a:xfrm>
            <a:off x="820738" y="1571625"/>
            <a:ext cx="10551600" cy="4714875"/>
          </a:xfrm>
        </p:spPr>
        <p:txBody>
          <a:bodyPr>
            <a:normAutofit/>
          </a:bodyPr>
          <a:lstStyle/>
          <a:p>
            <a:r>
              <a:rPr lang="en-US" u="sng" dirty="0"/>
              <a:t>Common law claims</a:t>
            </a:r>
          </a:p>
          <a:p>
            <a:pPr lvl="2"/>
            <a:r>
              <a:rPr lang="en-US" dirty="0"/>
              <a:t>Deceit / fraudulent misrepresentation</a:t>
            </a:r>
          </a:p>
          <a:p>
            <a:pPr lvl="2"/>
            <a:r>
              <a:rPr lang="en-US" dirty="0"/>
              <a:t>“Economic torts”, including: (</a:t>
            </a:r>
            <a:r>
              <a:rPr lang="en-US" dirty="0" err="1"/>
              <a:t>i</a:t>
            </a:r>
            <a:r>
              <a:rPr lang="en-US" dirty="0"/>
              <a:t>) conspiracy; (ii) inducing a breach of contract; and (iii) unlawful interference</a:t>
            </a:r>
          </a:p>
          <a:p>
            <a:pPr lvl="2"/>
            <a:r>
              <a:rPr lang="en-US" dirty="0"/>
              <a:t>Bribery</a:t>
            </a:r>
          </a:p>
          <a:p>
            <a:r>
              <a:rPr lang="en-US" u="sng" dirty="0"/>
              <a:t>Equitable claims</a:t>
            </a:r>
          </a:p>
          <a:p>
            <a:pPr lvl="2"/>
            <a:r>
              <a:rPr lang="en-US" dirty="0"/>
              <a:t>Breach of trust / fiduciary duty </a:t>
            </a:r>
          </a:p>
          <a:p>
            <a:pPr lvl="2"/>
            <a:r>
              <a:rPr lang="en-US" dirty="0"/>
              <a:t>Knowing receipt</a:t>
            </a:r>
          </a:p>
          <a:p>
            <a:pPr lvl="2"/>
            <a:r>
              <a:rPr lang="en-US" dirty="0"/>
              <a:t>Dishonest assistance  </a:t>
            </a:r>
          </a:p>
          <a:p>
            <a:r>
              <a:rPr lang="en-US" u="sng" dirty="0"/>
              <a:t>Statutory claims</a:t>
            </a:r>
          </a:p>
          <a:p>
            <a:pPr lvl="2"/>
            <a:r>
              <a:rPr lang="en-US" dirty="0"/>
              <a:t>S.213 of the Insolvency Act 1986 (fraudulent trading)</a:t>
            </a:r>
          </a:p>
          <a:p>
            <a:pPr lvl="2"/>
            <a:r>
              <a:rPr lang="en-US" dirty="0"/>
              <a:t>S.423 of the Insolvency Act 1986 (transactions defrauding creditors)</a:t>
            </a:r>
          </a:p>
          <a:p>
            <a:pPr lvl="2"/>
            <a:r>
              <a:rPr lang="en-US" dirty="0"/>
              <a:t>S.90/90A FSMA 2000 (dishonest misstatements or omissions in “published information” relating to listed securities)</a:t>
            </a:r>
          </a:p>
        </p:txBody>
      </p:sp>
      <p:sp>
        <p:nvSpPr>
          <p:cNvPr id="3" name="Title 2">
            <a:extLst>
              <a:ext uri="{FF2B5EF4-FFF2-40B4-BE49-F238E27FC236}">
                <a16:creationId xmlns:a16="http://schemas.microsoft.com/office/drawing/2014/main" id="{B7B65A67-3C53-7B36-74F0-6E2DB8ACF804}"/>
              </a:ext>
            </a:extLst>
          </p:cNvPr>
          <p:cNvSpPr>
            <a:spLocks noGrp="1"/>
          </p:cNvSpPr>
          <p:nvPr>
            <p:ph type="title"/>
          </p:nvPr>
        </p:nvSpPr>
        <p:spPr/>
        <p:txBody>
          <a:bodyPr/>
          <a:lstStyle/>
          <a:p>
            <a:pPr algn="ctr"/>
            <a:r>
              <a:rPr lang="en-GB"/>
              <a:t>“Civil fraud” Causes of action</a:t>
            </a:r>
            <a:endParaRPr lang="en-GB" b="1" dirty="0"/>
          </a:p>
        </p:txBody>
      </p:sp>
    </p:spTree>
    <p:extLst>
      <p:ext uri="{BB962C8B-B14F-4D97-AF65-F5344CB8AC3E}">
        <p14:creationId xmlns:p14="http://schemas.microsoft.com/office/powerpoint/2010/main" val="34117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0182F-E83E-0DEA-1166-B071941BA1E1}"/>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E203E23-16FA-6607-F4A3-B33B045B7523}"/>
              </a:ext>
            </a:extLst>
          </p:cNvPr>
          <p:cNvSpPr>
            <a:spLocks noGrp="1"/>
          </p:cNvSpPr>
          <p:nvPr>
            <p:ph sz="quarter" idx="11"/>
          </p:nvPr>
        </p:nvSpPr>
        <p:spPr>
          <a:xfrm>
            <a:off x="820738" y="1571625"/>
            <a:ext cx="10551600" cy="4714875"/>
          </a:xfrm>
        </p:spPr>
        <p:txBody>
          <a:bodyPr>
            <a:normAutofit/>
          </a:bodyPr>
          <a:lstStyle/>
          <a:p>
            <a:r>
              <a:rPr lang="en-US" u="sng" dirty="0"/>
              <a:t>(</a:t>
            </a:r>
            <a:r>
              <a:rPr lang="en-US" u="sng" dirty="0" err="1"/>
              <a:t>i</a:t>
            </a:r>
            <a:r>
              <a:rPr lang="en-US" u="sng" dirty="0"/>
              <a:t>) Proving reliance / inducement in fraudulent misrepresentation / deceit claims</a:t>
            </a:r>
          </a:p>
          <a:p>
            <a:pPr lvl="2"/>
            <a:r>
              <a:rPr lang="en-US" b="1" i="1" dirty="0"/>
              <a:t>Credit Suisse Life (Bermuda) Ltd  v Ivanishvili</a:t>
            </a:r>
            <a:r>
              <a:rPr lang="en-US" b="1" dirty="0"/>
              <a:t> </a:t>
            </a:r>
            <a:r>
              <a:rPr lang="en-US" dirty="0"/>
              <a:t>(JCPC/2024/0035) – judgment awaited in Privy Council appeal (following hearing on 16-18 June 2025) which may address test for reliance/inducement in claims based on </a:t>
            </a:r>
            <a:r>
              <a:rPr lang="en-US" i="1" dirty="0"/>
              <a:t>implied misrepresentations.</a:t>
            </a:r>
          </a:p>
          <a:p>
            <a:pPr marL="0" lvl="2" indent="0">
              <a:buNone/>
            </a:pPr>
            <a:endParaRPr lang="en-US" i="1" u="sng" dirty="0"/>
          </a:p>
          <a:p>
            <a:pPr marL="0" lvl="2" indent="0">
              <a:lnSpc>
                <a:spcPct val="110000"/>
              </a:lnSpc>
              <a:buNone/>
            </a:pPr>
            <a:r>
              <a:rPr lang="en-US" b="1" u="sng" dirty="0"/>
              <a:t>(ii) </a:t>
            </a:r>
            <a:r>
              <a:rPr lang="en-US" b="1" u="sng" dirty="0" err="1"/>
              <a:t>Quincecare</a:t>
            </a:r>
            <a:r>
              <a:rPr lang="en-US" b="1" u="sng" dirty="0"/>
              <a:t> claims following </a:t>
            </a:r>
            <a:r>
              <a:rPr lang="en-US" b="1" i="1" u="sng" dirty="0"/>
              <a:t>Phillip v Barclays </a:t>
            </a:r>
          </a:p>
          <a:p>
            <a:pPr lvl="2"/>
            <a:r>
              <a:rPr lang="en-GB" b="1" i="1" dirty="0"/>
              <a:t>Philipp v Barclays Bank UK Plc</a:t>
            </a:r>
            <a:r>
              <a:rPr lang="en-GB" i="1" dirty="0"/>
              <a:t> </a:t>
            </a:r>
            <a:r>
              <a:rPr lang="en-GB" dirty="0"/>
              <a:t>[2023] UKSC 25 – UKSC confirmed that banks owe a “</a:t>
            </a:r>
            <a:r>
              <a:rPr lang="en-GB" dirty="0" err="1"/>
              <a:t>Quincecare</a:t>
            </a:r>
            <a:r>
              <a:rPr lang="en-GB" dirty="0"/>
              <a:t> duty” (i.e. a duty to refuse payment instructions if “on notice” of a potential fraud on customer), but this duty did not extend to victims of “APP fraud”. </a:t>
            </a:r>
          </a:p>
          <a:p>
            <a:pPr lvl="2"/>
            <a:r>
              <a:rPr lang="en-GB" dirty="0"/>
              <a:t>Might banks also owe a “retrieval duty” to take steps to </a:t>
            </a:r>
            <a:r>
              <a:rPr lang="en-GB" i="1" dirty="0"/>
              <a:t>recover funds </a:t>
            </a:r>
            <a:r>
              <a:rPr lang="en-GB" dirty="0"/>
              <a:t>already paid out once notified of a potential fraud?</a:t>
            </a:r>
          </a:p>
          <a:p>
            <a:pPr lvl="2"/>
            <a:r>
              <a:rPr lang="en-GB" b="1" i="1" dirty="0"/>
              <a:t>Santander UK PLC v CCP Graduate School Ltd </a:t>
            </a:r>
            <a:r>
              <a:rPr lang="en-GB" dirty="0"/>
              <a:t>[2025] EWHC 667 (KB) – no “retrieval duty” owed by a </a:t>
            </a:r>
            <a:r>
              <a:rPr lang="en-GB" i="1" dirty="0"/>
              <a:t>receiving bank</a:t>
            </a:r>
            <a:r>
              <a:rPr lang="en-GB" dirty="0"/>
              <a:t>. </a:t>
            </a:r>
          </a:p>
          <a:p>
            <a:pPr marL="0" lvl="2" indent="0">
              <a:buNone/>
            </a:pPr>
            <a:endParaRPr lang="en-GB" b="1" u="sng" dirty="0"/>
          </a:p>
          <a:p>
            <a:pPr marL="0" lvl="2" indent="0">
              <a:buNone/>
            </a:pPr>
            <a:r>
              <a:rPr lang="en-US" b="1" u="sng" dirty="0"/>
              <a:t>(iii) Insolvency Act 1986 Claims</a:t>
            </a:r>
            <a:endParaRPr lang="en-US" dirty="0"/>
          </a:p>
          <a:p>
            <a:pPr lvl="2">
              <a:lnSpc>
                <a:spcPct val="110000"/>
              </a:lnSpc>
            </a:pPr>
            <a:r>
              <a:rPr lang="en-GB" b="1" i="1" dirty="0"/>
              <a:t>El-</a:t>
            </a:r>
            <a:r>
              <a:rPr lang="en-GB" b="1" i="1" dirty="0" err="1"/>
              <a:t>Husseiny</a:t>
            </a:r>
            <a:r>
              <a:rPr lang="en-GB" b="1" i="1" dirty="0"/>
              <a:t> v Invest Bank PSC </a:t>
            </a:r>
            <a:r>
              <a:rPr lang="en-GB" dirty="0"/>
              <a:t>[2025] UKSC 4 – s.423 claim may lie against party with no interest in assets transferred.</a:t>
            </a:r>
          </a:p>
          <a:p>
            <a:pPr lvl="2">
              <a:lnSpc>
                <a:spcPct val="110000"/>
              </a:lnSpc>
            </a:pPr>
            <a:r>
              <a:rPr lang="en-GB" b="1" i="1" dirty="0" err="1"/>
              <a:t>Bilta</a:t>
            </a:r>
            <a:r>
              <a:rPr lang="en-GB" b="1" i="1" dirty="0"/>
              <a:t> (UK) Ltd (in liquidation) v Tradition Financial Services Ltd </a:t>
            </a:r>
            <a:r>
              <a:rPr lang="en-GB" dirty="0"/>
              <a:t>[2025] UKSC 18 – s.213 claim may lie against third parties who were not involved in managing the relevant company, but who nevertheless participated in, facilitated or assisted fraudulent transactions by a company when they knew that the business was being carried on for fraudulent purposes. </a:t>
            </a:r>
            <a:endParaRPr lang="en-US" b="1" u="sng" dirty="0"/>
          </a:p>
        </p:txBody>
      </p:sp>
      <p:sp>
        <p:nvSpPr>
          <p:cNvPr id="3" name="Title 2">
            <a:extLst>
              <a:ext uri="{FF2B5EF4-FFF2-40B4-BE49-F238E27FC236}">
                <a16:creationId xmlns:a16="http://schemas.microsoft.com/office/drawing/2014/main" id="{E91200D4-33D6-DBB6-5DD0-E8C79F0D781A}"/>
              </a:ext>
            </a:extLst>
          </p:cNvPr>
          <p:cNvSpPr>
            <a:spLocks noGrp="1"/>
          </p:cNvSpPr>
          <p:nvPr>
            <p:ph type="title"/>
          </p:nvPr>
        </p:nvSpPr>
        <p:spPr/>
        <p:txBody>
          <a:bodyPr/>
          <a:lstStyle/>
          <a:p>
            <a:pPr algn="ctr"/>
            <a:r>
              <a:rPr lang="en-GB" dirty="0"/>
              <a:t>Recent developments in civil fraud claims</a:t>
            </a:r>
            <a:endParaRPr lang="en-GB" b="1" dirty="0"/>
          </a:p>
        </p:txBody>
      </p:sp>
    </p:spTree>
    <p:extLst>
      <p:ext uri="{BB962C8B-B14F-4D97-AF65-F5344CB8AC3E}">
        <p14:creationId xmlns:p14="http://schemas.microsoft.com/office/powerpoint/2010/main" val="423057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E9534-8BCF-A4CE-47F4-09430E144C7E}"/>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4DE814C-1C92-7E39-C423-3EC17C822B39}"/>
              </a:ext>
            </a:extLst>
          </p:cNvPr>
          <p:cNvSpPr>
            <a:spLocks noGrp="1"/>
          </p:cNvSpPr>
          <p:nvPr>
            <p:ph sz="quarter" idx="11"/>
          </p:nvPr>
        </p:nvSpPr>
        <p:spPr>
          <a:xfrm>
            <a:off x="820738" y="1571625"/>
            <a:ext cx="10551600" cy="4714875"/>
          </a:xfrm>
        </p:spPr>
        <p:txBody>
          <a:bodyPr>
            <a:normAutofit/>
          </a:bodyPr>
          <a:lstStyle/>
          <a:p>
            <a:pPr lvl="0"/>
            <a:endParaRPr lang="en-GB" sz="2000" u="sng" dirty="0"/>
          </a:p>
          <a:p>
            <a:pPr marL="285750" lvl="0" indent="-285750">
              <a:buFont typeface="Arial" panose="020B0604020202020204" pitchFamily="34" charset="0"/>
              <a:buChar char="•"/>
            </a:pPr>
            <a:r>
              <a:rPr lang="en-GB" sz="2000" i="1" dirty="0"/>
              <a:t>Hopcraft v Close Brothers Ltd </a:t>
            </a:r>
            <a:r>
              <a:rPr lang="en-GB" sz="2000" b="0" dirty="0"/>
              <a:t>[2025] UKSC 33</a:t>
            </a:r>
          </a:p>
          <a:p>
            <a:pPr marL="285750" lvl="0" indent="-285750">
              <a:buFont typeface="Arial" panose="020B0604020202020204" pitchFamily="34" charset="0"/>
              <a:buChar char="•"/>
            </a:pPr>
            <a:r>
              <a:rPr lang="en-GB" sz="2000" b="0" dirty="0"/>
              <a:t>Bribery and fiduciary duties in the Supreme Court</a:t>
            </a:r>
          </a:p>
        </p:txBody>
      </p:sp>
      <p:sp>
        <p:nvSpPr>
          <p:cNvPr id="3" name="Title 2">
            <a:extLst>
              <a:ext uri="{FF2B5EF4-FFF2-40B4-BE49-F238E27FC236}">
                <a16:creationId xmlns:a16="http://schemas.microsoft.com/office/drawing/2014/main" id="{6F948CFE-09E1-B3B2-4248-9CF98D99EA04}"/>
              </a:ext>
            </a:extLst>
          </p:cNvPr>
          <p:cNvSpPr>
            <a:spLocks noGrp="1"/>
          </p:cNvSpPr>
          <p:nvPr>
            <p:ph type="title"/>
          </p:nvPr>
        </p:nvSpPr>
        <p:spPr/>
        <p:txBody>
          <a:bodyPr/>
          <a:lstStyle/>
          <a:p>
            <a:pPr algn="ctr"/>
            <a:r>
              <a:rPr lang="en-GB" dirty="0"/>
              <a:t>Recent developments in civil fraud claims</a:t>
            </a:r>
            <a:endParaRPr lang="en-GB" b="1" dirty="0"/>
          </a:p>
        </p:txBody>
      </p:sp>
    </p:spTree>
    <p:extLst>
      <p:ext uri="{BB962C8B-B14F-4D97-AF65-F5344CB8AC3E}">
        <p14:creationId xmlns:p14="http://schemas.microsoft.com/office/powerpoint/2010/main" val="1734413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D1C7DC-0D74-AB07-1AA4-0BF6F7240CC8}"/>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38FC280-C301-9F9E-2D2C-3F3DF8F0F874}"/>
              </a:ext>
            </a:extLst>
          </p:cNvPr>
          <p:cNvSpPr>
            <a:spLocks noGrp="1"/>
          </p:cNvSpPr>
          <p:nvPr>
            <p:ph sz="quarter" idx="11"/>
          </p:nvPr>
        </p:nvSpPr>
        <p:spPr>
          <a:xfrm>
            <a:off x="820738" y="1571625"/>
            <a:ext cx="10551600" cy="4714875"/>
          </a:xfrm>
        </p:spPr>
        <p:txBody>
          <a:bodyPr>
            <a:normAutofit/>
          </a:bodyPr>
          <a:lstStyle/>
          <a:p>
            <a:pPr lvl="0"/>
            <a:endParaRPr lang="en-GB" sz="2000" u="sng" dirty="0"/>
          </a:p>
          <a:p>
            <a:pPr marL="285750" lvl="0" indent="-285750">
              <a:buFont typeface="Arial" panose="020B0604020202020204" pitchFamily="34" charset="0"/>
              <a:buChar char="•"/>
            </a:pPr>
            <a:r>
              <a:rPr lang="en-GB" sz="2000" i="1" dirty="0"/>
              <a:t>JSC Commercial Bank </a:t>
            </a:r>
            <a:r>
              <a:rPr lang="en-GB" sz="2000" i="1" dirty="0" err="1"/>
              <a:t>Privatbank</a:t>
            </a:r>
            <a:r>
              <a:rPr lang="en-GB" sz="2000" i="1" dirty="0"/>
              <a:t> v </a:t>
            </a:r>
            <a:r>
              <a:rPr lang="en-GB" sz="2000" i="1" dirty="0" err="1"/>
              <a:t>Kolmoisky</a:t>
            </a:r>
            <a:r>
              <a:rPr lang="en-GB" sz="2000" i="1" dirty="0"/>
              <a:t> </a:t>
            </a:r>
            <a:r>
              <a:rPr lang="en-GB" sz="2000" b="0" dirty="0"/>
              <a:t>[2025] EWHC 1987 (Ch)</a:t>
            </a:r>
          </a:p>
          <a:p>
            <a:pPr marL="285750" lvl="0" indent="-285750">
              <a:buFont typeface="Arial" panose="020B0604020202020204" pitchFamily="34" charset="0"/>
              <a:buChar char="•"/>
            </a:pPr>
            <a:r>
              <a:rPr lang="en-GB" sz="2000" b="0" dirty="0"/>
              <a:t>Formulation of loss in loan recycling schemes.</a:t>
            </a:r>
          </a:p>
          <a:p>
            <a:pPr lvl="0"/>
            <a:endParaRPr lang="en-GB" sz="2000" b="0" dirty="0"/>
          </a:p>
          <a:p>
            <a:pPr lvl="0"/>
            <a:endParaRPr lang="en-GB" sz="2000" b="0" dirty="0"/>
          </a:p>
          <a:p>
            <a:pPr lvl="0"/>
            <a:endParaRPr lang="en-GB" sz="2000" b="0" dirty="0"/>
          </a:p>
          <a:p>
            <a:pPr lvl="0"/>
            <a:endParaRPr lang="en-GB" sz="2000" b="0" dirty="0"/>
          </a:p>
        </p:txBody>
      </p:sp>
      <p:sp>
        <p:nvSpPr>
          <p:cNvPr id="3" name="Title 2">
            <a:extLst>
              <a:ext uri="{FF2B5EF4-FFF2-40B4-BE49-F238E27FC236}">
                <a16:creationId xmlns:a16="http://schemas.microsoft.com/office/drawing/2014/main" id="{33F9F641-FF21-CDA0-7023-6E7FC06F9F4B}"/>
              </a:ext>
            </a:extLst>
          </p:cNvPr>
          <p:cNvSpPr>
            <a:spLocks noGrp="1"/>
          </p:cNvSpPr>
          <p:nvPr>
            <p:ph type="title"/>
          </p:nvPr>
        </p:nvSpPr>
        <p:spPr/>
        <p:txBody>
          <a:bodyPr/>
          <a:lstStyle/>
          <a:p>
            <a:pPr algn="ctr"/>
            <a:r>
              <a:rPr lang="en-GB" dirty="0"/>
              <a:t>Recent developments in civil fraud claims</a:t>
            </a:r>
            <a:endParaRPr lang="en-GB" b="1" dirty="0"/>
          </a:p>
        </p:txBody>
      </p:sp>
    </p:spTree>
    <p:extLst>
      <p:ext uri="{BB962C8B-B14F-4D97-AF65-F5344CB8AC3E}">
        <p14:creationId xmlns:p14="http://schemas.microsoft.com/office/powerpoint/2010/main" val="8432204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4D46B97-4078-8280-863D-CB051054A132}"/>
              </a:ext>
            </a:extLst>
          </p:cNvPr>
          <p:cNvSpPr>
            <a:spLocks noGrp="1"/>
          </p:cNvSpPr>
          <p:nvPr>
            <p:ph type="title"/>
          </p:nvPr>
        </p:nvSpPr>
        <p:spPr>
          <a:xfrm>
            <a:off x="820738" y="904225"/>
            <a:ext cx="10551600" cy="536332"/>
          </a:xfrm>
        </p:spPr>
        <p:txBody>
          <a:bodyPr/>
          <a:lstStyle/>
          <a:p>
            <a:pPr algn="ctr"/>
            <a:r>
              <a:rPr lang="en-GB" dirty="0" err="1"/>
              <a:t>Privatbank</a:t>
            </a:r>
            <a:r>
              <a:rPr lang="en-GB" dirty="0"/>
              <a:t>: LOAN RECYCLING SCHEME </a:t>
            </a:r>
          </a:p>
        </p:txBody>
      </p:sp>
      <p:sp>
        <p:nvSpPr>
          <p:cNvPr id="8" name="Content Placeholder 7">
            <a:extLst>
              <a:ext uri="{FF2B5EF4-FFF2-40B4-BE49-F238E27FC236}">
                <a16:creationId xmlns:a16="http://schemas.microsoft.com/office/drawing/2014/main" id="{8FEA93F4-DA65-2EBD-821B-E39046D901B7}"/>
              </a:ext>
            </a:extLst>
          </p:cNvPr>
          <p:cNvSpPr>
            <a:spLocks noGrp="1"/>
          </p:cNvSpPr>
          <p:nvPr>
            <p:ph sz="quarter" idx="11"/>
          </p:nvPr>
        </p:nvSpPr>
        <p:spPr>
          <a:xfrm>
            <a:off x="820738" y="1767999"/>
            <a:ext cx="10551600" cy="4486497"/>
          </a:xfrm>
        </p:spPr>
        <p:txBody>
          <a:bodyPr/>
          <a:lstStyle/>
          <a:p>
            <a:endParaRPr lang="en-GB" dirty="0"/>
          </a:p>
        </p:txBody>
      </p:sp>
      <p:sp>
        <p:nvSpPr>
          <p:cNvPr id="9" name="Rectangle: Rounded Corners 8">
            <a:extLst>
              <a:ext uri="{FF2B5EF4-FFF2-40B4-BE49-F238E27FC236}">
                <a16:creationId xmlns:a16="http://schemas.microsoft.com/office/drawing/2014/main" id="{35B5FB50-5F11-06B2-C540-EF736066E97D}"/>
              </a:ext>
            </a:extLst>
          </p:cNvPr>
          <p:cNvSpPr/>
          <p:nvPr/>
        </p:nvSpPr>
        <p:spPr>
          <a:xfrm>
            <a:off x="9204256"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4</a:t>
            </a:r>
          </a:p>
        </p:txBody>
      </p:sp>
      <p:sp>
        <p:nvSpPr>
          <p:cNvPr id="10" name="Rectangle: Rounded Corners 9">
            <a:extLst>
              <a:ext uri="{FF2B5EF4-FFF2-40B4-BE49-F238E27FC236}">
                <a16:creationId xmlns:a16="http://schemas.microsoft.com/office/drawing/2014/main" id="{89628ACB-064B-DA49-2DBB-E7F712A596F1}"/>
              </a:ext>
            </a:extLst>
          </p:cNvPr>
          <p:cNvSpPr/>
          <p:nvPr/>
        </p:nvSpPr>
        <p:spPr>
          <a:xfrm>
            <a:off x="9232174" y="4545385"/>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5</a:t>
            </a:r>
          </a:p>
        </p:txBody>
      </p:sp>
      <p:sp>
        <p:nvSpPr>
          <p:cNvPr id="11" name="Rectangle: Rounded Corners 10">
            <a:extLst>
              <a:ext uri="{FF2B5EF4-FFF2-40B4-BE49-F238E27FC236}">
                <a16:creationId xmlns:a16="http://schemas.microsoft.com/office/drawing/2014/main" id="{C4441920-002B-36EB-2B30-F7509C1B2944}"/>
              </a:ext>
            </a:extLst>
          </p:cNvPr>
          <p:cNvSpPr/>
          <p:nvPr/>
        </p:nvSpPr>
        <p:spPr>
          <a:xfrm>
            <a:off x="1153885"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1</a:t>
            </a:r>
          </a:p>
        </p:txBody>
      </p:sp>
      <p:sp>
        <p:nvSpPr>
          <p:cNvPr id="12" name="Rectangle: Rounded Corners 11">
            <a:extLst>
              <a:ext uri="{FF2B5EF4-FFF2-40B4-BE49-F238E27FC236}">
                <a16:creationId xmlns:a16="http://schemas.microsoft.com/office/drawing/2014/main" id="{3FB917C6-B2B9-7F58-F0BC-F97187CB1E6E}"/>
              </a:ext>
            </a:extLst>
          </p:cNvPr>
          <p:cNvSpPr/>
          <p:nvPr/>
        </p:nvSpPr>
        <p:spPr>
          <a:xfrm>
            <a:off x="3166144"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2</a:t>
            </a:r>
          </a:p>
        </p:txBody>
      </p:sp>
      <p:sp>
        <p:nvSpPr>
          <p:cNvPr id="13" name="Rectangle: Rounded Corners 12">
            <a:extLst>
              <a:ext uri="{FF2B5EF4-FFF2-40B4-BE49-F238E27FC236}">
                <a16:creationId xmlns:a16="http://schemas.microsoft.com/office/drawing/2014/main" id="{38D67758-1AC3-A88E-690F-E57ED862679E}"/>
              </a:ext>
            </a:extLst>
          </p:cNvPr>
          <p:cNvSpPr/>
          <p:nvPr/>
        </p:nvSpPr>
        <p:spPr>
          <a:xfrm>
            <a:off x="5158839"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3</a:t>
            </a:r>
          </a:p>
        </p:txBody>
      </p:sp>
      <p:sp>
        <p:nvSpPr>
          <p:cNvPr id="14" name="Rectangle: Rounded Corners 13">
            <a:extLst>
              <a:ext uri="{FF2B5EF4-FFF2-40B4-BE49-F238E27FC236}">
                <a16:creationId xmlns:a16="http://schemas.microsoft.com/office/drawing/2014/main" id="{D7AC5E0C-CD04-199F-FA9E-90AF809A1ED7}"/>
              </a:ext>
            </a:extLst>
          </p:cNvPr>
          <p:cNvSpPr/>
          <p:nvPr/>
        </p:nvSpPr>
        <p:spPr>
          <a:xfrm>
            <a:off x="7211561"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4</a:t>
            </a:r>
          </a:p>
        </p:txBody>
      </p:sp>
      <p:sp>
        <p:nvSpPr>
          <p:cNvPr id="15" name="Rectangle: Rounded Corners 14">
            <a:extLst>
              <a:ext uri="{FF2B5EF4-FFF2-40B4-BE49-F238E27FC236}">
                <a16:creationId xmlns:a16="http://schemas.microsoft.com/office/drawing/2014/main" id="{7DA7E433-FFF2-287D-0C35-6942FFE2E4F6}"/>
              </a:ext>
            </a:extLst>
          </p:cNvPr>
          <p:cNvSpPr/>
          <p:nvPr/>
        </p:nvSpPr>
        <p:spPr>
          <a:xfrm>
            <a:off x="7211561" y="4545386"/>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4</a:t>
            </a:r>
          </a:p>
        </p:txBody>
      </p:sp>
      <p:sp>
        <p:nvSpPr>
          <p:cNvPr id="16" name="Rectangle: Rounded Corners 15">
            <a:extLst>
              <a:ext uri="{FF2B5EF4-FFF2-40B4-BE49-F238E27FC236}">
                <a16:creationId xmlns:a16="http://schemas.microsoft.com/office/drawing/2014/main" id="{7A018AD9-C79D-4083-01BC-F3DA58CA3CAA}"/>
              </a:ext>
            </a:extLst>
          </p:cNvPr>
          <p:cNvSpPr/>
          <p:nvPr/>
        </p:nvSpPr>
        <p:spPr>
          <a:xfrm>
            <a:off x="5128826" y="4545387"/>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3</a:t>
            </a:r>
          </a:p>
        </p:txBody>
      </p:sp>
      <p:sp>
        <p:nvSpPr>
          <p:cNvPr id="17" name="Rectangle: Rounded Corners 16">
            <a:extLst>
              <a:ext uri="{FF2B5EF4-FFF2-40B4-BE49-F238E27FC236}">
                <a16:creationId xmlns:a16="http://schemas.microsoft.com/office/drawing/2014/main" id="{2CC49648-A9AE-2B9A-0C2B-AB7237EBAB04}"/>
              </a:ext>
            </a:extLst>
          </p:cNvPr>
          <p:cNvSpPr/>
          <p:nvPr/>
        </p:nvSpPr>
        <p:spPr>
          <a:xfrm>
            <a:off x="3136131" y="4545387"/>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2</a:t>
            </a:r>
          </a:p>
        </p:txBody>
      </p:sp>
      <p:sp>
        <p:nvSpPr>
          <p:cNvPr id="18" name="Rectangle: Rounded Corners 17">
            <a:extLst>
              <a:ext uri="{FF2B5EF4-FFF2-40B4-BE49-F238E27FC236}">
                <a16:creationId xmlns:a16="http://schemas.microsoft.com/office/drawing/2014/main" id="{CE29D74C-0D66-AFBA-8B9D-7F50F2DCF56D}"/>
              </a:ext>
            </a:extLst>
          </p:cNvPr>
          <p:cNvSpPr/>
          <p:nvPr/>
        </p:nvSpPr>
        <p:spPr>
          <a:xfrm>
            <a:off x="1185454" y="4545387"/>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1</a:t>
            </a:r>
          </a:p>
        </p:txBody>
      </p:sp>
      <p:sp>
        <p:nvSpPr>
          <p:cNvPr id="19" name="Arrow: Down 18">
            <a:extLst>
              <a:ext uri="{FF2B5EF4-FFF2-40B4-BE49-F238E27FC236}">
                <a16:creationId xmlns:a16="http://schemas.microsoft.com/office/drawing/2014/main" id="{0C3CDDAA-B28D-BF80-0BD1-8488D9F18E6A}"/>
              </a:ext>
            </a:extLst>
          </p:cNvPr>
          <p:cNvSpPr/>
          <p:nvPr/>
        </p:nvSpPr>
        <p:spPr>
          <a:xfrm>
            <a:off x="1636776" y="2039112"/>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Arrow: Down 20">
            <a:extLst>
              <a:ext uri="{FF2B5EF4-FFF2-40B4-BE49-F238E27FC236}">
                <a16:creationId xmlns:a16="http://schemas.microsoft.com/office/drawing/2014/main" id="{FC476827-9A80-BD97-B0F3-CBF34241F0B4}"/>
              </a:ext>
            </a:extLst>
          </p:cNvPr>
          <p:cNvSpPr/>
          <p:nvPr/>
        </p:nvSpPr>
        <p:spPr>
          <a:xfrm>
            <a:off x="9683496" y="3799251"/>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Arrow: Down 21">
            <a:extLst>
              <a:ext uri="{FF2B5EF4-FFF2-40B4-BE49-F238E27FC236}">
                <a16:creationId xmlns:a16="http://schemas.microsoft.com/office/drawing/2014/main" id="{CFCFF98E-1464-CC4F-063C-6D2D3C1E7FCE}"/>
              </a:ext>
            </a:extLst>
          </p:cNvPr>
          <p:cNvSpPr/>
          <p:nvPr/>
        </p:nvSpPr>
        <p:spPr>
          <a:xfrm>
            <a:off x="7624355" y="2020003"/>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Arrow: Down 22">
            <a:extLst>
              <a:ext uri="{FF2B5EF4-FFF2-40B4-BE49-F238E27FC236}">
                <a16:creationId xmlns:a16="http://schemas.microsoft.com/office/drawing/2014/main" id="{357E4C16-3B0B-0915-1E81-3B31C2A7DB7F}"/>
              </a:ext>
            </a:extLst>
          </p:cNvPr>
          <p:cNvSpPr/>
          <p:nvPr/>
        </p:nvSpPr>
        <p:spPr>
          <a:xfrm>
            <a:off x="5580148" y="3799251"/>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Arrow: Down 23">
            <a:extLst>
              <a:ext uri="{FF2B5EF4-FFF2-40B4-BE49-F238E27FC236}">
                <a16:creationId xmlns:a16="http://schemas.microsoft.com/office/drawing/2014/main" id="{B28076D9-704C-EAEE-7941-2E3DE9983EC4}"/>
              </a:ext>
            </a:extLst>
          </p:cNvPr>
          <p:cNvSpPr/>
          <p:nvPr/>
        </p:nvSpPr>
        <p:spPr>
          <a:xfrm>
            <a:off x="5565214" y="2035242"/>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Arrow: Down 24">
            <a:extLst>
              <a:ext uri="{FF2B5EF4-FFF2-40B4-BE49-F238E27FC236}">
                <a16:creationId xmlns:a16="http://schemas.microsoft.com/office/drawing/2014/main" id="{14BE9916-495B-C013-4577-70F9C86F8AA9}"/>
              </a:ext>
            </a:extLst>
          </p:cNvPr>
          <p:cNvSpPr/>
          <p:nvPr/>
        </p:nvSpPr>
        <p:spPr>
          <a:xfrm>
            <a:off x="3600995" y="2086845"/>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Arrow: Down 25">
            <a:extLst>
              <a:ext uri="{FF2B5EF4-FFF2-40B4-BE49-F238E27FC236}">
                <a16:creationId xmlns:a16="http://schemas.microsoft.com/office/drawing/2014/main" id="{B80DDAD6-77F0-4773-824A-AEA38F42C35A}"/>
              </a:ext>
            </a:extLst>
          </p:cNvPr>
          <p:cNvSpPr/>
          <p:nvPr/>
        </p:nvSpPr>
        <p:spPr>
          <a:xfrm>
            <a:off x="3587453" y="3799251"/>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Arrow: Down 26">
            <a:extLst>
              <a:ext uri="{FF2B5EF4-FFF2-40B4-BE49-F238E27FC236}">
                <a16:creationId xmlns:a16="http://schemas.microsoft.com/office/drawing/2014/main" id="{C3AF05BB-0D75-60A4-49A5-BAFDAAE7CE02}"/>
              </a:ext>
            </a:extLst>
          </p:cNvPr>
          <p:cNvSpPr/>
          <p:nvPr/>
        </p:nvSpPr>
        <p:spPr>
          <a:xfrm>
            <a:off x="1594758" y="3799251"/>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Arrow: Down 27">
            <a:extLst>
              <a:ext uri="{FF2B5EF4-FFF2-40B4-BE49-F238E27FC236}">
                <a16:creationId xmlns:a16="http://schemas.microsoft.com/office/drawing/2014/main" id="{589B088F-C773-B653-D19E-ADC6EA03C850}"/>
              </a:ext>
            </a:extLst>
          </p:cNvPr>
          <p:cNvSpPr/>
          <p:nvPr/>
        </p:nvSpPr>
        <p:spPr>
          <a:xfrm>
            <a:off x="9655578" y="2035242"/>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Arrow: Down 28">
            <a:extLst>
              <a:ext uri="{FF2B5EF4-FFF2-40B4-BE49-F238E27FC236}">
                <a16:creationId xmlns:a16="http://schemas.microsoft.com/office/drawing/2014/main" id="{9D6A1DEC-BAA1-A9CD-E8B2-7D571E70D82E}"/>
              </a:ext>
            </a:extLst>
          </p:cNvPr>
          <p:cNvSpPr/>
          <p:nvPr/>
        </p:nvSpPr>
        <p:spPr>
          <a:xfrm>
            <a:off x="7662883" y="3799251"/>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1" name="Straight Arrow Connector 30">
            <a:extLst>
              <a:ext uri="{FF2B5EF4-FFF2-40B4-BE49-F238E27FC236}">
                <a16:creationId xmlns:a16="http://schemas.microsoft.com/office/drawing/2014/main" id="{BAFBF724-D44C-E44E-F05E-7C468C372914}"/>
              </a:ext>
            </a:extLst>
          </p:cNvPr>
          <p:cNvCxnSpPr>
            <a:cxnSpLocks/>
          </p:cNvCxnSpPr>
          <p:nvPr/>
        </p:nvCxnSpPr>
        <p:spPr>
          <a:xfrm flipH="1" flipV="1">
            <a:off x="2655026" y="3799251"/>
            <a:ext cx="511118" cy="617301"/>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37BCD9F6-E0C1-466A-89D3-DC8D65561C88}"/>
              </a:ext>
            </a:extLst>
          </p:cNvPr>
          <p:cNvCxnSpPr>
            <a:cxnSpLocks/>
          </p:cNvCxnSpPr>
          <p:nvPr/>
        </p:nvCxnSpPr>
        <p:spPr>
          <a:xfrm flipH="1" flipV="1">
            <a:off x="4653743" y="3799251"/>
            <a:ext cx="511118" cy="617301"/>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29339466-6F30-3F2A-6FC1-7A0347A6300E}"/>
              </a:ext>
            </a:extLst>
          </p:cNvPr>
          <p:cNvCxnSpPr>
            <a:cxnSpLocks/>
          </p:cNvCxnSpPr>
          <p:nvPr/>
        </p:nvCxnSpPr>
        <p:spPr>
          <a:xfrm flipH="1" flipV="1">
            <a:off x="6628013" y="3799250"/>
            <a:ext cx="511118" cy="617301"/>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5114991E-948B-8B3D-946B-422314C19771}"/>
              </a:ext>
            </a:extLst>
          </p:cNvPr>
          <p:cNvCxnSpPr>
            <a:cxnSpLocks/>
          </p:cNvCxnSpPr>
          <p:nvPr/>
        </p:nvCxnSpPr>
        <p:spPr>
          <a:xfrm flipH="1" flipV="1">
            <a:off x="8744616" y="3799250"/>
            <a:ext cx="511118" cy="617301"/>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183235FD-448C-2CDD-F9FE-18F0B594FBF3}"/>
              </a:ext>
            </a:extLst>
          </p:cNvPr>
          <p:cNvCxnSpPr/>
          <p:nvPr/>
        </p:nvCxnSpPr>
        <p:spPr>
          <a:xfrm flipV="1">
            <a:off x="2350008" y="2086845"/>
            <a:ext cx="0" cy="628102"/>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27F4A817-7047-7DC7-3DC6-8017722F681E}"/>
              </a:ext>
            </a:extLst>
          </p:cNvPr>
          <p:cNvCxnSpPr/>
          <p:nvPr/>
        </p:nvCxnSpPr>
        <p:spPr>
          <a:xfrm flipV="1">
            <a:off x="4322064" y="2086845"/>
            <a:ext cx="0" cy="628102"/>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B0974C6E-0455-249F-2A43-864224DB1183}"/>
              </a:ext>
            </a:extLst>
          </p:cNvPr>
          <p:cNvCxnSpPr>
            <a:cxnSpLocks/>
          </p:cNvCxnSpPr>
          <p:nvPr/>
        </p:nvCxnSpPr>
        <p:spPr>
          <a:xfrm flipV="1">
            <a:off x="6361176" y="2086845"/>
            <a:ext cx="0" cy="599635"/>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B42437C6-6CFD-39B7-C78A-F31F04A5CC40}"/>
              </a:ext>
            </a:extLst>
          </p:cNvPr>
          <p:cNvCxnSpPr/>
          <p:nvPr/>
        </p:nvCxnSpPr>
        <p:spPr>
          <a:xfrm flipV="1">
            <a:off x="8363712" y="2086845"/>
            <a:ext cx="0" cy="628102"/>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44" name="Arrow: Down 43">
            <a:extLst>
              <a:ext uri="{FF2B5EF4-FFF2-40B4-BE49-F238E27FC236}">
                <a16:creationId xmlns:a16="http://schemas.microsoft.com/office/drawing/2014/main" id="{94A91F04-B7FF-1451-43AA-BBCE4F74D3BA}"/>
              </a:ext>
            </a:extLst>
          </p:cNvPr>
          <p:cNvSpPr/>
          <p:nvPr/>
        </p:nvSpPr>
        <p:spPr>
          <a:xfrm>
            <a:off x="1399686" y="5527308"/>
            <a:ext cx="195072" cy="334656"/>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5" name="Action Button: Help 44">
            <a:hlinkClick r:id="" action="ppaction://noaction" highlightClick="1"/>
            <a:extLst>
              <a:ext uri="{FF2B5EF4-FFF2-40B4-BE49-F238E27FC236}">
                <a16:creationId xmlns:a16="http://schemas.microsoft.com/office/drawing/2014/main" id="{A97324D2-96A2-1C69-ADB0-39B7689581A5}"/>
              </a:ext>
            </a:extLst>
          </p:cNvPr>
          <p:cNvSpPr/>
          <p:nvPr/>
        </p:nvSpPr>
        <p:spPr>
          <a:xfrm>
            <a:off x="1640478" y="5878396"/>
            <a:ext cx="709530" cy="376099"/>
          </a:xfrm>
          <a:prstGeom prst="actionButtonHelp">
            <a:avLst/>
          </a:prstGeom>
          <a:ln>
            <a:solidFill>
              <a:srgbClr val="FFC000"/>
            </a:solid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0897601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E26A0C-BDA1-9F68-CCF6-B703D095F2F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AF692BB-B441-6637-20D4-5140679AC037}"/>
              </a:ext>
            </a:extLst>
          </p:cNvPr>
          <p:cNvSpPr>
            <a:spLocks noGrp="1"/>
          </p:cNvSpPr>
          <p:nvPr>
            <p:ph type="title"/>
          </p:nvPr>
        </p:nvSpPr>
        <p:spPr>
          <a:xfrm>
            <a:off x="820738" y="904225"/>
            <a:ext cx="10551600" cy="536332"/>
          </a:xfrm>
        </p:spPr>
        <p:txBody>
          <a:bodyPr/>
          <a:lstStyle/>
          <a:p>
            <a:pPr algn="ctr"/>
            <a:r>
              <a:rPr lang="en-GB" dirty="0"/>
              <a:t>OPTION 1</a:t>
            </a:r>
          </a:p>
        </p:txBody>
      </p:sp>
      <p:sp>
        <p:nvSpPr>
          <p:cNvPr id="8" name="Content Placeholder 7">
            <a:extLst>
              <a:ext uri="{FF2B5EF4-FFF2-40B4-BE49-F238E27FC236}">
                <a16:creationId xmlns:a16="http://schemas.microsoft.com/office/drawing/2014/main" id="{F18745E7-BDAD-BB63-9FBB-3439EB36F552}"/>
              </a:ext>
            </a:extLst>
          </p:cNvPr>
          <p:cNvSpPr>
            <a:spLocks noGrp="1"/>
          </p:cNvSpPr>
          <p:nvPr>
            <p:ph sz="quarter" idx="11"/>
          </p:nvPr>
        </p:nvSpPr>
        <p:spPr>
          <a:xfrm>
            <a:off x="820738" y="1767999"/>
            <a:ext cx="10551600" cy="4486497"/>
          </a:xfrm>
        </p:spPr>
        <p:txBody>
          <a:bodyPr/>
          <a:lstStyle/>
          <a:p>
            <a:endParaRPr lang="en-GB" dirty="0"/>
          </a:p>
        </p:txBody>
      </p:sp>
      <p:sp>
        <p:nvSpPr>
          <p:cNvPr id="9" name="Rectangle: Rounded Corners 8">
            <a:extLst>
              <a:ext uri="{FF2B5EF4-FFF2-40B4-BE49-F238E27FC236}">
                <a16:creationId xmlns:a16="http://schemas.microsoft.com/office/drawing/2014/main" id="{BF7A2DDA-EC5A-BD01-8640-C538DE19F2FA}"/>
              </a:ext>
            </a:extLst>
          </p:cNvPr>
          <p:cNvSpPr/>
          <p:nvPr/>
        </p:nvSpPr>
        <p:spPr>
          <a:xfrm>
            <a:off x="9204256"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4</a:t>
            </a:r>
          </a:p>
        </p:txBody>
      </p:sp>
      <p:sp>
        <p:nvSpPr>
          <p:cNvPr id="10" name="Rectangle: Rounded Corners 9">
            <a:extLst>
              <a:ext uri="{FF2B5EF4-FFF2-40B4-BE49-F238E27FC236}">
                <a16:creationId xmlns:a16="http://schemas.microsoft.com/office/drawing/2014/main" id="{DBB988B2-F99A-D1E3-CFDF-0F7D9613A74E}"/>
              </a:ext>
            </a:extLst>
          </p:cNvPr>
          <p:cNvSpPr/>
          <p:nvPr/>
        </p:nvSpPr>
        <p:spPr>
          <a:xfrm>
            <a:off x="9232174" y="4545385"/>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5</a:t>
            </a:r>
          </a:p>
        </p:txBody>
      </p:sp>
      <p:sp>
        <p:nvSpPr>
          <p:cNvPr id="11" name="Rectangle: Rounded Corners 10">
            <a:extLst>
              <a:ext uri="{FF2B5EF4-FFF2-40B4-BE49-F238E27FC236}">
                <a16:creationId xmlns:a16="http://schemas.microsoft.com/office/drawing/2014/main" id="{BF1D0167-8B68-0D5C-16FC-F9F78F57E7E5}"/>
              </a:ext>
            </a:extLst>
          </p:cNvPr>
          <p:cNvSpPr/>
          <p:nvPr/>
        </p:nvSpPr>
        <p:spPr>
          <a:xfrm>
            <a:off x="1153885"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1</a:t>
            </a:r>
          </a:p>
        </p:txBody>
      </p:sp>
      <p:sp>
        <p:nvSpPr>
          <p:cNvPr id="12" name="Rectangle: Rounded Corners 11">
            <a:extLst>
              <a:ext uri="{FF2B5EF4-FFF2-40B4-BE49-F238E27FC236}">
                <a16:creationId xmlns:a16="http://schemas.microsoft.com/office/drawing/2014/main" id="{2E810C36-778A-86E6-6C17-1BC37028D6E7}"/>
              </a:ext>
            </a:extLst>
          </p:cNvPr>
          <p:cNvSpPr/>
          <p:nvPr/>
        </p:nvSpPr>
        <p:spPr>
          <a:xfrm>
            <a:off x="3166144"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2</a:t>
            </a:r>
          </a:p>
        </p:txBody>
      </p:sp>
      <p:sp>
        <p:nvSpPr>
          <p:cNvPr id="13" name="Rectangle: Rounded Corners 12">
            <a:extLst>
              <a:ext uri="{FF2B5EF4-FFF2-40B4-BE49-F238E27FC236}">
                <a16:creationId xmlns:a16="http://schemas.microsoft.com/office/drawing/2014/main" id="{14CF1588-29CF-0B87-5E3A-48D709FDD645}"/>
              </a:ext>
            </a:extLst>
          </p:cNvPr>
          <p:cNvSpPr/>
          <p:nvPr/>
        </p:nvSpPr>
        <p:spPr>
          <a:xfrm>
            <a:off x="5158839"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3</a:t>
            </a:r>
          </a:p>
        </p:txBody>
      </p:sp>
      <p:sp>
        <p:nvSpPr>
          <p:cNvPr id="14" name="Rectangle: Rounded Corners 13">
            <a:extLst>
              <a:ext uri="{FF2B5EF4-FFF2-40B4-BE49-F238E27FC236}">
                <a16:creationId xmlns:a16="http://schemas.microsoft.com/office/drawing/2014/main" id="{40D976C1-583B-5049-F864-22ECAD752FEF}"/>
              </a:ext>
            </a:extLst>
          </p:cNvPr>
          <p:cNvSpPr/>
          <p:nvPr/>
        </p:nvSpPr>
        <p:spPr>
          <a:xfrm>
            <a:off x="7211561"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4</a:t>
            </a:r>
          </a:p>
        </p:txBody>
      </p:sp>
      <p:sp>
        <p:nvSpPr>
          <p:cNvPr id="15" name="Rectangle: Rounded Corners 14">
            <a:extLst>
              <a:ext uri="{FF2B5EF4-FFF2-40B4-BE49-F238E27FC236}">
                <a16:creationId xmlns:a16="http://schemas.microsoft.com/office/drawing/2014/main" id="{AA2C4A75-A69D-1046-5CFD-E2429DA08113}"/>
              </a:ext>
            </a:extLst>
          </p:cNvPr>
          <p:cNvSpPr/>
          <p:nvPr/>
        </p:nvSpPr>
        <p:spPr>
          <a:xfrm>
            <a:off x="7211561" y="4545386"/>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4</a:t>
            </a:r>
          </a:p>
        </p:txBody>
      </p:sp>
      <p:sp>
        <p:nvSpPr>
          <p:cNvPr id="16" name="Rectangle: Rounded Corners 15">
            <a:extLst>
              <a:ext uri="{FF2B5EF4-FFF2-40B4-BE49-F238E27FC236}">
                <a16:creationId xmlns:a16="http://schemas.microsoft.com/office/drawing/2014/main" id="{09F80097-0044-EA43-98E2-D08A0A91B680}"/>
              </a:ext>
            </a:extLst>
          </p:cNvPr>
          <p:cNvSpPr/>
          <p:nvPr/>
        </p:nvSpPr>
        <p:spPr>
          <a:xfrm>
            <a:off x="5128826" y="4545387"/>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3</a:t>
            </a:r>
          </a:p>
        </p:txBody>
      </p:sp>
      <p:sp>
        <p:nvSpPr>
          <p:cNvPr id="17" name="Rectangle: Rounded Corners 16">
            <a:extLst>
              <a:ext uri="{FF2B5EF4-FFF2-40B4-BE49-F238E27FC236}">
                <a16:creationId xmlns:a16="http://schemas.microsoft.com/office/drawing/2014/main" id="{D1DC619F-D1E6-4FCF-C764-5F3A37329AD6}"/>
              </a:ext>
            </a:extLst>
          </p:cNvPr>
          <p:cNvSpPr/>
          <p:nvPr/>
        </p:nvSpPr>
        <p:spPr>
          <a:xfrm>
            <a:off x="3136131" y="4545387"/>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2</a:t>
            </a:r>
          </a:p>
        </p:txBody>
      </p:sp>
      <p:sp>
        <p:nvSpPr>
          <p:cNvPr id="18" name="Rectangle: Rounded Corners 17">
            <a:extLst>
              <a:ext uri="{FF2B5EF4-FFF2-40B4-BE49-F238E27FC236}">
                <a16:creationId xmlns:a16="http://schemas.microsoft.com/office/drawing/2014/main" id="{64D38940-5E4A-BD6C-BD7A-D7E42A60B092}"/>
              </a:ext>
            </a:extLst>
          </p:cNvPr>
          <p:cNvSpPr/>
          <p:nvPr/>
        </p:nvSpPr>
        <p:spPr>
          <a:xfrm>
            <a:off x="1185454" y="4545387"/>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1</a:t>
            </a:r>
          </a:p>
        </p:txBody>
      </p:sp>
      <p:sp>
        <p:nvSpPr>
          <p:cNvPr id="19" name="Arrow: Down 18">
            <a:extLst>
              <a:ext uri="{FF2B5EF4-FFF2-40B4-BE49-F238E27FC236}">
                <a16:creationId xmlns:a16="http://schemas.microsoft.com/office/drawing/2014/main" id="{E772E0FB-EE0E-A9E0-791E-24BB6D529D72}"/>
              </a:ext>
            </a:extLst>
          </p:cNvPr>
          <p:cNvSpPr/>
          <p:nvPr/>
        </p:nvSpPr>
        <p:spPr>
          <a:xfrm>
            <a:off x="1636776" y="2039112"/>
            <a:ext cx="566928" cy="694944"/>
          </a:xfrm>
          <a:prstGeom prst="downArrow">
            <a:avLst/>
          </a:prstGeom>
          <a:solidFill>
            <a:srgbClr val="DA231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Arrow: Down 20">
            <a:extLst>
              <a:ext uri="{FF2B5EF4-FFF2-40B4-BE49-F238E27FC236}">
                <a16:creationId xmlns:a16="http://schemas.microsoft.com/office/drawing/2014/main" id="{04A4E502-2242-12E3-5411-00E0CA381F49}"/>
              </a:ext>
            </a:extLst>
          </p:cNvPr>
          <p:cNvSpPr/>
          <p:nvPr/>
        </p:nvSpPr>
        <p:spPr>
          <a:xfrm>
            <a:off x="9683496" y="3799251"/>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Arrow: Down 21">
            <a:extLst>
              <a:ext uri="{FF2B5EF4-FFF2-40B4-BE49-F238E27FC236}">
                <a16:creationId xmlns:a16="http://schemas.microsoft.com/office/drawing/2014/main" id="{92F868C2-0DBB-B926-F760-CE7792DD4592}"/>
              </a:ext>
            </a:extLst>
          </p:cNvPr>
          <p:cNvSpPr/>
          <p:nvPr/>
        </p:nvSpPr>
        <p:spPr>
          <a:xfrm>
            <a:off x="7624355" y="2020003"/>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Arrow: Down 22">
            <a:extLst>
              <a:ext uri="{FF2B5EF4-FFF2-40B4-BE49-F238E27FC236}">
                <a16:creationId xmlns:a16="http://schemas.microsoft.com/office/drawing/2014/main" id="{96B86547-8F59-5CCE-C9A8-94E674591230}"/>
              </a:ext>
            </a:extLst>
          </p:cNvPr>
          <p:cNvSpPr/>
          <p:nvPr/>
        </p:nvSpPr>
        <p:spPr>
          <a:xfrm>
            <a:off x="5580148" y="3799251"/>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Arrow: Down 23">
            <a:extLst>
              <a:ext uri="{FF2B5EF4-FFF2-40B4-BE49-F238E27FC236}">
                <a16:creationId xmlns:a16="http://schemas.microsoft.com/office/drawing/2014/main" id="{9CD7D04C-12AC-53B1-F3B3-DD0BFDC7C7CC}"/>
              </a:ext>
            </a:extLst>
          </p:cNvPr>
          <p:cNvSpPr/>
          <p:nvPr/>
        </p:nvSpPr>
        <p:spPr>
          <a:xfrm>
            <a:off x="5565214" y="2035242"/>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Arrow: Down 24">
            <a:extLst>
              <a:ext uri="{FF2B5EF4-FFF2-40B4-BE49-F238E27FC236}">
                <a16:creationId xmlns:a16="http://schemas.microsoft.com/office/drawing/2014/main" id="{5A38FE65-0E8F-7305-75C5-92154FFEB5F0}"/>
              </a:ext>
            </a:extLst>
          </p:cNvPr>
          <p:cNvSpPr/>
          <p:nvPr/>
        </p:nvSpPr>
        <p:spPr>
          <a:xfrm>
            <a:off x="3600995" y="2086845"/>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Arrow: Down 25">
            <a:extLst>
              <a:ext uri="{FF2B5EF4-FFF2-40B4-BE49-F238E27FC236}">
                <a16:creationId xmlns:a16="http://schemas.microsoft.com/office/drawing/2014/main" id="{3F62C70B-64EB-F5F2-D7AD-A9FA4968DDF9}"/>
              </a:ext>
            </a:extLst>
          </p:cNvPr>
          <p:cNvSpPr/>
          <p:nvPr/>
        </p:nvSpPr>
        <p:spPr>
          <a:xfrm>
            <a:off x="3587453" y="3799251"/>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Arrow: Down 26">
            <a:extLst>
              <a:ext uri="{FF2B5EF4-FFF2-40B4-BE49-F238E27FC236}">
                <a16:creationId xmlns:a16="http://schemas.microsoft.com/office/drawing/2014/main" id="{F27CC1D3-13EB-470D-9E33-D1C18AD046C3}"/>
              </a:ext>
            </a:extLst>
          </p:cNvPr>
          <p:cNvSpPr/>
          <p:nvPr/>
        </p:nvSpPr>
        <p:spPr>
          <a:xfrm>
            <a:off x="1594758" y="3799251"/>
            <a:ext cx="566928" cy="694944"/>
          </a:xfrm>
          <a:prstGeom prst="downArrow">
            <a:avLst/>
          </a:prstGeom>
          <a:solidFill>
            <a:srgbClr val="DA231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Arrow: Down 27">
            <a:extLst>
              <a:ext uri="{FF2B5EF4-FFF2-40B4-BE49-F238E27FC236}">
                <a16:creationId xmlns:a16="http://schemas.microsoft.com/office/drawing/2014/main" id="{AB224E73-0916-1EEC-49E0-0AF6C5A3381C}"/>
              </a:ext>
            </a:extLst>
          </p:cNvPr>
          <p:cNvSpPr/>
          <p:nvPr/>
        </p:nvSpPr>
        <p:spPr>
          <a:xfrm>
            <a:off x="9655578" y="2035242"/>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Arrow: Down 28">
            <a:extLst>
              <a:ext uri="{FF2B5EF4-FFF2-40B4-BE49-F238E27FC236}">
                <a16:creationId xmlns:a16="http://schemas.microsoft.com/office/drawing/2014/main" id="{FDB3BC1F-3AF9-0FB4-8F0D-7BAE8BA13348}"/>
              </a:ext>
            </a:extLst>
          </p:cNvPr>
          <p:cNvSpPr/>
          <p:nvPr/>
        </p:nvSpPr>
        <p:spPr>
          <a:xfrm>
            <a:off x="7624355" y="3799251"/>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1" name="Straight Arrow Connector 30">
            <a:extLst>
              <a:ext uri="{FF2B5EF4-FFF2-40B4-BE49-F238E27FC236}">
                <a16:creationId xmlns:a16="http://schemas.microsoft.com/office/drawing/2014/main" id="{B8018A49-1872-1FEF-1AC9-3244D93B39D0}"/>
              </a:ext>
            </a:extLst>
          </p:cNvPr>
          <p:cNvCxnSpPr>
            <a:cxnSpLocks/>
          </p:cNvCxnSpPr>
          <p:nvPr/>
        </p:nvCxnSpPr>
        <p:spPr>
          <a:xfrm flipH="1" flipV="1">
            <a:off x="2655026" y="3799251"/>
            <a:ext cx="511118" cy="617301"/>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2DBE731E-56C1-BBA1-49AA-5B2D58DEDABA}"/>
              </a:ext>
            </a:extLst>
          </p:cNvPr>
          <p:cNvCxnSpPr>
            <a:cxnSpLocks/>
          </p:cNvCxnSpPr>
          <p:nvPr/>
        </p:nvCxnSpPr>
        <p:spPr>
          <a:xfrm flipH="1" flipV="1">
            <a:off x="4653743" y="3799251"/>
            <a:ext cx="511118" cy="617301"/>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AD0C1698-8FD1-A6C9-2A4B-E9C3A82D01C6}"/>
              </a:ext>
            </a:extLst>
          </p:cNvPr>
          <p:cNvCxnSpPr>
            <a:cxnSpLocks/>
          </p:cNvCxnSpPr>
          <p:nvPr/>
        </p:nvCxnSpPr>
        <p:spPr>
          <a:xfrm flipH="1" flipV="1">
            <a:off x="6628013" y="3799250"/>
            <a:ext cx="511118" cy="617301"/>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7C8507A1-8F50-054C-F1A1-49C28EF252C9}"/>
              </a:ext>
            </a:extLst>
          </p:cNvPr>
          <p:cNvCxnSpPr>
            <a:cxnSpLocks/>
          </p:cNvCxnSpPr>
          <p:nvPr/>
        </p:nvCxnSpPr>
        <p:spPr>
          <a:xfrm flipH="1" flipV="1">
            <a:off x="8744616" y="3799250"/>
            <a:ext cx="511118" cy="617301"/>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5BDEC31E-F5A8-5E43-79AE-5D493EA8358A}"/>
              </a:ext>
            </a:extLst>
          </p:cNvPr>
          <p:cNvCxnSpPr/>
          <p:nvPr/>
        </p:nvCxnSpPr>
        <p:spPr>
          <a:xfrm flipV="1">
            <a:off x="2350008" y="2086845"/>
            <a:ext cx="0" cy="628102"/>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7F8DA269-C980-EC40-0362-FB4C98105503}"/>
              </a:ext>
            </a:extLst>
          </p:cNvPr>
          <p:cNvCxnSpPr/>
          <p:nvPr/>
        </p:nvCxnSpPr>
        <p:spPr>
          <a:xfrm flipV="1">
            <a:off x="4322064" y="2086845"/>
            <a:ext cx="0" cy="628102"/>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038C1D60-C7C3-017F-EBCB-C6A429E08AAF}"/>
              </a:ext>
            </a:extLst>
          </p:cNvPr>
          <p:cNvCxnSpPr>
            <a:cxnSpLocks/>
          </p:cNvCxnSpPr>
          <p:nvPr/>
        </p:nvCxnSpPr>
        <p:spPr>
          <a:xfrm flipV="1">
            <a:off x="6361176" y="2086845"/>
            <a:ext cx="0" cy="599635"/>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38C8AEDC-2297-B0A5-DE10-ABA642D71D89}"/>
              </a:ext>
            </a:extLst>
          </p:cNvPr>
          <p:cNvCxnSpPr/>
          <p:nvPr/>
        </p:nvCxnSpPr>
        <p:spPr>
          <a:xfrm flipV="1">
            <a:off x="8363712" y="2086845"/>
            <a:ext cx="0" cy="628102"/>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44" name="Arrow: Down 43">
            <a:extLst>
              <a:ext uri="{FF2B5EF4-FFF2-40B4-BE49-F238E27FC236}">
                <a16:creationId xmlns:a16="http://schemas.microsoft.com/office/drawing/2014/main" id="{599B3338-3037-867C-9E00-EF191CE61C25}"/>
              </a:ext>
            </a:extLst>
          </p:cNvPr>
          <p:cNvSpPr/>
          <p:nvPr/>
        </p:nvSpPr>
        <p:spPr>
          <a:xfrm>
            <a:off x="1399686" y="5527308"/>
            <a:ext cx="195072" cy="334656"/>
          </a:xfrm>
          <a:prstGeom prst="downArrow">
            <a:avLst/>
          </a:prstGeom>
          <a:solidFill>
            <a:srgbClr val="DA231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5" name="Action Button: Help 44">
            <a:hlinkClick r:id="" action="ppaction://noaction" highlightClick="1"/>
            <a:extLst>
              <a:ext uri="{FF2B5EF4-FFF2-40B4-BE49-F238E27FC236}">
                <a16:creationId xmlns:a16="http://schemas.microsoft.com/office/drawing/2014/main" id="{C5F160EF-4183-D851-FEF7-7794A99D6657}"/>
              </a:ext>
            </a:extLst>
          </p:cNvPr>
          <p:cNvSpPr/>
          <p:nvPr/>
        </p:nvSpPr>
        <p:spPr>
          <a:xfrm>
            <a:off x="1640478" y="5878396"/>
            <a:ext cx="709530" cy="376099"/>
          </a:xfrm>
          <a:prstGeom prst="actionButtonHelp">
            <a:avLst/>
          </a:prstGeom>
          <a:ln>
            <a:solidFill>
              <a:srgbClr val="FFC000"/>
            </a:solid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5363454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7D1B4-CFA4-1A77-D300-623CA150A85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23F50C6-36F2-66A7-6ACC-8533755D84DF}"/>
              </a:ext>
            </a:extLst>
          </p:cNvPr>
          <p:cNvSpPr>
            <a:spLocks noGrp="1"/>
          </p:cNvSpPr>
          <p:nvPr>
            <p:ph type="title"/>
          </p:nvPr>
        </p:nvSpPr>
        <p:spPr>
          <a:xfrm>
            <a:off x="820738" y="904225"/>
            <a:ext cx="10551600" cy="536332"/>
          </a:xfrm>
        </p:spPr>
        <p:txBody>
          <a:bodyPr/>
          <a:lstStyle/>
          <a:p>
            <a:pPr algn="ctr"/>
            <a:r>
              <a:rPr lang="en-GB" dirty="0"/>
              <a:t>OPTION 2</a:t>
            </a:r>
          </a:p>
        </p:txBody>
      </p:sp>
      <p:sp>
        <p:nvSpPr>
          <p:cNvPr id="8" name="Content Placeholder 7">
            <a:extLst>
              <a:ext uri="{FF2B5EF4-FFF2-40B4-BE49-F238E27FC236}">
                <a16:creationId xmlns:a16="http://schemas.microsoft.com/office/drawing/2014/main" id="{233C4137-A1DD-53C2-4209-00AF5BD3DF79}"/>
              </a:ext>
            </a:extLst>
          </p:cNvPr>
          <p:cNvSpPr>
            <a:spLocks noGrp="1"/>
          </p:cNvSpPr>
          <p:nvPr>
            <p:ph sz="quarter" idx="11"/>
          </p:nvPr>
        </p:nvSpPr>
        <p:spPr>
          <a:xfrm>
            <a:off x="820738" y="1767999"/>
            <a:ext cx="10551600" cy="4486497"/>
          </a:xfrm>
        </p:spPr>
        <p:txBody>
          <a:bodyPr/>
          <a:lstStyle/>
          <a:p>
            <a:endParaRPr lang="en-GB" dirty="0"/>
          </a:p>
        </p:txBody>
      </p:sp>
      <p:sp>
        <p:nvSpPr>
          <p:cNvPr id="9" name="Rectangle: Rounded Corners 8">
            <a:extLst>
              <a:ext uri="{FF2B5EF4-FFF2-40B4-BE49-F238E27FC236}">
                <a16:creationId xmlns:a16="http://schemas.microsoft.com/office/drawing/2014/main" id="{E1022088-B17C-CDB3-5AD8-FC62194F62E8}"/>
              </a:ext>
            </a:extLst>
          </p:cNvPr>
          <p:cNvSpPr/>
          <p:nvPr/>
        </p:nvSpPr>
        <p:spPr>
          <a:xfrm>
            <a:off x="9204256"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4</a:t>
            </a:r>
          </a:p>
        </p:txBody>
      </p:sp>
      <p:sp>
        <p:nvSpPr>
          <p:cNvPr id="10" name="Rectangle: Rounded Corners 9">
            <a:extLst>
              <a:ext uri="{FF2B5EF4-FFF2-40B4-BE49-F238E27FC236}">
                <a16:creationId xmlns:a16="http://schemas.microsoft.com/office/drawing/2014/main" id="{1876735A-64A1-88E0-8D17-EC53443F2F56}"/>
              </a:ext>
            </a:extLst>
          </p:cNvPr>
          <p:cNvSpPr/>
          <p:nvPr/>
        </p:nvSpPr>
        <p:spPr>
          <a:xfrm>
            <a:off x="9232174" y="4545385"/>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5</a:t>
            </a:r>
          </a:p>
        </p:txBody>
      </p:sp>
      <p:sp>
        <p:nvSpPr>
          <p:cNvPr id="11" name="Rectangle: Rounded Corners 10">
            <a:extLst>
              <a:ext uri="{FF2B5EF4-FFF2-40B4-BE49-F238E27FC236}">
                <a16:creationId xmlns:a16="http://schemas.microsoft.com/office/drawing/2014/main" id="{F73F3CEF-FD78-8A1B-045C-EAB3B02A253F}"/>
              </a:ext>
            </a:extLst>
          </p:cNvPr>
          <p:cNvSpPr/>
          <p:nvPr/>
        </p:nvSpPr>
        <p:spPr>
          <a:xfrm>
            <a:off x="1153885"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1</a:t>
            </a:r>
          </a:p>
        </p:txBody>
      </p:sp>
      <p:sp>
        <p:nvSpPr>
          <p:cNvPr id="12" name="Rectangle: Rounded Corners 11">
            <a:extLst>
              <a:ext uri="{FF2B5EF4-FFF2-40B4-BE49-F238E27FC236}">
                <a16:creationId xmlns:a16="http://schemas.microsoft.com/office/drawing/2014/main" id="{8D81C2A2-A5E5-A83C-B5F2-9E5CEAAF2474}"/>
              </a:ext>
            </a:extLst>
          </p:cNvPr>
          <p:cNvSpPr/>
          <p:nvPr/>
        </p:nvSpPr>
        <p:spPr>
          <a:xfrm>
            <a:off x="3166144"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2</a:t>
            </a:r>
          </a:p>
        </p:txBody>
      </p:sp>
      <p:sp>
        <p:nvSpPr>
          <p:cNvPr id="13" name="Rectangle: Rounded Corners 12">
            <a:extLst>
              <a:ext uri="{FF2B5EF4-FFF2-40B4-BE49-F238E27FC236}">
                <a16:creationId xmlns:a16="http://schemas.microsoft.com/office/drawing/2014/main" id="{289A4F1F-A9FD-3A33-47CD-6A00E48C66AA}"/>
              </a:ext>
            </a:extLst>
          </p:cNvPr>
          <p:cNvSpPr/>
          <p:nvPr/>
        </p:nvSpPr>
        <p:spPr>
          <a:xfrm>
            <a:off x="5158839"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3</a:t>
            </a:r>
          </a:p>
        </p:txBody>
      </p:sp>
      <p:sp>
        <p:nvSpPr>
          <p:cNvPr id="14" name="Rectangle: Rounded Corners 13">
            <a:extLst>
              <a:ext uri="{FF2B5EF4-FFF2-40B4-BE49-F238E27FC236}">
                <a16:creationId xmlns:a16="http://schemas.microsoft.com/office/drawing/2014/main" id="{A2A63FE5-73A0-3F4D-0652-A43CF6C11549}"/>
              </a:ext>
            </a:extLst>
          </p:cNvPr>
          <p:cNvSpPr/>
          <p:nvPr/>
        </p:nvSpPr>
        <p:spPr>
          <a:xfrm>
            <a:off x="7211561"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4</a:t>
            </a:r>
          </a:p>
        </p:txBody>
      </p:sp>
      <p:sp>
        <p:nvSpPr>
          <p:cNvPr id="15" name="Rectangle: Rounded Corners 14">
            <a:extLst>
              <a:ext uri="{FF2B5EF4-FFF2-40B4-BE49-F238E27FC236}">
                <a16:creationId xmlns:a16="http://schemas.microsoft.com/office/drawing/2014/main" id="{6ACDC57C-E275-00FF-BA72-565C3872B3F5}"/>
              </a:ext>
            </a:extLst>
          </p:cNvPr>
          <p:cNvSpPr/>
          <p:nvPr/>
        </p:nvSpPr>
        <p:spPr>
          <a:xfrm>
            <a:off x="7211561" y="4545386"/>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4</a:t>
            </a:r>
          </a:p>
        </p:txBody>
      </p:sp>
      <p:sp>
        <p:nvSpPr>
          <p:cNvPr id="16" name="Rectangle: Rounded Corners 15">
            <a:extLst>
              <a:ext uri="{FF2B5EF4-FFF2-40B4-BE49-F238E27FC236}">
                <a16:creationId xmlns:a16="http://schemas.microsoft.com/office/drawing/2014/main" id="{B56E3147-E4F6-CDB1-0DF2-E914BF42AAFB}"/>
              </a:ext>
            </a:extLst>
          </p:cNvPr>
          <p:cNvSpPr/>
          <p:nvPr/>
        </p:nvSpPr>
        <p:spPr>
          <a:xfrm>
            <a:off x="5128826" y="4545387"/>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3</a:t>
            </a:r>
          </a:p>
        </p:txBody>
      </p:sp>
      <p:sp>
        <p:nvSpPr>
          <p:cNvPr id="17" name="Rectangle: Rounded Corners 16">
            <a:extLst>
              <a:ext uri="{FF2B5EF4-FFF2-40B4-BE49-F238E27FC236}">
                <a16:creationId xmlns:a16="http://schemas.microsoft.com/office/drawing/2014/main" id="{82AEC01B-0CF5-3DB3-4E7E-C14C1F219E9D}"/>
              </a:ext>
            </a:extLst>
          </p:cNvPr>
          <p:cNvSpPr/>
          <p:nvPr/>
        </p:nvSpPr>
        <p:spPr>
          <a:xfrm>
            <a:off x="3136131" y="4545387"/>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2</a:t>
            </a:r>
          </a:p>
        </p:txBody>
      </p:sp>
      <p:sp>
        <p:nvSpPr>
          <p:cNvPr id="18" name="Rectangle: Rounded Corners 17">
            <a:extLst>
              <a:ext uri="{FF2B5EF4-FFF2-40B4-BE49-F238E27FC236}">
                <a16:creationId xmlns:a16="http://schemas.microsoft.com/office/drawing/2014/main" id="{84CA577D-C9E0-047F-8E38-A0B9F479A03B}"/>
              </a:ext>
            </a:extLst>
          </p:cNvPr>
          <p:cNvSpPr/>
          <p:nvPr/>
        </p:nvSpPr>
        <p:spPr>
          <a:xfrm>
            <a:off x="1185454" y="4545387"/>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1</a:t>
            </a:r>
          </a:p>
        </p:txBody>
      </p:sp>
      <p:sp>
        <p:nvSpPr>
          <p:cNvPr id="19" name="Arrow: Down 18">
            <a:extLst>
              <a:ext uri="{FF2B5EF4-FFF2-40B4-BE49-F238E27FC236}">
                <a16:creationId xmlns:a16="http://schemas.microsoft.com/office/drawing/2014/main" id="{BA73FCA7-E408-AC7D-EF1F-1DA4B7455045}"/>
              </a:ext>
            </a:extLst>
          </p:cNvPr>
          <p:cNvSpPr/>
          <p:nvPr/>
        </p:nvSpPr>
        <p:spPr>
          <a:xfrm>
            <a:off x="1636776" y="2039112"/>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Arrow: Down 20">
            <a:extLst>
              <a:ext uri="{FF2B5EF4-FFF2-40B4-BE49-F238E27FC236}">
                <a16:creationId xmlns:a16="http://schemas.microsoft.com/office/drawing/2014/main" id="{ACE3555B-D21E-3667-3580-BDECE89D214F}"/>
              </a:ext>
            </a:extLst>
          </p:cNvPr>
          <p:cNvSpPr/>
          <p:nvPr/>
        </p:nvSpPr>
        <p:spPr>
          <a:xfrm>
            <a:off x="9683496" y="3799251"/>
            <a:ext cx="566928" cy="694944"/>
          </a:xfrm>
          <a:prstGeom prst="downArrow">
            <a:avLst/>
          </a:prstGeom>
          <a:solidFill>
            <a:srgbClr val="DA231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Arrow: Down 21">
            <a:extLst>
              <a:ext uri="{FF2B5EF4-FFF2-40B4-BE49-F238E27FC236}">
                <a16:creationId xmlns:a16="http://schemas.microsoft.com/office/drawing/2014/main" id="{CDC9E307-4EC4-EC01-7DD5-9B21272DB198}"/>
              </a:ext>
            </a:extLst>
          </p:cNvPr>
          <p:cNvSpPr/>
          <p:nvPr/>
        </p:nvSpPr>
        <p:spPr>
          <a:xfrm>
            <a:off x="7624355" y="2020003"/>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Arrow: Down 22">
            <a:extLst>
              <a:ext uri="{FF2B5EF4-FFF2-40B4-BE49-F238E27FC236}">
                <a16:creationId xmlns:a16="http://schemas.microsoft.com/office/drawing/2014/main" id="{9D4F8C80-96BA-2A86-697A-5EA07369A5B7}"/>
              </a:ext>
            </a:extLst>
          </p:cNvPr>
          <p:cNvSpPr/>
          <p:nvPr/>
        </p:nvSpPr>
        <p:spPr>
          <a:xfrm>
            <a:off x="5580148" y="3799251"/>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Arrow: Down 23">
            <a:extLst>
              <a:ext uri="{FF2B5EF4-FFF2-40B4-BE49-F238E27FC236}">
                <a16:creationId xmlns:a16="http://schemas.microsoft.com/office/drawing/2014/main" id="{1D21095F-E8B0-8844-C2AF-C3C9715DE500}"/>
              </a:ext>
            </a:extLst>
          </p:cNvPr>
          <p:cNvSpPr/>
          <p:nvPr/>
        </p:nvSpPr>
        <p:spPr>
          <a:xfrm>
            <a:off x="5565214" y="2035242"/>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Arrow: Down 24">
            <a:extLst>
              <a:ext uri="{FF2B5EF4-FFF2-40B4-BE49-F238E27FC236}">
                <a16:creationId xmlns:a16="http://schemas.microsoft.com/office/drawing/2014/main" id="{118937C1-C382-9FE6-0499-6B4787EC1C36}"/>
              </a:ext>
            </a:extLst>
          </p:cNvPr>
          <p:cNvSpPr/>
          <p:nvPr/>
        </p:nvSpPr>
        <p:spPr>
          <a:xfrm>
            <a:off x="3600995" y="2086845"/>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Arrow: Down 25">
            <a:extLst>
              <a:ext uri="{FF2B5EF4-FFF2-40B4-BE49-F238E27FC236}">
                <a16:creationId xmlns:a16="http://schemas.microsoft.com/office/drawing/2014/main" id="{4C63790F-A540-1D6C-4497-B08FF264962E}"/>
              </a:ext>
            </a:extLst>
          </p:cNvPr>
          <p:cNvSpPr/>
          <p:nvPr/>
        </p:nvSpPr>
        <p:spPr>
          <a:xfrm>
            <a:off x="3587453" y="3799251"/>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Arrow: Down 26">
            <a:extLst>
              <a:ext uri="{FF2B5EF4-FFF2-40B4-BE49-F238E27FC236}">
                <a16:creationId xmlns:a16="http://schemas.microsoft.com/office/drawing/2014/main" id="{B34E04BB-C044-FE45-AE30-B066A0666AA2}"/>
              </a:ext>
            </a:extLst>
          </p:cNvPr>
          <p:cNvSpPr/>
          <p:nvPr/>
        </p:nvSpPr>
        <p:spPr>
          <a:xfrm>
            <a:off x="1594758" y="3799251"/>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Arrow: Down 27">
            <a:extLst>
              <a:ext uri="{FF2B5EF4-FFF2-40B4-BE49-F238E27FC236}">
                <a16:creationId xmlns:a16="http://schemas.microsoft.com/office/drawing/2014/main" id="{5736B1F0-9735-3335-81F9-2D44A8D1F79A}"/>
              </a:ext>
            </a:extLst>
          </p:cNvPr>
          <p:cNvSpPr/>
          <p:nvPr/>
        </p:nvSpPr>
        <p:spPr>
          <a:xfrm>
            <a:off x="9655578" y="2035242"/>
            <a:ext cx="566928" cy="694944"/>
          </a:xfrm>
          <a:prstGeom prst="downArrow">
            <a:avLst/>
          </a:prstGeom>
          <a:solidFill>
            <a:srgbClr val="DA231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Arrow: Down 28">
            <a:extLst>
              <a:ext uri="{FF2B5EF4-FFF2-40B4-BE49-F238E27FC236}">
                <a16:creationId xmlns:a16="http://schemas.microsoft.com/office/drawing/2014/main" id="{0A8360F1-7283-C5B0-8DF9-1125C00291E6}"/>
              </a:ext>
            </a:extLst>
          </p:cNvPr>
          <p:cNvSpPr/>
          <p:nvPr/>
        </p:nvSpPr>
        <p:spPr>
          <a:xfrm>
            <a:off x="7658409" y="3799251"/>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1" name="Straight Arrow Connector 30">
            <a:extLst>
              <a:ext uri="{FF2B5EF4-FFF2-40B4-BE49-F238E27FC236}">
                <a16:creationId xmlns:a16="http://schemas.microsoft.com/office/drawing/2014/main" id="{70793414-B0E3-98C4-AF4E-9AD7019D6465}"/>
              </a:ext>
            </a:extLst>
          </p:cNvPr>
          <p:cNvCxnSpPr>
            <a:cxnSpLocks/>
          </p:cNvCxnSpPr>
          <p:nvPr/>
        </p:nvCxnSpPr>
        <p:spPr>
          <a:xfrm flipH="1" flipV="1">
            <a:off x="2655026" y="3799251"/>
            <a:ext cx="511118" cy="617301"/>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A83DD6D2-1A90-BFB7-A799-BE32A5F72A8F}"/>
              </a:ext>
            </a:extLst>
          </p:cNvPr>
          <p:cNvCxnSpPr>
            <a:cxnSpLocks/>
          </p:cNvCxnSpPr>
          <p:nvPr/>
        </p:nvCxnSpPr>
        <p:spPr>
          <a:xfrm flipH="1" flipV="1">
            <a:off x="4653743" y="3799251"/>
            <a:ext cx="511118" cy="617301"/>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4EBC2D9E-A717-1E2B-057C-C47B0AF35C6D}"/>
              </a:ext>
            </a:extLst>
          </p:cNvPr>
          <p:cNvCxnSpPr>
            <a:cxnSpLocks/>
          </p:cNvCxnSpPr>
          <p:nvPr/>
        </p:nvCxnSpPr>
        <p:spPr>
          <a:xfrm flipH="1" flipV="1">
            <a:off x="6628013" y="3799250"/>
            <a:ext cx="511118" cy="617301"/>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E056027A-12A9-1254-ABA7-5CF0BB3639DB}"/>
              </a:ext>
            </a:extLst>
          </p:cNvPr>
          <p:cNvCxnSpPr>
            <a:cxnSpLocks/>
          </p:cNvCxnSpPr>
          <p:nvPr/>
        </p:nvCxnSpPr>
        <p:spPr>
          <a:xfrm flipH="1" flipV="1">
            <a:off x="8744616" y="3799250"/>
            <a:ext cx="511118" cy="617301"/>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C389B094-EF84-D9A5-66DF-B6E11E6E66D8}"/>
              </a:ext>
            </a:extLst>
          </p:cNvPr>
          <p:cNvCxnSpPr/>
          <p:nvPr/>
        </p:nvCxnSpPr>
        <p:spPr>
          <a:xfrm flipV="1">
            <a:off x="2350008" y="2086845"/>
            <a:ext cx="0" cy="628102"/>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E65A3E1B-228F-9502-D0EC-4943269B473D}"/>
              </a:ext>
            </a:extLst>
          </p:cNvPr>
          <p:cNvCxnSpPr/>
          <p:nvPr/>
        </p:nvCxnSpPr>
        <p:spPr>
          <a:xfrm flipV="1">
            <a:off x="4322064" y="2086845"/>
            <a:ext cx="0" cy="628102"/>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C3E8B8DF-F23E-866B-080C-D3B2A4996E0F}"/>
              </a:ext>
            </a:extLst>
          </p:cNvPr>
          <p:cNvCxnSpPr>
            <a:cxnSpLocks/>
          </p:cNvCxnSpPr>
          <p:nvPr/>
        </p:nvCxnSpPr>
        <p:spPr>
          <a:xfrm flipV="1">
            <a:off x="6361176" y="2086845"/>
            <a:ext cx="0" cy="599635"/>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356321EB-A8E9-5AEA-5811-3586B23E06F3}"/>
              </a:ext>
            </a:extLst>
          </p:cNvPr>
          <p:cNvCxnSpPr/>
          <p:nvPr/>
        </p:nvCxnSpPr>
        <p:spPr>
          <a:xfrm flipV="1">
            <a:off x="8363712" y="2086845"/>
            <a:ext cx="0" cy="628102"/>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44" name="Arrow: Down 43">
            <a:extLst>
              <a:ext uri="{FF2B5EF4-FFF2-40B4-BE49-F238E27FC236}">
                <a16:creationId xmlns:a16="http://schemas.microsoft.com/office/drawing/2014/main" id="{03211764-67AD-748F-5712-CC83239597F7}"/>
              </a:ext>
            </a:extLst>
          </p:cNvPr>
          <p:cNvSpPr/>
          <p:nvPr/>
        </p:nvSpPr>
        <p:spPr>
          <a:xfrm>
            <a:off x="1399686" y="5527308"/>
            <a:ext cx="195072" cy="334656"/>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5" name="Action Button: Help 44">
            <a:hlinkClick r:id="" action="ppaction://noaction" highlightClick="1"/>
            <a:extLst>
              <a:ext uri="{FF2B5EF4-FFF2-40B4-BE49-F238E27FC236}">
                <a16:creationId xmlns:a16="http://schemas.microsoft.com/office/drawing/2014/main" id="{516843F6-075C-C039-F2F3-70E611AFCE82}"/>
              </a:ext>
            </a:extLst>
          </p:cNvPr>
          <p:cNvSpPr/>
          <p:nvPr/>
        </p:nvSpPr>
        <p:spPr>
          <a:xfrm>
            <a:off x="1640478" y="5878396"/>
            <a:ext cx="709530" cy="376099"/>
          </a:xfrm>
          <a:prstGeom prst="actionButtonHelp">
            <a:avLst/>
          </a:prstGeom>
          <a:ln>
            <a:solidFill>
              <a:srgbClr val="FFC000"/>
            </a:solid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729214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9CBA7-BD86-9AE7-D3BF-AAD5F6EBE9DF}"/>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4544C8-F017-6AA9-88F8-438D59274143}"/>
              </a:ext>
            </a:extLst>
          </p:cNvPr>
          <p:cNvSpPr>
            <a:spLocks noGrp="1"/>
          </p:cNvSpPr>
          <p:nvPr>
            <p:ph sz="quarter" idx="11"/>
          </p:nvPr>
        </p:nvSpPr>
        <p:spPr>
          <a:xfrm>
            <a:off x="820738" y="1571625"/>
            <a:ext cx="10551600" cy="4714875"/>
          </a:xfrm>
        </p:spPr>
        <p:txBody>
          <a:bodyPr>
            <a:normAutofit/>
          </a:bodyPr>
          <a:lstStyle/>
          <a:p>
            <a:pPr lvl="1"/>
            <a:r>
              <a:rPr lang="en-GB" sz="2200" dirty="0"/>
              <a:t>Current trends in judicial thinking </a:t>
            </a:r>
          </a:p>
        </p:txBody>
      </p:sp>
      <p:sp>
        <p:nvSpPr>
          <p:cNvPr id="3" name="Title 2">
            <a:extLst>
              <a:ext uri="{FF2B5EF4-FFF2-40B4-BE49-F238E27FC236}">
                <a16:creationId xmlns:a16="http://schemas.microsoft.com/office/drawing/2014/main" id="{A67533CE-E0FD-5390-6FEE-0780D2707B96}"/>
              </a:ext>
            </a:extLst>
          </p:cNvPr>
          <p:cNvSpPr>
            <a:spLocks noGrp="1"/>
          </p:cNvSpPr>
          <p:nvPr>
            <p:ph type="title"/>
          </p:nvPr>
        </p:nvSpPr>
        <p:spPr/>
        <p:txBody>
          <a:bodyPr/>
          <a:lstStyle/>
          <a:p>
            <a:pPr lvl="0"/>
            <a:r>
              <a:rPr lang="en-GB" dirty="0"/>
              <a:t>THREE RECENT COMMERCIAL FRAUD CASES IN 2025</a:t>
            </a:r>
          </a:p>
        </p:txBody>
      </p:sp>
    </p:spTree>
    <p:extLst>
      <p:ext uri="{BB962C8B-B14F-4D97-AF65-F5344CB8AC3E}">
        <p14:creationId xmlns:p14="http://schemas.microsoft.com/office/powerpoint/2010/main" val="31698900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C7BA5-0E28-C0FB-9444-9B8D3B07259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3AFED98-2491-393C-A23C-AA3EEFF79FC3}"/>
              </a:ext>
            </a:extLst>
          </p:cNvPr>
          <p:cNvSpPr>
            <a:spLocks noGrp="1"/>
          </p:cNvSpPr>
          <p:nvPr>
            <p:ph type="title"/>
          </p:nvPr>
        </p:nvSpPr>
        <p:spPr>
          <a:xfrm>
            <a:off x="820738" y="904225"/>
            <a:ext cx="10551600" cy="536332"/>
          </a:xfrm>
        </p:spPr>
        <p:txBody>
          <a:bodyPr/>
          <a:lstStyle/>
          <a:p>
            <a:pPr algn="ctr"/>
            <a:r>
              <a:rPr lang="en-GB" dirty="0"/>
              <a:t>OPTION 3</a:t>
            </a:r>
          </a:p>
        </p:txBody>
      </p:sp>
      <p:sp>
        <p:nvSpPr>
          <p:cNvPr id="8" name="Content Placeholder 7">
            <a:extLst>
              <a:ext uri="{FF2B5EF4-FFF2-40B4-BE49-F238E27FC236}">
                <a16:creationId xmlns:a16="http://schemas.microsoft.com/office/drawing/2014/main" id="{999720E7-A10D-9856-4908-837C1FDFEA04}"/>
              </a:ext>
            </a:extLst>
          </p:cNvPr>
          <p:cNvSpPr>
            <a:spLocks noGrp="1"/>
          </p:cNvSpPr>
          <p:nvPr>
            <p:ph sz="quarter" idx="11"/>
          </p:nvPr>
        </p:nvSpPr>
        <p:spPr>
          <a:xfrm>
            <a:off x="820738" y="1767999"/>
            <a:ext cx="10551600" cy="4486497"/>
          </a:xfrm>
        </p:spPr>
        <p:txBody>
          <a:bodyPr/>
          <a:lstStyle/>
          <a:p>
            <a:endParaRPr lang="en-GB" dirty="0"/>
          </a:p>
        </p:txBody>
      </p:sp>
      <p:sp>
        <p:nvSpPr>
          <p:cNvPr id="9" name="Rectangle: Rounded Corners 8">
            <a:extLst>
              <a:ext uri="{FF2B5EF4-FFF2-40B4-BE49-F238E27FC236}">
                <a16:creationId xmlns:a16="http://schemas.microsoft.com/office/drawing/2014/main" id="{E96AED37-FCEA-3C1F-33BA-2FA2B46375DE}"/>
              </a:ext>
            </a:extLst>
          </p:cNvPr>
          <p:cNvSpPr/>
          <p:nvPr/>
        </p:nvSpPr>
        <p:spPr>
          <a:xfrm>
            <a:off x="9204256"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4</a:t>
            </a:r>
          </a:p>
        </p:txBody>
      </p:sp>
      <p:sp>
        <p:nvSpPr>
          <p:cNvPr id="10" name="Rectangle: Rounded Corners 9">
            <a:extLst>
              <a:ext uri="{FF2B5EF4-FFF2-40B4-BE49-F238E27FC236}">
                <a16:creationId xmlns:a16="http://schemas.microsoft.com/office/drawing/2014/main" id="{BC640829-58EA-9253-8C6B-A0CD9985810D}"/>
              </a:ext>
            </a:extLst>
          </p:cNvPr>
          <p:cNvSpPr/>
          <p:nvPr/>
        </p:nvSpPr>
        <p:spPr>
          <a:xfrm>
            <a:off x="9232174" y="4545385"/>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5</a:t>
            </a:r>
          </a:p>
        </p:txBody>
      </p:sp>
      <p:sp>
        <p:nvSpPr>
          <p:cNvPr id="11" name="Rectangle: Rounded Corners 10">
            <a:extLst>
              <a:ext uri="{FF2B5EF4-FFF2-40B4-BE49-F238E27FC236}">
                <a16:creationId xmlns:a16="http://schemas.microsoft.com/office/drawing/2014/main" id="{5DA949F1-52BD-4F13-5000-31524CA59A81}"/>
              </a:ext>
            </a:extLst>
          </p:cNvPr>
          <p:cNvSpPr/>
          <p:nvPr/>
        </p:nvSpPr>
        <p:spPr>
          <a:xfrm>
            <a:off x="1153885"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1</a:t>
            </a:r>
          </a:p>
        </p:txBody>
      </p:sp>
      <p:sp>
        <p:nvSpPr>
          <p:cNvPr id="12" name="Rectangle: Rounded Corners 11">
            <a:extLst>
              <a:ext uri="{FF2B5EF4-FFF2-40B4-BE49-F238E27FC236}">
                <a16:creationId xmlns:a16="http://schemas.microsoft.com/office/drawing/2014/main" id="{9B8FC2A4-82CF-2E05-CA4A-0181E9D9D713}"/>
              </a:ext>
            </a:extLst>
          </p:cNvPr>
          <p:cNvSpPr/>
          <p:nvPr/>
        </p:nvSpPr>
        <p:spPr>
          <a:xfrm>
            <a:off x="3166144"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2</a:t>
            </a:r>
          </a:p>
        </p:txBody>
      </p:sp>
      <p:sp>
        <p:nvSpPr>
          <p:cNvPr id="13" name="Rectangle: Rounded Corners 12">
            <a:extLst>
              <a:ext uri="{FF2B5EF4-FFF2-40B4-BE49-F238E27FC236}">
                <a16:creationId xmlns:a16="http://schemas.microsoft.com/office/drawing/2014/main" id="{123CB2C8-4FE8-C4A0-CEAC-4FD23B88D3D9}"/>
              </a:ext>
            </a:extLst>
          </p:cNvPr>
          <p:cNvSpPr/>
          <p:nvPr/>
        </p:nvSpPr>
        <p:spPr>
          <a:xfrm>
            <a:off x="5158839"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3</a:t>
            </a:r>
          </a:p>
        </p:txBody>
      </p:sp>
      <p:sp>
        <p:nvSpPr>
          <p:cNvPr id="14" name="Rectangle: Rounded Corners 13">
            <a:extLst>
              <a:ext uri="{FF2B5EF4-FFF2-40B4-BE49-F238E27FC236}">
                <a16:creationId xmlns:a16="http://schemas.microsoft.com/office/drawing/2014/main" id="{6996CD6D-BE79-B32D-45D5-116C2905E10C}"/>
              </a:ext>
            </a:extLst>
          </p:cNvPr>
          <p:cNvSpPr/>
          <p:nvPr/>
        </p:nvSpPr>
        <p:spPr>
          <a:xfrm>
            <a:off x="7211561"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4</a:t>
            </a:r>
          </a:p>
        </p:txBody>
      </p:sp>
      <p:sp>
        <p:nvSpPr>
          <p:cNvPr id="15" name="Rectangle: Rounded Corners 14">
            <a:extLst>
              <a:ext uri="{FF2B5EF4-FFF2-40B4-BE49-F238E27FC236}">
                <a16:creationId xmlns:a16="http://schemas.microsoft.com/office/drawing/2014/main" id="{4ABF7994-1351-AB0C-DBA6-3DDCD51181DA}"/>
              </a:ext>
            </a:extLst>
          </p:cNvPr>
          <p:cNvSpPr/>
          <p:nvPr/>
        </p:nvSpPr>
        <p:spPr>
          <a:xfrm>
            <a:off x="7211561" y="4545386"/>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4</a:t>
            </a:r>
          </a:p>
        </p:txBody>
      </p:sp>
      <p:sp>
        <p:nvSpPr>
          <p:cNvPr id="16" name="Rectangle: Rounded Corners 15">
            <a:extLst>
              <a:ext uri="{FF2B5EF4-FFF2-40B4-BE49-F238E27FC236}">
                <a16:creationId xmlns:a16="http://schemas.microsoft.com/office/drawing/2014/main" id="{BC1E8D7F-66C4-AA5D-576C-46F626C2C6FA}"/>
              </a:ext>
            </a:extLst>
          </p:cNvPr>
          <p:cNvSpPr/>
          <p:nvPr/>
        </p:nvSpPr>
        <p:spPr>
          <a:xfrm>
            <a:off x="5128826" y="4545387"/>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3</a:t>
            </a:r>
          </a:p>
        </p:txBody>
      </p:sp>
      <p:sp>
        <p:nvSpPr>
          <p:cNvPr id="17" name="Rectangle: Rounded Corners 16">
            <a:extLst>
              <a:ext uri="{FF2B5EF4-FFF2-40B4-BE49-F238E27FC236}">
                <a16:creationId xmlns:a16="http://schemas.microsoft.com/office/drawing/2014/main" id="{3E58B855-AE3E-BC93-060E-49A5668AEFAE}"/>
              </a:ext>
            </a:extLst>
          </p:cNvPr>
          <p:cNvSpPr/>
          <p:nvPr/>
        </p:nvSpPr>
        <p:spPr>
          <a:xfrm>
            <a:off x="3136131" y="4545387"/>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2</a:t>
            </a:r>
          </a:p>
        </p:txBody>
      </p:sp>
      <p:sp>
        <p:nvSpPr>
          <p:cNvPr id="18" name="Rectangle: Rounded Corners 17">
            <a:extLst>
              <a:ext uri="{FF2B5EF4-FFF2-40B4-BE49-F238E27FC236}">
                <a16:creationId xmlns:a16="http://schemas.microsoft.com/office/drawing/2014/main" id="{E51FD75F-7268-651A-B176-C2DFF021E5F4}"/>
              </a:ext>
            </a:extLst>
          </p:cNvPr>
          <p:cNvSpPr/>
          <p:nvPr/>
        </p:nvSpPr>
        <p:spPr>
          <a:xfrm>
            <a:off x="1185454" y="4545387"/>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1</a:t>
            </a:r>
          </a:p>
        </p:txBody>
      </p:sp>
      <p:sp>
        <p:nvSpPr>
          <p:cNvPr id="19" name="Arrow: Down 18">
            <a:extLst>
              <a:ext uri="{FF2B5EF4-FFF2-40B4-BE49-F238E27FC236}">
                <a16:creationId xmlns:a16="http://schemas.microsoft.com/office/drawing/2014/main" id="{F4A7A7EA-7A23-84A5-F0EC-608A57500FFC}"/>
              </a:ext>
            </a:extLst>
          </p:cNvPr>
          <p:cNvSpPr/>
          <p:nvPr/>
        </p:nvSpPr>
        <p:spPr>
          <a:xfrm>
            <a:off x="1636776" y="2039112"/>
            <a:ext cx="566928" cy="694944"/>
          </a:xfrm>
          <a:prstGeom prst="downArrow">
            <a:avLst/>
          </a:prstGeom>
          <a:solidFill>
            <a:srgbClr val="DA231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Arrow: Down 20">
            <a:extLst>
              <a:ext uri="{FF2B5EF4-FFF2-40B4-BE49-F238E27FC236}">
                <a16:creationId xmlns:a16="http://schemas.microsoft.com/office/drawing/2014/main" id="{3B9847C6-DD02-A6E0-044A-D37C52E8318F}"/>
              </a:ext>
            </a:extLst>
          </p:cNvPr>
          <p:cNvSpPr/>
          <p:nvPr/>
        </p:nvSpPr>
        <p:spPr>
          <a:xfrm>
            <a:off x="9683496" y="3799251"/>
            <a:ext cx="566928" cy="694944"/>
          </a:xfrm>
          <a:prstGeom prst="downArrow">
            <a:avLst/>
          </a:prstGeom>
          <a:solidFill>
            <a:srgbClr val="DA231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Arrow: Down 21">
            <a:extLst>
              <a:ext uri="{FF2B5EF4-FFF2-40B4-BE49-F238E27FC236}">
                <a16:creationId xmlns:a16="http://schemas.microsoft.com/office/drawing/2014/main" id="{CFCC054A-5ED8-D020-B0CB-85ED3F4E8940}"/>
              </a:ext>
            </a:extLst>
          </p:cNvPr>
          <p:cNvSpPr/>
          <p:nvPr/>
        </p:nvSpPr>
        <p:spPr>
          <a:xfrm>
            <a:off x="7624355" y="2020003"/>
            <a:ext cx="566928" cy="694944"/>
          </a:xfrm>
          <a:prstGeom prst="downArrow">
            <a:avLst/>
          </a:prstGeom>
          <a:solidFill>
            <a:srgbClr val="DA231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Arrow: Down 22">
            <a:extLst>
              <a:ext uri="{FF2B5EF4-FFF2-40B4-BE49-F238E27FC236}">
                <a16:creationId xmlns:a16="http://schemas.microsoft.com/office/drawing/2014/main" id="{0FAB4F52-643C-70FE-0C37-0B3F28CDC01C}"/>
              </a:ext>
            </a:extLst>
          </p:cNvPr>
          <p:cNvSpPr/>
          <p:nvPr/>
        </p:nvSpPr>
        <p:spPr>
          <a:xfrm>
            <a:off x="5580148" y="3799251"/>
            <a:ext cx="566928" cy="694944"/>
          </a:xfrm>
          <a:prstGeom prst="downArrow">
            <a:avLst/>
          </a:prstGeom>
          <a:solidFill>
            <a:srgbClr val="DA231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Arrow: Down 23">
            <a:extLst>
              <a:ext uri="{FF2B5EF4-FFF2-40B4-BE49-F238E27FC236}">
                <a16:creationId xmlns:a16="http://schemas.microsoft.com/office/drawing/2014/main" id="{639D94D1-84B6-1F9F-B0AE-F4E0A86FF34A}"/>
              </a:ext>
            </a:extLst>
          </p:cNvPr>
          <p:cNvSpPr/>
          <p:nvPr/>
        </p:nvSpPr>
        <p:spPr>
          <a:xfrm>
            <a:off x="5565214" y="2035242"/>
            <a:ext cx="566928" cy="694944"/>
          </a:xfrm>
          <a:prstGeom prst="downArrow">
            <a:avLst/>
          </a:prstGeom>
          <a:solidFill>
            <a:srgbClr val="DA231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Arrow: Down 24">
            <a:extLst>
              <a:ext uri="{FF2B5EF4-FFF2-40B4-BE49-F238E27FC236}">
                <a16:creationId xmlns:a16="http://schemas.microsoft.com/office/drawing/2014/main" id="{7B3FB3DD-57B6-309F-5FB3-D989B8DFB6C5}"/>
              </a:ext>
            </a:extLst>
          </p:cNvPr>
          <p:cNvSpPr/>
          <p:nvPr/>
        </p:nvSpPr>
        <p:spPr>
          <a:xfrm>
            <a:off x="3600995" y="2086845"/>
            <a:ext cx="566928" cy="694944"/>
          </a:xfrm>
          <a:prstGeom prst="downArrow">
            <a:avLst/>
          </a:prstGeom>
          <a:solidFill>
            <a:srgbClr val="DA231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Arrow: Down 25">
            <a:extLst>
              <a:ext uri="{FF2B5EF4-FFF2-40B4-BE49-F238E27FC236}">
                <a16:creationId xmlns:a16="http://schemas.microsoft.com/office/drawing/2014/main" id="{685E633C-A504-114E-F002-3F696D29E102}"/>
              </a:ext>
            </a:extLst>
          </p:cNvPr>
          <p:cNvSpPr/>
          <p:nvPr/>
        </p:nvSpPr>
        <p:spPr>
          <a:xfrm>
            <a:off x="3587453" y="3799251"/>
            <a:ext cx="566928" cy="694944"/>
          </a:xfrm>
          <a:prstGeom prst="downArrow">
            <a:avLst/>
          </a:prstGeom>
          <a:solidFill>
            <a:srgbClr val="DA231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Arrow: Down 26">
            <a:extLst>
              <a:ext uri="{FF2B5EF4-FFF2-40B4-BE49-F238E27FC236}">
                <a16:creationId xmlns:a16="http://schemas.microsoft.com/office/drawing/2014/main" id="{1759CA2E-1C32-9A15-ED96-B4B2DC28E2D2}"/>
              </a:ext>
            </a:extLst>
          </p:cNvPr>
          <p:cNvSpPr/>
          <p:nvPr/>
        </p:nvSpPr>
        <p:spPr>
          <a:xfrm>
            <a:off x="1594758" y="3799251"/>
            <a:ext cx="566928" cy="694944"/>
          </a:xfrm>
          <a:prstGeom prst="downArrow">
            <a:avLst/>
          </a:prstGeom>
          <a:solidFill>
            <a:srgbClr val="DA231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Arrow: Down 27">
            <a:extLst>
              <a:ext uri="{FF2B5EF4-FFF2-40B4-BE49-F238E27FC236}">
                <a16:creationId xmlns:a16="http://schemas.microsoft.com/office/drawing/2014/main" id="{E5CD24A3-4FEE-9021-C802-C991DC022F68}"/>
              </a:ext>
            </a:extLst>
          </p:cNvPr>
          <p:cNvSpPr/>
          <p:nvPr/>
        </p:nvSpPr>
        <p:spPr>
          <a:xfrm>
            <a:off x="9655578" y="2035242"/>
            <a:ext cx="566928" cy="694944"/>
          </a:xfrm>
          <a:prstGeom prst="downArrow">
            <a:avLst/>
          </a:prstGeom>
          <a:solidFill>
            <a:srgbClr val="DA231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Arrow: Down 28">
            <a:extLst>
              <a:ext uri="{FF2B5EF4-FFF2-40B4-BE49-F238E27FC236}">
                <a16:creationId xmlns:a16="http://schemas.microsoft.com/office/drawing/2014/main" id="{55E10CCB-04ED-BAE8-7FDD-23AE5F86C4DB}"/>
              </a:ext>
            </a:extLst>
          </p:cNvPr>
          <p:cNvSpPr/>
          <p:nvPr/>
        </p:nvSpPr>
        <p:spPr>
          <a:xfrm>
            <a:off x="7662883" y="3799251"/>
            <a:ext cx="566928" cy="694944"/>
          </a:xfrm>
          <a:prstGeom prst="downArrow">
            <a:avLst/>
          </a:prstGeom>
          <a:solidFill>
            <a:srgbClr val="DA231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1" name="Straight Arrow Connector 30">
            <a:extLst>
              <a:ext uri="{FF2B5EF4-FFF2-40B4-BE49-F238E27FC236}">
                <a16:creationId xmlns:a16="http://schemas.microsoft.com/office/drawing/2014/main" id="{9EB0B6A7-D9DB-E0FC-341C-141855A94ABB}"/>
              </a:ext>
            </a:extLst>
          </p:cNvPr>
          <p:cNvCxnSpPr>
            <a:cxnSpLocks/>
          </p:cNvCxnSpPr>
          <p:nvPr/>
        </p:nvCxnSpPr>
        <p:spPr>
          <a:xfrm flipH="1" flipV="1">
            <a:off x="2655026" y="3799251"/>
            <a:ext cx="511118" cy="617301"/>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1DBBF000-CC62-ACC3-0AE1-2F776CDDD6B0}"/>
              </a:ext>
            </a:extLst>
          </p:cNvPr>
          <p:cNvCxnSpPr>
            <a:cxnSpLocks/>
          </p:cNvCxnSpPr>
          <p:nvPr/>
        </p:nvCxnSpPr>
        <p:spPr>
          <a:xfrm flipH="1" flipV="1">
            <a:off x="4653743" y="3799251"/>
            <a:ext cx="511118" cy="617301"/>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6926605C-8AEB-3D9A-9BD3-CA2587A08436}"/>
              </a:ext>
            </a:extLst>
          </p:cNvPr>
          <p:cNvCxnSpPr>
            <a:cxnSpLocks/>
          </p:cNvCxnSpPr>
          <p:nvPr/>
        </p:nvCxnSpPr>
        <p:spPr>
          <a:xfrm flipH="1" flipV="1">
            <a:off x="6628013" y="3799250"/>
            <a:ext cx="511118" cy="617301"/>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0BB6F388-D68F-C69A-029C-36EB8FCFA714}"/>
              </a:ext>
            </a:extLst>
          </p:cNvPr>
          <p:cNvCxnSpPr>
            <a:cxnSpLocks/>
          </p:cNvCxnSpPr>
          <p:nvPr/>
        </p:nvCxnSpPr>
        <p:spPr>
          <a:xfrm flipH="1" flipV="1">
            <a:off x="8744616" y="3799250"/>
            <a:ext cx="511118" cy="617301"/>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7F0791CF-A78B-8AED-D32E-C1685B61D193}"/>
              </a:ext>
            </a:extLst>
          </p:cNvPr>
          <p:cNvCxnSpPr/>
          <p:nvPr/>
        </p:nvCxnSpPr>
        <p:spPr>
          <a:xfrm flipV="1">
            <a:off x="2350008" y="2086845"/>
            <a:ext cx="0" cy="628102"/>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97189C6E-8F5C-5738-CB3F-475E7B7EEF07}"/>
              </a:ext>
            </a:extLst>
          </p:cNvPr>
          <p:cNvCxnSpPr/>
          <p:nvPr/>
        </p:nvCxnSpPr>
        <p:spPr>
          <a:xfrm flipV="1">
            <a:off x="4322064" y="2086845"/>
            <a:ext cx="0" cy="628102"/>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5C48AAE6-A28E-E8AA-6938-A5C1C84D6E57}"/>
              </a:ext>
            </a:extLst>
          </p:cNvPr>
          <p:cNvCxnSpPr>
            <a:cxnSpLocks/>
          </p:cNvCxnSpPr>
          <p:nvPr/>
        </p:nvCxnSpPr>
        <p:spPr>
          <a:xfrm flipV="1">
            <a:off x="6361176" y="2086845"/>
            <a:ext cx="0" cy="599635"/>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40B21810-AB5F-A48D-836B-2E267B6E7FB6}"/>
              </a:ext>
            </a:extLst>
          </p:cNvPr>
          <p:cNvCxnSpPr/>
          <p:nvPr/>
        </p:nvCxnSpPr>
        <p:spPr>
          <a:xfrm flipV="1">
            <a:off x="8363712" y="2086845"/>
            <a:ext cx="0" cy="628102"/>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44" name="Arrow: Down 43">
            <a:extLst>
              <a:ext uri="{FF2B5EF4-FFF2-40B4-BE49-F238E27FC236}">
                <a16:creationId xmlns:a16="http://schemas.microsoft.com/office/drawing/2014/main" id="{4E1E6494-3EC4-1D89-5795-6D4E4E15B72C}"/>
              </a:ext>
            </a:extLst>
          </p:cNvPr>
          <p:cNvSpPr/>
          <p:nvPr/>
        </p:nvSpPr>
        <p:spPr>
          <a:xfrm>
            <a:off x="1399686" y="5527308"/>
            <a:ext cx="195072" cy="334656"/>
          </a:xfrm>
          <a:prstGeom prst="downArrow">
            <a:avLst/>
          </a:prstGeom>
          <a:solidFill>
            <a:srgbClr val="DA231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5" name="Action Button: Help 44">
            <a:hlinkClick r:id="" action="ppaction://noaction" highlightClick="1"/>
            <a:extLst>
              <a:ext uri="{FF2B5EF4-FFF2-40B4-BE49-F238E27FC236}">
                <a16:creationId xmlns:a16="http://schemas.microsoft.com/office/drawing/2014/main" id="{1720C850-CFDD-4A1D-4B11-DC20C509168E}"/>
              </a:ext>
            </a:extLst>
          </p:cNvPr>
          <p:cNvSpPr/>
          <p:nvPr/>
        </p:nvSpPr>
        <p:spPr>
          <a:xfrm>
            <a:off x="1640478" y="5878396"/>
            <a:ext cx="709530" cy="376099"/>
          </a:xfrm>
          <a:prstGeom prst="actionButtonHelp">
            <a:avLst/>
          </a:prstGeom>
          <a:ln>
            <a:solidFill>
              <a:srgbClr val="FFC000"/>
            </a:solid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5998668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E34A3-E58B-C275-B650-B941DD6C2A0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9EF3EA6-DDAE-0EEE-FE50-87345B109B78}"/>
              </a:ext>
            </a:extLst>
          </p:cNvPr>
          <p:cNvSpPr>
            <a:spLocks noGrp="1"/>
          </p:cNvSpPr>
          <p:nvPr>
            <p:ph type="title"/>
          </p:nvPr>
        </p:nvSpPr>
        <p:spPr>
          <a:xfrm>
            <a:off x="820738" y="904225"/>
            <a:ext cx="10551600" cy="536332"/>
          </a:xfrm>
        </p:spPr>
        <p:txBody>
          <a:bodyPr/>
          <a:lstStyle/>
          <a:p>
            <a:pPr algn="ctr"/>
            <a:r>
              <a:rPr lang="en-GB" dirty="0" err="1"/>
              <a:t>Privatbank</a:t>
            </a:r>
            <a:r>
              <a:rPr lang="en-GB" dirty="0"/>
              <a:t>: the Bank’s case</a:t>
            </a:r>
          </a:p>
        </p:txBody>
      </p:sp>
      <p:sp>
        <p:nvSpPr>
          <p:cNvPr id="8" name="Content Placeholder 7">
            <a:extLst>
              <a:ext uri="{FF2B5EF4-FFF2-40B4-BE49-F238E27FC236}">
                <a16:creationId xmlns:a16="http://schemas.microsoft.com/office/drawing/2014/main" id="{2D1C454E-E980-E581-D990-C5B4CD95C69B}"/>
              </a:ext>
            </a:extLst>
          </p:cNvPr>
          <p:cNvSpPr>
            <a:spLocks noGrp="1"/>
          </p:cNvSpPr>
          <p:nvPr>
            <p:ph sz="quarter" idx="11"/>
          </p:nvPr>
        </p:nvSpPr>
        <p:spPr>
          <a:xfrm>
            <a:off x="820738" y="1767999"/>
            <a:ext cx="10551600" cy="4486497"/>
          </a:xfrm>
        </p:spPr>
        <p:txBody>
          <a:bodyPr/>
          <a:lstStyle/>
          <a:p>
            <a:endParaRPr lang="en-GB" dirty="0"/>
          </a:p>
        </p:txBody>
      </p:sp>
      <p:sp>
        <p:nvSpPr>
          <p:cNvPr id="9" name="Rectangle: Rounded Corners 8">
            <a:extLst>
              <a:ext uri="{FF2B5EF4-FFF2-40B4-BE49-F238E27FC236}">
                <a16:creationId xmlns:a16="http://schemas.microsoft.com/office/drawing/2014/main" id="{FB8502BC-DF24-E407-34B5-7E155FC62E83}"/>
              </a:ext>
            </a:extLst>
          </p:cNvPr>
          <p:cNvSpPr/>
          <p:nvPr/>
        </p:nvSpPr>
        <p:spPr>
          <a:xfrm>
            <a:off x="9204256"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4</a:t>
            </a:r>
          </a:p>
        </p:txBody>
      </p:sp>
      <p:sp>
        <p:nvSpPr>
          <p:cNvPr id="10" name="Rectangle: Rounded Corners 9">
            <a:extLst>
              <a:ext uri="{FF2B5EF4-FFF2-40B4-BE49-F238E27FC236}">
                <a16:creationId xmlns:a16="http://schemas.microsoft.com/office/drawing/2014/main" id="{E147AB43-3570-1DB1-B55D-248CA01264B8}"/>
              </a:ext>
            </a:extLst>
          </p:cNvPr>
          <p:cNvSpPr/>
          <p:nvPr/>
        </p:nvSpPr>
        <p:spPr>
          <a:xfrm>
            <a:off x="9232174" y="4545385"/>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5</a:t>
            </a:r>
          </a:p>
        </p:txBody>
      </p:sp>
      <p:sp>
        <p:nvSpPr>
          <p:cNvPr id="11" name="Rectangle: Rounded Corners 10">
            <a:extLst>
              <a:ext uri="{FF2B5EF4-FFF2-40B4-BE49-F238E27FC236}">
                <a16:creationId xmlns:a16="http://schemas.microsoft.com/office/drawing/2014/main" id="{8EA70ABF-88CE-E390-0115-F851A613D199}"/>
              </a:ext>
            </a:extLst>
          </p:cNvPr>
          <p:cNvSpPr/>
          <p:nvPr/>
        </p:nvSpPr>
        <p:spPr>
          <a:xfrm>
            <a:off x="1153885"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1</a:t>
            </a:r>
          </a:p>
        </p:txBody>
      </p:sp>
      <p:sp>
        <p:nvSpPr>
          <p:cNvPr id="12" name="Rectangle: Rounded Corners 11">
            <a:extLst>
              <a:ext uri="{FF2B5EF4-FFF2-40B4-BE49-F238E27FC236}">
                <a16:creationId xmlns:a16="http://schemas.microsoft.com/office/drawing/2014/main" id="{353A82F0-2178-41F6-8F9D-A17586830995}"/>
              </a:ext>
            </a:extLst>
          </p:cNvPr>
          <p:cNvSpPr/>
          <p:nvPr/>
        </p:nvSpPr>
        <p:spPr>
          <a:xfrm>
            <a:off x="3166144"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2</a:t>
            </a:r>
          </a:p>
        </p:txBody>
      </p:sp>
      <p:sp>
        <p:nvSpPr>
          <p:cNvPr id="13" name="Rectangle: Rounded Corners 12">
            <a:extLst>
              <a:ext uri="{FF2B5EF4-FFF2-40B4-BE49-F238E27FC236}">
                <a16:creationId xmlns:a16="http://schemas.microsoft.com/office/drawing/2014/main" id="{0B2D60C4-8D74-3200-4EBC-0FE781FC3851}"/>
              </a:ext>
            </a:extLst>
          </p:cNvPr>
          <p:cNvSpPr/>
          <p:nvPr/>
        </p:nvSpPr>
        <p:spPr>
          <a:xfrm>
            <a:off x="5158839" y="2817330"/>
            <a:ext cx="1469572" cy="930729"/>
          </a:xfrm>
          <a:prstGeom prst="roundRect">
            <a:avLst/>
          </a:prstGeom>
          <a:solidFill>
            <a:srgbClr val="F5948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Relevant Borrower</a:t>
            </a:r>
          </a:p>
        </p:txBody>
      </p:sp>
      <p:sp>
        <p:nvSpPr>
          <p:cNvPr id="14" name="Rectangle: Rounded Corners 13">
            <a:extLst>
              <a:ext uri="{FF2B5EF4-FFF2-40B4-BE49-F238E27FC236}">
                <a16:creationId xmlns:a16="http://schemas.microsoft.com/office/drawing/2014/main" id="{A2E3F6BA-EFBC-43B9-7D55-3BD2B2CFA042}"/>
              </a:ext>
            </a:extLst>
          </p:cNvPr>
          <p:cNvSpPr/>
          <p:nvPr/>
        </p:nvSpPr>
        <p:spPr>
          <a:xfrm>
            <a:off x="7211561" y="2817330"/>
            <a:ext cx="1469572" cy="93072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Borrower 4</a:t>
            </a:r>
          </a:p>
        </p:txBody>
      </p:sp>
      <p:sp>
        <p:nvSpPr>
          <p:cNvPr id="15" name="Rectangle: Rounded Corners 14">
            <a:extLst>
              <a:ext uri="{FF2B5EF4-FFF2-40B4-BE49-F238E27FC236}">
                <a16:creationId xmlns:a16="http://schemas.microsoft.com/office/drawing/2014/main" id="{4F747AB9-15F8-B988-C40E-EB7816A1ABA0}"/>
              </a:ext>
            </a:extLst>
          </p:cNvPr>
          <p:cNvSpPr/>
          <p:nvPr/>
        </p:nvSpPr>
        <p:spPr>
          <a:xfrm>
            <a:off x="7211561" y="4545386"/>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4</a:t>
            </a:r>
          </a:p>
        </p:txBody>
      </p:sp>
      <p:sp>
        <p:nvSpPr>
          <p:cNvPr id="16" name="Rectangle: Rounded Corners 15">
            <a:extLst>
              <a:ext uri="{FF2B5EF4-FFF2-40B4-BE49-F238E27FC236}">
                <a16:creationId xmlns:a16="http://schemas.microsoft.com/office/drawing/2014/main" id="{545FDCA0-FE3F-5833-F6C5-AA5A84117CDB}"/>
              </a:ext>
            </a:extLst>
          </p:cNvPr>
          <p:cNvSpPr/>
          <p:nvPr/>
        </p:nvSpPr>
        <p:spPr>
          <a:xfrm>
            <a:off x="5128826" y="4545387"/>
            <a:ext cx="1469572" cy="930729"/>
          </a:xfrm>
          <a:prstGeom prst="roundRect">
            <a:avLst/>
          </a:prstGeom>
          <a:solidFill>
            <a:srgbClr val="F5948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English Supplier</a:t>
            </a:r>
          </a:p>
        </p:txBody>
      </p:sp>
      <p:sp>
        <p:nvSpPr>
          <p:cNvPr id="17" name="Rectangle: Rounded Corners 16">
            <a:extLst>
              <a:ext uri="{FF2B5EF4-FFF2-40B4-BE49-F238E27FC236}">
                <a16:creationId xmlns:a16="http://schemas.microsoft.com/office/drawing/2014/main" id="{DE94CE7D-BCCA-D98F-3258-3A0EFE2D2789}"/>
              </a:ext>
            </a:extLst>
          </p:cNvPr>
          <p:cNvSpPr/>
          <p:nvPr/>
        </p:nvSpPr>
        <p:spPr>
          <a:xfrm>
            <a:off x="3136131" y="4545387"/>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2</a:t>
            </a:r>
          </a:p>
        </p:txBody>
      </p:sp>
      <p:sp>
        <p:nvSpPr>
          <p:cNvPr id="18" name="Rectangle: Rounded Corners 17">
            <a:extLst>
              <a:ext uri="{FF2B5EF4-FFF2-40B4-BE49-F238E27FC236}">
                <a16:creationId xmlns:a16="http://schemas.microsoft.com/office/drawing/2014/main" id="{C21D5768-EE1D-0375-940E-E1217D09FFBE}"/>
              </a:ext>
            </a:extLst>
          </p:cNvPr>
          <p:cNvSpPr/>
          <p:nvPr/>
        </p:nvSpPr>
        <p:spPr>
          <a:xfrm>
            <a:off x="1185454" y="4545387"/>
            <a:ext cx="1469572" cy="930729"/>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Supplier 1</a:t>
            </a:r>
          </a:p>
        </p:txBody>
      </p:sp>
      <p:sp>
        <p:nvSpPr>
          <p:cNvPr id="19" name="Arrow: Down 18">
            <a:extLst>
              <a:ext uri="{FF2B5EF4-FFF2-40B4-BE49-F238E27FC236}">
                <a16:creationId xmlns:a16="http://schemas.microsoft.com/office/drawing/2014/main" id="{DD637B8D-8E02-C84C-DEAB-3C78B40D61D0}"/>
              </a:ext>
            </a:extLst>
          </p:cNvPr>
          <p:cNvSpPr/>
          <p:nvPr/>
        </p:nvSpPr>
        <p:spPr>
          <a:xfrm>
            <a:off x="1636776" y="2039112"/>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Arrow: Down 20">
            <a:extLst>
              <a:ext uri="{FF2B5EF4-FFF2-40B4-BE49-F238E27FC236}">
                <a16:creationId xmlns:a16="http://schemas.microsoft.com/office/drawing/2014/main" id="{3A17F8D6-6120-0E8F-1CD2-DBEFED52E365}"/>
              </a:ext>
            </a:extLst>
          </p:cNvPr>
          <p:cNvSpPr/>
          <p:nvPr/>
        </p:nvSpPr>
        <p:spPr>
          <a:xfrm>
            <a:off x="9683496" y="3799251"/>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Arrow: Down 21">
            <a:extLst>
              <a:ext uri="{FF2B5EF4-FFF2-40B4-BE49-F238E27FC236}">
                <a16:creationId xmlns:a16="http://schemas.microsoft.com/office/drawing/2014/main" id="{B6A57656-7337-0C8A-E5F3-B2C94CFF5BBA}"/>
              </a:ext>
            </a:extLst>
          </p:cNvPr>
          <p:cNvSpPr/>
          <p:nvPr/>
        </p:nvSpPr>
        <p:spPr>
          <a:xfrm>
            <a:off x="7562037" y="2020003"/>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Arrow: Down 22">
            <a:extLst>
              <a:ext uri="{FF2B5EF4-FFF2-40B4-BE49-F238E27FC236}">
                <a16:creationId xmlns:a16="http://schemas.microsoft.com/office/drawing/2014/main" id="{BD690EB6-0904-34B7-F820-0D27A522673A}"/>
              </a:ext>
            </a:extLst>
          </p:cNvPr>
          <p:cNvSpPr/>
          <p:nvPr/>
        </p:nvSpPr>
        <p:spPr>
          <a:xfrm>
            <a:off x="5580148" y="3799251"/>
            <a:ext cx="566928" cy="694944"/>
          </a:xfrm>
          <a:prstGeom prst="downArrow">
            <a:avLst/>
          </a:prstGeom>
          <a:solidFill>
            <a:srgbClr val="DA231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Arrow: Down 23">
            <a:extLst>
              <a:ext uri="{FF2B5EF4-FFF2-40B4-BE49-F238E27FC236}">
                <a16:creationId xmlns:a16="http://schemas.microsoft.com/office/drawing/2014/main" id="{4CB6D74F-619F-13CD-5132-4D3B9A5C00FC}"/>
              </a:ext>
            </a:extLst>
          </p:cNvPr>
          <p:cNvSpPr/>
          <p:nvPr/>
        </p:nvSpPr>
        <p:spPr>
          <a:xfrm>
            <a:off x="5565214" y="2035242"/>
            <a:ext cx="566928" cy="694944"/>
          </a:xfrm>
          <a:prstGeom prst="downArrow">
            <a:avLst/>
          </a:prstGeom>
          <a:solidFill>
            <a:srgbClr val="DA231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rgbClr val="FF0000"/>
              </a:solidFill>
            </a:endParaRPr>
          </a:p>
        </p:txBody>
      </p:sp>
      <p:sp>
        <p:nvSpPr>
          <p:cNvPr id="25" name="Arrow: Down 24">
            <a:extLst>
              <a:ext uri="{FF2B5EF4-FFF2-40B4-BE49-F238E27FC236}">
                <a16:creationId xmlns:a16="http://schemas.microsoft.com/office/drawing/2014/main" id="{BA5D67FD-41D2-59A0-009E-6CBCFE8DF6AE}"/>
              </a:ext>
            </a:extLst>
          </p:cNvPr>
          <p:cNvSpPr/>
          <p:nvPr/>
        </p:nvSpPr>
        <p:spPr>
          <a:xfrm>
            <a:off x="3600995" y="2086845"/>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Arrow: Down 25">
            <a:extLst>
              <a:ext uri="{FF2B5EF4-FFF2-40B4-BE49-F238E27FC236}">
                <a16:creationId xmlns:a16="http://schemas.microsoft.com/office/drawing/2014/main" id="{0356D3CF-4764-557B-BB46-3BB21AFAE74F}"/>
              </a:ext>
            </a:extLst>
          </p:cNvPr>
          <p:cNvSpPr/>
          <p:nvPr/>
        </p:nvSpPr>
        <p:spPr>
          <a:xfrm>
            <a:off x="3587453" y="3799251"/>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Arrow: Down 26">
            <a:extLst>
              <a:ext uri="{FF2B5EF4-FFF2-40B4-BE49-F238E27FC236}">
                <a16:creationId xmlns:a16="http://schemas.microsoft.com/office/drawing/2014/main" id="{B130EAAE-9B3C-0985-2B9E-5184F9259B5E}"/>
              </a:ext>
            </a:extLst>
          </p:cNvPr>
          <p:cNvSpPr/>
          <p:nvPr/>
        </p:nvSpPr>
        <p:spPr>
          <a:xfrm>
            <a:off x="1594758" y="3799251"/>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Arrow: Down 27">
            <a:extLst>
              <a:ext uri="{FF2B5EF4-FFF2-40B4-BE49-F238E27FC236}">
                <a16:creationId xmlns:a16="http://schemas.microsoft.com/office/drawing/2014/main" id="{E963B496-41E2-6C94-DCB2-BA134F0783F6}"/>
              </a:ext>
            </a:extLst>
          </p:cNvPr>
          <p:cNvSpPr/>
          <p:nvPr/>
        </p:nvSpPr>
        <p:spPr>
          <a:xfrm>
            <a:off x="9655578" y="2035242"/>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Arrow: Down 28">
            <a:extLst>
              <a:ext uri="{FF2B5EF4-FFF2-40B4-BE49-F238E27FC236}">
                <a16:creationId xmlns:a16="http://schemas.microsoft.com/office/drawing/2014/main" id="{57F5313B-C402-9D0E-159E-A402893115A2}"/>
              </a:ext>
            </a:extLst>
          </p:cNvPr>
          <p:cNvSpPr/>
          <p:nvPr/>
        </p:nvSpPr>
        <p:spPr>
          <a:xfrm>
            <a:off x="7598534" y="3799446"/>
            <a:ext cx="566928" cy="694944"/>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1" name="Straight Arrow Connector 30">
            <a:extLst>
              <a:ext uri="{FF2B5EF4-FFF2-40B4-BE49-F238E27FC236}">
                <a16:creationId xmlns:a16="http://schemas.microsoft.com/office/drawing/2014/main" id="{97A39E61-37A1-07BA-CA8E-A00D556EA814}"/>
              </a:ext>
            </a:extLst>
          </p:cNvPr>
          <p:cNvCxnSpPr>
            <a:cxnSpLocks/>
          </p:cNvCxnSpPr>
          <p:nvPr/>
        </p:nvCxnSpPr>
        <p:spPr>
          <a:xfrm flipH="1" flipV="1">
            <a:off x="2655026" y="3799251"/>
            <a:ext cx="511118" cy="617301"/>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C923B786-74EB-A59F-2C0C-BEF32C4C59A8}"/>
              </a:ext>
            </a:extLst>
          </p:cNvPr>
          <p:cNvCxnSpPr>
            <a:cxnSpLocks/>
          </p:cNvCxnSpPr>
          <p:nvPr/>
        </p:nvCxnSpPr>
        <p:spPr>
          <a:xfrm flipH="1" flipV="1">
            <a:off x="4653743" y="3799251"/>
            <a:ext cx="511118" cy="617301"/>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223D06BD-8C19-47E3-AC4B-386BAB151AFC}"/>
              </a:ext>
            </a:extLst>
          </p:cNvPr>
          <p:cNvCxnSpPr>
            <a:cxnSpLocks/>
          </p:cNvCxnSpPr>
          <p:nvPr/>
        </p:nvCxnSpPr>
        <p:spPr>
          <a:xfrm flipH="1" flipV="1">
            <a:off x="6628013" y="3799250"/>
            <a:ext cx="511118" cy="617301"/>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4A914072-3B40-8705-5330-7CECD70E7ED2}"/>
              </a:ext>
            </a:extLst>
          </p:cNvPr>
          <p:cNvCxnSpPr>
            <a:cxnSpLocks/>
          </p:cNvCxnSpPr>
          <p:nvPr/>
        </p:nvCxnSpPr>
        <p:spPr>
          <a:xfrm flipH="1" flipV="1">
            <a:off x="8744616" y="3799250"/>
            <a:ext cx="511118" cy="617301"/>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49534EB6-B197-B518-6244-A559F46DC4D5}"/>
              </a:ext>
            </a:extLst>
          </p:cNvPr>
          <p:cNvCxnSpPr/>
          <p:nvPr/>
        </p:nvCxnSpPr>
        <p:spPr>
          <a:xfrm flipV="1">
            <a:off x="2350008" y="2086845"/>
            <a:ext cx="0" cy="628102"/>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D4B23362-8C85-DEB0-D3D5-DB83EE039907}"/>
              </a:ext>
            </a:extLst>
          </p:cNvPr>
          <p:cNvCxnSpPr/>
          <p:nvPr/>
        </p:nvCxnSpPr>
        <p:spPr>
          <a:xfrm flipV="1">
            <a:off x="4322064" y="2086845"/>
            <a:ext cx="0" cy="628102"/>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9569A857-25AE-5AB4-850A-C9F8C9222046}"/>
              </a:ext>
            </a:extLst>
          </p:cNvPr>
          <p:cNvCxnSpPr>
            <a:cxnSpLocks/>
          </p:cNvCxnSpPr>
          <p:nvPr/>
        </p:nvCxnSpPr>
        <p:spPr>
          <a:xfrm flipV="1">
            <a:off x="6361176" y="2086845"/>
            <a:ext cx="0" cy="599635"/>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19C6F6F8-83C4-FCE1-2984-0F9A25806AFD}"/>
              </a:ext>
            </a:extLst>
          </p:cNvPr>
          <p:cNvCxnSpPr/>
          <p:nvPr/>
        </p:nvCxnSpPr>
        <p:spPr>
          <a:xfrm flipV="1">
            <a:off x="8363712" y="2086845"/>
            <a:ext cx="0" cy="628102"/>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44" name="Arrow: Down 43">
            <a:extLst>
              <a:ext uri="{FF2B5EF4-FFF2-40B4-BE49-F238E27FC236}">
                <a16:creationId xmlns:a16="http://schemas.microsoft.com/office/drawing/2014/main" id="{9CF083B7-2F39-40D1-6086-91FDE5616677}"/>
              </a:ext>
            </a:extLst>
          </p:cNvPr>
          <p:cNvSpPr/>
          <p:nvPr/>
        </p:nvSpPr>
        <p:spPr>
          <a:xfrm>
            <a:off x="1399686" y="5527308"/>
            <a:ext cx="195072" cy="334656"/>
          </a:xfrm>
          <a:prstGeom prst="downArrow">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5" name="Action Button: Help 44">
            <a:hlinkClick r:id="" action="ppaction://noaction" highlightClick="1"/>
            <a:extLst>
              <a:ext uri="{FF2B5EF4-FFF2-40B4-BE49-F238E27FC236}">
                <a16:creationId xmlns:a16="http://schemas.microsoft.com/office/drawing/2014/main" id="{4A6F8AE8-E919-A07B-0D19-1EE2D06CE339}"/>
              </a:ext>
            </a:extLst>
          </p:cNvPr>
          <p:cNvSpPr/>
          <p:nvPr/>
        </p:nvSpPr>
        <p:spPr>
          <a:xfrm>
            <a:off x="1640478" y="5878396"/>
            <a:ext cx="709530" cy="376099"/>
          </a:xfrm>
          <a:prstGeom prst="actionButtonHelp">
            <a:avLst/>
          </a:prstGeom>
          <a:ln>
            <a:solidFill>
              <a:srgbClr val="FFC000"/>
            </a:solid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GB" dirty="0"/>
          </a:p>
        </p:txBody>
      </p:sp>
      <p:sp>
        <p:nvSpPr>
          <p:cNvPr id="2" name="TextBox 1">
            <a:extLst>
              <a:ext uri="{FF2B5EF4-FFF2-40B4-BE49-F238E27FC236}">
                <a16:creationId xmlns:a16="http://schemas.microsoft.com/office/drawing/2014/main" id="{D0511CC3-D19C-3184-74ED-6709BEE88470}"/>
              </a:ext>
            </a:extLst>
          </p:cNvPr>
          <p:cNvSpPr txBox="1"/>
          <p:nvPr/>
        </p:nvSpPr>
        <p:spPr>
          <a:xfrm>
            <a:off x="4359053" y="2059548"/>
            <a:ext cx="1469566" cy="646331"/>
          </a:xfrm>
          <a:prstGeom prst="rect">
            <a:avLst/>
          </a:prstGeom>
          <a:noFill/>
        </p:spPr>
        <p:txBody>
          <a:bodyPr wrap="square" rtlCol="0">
            <a:spAutoFit/>
          </a:bodyPr>
          <a:lstStyle/>
          <a:p>
            <a:pPr algn="ctr"/>
            <a:r>
              <a:rPr lang="en-GB" dirty="0">
                <a:solidFill>
                  <a:srgbClr val="DA2310"/>
                </a:solidFill>
                <a:latin typeface="+mj-lt"/>
                <a:cs typeface="Times New Roman" panose="02020603050405020304" pitchFamily="18" charset="0"/>
              </a:rPr>
              <a:t>‘Relevant Loans’</a:t>
            </a:r>
          </a:p>
        </p:txBody>
      </p:sp>
    </p:spTree>
    <p:extLst>
      <p:ext uri="{BB962C8B-B14F-4D97-AF65-F5344CB8AC3E}">
        <p14:creationId xmlns:p14="http://schemas.microsoft.com/office/powerpoint/2010/main" val="6589832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FCFAB53-F927-7CB4-C569-BD3521DF2DFE}"/>
              </a:ext>
            </a:extLst>
          </p:cNvPr>
          <p:cNvSpPr>
            <a:spLocks noGrp="1"/>
          </p:cNvSpPr>
          <p:nvPr>
            <p:ph sz="quarter" idx="11"/>
          </p:nvPr>
        </p:nvSpPr>
        <p:spPr/>
        <p:txBody>
          <a:bodyPr/>
          <a:lstStyle/>
          <a:p>
            <a:pPr lvl="0"/>
            <a:r>
              <a:rPr lang="en-GB" dirty="0"/>
              <a:t>Repayment Defence: key question</a:t>
            </a:r>
          </a:p>
        </p:txBody>
      </p:sp>
      <p:sp>
        <p:nvSpPr>
          <p:cNvPr id="3" name="Rectangle: Rounded Corners 2">
            <a:extLst>
              <a:ext uri="{FF2B5EF4-FFF2-40B4-BE49-F238E27FC236}">
                <a16:creationId xmlns:a16="http://schemas.microsoft.com/office/drawing/2014/main" id="{8A1DC7B6-7DE9-ADF2-A866-9AD39F3A499D}"/>
              </a:ext>
            </a:extLst>
          </p:cNvPr>
          <p:cNvSpPr/>
          <p:nvPr/>
        </p:nvSpPr>
        <p:spPr>
          <a:xfrm>
            <a:off x="6830291" y="3837710"/>
            <a:ext cx="1807029" cy="1137438"/>
          </a:xfrm>
          <a:prstGeom prst="roundRect">
            <a:avLst/>
          </a:prstGeom>
          <a:solidFill>
            <a:srgbClr val="F5948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Relevant Borrower</a:t>
            </a:r>
          </a:p>
        </p:txBody>
      </p:sp>
      <p:sp>
        <p:nvSpPr>
          <p:cNvPr id="5" name="Rectangle: Rounded Corners 4">
            <a:extLst>
              <a:ext uri="{FF2B5EF4-FFF2-40B4-BE49-F238E27FC236}">
                <a16:creationId xmlns:a16="http://schemas.microsoft.com/office/drawing/2014/main" id="{88D7DF69-6F7D-E61B-B8D1-BBEAB3AAE866}"/>
              </a:ext>
            </a:extLst>
          </p:cNvPr>
          <p:cNvSpPr/>
          <p:nvPr/>
        </p:nvSpPr>
        <p:spPr>
          <a:xfrm>
            <a:off x="6830291" y="2188579"/>
            <a:ext cx="1807029" cy="1137438"/>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Third Party</a:t>
            </a:r>
          </a:p>
        </p:txBody>
      </p:sp>
      <p:sp>
        <p:nvSpPr>
          <p:cNvPr id="6" name="Rectangle: Rounded Corners 5">
            <a:extLst>
              <a:ext uri="{FF2B5EF4-FFF2-40B4-BE49-F238E27FC236}">
                <a16:creationId xmlns:a16="http://schemas.microsoft.com/office/drawing/2014/main" id="{C3A62A2C-F2A2-F6B7-CC5B-1D7AF3683FDD}"/>
              </a:ext>
            </a:extLst>
          </p:cNvPr>
          <p:cNvSpPr/>
          <p:nvPr/>
        </p:nvSpPr>
        <p:spPr>
          <a:xfrm>
            <a:off x="2438400" y="2860281"/>
            <a:ext cx="1807029" cy="1137438"/>
          </a:xfrm>
          <a:prstGeom prst="round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Bank</a:t>
            </a:r>
          </a:p>
        </p:txBody>
      </p:sp>
      <p:cxnSp>
        <p:nvCxnSpPr>
          <p:cNvPr id="8" name="Straight Arrow Connector 7">
            <a:extLst>
              <a:ext uri="{FF2B5EF4-FFF2-40B4-BE49-F238E27FC236}">
                <a16:creationId xmlns:a16="http://schemas.microsoft.com/office/drawing/2014/main" id="{02A94B05-EC39-495A-93C2-2C511C7E0DE0}"/>
              </a:ext>
            </a:extLst>
          </p:cNvPr>
          <p:cNvCxnSpPr>
            <a:cxnSpLocks/>
          </p:cNvCxnSpPr>
          <p:nvPr/>
        </p:nvCxnSpPr>
        <p:spPr>
          <a:xfrm>
            <a:off x="4454013" y="3997719"/>
            <a:ext cx="2085332" cy="518863"/>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2D9BCF22-B90A-DEC8-DF41-958FB96669E9}"/>
              </a:ext>
            </a:extLst>
          </p:cNvPr>
          <p:cNvCxnSpPr/>
          <p:nvPr/>
        </p:nvCxnSpPr>
        <p:spPr>
          <a:xfrm flipH="1" flipV="1">
            <a:off x="4585855" y="3657600"/>
            <a:ext cx="1953490" cy="498764"/>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FA96192E-B2B2-9F1C-90FE-17C2B11A37BD}"/>
              </a:ext>
            </a:extLst>
          </p:cNvPr>
          <p:cNvCxnSpPr/>
          <p:nvPr/>
        </p:nvCxnSpPr>
        <p:spPr>
          <a:xfrm flipV="1">
            <a:off x="4585855" y="2590800"/>
            <a:ext cx="1953490" cy="429491"/>
          </a:xfrm>
          <a:prstGeom prst="straightConnector1">
            <a:avLst/>
          </a:prstGeom>
          <a:ln>
            <a:solidFill>
              <a:schemeClr val="accent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9D0A3BAF-DBBE-85CE-2C52-22611EE9BB0A}"/>
              </a:ext>
            </a:extLst>
          </p:cNvPr>
          <p:cNvSpPr txBox="1"/>
          <p:nvPr/>
        </p:nvSpPr>
        <p:spPr>
          <a:xfrm>
            <a:off x="5264727" y="2203300"/>
            <a:ext cx="1274618" cy="553998"/>
          </a:xfrm>
          <a:prstGeom prst="rect">
            <a:avLst/>
          </a:prstGeom>
          <a:noFill/>
        </p:spPr>
        <p:txBody>
          <a:bodyPr wrap="square" rtlCol="0">
            <a:spAutoFit/>
          </a:bodyPr>
          <a:lstStyle/>
          <a:p>
            <a:r>
              <a:rPr lang="en-GB" sz="3000" dirty="0"/>
              <a:t>?</a:t>
            </a:r>
          </a:p>
        </p:txBody>
      </p:sp>
    </p:spTree>
    <p:extLst>
      <p:ext uri="{BB962C8B-B14F-4D97-AF65-F5344CB8AC3E}">
        <p14:creationId xmlns:p14="http://schemas.microsoft.com/office/powerpoint/2010/main" val="31861120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75BC3-4979-CF77-AF86-986D0EF2722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C61812E-5B23-78E7-B464-5CD3E82C5A96}"/>
              </a:ext>
            </a:extLst>
          </p:cNvPr>
          <p:cNvSpPr>
            <a:spLocks noGrp="1"/>
          </p:cNvSpPr>
          <p:nvPr>
            <p:ph sz="quarter" idx="11"/>
          </p:nvPr>
        </p:nvSpPr>
        <p:spPr>
          <a:xfrm>
            <a:off x="820738" y="1571625"/>
            <a:ext cx="10551600" cy="4714875"/>
          </a:xfrm>
        </p:spPr>
        <p:txBody>
          <a:bodyPr>
            <a:normAutofit/>
          </a:bodyPr>
          <a:lstStyle/>
          <a:p>
            <a:pPr marL="285750" lvl="0" indent="-285750">
              <a:buFont typeface="Arial" panose="020B0604020202020204" pitchFamily="34" charset="0"/>
              <a:buChar char="•"/>
            </a:pPr>
            <a:r>
              <a:rPr lang="en-GB" sz="2000" dirty="0"/>
              <a:t>Economic Crime and Corporate Transparency Act 2023</a:t>
            </a:r>
          </a:p>
          <a:p>
            <a:pPr marL="285750" lvl="0" indent="-285750">
              <a:buFont typeface="Arial" panose="020B0604020202020204" pitchFamily="34" charset="0"/>
              <a:buChar char="•"/>
            </a:pPr>
            <a:r>
              <a:rPr lang="en-GB" sz="2000" b="0" dirty="0"/>
              <a:t>Some key aspects</a:t>
            </a:r>
          </a:p>
          <a:p>
            <a:pPr marL="285750" lvl="0" indent="-285750">
              <a:buFont typeface="Arial" panose="020B0604020202020204" pitchFamily="34" charset="0"/>
              <a:buChar char="•"/>
            </a:pPr>
            <a:r>
              <a:rPr lang="en-GB" sz="2000" b="0" dirty="0"/>
              <a:t>Potential implications for civil fraud claims</a:t>
            </a:r>
          </a:p>
        </p:txBody>
      </p:sp>
      <p:sp>
        <p:nvSpPr>
          <p:cNvPr id="3" name="Title 2">
            <a:extLst>
              <a:ext uri="{FF2B5EF4-FFF2-40B4-BE49-F238E27FC236}">
                <a16:creationId xmlns:a16="http://schemas.microsoft.com/office/drawing/2014/main" id="{C882DE6E-E4B3-3A28-A910-F77DE6ADF07A}"/>
              </a:ext>
            </a:extLst>
          </p:cNvPr>
          <p:cNvSpPr>
            <a:spLocks noGrp="1"/>
          </p:cNvSpPr>
          <p:nvPr>
            <p:ph type="title"/>
          </p:nvPr>
        </p:nvSpPr>
        <p:spPr/>
        <p:txBody>
          <a:bodyPr/>
          <a:lstStyle/>
          <a:p>
            <a:pPr algn="ctr"/>
            <a:r>
              <a:rPr lang="en-GB" dirty="0"/>
              <a:t>Recent developments in civil fraud claims</a:t>
            </a:r>
            <a:endParaRPr lang="en-GB" b="1" dirty="0"/>
          </a:p>
        </p:txBody>
      </p:sp>
    </p:spTree>
    <p:extLst>
      <p:ext uri="{BB962C8B-B14F-4D97-AF65-F5344CB8AC3E}">
        <p14:creationId xmlns:p14="http://schemas.microsoft.com/office/powerpoint/2010/main" val="17921643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51060-B9D2-611D-6546-8C0D07264B0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88C22715-7EEC-D9C2-5FB6-1DBA36F759F2}"/>
              </a:ext>
            </a:extLst>
          </p:cNvPr>
          <p:cNvSpPr>
            <a:spLocks noGrp="1"/>
          </p:cNvSpPr>
          <p:nvPr>
            <p:ph type="body" sz="quarter" idx="10"/>
          </p:nvPr>
        </p:nvSpPr>
        <p:spPr>
          <a:xfrm>
            <a:off x="822323" y="1006765"/>
            <a:ext cx="10544400" cy="4969162"/>
          </a:xfrm>
        </p:spPr>
        <p:txBody>
          <a:bodyPr>
            <a:normAutofit/>
          </a:bodyPr>
          <a:lstStyle/>
          <a:p>
            <a:pPr lvl="0"/>
            <a:r>
              <a:rPr lang="en-GB" dirty="0"/>
              <a:t>Annual Commercial Conference</a:t>
            </a:r>
          </a:p>
          <a:p>
            <a:pPr lvl="1"/>
            <a:r>
              <a:rPr lang="en-GB" dirty="0"/>
              <a:t>Tuesday 30</a:t>
            </a:r>
            <a:r>
              <a:rPr lang="en-GB" baseline="30000" dirty="0"/>
              <a:t>th</a:t>
            </a:r>
            <a:r>
              <a:rPr lang="en-GB" dirty="0"/>
              <a:t> September 2025</a:t>
            </a:r>
          </a:p>
          <a:p>
            <a:r>
              <a:rPr lang="en-GB" sz="2800" b="1" i="0" dirty="0">
                <a:solidFill>
                  <a:srgbClr val="FFFFFF"/>
                </a:solidFill>
                <a:effectLst/>
                <a:highlight>
                  <a:srgbClr val="14385F"/>
                </a:highlight>
                <a:latin typeface="Calibri" panose="020F0502020204030204" pitchFamily="34" charset="0"/>
              </a:rPr>
              <a:t>FOCUS ON FRAUD: </a:t>
            </a:r>
          </a:p>
          <a:p>
            <a:r>
              <a:rPr lang="en-GB" sz="2800" dirty="0">
                <a:effectLst/>
                <a:latin typeface="Aptos" panose="020B0004020202020204" pitchFamily="34" charset="0"/>
                <a:ea typeface="Aptos" panose="020B0004020202020204" pitchFamily="34" charset="0"/>
                <a:cs typeface="Aptos" panose="020B0004020202020204" pitchFamily="34" charset="0"/>
              </a:rPr>
              <a:t>INTERIM REMEDIES</a:t>
            </a:r>
            <a:endParaRPr lang="en-GB" sz="1800" dirty="0">
              <a:effectLst/>
              <a:latin typeface="Palatino Linotype" panose="02040502050505030304" pitchFamily="18" charset="0"/>
              <a:ea typeface="Calibri" panose="020F0502020204030204" pitchFamily="34" charset="0"/>
              <a:cs typeface="Times New Roman" panose="02020603050405020304" pitchFamily="18" charset="0"/>
            </a:endParaRPr>
          </a:p>
          <a:p>
            <a:pPr lvl="2"/>
            <a:endParaRPr lang="en-GB" sz="2600" dirty="0"/>
          </a:p>
          <a:p>
            <a:pPr lvl="3"/>
            <a:r>
              <a:rPr lang="en-GB" sz="2600" dirty="0"/>
              <a:t>Alec Haydon KC</a:t>
            </a:r>
          </a:p>
          <a:p>
            <a:pPr lvl="3"/>
            <a:r>
              <a:rPr lang="en-GB" sz="2800" dirty="0">
                <a:effectLst/>
                <a:latin typeface="Aptos" panose="020B0004020202020204" pitchFamily="34" charset="0"/>
                <a:ea typeface="Aptos" panose="020B0004020202020204" pitchFamily="34" charset="0"/>
                <a:cs typeface="Aptos" panose="020B0004020202020204" pitchFamily="34" charset="0"/>
              </a:rPr>
              <a:t>Jonathan Dawid</a:t>
            </a:r>
          </a:p>
          <a:p>
            <a:pPr lvl="3"/>
            <a:r>
              <a:rPr lang="en-GB" sz="2600" dirty="0"/>
              <a:t>Jessie Ingle</a:t>
            </a:r>
          </a:p>
        </p:txBody>
      </p:sp>
    </p:spTree>
    <p:extLst>
      <p:ext uri="{BB962C8B-B14F-4D97-AF65-F5344CB8AC3E}">
        <p14:creationId xmlns:p14="http://schemas.microsoft.com/office/powerpoint/2010/main" val="743817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67EBD41-269D-5BCB-604C-26857D939166}"/>
              </a:ext>
            </a:extLst>
          </p:cNvPr>
          <p:cNvSpPr>
            <a:spLocks noGrp="1"/>
          </p:cNvSpPr>
          <p:nvPr>
            <p:ph type="body" sz="quarter" idx="10"/>
          </p:nvPr>
        </p:nvSpPr>
        <p:spPr/>
        <p:txBody>
          <a:bodyPr/>
          <a:lstStyle/>
          <a:p>
            <a:pPr lvl="0"/>
            <a:r>
              <a:rPr lang="en-GB" b="1" dirty="0"/>
              <a:t>CLARIFICATIONS TO THE GOOD ARGUABLE CASE TEST FOR FREEZING ORDERS</a:t>
            </a:r>
          </a:p>
          <a:p>
            <a:pPr lvl="1">
              <a:spcBef>
                <a:spcPts val="2000"/>
              </a:spcBef>
            </a:pPr>
            <a:r>
              <a:rPr lang="en-GB" dirty="0"/>
              <a:t>50 Years in the Making</a:t>
            </a:r>
          </a:p>
          <a:p>
            <a:pPr lvl="1">
              <a:spcBef>
                <a:spcPts val="2000"/>
              </a:spcBef>
            </a:pPr>
            <a:r>
              <a:rPr lang="en-GB" sz="2600" dirty="0"/>
              <a:t>Jessie Ingle</a:t>
            </a:r>
          </a:p>
          <a:p>
            <a:pPr lvl="1">
              <a:spcBef>
                <a:spcPts val="2000"/>
              </a:spcBef>
            </a:pPr>
            <a:endParaRPr lang="en-GB" dirty="0"/>
          </a:p>
        </p:txBody>
      </p:sp>
    </p:spTree>
    <p:extLst>
      <p:ext uri="{BB962C8B-B14F-4D97-AF65-F5344CB8AC3E}">
        <p14:creationId xmlns:p14="http://schemas.microsoft.com/office/powerpoint/2010/main" val="770331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784D2B9-7CBE-CBE4-E2DF-00D992F8942B}"/>
              </a:ext>
            </a:extLst>
          </p:cNvPr>
          <p:cNvSpPr>
            <a:spLocks noGrp="1"/>
          </p:cNvSpPr>
          <p:nvPr>
            <p:ph sz="quarter" idx="11"/>
          </p:nvPr>
        </p:nvSpPr>
        <p:spPr>
          <a:xfrm>
            <a:off x="820738" y="1571625"/>
            <a:ext cx="10551600" cy="4714875"/>
          </a:xfrm>
        </p:spPr>
        <p:txBody>
          <a:bodyPr>
            <a:normAutofit lnSpcReduction="10000"/>
          </a:bodyPr>
          <a:lstStyle/>
          <a:p>
            <a:pPr lvl="0" algn="ctr">
              <a:spcBef>
                <a:spcPts val="0"/>
              </a:spcBef>
            </a:pPr>
            <a:r>
              <a:rPr lang="en-GB" dirty="0"/>
              <a:t>2 May 1975</a:t>
            </a:r>
          </a:p>
          <a:p>
            <a:pPr lvl="0" algn="ctr">
              <a:spcBef>
                <a:spcPts val="900"/>
              </a:spcBef>
            </a:pPr>
            <a:r>
              <a:rPr lang="en-GB" b="0" i="1" dirty="0"/>
              <a:t>Nippon Yusen Kaisha v </a:t>
            </a:r>
            <a:r>
              <a:rPr lang="en-GB" b="0" i="1" dirty="0" err="1"/>
              <a:t>Karageorgis</a:t>
            </a:r>
            <a:r>
              <a:rPr lang="en-GB" b="0" dirty="0"/>
              <a:t> [1975] 1 W.L.R 1093</a:t>
            </a:r>
          </a:p>
          <a:p>
            <a:pPr lvl="1" algn="ctr"/>
            <a:endParaRPr lang="en-GB" b="1" dirty="0"/>
          </a:p>
          <a:p>
            <a:pPr lvl="1" algn="ctr"/>
            <a:r>
              <a:rPr lang="en-GB" b="1" dirty="0"/>
              <a:t>23 June 1975</a:t>
            </a:r>
            <a:r>
              <a:rPr lang="en-GB" dirty="0"/>
              <a:t> </a:t>
            </a:r>
          </a:p>
          <a:p>
            <a:pPr lvl="1" algn="ctr"/>
            <a:r>
              <a:rPr lang="en-GB" i="1" dirty="0"/>
              <a:t>Mareva </a:t>
            </a:r>
            <a:r>
              <a:rPr lang="en-GB" i="1" dirty="0" err="1"/>
              <a:t>Compania</a:t>
            </a:r>
            <a:r>
              <a:rPr lang="en-GB" i="1" dirty="0"/>
              <a:t> Naviera SA v International Bulk Carriers SA</a:t>
            </a:r>
            <a:r>
              <a:rPr lang="en-GB" dirty="0"/>
              <a:t> [1980] 1 All E.R. 213</a:t>
            </a:r>
            <a:endParaRPr lang="en-US" dirty="0"/>
          </a:p>
          <a:p>
            <a:pPr lvl="1" algn="ctr"/>
            <a:r>
              <a:rPr lang="en-US" b="1" dirty="0"/>
              <a:t>…</a:t>
            </a:r>
          </a:p>
          <a:p>
            <a:pPr lvl="1" algn="ctr"/>
            <a:r>
              <a:rPr lang="en-US" b="1" dirty="0"/>
              <a:t>…</a:t>
            </a:r>
            <a:endParaRPr lang="en-US" dirty="0"/>
          </a:p>
          <a:p>
            <a:pPr lvl="1" algn="ctr"/>
            <a:r>
              <a:rPr lang="en-US" b="1" dirty="0"/>
              <a:t>30 September 2024</a:t>
            </a:r>
            <a:endParaRPr lang="en-US" dirty="0"/>
          </a:p>
          <a:p>
            <a:pPr lvl="1" algn="ctr"/>
            <a:r>
              <a:rPr lang="en-GB" i="1" dirty="0" err="1"/>
              <a:t>Unitel</a:t>
            </a:r>
            <a:r>
              <a:rPr lang="en-GB" i="1" dirty="0"/>
              <a:t> SA v dos Santos</a:t>
            </a:r>
            <a:r>
              <a:rPr lang="en-GB" dirty="0"/>
              <a:t> [2025] K.B. 438</a:t>
            </a:r>
            <a:endParaRPr lang="en-US" dirty="0"/>
          </a:p>
          <a:p>
            <a:pPr lvl="1"/>
            <a:endParaRPr lang="en-US" dirty="0"/>
          </a:p>
          <a:p>
            <a:pPr lvl="1"/>
            <a:endParaRPr lang="en-US" b="1" dirty="0"/>
          </a:p>
          <a:p>
            <a:pPr lvl="1"/>
            <a:r>
              <a:rPr lang="en-US" b="1" dirty="0"/>
              <a:t>Today’s topics: </a:t>
            </a:r>
          </a:p>
          <a:p>
            <a:pPr marL="342900" lvl="1" indent="-342900">
              <a:buAutoNum type="arabicPeriod"/>
            </a:pPr>
            <a:r>
              <a:rPr lang="en-US" dirty="0"/>
              <a:t>The long-awaited clarification of the ‘Good Arguable Case’ test for freezing orders</a:t>
            </a:r>
          </a:p>
          <a:p>
            <a:pPr marL="342900" lvl="1" indent="-342900">
              <a:buAutoNum type="arabicPeriod"/>
            </a:pPr>
            <a:endParaRPr lang="en-US" dirty="0"/>
          </a:p>
          <a:p>
            <a:pPr marL="342900" lvl="1" indent="-342900">
              <a:buAutoNum type="arabicPeriod"/>
            </a:pPr>
            <a:r>
              <a:rPr lang="en-US" dirty="0"/>
              <a:t>The New Model Order</a:t>
            </a:r>
          </a:p>
        </p:txBody>
      </p:sp>
      <p:sp>
        <p:nvSpPr>
          <p:cNvPr id="3" name="Title 2">
            <a:extLst>
              <a:ext uri="{FF2B5EF4-FFF2-40B4-BE49-F238E27FC236}">
                <a16:creationId xmlns:a16="http://schemas.microsoft.com/office/drawing/2014/main" id="{E4D46B97-4078-8280-863D-CB051054A132}"/>
              </a:ext>
            </a:extLst>
          </p:cNvPr>
          <p:cNvSpPr>
            <a:spLocks noGrp="1"/>
          </p:cNvSpPr>
          <p:nvPr>
            <p:ph type="title"/>
          </p:nvPr>
        </p:nvSpPr>
        <p:spPr/>
        <p:txBody>
          <a:bodyPr/>
          <a:lstStyle/>
          <a:p>
            <a:pPr algn="ctr"/>
            <a:r>
              <a:rPr lang="en-GB" b="1" dirty="0"/>
              <a:t>50 years of Freezing Orders</a:t>
            </a:r>
          </a:p>
        </p:txBody>
      </p:sp>
      <p:sp>
        <p:nvSpPr>
          <p:cNvPr id="4" name="Arrow: Down 3">
            <a:extLst>
              <a:ext uri="{FF2B5EF4-FFF2-40B4-BE49-F238E27FC236}">
                <a16:creationId xmlns:a16="http://schemas.microsoft.com/office/drawing/2014/main" id="{5A490CD2-0178-B0E7-6B52-891B92880FDF}"/>
              </a:ext>
            </a:extLst>
          </p:cNvPr>
          <p:cNvSpPr/>
          <p:nvPr/>
        </p:nvSpPr>
        <p:spPr>
          <a:xfrm>
            <a:off x="5991225" y="2267758"/>
            <a:ext cx="114300" cy="1143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Arrow: Down 4">
            <a:extLst>
              <a:ext uri="{FF2B5EF4-FFF2-40B4-BE49-F238E27FC236}">
                <a16:creationId xmlns:a16="http://schemas.microsoft.com/office/drawing/2014/main" id="{F33212C2-F78E-1895-4A83-258D6FA502BE}"/>
              </a:ext>
            </a:extLst>
          </p:cNvPr>
          <p:cNvSpPr/>
          <p:nvPr/>
        </p:nvSpPr>
        <p:spPr>
          <a:xfrm>
            <a:off x="5991225" y="3314700"/>
            <a:ext cx="114300" cy="1143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999590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774D62E-40C9-7722-7BE2-98C5A30FDED4}"/>
              </a:ext>
            </a:extLst>
          </p:cNvPr>
          <p:cNvSpPr txBox="1"/>
          <p:nvPr/>
        </p:nvSpPr>
        <p:spPr>
          <a:xfrm>
            <a:off x="855662" y="1302585"/>
            <a:ext cx="5153025" cy="4781550"/>
          </a:xfrm>
          <a:prstGeom prst="rect">
            <a:avLst/>
          </a:prstGeom>
          <a:noFill/>
        </p:spPr>
        <p:txBody>
          <a:bodyPr wrap="square" rtlCol="0">
            <a:spAutoFit/>
          </a:bodyPr>
          <a:lstStyle/>
          <a:p>
            <a:endParaRPr lang="en-GB" dirty="0"/>
          </a:p>
        </p:txBody>
      </p:sp>
      <p:graphicFrame>
        <p:nvGraphicFramePr>
          <p:cNvPr id="7" name="Content Placeholder 6">
            <a:extLst>
              <a:ext uri="{FF2B5EF4-FFF2-40B4-BE49-F238E27FC236}">
                <a16:creationId xmlns:a16="http://schemas.microsoft.com/office/drawing/2014/main" id="{89766CF9-D8E7-5F7E-D887-E1648D217206}"/>
              </a:ext>
            </a:extLst>
          </p:cNvPr>
          <p:cNvGraphicFramePr>
            <a:graphicFrameLocks noGrp="1"/>
          </p:cNvGraphicFramePr>
          <p:nvPr>
            <p:ph sz="quarter" idx="11"/>
          </p:nvPr>
        </p:nvGraphicFramePr>
        <p:xfrm>
          <a:off x="784226" y="1064460"/>
          <a:ext cx="10552112" cy="5257800"/>
        </p:xfrm>
        <a:graphic>
          <a:graphicData uri="http://schemas.openxmlformats.org/drawingml/2006/table">
            <a:tbl>
              <a:tblPr firstRow="1" bandRow="1">
                <a:tableStyleId>{5C22544A-7EE6-4342-B048-85BDC9FD1C3A}</a:tableStyleId>
              </a:tblPr>
              <a:tblGrid>
                <a:gridCol w="5276056">
                  <a:extLst>
                    <a:ext uri="{9D8B030D-6E8A-4147-A177-3AD203B41FA5}">
                      <a16:colId xmlns:a16="http://schemas.microsoft.com/office/drawing/2014/main" val="3405122013"/>
                    </a:ext>
                  </a:extLst>
                </a:gridCol>
                <a:gridCol w="5276056">
                  <a:extLst>
                    <a:ext uri="{9D8B030D-6E8A-4147-A177-3AD203B41FA5}">
                      <a16:colId xmlns:a16="http://schemas.microsoft.com/office/drawing/2014/main" val="2495670249"/>
                    </a:ext>
                  </a:extLst>
                </a:gridCol>
              </a:tblGrid>
              <a:tr h="270069">
                <a:tc>
                  <a:txBody>
                    <a:bodyPr/>
                    <a:lstStyle/>
                    <a:p>
                      <a:r>
                        <a:rPr lang="en-GB" i="1" dirty="0"/>
                        <a:t>The Niedersachsen</a:t>
                      </a:r>
                    </a:p>
                  </a:txBody>
                  <a:tcPr/>
                </a:tc>
                <a:tc>
                  <a:txBody>
                    <a:bodyPr/>
                    <a:lstStyle/>
                    <a:p>
                      <a:r>
                        <a:rPr lang="en-GB" sz="1350" b="1" i="1" kern="1200" dirty="0">
                          <a:solidFill>
                            <a:schemeClr val="lt1"/>
                          </a:solidFill>
                          <a:effectLst/>
                          <a:latin typeface="+mn-lt"/>
                          <a:ea typeface="+mn-ea"/>
                          <a:cs typeface="+mn-cs"/>
                        </a:rPr>
                        <a:t>Brownlie v Four Seasons Holdings Inc</a:t>
                      </a:r>
                      <a:endParaRPr lang="en-GB" dirty="0"/>
                    </a:p>
                  </a:txBody>
                  <a:tcPr/>
                </a:tc>
                <a:extLst>
                  <a:ext uri="{0D108BD9-81ED-4DB2-BD59-A6C34878D82A}">
                    <a16:rowId xmlns:a16="http://schemas.microsoft.com/office/drawing/2014/main" val="2732108581"/>
                  </a:ext>
                </a:extLst>
              </a:tr>
              <a:tr h="4701979">
                <a:tc>
                  <a:txBody>
                    <a:bodyPr/>
                    <a:lstStyle/>
                    <a:p>
                      <a:r>
                        <a:rPr lang="en-GB" sz="1350" b="1" kern="1200" dirty="0">
                          <a:solidFill>
                            <a:schemeClr val="tx1"/>
                          </a:solidFill>
                          <a:effectLst/>
                          <a:latin typeface="+mn-lt"/>
                          <a:ea typeface="+mn-ea"/>
                          <a:cs typeface="+mn-cs"/>
                        </a:rPr>
                        <a:t>[1983] 2 Lloyd’s Rep 600 at 605 </a:t>
                      </a:r>
                    </a:p>
                    <a:p>
                      <a:endParaRPr lang="en-GB" sz="1350" b="1" kern="1200" dirty="0">
                        <a:solidFill>
                          <a:schemeClr val="tx1"/>
                        </a:solidFill>
                        <a:effectLst/>
                        <a:latin typeface="+mn-lt"/>
                        <a:ea typeface="+mn-ea"/>
                        <a:cs typeface="+mn-cs"/>
                      </a:endParaRPr>
                    </a:p>
                    <a:p>
                      <a:r>
                        <a:rPr lang="en-GB" sz="1350" i="0" kern="1200" dirty="0">
                          <a:solidFill>
                            <a:schemeClr val="dk1"/>
                          </a:solidFill>
                          <a:effectLst/>
                          <a:latin typeface="+mn-lt"/>
                          <a:ea typeface="+mn-ea"/>
                          <a:cs typeface="+mn-cs"/>
                        </a:rPr>
                        <a:t>A case which is </a:t>
                      </a:r>
                      <a:r>
                        <a:rPr lang="en-GB" sz="1350" b="1" i="0" kern="1200" dirty="0">
                          <a:solidFill>
                            <a:schemeClr val="dk1"/>
                          </a:solidFill>
                          <a:effectLst/>
                          <a:latin typeface="+mn-lt"/>
                          <a:ea typeface="+mn-ea"/>
                          <a:cs typeface="+mn-cs"/>
                        </a:rPr>
                        <a:t>more than barely capable of serious argument</a:t>
                      </a:r>
                      <a:r>
                        <a:rPr lang="en-GB" sz="1350" i="0" kern="1200" dirty="0">
                          <a:solidFill>
                            <a:schemeClr val="dk1"/>
                          </a:solidFill>
                          <a:effectLst/>
                          <a:latin typeface="+mn-lt"/>
                          <a:ea typeface="+mn-ea"/>
                          <a:cs typeface="+mn-cs"/>
                        </a:rPr>
                        <a:t>, but </a:t>
                      </a:r>
                      <a:r>
                        <a:rPr lang="en-GB" sz="1350" b="1" i="0" kern="1200" dirty="0">
                          <a:solidFill>
                            <a:schemeClr val="dk1"/>
                          </a:solidFill>
                          <a:effectLst/>
                          <a:latin typeface="+mn-lt"/>
                          <a:ea typeface="+mn-ea"/>
                          <a:cs typeface="+mn-cs"/>
                        </a:rPr>
                        <a:t>not necessarily </a:t>
                      </a:r>
                      <a:r>
                        <a:rPr lang="en-GB" sz="1350" b="0" i="0" kern="1200" dirty="0">
                          <a:solidFill>
                            <a:schemeClr val="dk1"/>
                          </a:solidFill>
                          <a:effectLst/>
                          <a:latin typeface="+mn-lt"/>
                          <a:ea typeface="+mn-ea"/>
                          <a:cs typeface="+mn-cs"/>
                        </a:rPr>
                        <a:t>one</a:t>
                      </a:r>
                      <a:r>
                        <a:rPr lang="en-GB" sz="1350" b="1" i="0" kern="1200" dirty="0">
                          <a:solidFill>
                            <a:schemeClr val="dk1"/>
                          </a:solidFill>
                          <a:effectLst/>
                          <a:latin typeface="+mn-lt"/>
                          <a:ea typeface="+mn-ea"/>
                          <a:cs typeface="+mn-cs"/>
                        </a:rPr>
                        <a:t> </a:t>
                      </a:r>
                      <a:r>
                        <a:rPr lang="en-GB" sz="1350" i="0" kern="1200" dirty="0">
                          <a:solidFill>
                            <a:schemeClr val="dk1"/>
                          </a:solidFill>
                          <a:effectLst/>
                          <a:latin typeface="+mn-lt"/>
                          <a:ea typeface="+mn-ea"/>
                          <a:cs typeface="+mn-cs"/>
                        </a:rPr>
                        <a:t>which the judge considers would have a </a:t>
                      </a:r>
                      <a:r>
                        <a:rPr lang="en-GB" sz="1350" b="1" i="0" kern="1200" dirty="0">
                          <a:solidFill>
                            <a:schemeClr val="dk1"/>
                          </a:solidFill>
                          <a:effectLst/>
                          <a:latin typeface="+mn-lt"/>
                          <a:ea typeface="+mn-ea"/>
                          <a:cs typeface="+mn-cs"/>
                        </a:rPr>
                        <a:t>better than 50 per cent chance of success</a:t>
                      </a:r>
                      <a:endParaRPr lang="en-GB" b="1" i="0" dirty="0"/>
                    </a:p>
                  </a:txBody>
                  <a:tcPr/>
                </a:tc>
                <a:tc>
                  <a:txBody>
                    <a:bodyPr/>
                    <a:lstStyle/>
                    <a:p>
                      <a:r>
                        <a:rPr lang="en-GB" sz="1350" b="1" kern="1200" dirty="0">
                          <a:solidFill>
                            <a:schemeClr val="tx1"/>
                          </a:solidFill>
                          <a:effectLst/>
                          <a:latin typeface="+mn-lt"/>
                          <a:ea typeface="+mn-ea"/>
                          <a:cs typeface="+mn-cs"/>
                        </a:rPr>
                        <a:t>[2017] UKSC 80</a:t>
                      </a:r>
                    </a:p>
                    <a:p>
                      <a:endParaRPr lang="en-GB" sz="1350" b="1" kern="1200" dirty="0">
                        <a:solidFill>
                          <a:schemeClr val="tx1"/>
                        </a:solidFill>
                        <a:effectLst/>
                        <a:latin typeface="+mn-lt"/>
                        <a:ea typeface="+mn-ea"/>
                        <a:cs typeface="+mn-cs"/>
                      </a:endParaRPr>
                    </a:p>
                    <a:p>
                      <a:pPr lvl="0"/>
                      <a:r>
                        <a:rPr lang="en-GB" sz="1400" kern="1200" dirty="0">
                          <a:solidFill>
                            <a:schemeClr val="dk1"/>
                          </a:solidFill>
                          <a:effectLst/>
                          <a:latin typeface="+mn-lt"/>
                          <a:ea typeface="+mn-ea"/>
                          <a:cs typeface="+mn-cs"/>
                        </a:rPr>
                        <a:t>the applicant has ‘</a:t>
                      </a:r>
                      <a:r>
                        <a:rPr lang="en-GB" sz="1400" b="1" kern="1200" dirty="0">
                          <a:solidFill>
                            <a:schemeClr val="dk1"/>
                          </a:solidFill>
                          <a:effectLst/>
                          <a:latin typeface="+mn-lt"/>
                          <a:ea typeface="+mn-ea"/>
                          <a:cs typeface="+mn-cs"/>
                        </a:rPr>
                        <a:t>the better of the argument</a:t>
                      </a:r>
                      <a:r>
                        <a:rPr lang="en-GB" sz="1400" kern="1200" dirty="0">
                          <a:solidFill>
                            <a:schemeClr val="dk1"/>
                          </a:solidFill>
                          <a:effectLst/>
                          <a:latin typeface="+mn-lt"/>
                          <a:ea typeface="+mn-ea"/>
                          <a:cs typeface="+mn-cs"/>
                        </a:rPr>
                        <a:t>’, which means: </a:t>
                      </a:r>
                    </a:p>
                    <a:p>
                      <a:pPr lvl="0"/>
                      <a:endParaRPr lang="en-GB" sz="1400" kern="1200" dirty="0">
                        <a:solidFill>
                          <a:schemeClr val="dk1"/>
                        </a:solidFill>
                        <a:effectLst/>
                        <a:latin typeface="+mn-lt"/>
                        <a:ea typeface="+mn-ea"/>
                        <a:cs typeface="+mn-cs"/>
                      </a:endParaRPr>
                    </a:p>
                    <a:p>
                      <a:pPr marL="742950" lvl="1" indent="-400050">
                        <a:buAutoNum type="romanLcParenBoth"/>
                      </a:pPr>
                      <a:r>
                        <a:rPr lang="en-GB" sz="1400" kern="1200" dirty="0">
                          <a:solidFill>
                            <a:schemeClr val="dk1"/>
                          </a:solidFill>
                          <a:effectLst/>
                          <a:latin typeface="+mn-lt"/>
                          <a:ea typeface="+mn-ea"/>
                          <a:cs typeface="+mn-cs"/>
                        </a:rPr>
                        <a:t>that the claimant must supply a plausible evidential basis for the application of a relevant jurisdictional gateway; </a:t>
                      </a:r>
                    </a:p>
                    <a:p>
                      <a:pPr marL="742950" lvl="1" indent="-400050">
                        <a:buAutoNum type="romanLcParenBoth"/>
                      </a:pPr>
                      <a:endParaRPr lang="en-GB" sz="1400" kern="1200" dirty="0">
                        <a:solidFill>
                          <a:schemeClr val="dk1"/>
                        </a:solidFill>
                        <a:effectLst/>
                        <a:latin typeface="+mn-lt"/>
                        <a:ea typeface="+mn-ea"/>
                        <a:cs typeface="+mn-cs"/>
                      </a:endParaRPr>
                    </a:p>
                    <a:p>
                      <a:pPr marL="742950" lvl="1" indent="-400050">
                        <a:buAutoNum type="romanLcParenBoth"/>
                      </a:pPr>
                      <a:r>
                        <a:rPr lang="en-GB" sz="1400" kern="1200" dirty="0">
                          <a:solidFill>
                            <a:schemeClr val="dk1"/>
                          </a:solidFill>
                          <a:effectLst/>
                          <a:latin typeface="+mn-lt"/>
                          <a:ea typeface="+mn-ea"/>
                          <a:cs typeface="+mn-cs"/>
                        </a:rPr>
                        <a:t>that if there is an issue of fact about it, or some other reason for doubting whether it applies, the court must take a view on the material available if it can reliably do so; but</a:t>
                      </a:r>
                    </a:p>
                    <a:p>
                      <a:pPr marL="742950" lvl="1" indent="-400050">
                        <a:buAutoNum type="romanLcParenBoth"/>
                      </a:pPr>
                      <a:endParaRPr lang="en-GB" sz="1400" kern="1200" dirty="0">
                        <a:solidFill>
                          <a:schemeClr val="dk1"/>
                        </a:solidFill>
                        <a:effectLst/>
                        <a:latin typeface="+mn-lt"/>
                        <a:ea typeface="+mn-ea"/>
                        <a:cs typeface="+mn-cs"/>
                      </a:endParaRPr>
                    </a:p>
                    <a:p>
                      <a:pPr marL="742950" lvl="1" indent="-400050">
                        <a:buAutoNum type="romanLcParenBoth"/>
                      </a:pPr>
                      <a:r>
                        <a:rPr lang="en-GB" sz="1400" kern="1200" dirty="0">
                          <a:solidFill>
                            <a:schemeClr val="dk1"/>
                          </a:solidFill>
                          <a:effectLst/>
                          <a:latin typeface="+mn-lt"/>
                          <a:ea typeface="+mn-ea"/>
                          <a:cs typeface="+mn-cs"/>
                        </a:rPr>
                        <a:t>the nature of the issue and the limitations of the material available at the interlocutory stage may be such that no reliable assessment can be made, in which case there is a good arguable case for the application of the gateway if there is a plausible (albeit contested) evidential basis for it</a:t>
                      </a:r>
                    </a:p>
                    <a:p>
                      <a:pPr marL="742950" lvl="1" indent="-400050">
                        <a:buAutoNum type="romanLcParenBoth"/>
                      </a:pPr>
                      <a:endParaRPr lang="en-GB" sz="1400" kern="1200" dirty="0">
                        <a:solidFill>
                          <a:schemeClr val="dk1"/>
                        </a:solidFill>
                        <a:effectLst/>
                        <a:latin typeface="+mn-lt"/>
                        <a:ea typeface="+mn-ea"/>
                        <a:cs typeface="+mn-cs"/>
                      </a:endParaRPr>
                    </a:p>
                    <a:p>
                      <a:r>
                        <a:rPr lang="en-GB" i="1" dirty="0"/>
                        <a:t>Canada Trust Co V Stolzenberg </a:t>
                      </a:r>
                      <a:r>
                        <a:rPr lang="en-GB" dirty="0"/>
                        <a:t>[1998] 1 WLR 547 </a:t>
                      </a:r>
                    </a:p>
                    <a:p>
                      <a:r>
                        <a:rPr lang="en-GB" i="1" dirty="0"/>
                        <a:t>Korner’s Case </a:t>
                      </a:r>
                      <a:r>
                        <a:rPr lang="en-GB" dirty="0"/>
                        <a:t>[1951] AC 869 </a:t>
                      </a:r>
                      <a:endParaRPr lang="en-GB" sz="1400" kern="1200" dirty="0">
                        <a:solidFill>
                          <a:schemeClr val="dk1"/>
                        </a:solidFill>
                        <a:effectLst/>
                        <a:latin typeface="+mn-lt"/>
                        <a:ea typeface="+mn-ea"/>
                        <a:cs typeface="+mn-cs"/>
                      </a:endParaRPr>
                    </a:p>
                    <a:p>
                      <a:endParaRPr lang="en-GB" dirty="0">
                        <a:solidFill>
                          <a:schemeClr val="tx1"/>
                        </a:solidFill>
                      </a:endParaRPr>
                    </a:p>
                  </a:txBody>
                  <a:tcPr/>
                </a:tc>
                <a:extLst>
                  <a:ext uri="{0D108BD9-81ED-4DB2-BD59-A6C34878D82A}">
                    <a16:rowId xmlns:a16="http://schemas.microsoft.com/office/drawing/2014/main" val="1173032931"/>
                  </a:ext>
                </a:extLst>
              </a:tr>
            </a:tbl>
          </a:graphicData>
        </a:graphic>
      </p:graphicFrame>
    </p:spTree>
    <p:extLst>
      <p:ext uri="{BB962C8B-B14F-4D97-AF65-F5344CB8AC3E}">
        <p14:creationId xmlns:p14="http://schemas.microsoft.com/office/powerpoint/2010/main" val="9332859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C4C8E59-DFBC-463E-F46E-C42A64A5F0B4}"/>
              </a:ext>
            </a:extLst>
          </p:cNvPr>
          <p:cNvSpPr>
            <a:spLocks noGrp="1"/>
          </p:cNvSpPr>
          <p:nvPr>
            <p:ph sz="quarter" idx="11"/>
          </p:nvPr>
        </p:nvSpPr>
        <p:spPr/>
        <p:txBody>
          <a:bodyPr/>
          <a:lstStyle/>
          <a:p>
            <a:r>
              <a:rPr lang="en-GB" sz="1600" i="1" dirty="0" err="1"/>
              <a:t>Lakatamia</a:t>
            </a:r>
            <a:r>
              <a:rPr lang="en-GB" sz="1600" i="1" dirty="0"/>
              <a:t> Shipping Co Ltd v Morimoto </a:t>
            </a:r>
            <a:r>
              <a:rPr lang="en-GB" sz="1600" dirty="0"/>
              <a:t>[2020] 2 All E.R. (Comm) 359</a:t>
            </a:r>
          </a:p>
          <a:p>
            <a:endParaRPr lang="en-GB" dirty="0"/>
          </a:p>
          <a:p>
            <a:pPr lvl="1"/>
            <a:r>
              <a:rPr lang="en-GB" sz="1600" i="1" dirty="0"/>
              <a:t>37.  There has been much discussion of the meaning of the 'good arguable case' test since Mustill J's well-known observation in </a:t>
            </a:r>
            <a:r>
              <a:rPr lang="en-GB" sz="1600" i="1" dirty="0" err="1"/>
              <a:t>Ninemia</a:t>
            </a:r>
            <a:r>
              <a:rPr lang="en-GB" sz="1600" i="1" dirty="0"/>
              <a:t> Maritime Corp v Trave </a:t>
            </a:r>
            <a:r>
              <a:rPr lang="en-GB" sz="1600" i="1" dirty="0" err="1"/>
              <a:t>Schiffahrts</a:t>
            </a:r>
            <a:r>
              <a:rPr lang="en-GB" sz="1600" i="1" dirty="0"/>
              <a:t> GmbH (The Niedersachsen) [1983] 2 </a:t>
            </a:r>
            <a:r>
              <a:rPr lang="en-GB" sz="1600" i="1" dirty="0" err="1"/>
              <a:t>Ll</a:t>
            </a:r>
            <a:r>
              <a:rPr lang="en-GB" sz="1600" i="1" dirty="0"/>
              <a:t> Rep 600 at 605 , namely that a good arguable case is a case 'which is more than barely capable of serious argument, and yet not necessarily one which the judge believes to have a better than 50% chance of success'.</a:t>
            </a:r>
          </a:p>
          <a:p>
            <a:r>
              <a:rPr lang="en-GB" sz="1600" b="0" i="1" dirty="0"/>
              <a:t>38.  The 'good arguable case' test was the subject of a comprehensive review by the Court of Appeal recently in Kaefer v AMS [2019] EWCA </a:t>
            </a:r>
            <a:r>
              <a:rPr lang="en-GB" sz="1600" b="0" i="1" dirty="0" err="1"/>
              <a:t>Civ</a:t>
            </a:r>
            <a:r>
              <a:rPr lang="en-GB" sz="1600" b="0" i="1" dirty="0"/>
              <a:t> 10; [2019] 1 CLC 143 in the context of jurisdictional gateways. Green LJ (who gave the leading judgment, Davis and Asplin L JJ concurring) conducted a magisterial analysis of the recent authorities, including Brownlie v Four Seasons Holdings [2017] UKSC 80; [2018] 2 CLC 121 and Goldman Sachs International v Novo Banco SA [2018] UKSC 34; [2018] 2 CLC 174 . He observed at [59] that a test intended to be straightforward 'had become befuddled by "glosses", glosses upon glosses, "explications" and "reformulations".' The central concept at the heart of the test was 'a plausible evidential </a:t>
            </a:r>
            <a:r>
              <a:rPr lang="en-GB" sz="1600" b="0" i="1" dirty="0" err="1"/>
              <a:t>basis'</a:t>
            </a:r>
            <a:r>
              <a:rPr lang="en-GB" sz="1600" b="0" i="1" dirty="0"/>
              <a:t> </a:t>
            </a:r>
          </a:p>
        </p:txBody>
      </p:sp>
    </p:spTree>
    <p:extLst>
      <p:ext uri="{BB962C8B-B14F-4D97-AF65-F5344CB8AC3E}">
        <p14:creationId xmlns:p14="http://schemas.microsoft.com/office/powerpoint/2010/main" val="13705450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AA2DC3-27B8-9209-BAD2-03786F678292}"/>
              </a:ext>
            </a:extLst>
          </p:cNvPr>
          <p:cNvSpPr>
            <a:spLocks noGrp="1"/>
          </p:cNvSpPr>
          <p:nvPr>
            <p:ph sz="quarter" idx="11"/>
          </p:nvPr>
        </p:nvSpPr>
        <p:spPr>
          <a:xfrm>
            <a:off x="820738" y="1190625"/>
            <a:ext cx="10895012" cy="4864935"/>
          </a:xfrm>
        </p:spPr>
        <p:txBody>
          <a:bodyPr>
            <a:normAutofit/>
          </a:bodyPr>
          <a:lstStyle/>
          <a:p>
            <a:pPr algn="ctr"/>
            <a:r>
              <a:rPr lang="en-GB" sz="2000" dirty="0"/>
              <a:t>Opposing First Instance Decisions</a:t>
            </a:r>
          </a:p>
        </p:txBody>
      </p:sp>
      <p:graphicFrame>
        <p:nvGraphicFramePr>
          <p:cNvPr id="4" name="Table 3">
            <a:extLst>
              <a:ext uri="{FF2B5EF4-FFF2-40B4-BE49-F238E27FC236}">
                <a16:creationId xmlns:a16="http://schemas.microsoft.com/office/drawing/2014/main" id="{D23EA02C-9382-E810-FA09-4D6502322C4F}"/>
              </a:ext>
            </a:extLst>
          </p:cNvPr>
          <p:cNvGraphicFramePr>
            <a:graphicFrameLocks noGrp="1"/>
          </p:cNvGraphicFramePr>
          <p:nvPr/>
        </p:nvGraphicFramePr>
        <p:xfrm>
          <a:off x="1908175" y="2051404"/>
          <a:ext cx="8128000" cy="26517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772292988"/>
                    </a:ext>
                  </a:extLst>
                </a:gridCol>
                <a:gridCol w="4064000">
                  <a:extLst>
                    <a:ext uri="{9D8B030D-6E8A-4147-A177-3AD203B41FA5}">
                      <a16:colId xmlns:a16="http://schemas.microsoft.com/office/drawing/2014/main" val="2801540962"/>
                    </a:ext>
                  </a:extLst>
                </a:gridCol>
              </a:tblGrid>
              <a:tr h="337042">
                <a:tc>
                  <a:txBody>
                    <a:bodyPr/>
                    <a:lstStyle/>
                    <a:p>
                      <a:r>
                        <a:rPr lang="en-GB" sz="1800" dirty="0"/>
                        <a:t>Applying The Niedersachsen</a:t>
                      </a:r>
                    </a:p>
                  </a:txBody>
                  <a:tcPr/>
                </a:tc>
                <a:tc>
                  <a:txBody>
                    <a:bodyPr/>
                    <a:lstStyle/>
                    <a:p>
                      <a:r>
                        <a:rPr lang="en-GB" sz="1800" dirty="0"/>
                        <a:t>Applying the Three Limb </a:t>
                      </a:r>
                      <a:r>
                        <a:rPr lang="en-GB" sz="1800" i="1" dirty="0"/>
                        <a:t>Brownlie</a:t>
                      </a:r>
                      <a:r>
                        <a:rPr lang="en-GB" sz="1800" i="0" dirty="0"/>
                        <a:t> Test</a:t>
                      </a:r>
                      <a:endParaRPr lang="en-GB" sz="1800" dirty="0"/>
                    </a:p>
                  </a:txBody>
                  <a:tcPr/>
                </a:tc>
                <a:extLst>
                  <a:ext uri="{0D108BD9-81ED-4DB2-BD59-A6C34878D82A}">
                    <a16:rowId xmlns:a16="http://schemas.microsoft.com/office/drawing/2014/main" val="1502091624"/>
                  </a:ext>
                </a:extLst>
              </a:tr>
              <a:tr h="1577483">
                <a:tc>
                  <a:txBody>
                    <a:bodyPr/>
                    <a:lstStyle/>
                    <a:p>
                      <a:r>
                        <a:rPr lang="en-GB" sz="1800" i="1" kern="1200" dirty="0">
                          <a:solidFill>
                            <a:schemeClr val="dk1"/>
                          </a:solidFill>
                          <a:effectLst/>
                          <a:latin typeface="+mn-lt"/>
                          <a:ea typeface="+mn-ea"/>
                          <a:cs typeface="+mn-cs"/>
                        </a:rPr>
                        <a:t>Magomedov v TPG Group Holdings (SBS) LP</a:t>
                      </a:r>
                      <a:r>
                        <a:rPr lang="en-GB" sz="1800" kern="1200" dirty="0">
                          <a:solidFill>
                            <a:schemeClr val="dk1"/>
                          </a:solidFill>
                          <a:effectLst/>
                          <a:latin typeface="+mn-lt"/>
                          <a:ea typeface="+mn-ea"/>
                          <a:cs typeface="+mn-cs"/>
                        </a:rPr>
                        <a:t> [2023] EWHC 3134 (Comm) </a:t>
                      </a:r>
                      <a:endParaRPr lang="en-GB" sz="1800" dirty="0"/>
                    </a:p>
                  </a:txBody>
                  <a:tcPr/>
                </a:tc>
                <a:tc>
                  <a:txBody>
                    <a:bodyPr/>
                    <a:lstStyle/>
                    <a:p>
                      <a:r>
                        <a:rPr lang="en-GB" sz="1800" i="1" dirty="0"/>
                        <a:t>Harrington &amp; Charles Trading Co Ltd v Mehta </a:t>
                      </a:r>
                      <a:r>
                        <a:rPr lang="en-GB" sz="1800" dirty="0"/>
                        <a:t>[2022] EWHC 2960 (Ch) </a:t>
                      </a:r>
                    </a:p>
                    <a:p>
                      <a:endParaRPr lang="en-GB" sz="1800" dirty="0"/>
                    </a:p>
                    <a:p>
                      <a:endParaRPr lang="en-GB" sz="1800" dirty="0"/>
                    </a:p>
                    <a:p>
                      <a:r>
                        <a:rPr lang="en-GB" sz="1800" i="1" dirty="0" err="1"/>
                        <a:t>Chowgule</a:t>
                      </a:r>
                      <a:r>
                        <a:rPr lang="en-GB" sz="1800" i="1" dirty="0"/>
                        <a:t> &amp; Co Private Ltd v Shirke </a:t>
                      </a:r>
                      <a:r>
                        <a:rPr lang="en-GB" sz="1800" dirty="0"/>
                        <a:t>[2023] EWHC 2815 (Comm)</a:t>
                      </a:r>
                    </a:p>
                    <a:p>
                      <a:endParaRPr lang="en-GB" sz="1800" dirty="0"/>
                    </a:p>
                  </a:txBody>
                  <a:tcPr/>
                </a:tc>
                <a:extLst>
                  <a:ext uri="{0D108BD9-81ED-4DB2-BD59-A6C34878D82A}">
                    <a16:rowId xmlns:a16="http://schemas.microsoft.com/office/drawing/2014/main" val="4167801933"/>
                  </a:ext>
                </a:extLst>
              </a:tr>
            </a:tbl>
          </a:graphicData>
        </a:graphic>
      </p:graphicFrame>
    </p:spTree>
    <p:extLst>
      <p:ext uri="{BB962C8B-B14F-4D97-AF65-F5344CB8AC3E}">
        <p14:creationId xmlns:p14="http://schemas.microsoft.com/office/powerpoint/2010/main" val="377712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914ED-756E-DC11-BC21-932C0C40219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A237E8A-54A6-4229-BA36-7B0D8FF3853B}"/>
              </a:ext>
            </a:extLst>
          </p:cNvPr>
          <p:cNvSpPr>
            <a:spLocks noGrp="1"/>
          </p:cNvSpPr>
          <p:nvPr>
            <p:ph sz="quarter" idx="11"/>
          </p:nvPr>
        </p:nvSpPr>
        <p:spPr>
          <a:xfrm>
            <a:off x="820738" y="1571625"/>
            <a:ext cx="10551600" cy="4714875"/>
          </a:xfrm>
        </p:spPr>
        <p:txBody>
          <a:bodyPr>
            <a:normAutofit/>
          </a:bodyPr>
          <a:lstStyle/>
          <a:p>
            <a:pPr lvl="1"/>
            <a:endParaRPr lang="en-GB" sz="2200" dirty="0"/>
          </a:p>
          <a:p>
            <a:pPr lvl="1"/>
            <a:endParaRPr lang="en-GB" sz="2200" dirty="0"/>
          </a:p>
          <a:p>
            <a:pPr lvl="1"/>
            <a:r>
              <a:rPr lang="en-GB" sz="2400" i="1" dirty="0"/>
              <a:t>ALTA TRADING UK (FORMERLY ARCADIA TRADING) v. BOSWORTH </a:t>
            </a:r>
            <a:r>
              <a:rPr lang="en-GB" sz="2400" dirty="0"/>
              <a:t>[2025] EWHC 91 (Comm.)</a:t>
            </a:r>
          </a:p>
          <a:p>
            <a:pPr lvl="1"/>
            <a:endParaRPr lang="en-GB" sz="2200" dirty="0"/>
          </a:p>
        </p:txBody>
      </p:sp>
      <p:sp>
        <p:nvSpPr>
          <p:cNvPr id="3" name="Title 2">
            <a:extLst>
              <a:ext uri="{FF2B5EF4-FFF2-40B4-BE49-F238E27FC236}">
                <a16:creationId xmlns:a16="http://schemas.microsoft.com/office/drawing/2014/main" id="{375322D7-2DA8-FDFC-D2BB-10FD175C801E}"/>
              </a:ext>
            </a:extLst>
          </p:cNvPr>
          <p:cNvSpPr>
            <a:spLocks noGrp="1"/>
          </p:cNvSpPr>
          <p:nvPr>
            <p:ph type="title"/>
          </p:nvPr>
        </p:nvSpPr>
        <p:spPr/>
        <p:txBody>
          <a:bodyPr/>
          <a:lstStyle/>
          <a:p>
            <a:pPr lvl="0"/>
            <a:r>
              <a:rPr lang="en-GB" dirty="0"/>
              <a:t>THREE RECENT COMMERCIAL FRAUD CASES IN 2025</a:t>
            </a:r>
          </a:p>
        </p:txBody>
      </p:sp>
    </p:spTree>
    <p:extLst>
      <p:ext uri="{BB962C8B-B14F-4D97-AF65-F5344CB8AC3E}">
        <p14:creationId xmlns:p14="http://schemas.microsoft.com/office/powerpoint/2010/main" val="22281854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8704860-FCBE-9341-5EFD-D218940EB877}"/>
              </a:ext>
            </a:extLst>
          </p:cNvPr>
          <p:cNvSpPr>
            <a:spLocks noGrp="1"/>
          </p:cNvSpPr>
          <p:nvPr>
            <p:ph sz="quarter" idx="11"/>
          </p:nvPr>
        </p:nvSpPr>
        <p:spPr>
          <a:xfrm>
            <a:off x="820200" y="1200150"/>
            <a:ext cx="10551600" cy="4864935"/>
          </a:xfrm>
        </p:spPr>
        <p:txBody>
          <a:bodyPr>
            <a:normAutofit/>
          </a:bodyPr>
          <a:lstStyle/>
          <a:p>
            <a:pPr algn="ctr"/>
            <a:r>
              <a:rPr lang="en-GB" sz="2000" dirty="0"/>
              <a:t>Long-Awaited Clarity in </a:t>
            </a:r>
            <a:r>
              <a:rPr lang="en-GB" sz="2000" i="1" dirty="0" err="1"/>
              <a:t>Unitel</a:t>
            </a:r>
            <a:r>
              <a:rPr lang="en-GB" sz="2000" i="1" dirty="0"/>
              <a:t> SA v dos Santos</a:t>
            </a:r>
            <a:r>
              <a:rPr lang="en-GB" sz="2000" dirty="0"/>
              <a:t> [2025] K.B. 438</a:t>
            </a:r>
          </a:p>
          <a:p>
            <a:pPr algn="ctr"/>
            <a:endParaRPr lang="en-GB" sz="2000" dirty="0"/>
          </a:p>
          <a:p>
            <a:pPr marL="285750" indent="-285750">
              <a:buFont typeface="Arial" panose="020B0604020202020204" pitchFamily="34" charset="0"/>
              <a:buChar char="•"/>
            </a:pPr>
            <a:r>
              <a:rPr lang="en-GB" sz="2000" dirty="0"/>
              <a:t>The test for ‘Good Arguable Case’ in the context of freezing orders is that of </a:t>
            </a:r>
            <a:r>
              <a:rPr lang="en-GB" sz="2000" i="1" dirty="0"/>
              <a:t>The Niedersachsen</a:t>
            </a:r>
            <a:r>
              <a:rPr lang="en-GB" sz="2000" dirty="0"/>
              <a:t>:</a:t>
            </a:r>
            <a:r>
              <a:rPr lang="en-GB" sz="2000" b="0" dirty="0"/>
              <a:t> “</a:t>
            </a:r>
            <a:r>
              <a:rPr lang="en-GB" sz="2000" b="0" i="1" dirty="0"/>
              <a:t>more than barely capable of serious argument, but not necessarily one which the judge considers would have a better than 50 per cent chance of success</a:t>
            </a:r>
            <a:r>
              <a:rPr lang="en-GB" sz="2000" b="0" dirty="0"/>
              <a:t>”</a:t>
            </a:r>
          </a:p>
          <a:p>
            <a:pPr marL="285750" indent="-285750">
              <a:buFont typeface="Arial" panose="020B0604020202020204" pitchFamily="34" charset="0"/>
              <a:buChar char="•"/>
            </a:pPr>
            <a:r>
              <a:rPr lang="en-GB" sz="2000" b="0" dirty="0"/>
              <a:t>The test for ‘Good Arguable Case’ in the context of freezing orders is the same as that of the ‘Serious Issue to be Tried’ in </a:t>
            </a:r>
            <a:r>
              <a:rPr lang="en-GB" sz="2000" b="0" i="1" dirty="0"/>
              <a:t>American </a:t>
            </a:r>
            <a:r>
              <a:rPr lang="en-GB" sz="2000" b="0" i="1" dirty="0" err="1"/>
              <a:t>Cyanimid</a:t>
            </a:r>
            <a:r>
              <a:rPr lang="en-GB" sz="2000" b="0" dirty="0"/>
              <a:t> [1975] AC 396 (i.e., a real prospect of success)</a:t>
            </a:r>
          </a:p>
          <a:p>
            <a:pPr marL="285750" indent="-285750">
              <a:buFont typeface="Arial" panose="020B0604020202020204" pitchFamily="34" charset="0"/>
              <a:buChar char="•"/>
            </a:pPr>
            <a:r>
              <a:rPr lang="en-GB" sz="2000" b="0" dirty="0"/>
              <a:t>The term ‘Good Arguable Case’ should no longer be used in the context of freezing orders</a:t>
            </a:r>
          </a:p>
        </p:txBody>
      </p:sp>
    </p:spTree>
    <p:extLst>
      <p:ext uri="{BB962C8B-B14F-4D97-AF65-F5344CB8AC3E}">
        <p14:creationId xmlns:p14="http://schemas.microsoft.com/office/powerpoint/2010/main" val="5340504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2F0EBED-77F8-2632-D066-F08B44022EF5}"/>
              </a:ext>
            </a:extLst>
          </p:cNvPr>
          <p:cNvSpPr>
            <a:spLocks noGrp="1"/>
          </p:cNvSpPr>
          <p:nvPr>
            <p:ph sz="quarter" idx="11"/>
          </p:nvPr>
        </p:nvSpPr>
        <p:spPr/>
        <p:txBody>
          <a:bodyPr>
            <a:normAutofit/>
          </a:bodyPr>
          <a:lstStyle/>
          <a:p>
            <a:pPr algn="ctr"/>
            <a:r>
              <a:rPr lang="en-GB" sz="1800" dirty="0"/>
              <a:t>The New Model Order</a:t>
            </a:r>
          </a:p>
          <a:p>
            <a:pPr algn="ctr"/>
            <a:endParaRPr lang="en-GB" sz="1800" dirty="0"/>
          </a:p>
          <a:p>
            <a:pPr marL="285750" indent="-285750">
              <a:buFont typeface="Arial" panose="020B0604020202020204" pitchFamily="34" charset="0"/>
              <a:buChar char="•"/>
            </a:pPr>
            <a:r>
              <a:rPr lang="en-GB" sz="1800" b="0" dirty="0"/>
              <a:t>6 April 2025: PD25A revoked and New Model Order introduced (now considered a ‘form’ under CPR 4(1))</a:t>
            </a:r>
          </a:p>
          <a:p>
            <a:pPr marL="285750" indent="-285750">
              <a:buFont typeface="Arial" panose="020B0604020202020204" pitchFamily="34" charset="0"/>
              <a:buChar char="•"/>
            </a:pPr>
            <a:r>
              <a:rPr lang="en-GB" sz="1800" b="0" dirty="0"/>
              <a:t>References to ‘value’ have been changed to ‘unencumbered value’ to reflect the CA’s statement in </a:t>
            </a:r>
            <a:r>
              <a:rPr lang="en-GB" sz="1800" b="0" i="1" dirty="0"/>
              <a:t>ADM International Sarl v Grain House International SA and another</a:t>
            </a:r>
            <a:r>
              <a:rPr lang="en-GB" sz="1800" b="0" dirty="0"/>
              <a:t> [2024] EWCA </a:t>
            </a:r>
            <a:r>
              <a:rPr lang="en-GB" sz="1800" b="0" dirty="0" err="1"/>
              <a:t>Civ</a:t>
            </a:r>
            <a:r>
              <a:rPr lang="en-GB" sz="1800" b="0" dirty="0"/>
              <a:t> 33 </a:t>
            </a:r>
          </a:p>
          <a:p>
            <a:pPr marL="285750" indent="-285750">
              <a:buFont typeface="Arial" panose="020B0604020202020204" pitchFamily="34" charset="0"/>
              <a:buChar char="•"/>
            </a:pPr>
            <a:r>
              <a:rPr lang="en-GB" sz="1800" b="0" dirty="0"/>
              <a:t>The Respondent’s right to apply to vary the order has now been subsumed into paragraph 16, which sets out that anyone served with the order has the right to apply to vary or discharge it</a:t>
            </a:r>
          </a:p>
          <a:p>
            <a:pPr marL="285750" indent="-285750">
              <a:buFont typeface="Arial" panose="020B0604020202020204" pitchFamily="34" charset="0"/>
              <a:buChar char="•"/>
            </a:pPr>
            <a:r>
              <a:rPr lang="en-GB" sz="1800" b="0" dirty="0"/>
              <a:t>New undertaking for Applicant: “</a:t>
            </a:r>
            <a:r>
              <a:rPr lang="en-GB" sz="1800" b="0" i="1" dirty="0"/>
              <a:t>If the court later finds that this order has caused loss to anyone other than the Respondent, and decides that such person should be compensated for that loss, the Applicant will comply with any order the court may make</a:t>
            </a:r>
            <a:r>
              <a:rPr lang="en-GB" sz="1800" b="0" dirty="0"/>
              <a:t>”</a:t>
            </a:r>
          </a:p>
        </p:txBody>
      </p:sp>
    </p:spTree>
    <p:extLst>
      <p:ext uri="{BB962C8B-B14F-4D97-AF65-F5344CB8AC3E}">
        <p14:creationId xmlns:p14="http://schemas.microsoft.com/office/powerpoint/2010/main" val="17272666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2FAD0D0-421E-41FC-285E-1E7054A49CA3}"/>
              </a:ext>
            </a:extLst>
          </p:cNvPr>
          <p:cNvSpPr txBox="1">
            <a:spLocks noGrp="1"/>
          </p:cNvSpPr>
          <p:nvPr>
            <p:ph type="body" idx="4294967295"/>
          </p:nvPr>
        </p:nvSpPr>
        <p:spPr>
          <a:xfrm>
            <a:off x="822319" y="1813136"/>
            <a:ext cx="10544403" cy="3750887"/>
          </a:xfrm>
        </p:spPr>
        <p:txBody>
          <a:bodyPr anchor="ctr" anchorCtr="1"/>
          <a:lstStyle/>
          <a:p>
            <a:pPr lvl="0" algn="ctr">
              <a:spcBef>
                <a:spcPts val="0"/>
              </a:spcBef>
            </a:pPr>
            <a:r>
              <a:rPr lang="en-GB" sz="2400" cap="all" dirty="0">
                <a:solidFill>
                  <a:srgbClr val="FFFFFF"/>
                </a:solidFill>
              </a:rPr>
              <a:t>PERMITTED SPENDING UNDER FREEZING ORDERS</a:t>
            </a:r>
          </a:p>
          <a:p>
            <a:pPr lvl="0" algn="ctr">
              <a:spcBef>
                <a:spcPts val="0"/>
              </a:spcBef>
            </a:pPr>
            <a:endParaRPr lang="en-GB" sz="2400" b="0" cap="all" dirty="0">
              <a:solidFill>
                <a:srgbClr val="FFFFFF"/>
              </a:solidFill>
            </a:endParaRPr>
          </a:p>
          <a:p>
            <a:pPr lvl="0" algn="ctr">
              <a:spcBef>
                <a:spcPts val="0"/>
              </a:spcBef>
            </a:pPr>
            <a:r>
              <a:rPr lang="en-GB" sz="2400" b="0" dirty="0">
                <a:solidFill>
                  <a:srgbClr val="FFFFFF"/>
                </a:solidFill>
              </a:rPr>
              <a:t>Alec Haydon KC</a:t>
            </a:r>
            <a:endParaRPr lang="en-GB" sz="2400" b="0" cap="all" dirty="0">
              <a:solidFill>
                <a:srgbClr val="FFFFFF"/>
              </a:solidFill>
            </a:endParaRPr>
          </a:p>
          <a:p>
            <a:pPr marL="0" lvl="2" indent="0" algn="ctr">
              <a:spcBef>
                <a:spcPts val="0"/>
              </a:spcBef>
              <a:buNone/>
            </a:pPr>
            <a:endParaRPr lang="en-GB" sz="1600" b="1" dirty="0">
              <a:solidFill>
                <a:srgbClr val="FFFFFF"/>
              </a:solidFill>
            </a:endParaRPr>
          </a:p>
          <a:p>
            <a:pPr marL="0" lvl="2" indent="0" algn="ctr">
              <a:spcBef>
                <a:spcPts val="0"/>
              </a:spcBef>
              <a:buNone/>
            </a:pPr>
            <a:endParaRPr lang="en-GB" sz="1600" b="1" dirty="0">
              <a:solidFill>
                <a:srgbClr val="FFFFFF"/>
              </a:solidFill>
            </a:endParaRPr>
          </a:p>
          <a:p>
            <a:pPr marL="0" lvl="2" indent="0" algn="ctr">
              <a:spcBef>
                <a:spcPts val="0"/>
              </a:spcBef>
              <a:buNone/>
            </a:pPr>
            <a:endParaRPr lang="en-GB" sz="1600" b="1" dirty="0">
              <a:solidFill>
                <a:srgbClr val="FFFFFF"/>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6878D-DB8A-6D05-BD9B-0FA5B9D41224}"/>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B6B2F8-BF09-B11B-D3EA-C373960D6B71}"/>
              </a:ext>
            </a:extLst>
          </p:cNvPr>
          <p:cNvSpPr txBox="1">
            <a:spLocks noGrp="1"/>
          </p:cNvSpPr>
          <p:nvPr>
            <p:ph type="body" idx="4294967295"/>
          </p:nvPr>
        </p:nvSpPr>
        <p:spPr>
          <a:xfrm>
            <a:off x="2124022" y="1148579"/>
            <a:ext cx="8207648" cy="4864937"/>
          </a:xfrm>
        </p:spPr>
        <p:txBody>
          <a:bodyPr>
            <a:normAutofit fontScale="92500" lnSpcReduction="20000"/>
          </a:bodyPr>
          <a:lstStyle/>
          <a:p>
            <a:pPr marL="342900" lvl="0" indent="-342900" algn="just">
              <a:spcBef>
                <a:spcPts val="2000"/>
              </a:spcBef>
              <a:buFont typeface="Wingdings" pitchFamily="2" charset="2"/>
              <a:buChar char="q"/>
            </a:pPr>
            <a:r>
              <a:rPr lang="en-US" sz="2000" b="0" dirty="0"/>
              <a:t>Standard Form* wording of a freezing order (without a Proprietary Injunction)</a:t>
            </a:r>
          </a:p>
          <a:p>
            <a:pPr marL="342900" lvl="0" indent="-342900" algn="just">
              <a:spcBef>
                <a:spcPts val="2000"/>
              </a:spcBef>
              <a:buFont typeface="Wingdings" pitchFamily="2" charset="2"/>
              <a:buChar char="q"/>
            </a:pPr>
            <a:r>
              <a:rPr lang="en-GB" sz="2000" b="0" dirty="0"/>
              <a:t>This order does not prohibit the Respondent from: </a:t>
            </a:r>
          </a:p>
          <a:p>
            <a:pPr marL="745199" lvl="3" indent="-457200" algn="just">
              <a:spcBef>
                <a:spcPts val="2000"/>
              </a:spcBef>
              <a:buAutoNum type="arabicParenBoth"/>
            </a:pPr>
            <a:r>
              <a:rPr lang="en-GB" sz="2000" dirty="0"/>
              <a:t>spending £ [</a:t>
            </a:r>
            <a:r>
              <a:rPr lang="en-GB" sz="2000" i="1" dirty="0"/>
              <a:t>amount</a:t>
            </a:r>
            <a:r>
              <a:rPr lang="en-GB" sz="2000" dirty="0"/>
              <a:t>] a week towards </a:t>
            </a:r>
            <a:r>
              <a:rPr lang="en-GB" sz="2000" b="1" dirty="0"/>
              <a:t>the Respondent’s </a:t>
            </a:r>
            <a:r>
              <a:rPr lang="en-GB" sz="2000" b="1" i="1" dirty="0"/>
              <a:t>ordinary living expenses</a:t>
            </a:r>
            <a:r>
              <a:rPr lang="en-GB" sz="2000" b="0" dirty="0"/>
              <a:t> </a:t>
            </a:r>
          </a:p>
          <a:p>
            <a:pPr lvl="0" algn="just">
              <a:spcBef>
                <a:spcPts val="2000"/>
              </a:spcBef>
            </a:pPr>
            <a:r>
              <a:rPr lang="en-GB" sz="2000" b="0" dirty="0"/>
              <a:t>	and also £ [[</a:t>
            </a:r>
            <a:r>
              <a:rPr lang="en-GB" sz="2000" b="0" i="1" dirty="0"/>
              <a:t>amount</a:t>
            </a:r>
            <a:r>
              <a:rPr lang="en-GB" sz="2000" b="0" dirty="0"/>
              <a:t>] / [</a:t>
            </a:r>
            <a:r>
              <a:rPr lang="en-GB" sz="2000" b="0" i="1" dirty="0"/>
              <a:t>a reasonable sum</a:t>
            </a:r>
            <a:r>
              <a:rPr lang="en-GB" sz="2000" b="0" dirty="0"/>
              <a:t>]] </a:t>
            </a:r>
            <a:r>
              <a:rPr lang="en-GB" sz="2000" dirty="0"/>
              <a:t>on </a:t>
            </a:r>
            <a:r>
              <a:rPr lang="en-GB" sz="2000" i="1" dirty="0"/>
              <a:t>legal advice and 	representation</a:t>
            </a:r>
            <a:r>
              <a:rPr lang="en-GB" sz="2000" b="0" dirty="0"/>
              <a:t> [relating to these proceedings], </a:t>
            </a:r>
          </a:p>
          <a:p>
            <a:pPr lvl="0" algn="just">
              <a:spcBef>
                <a:spcPts val="2000"/>
              </a:spcBef>
            </a:pPr>
            <a:r>
              <a:rPr lang="en-GB" sz="2000" b="0" dirty="0"/>
              <a:t>	but before spending any money, the Respondent must tell the 	Applicant’s 	legal representatives where the money is to come from 	[and approximately how much is to be spent]</a:t>
            </a:r>
          </a:p>
          <a:p>
            <a:pPr marL="745200" lvl="0" indent="-385200" algn="just">
              <a:spcBef>
                <a:spcPts val="2000"/>
              </a:spcBef>
            </a:pPr>
            <a:r>
              <a:rPr lang="en-GB" sz="2000" b="0" dirty="0"/>
              <a:t>(2) </a:t>
            </a:r>
            <a:r>
              <a:rPr lang="en-GB" sz="2000" dirty="0"/>
              <a:t>dealing with or disposing of any of the Respondent’s assets in the </a:t>
            </a:r>
            <a:r>
              <a:rPr lang="en-GB" sz="2000" i="1" dirty="0"/>
              <a:t>ordinary and proper course of business</a:t>
            </a:r>
            <a:r>
              <a:rPr lang="en-GB" sz="2000" b="0" dirty="0"/>
              <a:t>, [but before doing so the Respondent must tell the Applicant’s legal representatives]. </a:t>
            </a:r>
          </a:p>
          <a:p>
            <a:pPr lvl="0" algn="just">
              <a:spcBef>
                <a:spcPts val="2000"/>
              </a:spcBef>
            </a:pPr>
            <a:r>
              <a:rPr lang="en-GB" sz="2000" b="0"/>
              <a:t>* Civil </a:t>
            </a:r>
            <a:r>
              <a:rPr lang="en-GB" sz="2000" b="0" dirty="0"/>
              <a:t>Procedure (Amendment) Rules 2025 (SI 2025/106)</a:t>
            </a:r>
            <a:endParaRPr lang="en-US" sz="2000" b="0" dirty="0"/>
          </a:p>
          <a:p>
            <a:pPr lvl="1">
              <a:spcBef>
                <a:spcPts val="2000"/>
              </a:spcBef>
            </a:pPr>
            <a:endParaRPr lang="en-US" sz="2000" b="0" dirty="0"/>
          </a:p>
        </p:txBody>
      </p:sp>
    </p:spTree>
    <p:extLst>
      <p:ext uri="{BB962C8B-B14F-4D97-AF65-F5344CB8AC3E}">
        <p14:creationId xmlns:p14="http://schemas.microsoft.com/office/powerpoint/2010/main" val="20954108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F5298FC-1D55-C45C-4A01-D96CA8F5A202}"/>
              </a:ext>
            </a:extLst>
          </p:cNvPr>
          <p:cNvSpPr txBox="1">
            <a:spLocks noGrp="1"/>
          </p:cNvSpPr>
          <p:nvPr>
            <p:ph type="body" idx="4294967295"/>
          </p:nvPr>
        </p:nvSpPr>
        <p:spPr>
          <a:xfrm>
            <a:off x="1322363" y="1539127"/>
            <a:ext cx="10072468" cy="4733356"/>
          </a:xfrm>
        </p:spPr>
        <p:txBody>
          <a:bodyPr>
            <a:normAutofit/>
          </a:bodyPr>
          <a:lstStyle/>
          <a:p>
            <a:pPr marL="342900" lvl="0" indent="-342900" algn="just">
              <a:spcBef>
                <a:spcPts val="2000"/>
              </a:spcBef>
              <a:buFont typeface="Wingdings" pitchFamily="2" charset="2"/>
              <a:buChar char="q"/>
            </a:pPr>
            <a:endParaRPr lang="en-US" sz="2000" b="0" dirty="0"/>
          </a:p>
          <a:p>
            <a:pPr marL="342900" lvl="0" indent="-342900" algn="just">
              <a:spcBef>
                <a:spcPts val="2000"/>
              </a:spcBef>
              <a:buFont typeface="Wingdings" pitchFamily="2" charset="2"/>
              <a:buChar char="q"/>
            </a:pPr>
            <a:r>
              <a:rPr lang="en-US" sz="2000" b="0" dirty="0"/>
              <a:t>Purpose of freezing order: not to provide the claimant with security but to preserve assets pending judgment / enforcement by preventing dissipation of assets.</a:t>
            </a:r>
          </a:p>
          <a:p>
            <a:pPr marL="342900" lvl="0" indent="-342900" algn="just">
              <a:spcBef>
                <a:spcPts val="2000"/>
              </a:spcBef>
              <a:buFont typeface="Wingdings" pitchFamily="2" charset="2"/>
              <a:buChar char="q"/>
            </a:pPr>
            <a:r>
              <a:rPr lang="en-US" sz="2000" b="0" dirty="0"/>
              <a:t>Freezing order should not operate oppressively.</a:t>
            </a:r>
          </a:p>
          <a:p>
            <a:pPr marL="342900" lvl="0" indent="-342900" algn="just">
              <a:spcBef>
                <a:spcPts val="2000"/>
              </a:spcBef>
              <a:buFont typeface="Wingdings" pitchFamily="2" charset="2"/>
              <a:buChar char="q"/>
            </a:pPr>
            <a:r>
              <a:rPr lang="en-US" sz="2000" b="0" dirty="0"/>
              <a:t>Courts will control spending – but only to prevent spending which is out of the ordinary course.</a:t>
            </a:r>
          </a:p>
          <a:p>
            <a:pPr marL="342900" lvl="0" indent="-342900" algn="just">
              <a:spcBef>
                <a:spcPts val="2000"/>
              </a:spcBef>
              <a:buFont typeface="Wingdings" pitchFamily="2" charset="2"/>
              <a:buChar char="q"/>
            </a:pPr>
            <a:r>
              <a:rPr lang="en-US" sz="2000" b="0" dirty="0"/>
              <a:t>Balance to be struck between: </a:t>
            </a:r>
          </a:p>
          <a:p>
            <a:pPr marL="745199" lvl="3" indent="-457200" algn="just">
              <a:spcBef>
                <a:spcPts val="2000"/>
              </a:spcBef>
              <a:buFont typeface="+mj-lt"/>
              <a:buAutoNum type="alphaLcParenR"/>
            </a:pPr>
            <a:r>
              <a:rPr lang="en-US" sz="2000" b="0" dirty="0"/>
              <a:t>ensuring the effectiveness of freezing order; and</a:t>
            </a:r>
          </a:p>
          <a:p>
            <a:pPr marL="745199" lvl="3" indent="-457200" algn="just">
              <a:spcBef>
                <a:spcPts val="2000"/>
              </a:spcBef>
              <a:buFont typeface="+mj-lt"/>
              <a:buAutoNum type="alphaLcParenR"/>
            </a:pPr>
            <a:r>
              <a:rPr lang="en-US" sz="2000" b="0" dirty="0"/>
              <a:t>allowing the respondent to carry on functioning as normal pending judgment. </a:t>
            </a:r>
          </a:p>
          <a:p>
            <a:pPr lvl="1">
              <a:spcBef>
                <a:spcPts val="2000"/>
              </a:spcBef>
            </a:pPr>
            <a:endParaRPr lang="en-US" sz="2000" b="0" dirty="0"/>
          </a:p>
        </p:txBody>
      </p:sp>
      <p:sp>
        <p:nvSpPr>
          <p:cNvPr id="3" name="TextBox 2">
            <a:extLst>
              <a:ext uri="{FF2B5EF4-FFF2-40B4-BE49-F238E27FC236}">
                <a16:creationId xmlns:a16="http://schemas.microsoft.com/office/drawing/2014/main" id="{BDDA17BB-7B25-BA61-2CC7-05FD6383E944}"/>
              </a:ext>
            </a:extLst>
          </p:cNvPr>
          <p:cNvSpPr txBox="1"/>
          <p:nvPr/>
        </p:nvSpPr>
        <p:spPr>
          <a:xfrm>
            <a:off x="1059766" y="1280160"/>
            <a:ext cx="10072468" cy="461665"/>
          </a:xfrm>
          <a:prstGeom prst="rect">
            <a:avLst/>
          </a:prstGeom>
          <a:noFill/>
        </p:spPr>
        <p:txBody>
          <a:bodyPr wrap="square" rtlCol="0">
            <a:spAutoFit/>
          </a:bodyPr>
          <a:lstStyle/>
          <a:p>
            <a:r>
              <a:rPr lang="en-GB" sz="2400" b="1" dirty="0">
                <a:solidFill>
                  <a:schemeClr val="accent1"/>
                </a:solidFill>
              </a:rPr>
              <a:t>Competing Aims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604568C-49E4-0B5B-77B9-CB05A14BDF26}"/>
              </a:ext>
            </a:extLst>
          </p:cNvPr>
          <p:cNvSpPr txBox="1">
            <a:spLocks/>
          </p:cNvSpPr>
          <p:nvPr/>
        </p:nvSpPr>
        <p:spPr>
          <a:xfrm>
            <a:off x="675249" y="2029968"/>
            <a:ext cx="10714892" cy="4114799"/>
          </a:xfrm>
          <a:prstGeom prst="rect">
            <a:avLst/>
          </a:prstGeom>
          <a:noFill/>
          <a:ln>
            <a:noFill/>
          </a:ln>
        </p:spPr>
        <p:txBody>
          <a:bodyPr vert="horz" wrap="square" lIns="0" tIns="0" rIns="91440" bIns="45720" anchor="t" anchorCtr="0" compatLnSpc="1">
            <a:normAutofit/>
          </a:bodyPr>
          <a:lstStyle>
            <a:lvl1pPr marL="0" marR="0" lvl="0" indent="0" algn="l" defTabSz="685800" rtl="0" eaLnBrk="1" fontAlgn="auto" hangingPunct="1">
              <a:lnSpc>
                <a:spcPct val="100000"/>
              </a:lnSpc>
              <a:spcBef>
                <a:spcPts val="1800"/>
              </a:spcBef>
              <a:spcAft>
                <a:spcPts val="0"/>
              </a:spcAft>
              <a:buNone/>
              <a:tabLst/>
              <a:defRPr lang="en-US" sz="1400" b="1" i="0" u="none" strike="noStrike" kern="1200" cap="none" spc="0" baseline="0">
                <a:solidFill>
                  <a:srgbClr val="173E61"/>
                </a:solidFill>
                <a:uFillTx/>
                <a:latin typeface="Arial"/>
              </a:defRPr>
            </a:lvl1pPr>
            <a:lvl2pPr marL="0" marR="0" lvl="1" indent="0" algn="l" defTabSz="685800" rtl="0" eaLnBrk="1" fontAlgn="auto" hangingPunct="1">
              <a:lnSpc>
                <a:spcPct val="100000"/>
              </a:lnSpc>
              <a:spcBef>
                <a:spcPts val="900"/>
              </a:spcBef>
              <a:spcAft>
                <a:spcPts val="0"/>
              </a:spcAft>
              <a:buNone/>
              <a:tabLst/>
              <a:defRPr lang="en-US" sz="1400" b="0" i="0" u="none" strike="noStrike" kern="1200" cap="none" spc="0" baseline="0">
                <a:solidFill>
                  <a:srgbClr val="173E61"/>
                </a:solidFill>
                <a:uFillTx/>
                <a:latin typeface="Arial"/>
              </a:defRPr>
            </a:lvl2pPr>
            <a:lvl3pPr marL="143999" marR="0" lvl="2" indent="-143999" algn="l" defTabSz="685800" rtl="0" eaLnBrk="1" fontAlgn="auto" hangingPunct="1">
              <a:lnSpc>
                <a:spcPct val="100000"/>
              </a:lnSpc>
              <a:spcBef>
                <a:spcPts val="900"/>
              </a:spcBef>
              <a:spcAft>
                <a:spcPts val="0"/>
              </a:spcAft>
              <a:buSzPct val="100000"/>
              <a:buFont typeface="Arial" pitchFamily="34"/>
              <a:buChar char="•"/>
              <a:tabLst/>
              <a:defRPr lang="en-US" sz="1400" b="0" i="0" u="none" strike="noStrike" kern="1200" cap="none" spc="0" baseline="0">
                <a:solidFill>
                  <a:srgbClr val="173E61"/>
                </a:solidFill>
                <a:uFillTx/>
                <a:latin typeface="Arial"/>
              </a:defRPr>
            </a:lvl3pPr>
            <a:lvl4pPr marL="287999" marR="0" lvl="3" indent="-287999" algn="l" defTabSz="685800" rtl="0" eaLnBrk="1" fontAlgn="auto" hangingPunct="1">
              <a:lnSpc>
                <a:spcPct val="100000"/>
              </a:lnSpc>
              <a:spcBef>
                <a:spcPts val="900"/>
              </a:spcBef>
              <a:spcAft>
                <a:spcPts val="0"/>
              </a:spcAft>
              <a:buSzPct val="100000"/>
              <a:buFont typeface="Arial"/>
              <a:buAutoNum type="arabicParenR"/>
              <a:tabLst/>
              <a:defRPr lang="en-US" sz="1400" b="0" i="0" u="none" strike="noStrike" kern="1200" cap="none" spc="0" baseline="0">
                <a:solidFill>
                  <a:srgbClr val="173E61"/>
                </a:solidFill>
                <a:uFillTx/>
                <a:latin typeface="Arial"/>
              </a:defRPr>
            </a:lvl4pPr>
            <a:lvl5pPr marL="287999" marR="0" lvl="4" indent="-287999" algn="l" defTabSz="685800" rtl="0" eaLnBrk="1" fontAlgn="auto" hangingPunct="1">
              <a:lnSpc>
                <a:spcPct val="100000"/>
              </a:lnSpc>
              <a:spcBef>
                <a:spcPts val="900"/>
              </a:spcBef>
              <a:spcAft>
                <a:spcPts val="0"/>
              </a:spcAft>
              <a:buSzPct val="100000"/>
              <a:buFont typeface="Arial"/>
              <a:buAutoNum type="alphaLcParenR"/>
              <a:tabLst/>
              <a:defRPr lang="en-US" sz="1400" b="0" i="0" u="none" strike="noStrike" kern="1200" cap="none" spc="0" baseline="0">
                <a:solidFill>
                  <a:srgbClr val="173E61"/>
                </a:solidFill>
                <a:uFillTx/>
                <a:latin typeface="Aria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2000"/>
              </a:spcBef>
              <a:buFont typeface="Wingdings" pitchFamily="2" charset="2"/>
              <a:buChar char="q"/>
            </a:pPr>
            <a:r>
              <a:rPr lang="en-GB" sz="2000" dirty="0"/>
              <a:t>[2019] EWCA </a:t>
            </a:r>
            <a:r>
              <a:rPr lang="en-GB" sz="2000" dirty="0" err="1"/>
              <a:t>Civ</a:t>
            </a:r>
            <a:r>
              <a:rPr lang="en-GB" sz="2000" dirty="0"/>
              <a:t> 1992 (CA) </a:t>
            </a:r>
          </a:p>
          <a:p>
            <a:pPr marL="342900" indent="-342900" algn="just">
              <a:spcBef>
                <a:spcPts val="2000"/>
              </a:spcBef>
              <a:buFont typeface="Wingdings" pitchFamily="2" charset="2"/>
              <a:buChar char="q"/>
            </a:pPr>
            <a:r>
              <a:rPr lang="en-GB" sz="2000" b="0" dirty="0"/>
              <a:t>GBP 1.34 billion fraud claim (but no proprietary claim).</a:t>
            </a:r>
          </a:p>
          <a:p>
            <a:pPr marL="342900" indent="-342900" algn="just">
              <a:spcBef>
                <a:spcPts val="2000"/>
              </a:spcBef>
              <a:buFont typeface="Wingdings" pitchFamily="2" charset="2"/>
              <a:buChar char="q"/>
            </a:pPr>
            <a:r>
              <a:rPr lang="en-GB" sz="2000" b="0" dirty="0"/>
              <a:t>D appealed the Judge’s decision to allow him to spend “only” £80,000 per month on ordinary living expenses.</a:t>
            </a:r>
          </a:p>
          <a:p>
            <a:pPr marL="342900" indent="-342900" algn="just">
              <a:spcBef>
                <a:spcPts val="2000"/>
              </a:spcBef>
              <a:buFont typeface="Wingdings" pitchFamily="2" charset="2"/>
              <a:buChar char="q"/>
            </a:pPr>
            <a:r>
              <a:rPr lang="en-GB" sz="2000" b="0" dirty="0"/>
              <a:t>The court does not assess whether claimed living expenses are “objectively” reasonable.</a:t>
            </a:r>
          </a:p>
          <a:p>
            <a:pPr marL="342900" indent="-342900" algn="just">
              <a:spcBef>
                <a:spcPts val="2000"/>
              </a:spcBef>
              <a:buFont typeface="Wingdings" pitchFamily="2" charset="2"/>
              <a:buChar char="q"/>
            </a:pPr>
            <a:r>
              <a:rPr lang="en-GB" sz="2000" b="0" dirty="0"/>
              <a:t>The court looks at what D was accustomed to spending before the order was made.</a:t>
            </a:r>
          </a:p>
          <a:p>
            <a:pPr marL="342900" lvl="1" indent="-342900" algn="just">
              <a:spcBef>
                <a:spcPts val="2000"/>
              </a:spcBef>
              <a:buFont typeface="Wingdings" pitchFamily="2" charset="2"/>
              <a:buChar char="q"/>
            </a:pPr>
            <a:r>
              <a:rPr lang="en-GB" sz="2000" dirty="0"/>
              <a:t>The issue was whether the Court was right to make an assessment of what D’s living expenses would be </a:t>
            </a:r>
            <a:r>
              <a:rPr lang="en-GB" sz="2000" u="sng" dirty="0"/>
              <a:t>after</a:t>
            </a:r>
            <a:r>
              <a:rPr lang="en-GB" sz="2000" dirty="0"/>
              <a:t> the freezing order. </a:t>
            </a:r>
          </a:p>
        </p:txBody>
      </p:sp>
      <p:sp>
        <p:nvSpPr>
          <p:cNvPr id="3" name="TextBox 2">
            <a:extLst>
              <a:ext uri="{FF2B5EF4-FFF2-40B4-BE49-F238E27FC236}">
                <a16:creationId xmlns:a16="http://schemas.microsoft.com/office/drawing/2014/main" id="{911AF66A-5330-A30F-3AF3-BE678322C829}"/>
              </a:ext>
            </a:extLst>
          </p:cNvPr>
          <p:cNvSpPr txBox="1"/>
          <p:nvPr/>
        </p:nvSpPr>
        <p:spPr>
          <a:xfrm>
            <a:off x="801859" y="1134955"/>
            <a:ext cx="10578904" cy="1200329"/>
          </a:xfrm>
          <a:prstGeom prst="rect">
            <a:avLst/>
          </a:prstGeom>
          <a:noFill/>
        </p:spPr>
        <p:txBody>
          <a:bodyPr wrap="square" rtlCol="0">
            <a:spAutoFit/>
          </a:bodyPr>
          <a:lstStyle/>
          <a:p>
            <a:r>
              <a:rPr lang="en-US" sz="2400" b="1" dirty="0">
                <a:solidFill>
                  <a:schemeClr val="accent1"/>
                </a:solidFill>
                <a:latin typeface="Arial" panose="020B0604020202020204" pitchFamily="34" charset="0"/>
                <a:cs typeface="Arial" panose="020B0604020202020204" pitchFamily="34" charset="0"/>
              </a:rPr>
              <a:t>Ordinary Living Expenses: </a:t>
            </a:r>
            <a:r>
              <a:rPr lang="en-US" sz="2400" b="1" i="1" dirty="0" err="1">
                <a:solidFill>
                  <a:schemeClr val="accent1"/>
                </a:solidFill>
                <a:latin typeface="Arial" panose="020B0604020202020204" pitchFamily="34" charset="0"/>
                <a:cs typeface="Arial" panose="020B0604020202020204" pitchFamily="34" charset="0"/>
              </a:rPr>
              <a:t>Vneshprombank</a:t>
            </a:r>
            <a:r>
              <a:rPr lang="en-US" sz="2400" b="1" i="1" dirty="0">
                <a:solidFill>
                  <a:schemeClr val="accent1"/>
                </a:solidFill>
                <a:latin typeface="Arial" panose="020B0604020202020204" pitchFamily="34" charset="0"/>
                <a:cs typeface="Arial" panose="020B0604020202020204" pitchFamily="34" charset="0"/>
              </a:rPr>
              <a:t> LLC v </a:t>
            </a:r>
            <a:r>
              <a:rPr lang="en-US" sz="2400" b="1" i="1" dirty="0" err="1">
                <a:solidFill>
                  <a:schemeClr val="accent1"/>
                </a:solidFill>
                <a:latin typeface="Arial" panose="020B0604020202020204" pitchFamily="34" charset="0"/>
                <a:cs typeface="Arial" panose="020B0604020202020204" pitchFamily="34" charset="0"/>
              </a:rPr>
              <a:t>Bedzhamov</a:t>
            </a:r>
            <a:endParaRPr lang="en-US" sz="2400" b="1" i="1" dirty="0">
              <a:solidFill>
                <a:schemeClr val="accent1"/>
              </a:solidFill>
              <a:latin typeface="Arial" panose="020B0604020202020204" pitchFamily="34" charset="0"/>
              <a:cs typeface="Arial" panose="020B0604020202020204" pitchFamily="34" charset="0"/>
            </a:endParaRPr>
          </a:p>
          <a:p>
            <a:endParaRPr lang="en-US" sz="2400" dirty="0"/>
          </a:p>
          <a:p>
            <a:endParaRPr lang="en-US" sz="2400" dirty="0"/>
          </a:p>
        </p:txBody>
      </p:sp>
    </p:spTree>
    <p:extLst>
      <p:ext uri="{BB962C8B-B14F-4D97-AF65-F5344CB8AC3E}">
        <p14:creationId xmlns:p14="http://schemas.microsoft.com/office/powerpoint/2010/main" val="11783123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7761F84-D4FC-CCA1-1A9B-185DC779D4B4}"/>
              </a:ext>
            </a:extLst>
          </p:cNvPr>
          <p:cNvSpPr txBox="1">
            <a:spLocks/>
          </p:cNvSpPr>
          <p:nvPr/>
        </p:nvSpPr>
        <p:spPr>
          <a:xfrm>
            <a:off x="2103001" y="2258569"/>
            <a:ext cx="8207648" cy="3557016"/>
          </a:xfrm>
          <a:prstGeom prst="rect">
            <a:avLst/>
          </a:prstGeom>
          <a:noFill/>
          <a:ln>
            <a:noFill/>
          </a:ln>
        </p:spPr>
        <p:txBody>
          <a:bodyPr vert="horz" wrap="square" lIns="0" tIns="0" rIns="91440" bIns="45720" anchor="t" anchorCtr="0" compatLnSpc="1">
            <a:normAutofit/>
          </a:bodyPr>
          <a:lstStyle>
            <a:lvl1pPr marL="0" marR="0" lvl="0" indent="0" algn="l" defTabSz="685800" rtl="0" eaLnBrk="1" fontAlgn="auto" hangingPunct="1">
              <a:lnSpc>
                <a:spcPct val="100000"/>
              </a:lnSpc>
              <a:spcBef>
                <a:spcPts val="1800"/>
              </a:spcBef>
              <a:spcAft>
                <a:spcPts val="0"/>
              </a:spcAft>
              <a:buNone/>
              <a:tabLst/>
              <a:defRPr lang="en-US" sz="1400" b="1" i="0" u="none" strike="noStrike" kern="1200" cap="none" spc="0" baseline="0">
                <a:solidFill>
                  <a:srgbClr val="173E61"/>
                </a:solidFill>
                <a:uFillTx/>
                <a:latin typeface="Arial"/>
              </a:defRPr>
            </a:lvl1pPr>
            <a:lvl2pPr marL="0" marR="0" lvl="1" indent="0" algn="l" defTabSz="685800" rtl="0" eaLnBrk="1" fontAlgn="auto" hangingPunct="1">
              <a:lnSpc>
                <a:spcPct val="100000"/>
              </a:lnSpc>
              <a:spcBef>
                <a:spcPts val="900"/>
              </a:spcBef>
              <a:spcAft>
                <a:spcPts val="0"/>
              </a:spcAft>
              <a:buNone/>
              <a:tabLst/>
              <a:defRPr lang="en-US" sz="1400" b="0" i="0" u="none" strike="noStrike" kern="1200" cap="none" spc="0" baseline="0">
                <a:solidFill>
                  <a:srgbClr val="173E61"/>
                </a:solidFill>
                <a:uFillTx/>
                <a:latin typeface="Arial"/>
              </a:defRPr>
            </a:lvl2pPr>
            <a:lvl3pPr marL="143999" marR="0" lvl="2" indent="-143999" algn="l" defTabSz="685800" rtl="0" eaLnBrk="1" fontAlgn="auto" hangingPunct="1">
              <a:lnSpc>
                <a:spcPct val="100000"/>
              </a:lnSpc>
              <a:spcBef>
                <a:spcPts val="900"/>
              </a:spcBef>
              <a:spcAft>
                <a:spcPts val="0"/>
              </a:spcAft>
              <a:buSzPct val="100000"/>
              <a:buFont typeface="Arial" pitchFamily="34"/>
              <a:buChar char="•"/>
              <a:tabLst/>
              <a:defRPr lang="en-US" sz="1400" b="0" i="0" u="none" strike="noStrike" kern="1200" cap="none" spc="0" baseline="0">
                <a:solidFill>
                  <a:srgbClr val="173E61"/>
                </a:solidFill>
                <a:uFillTx/>
                <a:latin typeface="Arial"/>
              </a:defRPr>
            </a:lvl3pPr>
            <a:lvl4pPr marL="287999" marR="0" lvl="3" indent="-287999" algn="l" defTabSz="685800" rtl="0" eaLnBrk="1" fontAlgn="auto" hangingPunct="1">
              <a:lnSpc>
                <a:spcPct val="100000"/>
              </a:lnSpc>
              <a:spcBef>
                <a:spcPts val="900"/>
              </a:spcBef>
              <a:spcAft>
                <a:spcPts val="0"/>
              </a:spcAft>
              <a:buSzPct val="100000"/>
              <a:buFont typeface="Arial"/>
              <a:buAutoNum type="arabicParenR"/>
              <a:tabLst/>
              <a:defRPr lang="en-US" sz="1400" b="0" i="0" u="none" strike="noStrike" kern="1200" cap="none" spc="0" baseline="0">
                <a:solidFill>
                  <a:srgbClr val="173E61"/>
                </a:solidFill>
                <a:uFillTx/>
                <a:latin typeface="Arial"/>
              </a:defRPr>
            </a:lvl4pPr>
            <a:lvl5pPr marL="287999" marR="0" lvl="4" indent="-287999" algn="l" defTabSz="685800" rtl="0" eaLnBrk="1" fontAlgn="auto" hangingPunct="1">
              <a:lnSpc>
                <a:spcPct val="100000"/>
              </a:lnSpc>
              <a:spcBef>
                <a:spcPts val="900"/>
              </a:spcBef>
              <a:spcAft>
                <a:spcPts val="0"/>
              </a:spcAft>
              <a:buSzPct val="100000"/>
              <a:buFont typeface="Arial"/>
              <a:buAutoNum type="alphaLcParenR"/>
              <a:tabLst/>
              <a:defRPr lang="en-US" sz="1400" b="0" i="0" u="none" strike="noStrike" kern="1200" cap="none" spc="0" baseline="0">
                <a:solidFill>
                  <a:srgbClr val="173E61"/>
                </a:solidFill>
                <a:uFillTx/>
                <a:latin typeface="Aria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lgn="just">
              <a:spcBef>
                <a:spcPts val="2000"/>
              </a:spcBef>
              <a:buFont typeface="+mj-lt"/>
              <a:buAutoNum type="arabicPeriod"/>
            </a:pPr>
            <a:r>
              <a:rPr lang="en-GB" sz="2000" b="0" dirty="0"/>
              <a:t>There is a real possibility that a D will seek to exaggerate his ordinary living expenses in order to obtain an order that allows him to dissipate his assets prior to judgment.</a:t>
            </a:r>
          </a:p>
          <a:p>
            <a:pPr marL="457200" indent="-457200" algn="just">
              <a:spcBef>
                <a:spcPts val="2000"/>
              </a:spcBef>
              <a:buFont typeface="+mj-lt"/>
              <a:buAutoNum type="arabicPeriod"/>
            </a:pPr>
            <a:r>
              <a:rPr lang="en-GB" sz="2000" b="0" dirty="0"/>
              <a:t>However, it is unjust for persons to have to reduce their lifestyle because of a freezing order in a non-proprietary claim.</a:t>
            </a:r>
          </a:p>
          <a:p>
            <a:pPr marL="457200" indent="-457200" algn="just">
              <a:spcBef>
                <a:spcPts val="2000"/>
              </a:spcBef>
              <a:buFont typeface="+mj-lt"/>
              <a:buAutoNum type="arabicPeriod"/>
            </a:pPr>
            <a:r>
              <a:rPr lang="en-GB" sz="2000" b="0" dirty="0"/>
              <a:t>D should be permitted to spend by way of ordinary living expenses in accordance with his actual past standard of living. It is unnecessary and undesirable to go further, as this involves speculation. </a:t>
            </a:r>
          </a:p>
          <a:p>
            <a:pPr marL="457200" indent="-457200">
              <a:spcBef>
                <a:spcPts val="2000"/>
              </a:spcBef>
              <a:buFont typeface="+mj-lt"/>
              <a:buAutoNum type="arabicPeriod"/>
            </a:pPr>
            <a:endParaRPr lang="en-GB" sz="2000" b="0" dirty="0"/>
          </a:p>
          <a:p>
            <a:pPr>
              <a:spcBef>
                <a:spcPts val="2000"/>
              </a:spcBef>
            </a:pPr>
            <a:endParaRPr lang="en-GB" sz="2000" dirty="0"/>
          </a:p>
          <a:p>
            <a:pPr lvl="1">
              <a:spcBef>
                <a:spcPts val="2000"/>
              </a:spcBef>
            </a:pPr>
            <a:endParaRPr lang="en-GB" sz="2000" dirty="0"/>
          </a:p>
        </p:txBody>
      </p:sp>
      <p:sp>
        <p:nvSpPr>
          <p:cNvPr id="3" name="TextBox 2">
            <a:extLst>
              <a:ext uri="{FF2B5EF4-FFF2-40B4-BE49-F238E27FC236}">
                <a16:creationId xmlns:a16="http://schemas.microsoft.com/office/drawing/2014/main" id="{8EE061C5-A39E-2C24-74B9-4CBBFF7FBD4A}"/>
              </a:ext>
            </a:extLst>
          </p:cNvPr>
          <p:cNvSpPr txBox="1"/>
          <p:nvPr/>
        </p:nvSpPr>
        <p:spPr>
          <a:xfrm>
            <a:off x="1997762" y="1135118"/>
            <a:ext cx="1757212" cy="892552"/>
          </a:xfrm>
          <a:prstGeom prst="rect">
            <a:avLst/>
          </a:prstGeom>
          <a:noFill/>
        </p:spPr>
        <p:txBody>
          <a:bodyPr wrap="none" rtlCol="0">
            <a:spAutoFit/>
          </a:bodyPr>
          <a:lstStyle/>
          <a:p>
            <a:r>
              <a:rPr lang="en-GB" sz="2400" b="1" dirty="0">
                <a:solidFill>
                  <a:schemeClr val="accent1">
                    <a:lumMod val="75000"/>
                  </a:schemeClr>
                </a:solidFill>
                <a:latin typeface="Arial" panose="020B0604020202020204" pitchFamily="34" charset="0"/>
                <a:cs typeface="Arial" panose="020B0604020202020204" pitchFamily="34" charset="0"/>
              </a:rPr>
              <a:t>Reasoning</a:t>
            </a:r>
          </a:p>
          <a:p>
            <a:endParaRPr lang="en-GB" sz="2800" b="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060258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040DF55-59C7-59F2-F663-52CC99D65A40}"/>
              </a:ext>
            </a:extLst>
          </p:cNvPr>
          <p:cNvSpPr txBox="1">
            <a:spLocks/>
          </p:cNvSpPr>
          <p:nvPr/>
        </p:nvSpPr>
        <p:spPr>
          <a:xfrm>
            <a:off x="2092491" y="2112581"/>
            <a:ext cx="8207648" cy="3703004"/>
          </a:xfrm>
          <a:prstGeom prst="rect">
            <a:avLst/>
          </a:prstGeom>
          <a:noFill/>
          <a:ln>
            <a:noFill/>
          </a:ln>
        </p:spPr>
        <p:txBody>
          <a:bodyPr vert="horz" wrap="square" lIns="0" tIns="0" rIns="91440" bIns="45720" anchor="t" anchorCtr="0" compatLnSpc="1">
            <a:normAutofit/>
          </a:bodyPr>
          <a:lstStyle>
            <a:lvl1pPr marL="0" marR="0" lvl="0" indent="0" algn="l" defTabSz="685800" rtl="0" eaLnBrk="1" fontAlgn="auto" hangingPunct="1">
              <a:lnSpc>
                <a:spcPct val="100000"/>
              </a:lnSpc>
              <a:spcBef>
                <a:spcPts val="1800"/>
              </a:spcBef>
              <a:spcAft>
                <a:spcPts val="0"/>
              </a:spcAft>
              <a:buNone/>
              <a:tabLst/>
              <a:defRPr lang="en-US" sz="1400" b="1" i="0" u="none" strike="noStrike" kern="1200" cap="none" spc="0" baseline="0">
                <a:solidFill>
                  <a:srgbClr val="173E61"/>
                </a:solidFill>
                <a:uFillTx/>
                <a:latin typeface="Arial"/>
              </a:defRPr>
            </a:lvl1pPr>
            <a:lvl2pPr marL="0" marR="0" lvl="1" indent="0" algn="l" defTabSz="685800" rtl="0" eaLnBrk="1" fontAlgn="auto" hangingPunct="1">
              <a:lnSpc>
                <a:spcPct val="100000"/>
              </a:lnSpc>
              <a:spcBef>
                <a:spcPts val="900"/>
              </a:spcBef>
              <a:spcAft>
                <a:spcPts val="0"/>
              </a:spcAft>
              <a:buNone/>
              <a:tabLst/>
              <a:defRPr lang="en-US" sz="1400" b="0" i="0" u="none" strike="noStrike" kern="1200" cap="none" spc="0" baseline="0">
                <a:solidFill>
                  <a:srgbClr val="173E61"/>
                </a:solidFill>
                <a:uFillTx/>
                <a:latin typeface="Arial"/>
              </a:defRPr>
            </a:lvl2pPr>
            <a:lvl3pPr marL="143999" marR="0" lvl="2" indent="-143999" algn="l" defTabSz="685800" rtl="0" eaLnBrk="1" fontAlgn="auto" hangingPunct="1">
              <a:lnSpc>
                <a:spcPct val="100000"/>
              </a:lnSpc>
              <a:spcBef>
                <a:spcPts val="900"/>
              </a:spcBef>
              <a:spcAft>
                <a:spcPts val="0"/>
              </a:spcAft>
              <a:buSzPct val="100000"/>
              <a:buFont typeface="Arial" pitchFamily="34"/>
              <a:buChar char="•"/>
              <a:tabLst/>
              <a:defRPr lang="en-US" sz="1400" b="0" i="0" u="none" strike="noStrike" kern="1200" cap="none" spc="0" baseline="0">
                <a:solidFill>
                  <a:srgbClr val="173E61"/>
                </a:solidFill>
                <a:uFillTx/>
                <a:latin typeface="Arial"/>
              </a:defRPr>
            </a:lvl3pPr>
            <a:lvl4pPr marL="287999" marR="0" lvl="3" indent="-287999" algn="l" defTabSz="685800" rtl="0" eaLnBrk="1" fontAlgn="auto" hangingPunct="1">
              <a:lnSpc>
                <a:spcPct val="100000"/>
              </a:lnSpc>
              <a:spcBef>
                <a:spcPts val="900"/>
              </a:spcBef>
              <a:spcAft>
                <a:spcPts val="0"/>
              </a:spcAft>
              <a:buSzPct val="100000"/>
              <a:buFont typeface="Arial"/>
              <a:buAutoNum type="arabicParenR"/>
              <a:tabLst/>
              <a:defRPr lang="en-US" sz="1400" b="0" i="0" u="none" strike="noStrike" kern="1200" cap="none" spc="0" baseline="0">
                <a:solidFill>
                  <a:srgbClr val="173E61"/>
                </a:solidFill>
                <a:uFillTx/>
                <a:latin typeface="Arial"/>
              </a:defRPr>
            </a:lvl4pPr>
            <a:lvl5pPr marL="287999" marR="0" lvl="4" indent="-287999" algn="l" defTabSz="685800" rtl="0" eaLnBrk="1" fontAlgn="auto" hangingPunct="1">
              <a:lnSpc>
                <a:spcPct val="100000"/>
              </a:lnSpc>
              <a:spcBef>
                <a:spcPts val="900"/>
              </a:spcBef>
              <a:spcAft>
                <a:spcPts val="0"/>
              </a:spcAft>
              <a:buSzPct val="100000"/>
              <a:buFont typeface="Arial"/>
              <a:buAutoNum type="alphaLcParenR"/>
              <a:tabLst/>
              <a:defRPr lang="en-US" sz="1400" b="0" i="0" u="none" strike="noStrike" kern="1200" cap="none" spc="0" baseline="0">
                <a:solidFill>
                  <a:srgbClr val="173E61"/>
                </a:solidFill>
                <a:uFillTx/>
                <a:latin typeface="Aria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lgn="just">
              <a:spcBef>
                <a:spcPts val="2000"/>
              </a:spcBef>
              <a:buFont typeface="+mj-lt"/>
              <a:buAutoNum type="arabicPeriod"/>
            </a:pPr>
            <a:r>
              <a:rPr lang="en-GB" sz="2000" b="0" dirty="0"/>
              <a:t>The court is entitled to a healthy dose of scepticism           (especially where credibility is in doubt, or spending is extravagant). </a:t>
            </a:r>
          </a:p>
          <a:p>
            <a:pPr marL="457200" indent="-457200" algn="just">
              <a:spcBef>
                <a:spcPts val="2000"/>
              </a:spcBef>
              <a:buFont typeface="+mj-lt"/>
              <a:buAutoNum type="arabicPeriod"/>
            </a:pPr>
            <a:r>
              <a:rPr lang="en-GB" sz="2000" b="0" dirty="0"/>
              <a:t>It may be appropriate to “</a:t>
            </a:r>
            <a:r>
              <a:rPr lang="en-GB" sz="2000" dirty="0"/>
              <a:t>ring fence</a:t>
            </a:r>
            <a:r>
              <a:rPr lang="en-GB" sz="2000" b="0" dirty="0"/>
              <a:t>” money for particular expenditures to ensure it is not spent on anything else.</a:t>
            </a:r>
          </a:p>
          <a:p>
            <a:pPr marL="457200" indent="-457200" algn="just">
              <a:spcBef>
                <a:spcPts val="2000"/>
              </a:spcBef>
              <a:buFont typeface="+mj-lt"/>
              <a:buAutoNum type="arabicPeriod"/>
            </a:pPr>
            <a:r>
              <a:rPr lang="en-GB" sz="2000" b="0" dirty="0"/>
              <a:t>The Court may order that sums held by D’s solicitors be used for specific purposes in which case it will be for D’s solicitors to satisfy themselves that the payments are made for permitted purposes before releasing funds – requiring appropriate invoices.</a:t>
            </a:r>
          </a:p>
          <a:p>
            <a:pPr>
              <a:spcBef>
                <a:spcPts val="2000"/>
              </a:spcBef>
            </a:pPr>
            <a:endParaRPr lang="en-GB" sz="2000" dirty="0"/>
          </a:p>
        </p:txBody>
      </p:sp>
      <p:sp>
        <p:nvSpPr>
          <p:cNvPr id="3" name="TextBox 2">
            <a:extLst>
              <a:ext uri="{FF2B5EF4-FFF2-40B4-BE49-F238E27FC236}">
                <a16:creationId xmlns:a16="http://schemas.microsoft.com/office/drawing/2014/main" id="{90A08EB4-85CF-D075-05F3-6284EB3292CD}"/>
              </a:ext>
            </a:extLst>
          </p:cNvPr>
          <p:cNvSpPr txBox="1"/>
          <p:nvPr/>
        </p:nvSpPr>
        <p:spPr>
          <a:xfrm>
            <a:off x="1997762" y="1135118"/>
            <a:ext cx="1005403" cy="738664"/>
          </a:xfrm>
          <a:prstGeom prst="rect">
            <a:avLst/>
          </a:prstGeom>
          <a:noFill/>
        </p:spPr>
        <p:txBody>
          <a:bodyPr wrap="none" rtlCol="0">
            <a:spAutoFit/>
          </a:bodyPr>
          <a:lstStyle/>
          <a:p>
            <a:r>
              <a:rPr lang="en-GB" sz="2400" b="1" dirty="0">
                <a:solidFill>
                  <a:schemeClr val="accent1">
                    <a:lumMod val="75000"/>
                  </a:schemeClr>
                </a:solidFill>
                <a:latin typeface="Arial" panose="020B0604020202020204" pitchFamily="34" charset="0"/>
                <a:cs typeface="Arial" panose="020B0604020202020204" pitchFamily="34" charset="0"/>
              </a:rPr>
              <a:t>But…</a:t>
            </a:r>
          </a:p>
          <a:p>
            <a:endParaRPr lang="en-US" b="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79626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CEBDF4-B498-CE42-B745-75DE700DC49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7DC2445-D6E9-3B9D-3BCF-8935862EB59B}"/>
              </a:ext>
            </a:extLst>
          </p:cNvPr>
          <p:cNvSpPr txBox="1">
            <a:spLocks noGrp="1"/>
          </p:cNvSpPr>
          <p:nvPr>
            <p:ph type="body" idx="4294967295"/>
          </p:nvPr>
        </p:nvSpPr>
        <p:spPr>
          <a:xfrm>
            <a:off x="1280160" y="1148579"/>
            <a:ext cx="9889588" cy="4864937"/>
          </a:xfrm>
        </p:spPr>
        <p:txBody>
          <a:bodyPr>
            <a:normAutofit/>
          </a:bodyPr>
          <a:lstStyle/>
          <a:p>
            <a:pPr lvl="0" algn="just">
              <a:spcBef>
                <a:spcPts val="2000"/>
              </a:spcBef>
            </a:pPr>
            <a:r>
              <a:rPr lang="en-GB" sz="2400" dirty="0"/>
              <a:t>The “</a:t>
            </a:r>
            <a:r>
              <a:rPr lang="en-GB" sz="2400" i="1" dirty="0"/>
              <a:t>ordinary and proper” </a:t>
            </a:r>
            <a:r>
              <a:rPr lang="en-GB" sz="2400" dirty="0"/>
              <a:t>course of business</a:t>
            </a:r>
            <a:endParaRPr lang="en-US" sz="2400" b="0" dirty="0"/>
          </a:p>
          <a:p>
            <a:pPr marL="342900" lvl="0" indent="-342900" algn="just">
              <a:spcBef>
                <a:spcPts val="2000"/>
              </a:spcBef>
              <a:buFont typeface="Wingdings" pitchFamily="2" charset="2"/>
              <a:buChar char="q"/>
            </a:pPr>
            <a:r>
              <a:rPr lang="en-US" sz="2000" b="0" dirty="0"/>
              <a:t>There are two ways in which business transactions can be authorized:</a:t>
            </a:r>
          </a:p>
          <a:p>
            <a:pPr lvl="1" algn="just">
              <a:spcBef>
                <a:spcPts val="2000"/>
              </a:spcBef>
            </a:pPr>
            <a:r>
              <a:rPr lang="en-US" sz="2000" b="0" dirty="0"/>
              <a:t>	(1) 	Under the standard exception in respect of dealings and 		disposals “</a:t>
            </a:r>
            <a:r>
              <a:rPr lang="en-US" sz="2000" b="0" i="1" dirty="0"/>
              <a:t>in the ordinary and proper course of business</a:t>
            </a:r>
            <a:r>
              <a:rPr lang="en-US" sz="2000" b="0" dirty="0"/>
              <a:t>”; or</a:t>
            </a:r>
          </a:p>
          <a:p>
            <a:pPr lvl="1" algn="just">
              <a:spcBef>
                <a:spcPts val="2000"/>
              </a:spcBef>
            </a:pPr>
            <a:r>
              <a:rPr lang="en-US" sz="2000" dirty="0"/>
              <a:t>	(2)	On a case-by-case basis, by consent or through the general 		permission to apply.</a:t>
            </a:r>
            <a:endParaRPr lang="en-US" sz="2000" b="0" dirty="0"/>
          </a:p>
          <a:p>
            <a:pPr marL="342900" lvl="0" indent="-342900" algn="just">
              <a:spcBef>
                <a:spcPts val="2000"/>
              </a:spcBef>
              <a:buFont typeface="Wingdings" pitchFamily="2" charset="2"/>
              <a:buChar char="q"/>
            </a:pPr>
            <a:r>
              <a:rPr lang="en-US" sz="2000" b="0" dirty="0"/>
              <a:t>“</a:t>
            </a:r>
            <a:r>
              <a:rPr lang="en-US" sz="2000" b="0" i="1" dirty="0"/>
              <a:t>ordinary and proper course</a:t>
            </a:r>
            <a:r>
              <a:rPr lang="en-US" sz="2000" b="0" dirty="0"/>
              <a:t>” is to be narrowly construed.</a:t>
            </a:r>
          </a:p>
          <a:p>
            <a:pPr marL="342900" lvl="0" indent="-342900" algn="just">
              <a:spcBef>
                <a:spcPts val="2000"/>
              </a:spcBef>
              <a:buFont typeface="Wingdings" pitchFamily="2" charset="2"/>
              <a:buChar char="q"/>
            </a:pPr>
            <a:r>
              <a:rPr lang="en-US" sz="2000" b="0" dirty="0"/>
              <a:t>The business has to have been conducted prior to the freezing order being made for it to have an ordinary and proper course </a:t>
            </a:r>
          </a:p>
          <a:p>
            <a:pPr lvl="0" algn="just">
              <a:spcBef>
                <a:spcPts val="2000"/>
              </a:spcBef>
            </a:pPr>
            <a:r>
              <a:rPr lang="en-US" sz="2000" b="0" dirty="0"/>
              <a:t>– see, </a:t>
            </a:r>
            <a:r>
              <a:rPr lang="en-US" sz="2000" b="0" dirty="0" err="1"/>
              <a:t>eg</a:t>
            </a:r>
            <a:r>
              <a:rPr lang="en-US" sz="2000" b="0" dirty="0"/>
              <a:t>, </a:t>
            </a:r>
            <a:r>
              <a:rPr lang="en-US" sz="2000" i="1" dirty="0"/>
              <a:t>Organic Grape Spirit Ltd v Nueva IQT SL </a:t>
            </a:r>
            <a:r>
              <a:rPr lang="en-US" sz="2000" dirty="0"/>
              <a:t>[2020] EWCA Civ 999</a:t>
            </a:r>
            <a:endParaRPr lang="en-US" sz="2000" b="0" dirty="0"/>
          </a:p>
          <a:p>
            <a:pPr marL="342900" lvl="0" indent="-342900" algn="just">
              <a:spcBef>
                <a:spcPts val="2000"/>
              </a:spcBef>
              <a:buFont typeface="Wingdings" pitchFamily="2" charset="2"/>
              <a:buChar char="q"/>
            </a:pPr>
            <a:endParaRPr lang="en-US" sz="2000" b="0" dirty="0"/>
          </a:p>
        </p:txBody>
      </p:sp>
    </p:spTree>
    <p:extLst>
      <p:ext uri="{BB962C8B-B14F-4D97-AF65-F5344CB8AC3E}">
        <p14:creationId xmlns:p14="http://schemas.microsoft.com/office/powerpoint/2010/main" val="36669487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966299-738D-764D-29A3-9AA5AE8829AF}"/>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331D72F-0F97-46DE-535F-EFAAA7FC58E9}"/>
              </a:ext>
            </a:extLst>
          </p:cNvPr>
          <p:cNvSpPr txBox="1">
            <a:spLocks/>
          </p:cNvSpPr>
          <p:nvPr/>
        </p:nvSpPr>
        <p:spPr>
          <a:xfrm>
            <a:off x="1069145" y="2029968"/>
            <a:ext cx="10522633" cy="4114799"/>
          </a:xfrm>
          <a:prstGeom prst="rect">
            <a:avLst/>
          </a:prstGeom>
          <a:noFill/>
          <a:ln>
            <a:noFill/>
          </a:ln>
        </p:spPr>
        <p:txBody>
          <a:bodyPr vert="horz" wrap="square" lIns="0" tIns="0" rIns="91440" bIns="45720" anchor="t" anchorCtr="0" compatLnSpc="1">
            <a:normAutofit/>
          </a:bodyPr>
          <a:lstStyle>
            <a:lvl1pPr marL="0" marR="0" lvl="0" indent="0" algn="l" defTabSz="685800" rtl="0" eaLnBrk="1" fontAlgn="auto" hangingPunct="1">
              <a:lnSpc>
                <a:spcPct val="100000"/>
              </a:lnSpc>
              <a:spcBef>
                <a:spcPts val="1800"/>
              </a:spcBef>
              <a:spcAft>
                <a:spcPts val="0"/>
              </a:spcAft>
              <a:buNone/>
              <a:tabLst/>
              <a:defRPr lang="en-US" sz="1400" b="1" i="0" u="none" strike="noStrike" kern="1200" cap="none" spc="0" baseline="0">
                <a:solidFill>
                  <a:srgbClr val="173E61"/>
                </a:solidFill>
                <a:uFillTx/>
                <a:latin typeface="Arial"/>
              </a:defRPr>
            </a:lvl1pPr>
            <a:lvl2pPr marL="0" marR="0" lvl="1" indent="0" algn="l" defTabSz="685800" rtl="0" eaLnBrk="1" fontAlgn="auto" hangingPunct="1">
              <a:lnSpc>
                <a:spcPct val="100000"/>
              </a:lnSpc>
              <a:spcBef>
                <a:spcPts val="900"/>
              </a:spcBef>
              <a:spcAft>
                <a:spcPts val="0"/>
              </a:spcAft>
              <a:buNone/>
              <a:tabLst/>
              <a:defRPr lang="en-US" sz="1400" b="0" i="0" u="none" strike="noStrike" kern="1200" cap="none" spc="0" baseline="0">
                <a:solidFill>
                  <a:srgbClr val="173E61"/>
                </a:solidFill>
                <a:uFillTx/>
                <a:latin typeface="Arial"/>
              </a:defRPr>
            </a:lvl2pPr>
            <a:lvl3pPr marL="143999" marR="0" lvl="2" indent="-143999" algn="l" defTabSz="685800" rtl="0" eaLnBrk="1" fontAlgn="auto" hangingPunct="1">
              <a:lnSpc>
                <a:spcPct val="100000"/>
              </a:lnSpc>
              <a:spcBef>
                <a:spcPts val="900"/>
              </a:spcBef>
              <a:spcAft>
                <a:spcPts val="0"/>
              </a:spcAft>
              <a:buSzPct val="100000"/>
              <a:buFont typeface="Arial" pitchFamily="34"/>
              <a:buChar char="•"/>
              <a:tabLst/>
              <a:defRPr lang="en-US" sz="1400" b="0" i="0" u="none" strike="noStrike" kern="1200" cap="none" spc="0" baseline="0">
                <a:solidFill>
                  <a:srgbClr val="173E61"/>
                </a:solidFill>
                <a:uFillTx/>
                <a:latin typeface="Arial"/>
              </a:defRPr>
            </a:lvl3pPr>
            <a:lvl4pPr marL="287999" marR="0" lvl="3" indent="-287999" algn="l" defTabSz="685800" rtl="0" eaLnBrk="1" fontAlgn="auto" hangingPunct="1">
              <a:lnSpc>
                <a:spcPct val="100000"/>
              </a:lnSpc>
              <a:spcBef>
                <a:spcPts val="900"/>
              </a:spcBef>
              <a:spcAft>
                <a:spcPts val="0"/>
              </a:spcAft>
              <a:buSzPct val="100000"/>
              <a:buFont typeface="Arial"/>
              <a:buAutoNum type="arabicParenR"/>
              <a:tabLst/>
              <a:defRPr lang="en-US" sz="1400" b="0" i="0" u="none" strike="noStrike" kern="1200" cap="none" spc="0" baseline="0">
                <a:solidFill>
                  <a:srgbClr val="173E61"/>
                </a:solidFill>
                <a:uFillTx/>
                <a:latin typeface="Arial"/>
              </a:defRPr>
            </a:lvl4pPr>
            <a:lvl5pPr marL="287999" marR="0" lvl="4" indent="-287999" algn="l" defTabSz="685800" rtl="0" eaLnBrk="1" fontAlgn="auto" hangingPunct="1">
              <a:lnSpc>
                <a:spcPct val="100000"/>
              </a:lnSpc>
              <a:spcBef>
                <a:spcPts val="900"/>
              </a:spcBef>
              <a:spcAft>
                <a:spcPts val="0"/>
              </a:spcAft>
              <a:buSzPct val="100000"/>
              <a:buFont typeface="Arial"/>
              <a:buAutoNum type="alphaLcParenR"/>
              <a:tabLst/>
              <a:defRPr lang="en-US" sz="1400" b="0" i="0" u="none" strike="noStrike" kern="1200" cap="none" spc="0" baseline="0">
                <a:solidFill>
                  <a:srgbClr val="173E61"/>
                </a:solidFill>
                <a:uFillTx/>
                <a:latin typeface="Aria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2000"/>
              </a:spcBef>
              <a:buFont typeface="Wingdings" pitchFamily="2" charset="2"/>
              <a:buChar char="q"/>
            </a:pPr>
            <a:r>
              <a:rPr lang="en-GB" sz="2000" dirty="0"/>
              <a:t>[2018] EWCA </a:t>
            </a:r>
            <a:r>
              <a:rPr lang="en-GB" sz="2000" dirty="0" err="1"/>
              <a:t>Civ</a:t>
            </a:r>
            <a:r>
              <a:rPr lang="en-GB" sz="2000" dirty="0"/>
              <a:t> 2040 (CA) </a:t>
            </a:r>
          </a:p>
          <a:p>
            <a:pPr marL="342900" indent="-342900">
              <a:spcBef>
                <a:spcPts val="2000"/>
              </a:spcBef>
              <a:buFont typeface="Wingdings" pitchFamily="2" charset="2"/>
              <a:buChar char="q"/>
            </a:pPr>
            <a:r>
              <a:rPr lang="en-GB" sz="2000" b="0" dirty="0"/>
              <a:t>USD 1.9 billion fraud claim (but no proprietary claim).</a:t>
            </a:r>
          </a:p>
          <a:p>
            <a:pPr marL="342900" indent="-342900">
              <a:spcBef>
                <a:spcPts val="2000"/>
              </a:spcBef>
              <a:buFont typeface="Wingdings" pitchFamily="2" charset="2"/>
              <a:buChar char="q"/>
            </a:pPr>
            <a:r>
              <a:rPr lang="en-US" sz="2000" b="0" dirty="0"/>
              <a:t>D1 had a complex network of various corporate bodies owned or controlled by him around the world some of which were trading and others were used for holding investments.</a:t>
            </a:r>
          </a:p>
          <a:p>
            <a:pPr marL="342900" indent="-342900">
              <a:spcBef>
                <a:spcPts val="2000"/>
              </a:spcBef>
              <a:buFont typeface="Wingdings" pitchFamily="2" charset="2"/>
              <a:buChar char="q"/>
            </a:pPr>
            <a:r>
              <a:rPr lang="en-GB" sz="2000" b="0" dirty="0"/>
              <a:t>The issue was whether various payments made by D1 (or corporate bodies controlled by him) required the prior consent of the Bank (or permission from the Court) or fell within the scope of the “</a:t>
            </a:r>
            <a:r>
              <a:rPr lang="en-GB" sz="2000" b="0" i="1" dirty="0"/>
              <a:t>ordinary and proper course of business</a:t>
            </a:r>
            <a:r>
              <a:rPr lang="en-GB" sz="2000" b="0" dirty="0"/>
              <a:t>” exception.</a:t>
            </a:r>
          </a:p>
        </p:txBody>
      </p:sp>
      <p:sp>
        <p:nvSpPr>
          <p:cNvPr id="3" name="TextBox 2">
            <a:extLst>
              <a:ext uri="{FF2B5EF4-FFF2-40B4-BE49-F238E27FC236}">
                <a16:creationId xmlns:a16="http://schemas.microsoft.com/office/drawing/2014/main" id="{DBBCE31D-3C3B-F728-9953-B2F18E157AA4}"/>
              </a:ext>
            </a:extLst>
          </p:cNvPr>
          <p:cNvSpPr txBox="1"/>
          <p:nvPr/>
        </p:nvSpPr>
        <p:spPr>
          <a:xfrm>
            <a:off x="1069145" y="1177159"/>
            <a:ext cx="10053710" cy="1138773"/>
          </a:xfrm>
          <a:prstGeom prst="rect">
            <a:avLst/>
          </a:prstGeom>
          <a:noFill/>
        </p:spPr>
        <p:txBody>
          <a:bodyPr wrap="square" rtlCol="0">
            <a:spAutoFit/>
          </a:bodyPr>
          <a:lstStyle/>
          <a:p>
            <a:r>
              <a:rPr lang="en-US" sz="3200" b="1" i="1" dirty="0">
                <a:solidFill>
                  <a:schemeClr val="accent1"/>
                </a:solidFill>
                <a:latin typeface="Arial" panose="020B0604020202020204" pitchFamily="34" charset="0"/>
                <a:cs typeface="Arial" panose="020B0604020202020204" pitchFamily="34" charset="0"/>
              </a:rPr>
              <a:t>JSC </a:t>
            </a:r>
            <a:r>
              <a:rPr lang="en-US" sz="3200" b="1" i="1" dirty="0" err="1">
                <a:solidFill>
                  <a:schemeClr val="accent1"/>
                </a:solidFill>
                <a:latin typeface="Arial" panose="020B0604020202020204" pitchFamily="34" charset="0"/>
                <a:cs typeface="Arial" panose="020B0604020202020204" pitchFamily="34" charset="0"/>
              </a:rPr>
              <a:t>Privatbank</a:t>
            </a:r>
            <a:r>
              <a:rPr lang="en-US" sz="3200" b="1" i="1" dirty="0">
                <a:solidFill>
                  <a:schemeClr val="accent1"/>
                </a:solidFill>
                <a:latin typeface="Arial" panose="020B0604020202020204" pitchFamily="34" charset="0"/>
                <a:cs typeface="Arial" panose="020B0604020202020204" pitchFamily="34" charset="0"/>
              </a:rPr>
              <a:t> v Kolomoisky</a:t>
            </a:r>
          </a:p>
          <a:p>
            <a:endParaRPr lang="en-US" dirty="0"/>
          </a:p>
          <a:p>
            <a:endParaRPr lang="en-US" dirty="0"/>
          </a:p>
        </p:txBody>
      </p:sp>
    </p:spTree>
    <p:extLst>
      <p:ext uri="{BB962C8B-B14F-4D97-AF65-F5344CB8AC3E}">
        <p14:creationId xmlns:p14="http://schemas.microsoft.com/office/powerpoint/2010/main" val="2474767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8F798-034D-9BF8-E434-049EB8C7C3D7}"/>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53A8E7F-268D-6E27-2D01-D9940581F34D}"/>
              </a:ext>
            </a:extLst>
          </p:cNvPr>
          <p:cNvSpPr>
            <a:spLocks noGrp="1"/>
          </p:cNvSpPr>
          <p:nvPr>
            <p:ph sz="quarter" idx="11"/>
          </p:nvPr>
        </p:nvSpPr>
        <p:spPr>
          <a:xfrm>
            <a:off x="820738" y="1571625"/>
            <a:ext cx="10551600" cy="4714875"/>
          </a:xfrm>
        </p:spPr>
        <p:txBody>
          <a:bodyPr>
            <a:normAutofit/>
          </a:bodyPr>
          <a:lstStyle/>
          <a:p>
            <a:endParaRPr lang="en-GB" sz="2400" b="0" dirty="0"/>
          </a:p>
          <a:p>
            <a:pPr marL="342900" indent="-342900">
              <a:buFont typeface="Arial" panose="020B0604020202020204" pitchFamily="34" charset="0"/>
              <a:buChar char="•"/>
            </a:pPr>
            <a:r>
              <a:rPr lang="en-GB" sz="2400" b="0" dirty="0"/>
              <a:t>Typical causes of action: </a:t>
            </a:r>
            <a:r>
              <a:rPr lang="en-GB" sz="2400" b="0" i="1" dirty="0"/>
              <a:t>Alta Trading</a:t>
            </a:r>
            <a:r>
              <a:rPr lang="en-GB" sz="2400" b="0" dirty="0"/>
              <a:t> at [833]-[875]</a:t>
            </a:r>
          </a:p>
          <a:p>
            <a:pPr marL="342900" indent="-342900">
              <a:buFont typeface="Arial" panose="020B0604020202020204" pitchFamily="34" charset="0"/>
              <a:buChar char="•"/>
            </a:pPr>
            <a:r>
              <a:rPr lang="en-GB" sz="2400" b="0" dirty="0"/>
              <a:t>Fiduciary duties; no profit and no conflict rules: </a:t>
            </a:r>
            <a:r>
              <a:rPr lang="en-GB" sz="2400" b="0" i="1" dirty="0"/>
              <a:t>Alta Trading </a:t>
            </a:r>
            <a:r>
              <a:rPr lang="en-GB" sz="2400" b="0" dirty="0"/>
              <a:t>at [843]-[867]</a:t>
            </a:r>
          </a:p>
          <a:p>
            <a:pPr marL="342900" indent="-342900">
              <a:buFont typeface="Arial" panose="020B0604020202020204" pitchFamily="34" charset="0"/>
              <a:buChar char="•"/>
            </a:pPr>
            <a:r>
              <a:rPr lang="en-GB" sz="2400" b="0" dirty="0"/>
              <a:t>Fully informed consent </a:t>
            </a:r>
          </a:p>
          <a:p>
            <a:pPr lvl="1"/>
            <a:endParaRPr lang="en-GB" sz="2400" dirty="0"/>
          </a:p>
        </p:txBody>
      </p:sp>
      <p:sp>
        <p:nvSpPr>
          <p:cNvPr id="3" name="Title 2">
            <a:extLst>
              <a:ext uri="{FF2B5EF4-FFF2-40B4-BE49-F238E27FC236}">
                <a16:creationId xmlns:a16="http://schemas.microsoft.com/office/drawing/2014/main" id="{FFFE099C-1B5D-0D59-6B05-10F65AA0DA23}"/>
              </a:ext>
            </a:extLst>
          </p:cNvPr>
          <p:cNvSpPr>
            <a:spLocks noGrp="1"/>
          </p:cNvSpPr>
          <p:nvPr>
            <p:ph type="title"/>
          </p:nvPr>
        </p:nvSpPr>
        <p:spPr/>
        <p:txBody>
          <a:bodyPr/>
          <a:lstStyle/>
          <a:p>
            <a:r>
              <a:rPr lang="en-GB" sz="1800" dirty="0"/>
              <a:t>SOME APPLICABLE PRINCIPLES</a:t>
            </a:r>
          </a:p>
        </p:txBody>
      </p:sp>
    </p:spTree>
    <p:extLst>
      <p:ext uri="{BB962C8B-B14F-4D97-AF65-F5344CB8AC3E}">
        <p14:creationId xmlns:p14="http://schemas.microsoft.com/office/powerpoint/2010/main" val="36961396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2869F0-0080-0B29-A474-210222E028C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B674F70-2AD6-E115-7A68-7201BB4F2AD4}"/>
              </a:ext>
            </a:extLst>
          </p:cNvPr>
          <p:cNvSpPr txBox="1">
            <a:spLocks noGrp="1"/>
          </p:cNvSpPr>
          <p:nvPr>
            <p:ph type="body" idx="4294967295"/>
          </p:nvPr>
        </p:nvSpPr>
        <p:spPr>
          <a:xfrm>
            <a:off x="2124022" y="1148579"/>
            <a:ext cx="8207648" cy="4864937"/>
          </a:xfrm>
        </p:spPr>
        <p:txBody>
          <a:bodyPr>
            <a:normAutofit/>
          </a:bodyPr>
          <a:lstStyle/>
          <a:p>
            <a:pPr marL="342900" lvl="0" indent="-342900" algn="just">
              <a:spcBef>
                <a:spcPts val="2000"/>
              </a:spcBef>
              <a:buFont typeface="Wingdings" pitchFamily="2" charset="2"/>
              <a:buChar char="q"/>
            </a:pPr>
            <a:endParaRPr lang="en-US" sz="2000" b="0" dirty="0"/>
          </a:p>
          <a:p>
            <a:pPr marL="342900" lvl="0" indent="-342900" algn="just">
              <a:spcBef>
                <a:spcPts val="2000"/>
              </a:spcBef>
              <a:buFont typeface="Wingdings" pitchFamily="2" charset="2"/>
              <a:buChar char="q"/>
            </a:pPr>
            <a:r>
              <a:rPr lang="en-US" sz="2000" b="0" dirty="0"/>
              <a:t>The Judge found </a:t>
            </a:r>
            <a:r>
              <a:rPr lang="en-US" sz="2000" b="0" dirty="0" err="1"/>
              <a:t>Mr</a:t>
            </a:r>
            <a:r>
              <a:rPr lang="en-US" sz="2000" b="0" dirty="0"/>
              <a:t> Kolomoisky did not himself have a business but chose to conduct his affairs through companies that did.</a:t>
            </a:r>
          </a:p>
          <a:p>
            <a:pPr marL="342900" lvl="0" indent="-342900" algn="just">
              <a:spcBef>
                <a:spcPts val="2000"/>
              </a:spcBef>
              <a:buFont typeface="Wingdings" pitchFamily="2" charset="2"/>
              <a:buChar char="q"/>
            </a:pPr>
            <a:r>
              <a:rPr lang="en-US" sz="2000" b="0" dirty="0"/>
              <a:t>D1’s own investment and management activity could not itself constitute an ordinary course of business or everything he chose to do in terms of managing, dealing with and disposing of his assets and investments would be excluded from the effect of the freezing order.</a:t>
            </a:r>
          </a:p>
          <a:p>
            <a:pPr lvl="1">
              <a:spcBef>
                <a:spcPts val="2000"/>
              </a:spcBef>
            </a:pPr>
            <a:endParaRPr lang="en-US" sz="2000" b="0" dirty="0"/>
          </a:p>
        </p:txBody>
      </p:sp>
    </p:spTree>
    <p:extLst>
      <p:ext uri="{BB962C8B-B14F-4D97-AF65-F5344CB8AC3E}">
        <p14:creationId xmlns:p14="http://schemas.microsoft.com/office/powerpoint/2010/main" val="3245482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51C0C-FF43-54D8-2C45-36E8DDA942E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9B0CDDF-A50E-A60C-1E3E-35B425B6DBA6}"/>
              </a:ext>
            </a:extLst>
          </p:cNvPr>
          <p:cNvSpPr txBox="1">
            <a:spLocks noGrp="1"/>
          </p:cNvSpPr>
          <p:nvPr>
            <p:ph type="body" idx="4294967295"/>
          </p:nvPr>
        </p:nvSpPr>
        <p:spPr>
          <a:xfrm>
            <a:off x="2124022" y="1148579"/>
            <a:ext cx="8207648" cy="4864937"/>
          </a:xfrm>
        </p:spPr>
        <p:txBody>
          <a:bodyPr>
            <a:normAutofit/>
          </a:bodyPr>
          <a:lstStyle/>
          <a:p>
            <a:pPr marL="342900" lvl="0" indent="-342900" algn="just">
              <a:spcBef>
                <a:spcPts val="2000"/>
              </a:spcBef>
              <a:buFont typeface="Wingdings" pitchFamily="2" charset="2"/>
              <a:buChar char="q"/>
            </a:pPr>
            <a:endParaRPr lang="en-GB" sz="2000" b="0" dirty="0"/>
          </a:p>
          <a:p>
            <a:pPr marL="342900" lvl="0" indent="-342900" algn="just">
              <a:spcBef>
                <a:spcPts val="2000"/>
              </a:spcBef>
              <a:buFont typeface="Wingdings" pitchFamily="2" charset="2"/>
              <a:buChar char="q"/>
            </a:pPr>
            <a:r>
              <a:rPr lang="en-GB" sz="2000" b="0" dirty="0"/>
              <a:t>A </a:t>
            </a:r>
            <a:r>
              <a:rPr lang="en-GB" sz="2000" dirty="0"/>
              <a:t>non-trading company</a:t>
            </a:r>
            <a:r>
              <a:rPr lang="en-GB" sz="2000" b="0" dirty="0"/>
              <a:t> may have an established course of business even if it had a very limited corporate purpose (in this case to </a:t>
            </a:r>
            <a:r>
              <a:rPr lang="en-GB" sz="2000" b="0" dirty="0" err="1"/>
              <a:t>to</a:t>
            </a:r>
            <a:r>
              <a:rPr lang="en-GB" sz="2000" b="0" dirty="0"/>
              <a:t> fund, acquire and hold a shareholding in another company), if it had been performing obligations and exercising rights under commercial contracts before the WFO was granted.</a:t>
            </a:r>
            <a:endParaRPr lang="en-US" sz="2000" b="0" dirty="0"/>
          </a:p>
          <a:p>
            <a:pPr marL="342900" lvl="0" indent="-342900" algn="just">
              <a:spcBef>
                <a:spcPts val="2000"/>
              </a:spcBef>
              <a:buFont typeface="Wingdings" pitchFamily="2" charset="2"/>
              <a:buChar char="q"/>
            </a:pPr>
            <a:r>
              <a:rPr lang="en-GB" sz="2000" b="0" dirty="0"/>
              <a:t>The CA observed that Appeals on the ordinary course of business should be rare and even more rarely allowed. </a:t>
            </a:r>
          </a:p>
          <a:p>
            <a:pPr marL="342900" lvl="0" indent="-342900" algn="just">
              <a:spcBef>
                <a:spcPts val="2000"/>
              </a:spcBef>
              <a:buFont typeface="Wingdings" pitchFamily="2" charset="2"/>
              <a:buChar char="q"/>
            </a:pPr>
            <a:r>
              <a:rPr lang="en-GB" sz="2000" b="0" dirty="0"/>
              <a:t>Judges at first instance should be trusted to know what is the ordinary and indeed the proper course of business.</a:t>
            </a:r>
            <a:endParaRPr lang="en-US" sz="2000" b="0" dirty="0"/>
          </a:p>
          <a:p>
            <a:pPr lvl="1">
              <a:spcBef>
                <a:spcPts val="2000"/>
              </a:spcBef>
            </a:pPr>
            <a:endParaRPr lang="en-US" sz="2000" b="0" dirty="0"/>
          </a:p>
        </p:txBody>
      </p:sp>
    </p:spTree>
    <p:extLst>
      <p:ext uri="{BB962C8B-B14F-4D97-AF65-F5344CB8AC3E}">
        <p14:creationId xmlns:p14="http://schemas.microsoft.com/office/powerpoint/2010/main" val="29394887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0BF875-8809-5041-DB8A-567F0FAA722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91603D-5C42-89EE-8153-B3B183FD15DF}"/>
              </a:ext>
            </a:extLst>
          </p:cNvPr>
          <p:cNvSpPr txBox="1">
            <a:spLocks/>
          </p:cNvSpPr>
          <p:nvPr/>
        </p:nvSpPr>
        <p:spPr>
          <a:xfrm>
            <a:off x="675249" y="2029968"/>
            <a:ext cx="10714892" cy="4114799"/>
          </a:xfrm>
          <a:prstGeom prst="rect">
            <a:avLst/>
          </a:prstGeom>
          <a:noFill/>
          <a:ln>
            <a:noFill/>
          </a:ln>
        </p:spPr>
        <p:txBody>
          <a:bodyPr vert="horz" wrap="square" lIns="0" tIns="0" rIns="91440" bIns="45720" anchor="t" anchorCtr="0" compatLnSpc="1">
            <a:normAutofit lnSpcReduction="10000"/>
          </a:bodyPr>
          <a:lstStyle>
            <a:lvl1pPr marL="0" marR="0" lvl="0" indent="0" algn="l" defTabSz="685800" rtl="0" eaLnBrk="1" fontAlgn="auto" hangingPunct="1">
              <a:lnSpc>
                <a:spcPct val="100000"/>
              </a:lnSpc>
              <a:spcBef>
                <a:spcPts val="1800"/>
              </a:spcBef>
              <a:spcAft>
                <a:spcPts val="0"/>
              </a:spcAft>
              <a:buNone/>
              <a:tabLst/>
              <a:defRPr lang="en-US" sz="1400" b="1" i="0" u="none" strike="noStrike" kern="1200" cap="none" spc="0" baseline="0">
                <a:solidFill>
                  <a:srgbClr val="173E61"/>
                </a:solidFill>
                <a:uFillTx/>
                <a:latin typeface="Arial"/>
              </a:defRPr>
            </a:lvl1pPr>
            <a:lvl2pPr marL="0" marR="0" lvl="1" indent="0" algn="l" defTabSz="685800" rtl="0" eaLnBrk="1" fontAlgn="auto" hangingPunct="1">
              <a:lnSpc>
                <a:spcPct val="100000"/>
              </a:lnSpc>
              <a:spcBef>
                <a:spcPts val="900"/>
              </a:spcBef>
              <a:spcAft>
                <a:spcPts val="0"/>
              </a:spcAft>
              <a:buNone/>
              <a:tabLst/>
              <a:defRPr lang="en-US" sz="1400" b="0" i="0" u="none" strike="noStrike" kern="1200" cap="none" spc="0" baseline="0">
                <a:solidFill>
                  <a:srgbClr val="173E61"/>
                </a:solidFill>
                <a:uFillTx/>
                <a:latin typeface="Arial"/>
              </a:defRPr>
            </a:lvl2pPr>
            <a:lvl3pPr marL="143999" marR="0" lvl="2" indent="-143999" algn="l" defTabSz="685800" rtl="0" eaLnBrk="1" fontAlgn="auto" hangingPunct="1">
              <a:lnSpc>
                <a:spcPct val="100000"/>
              </a:lnSpc>
              <a:spcBef>
                <a:spcPts val="900"/>
              </a:spcBef>
              <a:spcAft>
                <a:spcPts val="0"/>
              </a:spcAft>
              <a:buSzPct val="100000"/>
              <a:buFont typeface="Arial" pitchFamily="34"/>
              <a:buChar char="•"/>
              <a:tabLst/>
              <a:defRPr lang="en-US" sz="1400" b="0" i="0" u="none" strike="noStrike" kern="1200" cap="none" spc="0" baseline="0">
                <a:solidFill>
                  <a:srgbClr val="173E61"/>
                </a:solidFill>
                <a:uFillTx/>
                <a:latin typeface="Arial"/>
              </a:defRPr>
            </a:lvl3pPr>
            <a:lvl4pPr marL="287999" marR="0" lvl="3" indent="-287999" algn="l" defTabSz="685800" rtl="0" eaLnBrk="1" fontAlgn="auto" hangingPunct="1">
              <a:lnSpc>
                <a:spcPct val="100000"/>
              </a:lnSpc>
              <a:spcBef>
                <a:spcPts val="900"/>
              </a:spcBef>
              <a:spcAft>
                <a:spcPts val="0"/>
              </a:spcAft>
              <a:buSzPct val="100000"/>
              <a:buFont typeface="Arial"/>
              <a:buAutoNum type="arabicParenR"/>
              <a:tabLst/>
              <a:defRPr lang="en-US" sz="1400" b="0" i="0" u="none" strike="noStrike" kern="1200" cap="none" spc="0" baseline="0">
                <a:solidFill>
                  <a:srgbClr val="173E61"/>
                </a:solidFill>
                <a:uFillTx/>
                <a:latin typeface="Arial"/>
              </a:defRPr>
            </a:lvl4pPr>
            <a:lvl5pPr marL="287999" marR="0" lvl="4" indent="-287999" algn="l" defTabSz="685800" rtl="0" eaLnBrk="1" fontAlgn="auto" hangingPunct="1">
              <a:lnSpc>
                <a:spcPct val="100000"/>
              </a:lnSpc>
              <a:spcBef>
                <a:spcPts val="900"/>
              </a:spcBef>
              <a:spcAft>
                <a:spcPts val="0"/>
              </a:spcAft>
              <a:buSzPct val="100000"/>
              <a:buFont typeface="Arial"/>
              <a:buAutoNum type="alphaLcParenR"/>
              <a:tabLst/>
              <a:defRPr lang="en-US" sz="1400" b="0" i="0" u="none" strike="noStrike" kern="1200" cap="none" spc="0" baseline="0">
                <a:solidFill>
                  <a:srgbClr val="173E61"/>
                </a:solidFill>
                <a:uFillTx/>
                <a:latin typeface="Aria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2000"/>
              </a:spcBef>
              <a:buFont typeface="Wingdings" pitchFamily="2" charset="2"/>
              <a:buChar char="q"/>
            </a:pPr>
            <a:r>
              <a:rPr lang="en-US" sz="2000" dirty="0">
                <a:solidFill>
                  <a:schemeClr val="accent1"/>
                </a:solidFill>
                <a:latin typeface="Arial" panose="020B0604020202020204" pitchFamily="34" charset="0"/>
                <a:cs typeface="Arial" panose="020B0604020202020204" pitchFamily="34" charset="0"/>
              </a:rPr>
              <a:t>[2023] EWHC 189 (Comm), Foxton J.</a:t>
            </a:r>
            <a:r>
              <a:rPr lang="en-GB" sz="2000" dirty="0">
                <a:solidFill>
                  <a:schemeClr val="accent1"/>
                </a:solidFill>
              </a:rPr>
              <a:t> </a:t>
            </a:r>
          </a:p>
          <a:p>
            <a:pPr marL="342900" indent="-342900" algn="just">
              <a:spcBef>
                <a:spcPts val="2000"/>
              </a:spcBef>
              <a:buFont typeface="Wingdings" pitchFamily="2" charset="2"/>
              <a:buChar char="q"/>
            </a:pPr>
            <a:r>
              <a:rPr lang="en-GB" sz="2000" b="0" dirty="0">
                <a:solidFill>
                  <a:schemeClr val="accent1"/>
                </a:solidFill>
              </a:rPr>
              <a:t>Standard wording freezing order based </a:t>
            </a:r>
            <a:r>
              <a:rPr lang="en-GB" sz="2000" b="0" dirty="0"/>
              <a:t>on the 2022 Commercial Court Guide allowed a reasonable sum to be spent on legal advice and representation. </a:t>
            </a:r>
          </a:p>
          <a:p>
            <a:pPr marL="342900" indent="-342900" algn="just">
              <a:spcBef>
                <a:spcPts val="2000"/>
              </a:spcBef>
              <a:buFont typeface="Wingdings" pitchFamily="2" charset="2"/>
              <a:buChar char="q"/>
            </a:pPr>
            <a:r>
              <a:rPr lang="en-GB" sz="2000" b="0" dirty="0"/>
              <a:t>It did not expressly require D to do anything other than inform C where the money to be spent was to come from.</a:t>
            </a:r>
          </a:p>
          <a:p>
            <a:pPr marL="342900" indent="-342900" algn="just">
              <a:spcBef>
                <a:spcPts val="2000"/>
              </a:spcBef>
              <a:buFont typeface="Wingdings" pitchFamily="2" charset="2"/>
              <a:buChar char="q"/>
            </a:pPr>
            <a:r>
              <a:rPr lang="en-GB" sz="2000" b="0" dirty="0"/>
              <a:t>C argued that, applying a purposive construction, inherent in the wording was a requirement to identify the amount to be spent.</a:t>
            </a:r>
          </a:p>
          <a:p>
            <a:pPr marL="342900" indent="-342900" algn="just">
              <a:spcBef>
                <a:spcPts val="2000"/>
              </a:spcBef>
              <a:buFont typeface="Wingdings" pitchFamily="2" charset="2"/>
              <a:buChar char="q"/>
            </a:pPr>
            <a:r>
              <a:rPr lang="en-GB" sz="2000" b="0" dirty="0"/>
              <a:t>The Judge disagreed. Such a requirement would need to be express.</a:t>
            </a:r>
          </a:p>
          <a:p>
            <a:pPr marL="342900" indent="-342900" algn="just">
              <a:spcBef>
                <a:spcPts val="2000"/>
              </a:spcBef>
              <a:buFont typeface="Wingdings" pitchFamily="2" charset="2"/>
              <a:buChar char="q"/>
            </a:pPr>
            <a:r>
              <a:rPr lang="en-GB" sz="2000" dirty="0"/>
              <a:t> </a:t>
            </a:r>
            <a:r>
              <a:rPr lang="en-GB" sz="2000" b="0" dirty="0"/>
              <a:t>The new model order introduced in April 2025 invites C to consider proposing the addition of such wording (where necessary).</a:t>
            </a:r>
            <a:endParaRPr lang="en-GB" sz="2000" dirty="0"/>
          </a:p>
        </p:txBody>
      </p:sp>
      <p:sp>
        <p:nvSpPr>
          <p:cNvPr id="3" name="TextBox 2">
            <a:extLst>
              <a:ext uri="{FF2B5EF4-FFF2-40B4-BE49-F238E27FC236}">
                <a16:creationId xmlns:a16="http://schemas.microsoft.com/office/drawing/2014/main" id="{8F54EEEE-D243-199F-C34E-00D47E7C8CB1}"/>
              </a:ext>
            </a:extLst>
          </p:cNvPr>
          <p:cNvSpPr txBox="1"/>
          <p:nvPr/>
        </p:nvSpPr>
        <p:spPr>
          <a:xfrm>
            <a:off x="801859" y="1134955"/>
            <a:ext cx="10578904" cy="1200329"/>
          </a:xfrm>
          <a:prstGeom prst="rect">
            <a:avLst/>
          </a:prstGeom>
          <a:noFill/>
        </p:spPr>
        <p:txBody>
          <a:bodyPr wrap="square" rtlCol="0">
            <a:spAutoFit/>
          </a:bodyPr>
          <a:lstStyle/>
          <a:p>
            <a:r>
              <a:rPr lang="en-US" sz="2400" b="1" dirty="0">
                <a:solidFill>
                  <a:schemeClr val="accent1"/>
                </a:solidFill>
                <a:latin typeface="Arial" panose="020B0604020202020204" pitchFamily="34" charset="0"/>
                <a:cs typeface="Arial" panose="020B0604020202020204" pitchFamily="34" charset="0"/>
              </a:rPr>
              <a:t>Legal Expenses: </a:t>
            </a:r>
            <a:r>
              <a:rPr lang="en-US" sz="2400" b="1" i="1" dirty="0">
                <a:solidFill>
                  <a:schemeClr val="accent1"/>
                </a:solidFill>
                <a:latin typeface="Arial" panose="020B0604020202020204" pitchFamily="34" charset="0"/>
                <a:cs typeface="Arial" panose="020B0604020202020204" pitchFamily="34" charset="0"/>
              </a:rPr>
              <a:t>CRO v REC</a:t>
            </a:r>
          </a:p>
          <a:p>
            <a:endParaRPr lang="en-US" sz="2400" dirty="0"/>
          </a:p>
          <a:p>
            <a:endParaRPr lang="en-US" sz="2400" dirty="0"/>
          </a:p>
        </p:txBody>
      </p:sp>
    </p:spTree>
    <p:extLst>
      <p:ext uri="{BB962C8B-B14F-4D97-AF65-F5344CB8AC3E}">
        <p14:creationId xmlns:p14="http://schemas.microsoft.com/office/powerpoint/2010/main" val="19760568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2FAD0D0-421E-41FC-285E-1E7054A49CA3}"/>
              </a:ext>
            </a:extLst>
          </p:cNvPr>
          <p:cNvSpPr txBox="1">
            <a:spLocks noGrp="1"/>
          </p:cNvSpPr>
          <p:nvPr>
            <p:ph type="body" idx="4294967295"/>
          </p:nvPr>
        </p:nvSpPr>
        <p:spPr>
          <a:xfrm>
            <a:off x="822319" y="1813136"/>
            <a:ext cx="10544403" cy="3750887"/>
          </a:xfrm>
        </p:spPr>
        <p:txBody>
          <a:bodyPr anchor="ctr" anchorCtr="1"/>
          <a:lstStyle/>
          <a:p>
            <a:pPr lvl="0" algn="ctr">
              <a:spcBef>
                <a:spcPts val="0"/>
              </a:spcBef>
            </a:pPr>
            <a:r>
              <a:rPr lang="en-GB" sz="2400" cap="all" dirty="0">
                <a:solidFill>
                  <a:srgbClr val="FFFFFF"/>
                </a:solidFill>
              </a:rPr>
              <a:t>ANCILLARY RELIEF AND THE LIMITS OF FREEZING INJUNCTIONS</a:t>
            </a:r>
          </a:p>
          <a:p>
            <a:pPr marL="0" lvl="2" indent="0" algn="ctr">
              <a:spcBef>
                <a:spcPts val="0"/>
              </a:spcBef>
              <a:buNone/>
            </a:pPr>
            <a:endParaRPr lang="en-GB" sz="1600" b="1" dirty="0">
              <a:solidFill>
                <a:srgbClr val="FFFFFF"/>
              </a:solidFill>
            </a:endParaRPr>
          </a:p>
          <a:p>
            <a:pPr marL="0" lvl="2" indent="0" algn="ctr">
              <a:spcBef>
                <a:spcPts val="0"/>
              </a:spcBef>
              <a:buNone/>
            </a:pPr>
            <a:endParaRPr lang="en-GB" sz="1600" b="1" dirty="0">
              <a:solidFill>
                <a:srgbClr val="FFFFFF"/>
              </a:solidFill>
            </a:endParaRPr>
          </a:p>
          <a:p>
            <a:pPr marL="0" lvl="2" indent="0" algn="ctr">
              <a:spcBef>
                <a:spcPts val="0"/>
              </a:spcBef>
              <a:buNone/>
            </a:pPr>
            <a:endParaRPr lang="en-GB" sz="1600" b="1" dirty="0">
              <a:solidFill>
                <a:srgbClr val="FFFFFF"/>
              </a:solidFill>
            </a:endParaRPr>
          </a:p>
          <a:p>
            <a:pPr marL="0" marR="0" lvl="3" indent="0" algn="ctr"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2800" b="0" i="0" u="none" strike="noStrike" kern="1200" cap="none" spc="0" normalizeH="0" baseline="0" noProof="0" dirty="0">
                <a:ln>
                  <a:noFill/>
                </a:ln>
                <a:solidFill>
                  <a:prstClr val="white"/>
                </a:solidFill>
                <a:effectLst/>
                <a:uLnTx/>
                <a:uFillTx/>
                <a:latin typeface="Aptos" panose="020B0004020202020204" pitchFamily="34" charset="0"/>
                <a:ea typeface="Aptos" panose="020B0004020202020204" pitchFamily="34" charset="0"/>
                <a:cs typeface="Aptos" panose="020B0004020202020204" pitchFamily="34" charset="0"/>
              </a:rPr>
              <a:t>Jonathan Dawid</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F5298FC-1D55-C45C-4A01-D96CA8F5A202}"/>
              </a:ext>
            </a:extLst>
          </p:cNvPr>
          <p:cNvSpPr txBox="1">
            <a:spLocks noGrp="1"/>
          </p:cNvSpPr>
          <p:nvPr>
            <p:ph type="body" idx="4294967295"/>
          </p:nvPr>
        </p:nvSpPr>
        <p:spPr>
          <a:xfrm>
            <a:off x="2124022" y="1148579"/>
            <a:ext cx="8207648" cy="4864937"/>
          </a:xfrm>
        </p:spPr>
        <p:txBody>
          <a:bodyPr>
            <a:normAutofit/>
          </a:bodyPr>
          <a:lstStyle/>
          <a:p>
            <a:pPr marL="342900" lvl="0" indent="-342900">
              <a:spcBef>
                <a:spcPts val="2000"/>
              </a:spcBef>
              <a:buFont typeface="Wingdings" pitchFamily="2" charset="2"/>
              <a:buChar char="q"/>
            </a:pPr>
            <a:r>
              <a:rPr lang="en-US" sz="2000" b="0" dirty="0"/>
              <a:t>Purpose of freezing order: to preserve assets pending judgment / enforcement</a:t>
            </a:r>
          </a:p>
          <a:p>
            <a:pPr marL="342900" lvl="0" indent="-342900">
              <a:spcBef>
                <a:spcPts val="2000"/>
              </a:spcBef>
              <a:buFont typeface="Wingdings" pitchFamily="2" charset="2"/>
              <a:buChar char="q"/>
            </a:pPr>
            <a:r>
              <a:rPr lang="en-US" sz="2000" b="0" dirty="0"/>
              <a:t>But order can also have oppressive effect on defendant</a:t>
            </a:r>
          </a:p>
          <a:p>
            <a:pPr marL="342900" lvl="0" indent="-342900">
              <a:spcBef>
                <a:spcPts val="2000"/>
              </a:spcBef>
              <a:buFont typeface="Wingdings" pitchFamily="2" charset="2"/>
              <a:buChar char="q"/>
            </a:pPr>
            <a:r>
              <a:rPr lang="en-US" sz="2000" b="0" dirty="0"/>
              <a:t>Court can make ancillary orders for further information and disclosure in support of freezing order</a:t>
            </a:r>
          </a:p>
          <a:p>
            <a:pPr marL="342900" lvl="0" indent="-342900">
              <a:spcBef>
                <a:spcPts val="2000"/>
              </a:spcBef>
              <a:buFont typeface="Wingdings" pitchFamily="2" charset="2"/>
              <a:buChar char="q"/>
            </a:pPr>
            <a:r>
              <a:rPr lang="en-US" sz="2000" b="0" dirty="0"/>
              <a:t>Balance to be struck between </a:t>
            </a:r>
          </a:p>
          <a:p>
            <a:pPr marL="745199" lvl="3" indent="-457200">
              <a:spcBef>
                <a:spcPts val="2000"/>
              </a:spcBef>
              <a:buFont typeface="+mj-lt"/>
              <a:buAutoNum type="alphaLcParenR"/>
            </a:pPr>
            <a:r>
              <a:rPr lang="en-US" sz="2000" b="0" dirty="0"/>
              <a:t>ensuring effectiveness of freezing order and</a:t>
            </a:r>
          </a:p>
          <a:p>
            <a:pPr marL="745199" lvl="3" indent="-457200">
              <a:spcBef>
                <a:spcPts val="2000"/>
              </a:spcBef>
              <a:buFont typeface="+mj-lt"/>
              <a:buAutoNum type="alphaLcParenR"/>
            </a:pPr>
            <a:r>
              <a:rPr lang="en-US" sz="2000" b="0" dirty="0"/>
              <a:t>avoiding the use of the order oppressively or to give the claimant an advantage in the substantive litigation.</a:t>
            </a:r>
          </a:p>
          <a:p>
            <a:pPr lvl="1">
              <a:spcBef>
                <a:spcPts val="2000"/>
              </a:spcBef>
            </a:pPr>
            <a:endParaRPr lang="en-US" sz="2000" b="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604568C-49E4-0B5B-77B9-CB05A14BDF26}"/>
              </a:ext>
            </a:extLst>
          </p:cNvPr>
          <p:cNvSpPr txBox="1">
            <a:spLocks/>
          </p:cNvSpPr>
          <p:nvPr/>
        </p:nvSpPr>
        <p:spPr>
          <a:xfrm>
            <a:off x="2039007" y="2217683"/>
            <a:ext cx="8292663" cy="3795833"/>
          </a:xfrm>
          <a:prstGeom prst="rect">
            <a:avLst/>
          </a:prstGeom>
          <a:noFill/>
          <a:ln>
            <a:noFill/>
          </a:ln>
        </p:spPr>
        <p:txBody>
          <a:bodyPr vert="horz" wrap="square" lIns="0" tIns="0" rIns="91440" bIns="45720" anchor="t" anchorCtr="0" compatLnSpc="1">
            <a:normAutofit/>
          </a:bodyPr>
          <a:lstStyle>
            <a:lvl1pPr marL="0" marR="0" lvl="0" indent="0" algn="l" defTabSz="685800" rtl="0" eaLnBrk="1" fontAlgn="auto" hangingPunct="1">
              <a:lnSpc>
                <a:spcPct val="100000"/>
              </a:lnSpc>
              <a:spcBef>
                <a:spcPts val="1800"/>
              </a:spcBef>
              <a:spcAft>
                <a:spcPts val="0"/>
              </a:spcAft>
              <a:buNone/>
              <a:tabLst/>
              <a:defRPr lang="en-US" sz="1400" b="1" i="0" u="none" strike="noStrike" kern="1200" cap="none" spc="0" baseline="0">
                <a:solidFill>
                  <a:srgbClr val="173E61"/>
                </a:solidFill>
                <a:uFillTx/>
                <a:latin typeface="Arial"/>
              </a:defRPr>
            </a:lvl1pPr>
            <a:lvl2pPr marL="0" marR="0" lvl="1" indent="0" algn="l" defTabSz="685800" rtl="0" eaLnBrk="1" fontAlgn="auto" hangingPunct="1">
              <a:lnSpc>
                <a:spcPct val="100000"/>
              </a:lnSpc>
              <a:spcBef>
                <a:spcPts val="900"/>
              </a:spcBef>
              <a:spcAft>
                <a:spcPts val="0"/>
              </a:spcAft>
              <a:buNone/>
              <a:tabLst/>
              <a:defRPr lang="en-US" sz="1400" b="0" i="0" u="none" strike="noStrike" kern="1200" cap="none" spc="0" baseline="0">
                <a:solidFill>
                  <a:srgbClr val="173E61"/>
                </a:solidFill>
                <a:uFillTx/>
                <a:latin typeface="Arial"/>
              </a:defRPr>
            </a:lvl2pPr>
            <a:lvl3pPr marL="143999" marR="0" lvl="2" indent="-143999" algn="l" defTabSz="685800" rtl="0" eaLnBrk="1" fontAlgn="auto" hangingPunct="1">
              <a:lnSpc>
                <a:spcPct val="100000"/>
              </a:lnSpc>
              <a:spcBef>
                <a:spcPts val="900"/>
              </a:spcBef>
              <a:spcAft>
                <a:spcPts val="0"/>
              </a:spcAft>
              <a:buSzPct val="100000"/>
              <a:buFont typeface="Arial" pitchFamily="34"/>
              <a:buChar char="•"/>
              <a:tabLst/>
              <a:defRPr lang="en-US" sz="1400" b="0" i="0" u="none" strike="noStrike" kern="1200" cap="none" spc="0" baseline="0">
                <a:solidFill>
                  <a:srgbClr val="173E61"/>
                </a:solidFill>
                <a:uFillTx/>
                <a:latin typeface="Arial"/>
              </a:defRPr>
            </a:lvl3pPr>
            <a:lvl4pPr marL="287999" marR="0" lvl="3" indent="-287999" algn="l" defTabSz="685800" rtl="0" eaLnBrk="1" fontAlgn="auto" hangingPunct="1">
              <a:lnSpc>
                <a:spcPct val="100000"/>
              </a:lnSpc>
              <a:spcBef>
                <a:spcPts val="900"/>
              </a:spcBef>
              <a:spcAft>
                <a:spcPts val="0"/>
              </a:spcAft>
              <a:buSzPct val="100000"/>
              <a:buFont typeface="Arial"/>
              <a:buAutoNum type="arabicParenR"/>
              <a:tabLst/>
              <a:defRPr lang="en-US" sz="1400" b="0" i="0" u="none" strike="noStrike" kern="1200" cap="none" spc="0" baseline="0">
                <a:solidFill>
                  <a:srgbClr val="173E61"/>
                </a:solidFill>
                <a:uFillTx/>
                <a:latin typeface="Arial"/>
              </a:defRPr>
            </a:lvl4pPr>
            <a:lvl5pPr marL="287999" marR="0" lvl="4" indent="-287999" algn="l" defTabSz="685800" rtl="0" eaLnBrk="1" fontAlgn="auto" hangingPunct="1">
              <a:lnSpc>
                <a:spcPct val="100000"/>
              </a:lnSpc>
              <a:spcBef>
                <a:spcPts val="900"/>
              </a:spcBef>
              <a:spcAft>
                <a:spcPts val="0"/>
              </a:spcAft>
              <a:buSzPct val="100000"/>
              <a:buFont typeface="Arial"/>
              <a:buAutoNum type="alphaLcParenR"/>
              <a:tabLst/>
              <a:defRPr lang="en-US" sz="1400" b="0" i="0" u="none" strike="noStrike" kern="1200" cap="none" spc="0" baseline="0">
                <a:solidFill>
                  <a:srgbClr val="173E61"/>
                </a:solidFill>
                <a:uFillTx/>
                <a:latin typeface="Aria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2000"/>
              </a:spcBef>
              <a:buFont typeface="Wingdings" pitchFamily="2" charset="2"/>
              <a:buChar char="q"/>
            </a:pPr>
            <a:r>
              <a:rPr lang="en-GB" sz="2000" dirty="0"/>
              <a:t>[2024] EWHC 2674 (Ch) </a:t>
            </a:r>
          </a:p>
          <a:p>
            <a:pPr marL="342900" indent="-342900">
              <a:spcBef>
                <a:spcPts val="2000"/>
              </a:spcBef>
              <a:buFont typeface="Wingdings" pitchFamily="2" charset="2"/>
              <a:buChar char="q"/>
            </a:pPr>
            <a:r>
              <a:rPr lang="en-GB" sz="2000" b="0" dirty="0"/>
              <a:t>US$1 billion fraud claim</a:t>
            </a:r>
          </a:p>
          <a:p>
            <a:pPr marL="342900" indent="-342900">
              <a:spcBef>
                <a:spcPts val="2000"/>
              </a:spcBef>
              <a:buFont typeface="Wingdings" pitchFamily="2" charset="2"/>
              <a:buChar char="q"/>
            </a:pPr>
            <a:r>
              <a:rPr lang="en-GB" sz="2000" b="0" dirty="0"/>
              <a:t>WFOs granted in 2022</a:t>
            </a:r>
          </a:p>
          <a:p>
            <a:pPr marL="342900" indent="-342900">
              <a:spcBef>
                <a:spcPts val="2000"/>
              </a:spcBef>
              <a:buFont typeface="Wingdings" pitchFamily="2" charset="2"/>
              <a:buChar char="q"/>
            </a:pPr>
            <a:r>
              <a:rPr lang="en-GB" sz="2000" b="0" dirty="0"/>
              <a:t>Cs sought further disclosure in respect of</a:t>
            </a:r>
          </a:p>
          <a:p>
            <a:pPr marL="745199" lvl="3" indent="-457200">
              <a:spcBef>
                <a:spcPts val="2000"/>
              </a:spcBef>
              <a:buFont typeface="+mj-lt"/>
              <a:buAutoNum type="alphaLcParenR"/>
            </a:pPr>
            <a:r>
              <a:rPr lang="en-GB" sz="2000" dirty="0"/>
              <a:t>receivables owed from third party</a:t>
            </a:r>
          </a:p>
          <a:p>
            <a:pPr marL="745199" lvl="3" indent="-457200">
              <a:spcBef>
                <a:spcPts val="2000"/>
              </a:spcBef>
              <a:buFont typeface="+mj-lt"/>
              <a:buAutoNum type="alphaLcParenR"/>
            </a:pPr>
            <a:r>
              <a:rPr lang="en-GB" sz="2000" dirty="0"/>
              <a:t>litigation funding agreement</a:t>
            </a:r>
          </a:p>
          <a:p>
            <a:pPr marL="342900" lvl="1" indent="-342900">
              <a:spcBef>
                <a:spcPts val="2000"/>
              </a:spcBef>
              <a:buFont typeface="Wingdings" pitchFamily="2" charset="2"/>
              <a:buChar char="q"/>
            </a:pPr>
            <a:r>
              <a:rPr lang="en-GB" sz="2000" dirty="0"/>
              <a:t>Issues as to appropriateness of disclosure &amp; jurisdiction to grant it</a:t>
            </a:r>
          </a:p>
        </p:txBody>
      </p:sp>
      <p:sp>
        <p:nvSpPr>
          <p:cNvPr id="3" name="TextBox 2">
            <a:extLst>
              <a:ext uri="{FF2B5EF4-FFF2-40B4-BE49-F238E27FC236}">
                <a16:creationId xmlns:a16="http://schemas.microsoft.com/office/drawing/2014/main" id="{911AF66A-5330-A30F-3AF3-BE678322C829}"/>
              </a:ext>
            </a:extLst>
          </p:cNvPr>
          <p:cNvSpPr txBox="1"/>
          <p:nvPr/>
        </p:nvSpPr>
        <p:spPr>
          <a:xfrm>
            <a:off x="1561512" y="1177159"/>
            <a:ext cx="8770158" cy="1138773"/>
          </a:xfrm>
          <a:prstGeom prst="rect">
            <a:avLst/>
          </a:prstGeom>
          <a:noFill/>
        </p:spPr>
        <p:txBody>
          <a:bodyPr wrap="none" rtlCol="0">
            <a:spAutoFit/>
          </a:bodyPr>
          <a:lstStyle/>
          <a:p>
            <a:r>
              <a:rPr lang="en-US" sz="3200" b="1" i="1" dirty="0">
                <a:solidFill>
                  <a:schemeClr val="accent1">
                    <a:lumMod val="75000"/>
                  </a:schemeClr>
                </a:solidFill>
                <a:latin typeface="Arial" panose="020B0604020202020204" pitchFamily="34" charset="0"/>
                <a:cs typeface="Arial" panose="020B0604020202020204" pitchFamily="34" charset="0"/>
              </a:rPr>
              <a:t>Harrington &amp; Charles Trading v Mehta &amp; Ors</a:t>
            </a:r>
          </a:p>
          <a:p>
            <a:endParaRPr lang="en-US" dirty="0"/>
          </a:p>
          <a:p>
            <a:endParaRPr lang="en-US" dirty="0"/>
          </a:p>
        </p:txBody>
      </p:sp>
    </p:spTree>
    <p:extLst>
      <p:ext uri="{BB962C8B-B14F-4D97-AF65-F5344CB8AC3E}">
        <p14:creationId xmlns:p14="http://schemas.microsoft.com/office/powerpoint/2010/main" val="173735119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73D196-A376-3575-41F9-5375E2DC0E76}"/>
              </a:ext>
            </a:extLst>
          </p:cNvPr>
          <p:cNvSpPr txBox="1">
            <a:spLocks/>
          </p:cNvSpPr>
          <p:nvPr/>
        </p:nvSpPr>
        <p:spPr>
          <a:xfrm>
            <a:off x="2124022" y="2091559"/>
            <a:ext cx="8207648" cy="3921957"/>
          </a:xfrm>
          <a:prstGeom prst="rect">
            <a:avLst/>
          </a:prstGeom>
          <a:noFill/>
          <a:ln>
            <a:noFill/>
          </a:ln>
        </p:spPr>
        <p:txBody>
          <a:bodyPr vert="horz" wrap="square" lIns="0" tIns="0" rIns="91440" bIns="45720" anchor="t" anchorCtr="0" compatLnSpc="1">
            <a:normAutofit/>
          </a:bodyPr>
          <a:lstStyle>
            <a:lvl1pPr marL="0" marR="0" lvl="0" indent="0" algn="l" defTabSz="685800" rtl="0" eaLnBrk="1" fontAlgn="auto" hangingPunct="1">
              <a:lnSpc>
                <a:spcPct val="100000"/>
              </a:lnSpc>
              <a:spcBef>
                <a:spcPts val="1800"/>
              </a:spcBef>
              <a:spcAft>
                <a:spcPts val="0"/>
              </a:spcAft>
              <a:buNone/>
              <a:tabLst/>
              <a:defRPr lang="en-US" sz="1400" b="1" i="0" u="none" strike="noStrike" kern="1200" cap="none" spc="0" baseline="0">
                <a:solidFill>
                  <a:srgbClr val="173E61"/>
                </a:solidFill>
                <a:uFillTx/>
                <a:latin typeface="Arial"/>
              </a:defRPr>
            </a:lvl1pPr>
            <a:lvl2pPr marL="0" marR="0" lvl="1" indent="0" algn="l" defTabSz="685800" rtl="0" eaLnBrk="1" fontAlgn="auto" hangingPunct="1">
              <a:lnSpc>
                <a:spcPct val="100000"/>
              </a:lnSpc>
              <a:spcBef>
                <a:spcPts val="900"/>
              </a:spcBef>
              <a:spcAft>
                <a:spcPts val="0"/>
              </a:spcAft>
              <a:buNone/>
              <a:tabLst/>
              <a:defRPr lang="en-US" sz="1400" b="0" i="0" u="none" strike="noStrike" kern="1200" cap="none" spc="0" baseline="0">
                <a:solidFill>
                  <a:srgbClr val="173E61"/>
                </a:solidFill>
                <a:uFillTx/>
                <a:latin typeface="Arial"/>
              </a:defRPr>
            </a:lvl2pPr>
            <a:lvl3pPr marL="143999" marR="0" lvl="2" indent="-143999" algn="l" defTabSz="685800" rtl="0" eaLnBrk="1" fontAlgn="auto" hangingPunct="1">
              <a:lnSpc>
                <a:spcPct val="100000"/>
              </a:lnSpc>
              <a:spcBef>
                <a:spcPts val="900"/>
              </a:spcBef>
              <a:spcAft>
                <a:spcPts val="0"/>
              </a:spcAft>
              <a:buSzPct val="100000"/>
              <a:buFont typeface="Arial" pitchFamily="34"/>
              <a:buChar char="•"/>
              <a:tabLst/>
              <a:defRPr lang="en-US" sz="1400" b="0" i="0" u="none" strike="noStrike" kern="1200" cap="none" spc="0" baseline="0">
                <a:solidFill>
                  <a:srgbClr val="173E61"/>
                </a:solidFill>
                <a:uFillTx/>
                <a:latin typeface="Arial"/>
              </a:defRPr>
            </a:lvl3pPr>
            <a:lvl4pPr marL="287999" marR="0" lvl="3" indent="-287999" algn="l" defTabSz="685800" rtl="0" eaLnBrk="1" fontAlgn="auto" hangingPunct="1">
              <a:lnSpc>
                <a:spcPct val="100000"/>
              </a:lnSpc>
              <a:spcBef>
                <a:spcPts val="900"/>
              </a:spcBef>
              <a:spcAft>
                <a:spcPts val="0"/>
              </a:spcAft>
              <a:buSzPct val="100000"/>
              <a:buFont typeface="Arial"/>
              <a:buAutoNum type="arabicParenR"/>
              <a:tabLst/>
              <a:defRPr lang="en-US" sz="1400" b="0" i="0" u="none" strike="noStrike" kern="1200" cap="none" spc="0" baseline="0">
                <a:solidFill>
                  <a:srgbClr val="173E61"/>
                </a:solidFill>
                <a:uFillTx/>
                <a:latin typeface="Arial"/>
              </a:defRPr>
            </a:lvl4pPr>
            <a:lvl5pPr marL="287999" marR="0" lvl="4" indent="-287999" algn="l" defTabSz="685800" rtl="0" eaLnBrk="1" fontAlgn="auto" hangingPunct="1">
              <a:lnSpc>
                <a:spcPct val="100000"/>
              </a:lnSpc>
              <a:spcBef>
                <a:spcPts val="900"/>
              </a:spcBef>
              <a:spcAft>
                <a:spcPts val="0"/>
              </a:spcAft>
              <a:buSzPct val="100000"/>
              <a:buFont typeface="Arial"/>
              <a:buAutoNum type="alphaLcParenR"/>
              <a:tabLst/>
              <a:defRPr lang="en-US" sz="1400" b="0" i="0" u="none" strike="noStrike" kern="1200" cap="none" spc="0" baseline="0">
                <a:solidFill>
                  <a:srgbClr val="173E61"/>
                </a:solidFill>
                <a:uFillTx/>
                <a:latin typeface="Aria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2000"/>
              </a:spcBef>
              <a:buFont typeface="Wingdings" pitchFamily="2" charset="2"/>
              <a:buChar char="q"/>
            </a:pPr>
            <a:r>
              <a:rPr lang="en-GB" sz="2000" b="0" dirty="0"/>
              <a:t>Inherent jurisdiction to ensure effectiveness of orders</a:t>
            </a:r>
          </a:p>
          <a:p>
            <a:pPr marL="342900" indent="-342900">
              <a:spcBef>
                <a:spcPts val="2000"/>
              </a:spcBef>
              <a:buFont typeface="Wingdings" pitchFamily="2" charset="2"/>
              <a:buChar char="q"/>
            </a:pPr>
            <a:r>
              <a:rPr lang="en-GB" sz="2000" b="0" dirty="0"/>
              <a:t>CPR 25.1(1)(g): Court’s power to order interim relief includes </a:t>
            </a:r>
            <a:r>
              <a:rPr lang="en-GB" sz="2000" b="0" i="1" dirty="0"/>
              <a:t>“an order directing a party to provide information about relevant property or assets, including their location, which are or may be the subject of an application for a freezing injunction”</a:t>
            </a:r>
            <a:endParaRPr lang="en-GB" sz="2000" b="0" dirty="0"/>
          </a:p>
          <a:p>
            <a:pPr marL="342900" indent="-342900">
              <a:spcBef>
                <a:spcPts val="2000"/>
              </a:spcBef>
              <a:buFont typeface="Wingdings" pitchFamily="2" charset="2"/>
              <a:buChar char="q"/>
            </a:pPr>
            <a:r>
              <a:rPr lang="en-GB" sz="2000" b="0" i="1" dirty="0"/>
              <a:t>JSC BTA Bank v Ablyazov</a:t>
            </a:r>
            <a:r>
              <a:rPr lang="en-GB" sz="2000" b="0" dirty="0"/>
              <a:t> [2011] EWHC 2664 (Comm) (Christopher Clarke J): jurisdiction is </a:t>
            </a:r>
            <a:r>
              <a:rPr lang="en-GB" sz="2000" b="0" i="1" dirty="0"/>
              <a:t>“essentially protective: its purpose is to ensure that assets are not disposed of in (disguised) breach of the freezing order. The order may be made if it is just and convenient to make it in order to ensure that the injunction is effective”</a:t>
            </a:r>
            <a:endParaRPr lang="en-GB" sz="2000" b="0" dirty="0"/>
          </a:p>
          <a:p>
            <a:pPr marL="342900" indent="-342900">
              <a:spcBef>
                <a:spcPts val="2000"/>
              </a:spcBef>
              <a:buFont typeface="Wingdings" pitchFamily="2" charset="2"/>
              <a:buChar char="q"/>
            </a:pPr>
            <a:endParaRPr lang="en-GB" sz="2000" dirty="0"/>
          </a:p>
          <a:p>
            <a:pPr lvl="1">
              <a:spcBef>
                <a:spcPts val="2000"/>
              </a:spcBef>
            </a:pPr>
            <a:endParaRPr lang="en-GB" sz="2000" dirty="0"/>
          </a:p>
        </p:txBody>
      </p:sp>
      <p:sp>
        <p:nvSpPr>
          <p:cNvPr id="3" name="TextBox 2">
            <a:extLst>
              <a:ext uri="{FF2B5EF4-FFF2-40B4-BE49-F238E27FC236}">
                <a16:creationId xmlns:a16="http://schemas.microsoft.com/office/drawing/2014/main" id="{5B05EA5D-BD74-4BD8-A834-2C82125ED8A1}"/>
              </a:ext>
            </a:extLst>
          </p:cNvPr>
          <p:cNvSpPr txBox="1"/>
          <p:nvPr/>
        </p:nvSpPr>
        <p:spPr>
          <a:xfrm>
            <a:off x="4466897" y="1156138"/>
            <a:ext cx="2222083" cy="523220"/>
          </a:xfrm>
          <a:prstGeom prst="rect">
            <a:avLst/>
          </a:prstGeom>
          <a:noFill/>
        </p:spPr>
        <p:txBody>
          <a:bodyPr wrap="none" rtlCol="0">
            <a:spAutoFit/>
          </a:bodyPr>
          <a:lstStyle/>
          <a:p>
            <a:r>
              <a:rPr lang="en-GB" sz="2800" b="1" dirty="0">
                <a:solidFill>
                  <a:schemeClr val="accent1">
                    <a:lumMod val="75000"/>
                  </a:schemeClr>
                </a:solidFill>
                <a:latin typeface="Arial" panose="020B0604020202020204" pitchFamily="34" charset="0"/>
                <a:cs typeface="Arial" panose="020B0604020202020204" pitchFamily="34" charset="0"/>
              </a:rPr>
              <a:t>Jurisdiction</a:t>
            </a:r>
            <a:endParaRPr lang="en-US" b="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410903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7761F84-D4FC-CCA1-1A9B-185DC779D4B4}"/>
              </a:ext>
            </a:extLst>
          </p:cNvPr>
          <p:cNvSpPr txBox="1">
            <a:spLocks/>
          </p:cNvSpPr>
          <p:nvPr/>
        </p:nvSpPr>
        <p:spPr>
          <a:xfrm>
            <a:off x="2103001" y="2511973"/>
            <a:ext cx="8207648" cy="4163695"/>
          </a:xfrm>
          <a:prstGeom prst="rect">
            <a:avLst/>
          </a:prstGeom>
          <a:noFill/>
          <a:ln>
            <a:noFill/>
          </a:ln>
        </p:spPr>
        <p:txBody>
          <a:bodyPr vert="horz" wrap="square" lIns="0" tIns="0" rIns="91440" bIns="45720" anchor="t" anchorCtr="0" compatLnSpc="1">
            <a:normAutofit/>
          </a:bodyPr>
          <a:lstStyle>
            <a:lvl1pPr marL="0" marR="0" lvl="0" indent="0" algn="l" defTabSz="685800" rtl="0" eaLnBrk="1" fontAlgn="auto" hangingPunct="1">
              <a:lnSpc>
                <a:spcPct val="100000"/>
              </a:lnSpc>
              <a:spcBef>
                <a:spcPts val="1800"/>
              </a:spcBef>
              <a:spcAft>
                <a:spcPts val="0"/>
              </a:spcAft>
              <a:buNone/>
              <a:tabLst/>
              <a:defRPr lang="en-US" sz="1400" b="1" i="0" u="none" strike="noStrike" kern="1200" cap="none" spc="0" baseline="0">
                <a:solidFill>
                  <a:srgbClr val="173E61"/>
                </a:solidFill>
                <a:uFillTx/>
                <a:latin typeface="Arial"/>
              </a:defRPr>
            </a:lvl1pPr>
            <a:lvl2pPr marL="0" marR="0" lvl="1" indent="0" algn="l" defTabSz="685800" rtl="0" eaLnBrk="1" fontAlgn="auto" hangingPunct="1">
              <a:lnSpc>
                <a:spcPct val="100000"/>
              </a:lnSpc>
              <a:spcBef>
                <a:spcPts val="900"/>
              </a:spcBef>
              <a:spcAft>
                <a:spcPts val="0"/>
              </a:spcAft>
              <a:buNone/>
              <a:tabLst/>
              <a:defRPr lang="en-US" sz="1400" b="0" i="0" u="none" strike="noStrike" kern="1200" cap="none" spc="0" baseline="0">
                <a:solidFill>
                  <a:srgbClr val="173E61"/>
                </a:solidFill>
                <a:uFillTx/>
                <a:latin typeface="Arial"/>
              </a:defRPr>
            </a:lvl2pPr>
            <a:lvl3pPr marL="143999" marR="0" lvl="2" indent="-143999" algn="l" defTabSz="685800" rtl="0" eaLnBrk="1" fontAlgn="auto" hangingPunct="1">
              <a:lnSpc>
                <a:spcPct val="100000"/>
              </a:lnSpc>
              <a:spcBef>
                <a:spcPts val="900"/>
              </a:spcBef>
              <a:spcAft>
                <a:spcPts val="0"/>
              </a:spcAft>
              <a:buSzPct val="100000"/>
              <a:buFont typeface="Arial" pitchFamily="34"/>
              <a:buChar char="•"/>
              <a:tabLst/>
              <a:defRPr lang="en-US" sz="1400" b="0" i="0" u="none" strike="noStrike" kern="1200" cap="none" spc="0" baseline="0">
                <a:solidFill>
                  <a:srgbClr val="173E61"/>
                </a:solidFill>
                <a:uFillTx/>
                <a:latin typeface="Arial"/>
              </a:defRPr>
            </a:lvl3pPr>
            <a:lvl4pPr marL="287999" marR="0" lvl="3" indent="-287999" algn="l" defTabSz="685800" rtl="0" eaLnBrk="1" fontAlgn="auto" hangingPunct="1">
              <a:lnSpc>
                <a:spcPct val="100000"/>
              </a:lnSpc>
              <a:spcBef>
                <a:spcPts val="900"/>
              </a:spcBef>
              <a:spcAft>
                <a:spcPts val="0"/>
              </a:spcAft>
              <a:buSzPct val="100000"/>
              <a:buFont typeface="Arial"/>
              <a:buAutoNum type="arabicParenR"/>
              <a:tabLst/>
              <a:defRPr lang="en-US" sz="1400" b="0" i="0" u="none" strike="noStrike" kern="1200" cap="none" spc="0" baseline="0">
                <a:solidFill>
                  <a:srgbClr val="173E61"/>
                </a:solidFill>
                <a:uFillTx/>
                <a:latin typeface="Arial"/>
              </a:defRPr>
            </a:lvl4pPr>
            <a:lvl5pPr marL="287999" marR="0" lvl="4" indent="-287999" algn="l" defTabSz="685800" rtl="0" eaLnBrk="1" fontAlgn="auto" hangingPunct="1">
              <a:lnSpc>
                <a:spcPct val="100000"/>
              </a:lnSpc>
              <a:spcBef>
                <a:spcPts val="900"/>
              </a:spcBef>
              <a:spcAft>
                <a:spcPts val="0"/>
              </a:spcAft>
              <a:buSzPct val="100000"/>
              <a:buFont typeface="Arial"/>
              <a:buAutoNum type="alphaLcParenR"/>
              <a:tabLst/>
              <a:defRPr lang="en-US" sz="1400" b="0" i="0" u="none" strike="noStrike" kern="1200" cap="none" spc="0" baseline="0">
                <a:solidFill>
                  <a:srgbClr val="173E61"/>
                </a:solidFill>
                <a:uFillTx/>
                <a:latin typeface="Aria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2000"/>
              </a:spcBef>
            </a:pPr>
            <a:r>
              <a:rPr lang="en-GB" sz="2000" b="0" dirty="0"/>
              <a:t>Per </a:t>
            </a:r>
            <a:r>
              <a:rPr lang="en-GB" sz="2000" b="0" dirty="0" err="1"/>
              <a:t>Zacaroli</a:t>
            </a:r>
            <a:r>
              <a:rPr lang="en-GB" sz="2000" b="0" dirty="0"/>
              <a:t> J, further information can be ordered to:</a:t>
            </a:r>
          </a:p>
          <a:p>
            <a:pPr marL="457200" indent="-457200">
              <a:spcBef>
                <a:spcPts val="2000"/>
              </a:spcBef>
              <a:buFont typeface="+mj-lt"/>
              <a:buAutoNum type="arabicPeriod"/>
            </a:pPr>
            <a:r>
              <a:rPr lang="en-GB" sz="2000" b="0" dirty="0"/>
              <a:t>Ensure no continuing breaches of the freezing order</a:t>
            </a:r>
          </a:p>
          <a:p>
            <a:pPr marL="457200" indent="-457200">
              <a:spcBef>
                <a:spcPts val="2000"/>
              </a:spcBef>
              <a:buFont typeface="+mj-lt"/>
              <a:buAutoNum type="arabicPeriod"/>
            </a:pPr>
            <a:r>
              <a:rPr lang="en-GB" sz="2000" b="0" dirty="0"/>
              <a:t>Explore an obvious discrepancy between former and current assets</a:t>
            </a:r>
          </a:p>
          <a:p>
            <a:pPr marL="457200" indent="-457200">
              <a:spcBef>
                <a:spcPts val="2000"/>
              </a:spcBef>
              <a:buFont typeface="+mj-lt"/>
              <a:buAutoNum type="arabicPeriod"/>
            </a:pPr>
            <a:r>
              <a:rPr lang="en-GB" sz="2000" b="0" dirty="0"/>
              <a:t>Reveal that assets outside the freezing order should be included within it</a:t>
            </a:r>
          </a:p>
          <a:p>
            <a:pPr marL="342900" indent="-342900">
              <a:spcBef>
                <a:spcPts val="2000"/>
              </a:spcBef>
              <a:buFont typeface="Wingdings" pitchFamily="2" charset="2"/>
              <a:buChar char="q"/>
            </a:pPr>
            <a:endParaRPr lang="en-GB" sz="2000" dirty="0"/>
          </a:p>
          <a:p>
            <a:pPr lvl="1">
              <a:spcBef>
                <a:spcPts val="2000"/>
              </a:spcBef>
            </a:pPr>
            <a:endParaRPr lang="en-GB" sz="2000" dirty="0"/>
          </a:p>
        </p:txBody>
      </p:sp>
      <p:sp>
        <p:nvSpPr>
          <p:cNvPr id="3" name="TextBox 2">
            <a:extLst>
              <a:ext uri="{FF2B5EF4-FFF2-40B4-BE49-F238E27FC236}">
                <a16:creationId xmlns:a16="http://schemas.microsoft.com/office/drawing/2014/main" id="{8EE061C5-A39E-2C24-74B9-4CBBFF7FBD4A}"/>
              </a:ext>
            </a:extLst>
          </p:cNvPr>
          <p:cNvSpPr txBox="1"/>
          <p:nvPr/>
        </p:nvSpPr>
        <p:spPr>
          <a:xfrm>
            <a:off x="1997762" y="1135118"/>
            <a:ext cx="8196475" cy="1231106"/>
          </a:xfrm>
          <a:prstGeom prst="rect">
            <a:avLst/>
          </a:prstGeom>
          <a:noFill/>
        </p:spPr>
        <p:txBody>
          <a:bodyPr wrap="none" rtlCol="0">
            <a:spAutoFit/>
          </a:bodyPr>
          <a:lstStyle/>
          <a:p>
            <a:r>
              <a:rPr lang="en-GB" sz="2800" b="1" dirty="0">
                <a:solidFill>
                  <a:schemeClr val="accent1">
                    <a:lumMod val="75000"/>
                  </a:schemeClr>
                </a:solidFill>
                <a:latin typeface="Arial" panose="020B0604020202020204" pitchFamily="34" charset="0"/>
                <a:cs typeface="Arial" panose="020B0604020202020204" pitchFamily="34" charset="0"/>
              </a:rPr>
              <a:t>Purpose: </a:t>
            </a:r>
            <a:r>
              <a:rPr lang="en-GB" sz="2800" b="1" i="1" dirty="0">
                <a:solidFill>
                  <a:schemeClr val="accent1">
                    <a:lumMod val="75000"/>
                  </a:schemeClr>
                </a:solidFill>
                <a:latin typeface="Arial" panose="020B0604020202020204" pitchFamily="34" charset="0"/>
                <a:cs typeface="Arial" panose="020B0604020202020204" pitchFamily="34" charset="0"/>
              </a:rPr>
              <a:t>HMRC v Malde </a:t>
            </a:r>
            <a:r>
              <a:rPr lang="en-GB" sz="2800" b="1" dirty="0">
                <a:solidFill>
                  <a:schemeClr val="accent1">
                    <a:lumMod val="75000"/>
                  </a:schemeClr>
                </a:solidFill>
                <a:latin typeface="Arial" panose="020B0604020202020204" pitchFamily="34" charset="0"/>
                <a:cs typeface="Arial" panose="020B0604020202020204" pitchFamily="34" charset="0"/>
              </a:rPr>
              <a:t>[2021] EWHC 100 (Ch)</a:t>
            </a:r>
          </a:p>
          <a:p>
            <a:endParaRPr lang="en-GB" sz="2800" b="1" dirty="0">
              <a:solidFill>
                <a:schemeClr val="accent1">
                  <a:lumMod val="75000"/>
                </a:schemeClr>
              </a:solidFill>
              <a:latin typeface="Arial" panose="020B0604020202020204" pitchFamily="34" charset="0"/>
              <a:cs typeface="Arial" panose="020B0604020202020204" pitchFamily="34" charset="0"/>
            </a:endParaRPr>
          </a:p>
          <a:p>
            <a:endParaRPr lang="en-US" b="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893657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040DF55-59C7-59F2-F663-52CC99D65A40}"/>
              </a:ext>
            </a:extLst>
          </p:cNvPr>
          <p:cNvSpPr txBox="1">
            <a:spLocks/>
          </p:cNvSpPr>
          <p:nvPr/>
        </p:nvSpPr>
        <p:spPr>
          <a:xfrm>
            <a:off x="2092491" y="2112580"/>
            <a:ext cx="8207648" cy="4163695"/>
          </a:xfrm>
          <a:prstGeom prst="rect">
            <a:avLst/>
          </a:prstGeom>
          <a:noFill/>
          <a:ln>
            <a:noFill/>
          </a:ln>
        </p:spPr>
        <p:txBody>
          <a:bodyPr vert="horz" wrap="square" lIns="0" tIns="0" rIns="91440" bIns="45720" anchor="t" anchorCtr="0" compatLnSpc="1">
            <a:normAutofit/>
          </a:bodyPr>
          <a:lstStyle>
            <a:lvl1pPr marL="0" marR="0" lvl="0" indent="0" algn="l" defTabSz="685800" rtl="0" eaLnBrk="1" fontAlgn="auto" hangingPunct="1">
              <a:lnSpc>
                <a:spcPct val="100000"/>
              </a:lnSpc>
              <a:spcBef>
                <a:spcPts val="1800"/>
              </a:spcBef>
              <a:spcAft>
                <a:spcPts val="0"/>
              </a:spcAft>
              <a:buNone/>
              <a:tabLst/>
              <a:defRPr lang="en-US" sz="1400" b="1" i="0" u="none" strike="noStrike" kern="1200" cap="none" spc="0" baseline="0">
                <a:solidFill>
                  <a:srgbClr val="173E61"/>
                </a:solidFill>
                <a:uFillTx/>
                <a:latin typeface="Arial"/>
              </a:defRPr>
            </a:lvl1pPr>
            <a:lvl2pPr marL="0" marR="0" lvl="1" indent="0" algn="l" defTabSz="685800" rtl="0" eaLnBrk="1" fontAlgn="auto" hangingPunct="1">
              <a:lnSpc>
                <a:spcPct val="100000"/>
              </a:lnSpc>
              <a:spcBef>
                <a:spcPts val="900"/>
              </a:spcBef>
              <a:spcAft>
                <a:spcPts val="0"/>
              </a:spcAft>
              <a:buNone/>
              <a:tabLst/>
              <a:defRPr lang="en-US" sz="1400" b="0" i="0" u="none" strike="noStrike" kern="1200" cap="none" spc="0" baseline="0">
                <a:solidFill>
                  <a:srgbClr val="173E61"/>
                </a:solidFill>
                <a:uFillTx/>
                <a:latin typeface="Arial"/>
              </a:defRPr>
            </a:lvl2pPr>
            <a:lvl3pPr marL="143999" marR="0" lvl="2" indent="-143999" algn="l" defTabSz="685800" rtl="0" eaLnBrk="1" fontAlgn="auto" hangingPunct="1">
              <a:lnSpc>
                <a:spcPct val="100000"/>
              </a:lnSpc>
              <a:spcBef>
                <a:spcPts val="900"/>
              </a:spcBef>
              <a:spcAft>
                <a:spcPts val="0"/>
              </a:spcAft>
              <a:buSzPct val="100000"/>
              <a:buFont typeface="Arial" pitchFamily="34"/>
              <a:buChar char="•"/>
              <a:tabLst/>
              <a:defRPr lang="en-US" sz="1400" b="0" i="0" u="none" strike="noStrike" kern="1200" cap="none" spc="0" baseline="0">
                <a:solidFill>
                  <a:srgbClr val="173E61"/>
                </a:solidFill>
                <a:uFillTx/>
                <a:latin typeface="Arial"/>
              </a:defRPr>
            </a:lvl3pPr>
            <a:lvl4pPr marL="287999" marR="0" lvl="3" indent="-287999" algn="l" defTabSz="685800" rtl="0" eaLnBrk="1" fontAlgn="auto" hangingPunct="1">
              <a:lnSpc>
                <a:spcPct val="100000"/>
              </a:lnSpc>
              <a:spcBef>
                <a:spcPts val="900"/>
              </a:spcBef>
              <a:spcAft>
                <a:spcPts val="0"/>
              </a:spcAft>
              <a:buSzPct val="100000"/>
              <a:buFont typeface="Arial"/>
              <a:buAutoNum type="arabicParenR"/>
              <a:tabLst/>
              <a:defRPr lang="en-US" sz="1400" b="0" i="0" u="none" strike="noStrike" kern="1200" cap="none" spc="0" baseline="0">
                <a:solidFill>
                  <a:srgbClr val="173E61"/>
                </a:solidFill>
                <a:uFillTx/>
                <a:latin typeface="Arial"/>
              </a:defRPr>
            </a:lvl4pPr>
            <a:lvl5pPr marL="287999" marR="0" lvl="4" indent="-287999" algn="l" defTabSz="685800" rtl="0" eaLnBrk="1" fontAlgn="auto" hangingPunct="1">
              <a:lnSpc>
                <a:spcPct val="100000"/>
              </a:lnSpc>
              <a:spcBef>
                <a:spcPts val="900"/>
              </a:spcBef>
              <a:spcAft>
                <a:spcPts val="0"/>
              </a:spcAft>
              <a:buSzPct val="100000"/>
              <a:buFont typeface="Arial"/>
              <a:buAutoNum type="alphaLcParenR"/>
              <a:tabLst/>
              <a:defRPr lang="en-US" sz="1400" b="0" i="0" u="none" strike="noStrike" kern="1200" cap="none" spc="0" baseline="0">
                <a:solidFill>
                  <a:srgbClr val="173E61"/>
                </a:solidFill>
                <a:uFillTx/>
                <a:latin typeface="Aria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2000"/>
              </a:spcBef>
              <a:buFont typeface="Wingdings" pitchFamily="2" charset="2"/>
              <a:buChar char="q"/>
            </a:pPr>
            <a:r>
              <a:rPr lang="en-GB" sz="2000" b="0" dirty="0"/>
              <a:t>Court will be </a:t>
            </a:r>
            <a:r>
              <a:rPr lang="en-GB" sz="2000" b="0" i="1" dirty="0"/>
              <a:t>“vigilant to prevent the abuse of seeking further evidence for some other purpose: such as to expose further inconsistencies, unduly pressurise a defendant who has already been cross-examined, yield ammunition for an application for contempt, or provide further material which might be of assistance, even if not actually deployed, in the main (foreign) proceedings”: Hildyard J in </a:t>
            </a:r>
            <a:r>
              <a:rPr lang="en-GB" sz="2000" b="0" dirty="0"/>
              <a:t>Pugachev [2015] EWHC 1694 (Comm)</a:t>
            </a:r>
          </a:p>
          <a:p>
            <a:pPr marL="342900" indent="-342900">
              <a:spcBef>
                <a:spcPts val="2000"/>
              </a:spcBef>
              <a:buFont typeface="Wingdings" pitchFamily="2" charset="2"/>
              <a:buChar char="q"/>
            </a:pPr>
            <a:r>
              <a:rPr lang="en-GB" sz="2000" b="0" dirty="0"/>
              <a:t>Court will not order evidence for purpose of founding a contempt application based on past breaches (</a:t>
            </a:r>
            <a:r>
              <a:rPr lang="en-GB" sz="2000" b="0" i="1" dirty="0"/>
              <a:t>HMRC v Malde)</a:t>
            </a:r>
            <a:r>
              <a:rPr lang="en-GB" sz="2000" b="0" dirty="0"/>
              <a:t>,</a:t>
            </a:r>
          </a:p>
          <a:p>
            <a:pPr lvl="1">
              <a:spcBef>
                <a:spcPts val="2000"/>
              </a:spcBef>
            </a:pPr>
            <a:r>
              <a:rPr lang="en-GB" sz="2000" dirty="0"/>
              <a:t> </a:t>
            </a:r>
          </a:p>
        </p:txBody>
      </p:sp>
      <p:sp>
        <p:nvSpPr>
          <p:cNvPr id="3" name="TextBox 2">
            <a:extLst>
              <a:ext uri="{FF2B5EF4-FFF2-40B4-BE49-F238E27FC236}">
                <a16:creationId xmlns:a16="http://schemas.microsoft.com/office/drawing/2014/main" id="{90A08EB4-85CF-D075-05F3-6284EB3292CD}"/>
              </a:ext>
            </a:extLst>
          </p:cNvPr>
          <p:cNvSpPr txBox="1"/>
          <p:nvPr/>
        </p:nvSpPr>
        <p:spPr>
          <a:xfrm>
            <a:off x="1997762" y="1135118"/>
            <a:ext cx="1143262" cy="800219"/>
          </a:xfrm>
          <a:prstGeom prst="rect">
            <a:avLst/>
          </a:prstGeom>
          <a:noFill/>
        </p:spPr>
        <p:txBody>
          <a:bodyPr wrap="none" rtlCol="0">
            <a:spAutoFit/>
          </a:bodyPr>
          <a:lstStyle/>
          <a:p>
            <a:r>
              <a:rPr lang="en-GB" sz="2800" b="1" dirty="0">
                <a:solidFill>
                  <a:schemeClr val="accent1">
                    <a:lumMod val="75000"/>
                  </a:schemeClr>
                </a:solidFill>
                <a:latin typeface="Arial" panose="020B0604020202020204" pitchFamily="34" charset="0"/>
                <a:cs typeface="Arial" panose="020B0604020202020204" pitchFamily="34" charset="0"/>
              </a:rPr>
              <a:t>But…</a:t>
            </a:r>
          </a:p>
          <a:p>
            <a:endParaRPr lang="en-US" b="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826369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8E113D3-1B7A-15B5-91BB-869AE51FD108}"/>
              </a:ext>
            </a:extLst>
          </p:cNvPr>
          <p:cNvSpPr txBox="1">
            <a:spLocks/>
          </p:cNvSpPr>
          <p:nvPr/>
        </p:nvSpPr>
        <p:spPr>
          <a:xfrm>
            <a:off x="2124022" y="2091559"/>
            <a:ext cx="8207648" cy="3921957"/>
          </a:xfrm>
          <a:prstGeom prst="rect">
            <a:avLst/>
          </a:prstGeom>
          <a:noFill/>
          <a:ln>
            <a:noFill/>
          </a:ln>
        </p:spPr>
        <p:txBody>
          <a:bodyPr vert="horz" wrap="square" lIns="0" tIns="0" rIns="91440" bIns="45720" anchor="t" anchorCtr="0" compatLnSpc="1">
            <a:normAutofit fontScale="85000" lnSpcReduction="20000"/>
          </a:bodyPr>
          <a:lstStyle>
            <a:lvl1pPr marL="0" marR="0" lvl="0" indent="0" algn="l" defTabSz="685800" rtl="0" eaLnBrk="1" fontAlgn="auto" hangingPunct="1">
              <a:lnSpc>
                <a:spcPct val="100000"/>
              </a:lnSpc>
              <a:spcBef>
                <a:spcPts val="1800"/>
              </a:spcBef>
              <a:spcAft>
                <a:spcPts val="0"/>
              </a:spcAft>
              <a:buNone/>
              <a:tabLst/>
              <a:defRPr lang="en-US" sz="1400" b="1" i="0" u="none" strike="noStrike" kern="1200" cap="none" spc="0" baseline="0">
                <a:solidFill>
                  <a:srgbClr val="173E61"/>
                </a:solidFill>
                <a:uFillTx/>
                <a:latin typeface="Arial"/>
              </a:defRPr>
            </a:lvl1pPr>
            <a:lvl2pPr marL="0" marR="0" lvl="1" indent="0" algn="l" defTabSz="685800" rtl="0" eaLnBrk="1" fontAlgn="auto" hangingPunct="1">
              <a:lnSpc>
                <a:spcPct val="100000"/>
              </a:lnSpc>
              <a:spcBef>
                <a:spcPts val="900"/>
              </a:spcBef>
              <a:spcAft>
                <a:spcPts val="0"/>
              </a:spcAft>
              <a:buNone/>
              <a:tabLst/>
              <a:defRPr lang="en-US" sz="1400" b="0" i="0" u="none" strike="noStrike" kern="1200" cap="none" spc="0" baseline="0">
                <a:solidFill>
                  <a:srgbClr val="173E61"/>
                </a:solidFill>
                <a:uFillTx/>
                <a:latin typeface="Arial"/>
              </a:defRPr>
            </a:lvl2pPr>
            <a:lvl3pPr marL="143999" marR="0" lvl="2" indent="-143999" algn="l" defTabSz="685800" rtl="0" eaLnBrk="1" fontAlgn="auto" hangingPunct="1">
              <a:lnSpc>
                <a:spcPct val="100000"/>
              </a:lnSpc>
              <a:spcBef>
                <a:spcPts val="900"/>
              </a:spcBef>
              <a:spcAft>
                <a:spcPts val="0"/>
              </a:spcAft>
              <a:buSzPct val="100000"/>
              <a:buFont typeface="Arial" pitchFamily="34"/>
              <a:buChar char="•"/>
              <a:tabLst/>
              <a:defRPr lang="en-US" sz="1400" b="0" i="0" u="none" strike="noStrike" kern="1200" cap="none" spc="0" baseline="0">
                <a:solidFill>
                  <a:srgbClr val="173E61"/>
                </a:solidFill>
                <a:uFillTx/>
                <a:latin typeface="Arial"/>
              </a:defRPr>
            </a:lvl3pPr>
            <a:lvl4pPr marL="287999" marR="0" lvl="3" indent="-287999" algn="l" defTabSz="685800" rtl="0" eaLnBrk="1" fontAlgn="auto" hangingPunct="1">
              <a:lnSpc>
                <a:spcPct val="100000"/>
              </a:lnSpc>
              <a:spcBef>
                <a:spcPts val="900"/>
              </a:spcBef>
              <a:spcAft>
                <a:spcPts val="0"/>
              </a:spcAft>
              <a:buSzPct val="100000"/>
              <a:buFont typeface="Arial"/>
              <a:buAutoNum type="arabicParenR"/>
              <a:tabLst/>
              <a:defRPr lang="en-US" sz="1400" b="0" i="0" u="none" strike="noStrike" kern="1200" cap="none" spc="0" baseline="0">
                <a:solidFill>
                  <a:srgbClr val="173E61"/>
                </a:solidFill>
                <a:uFillTx/>
                <a:latin typeface="Arial"/>
              </a:defRPr>
            </a:lvl4pPr>
            <a:lvl5pPr marL="287999" marR="0" lvl="4" indent="-287999" algn="l" defTabSz="685800" rtl="0" eaLnBrk="1" fontAlgn="auto" hangingPunct="1">
              <a:lnSpc>
                <a:spcPct val="100000"/>
              </a:lnSpc>
              <a:spcBef>
                <a:spcPts val="900"/>
              </a:spcBef>
              <a:spcAft>
                <a:spcPts val="0"/>
              </a:spcAft>
              <a:buSzPct val="100000"/>
              <a:buFont typeface="Arial"/>
              <a:buAutoNum type="alphaLcParenR"/>
              <a:tabLst/>
              <a:defRPr lang="en-US" sz="1400" b="0" i="0" u="none" strike="noStrike" kern="1200" cap="none" spc="0" baseline="0">
                <a:solidFill>
                  <a:srgbClr val="173E61"/>
                </a:solidFill>
                <a:uFillTx/>
                <a:latin typeface="Aria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2000"/>
              </a:spcBef>
            </a:pPr>
            <a:r>
              <a:rPr lang="en-GB" sz="2000" b="0" i="1" dirty="0"/>
              <a:t>“While there is no particular threshold for a claimant to cross in order to obtain a disclosure order, at least where an order is sought subsequent to the making of the original order on the grounds that there was a concern that the defendant was committing breaches of it, there must in general be "grounds to believe that there is a real risk that the injunction may be being broken. Whether the order is in fact made is likely to depend on the strength of those grounds and the considerations which militate in favour and against making such an order” </a:t>
            </a:r>
          </a:p>
          <a:p>
            <a:pPr algn="r">
              <a:spcBef>
                <a:spcPts val="2000"/>
              </a:spcBef>
            </a:pPr>
            <a:r>
              <a:rPr lang="en-GB" sz="2000" b="0" dirty="0"/>
              <a:t>- </a:t>
            </a:r>
            <a:r>
              <a:rPr lang="en-GB" sz="2000" b="0" i="1" dirty="0"/>
              <a:t>JSC BTA Bank v Ablyazov</a:t>
            </a:r>
            <a:r>
              <a:rPr lang="en-GB" sz="2000" b="0" dirty="0"/>
              <a:t> [2011] EWHC 2664 (Comm)</a:t>
            </a:r>
            <a:endParaRPr lang="en-GB" sz="2000" b="0" i="1" dirty="0"/>
          </a:p>
          <a:p>
            <a:pPr>
              <a:spcBef>
                <a:spcPts val="2000"/>
              </a:spcBef>
            </a:pPr>
            <a:r>
              <a:rPr lang="en-GB" sz="2000" b="0" i="1" dirty="0"/>
              <a:t>“There is a fine line between a genuine scepticism about the veracity of asset disclosure and a refusal to accept the truth of any statements made by a mistrusted defendant. This case has epitomised that line. The claimants in this case have seemingly refused to accept the truth of anything the defendants have said, querying everything and demanding documents to support every point”  </a:t>
            </a:r>
          </a:p>
          <a:p>
            <a:pPr lvl="1" algn="r">
              <a:spcBef>
                <a:spcPts val="2000"/>
              </a:spcBef>
            </a:pPr>
            <a:r>
              <a:rPr lang="en-GB" sz="2000" b="0" i="1" dirty="0"/>
              <a:t>- </a:t>
            </a:r>
            <a:r>
              <a:rPr lang="en-GB" sz="2000" b="0" i="1" dirty="0" err="1"/>
              <a:t>Jennington</a:t>
            </a:r>
            <a:r>
              <a:rPr lang="en-GB" sz="2000" b="0" i="1" dirty="0"/>
              <a:t> International v </a:t>
            </a:r>
            <a:r>
              <a:rPr lang="en-GB" sz="2000" b="0" i="1" dirty="0" err="1"/>
              <a:t>Assaubayev</a:t>
            </a:r>
            <a:r>
              <a:rPr lang="en-GB" sz="2000" b="0" i="1" dirty="0"/>
              <a:t> </a:t>
            </a:r>
            <a:r>
              <a:rPr lang="en-GB" sz="2000" b="0" dirty="0"/>
              <a:t>[2010] EWHC 2351(Ch) (Vos J)</a:t>
            </a:r>
          </a:p>
          <a:p>
            <a:pPr lvl="1">
              <a:spcBef>
                <a:spcPts val="2000"/>
              </a:spcBef>
            </a:pPr>
            <a:endParaRPr lang="en-GB" sz="2000" dirty="0"/>
          </a:p>
        </p:txBody>
      </p:sp>
      <p:sp>
        <p:nvSpPr>
          <p:cNvPr id="3" name="TextBox 2">
            <a:extLst>
              <a:ext uri="{FF2B5EF4-FFF2-40B4-BE49-F238E27FC236}">
                <a16:creationId xmlns:a16="http://schemas.microsoft.com/office/drawing/2014/main" id="{3C34B8C7-C193-51E0-8748-ED2CE08E4C55}"/>
              </a:ext>
            </a:extLst>
          </p:cNvPr>
          <p:cNvSpPr txBox="1"/>
          <p:nvPr/>
        </p:nvSpPr>
        <p:spPr>
          <a:xfrm>
            <a:off x="4466897" y="1156138"/>
            <a:ext cx="1922321" cy="523220"/>
          </a:xfrm>
          <a:prstGeom prst="rect">
            <a:avLst/>
          </a:prstGeom>
          <a:noFill/>
        </p:spPr>
        <p:txBody>
          <a:bodyPr wrap="none" rtlCol="0">
            <a:spAutoFit/>
          </a:bodyPr>
          <a:lstStyle/>
          <a:p>
            <a:r>
              <a:rPr lang="en-GB" sz="2800" b="1" dirty="0">
                <a:solidFill>
                  <a:schemeClr val="accent1">
                    <a:lumMod val="75000"/>
                  </a:schemeClr>
                </a:solidFill>
                <a:latin typeface="Arial" panose="020B0604020202020204" pitchFamily="34" charset="0"/>
                <a:cs typeface="Arial" panose="020B0604020202020204" pitchFamily="34" charset="0"/>
              </a:rPr>
              <a:t>Threshold</a:t>
            </a:r>
            <a:endParaRPr lang="en-US" b="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6686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8684D-20E7-F209-C887-26DA373FF545}"/>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06D287E-F36D-1E41-1FF9-5BEC48B4A6F8}"/>
              </a:ext>
            </a:extLst>
          </p:cNvPr>
          <p:cNvSpPr>
            <a:spLocks noGrp="1"/>
          </p:cNvSpPr>
          <p:nvPr>
            <p:ph sz="quarter" idx="11"/>
          </p:nvPr>
        </p:nvSpPr>
        <p:spPr>
          <a:xfrm>
            <a:off x="820738" y="1571625"/>
            <a:ext cx="10551600" cy="4714875"/>
          </a:xfrm>
        </p:spPr>
        <p:txBody>
          <a:bodyPr>
            <a:normAutofit/>
          </a:bodyPr>
          <a:lstStyle/>
          <a:p>
            <a:pPr marL="342900" indent="-342900">
              <a:buFont typeface="Arial" panose="020B0604020202020204" pitchFamily="34" charset="0"/>
              <a:buChar char="•"/>
            </a:pPr>
            <a:r>
              <a:rPr lang="en-GB" sz="2400" b="0" dirty="0"/>
              <a:t>Inferences </a:t>
            </a:r>
          </a:p>
          <a:p>
            <a:pPr marL="342900" indent="-342900">
              <a:buFont typeface="Arial" panose="020B0604020202020204" pitchFamily="34" charset="0"/>
              <a:buChar char="•"/>
            </a:pPr>
            <a:r>
              <a:rPr lang="en-GB" sz="2400" b="0" i="1" dirty="0" err="1"/>
              <a:t>Suppipat</a:t>
            </a:r>
            <a:r>
              <a:rPr lang="en-GB" sz="2400" b="0" i="1" dirty="0"/>
              <a:t> v. </a:t>
            </a:r>
            <a:r>
              <a:rPr lang="en-GB" sz="2400" b="0" i="1" dirty="0" err="1"/>
              <a:t>Narongdej</a:t>
            </a:r>
            <a:r>
              <a:rPr lang="en-GB" sz="2400" b="0" i="1" dirty="0"/>
              <a:t> </a:t>
            </a:r>
            <a:r>
              <a:rPr lang="en-GB" sz="2400" b="0" dirty="0"/>
              <a:t>[2023] EWHC 1988 (Comm.) at [901]-[904]</a:t>
            </a:r>
          </a:p>
          <a:p>
            <a:pPr lvl="1"/>
            <a:endParaRPr lang="en-GB" sz="2400" dirty="0"/>
          </a:p>
        </p:txBody>
      </p:sp>
      <p:sp>
        <p:nvSpPr>
          <p:cNvPr id="3" name="Title 2">
            <a:extLst>
              <a:ext uri="{FF2B5EF4-FFF2-40B4-BE49-F238E27FC236}">
                <a16:creationId xmlns:a16="http://schemas.microsoft.com/office/drawing/2014/main" id="{44D82228-B1AB-ED55-306E-6E750F98FACB}"/>
              </a:ext>
            </a:extLst>
          </p:cNvPr>
          <p:cNvSpPr>
            <a:spLocks noGrp="1"/>
          </p:cNvSpPr>
          <p:nvPr>
            <p:ph type="title"/>
          </p:nvPr>
        </p:nvSpPr>
        <p:spPr/>
        <p:txBody>
          <a:bodyPr/>
          <a:lstStyle/>
          <a:p>
            <a:r>
              <a:rPr lang="en-GB" sz="1800" dirty="0"/>
              <a:t>IMPORTANCE OF MOTIVE </a:t>
            </a:r>
          </a:p>
        </p:txBody>
      </p:sp>
    </p:spTree>
    <p:extLst>
      <p:ext uri="{BB962C8B-B14F-4D97-AF65-F5344CB8AC3E}">
        <p14:creationId xmlns:p14="http://schemas.microsoft.com/office/powerpoint/2010/main" val="217442311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728241B-6432-EC8D-0B79-7512B74246EF}"/>
              </a:ext>
            </a:extLst>
          </p:cNvPr>
          <p:cNvSpPr txBox="1">
            <a:spLocks/>
          </p:cNvSpPr>
          <p:nvPr/>
        </p:nvSpPr>
        <p:spPr>
          <a:xfrm>
            <a:off x="2124022" y="2091559"/>
            <a:ext cx="8207648" cy="3921957"/>
          </a:xfrm>
          <a:prstGeom prst="rect">
            <a:avLst/>
          </a:prstGeom>
          <a:noFill/>
          <a:ln>
            <a:noFill/>
          </a:ln>
        </p:spPr>
        <p:txBody>
          <a:bodyPr vert="horz" wrap="square" lIns="0" tIns="0" rIns="91440" bIns="45720" anchor="t" anchorCtr="0" compatLnSpc="1">
            <a:normAutofit fontScale="92500" lnSpcReduction="10000"/>
          </a:bodyPr>
          <a:lstStyle>
            <a:lvl1pPr marL="0" marR="0" lvl="0" indent="0" algn="l" defTabSz="685800" rtl="0" eaLnBrk="1" fontAlgn="auto" hangingPunct="1">
              <a:lnSpc>
                <a:spcPct val="100000"/>
              </a:lnSpc>
              <a:spcBef>
                <a:spcPts val="1800"/>
              </a:spcBef>
              <a:spcAft>
                <a:spcPts val="0"/>
              </a:spcAft>
              <a:buNone/>
              <a:tabLst/>
              <a:defRPr lang="en-US" sz="1400" b="1" i="0" u="none" strike="noStrike" kern="1200" cap="none" spc="0" baseline="0">
                <a:solidFill>
                  <a:srgbClr val="173E61"/>
                </a:solidFill>
                <a:uFillTx/>
                <a:latin typeface="Arial"/>
              </a:defRPr>
            </a:lvl1pPr>
            <a:lvl2pPr marL="0" marR="0" lvl="1" indent="0" algn="l" defTabSz="685800" rtl="0" eaLnBrk="1" fontAlgn="auto" hangingPunct="1">
              <a:lnSpc>
                <a:spcPct val="100000"/>
              </a:lnSpc>
              <a:spcBef>
                <a:spcPts val="900"/>
              </a:spcBef>
              <a:spcAft>
                <a:spcPts val="0"/>
              </a:spcAft>
              <a:buNone/>
              <a:tabLst/>
              <a:defRPr lang="en-US" sz="1400" b="0" i="0" u="none" strike="noStrike" kern="1200" cap="none" spc="0" baseline="0">
                <a:solidFill>
                  <a:srgbClr val="173E61"/>
                </a:solidFill>
                <a:uFillTx/>
                <a:latin typeface="Arial"/>
              </a:defRPr>
            </a:lvl2pPr>
            <a:lvl3pPr marL="143999" marR="0" lvl="2" indent="-143999" algn="l" defTabSz="685800" rtl="0" eaLnBrk="1" fontAlgn="auto" hangingPunct="1">
              <a:lnSpc>
                <a:spcPct val="100000"/>
              </a:lnSpc>
              <a:spcBef>
                <a:spcPts val="900"/>
              </a:spcBef>
              <a:spcAft>
                <a:spcPts val="0"/>
              </a:spcAft>
              <a:buSzPct val="100000"/>
              <a:buFont typeface="Arial" pitchFamily="34"/>
              <a:buChar char="•"/>
              <a:tabLst/>
              <a:defRPr lang="en-US" sz="1400" b="0" i="0" u="none" strike="noStrike" kern="1200" cap="none" spc="0" baseline="0">
                <a:solidFill>
                  <a:srgbClr val="173E61"/>
                </a:solidFill>
                <a:uFillTx/>
                <a:latin typeface="Arial"/>
              </a:defRPr>
            </a:lvl3pPr>
            <a:lvl4pPr marL="287999" marR="0" lvl="3" indent="-287999" algn="l" defTabSz="685800" rtl="0" eaLnBrk="1" fontAlgn="auto" hangingPunct="1">
              <a:lnSpc>
                <a:spcPct val="100000"/>
              </a:lnSpc>
              <a:spcBef>
                <a:spcPts val="900"/>
              </a:spcBef>
              <a:spcAft>
                <a:spcPts val="0"/>
              </a:spcAft>
              <a:buSzPct val="100000"/>
              <a:buFont typeface="Arial"/>
              <a:buAutoNum type="arabicParenR"/>
              <a:tabLst/>
              <a:defRPr lang="en-US" sz="1400" b="0" i="0" u="none" strike="noStrike" kern="1200" cap="none" spc="0" baseline="0">
                <a:solidFill>
                  <a:srgbClr val="173E61"/>
                </a:solidFill>
                <a:uFillTx/>
                <a:latin typeface="Arial"/>
              </a:defRPr>
            </a:lvl4pPr>
            <a:lvl5pPr marL="287999" marR="0" lvl="4" indent="-287999" algn="l" defTabSz="685800" rtl="0" eaLnBrk="1" fontAlgn="auto" hangingPunct="1">
              <a:lnSpc>
                <a:spcPct val="100000"/>
              </a:lnSpc>
              <a:spcBef>
                <a:spcPts val="900"/>
              </a:spcBef>
              <a:spcAft>
                <a:spcPts val="0"/>
              </a:spcAft>
              <a:buSzPct val="100000"/>
              <a:buFont typeface="Arial"/>
              <a:buAutoNum type="alphaLcParenR"/>
              <a:tabLst/>
              <a:defRPr lang="en-US" sz="1400" b="0" i="0" u="none" strike="noStrike" kern="1200" cap="none" spc="0" baseline="0">
                <a:solidFill>
                  <a:srgbClr val="173E61"/>
                </a:solidFill>
                <a:uFillTx/>
                <a:latin typeface="Aria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2000"/>
              </a:spcBef>
              <a:buFont typeface="Wingdings" pitchFamily="2" charset="2"/>
              <a:buChar char="q"/>
            </a:pPr>
            <a:r>
              <a:rPr lang="en-GB" sz="2000" b="0" dirty="0"/>
              <a:t>Held that </a:t>
            </a:r>
            <a:r>
              <a:rPr lang="en-GB" sz="2000" b="0" i="1" dirty="0"/>
              <a:t>“where the court is satisfied that an order for further disclosure is justified for the purpose of policing compliance with the WFO it should be carefully calibrated in its scope and no wider that the court considers reasonably necessary”</a:t>
            </a:r>
          </a:p>
          <a:p>
            <a:pPr marL="342900" indent="-342900">
              <a:spcBef>
                <a:spcPts val="2000"/>
              </a:spcBef>
              <a:buFont typeface="Wingdings" pitchFamily="2" charset="2"/>
              <a:buChar char="q"/>
            </a:pPr>
            <a:r>
              <a:rPr lang="en-GB" sz="2000" b="0" dirty="0"/>
              <a:t>Found that </a:t>
            </a:r>
            <a:r>
              <a:rPr lang="en-GB" sz="2000" b="0" i="1" dirty="0"/>
              <a:t>“the claimants have substantially overreached. The disclosure sought in the Indian Funding Application and the additional disclosure application so far as it related to the TPFA seemed to me to exceed what might be necessary or just and convenient simply to police the WFO. As the authorities make clear this is not an opportunity to fish widely for information both historic and current.”</a:t>
            </a:r>
            <a:endParaRPr lang="en-GB" sz="2000" b="0" dirty="0"/>
          </a:p>
          <a:p>
            <a:pPr marL="342900" indent="-342900">
              <a:spcBef>
                <a:spcPts val="2000"/>
              </a:spcBef>
              <a:buFont typeface="Wingdings" pitchFamily="2" charset="2"/>
              <a:buChar char="q"/>
            </a:pPr>
            <a:r>
              <a:rPr lang="en-GB" sz="2000" b="0" dirty="0"/>
              <a:t>Not appropriate to order information premised upon Cs belief that arrangements were a sham</a:t>
            </a:r>
          </a:p>
          <a:p>
            <a:pPr marL="342900" indent="-342900">
              <a:spcBef>
                <a:spcPts val="2000"/>
              </a:spcBef>
              <a:buFont typeface="Wingdings" pitchFamily="2" charset="2"/>
              <a:buChar char="q"/>
            </a:pPr>
            <a:endParaRPr lang="en-GB" sz="2000" dirty="0"/>
          </a:p>
          <a:p>
            <a:pPr lvl="1">
              <a:spcBef>
                <a:spcPts val="2000"/>
              </a:spcBef>
            </a:pPr>
            <a:endParaRPr lang="en-GB" sz="2000" dirty="0"/>
          </a:p>
        </p:txBody>
      </p:sp>
      <p:sp>
        <p:nvSpPr>
          <p:cNvPr id="3" name="TextBox 2">
            <a:extLst>
              <a:ext uri="{FF2B5EF4-FFF2-40B4-BE49-F238E27FC236}">
                <a16:creationId xmlns:a16="http://schemas.microsoft.com/office/drawing/2014/main" id="{AA88747C-4849-D16C-9F31-59B9F32809D7}"/>
              </a:ext>
            </a:extLst>
          </p:cNvPr>
          <p:cNvSpPr txBox="1"/>
          <p:nvPr/>
        </p:nvSpPr>
        <p:spPr>
          <a:xfrm>
            <a:off x="2753711" y="1187669"/>
            <a:ext cx="5856090" cy="523220"/>
          </a:xfrm>
          <a:prstGeom prst="rect">
            <a:avLst/>
          </a:prstGeom>
          <a:noFill/>
        </p:spPr>
        <p:txBody>
          <a:bodyPr wrap="none" rtlCol="0">
            <a:spAutoFit/>
          </a:bodyPr>
          <a:lstStyle/>
          <a:p>
            <a:r>
              <a:rPr lang="en-GB" sz="2800" b="1" dirty="0">
                <a:solidFill>
                  <a:schemeClr val="accent1">
                    <a:lumMod val="75000"/>
                  </a:schemeClr>
                </a:solidFill>
                <a:latin typeface="Arial" panose="020B0604020202020204" pitchFamily="34" charset="0"/>
                <a:cs typeface="Arial" panose="020B0604020202020204" pitchFamily="34" charset="0"/>
              </a:rPr>
              <a:t>Extent of information: </a:t>
            </a:r>
            <a:r>
              <a:rPr lang="en-GB" sz="2800" b="1" i="1" dirty="0">
                <a:solidFill>
                  <a:schemeClr val="accent1">
                    <a:lumMod val="75000"/>
                  </a:schemeClr>
                </a:solidFill>
                <a:latin typeface="Arial" panose="020B0604020202020204" pitchFamily="34" charset="0"/>
                <a:cs typeface="Arial" panose="020B0604020202020204" pitchFamily="34" charset="0"/>
              </a:rPr>
              <a:t>Harrington</a:t>
            </a:r>
            <a:endParaRPr lang="en-US"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297196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361C2BA-59F1-DFB4-EA34-075B1E60F347}"/>
              </a:ext>
            </a:extLst>
          </p:cNvPr>
          <p:cNvSpPr txBox="1">
            <a:spLocks/>
          </p:cNvSpPr>
          <p:nvPr/>
        </p:nvSpPr>
        <p:spPr>
          <a:xfrm>
            <a:off x="2124022" y="2091559"/>
            <a:ext cx="8207648" cy="3921957"/>
          </a:xfrm>
          <a:prstGeom prst="rect">
            <a:avLst/>
          </a:prstGeom>
          <a:noFill/>
          <a:ln>
            <a:noFill/>
          </a:ln>
        </p:spPr>
        <p:txBody>
          <a:bodyPr vert="horz" wrap="square" lIns="0" tIns="0" rIns="91440" bIns="45720" anchor="t" anchorCtr="0" compatLnSpc="1">
            <a:normAutofit/>
          </a:bodyPr>
          <a:lstStyle>
            <a:lvl1pPr marL="0" marR="0" lvl="0" indent="0" algn="l" defTabSz="685800" rtl="0" eaLnBrk="1" fontAlgn="auto" hangingPunct="1">
              <a:lnSpc>
                <a:spcPct val="100000"/>
              </a:lnSpc>
              <a:spcBef>
                <a:spcPts val="1800"/>
              </a:spcBef>
              <a:spcAft>
                <a:spcPts val="0"/>
              </a:spcAft>
              <a:buNone/>
              <a:tabLst/>
              <a:defRPr lang="en-US" sz="1400" b="1" i="0" u="none" strike="noStrike" kern="1200" cap="none" spc="0" baseline="0">
                <a:solidFill>
                  <a:srgbClr val="173E61"/>
                </a:solidFill>
                <a:uFillTx/>
                <a:latin typeface="Arial"/>
              </a:defRPr>
            </a:lvl1pPr>
            <a:lvl2pPr marL="0" marR="0" lvl="1" indent="0" algn="l" defTabSz="685800" rtl="0" eaLnBrk="1" fontAlgn="auto" hangingPunct="1">
              <a:lnSpc>
                <a:spcPct val="100000"/>
              </a:lnSpc>
              <a:spcBef>
                <a:spcPts val="900"/>
              </a:spcBef>
              <a:spcAft>
                <a:spcPts val="0"/>
              </a:spcAft>
              <a:buNone/>
              <a:tabLst/>
              <a:defRPr lang="en-US" sz="1400" b="0" i="0" u="none" strike="noStrike" kern="1200" cap="none" spc="0" baseline="0">
                <a:solidFill>
                  <a:srgbClr val="173E61"/>
                </a:solidFill>
                <a:uFillTx/>
                <a:latin typeface="Arial"/>
              </a:defRPr>
            </a:lvl2pPr>
            <a:lvl3pPr marL="143999" marR="0" lvl="2" indent="-143999" algn="l" defTabSz="685800" rtl="0" eaLnBrk="1" fontAlgn="auto" hangingPunct="1">
              <a:lnSpc>
                <a:spcPct val="100000"/>
              </a:lnSpc>
              <a:spcBef>
                <a:spcPts val="900"/>
              </a:spcBef>
              <a:spcAft>
                <a:spcPts val="0"/>
              </a:spcAft>
              <a:buSzPct val="100000"/>
              <a:buFont typeface="Arial" pitchFamily="34"/>
              <a:buChar char="•"/>
              <a:tabLst/>
              <a:defRPr lang="en-US" sz="1400" b="0" i="0" u="none" strike="noStrike" kern="1200" cap="none" spc="0" baseline="0">
                <a:solidFill>
                  <a:srgbClr val="173E61"/>
                </a:solidFill>
                <a:uFillTx/>
                <a:latin typeface="Arial"/>
              </a:defRPr>
            </a:lvl3pPr>
            <a:lvl4pPr marL="287999" marR="0" lvl="3" indent="-287999" algn="l" defTabSz="685800" rtl="0" eaLnBrk="1" fontAlgn="auto" hangingPunct="1">
              <a:lnSpc>
                <a:spcPct val="100000"/>
              </a:lnSpc>
              <a:spcBef>
                <a:spcPts val="900"/>
              </a:spcBef>
              <a:spcAft>
                <a:spcPts val="0"/>
              </a:spcAft>
              <a:buSzPct val="100000"/>
              <a:buFont typeface="Arial"/>
              <a:buAutoNum type="arabicParenR"/>
              <a:tabLst/>
              <a:defRPr lang="en-US" sz="1400" b="0" i="0" u="none" strike="noStrike" kern="1200" cap="none" spc="0" baseline="0">
                <a:solidFill>
                  <a:srgbClr val="173E61"/>
                </a:solidFill>
                <a:uFillTx/>
                <a:latin typeface="Arial"/>
              </a:defRPr>
            </a:lvl4pPr>
            <a:lvl5pPr marL="287999" marR="0" lvl="4" indent="-287999" algn="l" defTabSz="685800" rtl="0" eaLnBrk="1" fontAlgn="auto" hangingPunct="1">
              <a:lnSpc>
                <a:spcPct val="100000"/>
              </a:lnSpc>
              <a:spcBef>
                <a:spcPts val="900"/>
              </a:spcBef>
              <a:spcAft>
                <a:spcPts val="0"/>
              </a:spcAft>
              <a:buSzPct val="100000"/>
              <a:buFont typeface="Arial"/>
              <a:buAutoNum type="alphaLcParenR"/>
              <a:tabLst/>
              <a:defRPr lang="en-US" sz="1400" b="0" i="0" u="none" strike="noStrike" kern="1200" cap="none" spc="0" baseline="0">
                <a:solidFill>
                  <a:srgbClr val="173E61"/>
                </a:solidFill>
                <a:uFillTx/>
                <a:latin typeface="Aria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2000"/>
              </a:spcBef>
              <a:buFont typeface="Wingdings" pitchFamily="2" charset="2"/>
              <a:buChar char="q"/>
            </a:pPr>
            <a:r>
              <a:rPr lang="en-GB" sz="2000" b="0" dirty="0"/>
              <a:t>WFO is not enforceable against third parties outside jurisdiction and cannot be used to obtain information from them</a:t>
            </a:r>
            <a:endParaRPr lang="en-GB" sz="2000" b="0" i="1" dirty="0"/>
          </a:p>
          <a:p>
            <a:pPr marL="342900" indent="-342900">
              <a:spcBef>
                <a:spcPts val="2000"/>
              </a:spcBef>
              <a:buFont typeface="Wingdings" pitchFamily="2" charset="2"/>
              <a:buChar char="q"/>
            </a:pPr>
            <a:r>
              <a:rPr lang="en-GB" sz="2000" b="0" dirty="0"/>
              <a:t>Cannot get around this by framing order as requiring Ds to request information from third parties</a:t>
            </a:r>
          </a:p>
          <a:p>
            <a:pPr marL="342900" indent="-342900">
              <a:spcBef>
                <a:spcPts val="2000"/>
              </a:spcBef>
              <a:buFont typeface="Wingdings" pitchFamily="2" charset="2"/>
              <a:buChar char="q"/>
            </a:pPr>
            <a:r>
              <a:rPr lang="en-GB" sz="2000" b="0" dirty="0"/>
              <a:t>Exception where Ds have a right to require the third party to provide information. </a:t>
            </a:r>
          </a:p>
          <a:p>
            <a:pPr marL="342900" indent="-342900">
              <a:spcBef>
                <a:spcPts val="2000"/>
              </a:spcBef>
              <a:buFont typeface="Wingdings" pitchFamily="2" charset="2"/>
              <a:buChar char="q"/>
            </a:pPr>
            <a:endParaRPr lang="en-GB" sz="2000" dirty="0"/>
          </a:p>
          <a:p>
            <a:pPr lvl="1">
              <a:spcBef>
                <a:spcPts val="2000"/>
              </a:spcBef>
            </a:pPr>
            <a:endParaRPr lang="en-GB" sz="2000" dirty="0"/>
          </a:p>
        </p:txBody>
      </p:sp>
      <p:sp>
        <p:nvSpPr>
          <p:cNvPr id="3" name="TextBox 2">
            <a:extLst>
              <a:ext uri="{FF2B5EF4-FFF2-40B4-BE49-F238E27FC236}">
                <a16:creationId xmlns:a16="http://schemas.microsoft.com/office/drawing/2014/main" id="{68E23325-2745-FB72-E6AC-CB343D34361E}"/>
              </a:ext>
            </a:extLst>
          </p:cNvPr>
          <p:cNvSpPr txBox="1"/>
          <p:nvPr/>
        </p:nvSpPr>
        <p:spPr>
          <a:xfrm>
            <a:off x="2101532" y="1166648"/>
            <a:ext cx="8230138" cy="523220"/>
          </a:xfrm>
          <a:prstGeom prst="rect">
            <a:avLst/>
          </a:prstGeom>
          <a:noFill/>
        </p:spPr>
        <p:txBody>
          <a:bodyPr wrap="none" rtlCol="0">
            <a:spAutoFit/>
          </a:bodyPr>
          <a:lstStyle/>
          <a:p>
            <a:r>
              <a:rPr lang="en-GB" sz="2800" b="1" dirty="0">
                <a:solidFill>
                  <a:schemeClr val="accent1">
                    <a:lumMod val="75000"/>
                  </a:schemeClr>
                </a:solidFill>
                <a:latin typeface="Arial" panose="020B0604020202020204" pitchFamily="34" charset="0"/>
                <a:cs typeface="Arial" panose="020B0604020202020204" pitchFamily="34" charset="0"/>
              </a:rPr>
              <a:t>Jurisdictional limits on information: </a:t>
            </a:r>
            <a:r>
              <a:rPr lang="en-GB" sz="2800" b="1" i="1" dirty="0">
                <a:solidFill>
                  <a:schemeClr val="accent1">
                    <a:lumMod val="75000"/>
                  </a:schemeClr>
                </a:solidFill>
                <a:latin typeface="Arial" panose="020B0604020202020204" pitchFamily="34" charset="0"/>
                <a:cs typeface="Arial" panose="020B0604020202020204" pitchFamily="34" charset="0"/>
              </a:rPr>
              <a:t>Harrington</a:t>
            </a:r>
            <a:endParaRPr lang="en-US"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450475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CC984-ECF3-D706-93C2-5A9AB0F0C6E6}"/>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7EB38F1-D4E1-0249-9A4A-7E196F71F780}"/>
              </a:ext>
            </a:extLst>
          </p:cNvPr>
          <p:cNvSpPr>
            <a:spLocks noGrp="1"/>
          </p:cNvSpPr>
          <p:nvPr>
            <p:ph type="body" sz="quarter" idx="10"/>
          </p:nvPr>
        </p:nvSpPr>
        <p:spPr>
          <a:xfrm>
            <a:off x="822323" y="1006765"/>
            <a:ext cx="10544400" cy="4969162"/>
          </a:xfrm>
        </p:spPr>
        <p:txBody>
          <a:bodyPr>
            <a:normAutofit/>
          </a:bodyPr>
          <a:lstStyle/>
          <a:p>
            <a:pPr lvl="0"/>
            <a:r>
              <a:rPr lang="en-GB" dirty="0"/>
              <a:t>Annual Commercial Conference</a:t>
            </a:r>
          </a:p>
          <a:p>
            <a:pPr lvl="1"/>
            <a:r>
              <a:rPr lang="en-GB" dirty="0"/>
              <a:t>Tuesday 30</a:t>
            </a:r>
            <a:r>
              <a:rPr lang="en-GB" baseline="30000" dirty="0"/>
              <a:t>th</a:t>
            </a:r>
            <a:r>
              <a:rPr lang="en-GB" dirty="0"/>
              <a:t> September 2025</a:t>
            </a:r>
          </a:p>
          <a:p>
            <a:r>
              <a:rPr lang="en-GB" sz="2800" b="1" i="0" dirty="0">
                <a:solidFill>
                  <a:srgbClr val="FFFFFF"/>
                </a:solidFill>
                <a:effectLst/>
                <a:highlight>
                  <a:srgbClr val="14385F"/>
                </a:highlight>
                <a:latin typeface="Calibri" panose="020F0502020204030204" pitchFamily="34" charset="0"/>
              </a:rPr>
              <a:t>FOCUS ON FRAUD: </a:t>
            </a:r>
          </a:p>
          <a:p>
            <a:r>
              <a:rPr lang="en-GB" sz="2800" dirty="0">
                <a:effectLst/>
                <a:latin typeface="Aptos" panose="020B0004020202020204" pitchFamily="34" charset="0"/>
                <a:ea typeface="Aptos" panose="020B0004020202020204" pitchFamily="34" charset="0"/>
                <a:cs typeface="Aptos" panose="020B0004020202020204" pitchFamily="34" charset="0"/>
              </a:rPr>
              <a:t>Fighting and defending fraud claims</a:t>
            </a:r>
          </a:p>
          <a:p>
            <a:endParaRPr lang="en-GB" sz="2600" dirty="0"/>
          </a:p>
          <a:p>
            <a:pPr lvl="3"/>
            <a:r>
              <a:rPr lang="en-GB" sz="2600" dirty="0"/>
              <a:t>Sir Christopher Clarke</a:t>
            </a:r>
          </a:p>
          <a:p>
            <a:pPr lvl="3"/>
            <a:r>
              <a:rPr lang="en-GB" sz="2800" dirty="0">
                <a:effectLst/>
                <a:latin typeface="Aptos" panose="020B0004020202020204" pitchFamily="34" charset="0"/>
                <a:ea typeface="Aptos" panose="020B0004020202020204" pitchFamily="34" charset="0"/>
                <a:cs typeface="Aptos" panose="020B0004020202020204" pitchFamily="34" charset="0"/>
              </a:rPr>
              <a:t>Mark Howard KC</a:t>
            </a:r>
          </a:p>
          <a:p>
            <a:pPr lvl="3"/>
            <a:r>
              <a:rPr lang="en-GB" sz="2600" dirty="0"/>
              <a:t>Tom Adam KC</a:t>
            </a:r>
          </a:p>
        </p:txBody>
      </p:sp>
    </p:spTree>
    <p:extLst>
      <p:ext uri="{BB962C8B-B14F-4D97-AF65-F5344CB8AC3E}">
        <p14:creationId xmlns:p14="http://schemas.microsoft.com/office/powerpoint/2010/main" val="186306815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67EBD41-269D-5BCB-604C-26857D939166}"/>
              </a:ext>
            </a:extLst>
          </p:cNvPr>
          <p:cNvSpPr>
            <a:spLocks noGrp="1"/>
          </p:cNvSpPr>
          <p:nvPr>
            <p:ph type="body" sz="quarter" idx="10"/>
          </p:nvPr>
        </p:nvSpPr>
        <p:spPr>
          <a:xfrm>
            <a:off x="822323" y="1006765"/>
            <a:ext cx="10544400" cy="4959320"/>
          </a:xfrm>
        </p:spPr>
        <p:txBody>
          <a:bodyPr>
            <a:normAutofit/>
          </a:bodyPr>
          <a:lstStyle/>
          <a:p>
            <a:pPr lvl="0"/>
            <a:r>
              <a:rPr lang="en-GB" dirty="0"/>
              <a:t>Annual Commercial Conference</a:t>
            </a:r>
          </a:p>
          <a:p>
            <a:pPr lvl="1"/>
            <a:r>
              <a:rPr lang="en-GB" dirty="0"/>
              <a:t>Tuesday 30</a:t>
            </a:r>
            <a:r>
              <a:rPr lang="en-GB" baseline="30000" dirty="0"/>
              <a:t>th</a:t>
            </a:r>
            <a:r>
              <a:rPr lang="en-GB" dirty="0"/>
              <a:t> September 2025</a:t>
            </a:r>
          </a:p>
          <a:p>
            <a:r>
              <a:rPr lang="en-GB" sz="2800" b="1" i="0" dirty="0">
                <a:solidFill>
                  <a:srgbClr val="FFFFFF"/>
                </a:solidFill>
                <a:effectLst/>
                <a:highlight>
                  <a:srgbClr val="14385F"/>
                </a:highlight>
                <a:latin typeface="Calibri" panose="020F0502020204030204" pitchFamily="34" charset="0"/>
              </a:rPr>
              <a:t>FOCUS ON FRAUD</a:t>
            </a:r>
          </a:p>
          <a:p>
            <a:pPr lvl="2"/>
            <a:endParaRPr lang="en-GB" sz="2400" dirty="0"/>
          </a:p>
          <a:p>
            <a:pPr lvl="3"/>
            <a:endParaRPr lang="en-GB" sz="3200" b="1" dirty="0"/>
          </a:p>
          <a:p>
            <a:pPr lvl="3"/>
            <a:endParaRPr lang="en-GB" sz="3200" b="1" dirty="0"/>
          </a:p>
          <a:p>
            <a:pPr lvl="3"/>
            <a:r>
              <a:rPr lang="en-GB" sz="3200" b="1" dirty="0"/>
              <a:t>TEA DOWNSTAIRS</a:t>
            </a:r>
          </a:p>
        </p:txBody>
      </p:sp>
    </p:spTree>
    <p:extLst>
      <p:ext uri="{BB962C8B-B14F-4D97-AF65-F5344CB8AC3E}">
        <p14:creationId xmlns:p14="http://schemas.microsoft.com/office/powerpoint/2010/main" val="286995952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CA8074-EC94-857E-A219-ACFAA7BCFE21}"/>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A107648C-611B-22C4-2847-1ABA563AB053}"/>
              </a:ext>
            </a:extLst>
          </p:cNvPr>
          <p:cNvSpPr>
            <a:spLocks noGrp="1"/>
          </p:cNvSpPr>
          <p:nvPr>
            <p:ph type="body" sz="quarter" idx="10"/>
          </p:nvPr>
        </p:nvSpPr>
        <p:spPr>
          <a:xfrm>
            <a:off x="822323" y="1006765"/>
            <a:ext cx="10544400" cy="4969162"/>
          </a:xfrm>
        </p:spPr>
        <p:txBody>
          <a:bodyPr>
            <a:normAutofit/>
          </a:bodyPr>
          <a:lstStyle/>
          <a:p>
            <a:pPr lvl="0"/>
            <a:r>
              <a:rPr lang="en-GB" dirty="0"/>
              <a:t>Annual Commercial Conference</a:t>
            </a:r>
          </a:p>
          <a:p>
            <a:pPr lvl="1"/>
            <a:r>
              <a:rPr lang="en-GB" dirty="0"/>
              <a:t>Tuesday 30</a:t>
            </a:r>
            <a:r>
              <a:rPr lang="en-GB" baseline="30000" dirty="0"/>
              <a:t>th</a:t>
            </a:r>
            <a:r>
              <a:rPr lang="en-GB" dirty="0"/>
              <a:t> September 2025</a:t>
            </a:r>
          </a:p>
          <a:p>
            <a:r>
              <a:rPr lang="en-GB" sz="2800" b="1" i="0" dirty="0">
                <a:solidFill>
                  <a:srgbClr val="FFFFFF"/>
                </a:solidFill>
                <a:effectLst/>
                <a:highlight>
                  <a:srgbClr val="14385F"/>
                </a:highlight>
                <a:latin typeface="Calibri" panose="020F0502020204030204" pitchFamily="34" charset="0"/>
              </a:rPr>
              <a:t>FOCUS ON FRAUD: </a:t>
            </a:r>
          </a:p>
          <a:p>
            <a:r>
              <a:rPr lang="en-GB" sz="2800" dirty="0">
                <a:effectLst/>
                <a:latin typeface="Aptos" panose="020B0004020202020204" pitchFamily="34" charset="0"/>
                <a:ea typeface="Aptos" panose="020B0004020202020204" pitchFamily="34" charset="0"/>
                <a:cs typeface="Aptos" panose="020B0004020202020204" pitchFamily="34" charset="0"/>
              </a:rPr>
              <a:t>PRIVILEGE ISSUES</a:t>
            </a:r>
            <a:endParaRPr lang="en-GB" sz="1800" dirty="0">
              <a:effectLst/>
              <a:latin typeface="Palatino Linotype" panose="02040502050505030304" pitchFamily="18" charset="0"/>
              <a:ea typeface="Calibri" panose="020F0502020204030204" pitchFamily="34" charset="0"/>
              <a:cs typeface="Times New Roman" panose="02020603050405020304" pitchFamily="18" charset="0"/>
            </a:endParaRPr>
          </a:p>
          <a:p>
            <a:pPr lvl="2"/>
            <a:endParaRPr lang="en-GB" sz="2600" dirty="0"/>
          </a:p>
          <a:p>
            <a:pPr lvl="3"/>
            <a:r>
              <a:rPr lang="en-GB" sz="2600" dirty="0"/>
              <a:t>Charles Hollander KC</a:t>
            </a:r>
          </a:p>
          <a:p>
            <a:pPr lvl="3"/>
            <a:r>
              <a:rPr lang="en-GB" sz="2800" dirty="0">
                <a:effectLst/>
                <a:latin typeface="Aptos" panose="020B0004020202020204" pitchFamily="34" charset="0"/>
                <a:ea typeface="Aptos" panose="020B0004020202020204" pitchFamily="34" charset="0"/>
                <a:cs typeface="Aptos" panose="020B0004020202020204" pitchFamily="34" charset="0"/>
              </a:rPr>
              <a:t>Paul Bowen KC</a:t>
            </a:r>
          </a:p>
          <a:p>
            <a:pPr lvl="3"/>
            <a:r>
              <a:rPr lang="en-GB" sz="2600" dirty="0"/>
              <a:t>Jo Box</a:t>
            </a:r>
          </a:p>
        </p:txBody>
      </p:sp>
    </p:spTree>
    <p:extLst>
      <p:ext uri="{BB962C8B-B14F-4D97-AF65-F5344CB8AC3E}">
        <p14:creationId xmlns:p14="http://schemas.microsoft.com/office/powerpoint/2010/main" val="368209529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67EBD41-269D-5BCB-604C-26857D939166}"/>
              </a:ext>
            </a:extLst>
          </p:cNvPr>
          <p:cNvSpPr>
            <a:spLocks noGrp="1"/>
          </p:cNvSpPr>
          <p:nvPr>
            <p:ph type="body" sz="quarter" idx="10"/>
          </p:nvPr>
        </p:nvSpPr>
        <p:spPr>
          <a:xfrm>
            <a:off x="822323" y="1813133"/>
            <a:ext cx="10544400" cy="2393107"/>
          </a:xfrm>
        </p:spPr>
        <p:txBody>
          <a:bodyPr>
            <a:normAutofit/>
          </a:bodyPr>
          <a:lstStyle/>
          <a:p>
            <a:pPr lvl="0"/>
            <a:r>
              <a:rPr lang="en-GB" sz="2800" b="1" dirty="0"/>
              <a:t>Privilege in investigations</a:t>
            </a:r>
          </a:p>
          <a:p>
            <a:pPr lvl="0"/>
            <a:endParaRPr lang="en-GB" sz="2800" b="1" dirty="0"/>
          </a:p>
          <a:p>
            <a:pPr lvl="1"/>
            <a:r>
              <a:rPr lang="en-GB" sz="2800" dirty="0"/>
              <a:t>Charles Hollander KC</a:t>
            </a:r>
          </a:p>
        </p:txBody>
      </p:sp>
    </p:spTree>
    <p:extLst>
      <p:ext uri="{BB962C8B-B14F-4D97-AF65-F5344CB8AC3E}">
        <p14:creationId xmlns:p14="http://schemas.microsoft.com/office/powerpoint/2010/main" val="212924379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1F60A7-3B3D-32DD-6DDA-458ED493CAB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EFC47DF-0AB8-0727-2173-82D65CDEABCA}"/>
              </a:ext>
            </a:extLst>
          </p:cNvPr>
          <p:cNvSpPr txBox="1">
            <a:spLocks/>
          </p:cNvSpPr>
          <p:nvPr/>
        </p:nvSpPr>
        <p:spPr>
          <a:xfrm>
            <a:off x="2124022" y="2091559"/>
            <a:ext cx="8207648" cy="3921957"/>
          </a:xfrm>
          <a:prstGeom prst="rect">
            <a:avLst/>
          </a:prstGeom>
          <a:noFill/>
          <a:ln>
            <a:noFill/>
          </a:ln>
        </p:spPr>
        <p:txBody>
          <a:bodyPr vert="horz" wrap="square" lIns="0" tIns="0" rIns="91440" bIns="45720" anchor="t" anchorCtr="0" compatLnSpc="1">
            <a:normAutofit/>
          </a:bodyPr>
          <a:lstStyle>
            <a:lvl1pPr marL="0" marR="0" lvl="0" indent="0" algn="l" defTabSz="685800" rtl="0" eaLnBrk="1" fontAlgn="auto" hangingPunct="1">
              <a:lnSpc>
                <a:spcPct val="100000"/>
              </a:lnSpc>
              <a:spcBef>
                <a:spcPts val="1800"/>
              </a:spcBef>
              <a:spcAft>
                <a:spcPts val="0"/>
              </a:spcAft>
              <a:buNone/>
              <a:tabLst/>
              <a:defRPr lang="en-US" sz="1400" b="1" i="0" u="none" strike="noStrike" kern="1200" cap="none" spc="0" baseline="0">
                <a:solidFill>
                  <a:srgbClr val="173E61"/>
                </a:solidFill>
                <a:uFillTx/>
                <a:latin typeface="Arial"/>
              </a:defRPr>
            </a:lvl1pPr>
            <a:lvl2pPr marL="0" marR="0" lvl="1" indent="0" algn="l" defTabSz="685800" rtl="0" eaLnBrk="1" fontAlgn="auto" hangingPunct="1">
              <a:lnSpc>
                <a:spcPct val="100000"/>
              </a:lnSpc>
              <a:spcBef>
                <a:spcPts val="900"/>
              </a:spcBef>
              <a:spcAft>
                <a:spcPts val="0"/>
              </a:spcAft>
              <a:buNone/>
              <a:tabLst/>
              <a:defRPr lang="en-US" sz="1400" b="0" i="0" u="none" strike="noStrike" kern="1200" cap="none" spc="0" baseline="0">
                <a:solidFill>
                  <a:srgbClr val="173E61"/>
                </a:solidFill>
                <a:uFillTx/>
                <a:latin typeface="Arial"/>
              </a:defRPr>
            </a:lvl2pPr>
            <a:lvl3pPr marL="143999" marR="0" lvl="2" indent="-143999" algn="l" defTabSz="685800" rtl="0" eaLnBrk="1" fontAlgn="auto" hangingPunct="1">
              <a:lnSpc>
                <a:spcPct val="100000"/>
              </a:lnSpc>
              <a:spcBef>
                <a:spcPts val="900"/>
              </a:spcBef>
              <a:spcAft>
                <a:spcPts val="0"/>
              </a:spcAft>
              <a:buSzPct val="100000"/>
              <a:buFont typeface="Arial" pitchFamily="34"/>
              <a:buChar char="•"/>
              <a:tabLst/>
              <a:defRPr lang="en-US" sz="1400" b="0" i="0" u="none" strike="noStrike" kern="1200" cap="none" spc="0" baseline="0">
                <a:solidFill>
                  <a:srgbClr val="173E61"/>
                </a:solidFill>
                <a:uFillTx/>
                <a:latin typeface="Arial"/>
              </a:defRPr>
            </a:lvl3pPr>
            <a:lvl4pPr marL="287999" marR="0" lvl="3" indent="-287999" algn="l" defTabSz="685800" rtl="0" eaLnBrk="1" fontAlgn="auto" hangingPunct="1">
              <a:lnSpc>
                <a:spcPct val="100000"/>
              </a:lnSpc>
              <a:spcBef>
                <a:spcPts val="900"/>
              </a:spcBef>
              <a:spcAft>
                <a:spcPts val="0"/>
              </a:spcAft>
              <a:buSzPct val="100000"/>
              <a:buFont typeface="Arial"/>
              <a:buAutoNum type="arabicParenR"/>
              <a:tabLst/>
              <a:defRPr lang="en-US" sz="1400" b="0" i="0" u="none" strike="noStrike" kern="1200" cap="none" spc="0" baseline="0">
                <a:solidFill>
                  <a:srgbClr val="173E61"/>
                </a:solidFill>
                <a:uFillTx/>
                <a:latin typeface="Arial"/>
              </a:defRPr>
            </a:lvl4pPr>
            <a:lvl5pPr marL="287999" marR="0" lvl="4" indent="-287999" algn="l" defTabSz="685800" rtl="0" eaLnBrk="1" fontAlgn="auto" hangingPunct="1">
              <a:lnSpc>
                <a:spcPct val="100000"/>
              </a:lnSpc>
              <a:spcBef>
                <a:spcPts val="900"/>
              </a:spcBef>
              <a:spcAft>
                <a:spcPts val="0"/>
              </a:spcAft>
              <a:buSzPct val="100000"/>
              <a:buFont typeface="Arial"/>
              <a:buAutoNum type="alphaLcParenR"/>
              <a:tabLst/>
              <a:defRPr lang="en-US" sz="1400" b="0" i="0" u="none" strike="noStrike" kern="1200" cap="none" spc="0" baseline="0">
                <a:solidFill>
                  <a:srgbClr val="173E61"/>
                </a:solidFill>
                <a:uFillTx/>
                <a:latin typeface="Aria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endParaRPr lang="en-GB" dirty="0"/>
          </a:p>
          <a:p>
            <a:pPr marL="0" lvl="2" indent="0">
              <a:buNone/>
            </a:pPr>
            <a:r>
              <a:rPr lang="en-GB" sz="2400" dirty="0"/>
              <a:t>Will cover communications seeking or receiving legal advice but will not cover other communications in relation to investigations</a:t>
            </a:r>
          </a:p>
          <a:p>
            <a:pPr lvl="2"/>
            <a:endParaRPr lang="en-GB" sz="2400" dirty="0"/>
          </a:p>
          <a:p>
            <a:pPr lvl="2"/>
            <a:r>
              <a:rPr lang="en-GB" sz="2400" dirty="0"/>
              <a:t>RBS(Rights Issue Litigation) 2017 1 WLR 1999 </a:t>
            </a:r>
          </a:p>
          <a:p>
            <a:pPr marL="0" lvl="2" indent="0">
              <a:buNone/>
            </a:pPr>
            <a:endParaRPr lang="en-GB" sz="1800" dirty="0"/>
          </a:p>
        </p:txBody>
      </p:sp>
      <p:sp>
        <p:nvSpPr>
          <p:cNvPr id="3" name="TextBox 2">
            <a:extLst>
              <a:ext uri="{FF2B5EF4-FFF2-40B4-BE49-F238E27FC236}">
                <a16:creationId xmlns:a16="http://schemas.microsoft.com/office/drawing/2014/main" id="{29EB75FE-D0BF-D9F3-90B4-74897A471BF0}"/>
              </a:ext>
            </a:extLst>
          </p:cNvPr>
          <p:cNvSpPr txBox="1"/>
          <p:nvPr/>
        </p:nvSpPr>
        <p:spPr>
          <a:xfrm>
            <a:off x="3671586" y="1346262"/>
            <a:ext cx="4848828" cy="523220"/>
          </a:xfrm>
          <a:prstGeom prst="rect">
            <a:avLst/>
          </a:prstGeom>
          <a:noFill/>
        </p:spPr>
        <p:txBody>
          <a:bodyPr wrap="none" rtlCol="0">
            <a:spAutoFit/>
          </a:bodyPr>
          <a:lstStyle/>
          <a:p>
            <a:pPr lvl="0" algn="ctr"/>
            <a:r>
              <a:rPr lang="en-GB" sz="2800" b="1" dirty="0">
                <a:solidFill>
                  <a:schemeClr val="accent1"/>
                </a:solidFill>
              </a:rPr>
              <a:t>LEGAL ADVICE PRIVILEGE</a:t>
            </a:r>
          </a:p>
        </p:txBody>
      </p:sp>
    </p:spTree>
    <p:extLst>
      <p:ext uri="{BB962C8B-B14F-4D97-AF65-F5344CB8AC3E}">
        <p14:creationId xmlns:p14="http://schemas.microsoft.com/office/powerpoint/2010/main" val="261394777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4DB5B9-8FDF-CA14-14BF-3B09E9467FF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11DF67B-6C92-4D96-53AD-2C47EE659A23}"/>
              </a:ext>
            </a:extLst>
          </p:cNvPr>
          <p:cNvSpPr txBox="1">
            <a:spLocks/>
          </p:cNvSpPr>
          <p:nvPr/>
        </p:nvSpPr>
        <p:spPr>
          <a:xfrm>
            <a:off x="2124022" y="2091559"/>
            <a:ext cx="8207648" cy="3921957"/>
          </a:xfrm>
          <a:prstGeom prst="rect">
            <a:avLst/>
          </a:prstGeom>
          <a:noFill/>
          <a:ln>
            <a:noFill/>
          </a:ln>
        </p:spPr>
        <p:txBody>
          <a:bodyPr vert="horz" wrap="square" lIns="0" tIns="0" rIns="91440" bIns="45720" anchor="t" anchorCtr="0" compatLnSpc="1">
            <a:normAutofit/>
          </a:bodyPr>
          <a:lstStyle>
            <a:lvl1pPr marL="0" marR="0" lvl="0" indent="0" algn="l" defTabSz="685800" rtl="0" eaLnBrk="1" fontAlgn="auto" hangingPunct="1">
              <a:lnSpc>
                <a:spcPct val="100000"/>
              </a:lnSpc>
              <a:spcBef>
                <a:spcPts val="1800"/>
              </a:spcBef>
              <a:spcAft>
                <a:spcPts val="0"/>
              </a:spcAft>
              <a:buNone/>
              <a:tabLst/>
              <a:defRPr lang="en-US" sz="1400" b="1" i="0" u="none" strike="noStrike" kern="1200" cap="none" spc="0" baseline="0">
                <a:solidFill>
                  <a:srgbClr val="173E61"/>
                </a:solidFill>
                <a:uFillTx/>
                <a:latin typeface="Arial"/>
              </a:defRPr>
            </a:lvl1pPr>
            <a:lvl2pPr marL="0" marR="0" lvl="1" indent="0" algn="l" defTabSz="685800" rtl="0" eaLnBrk="1" fontAlgn="auto" hangingPunct="1">
              <a:lnSpc>
                <a:spcPct val="100000"/>
              </a:lnSpc>
              <a:spcBef>
                <a:spcPts val="900"/>
              </a:spcBef>
              <a:spcAft>
                <a:spcPts val="0"/>
              </a:spcAft>
              <a:buNone/>
              <a:tabLst/>
              <a:defRPr lang="en-US" sz="1400" b="0" i="0" u="none" strike="noStrike" kern="1200" cap="none" spc="0" baseline="0">
                <a:solidFill>
                  <a:srgbClr val="173E61"/>
                </a:solidFill>
                <a:uFillTx/>
                <a:latin typeface="Arial"/>
              </a:defRPr>
            </a:lvl2pPr>
            <a:lvl3pPr marL="143999" marR="0" lvl="2" indent="-143999" algn="l" defTabSz="685800" rtl="0" eaLnBrk="1" fontAlgn="auto" hangingPunct="1">
              <a:lnSpc>
                <a:spcPct val="100000"/>
              </a:lnSpc>
              <a:spcBef>
                <a:spcPts val="900"/>
              </a:spcBef>
              <a:spcAft>
                <a:spcPts val="0"/>
              </a:spcAft>
              <a:buSzPct val="100000"/>
              <a:buFont typeface="Arial" pitchFamily="34"/>
              <a:buChar char="•"/>
              <a:tabLst/>
              <a:defRPr lang="en-US" sz="1400" b="0" i="0" u="none" strike="noStrike" kern="1200" cap="none" spc="0" baseline="0">
                <a:solidFill>
                  <a:srgbClr val="173E61"/>
                </a:solidFill>
                <a:uFillTx/>
                <a:latin typeface="Arial"/>
              </a:defRPr>
            </a:lvl3pPr>
            <a:lvl4pPr marL="287999" marR="0" lvl="3" indent="-287999" algn="l" defTabSz="685800" rtl="0" eaLnBrk="1" fontAlgn="auto" hangingPunct="1">
              <a:lnSpc>
                <a:spcPct val="100000"/>
              </a:lnSpc>
              <a:spcBef>
                <a:spcPts val="900"/>
              </a:spcBef>
              <a:spcAft>
                <a:spcPts val="0"/>
              </a:spcAft>
              <a:buSzPct val="100000"/>
              <a:buFont typeface="Arial"/>
              <a:buAutoNum type="arabicParenR"/>
              <a:tabLst/>
              <a:defRPr lang="en-US" sz="1400" b="0" i="0" u="none" strike="noStrike" kern="1200" cap="none" spc="0" baseline="0">
                <a:solidFill>
                  <a:srgbClr val="173E61"/>
                </a:solidFill>
                <a:uFillTx/>
                <a:latin typeface="Arial"/>
              </a:defRPr>
            </a:lvl4pPr>
            <a:lvl5pPr marL="287999" marR="0" lvl="4" indent="-287999" algn="l" defTabSz="685800" rtl="0" eaLnBrk="1" fontAlgn="auto" hangingPunct="1">
              <a:lnSpc>
                <a:spcPct val="100000"/>
              </a:lnSpc>
              <a:spcBef>
                <a:spcPts val="900"/>
              </a:spcBef>
              <a:spcAft>
                <a:spcPts val="0"/>
              </a:spcAft>
              <a:buSzPct val="100000"/>
              <a:buFont typeface="Arial"/>
              <a:buAutoNum type="alphaLcParenR"/>
              <a:tabLst/>
              <a:defRPr lang="en-US" sz="1400" b="0" i="0" u="none" strike="noStrike" kern="1200" cap="none" spc="0" baseline="0">
                <a:solidFill>
                  <a:srgbClr val="173E61"/>
                </a:solidFill>
                <a:uFillTx/>
                <a:latin typeface="Aria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lvl="1" indent="-285750">
              <a:buFont typeface="Arial" panose="020B0604020202020204" pitchFamily="34" charset="0"/>
              <a:buChar char="•"/>
            </a:pPr>
            <a:r>
              <a:rPr lang="en-GB" sz="2000" dirty="0"/>
              <a:t>investigation is not adversarial litigation </a:t>
            </a:r>
          </a:p>
          <a:p>
            <a:pPr marL="285750" lvl="2" indent="-285750">
              <a:buFont typeface="Arial" panose="020B0604020202020204" pitchFamily="34" charset="0"/>
              <a:buChar char="•"/>
            </a:pPr>
            <a:r>
              <a:rPr lang="en-GB" sz="2000" dirty="0"/>
              <a:t>but where there is an investigation, adversarial proceedings may be in reasonable contemplation</a:t>
            </a:r>
          </a:p>
          <a:p>
            <a:pPr lvl="2"/>
            <a:endParaRPr lang="en-GB" sz="2000" dirty="0"/>
          </a:p>
          <a:p>
            <a:pPr lvl="2"/>
            <a:r>
              <a:rPr lang="en-GB" sz="2000" i="1" dirty="0"/>
              <a:t>ENRC v  SFO </a:t>
            </a:r>
            <a:r>
              <a:rPr lang="en-GB" sz="2000" dirty="0"/>
              <a:t>2019  1 WLR 791</a:t>
            </a:r>
          </a:p>
          <a:p>
            <a:pPr lvl="2"/>
            <a:endParaRPr lang="en-GB" sz="2000" dirty="0"/>
          </a:p>
          <a:p>
            <a:pPr marL="285750" lvl="2" indent="-285750">
              <a:buFont typeface="Arial" panose="020B0604020202020204" pitchFamily="34" charset="0"/>
              <a:buChar char="•"/>
            </a:pPr>
            <a:r>
              <a:rPr lang="en-GB" sz="2000" dirty="0"/>
              <a:t>is the dominant purpose of the communication conducting litigation in reasonable prospect</a:t>
            </a:r>
          </a:p>
        </p:txBody>
      </p:sp>
      <p:sp>
        <p:nvSpPr>
          <p:cNvPr id="3" name="TextBox 2">
            <a:extLst>
              <a:ext uri="{FF2B5EF4-FFF2-40B4-BE49-F238E27FC236}">
                <a16:creationId xmlns:a16="http://schemas.microsoft.com/office/drawing/2014/main" id="{E863ECC2-3167-B871-2265-6CC16BC86A4D}"/>
              </a:ext>
            </a:extLst>
          </p:cNvPr>
          <p:cNvSpPr txBox="1"/>
          <p:nvPr/>
        </p:nvSpPr>
        <p:spPr>
          <a:xfrm>
            <a:off x="2818189" y="1346262"/>
            <a:ext cx="6555641" cy="523220"/>
          </a:xfrm>
          <a:prstGeom prst="rect">
            <a:avLst/>
          </a:prstGeom>
          <a:noFill/>
        </p:spPr>
        <p:txBody>
          <a:bodyPr wrap="none" rtlCol="0">
            <a:spAutoFit/>
          </a:bodyPr>
          <a:lstStyle/>
          <a:p>
            <a:pPr lvl="0" algn="ctr"/>
            <a:r>
              <a:rPr lang="en-GB" sz="2800" b="1" dirty="0">
                <a:solidFill>
                  <a:schemeClr val="accent1"/>
                </a:solidFill>
              </a:rPr>
              <a:t>DOES LITIGATION PRIVILEGE APPLY</a:t>
            </a:r>
          </a:p>
        </p:txBody>
      </p:sp>
    </p:spTree>
    <p:extLst>
      <p:ext uri="{BB962C8B-B14F-4D97-AF65-F5344CB8AC3E}">
        <p14:creationId xmlns:p14="http://schemas.microsoft.com/office/powerpoint/2010/main" val="117481721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7CA7AF-AF83-11F0-9806-245B5D01088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17B257D8-B3CD-2BA1-4E07-10E00AA933DE}"/>
              </a:ext>
            </a:extLst>
          </p:cNvPr>
          <p:cNvSpPr>
            <a:spLocks noGrp="1"/>
          </p:cNvSpPr>
          <p:nvPr>
            <p:ph type="body" sz="quarter" idx="10"/>
          </p:nvPr>
        </p:nvSpPr>
        <p:spPr>
          <a:xfrm>
            <a:off x="822323" y="1006765"/>
            <a:ext cx="10544400" cy="4969162"/>
          </a:xfrm>
        </p:spPr>
        <p:txBody>
          <a:bodyPr>
            <a:normAutofit/>
          </a:bodyPr>
          <a:lstStyle/>
          <a:p>
            <a:pPr lvl="0"/>
            <a:r>
              <a:rPr lang="en-GB" dirty="0"/>
              <a:t>Annual Commercial Conference</a:t>
            </a:r>
          </a:p>
          <a:p>
            <a:pPr lvl="1"/>
            <a:r>
              <a:rPr lang="en-GB" dirty="0"/>
              <a:t>Tuesday 30</a:t>
            </a:r>
            <a:r>
              <a:rPr lang="en-GB" baseline="30000" dirty="0"/>
              <a:t>th</a:t>
            </a:r>
            <a:r>
              <a:rPr lang="en-GB" dirty="0"/>
              <a:t> September 2025</a:t>
            </a:r>
          </a:p>
          <a:p>
            <a:r>
              <a:rPr lang="en-GB" sz="2800" b="1" i="0" dirty="0">
                <a:solidFill>
                  <a:srgbClr val="FFFFFF"/>
                </a:solidFill>
                <a:effectLst/>
                <a:highlight>
                  <a:srgbClr val="14385F"/>
                </a:highlight>
                <a:latin typeface="Calibri" panose="020F0502020204030204" pitchFamily="34" charset="0"/>
              </a:rPr>
              <a:t>FOCUS ON FRAUD: </a:t>
            </a:r>
          </a:p>
          <a:p>
            <a:r>
              <a:rPr lang="en-GB" sz="2800" dirty="0">
                <a:effectLst/>
                <a:latin typeface="Aptos" panose="020B0004020202020204" pitchFamily="34" charset="0"/>
                <a:ea typeface="Aptos" panose="020B0004020202020204" pitchFamily="34" charset="0"/>
                <a:cs typeface="Aptos" panose="020B0004020202020204" pitchFamily="34" charset="0"/>
              </a:rPr>
              <a:t>WITNESSES AND PROOF</a:t>
            </a:r>
            <a:endParaRPr lang="en-GB" sz="1800" dirty="0">
              <a:effectLst/>
              <a:latin typeface="Palatino Linotype" panose="02040502050505030304" pitchFamily="18" charset="0"/>
              <a:ea typeface="Calibri" panose="020F0502020204030204" pitchFamily="34" charset="0"/>
              <a:cs typeface="Times New Roman" panose="02020603050405020304" pitchFamily="18" charset="0"/>
            </a:endParaRPr>
          </a:p>
          <a:p>
            <a:pPr lvl="2"/>
            <a:endParaRPr lang="en-GB" sz="2600" dirty="0"/>
          </a:p>
          <a:p>
            <a:pPr lvl="3"/>
            <a:r>
              <a:rPr lang="en-GB" sz="2600" dirty="0"/>
              <a:t>Jasbir Dhillon KC</a:t>
            </a:r>
          </a:p>
          <a:p>
            <a:pPr lvl="3"/>
            <a:r>
              <a:rPr lang="en-GB" sz="2800" dirty="0">
                <a:effectLst/>
                <a:latin typeface="Aptos" panose="020B0004020202020204" pitchFamily="34" charset="0"/>
                <a:ea typeface="Aptos" panose="020B0004020202020204" pitchFamily="34" charset="0"/>
                <a:cs typeface="Aptos" panose="020B0004020202020204" pitchFamily="34" charset="0"/>
              </a:rPr>
              <a:t>Crawford Jamieson</a:t>
            </a:r>
          </a:p>
          <a:p>
            <a:pPr lvl="3"/>
            <a:r>
              <a:rPr lang="en-GB" sz="2600" dirty="0"/>
              <a:t>Aarushi </a:t>
            </a:r>
            <a:r>
              <a:rPr lang="en-GB" sz="2600" dirty="0" err="1"/>
              <a:t>Sahore</a:t>
            </a:r>
            <a:endParaRPr lang="en-GB" sz="2600" dirty="0"/>
          </a:p>
        </p:txBody>
      </p:sp>
    </p:spTree>
    <p:extLst>
      <p:ext uri="{BB962C8B-B14F-4D97-AF65-F5344CB8AC3E}">
        <p14:creationId xmlns:p14="http://schemas.microsoft.com/office/powerpoint/2010/main" val="171035890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2B03EB-5BB9-BDBC-35ED-E8E337DF235B}"/>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34CDA099-C11C-A603-CF21-97D4E06FEFA5}"/>
              </a:ext>
            </a:extLst>
          </p:cNvPr>
          <p:cNvSpPr>
            <a:spLocks noGrp="1"/>
          </p:cNvSpPr>
          <p:nvPr>
            <p:ph type="body" sz="quarter" idx="10"/>
          </p:nvPr>
        </p:nvSpPr>
        <p:spPr>
          <a:xfrm>
            <a:off x="822323" y="1006765"/>
            <a:ext cx="10544400" cy="4969162"/>
          </a:xfrm>
        </p:spPr>
        <p:txBody>
          <a:bodyPr>
            <a:normAutofit/>
          </a:bodyPr>
          <a:lstStyle/>
          <a:p>
            <a:pPr lvl="0"/>
            <a:r>
              <a:rPr lang="en-GB" dirty="0"/>
              <a:t>Annual Commercial Conference</a:t>
            </a:r>
          </a:p>
          <a:p>
            <a:pPr lvl="1"/>
            <a:r>
              <a:rPr lang="en-GB" dirty="0"/>
              <a:t>Tuesday 30</a:t>
            </a:r>
            <a:r>
              <a:rPr lang="en-GB" baseline="30000" dirty="0"/>
              <a:t>th</a:t>
            </a:r>
            <a:r>
              <a:rPr lang="en-GB" dirty="0"/>
              <a:t> September 2025</a:t>
            </a:r>
          </a:p>
          <a:p>
            <a:r>
              <a:rPr lang="en-GB" sz="2800" b="1" i="0" dirty="0">
                <a:solidFill>
                  <a:srgbClr val="FFFFFF"/>
                </a:solidFill>
                <a:effectLst/>
                <a:highlight>
                  <a:srgbClr val="14385F"/>
                </a:highlight>
                <a:latin typeface="Calibri" panose="020F0502020204030204" pitchFamily="34" charset="0"/>
              </a:rPr>
              <a:t>FOCUS ON FRAUD: </a:t>
            </a:r>
          </a:p>
          <a:p>
            <a:r>
              <a:rPr lang="en-GB" sz="2800" dirty="0">
                <a:effectLst/>
                <a:latin typeface="Aptos" panose="020B0004020202020204" pitchFamily="34" charset="0"/>
                <a:ea typeface="Aptos" panose="020B0004020202020204" pitchFamily="34" charset="0"/>
                <a:cs typeface="Aptos" panose="020B0004020202020204" pitchFamily="34" charset="0"/>
              </a:rPr>
              <a:t>FRAUD IN ARBITRATION</a:t>
            </a:r>
            <a:endParaRPr lang="en-GB" sz="1800" dirty="0">
              <a:effectLst/>
              <a:latin typeface="Palatino Linotype" panose="02040502050505030304" pitchFamily="18" charset="0"/>
              <a:ea typeface="Calibri" panose="020F0502020204030204" pitchFamily="34" charset="0"/>
              <a:cs typeface="Times New Roman" panose="02020603050405020304" pitchFamily="18" charset="0"/>
            </a:endParaRPr>
          </a:p>
          <a:p>
            <a:pPr lvl="2"/>
            <a:endParaRPr lang="en-GB" sz="2600" dirty="0"/>
          </a:p>
          <a:p>
            <a:pPr lvl="3"/>
            <a:r>
              <a:rPr lang="en-GB" sz="2600" dirty="0"/>
              <a:t>Salim Moollan KC</a:t>
            </a:r>
          </a:p>
          <a:p>
            <a:pPr lvl="3"/>
            <a:r>
              <a:rPr lang="en-GB" sz="2800" dirty="0">
                <a:effectLst/>
                <a:latin typeface="Aptos" panose="020B0004020202020204" pitchFamily="34" charset="0"/>
                <a:ea typeface="Aptos" panose="020B0004020202020204" pitchFamily="34" charset="0"/>
                <a:cs typeface="Aptos" panose="020B0004020202020204" pitchFamily="34" charset="0"/>
              </a:rPr>
              <a:t>Tom Pascoe</a:t>
            </a:r>
          </a:p>
          <a:p>
            <a:pPr lvl="3"/>
            <a:r>
              <a:rPr lang="en-GB" sz="2600" dirty="0"/>
              <a:t>Emilie </a:t>
            </a:r>
            <a:r>
              <a:rPr lang="en-GB" sz="2600" dirty="0" err="1"/>
              <a:t>Gonin</a:t>
            </a:r>
            <a:endParaRPr lang="en-GB" sz="2600" dirty="0"/>
          </a:p>
        </p:txBody>
      </p:sp>
    </p:spTree>
    <p:extLst>
      <p:ext uri="{BB962C8B-B14F-4D97-AF65-F5344CB8AC3E}">
        <p14:creationId xmlns:p14="http://schemas.microsoft.com/office/powerpoint/2010/main" val="1772086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81FA1E-BD6C-454C-CB4D-A29CE7E6FED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0632F7-ECCE-2AD2-B236-4099E394692B}"/>
              </a:ext>
            </a:extLst>
          </p:cNvPr>
          <p:cNvSpPr>
            <a:spLocks noGrp="1"/>
          </p:cNvSpPr>
          <p:nvPr>
            <p:ph sz="quarter" idx="11"/>
          </p:nvPr>
        </p:nvSpPr>
        <p:spPr>
          <a:xfrm>
            <a:off x="820738" y="1571625"/>
            <a:ext cx="10551600" cy="4714875"/>
          </a:xfrm>
        </p:spPr>
        <p:txBody>
          <a:bodyPr>
            <a:normAutofit/>
          </a:bodyPr>
          <a:lstStyle/>
          <a:p>
            <a:pPr marL="342900" indent="-342900">
              <a:buFont typeface="Arial" panose="020B0604020202020204" pitchFamily="34" charset="0"/>
              <a:buChar char="•"/>
            </a:pPr>
            <a:r>
              <a:rPr lang="en-GB" sz="2400" b="0" dirty="0"/>
              <a:t>Cultural and regional considerations: </a:t>
            </a:r>
            <a:r>
              <a:rPr lang="en-GB" sz="2400" b="0" i="1" dirty="0"/>
              <a:t>Alta Trading </a:t>
            </a:r>
            <a:r>
              <a:rPr lang="en-GB" sz="2400" b="0" dirty="0"/>
              <a:t>at [838]</a:t>
            </a:r>
          </a:p>
          <a:p>
            <a:pPr marL="342900" indent="-342900">
              <a:buFont typeface="Arial" panose="020B0604020202020204" pitchFamily="34" charset="0"/>
              <a:buChar char="•"/>
            </a:pPr>
            <a:r>
              <a:rPr lang="en-GB" sz="2400" b="0" i="1" dirty="0"/>
              <a:t>Berezovsky v. Abramovich </a:t>
            </a:r>
            <a:r>
              <a:rPr lang="en-GB" sz="2400" b="0" dirty="0"/>
              <a:t>[2012] EWHC 2643 (Comm.) at [38]</a:t>
            </a:r>
          </a:p>
          <a:p>
            <a:pPr lvl="1"/>
            <a:endParaRPr lang="en-GB" sz="2200" dirty="0"/>
          </a:p>
        </p:txBody>
      </p:sp>
      <p:sp>
        <p:nvSpPr>
          <p:cNvPr id="3" name="Title 2">
            <a:extLst>
              <a:ext uri="{FF2B5EF4-FFF2-40B4-BE49-F238E27FC236}">
                <a16:creationId xmlns:a16="http://schemas.microsoft.com/office/drawing/2014/main" id="{B2DD9216-8F0B-4EFF-50B4-4045A6597285}"/>
              </a:ext>
            </a:extLst>
          </p:cNvPr>
          <p:cNvSpPr>
            <a:spLocks noGrp="1"/>
          </p:cNvSpPr>
          <p:nvPr>
            <p:ph type="title"/>
          </p:nvPr>
        </p:nvSpPr>
        <p:spPr/>
        <p:txBody>
          <a:bodyPr/>
          <a:lstStyle/>
          <a:p>
            <a:r>
              <a:rPr lang="en-GB" sz="1800" dirty="0"/>
              <a:t>RELEVANT COMMERCIAL CONTEXT </a:t>
            </a:r>
          </a:p>
        </p:txBody>
      </p:sp>
    </p:spTree>
    <p:extLst>
      <p:ext uri="{BB962C8B-B14F-4D97-AF65-F5344CB8AC3E}">
        <p14:creationId xmlns:p14="http://schemas.microsoft.com/office/powerpoint/2010/main" val="394485603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67EBD41-269D-5BCB-604C-26857D939166}"/>
              </a:ext>
            </a:extLst>
          </p:cNvPr>
          <p:cNvSpPr>
            <a:spLocks noGrp="1"/>
          </p:cNvSpPr>
          <p:nvPr>
            <p:ph type="body" sz="quarter" idx="10"/>
          </p:nvPr>
        </p:nvSpPr>
        <p:spPr>
          <a:xfrm>
            <a:off x="822323" y="1006765"/>
            <a:ext cx="10544400" cy="4922980"/>
          </a:xfrm>
        </p:spPr>
        <p:txBody>
          <a:bodyPr/>
          <a:lstStyle/>
          <a:p>
            <a:pPr lvl="0"/>
            <a:r>
              <a:rPr lang="en-GB" dirty="0"/>
              <a:t>Annual Commercial Conference</a:t>
            </a:r>
          </a:p>
          <a:p>
            <a:pPr lvl="1"/>
            <a:r>
              <a:rPr lang="en-GB" dirty="0"/>
              <a:t>Tuesday 30</a:t>
            </a:r>
            <a:r>
              <a:rPr lang="en-GB" baseline="30000" dirty="0"/>
              <a:t>th</a:t>
            </a:r>
            <a:r>
              <a:rPr lang="en-GB" dirty="0"/>
              <a:t> September 2025</a:t>
            </a:r>
          </a:p>
          <a:p>
            <a:r>
              <a:rPr lang="en-GB" sz="2800" b="1" i="0" dirty="0">
                <a:solidFill>
                  <a:srgbClr val="FFFFFF"/>
                </a:solidFill>
                <a:effectLst/>
                <a:highlight>
                  <a:srgbClr val="14385F"/>
                </a:highlight>
                <a:latin typeface="Calibri" panose="020F0502020204030204" pitchFamily="34" charset="0"/>
              </a:rPr>
              <a:t>FOCUS ON FRAUD</a:t>
            </a:r>
          </a:p>
          <a:p>
            <a:pPr lvl="2"/>
            <a:endParaRPr lang="en-GB" sz="2400" dirty="0"/>
          </a:p>
          <a:p>
            <a:pPr lvl="3"/>
            <a:endParaRPr lang="en-GB" sz="2400" dirty="0"/>
          </a:p>
          <a:p>
            <a:pPr lvl="3"/>
            <a:r>
              <a:rPr lang="en-GB" sz="3200" b="1" dirty="0"/>
              <a:t>DRINKS DOWNSTAIRS</a:t>
            </a:r>
          </a:p>
        </p:txBody>
      </p:sp>
    </p:spTree>
    <p:extLst>
      <p:ext uri="{BB962C8B-B14F-4D97-AF65-F5344CB8AC3E}">
        <p14:creationId xmlns:p14="http://schemas.microsoft.com/office/powerpoint/2010/main" val="2170502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37751-A94C-9B9E-2D91-2BE2CF0FC535}"/>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3EAB8DD-DD6E-DA85-47A5-6B7ABE49D9D4}"/>
              </a:ext>
            </a:extLst>
          </p:cNvPr>
          <p:cNvSpPr>
            <a:spLocks noGrp="1"/>
          </p:cNvSpPr>
          <p:nvPr>
            <p:ph sz="quarter" idx="11"/>
          </p:nvPr>
        </p:nvSpPr>
        <p:spPr>
          <a:xfrm>
            <a:off x="820738" y="1571625"/>
            <a:ext cx="10551600" cy="4714875"/>
          </a:xfrm>
        </p:spPr>
        <p:txBody>
          <a:bodyPr>
            <a:normAutofit/>
          </a:bodyPr>
          <a:lstStyle/>
          <a:p>
            <a:endParaRPr lang="en-GB" sz="2400" i="1" dirty="0"/>
          </a:p>
          <a:p>
            <a:endParaRPr lang="en-GB" sz="2400" i="1" dirty="0"/>
          </a:p>
          <a:p>
            <a:pPr algn="ctr"/>
            <a:r>
              <a:rPr lang="en-GB" sz="2400" i="1" dirty="0"/>
              <a:t>GI GLOBINVESTMENT v. XY ERS UK LIMITED &amp; ORS  </a:t>
            </a:r>
          </a:p>
          <a:p>
            <a:pPr algn="ctr"/>
            <a:r>
              <a:rPr lang="en-GB" sz="2400" dirty="0"/>
              <a:t>[2025] EWHC 740 (Comm.) </a:t>
            </a:r>
          </a:p>
        </p:txBody>
      </p:sp>
    </p:spTree>
    <p:extLst>
      <p:ext uri="{BB962C8B-B14F-4D97-AF65-F5344CB8AC3E}">
        <p14:creationId xmlns:p14="http://schemas.microsoft.com/office/powerpoint/2010/main" val="4081293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0B411-6809-6B35-FF87-DA3A955FC36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22D410-10D6-B1EA-21B4-A77333A9B759}"/>
              </a:ext>
            </a:extLst>
          </p:cNvPr>
          <p:cNvSpPr>
            <a:spLocks noGrp="1"/>
          </p:cNvSpPr>
          <p:nvPr>
            <p:ph sz="quarter" idx="11"/>
          </p:nvPr>
        </p:nvSpPr>
        <p:spPr>
          <a:xfrm>
            <a:off x="820738" y="1571625"/>
            <a:ext cx="10551600" cy="4714875"/>
          </a:xfrm>
        </p:spPr>
        <p:txBody>
          <a:bodyPr>
            <a:normAutofit/>
          </a:bodyPr>
          <a:lstStyle/>
          <a:p>
            <a:endParaRPr lang="en-GB" sz="2400" i="1" dirty="0"/>
          </a:p>
          <a:p>
            <a:endParaRPr lang="en-GB" sz="2400" i="1" dirty="0"/>
          </a:p>
          <a:p>
            <a:pPr algn="ctr"/>
            <a:r>
              <a:rPr lang="en-GB" sz="2400" dirty="0"/>
              <a:t>WITNESSES AND CONTEMPORANEOUS DOCUMENTS </a:t>
            </a:r>
          </a:p>
          <a:p>
            <a:pPr marL="342900" indent="-342900">
              <a:buFont typeface="Arial" panose="020B0604020202020204" pitchFamily="34" charset="0"/>
              <a:buChar char="•"/>
            </a:pPr>
            <a:r>
              <a:rPr lang="en-GB" sz="2400" i="1" dirty="0" err="1"/>
              <a:t>Gestmin</a:t>
            </a:r>
            <a:r>
              <a:rPr lang="en-GB" sz="2400" i="1" dirty="0"/>
              <a:t> SGPS SA  v. Credit Suisse </a:t>
            </a:r>
            <a:r>
              <a:rPr lang="en-GB" sz="2400" dirty="0"/>
              <a:t>[2013] EWHC 3560 (Comm.) at [15]-[23]</a:t>
            </a:r>
          </a:p>
          <a:p>
            <a:endParaRPr lang="en-GB" sz="2400" dirty="0"/>
          </a:p>
        </p:txBody>
      </p:sp>
    </p:spTree>
    <p:extLst>
      <p:ext uri="{BB962C8B-B14F-4D97-AF65-F5344CB8AC3E}">
        <p14:creationId xmlns:p14="http://schemas.microsoft.com/office/powerpoint/2010/main" val="28934395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8CE23-FBCB-ABE5-D3A5-53925CBD921E}"/>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E1C256D-8E7E-562F-FFE6-EF8DD03D0A30}"/>
              </a:ext>
            </a:extLst>
          </p:cNvPr>
          <p:cNvSpPr>
            <a:spLocks noGrp="1"/>
          </p:cNvSpPr>
          <p:nvPr>
            <p:ph sz="quarter" idx="11"/>
          </p:nvPr>
        </p:nvSpPr>
        <p:spPr>
          <a:xfrm>
            <a:off x="820738" y="1571625"/>
            <a:ext cx="10551600" cy="4714875"/>
          </a:xfrm>
        </p:spPr>
        <p:txBody>
          <a:bodyPr>
            <a:normAutofit/>
          </a:bodyPr>
          <a:lstStyle/>
          <a:p>
            <a:endParaRPr lang="en-GB" sz="2400" dirty="0"/>
          </a:p>
          <a:p>
            <a:pPr algn="ctr"/>
            <a:r>
              <a:rPr lang="en-GB" sz="2400" dirty="0"/>
              <a:t>IMPORTANCE OF WITNESS RECOLLECTION</a:t>
            </a:r>
          </a:p>
          <a:p>
            <a:pPr marL="342900" indent="-342900">
              <a:buFont typeface="Arial" panose="020B0604020202020204" pitchFamily="34" charset="0"/>
              <a:buChar char="•"/>
            </a:pPr>
            <a:r>
              <a:rPr lang="en-GB" sz="2400" b="0" dirty="0"/>
              <a:t>COMBAR Lecture 2023 ‘Judging Truth From Memory’</a:t>
            </a:r>
          </a:p>
          <a:p>
            <a:pPr marL="342900" indent="-342900">
              <a:buFont typeface="Arial" panose="020B0604020202020204" pitchFamily="34" charset="0"/>
              <a:buChar char="•"/>
            </a:pPr>
            <a:r>
              <a:rPr lang="en-GB" sz="2400" b="0" i="1" dirty="0" err="1"/>
              <a:t>Globinvestment</a:t>
            </a:r>
            <a:r>
              <a:rPr lang="en-GB" sz="2400" b="0" dirty="0"/>
              <a:t> at [85]-[93]</a:t>
            </a:r>
          </a:p>
        </p:txBody>
      </p:sp>
    </p:spTree>
    <p:extLst>
      <p:ext uri="{BB962C8B-B14F-4D97-AF65-F5344CB8AC3E}">
        <p14:creationId xmlns:p14="http://schemas.microsoft.com/office/powerpoint/2010/main" val="3558946969"/>
      </p:ext>
    </p:extLst>
  </p:cSld>
  <p:clrMapOvr>
    <a:masterClrMapping/>
  </p:clrMapOvr>
</p:sld>
</file>

<file path=ppt/theme/theme1.xml><?xml version="1.0" encoding="utf-8"?>
<a:theme xmlns:a="http://schemas.openxmlformats.org/drawingml/2006/main" name="Office Theme">
  <a:themeElements>
    <a:clrScheme name="Brick Court Chambers">
      <a:dk1>
        <a:sysClr val="windowText" lastClr="000000"/>
      </a:dk1>
      <a:lt1>
        <a:sysClr val="window" lastClr="FFFFFF"/>
      </a:lt1>
      <a:dk2>
        <a:srgbClr val="173E61"/>
      </a:dk2>
      <a:lt2>
        <a:srgbClr val="CECCCB"/>
      </a:lt2>
      <a:accent1>
        <a:srgbClr val="173E61"/>
      </a:accent1>
      <a:accent2>
        <a:srgbClr val="2F8698"/>
      </a:accent2>
      <a:accent3>
        <a:srgbClr val="004789"/>
      </a:accent3>
      <a:accent4>
        <a:srgbClr val="B78C39"/>
      </a:accent4>
      <a:accent5>
        <a:srgbClr val="637B89"/>
      </a:accent5>
      <a:accent6>
        <a:srgbClr val="B9A070"/>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Tan">
      <a:srgbClr val="A34F2A"/>
    </a:custClr>
    <a:custClr name="Red">
      <a:srgbClr val="C0254B"/>
    </a:custClr>
  </a:custClrLst>
  <a:extLst>
    <a:ext uri="{05A4C25C-085E-4340-85A3-A5531E510DB2}">
      <thm15:themeFamily xmlns:thm15="http://schemas.microsoft.com/office/thememl/2012/main" name="Brick Court Chambers widescreen PowerPoint template" id="{7F4254F1-C1B0-AE45-8C4F-CF0A7425E46F}" vid="{7121D771-C029-A944-9E25-B1F7A2BECC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rick Court Document" ma:contentTypeID="0x01010063BD4BF4AE3A6E42AA992EECC762A20E003D27FC44AAF1874C9D93A232ABCC5AA4" ma:contentTypeVersion="3" ma:contentTypeDescription="" ma:contentTypeScope="" ma:versionID="23f4d947ba7127d448cb37509cf306c7">
  <xsd:schema xmlns:xsd="http://www.w3.org/2001/XMLSchema" xmlns:xs="http://www.w3.org/2001/XMLSchema" xmlns:p="http://schemas.microsoft.com/office/2006/metadata/properties" xmlns:ns1="http://schemas.microsoft.com/sharepoint/v3" xmlns:ns2="f33d98d2-a6c3-4618-9a74-e14d2d13e379" targetNamespace="http://schemas.microsoft.com/office/2006/metadata/properties" ma:root="true" ma:fieldsID="3823a8c9245d1ac401a59d492201c790" ns1:_="" ns2:_="">
    <xsd:import namespace="http://schemas.microsoft.com/sharepoint/v3"/>
    <xsd:import namespace="f33d98d2-a6c3-4618-9a74-e14d2d13e379"/>
    <xsd:element name="properties">
      <xsd:complexType>
        <xsd:sequence>
          <xsd:element name="documentManagement">
            <xsd:complexType>
              <xsd:all>
                <xsd:element ref="ns2:NavCat"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9"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10"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33d98d2-a6c3-4618-9a74-e14d2d13e379" elementFormDefault="qualified">
    <xsd:import namespace="http://schemas.microsoft.com/office/2006/documentManagement/types"/>
    <xsd:import namespace="http://schemas.microsoft.com/office/infopath/2007/PartnerControls"/>
    <xsd:element name="NavCat" ma:index="8" nillable="true" ma:displayName="Navigation Category" ma:description="Used to filter navigation on pages" ma:list="{9416a30a-c709-49f9-9b76-51aad6052665}" ma:internalName="NavCat" ma:showField="Title" ma:web="f33d98d2-a6c3-4618-9a74-e14d2d13e3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NavCat xmlns="f33d98d2-a6c3-4618-9a74-e14d2d13e379"/>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3A223FA-9F86-4FDF-9B6D-0718FE1310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33d98d2-a6c3-4618-9a74-e14d2d13e3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F596354-2D23-485F-8D8F-0F61CFDFBCF1}">
  <ds:schemaRefs>
    <ds:schemaRef ds:uri="http://purl.org/dc/dcmitype/"/>
    <ds:schemaRef ds:uri="f33d98d2-a6c3-4618-9a74-e14d2d13e379"/>
    <ds:schemaRef ds:uri="http://www.w3.org/XML/1998/namespace"/>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schemas.microsoft.com/sharepoint/v3"/>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DAE76AE1-B9B1-4651-94B2-99025E372E3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Brick Court Chambers widescreen PowerPoint template</Template>
  <TotalTime>490</TotalTime>
  <Words>3799</Words>
  <Application>Microsoft Office PowerPoint</Application>
  <PresentationFormat>Widescreen</PresentationFormat>
  <Paragraphs>392</Paragraphs>
  <Slides>60</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60</vt:i4>
      </vt:variant>
    </vt:vector>
  </HeadingPairs>
  <TitlesOfParts>
    <vt:vector size="66" baseType="lpstr">
      <vt:lpstr>Aptos</vt:lpstr>
      <vt:lpstr>Arial</vt:lpstr>
      <vt:lpstr>Calibri</vt:lpstr>
      <vt:lpstr>Palatino Linotype</vt:lpstr>
      <vt:lpstr>Wingdings</vt:lpstr>
      <vt:lpstr>Office Theme</vt:lpstr>
      <vt:lpstr>PowerPoint Presentation</vt:lpstr>
      <vt:lpstr>THREE RECENT COMMERCIAL FRAUD CASES IN 2025</vt:lpstr>
      <vt:lpstr>THREE RECENT COMMERCIAL FRAUD CASES IN 2025</vt:lpstr>
      <vt:lpstr>SOME APPLICABLE PRINCIPLES</vt:lpstr>
      <vt:lpstr>IMPORTANCE OF MOTIVE </vt:lpstr>
      <vt:lpstr>RELEVANT COMMERCIAL CONTEXT </vt:lpstr>
      <vt:lpstr>PowerPoint Presentation</vt:lpstr>
      <vt:lpstr>PowerPoint Presentation</vt:lpstr>
      <vt:lpstr>PowerPoint Presentation</vt:lpstr>
      <vt:lpstr>PowerPoint Presentation</vt:lpstr>
      <vt:lpstr>PowerPoint Presentation</vt:lpstr>
      <vt:lpstr>PowerPoint Presentation</vt:lpstr>
      <vt:lpstr>“Civil fraud” Causes of action</vt:lpstr>
      <vt:lpstr>Recent developments in civil fraud claims</vt:lpstr>
      <vt:lpstr>Recent developments in civil fraud claims</vt:lpstr>
      <vt:lpstr>Recent developments in civil fraud claims</vt:lpstr>
      <vt:lpstr>Privatbank: LOAN RECYCLING SCHEME </vt:lpstr>
      <vt:lpstr>OPTION 1</vt:lpstr>
      <vt:lpstr>OPTION 2</vt:lpstr>
      <vt:lpstr>OPTION 3</vt:lpstr>
      <vt:lpstr>Privatbank: the Bank’s case</vt:lpstr>
      <vt:lpstr>PowerPoint Presentation</vt:lpstr>
      <vt:lpstr>Recent developments in civil fraud claims</vt:lpstr>
      <vt:lpstr>PowerPoint Presentation</vt:lpstr>
      <vt:lpstr>PowerPoint Presentation</vt:lpstr>
      <vt:lpstr>50 years of Freezing Orders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Paul Gray</dc:creator>
  <cp:keywords/>
  <dc:description/>
  <cp:lastModifiedBy>Liam Maynard</cp:lastModifiedBy>
  <cp:revision>18</cp:revision>
  <dcterms:created xsi:type="dcterms:W3CDTF">2023-03-14T10:09:04Z</dcterms:created>
  <dcterms:modified xsi:type="dcterms:W3CDTF">2025-09-30T10:05:27Z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0x01010063BD4BF4AE3A6E42AA992EECC762A20E003D27FC44AAF1874C9D93A232ABCC5AA4</vt:lpwstr>
  </property>
</Properties>
</file>