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21"/>
  </p:notesMasterIdLst>
  <p:sldIdLst>
    <p:sldId id="269" r:id="rId3"/>
    <p:sldId id="266" r:id="rId4"/>
    <p:sldId id="262" r:id="rId5"/>
    <p:sldId id="280" r:id="rId6"/>
    <p:sldId id="263" r:id="rId7"/>
    <p:sldId id="271" r:id="rId8"/>
    <p:sldId id="281" r:id="rId9"/>
    <p:sldId id="282" r:id="rId10"/>
    <p:sldId id="283" r:id="rId11"/>
    <p:sldId id="284" r:id="rId12"/>
    <p:sldId id="285" r:id="rId13"/>
    <p:sldId id="286" r:id="rId14"/>
    <p:sldId id="287" r:id="rId15"/>
    <p:sldId id="288" r:id="rId16"/>
    <p:sldId id="267" r:id="rId17"/>
    <p:sldId id="264" r:id="rId18"/>
    <p:sldId id="265"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1" d="100"/>
          <a:sy n="111" d="100"/>
        </p:scale>
        <p:origin x="9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13/10/2022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95C2DC7-5EC3-7D48-A35B-663F31C8A99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46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52233-FD4E-E930-0A10-2525A5C17C41}"/>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p>
        </p:txBody>
      </p:sp>
      <p:sp>
        <p:nvSpPr>
          <p:cNvPr id="3" name="Subtitle 2">
            <a:extLst>
              <a:ext uri="{FF2B5EF4-FFF2-40B4-BE49-F238E27FC236}">
                <a16:creationId xmlns:a16="http://schemas.microsoft.com/office/drawing/2014/main" id="{FEECAA3A-5C5C-4049-57DB-BA232588F8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p>
        </p:txBody>
      </p:sp>
      <p:sp>
        <p:nvSpPr>
          <p:cNvPr id="4" name="Date Placeholder 3">
            <a:extLst>
              <a:ext uri="{FF2B5EF4-FFF2-40B4-BE49-F238E27FC236}">
                <a16:creationId xmlns:a16="http://schemas.microsoft.com/office/drawing/2014/main" id="{F5C94F99-62B0-F052-B21C-4AF68B998C4E}"/>
              </a:ext>
            </a:extLst>
          </p:cNvPr>
          <p:cNvSpPr>
            <a:spLocks noGrp="1"/>
          </p:cNvSpPr>
          <p:nvPr>
            <p:ph type="dt" sz="half" idx="10"/>
          </p:nvPr>
        </p:nvSpPr>
        <p:spPr/>
        <p:txBody>
          <a:bodyPr/>
          <a:lstStyle/>
          <a:p>
            <a:pPr defTabSz="685800"/>
            <a:fld id="{12BDDCF0-E61B-4140-9247-07D8D4AADEBF}" type="datetime1">
              <a:rPr lang="en-GB" smtClean="0">
                <a:solidFill>
                  <a:prstClr val="black">
                    <a:tint val="75000"/>
                  </a:prstClr>
                </a:solidFill>
              </a:rPr>
              <a:pPr defTabSz="685800"/>
              <a:t>13/10/2022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00BA9E36-9001-9032-5894-D5A1001EE5EF}"/>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7D2516CB-E88A-25C9-80CC-85230040088E}"/>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104232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AC61F-6DC5-8F09-A91F-3F79A766FA5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5B732F7-C37D-9A0F-88CA-BEEE15D2EF8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5E84FB7-58A0-05A3-F794-97AC16790E19}"/>
              </a:ext>
            </a:extLst>
          </p:cNvPr>
          <p:cNvSpPr>
            <a:spLocks noGrp="1"/>
          </p:cNvSpPr>
          <p:nvPr>
            <p:ph type="dt" sz="half" idx="10"/>
          </p:nvPr>
        </p:nvSpPr>
        <p:spPr/>
        <p:txBody>
          <a:bodyPr/>
          <a:lstStyle/>
          <a:p>
            <a:pPr defTabSz="685800"/>
            <a:fld id="{3204F390-2A44-6142-9E13-2356E60E4445}" type="datetime1">
              <a:rPr lang="en-GB" smtClean="0">
                <a:solidFill>
                  <a:prstClr val="black">
                    <a:tint val="75000"/>
                  </a:prstClr>
                </a:solidFill>
              </a:rPr>
              <a:pPr defTabSz="685800"/>
              <a:t>13/10/2022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616012AF-C9B8-DD81-32B0-AF1AED0D4D3D}"/>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5B23FBBB-9190-F690-EBC9-C8D407A25F14}"/>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3000871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B4DF-5E5E-9B71-FB38-C10A9ACEA1D0}"/>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p>
        </p:txBody>
      </p:sp>
      <p:sp>
        <p:nvSpPr>
          <p:cNvPr id="3" name="Text Placeholder 2">
            <a:extLst>
              <a:ext uri="{FF2B5EF4-FFF2-40B4-BE49-F238E27FC236}">
                <a16:creationId xmlns:a16="http://schemas.microsoft.com/office/drawing/2014/main" id="{DA273D9C-FF14-462A-E54A-121F3381705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839A361-C276-E9EF-D399-CD8C466901A0}"/>
              </a:ext>
            </a:extLst>
          </p:cNvPr>
          <p:cNvSpPr>
            <a:spLocks noGrp="1"/>
          </p:cNvSpPr>
          <p:nvPr>
            <p:ph type="dt" sz="half" idx="10"/>
          </p:nvPr>
        </p:nvSpPr>
        <p:spPr/>
        <p:txBody>
          <a:bodyPr/>
          <a:lstStyle/>
          <a:p>
            <a:pPr defTabSz="685800"/>
            <a:fld id="{F1D6D571-5583-4B4F-AAF2-73642CC15436}" type="datetime1">
              <a:rPr lang="en-GB" smtClean="0">
                <a:solidFill>
                  <a:prstClr val="black">
                    <a:tint val="75000"/>
                  </a:prstClr>
                </a:solidFill>
              </a:rPr>
              <a:pPr defTabSz="685800"/>
              <a:t>13/10/2022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44215392-73E9-777C-F2BD-6BA8D799C09F}"/>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8945923C-3EF5-A6AB-0AA7-D20F9DC03D54}"/>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841532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02085-3A37-DC61-1CC9-DC0C3D658CD2}"/>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B53C6B6-5EBD-A44D-61F5-EB68087F6B0B}"/>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D16ED1C-6670-F161-3A45-DC6A1A8B7241}"/>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308C1A8-0FF9-5E5C-1AAF-F1ADBE81ECF7}"/>
              </a:ext>
            </a:extLst>
          </p:cNvPr>
          <p:cNvSpPr>
            <a:spLocks noGrp="1"/>
          </p:cNvSpPr>
          <p:nvPr>
            <p:ph type="dt" sz="half" idx="10"/>
          </p:nvPr>
        </p:nvSpPr>
        <p:spPr/>
        <p:txBody>
          <a:bodyPr/>
          <a:lstStyle/>
          <a:p>
            <a:pPr defTabSz="685800"/>
            <a:fld id="{B9BBF924-D4BC-624D-9433-738AF41C0211}" type="datetime1">
              <a:rPr lang="en-GB" smtClean="0">
                <a:solidFill>
                  <a:prstClr val="black">
                    <a:tint val="75000"/>
                  </a:prstClr>
                </a:solidFill>
              </a:rPr>
              <a:pPr defTabSz="685800"/>
              <a:t>13/10/2022</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id="{1C75EB19-89BC-32BD-479B-F7116A21E43F}"/>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id="{E2156A20-6924-4570-73DB-A274D6AEE205}"/>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1569736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5875C-EB33-E304-3235-C2B5FB27B5DE}"/>
              </a:ext>
            </a:extLst>
          </p:cNvPr>
          <p:cNvSpPr>
            <a:spLocks noGrp="1"/>
          </p:cNvSpPr>
          <p:nvPr>
            <p:ph type="title"/>
          </p:nvPr>
        </p:nvSpPr>
        <p:spPr>
          <a:xfrm>
            <a:off x="629841" y="365126"/>
            <a:ext cx="78867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4F55DC7C-F86C-4969-16DE-566F7C5FC41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6BF13681-D0A6-FC6A-B18E-6611294D767D}"/>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05C50AB-C560-1351-AC00-E89D8BDD6E8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45AA03F6-B3D0-ABBA-B49D-974760AF83F7}"/>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AA35A8E-6089-CB57-4064-A52C281F38C4}"/>
              </a:ext>
            </a:extLst>
          </p:cNvPr>
          <p:cNvSpPr>
            <a:spLocks noGrp="1"/>
          </p:cNvSpPr>
          <p:nvPr>
            <p:ph type="dt" sz="half" idx="10"/>
          </p:nvPr>
        </p:nvSpPr>
        <p:spPr/>
        <p:txBody>
          <a:bodyPr/>
          <a:lstStyle/>
          <a:p>
            <a:pPr defTabSz="685800"/>
            <a:fld id="{7CB40103-6927-3E4E-8215-2451C0747E2B}" type="datetime1">
              <a:rPr lang="en-GB" smtClean="0">
                <a:solidFill>
                  <a:prstClr val="black">
                    <a:tint val="75000"/>
                  </a:prstClr>
                </a:solidFill>
              </a:rPr>
              <a:pPr defTabSz="685800"/>
              <a:t>13/10/2022</a:t>
            </a:fld>
            <a:endParaRPr lang="en-GB">
              <a:solidFill>
                <a:prstClr val="black">
                  <a:tint val="75000"/>
                </a:prstClr>
              </a:solidFill>
            </a:endParaRPr>
          </a:p>
        </p:txBody>
      </p:sp>
      <p:sp>
        <p:nvSpPr>
          <p:cNvPr id="8" name="Footer Placeholder 7">
            <a:extLst>
              <a:ext uri="{FF2B5EF4-FFF2-40B4-BE49-F238E27FC236}">
                <a16:creationId xmlns:a16="http://schemas.microsoft.com/office/drawing/2014/main" id="{847BDB48-5136-7E8D-8CD9-669D13C71A47}"/>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9" name="Slide Number Placeholder 8">
            <a:extLst>
              <a:ext uri="{FF2B5EF4-FFF2-40B4-BE49-F238E27FC236}">
                <a16:creationId xmlns:a16="http://schemas.microsoft.com/office/drawing/2014/main" id="{97468C89-A621-0E80-2FD8-9BC974CA7EA5}"/>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468268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9130B-EE5E-4222-58EC-7CC84C10293B}"/>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04995D6-230F-95E9-FBDA-5D2E7F877246}"/>
              </a:ext>
            </a:extLst>
          </p:cNvPr>
          <p:cNvSpPr>
            <a:spLocks noGrp="1"/>
          </p:cNvSpPr>
          <p:nvPr>
            <p:ph type="dt" sz="half" idx="10"/>
          </p:nvPr>
        </p:nvSpPr>
        <p:spPr/>
        <p:txBody>
          <a:bodyPr/>
          <a:lstStyle/>
          <a:p>
            <a:pPr defTabSz="685800"/>
            <a:fld id="{9CEFD141-35F5-7247-966A-60CDFF3C397F}" type="datetime1">
              <a:rPr lang="en-GB" smtClean="0">
                <a:solidFill>
                  <a:prstClr val="black">
                    <a:tint val="75000"/>
                  </a:prstClr>
                </a:solidFill>
              </a:rPr>
              <a:pPr defTabSz="685800"/>
              <a:t>13/10/2022</a:t>
            </a:fld>
            <a:endParaRPr lang="en-GB">
              <a:solidFill>
                <a:prstClr val="black">
                  <a:tint val="75000"/>
                </a:prstClr>
              </a:solidFill>
            </a:endParaRPr>
          </a:p>
        </p:txBody>
      </p:sp>
      <p:sp>
        <p:nvSpPr>
          <p:cNvPr id="4" name="Footer Placeholder 3">
            <a:extLst>
              <a:ext uri="{FF2B5EF4-FFF2-40B4-BE49-F238E27FC236}">
                <a16:creationId xmlns:a16="http://schemas.microsoft.com/office/drawing/2014/main" id="{D01CF7CD-2319-3502-0161-E888D206A202}"/>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5" name="Slide Number Placeholder 4">
            <a:extLst>
              <a:ext uri="{FF2B5EF4-FFF2-40B4-BE49-F238E27FC236}">
                <a16:creationId xmlns:a16="http://schemas.microsoft.com/office/drawing/2014/main" id="{77FAB66D-78DC-A123-555B-8558B7519A9B}"/>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2889509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0C9F57-2F29-F48D-27D8-4D27859690C4}"/>
              </a:ext>
            </a:extLst>
          </p:cNvPr>
          <p:cNvSpPr>
            <a:spLocks noGrp="1"/>
          </p:cNvSpPr>
          <p:nvPr>
            <p:ph type="dt" sz="half" idx="10"/>
          </p:nvPr>
        </p:nvSpPr>
        <p:spPr/>
        <p:txBody>
          <a:bodyPr/>
          <a:lstStyle/>
          <a:p>
            <a:pPr defTabSz="685800"/>
            <a:fld id="{D3BF129B-351B-BC45-AFC6-76DCAF455A86}" type="datetime1">
              <a:rPr lang="en-GB" smtClean="0">
                <a:solidFill>
                  <a:prstClr val="black">
                    <a:tint val="75000"/>
                  </a:prstClr>
                </a:solidFill>
              </a:rPr>
              <a:pPr defTabSz="685800"/>
              <a:t>13/10/2022</a:t>
            </a:fld>
            <a:endParaRPr lang="en-GB">
              <a:solidFill>
                <a:prstClr val="black">
                  <a:tint val="75000"/>
                </a:prstClr>
              </a:solidFill>
            </a:endParaRPr>
          </a:p>
        </p:txBody>
      </p:sp>
      <p:sp>
        <p:nvSpPr>
          <p:cNvPr id="3" name="Footer Placeholder 2">
            <a:extLst>
              <a:ext uri="{FF2B5EF4-FFF2-40B4-BE49-F238E27FC236}">
                <a16:creationId xmlns:a16="http://schemas.microsoft.com/office/drawing/2014/main" id="{0E56BA58-6271-28BB-D59F-2BD5E65FEDD3}"/>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4" name="Slide Number Placeholder 3">
            <a:extLst>
              <a:ext uri="{FF2B5EF4-FFF2-40B4-BE49-F238E27FC236}">
                <a16:creationId xmlns:a16="http://schemas.microsoft.com/office/drawing/2014/main" id="{C172EF51-B5BC-5F35-1D0E-96A6890DD8A5}"/>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3706496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28137-6F6F-BEF1-63B1-77C76C79D4BE}"/>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p>
        </p:txBody>
      </p:sp>
      <p:sp>
        <p:nvSpPr>
          <p:cNvPr id="3" name="Content Placeholder 2">
            <a:extLst>
              <a:ext uri="{FF2B5EF4-FFF2-40B4-BE49-F238E27FC236}">
                <a16:creationId xmlns:a16="http://schemas.microsoft.com/office/drawing/2014/main" id="{07ABD243-24FC-7F54-F4C6-2728CCB9DE8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61A4DB5-1E18-6E72-156D-2C2AE18A1A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8E78D713-8740-8029-E7DB-112FFEE050A2}"/>
              </a:ext>
            </a:extLst>
          </p:cNvPr>
          <p:cNvSpPr>
            <a:spLocks noGrp="1"/>
          </p:cNvSpPr>
          <p:nvPr>
            <p:ph type="dt" sz="half" idx="10"/>
          </p:nvPr>
        </p:nvSpPr>
        <p:spPr/>
        <p:txBody>
          <a:bodyPr/>
          <a:lstStyle/>
          <a:p>
            <a:pPr defTabSz="685800"/>
            <a:fld id="{733D9AD8-BADF-B143-AE23-47477B90B528}" type="datetime1">
              <a:rPr lang="en-GB" smtClean="0">
                <a:solidFill>
                  <a:prstClr val="black">
                    <a:tint val="75000"/>
                  </a:prstClr>
                </a:solidFill>
              </a:rPr>
              <a:pPr defTabSz="685800"/>
              <a:t>13/10/2022</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id="{BFDD9BF9-CA37-E1DE-CA6B-4E6E1C84ACDF}"/>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id="{4C0EAF09-07F2-B94A-8551-55DB3FD23CFB}"/>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25675848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ACCE-277A-5E6A-9114-F46060800C7F}"/>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p>
        </p:txBody>
      </p:sp>
      <p:sp>
        <p:nvSpPr>
          <p:cNvPr id="3" name="Picture Placeholder 2">
            <a:extLst>
              <a:ext uri="{FF2B5EF4-FFF2-40B4-BE49-F238E27FC236}">
                <a16:creationId xmlns:a16="http://schemas.microsoft.com/office/drawing/2014/main" id="{F6C69E25-B5E4-830B-2D4F-1D4E87A4563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B0C72778-C181-4510-6427-E024F319A0F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DE4B2A9D-F8A2-2FBB-A374-1C656417C923}"/>
              </a:ext>
            </a:extLst>
          </p:cNvPr>
          <p:cNvSpPr>
            <a:spLocks noGrp="1"/>
          </p:cNvSpPr>
          <p:nvPr>
            <p:ph type="dt" sz="half" idx="10"/>
          </p:nvPr>
        </p:nvSpPr>
        <p:spPr/>
        <p:txBody>
          <a:bodyPr/>
          <a:lstStyle/>
          <a:p>
            <a:pPr defTabSz="685800"/>
            <a:fld id="{0C82976A-D36F-5C48-B271-8B37BF3C52CA}" type="datetime1">
              <a:rPr lang="en-GB" smtClean="0">
                <a:solidFill>
                  <a:prstClr val="black">
                    <a:tint val="75000"/>
                  </a:prstClr>
                </a:solidFill>
              </a:rPr>
              <a:pPr defTabSz="685800"/>
              <a:t>13/10/2022</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id="{E318678A-B9CF-2443-BB20-4FCB56294242}"/>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id="{4600A3AA-594D-984F-FB8F-C989C7319BF1}"/>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20377104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BC44D-0089-2195-A460-EBD16966792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E7A3098-050C-D386-F37E-219146EFE90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9E957D1-1F1C-6598-451E-BE26809AAB04}"/>
              </a:ext>
            </a:extLst>
          </p:cNvPr>
          <p:cNvSpPr>
            <a:spLocks noGrp="1"/>
          </p:cNvSpPr>
          <p:nvPr>
            <p:ph type="dt" sz="half" idx="10"/>
          </p:nvPr>
        </p:nvSpPr>
        <p:spPr/>
        <p:txBody>
          <a:bodyPr/>
          <a:lstStyle/>
          <a:p>
            <a:pPr defTabSz="685800"/>
            <a:fld id="{DFE1F974-6749-9345-B81F-6F02C7D504AC}" type="datetime1">
              <a:rPr lang="en-GB" smtClean="0">
                <a:solidFill>
                  <a:prstClr val="black">
                    <a:tint val="75000"/>
                  </a:prstClr>
                </a:solidFill>
              </a:rPr>
              <a:pPr defTabSz="685800"/>
              <a:t>13/10/2022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106CB371-70EE-4D07-07A3-69A4302FA2FE}"/>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3D9C8EED-2054-2C93-CB7C-5D5AB00CF742}"/>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3036621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F37BA2-52D1-2CBE-E55A-9EA07A01728E}"/>
              </a:ext>
            </a:extLst>
          </p:cNvPr>
          <p:cNvSpPr>
            <a:spLocks noGrp="1"/>
          </p:cNvSpPr>
          <p:nvPr>
            <p:ph type="title" orient="vert"/>
          </p:nvPr>
        </p:nvSpPr>
        <p:spPr>
          <a:xfrm>
            <a:off x="6543675" y="365125"/>
            <a:ext cx="1971675"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EE15E0B-ECA4-6E09-49F4-80097DD63AC4}"/>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0B99D40-AD5E-FB6A-BAAC-63F76FEC996A}"/>
              </a:ext>
            </a:extLst>
          </p:cNvPr>
          <p:cNvSpPr>
            <a:spLocks noGrp="1"/>
          </p:cNvSpPr>
          <p:nvPr>
            <p:ph type="dt" sz="half" idx="10"/>
          </p:nvPr>
        </p:nvSpPr>
        <p:spPr/>
        <p:txBody>
          <a:bodyPr/>
          <a:lstStyle/>
          <a:p>
            <a:pPr defTabSz="685800"/>
            <a:fld id="{A1A1AA0A-9B80-484A-8591-6873C21A8643}" type="datetime1">
              <a:rPr lang="en-GB" smtClean="0">
                <a:solidFill>
                  <a:prstClr val="black">
                    <a:tint val="75000"/>
                  </a:prstClr>
                </a:solidFill>
              </a:rPr>
              <a:pPr defTabSz="685800"/>
              <a:t>13/10/2022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3E756CD8-3100-F6BD-2E7C-34C0AC47C7D6}"/>
              </a:ext>
            </a:extLst>
          </p:cNvPr>
          <p:cNvSpPr>
            <a:spLocks noGrp="1"/>
          </p:cNvSpPr>
          <p:nvPr>
            <p:ph type="ftr" sz="quarter" idx="11"/>
          </p:nvPr>
        </p:nvSpPr>
        <p:spPr/>
        <p:txBody>
          <a:bodyPr/>
          <a:lstStyle/>
          <a:p>
            <a:pPr defTabSz="6858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41D97279-5BD1-A6E4-0CD7-CD4A09CED880}"/>
              </a:ext>
            </a:extLst>
          </p:cNvPr>
          <p:cNvSpPr>
            <a:spLocks noGrp="1"/>
          </p:cNvSpPr>
          <p:nvPr>
            <p:ph type="sldNum" sz="quarter" idx="12"/>
          </p:nvPr>
        </p:nvSpPr>
        <p:spPr/>
        <p:txBody>
          <a:body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329054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smtClean="0"/>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smtClean="0"/>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smtClean="0"/>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smtClean="0"/>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smtClean="0"/>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034A72-8FE6-2293-112D-22B93BE6C7D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C56F27D-9B18-FD4C-B1F7-B04A56E8123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8057E06-144F-CC64-3F2F-B7272120C1A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97D0480B-7438-FA4C-84E9-2D3E1B72F7CF}" type="datetime1">
              <a:rPr lang="en-GB" smtClean="0">
                <a:solidFill>
                  <a:prstClr val="black">
                    <a:tint val="75000"/>
                  </a:prstClr>
                </a:solidFill>
              </a:rPr>
              <a:pPr defTabSz="685800"/>
              <a:t>13/10/2022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933D9906-50B7-135E-71FB-36A1ED298EE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9A6D16E2-250D-109F-76BB-9DA8C583675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078910C9-FBEC-B34F-9CD3-FBCC111A5DEF}" type="slidenum">
              <a:rPr lang="en-GB" smtClean="0">
                <a:solidFill>
                  <a:prstClr val="black">
                    <a:tint val="75000"/>
                  </a:prstClr>
                </a:solidFill>
              </a:rPr>
              <a:pPr defTabSz="685800"/>
              <a:t>‹#›</a:t>
            </a:fld>
            <a:endParaRPr lang="en-GB">
              <a:solidFill>
                <a:prstClr val="black">
                  <a:tint val="75000"/>
                </a:prstClr>
              </a:solidFill>
            </a:endParaRPr>
          </a:p>
        </p:txBody>
      </p:sp>
    </p:spTree>
    <p:extLst>
      <p:ext uri="{BB962C8B-B14F-4D97-AF65-F5344CB8AC3E}">
        <p14:creationId xmlns:p14="http://schemas.microsoft.com/office/powerpoint/2010/main" val="62701556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226443" y="1629175"/>
            <a:ext cx="8691113" cy="2926080"/>
          </a:xfrm>
        </p:spPr>
        <p:txBody>
          <a:bodyPr>
            <a:normAutofit/>
          </a:bodyPr>
          <a:lstStyle/>
          <a:p>
            <a:r>
              <a:rPr lang="en-GB" sz="2400" b="1" dirty="0"/>
              <a:t>ANNUAL COMMERCIAL </a:t>
            </a:r>
            <a:r>
              <a:rPr lang="en-GB" sz="2400" b="1" dirty="0" smtClean="0"/>
              <a:t>CONFERENCE 2022</a:t>
            </a:r>
          </a:p>
          <a:p>
            <a:endParaRPr lang="en-GB" sz="2400" b="1" dirty="0"/>
          </a:p>
          <a:p>
            <a:endParaRPr lang="en-GB" sz="2400" dirty="0"/>
          </a:p>
          <a:p>
            <a:r>
              <a:rPr lang="en-GB" sz="2400" b="1" i="1" dirty="0"/>
              <a:t>The Arbitration Act 1996: no kind of fault or </a:t>
            </a:r>
            <a:r>
              <a:rPr lang="en-GB" sz="2400" b="1" i="1" dirty="0" smtClean="0"/>
              <a:t>flaw</a:t>
            </a:r>
            <a:r>
              <a:rPr lang="en-GB" sz="2400" b="1" i="1" dirty="0"/>
              <a:t>?</a:t>
            </a:r>
            <a:endParaRPr lang="en-GB" sz="2400" dirty="0"/>
          </a:p>
          <a:p>
            <a:r>
              <a:rPr lang="en-GB" b="1" i="1" dirty="0"/>
              <a:t>Three problems on jurisdiction and the applicable law of the </a:t>
            </a:r>
            <a:r>
              <a:rPr lang="en-GB" b="1" i="1" dirty="0" smtClean="0"/>
              <a:t>arbitration</a:t>
            </a:r>
            <a:endParaRPr lang="en-GB" dirty="0"/>
          </a:p>
          <a:p>
            <a:r>
              <a:rPr lang="en-GB" sz="1600" dirty="0"/>
              <a:t>with the participation of the Law Commission of England and Wales</a:t>
            </a:r>
          </a:p>
          <a:p>
            <a:endParaRPr lang="en-GB" sz="2400"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211186"/>
            <a:ext cx="7648245" cy="3175461"/>
          </a:xfrm>
        </p:spPr>
        <p:txBody>
          <a:bodyPr>
            <a:normAutofit/>
          </a:bodyPr>
          <a:lstStyle/>
          <a:p>
            <a:pPr algn="l"/>
            <a:endParaRPr lang="en-GB" sz="1500" dirty="0"/>
          </a:p>
          <a:p>
            <a:pPr algn="l"/>
            <a:endParaRPr lang="en-GB" sz="2000" dirty="0"/>
          </a:p>
        </p:txBody>
      </p:sp>
    </p:spTree>
    <p:extLst>
      <p:ext uri="{BB962C8B-B14F-4D97-AF65-F5344CB8AC3E}">
        <p14:creationId xmlns:p14="http://schemas.microsoft.com/office/powerpoint/2010/main" val="1390275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61B7B-D043-D142-77AB-627E5AD41BF5}"/>
              </a:ext>
            </a:extLst>
          </p:cNvPr>
          <p:cNvSpPr>
            <a:spLocks noGrp="1"/>
          </p:cNvSpPr>
          <p:nvPr>
            <p:ph type="title"/>
          </p:nvPr>
        </p:nvSpPr>
        <p:spPr>
          <a:xfrm>
            <a:off x="385763" y="357447"/>
            <a:ext cx="8315325" cy="831273"/>
          </a:xfrm>
        </p:spPr>
        <p:txBody>
          <a:bodyPr>
            <a:normAutofit/>
          </a:bodyPr>
          <a:lstStyle/>
          <a:p>
            <a:pPr algn="ctr"/>
            <a:r>
              <a:rPr lang="en-GB" sz="1800" b="1" dirty="0">
                <a:latin typeface="Garamond" panose="02020404030301010803" pitchFamily="18" charset="0"/>
              </a:rPr>
              <a:t>Third situation where the “substantive jurisdiction” of the arbitral tribunal may be challenged: before the tribunal itself: s.31 of the Act.  </a:t>
            </a:r>
          </a:p>
        </p:txBody>
      </p:sp>
      <p:sp>
        <p:nvSpPr>
          <p:cNvPr id="3" name="Content Placeholder 2">
            <a:extLst>
              <a:ext uri="{FF2B5EF4-FFF2-40B4-BE49-F238E27FC236}">
                <a16:creationId xmlns:a16="http://schemas.microsoft.com/office/drawing/2014/main" id="{8348DC94-5703-D8DC-0279-FF7AAAE6923B}"/>
              </a:ext>
            </a:extLst>
          </p:cNvPr>
          <p:cNvSpPr>
            <a:spLocks noGrp="1"/>
          </p:cNvSpPr>
          <p:nvPr>
            <p:ph idx="1"/>
          </p:nvPr>
        </p:nvSpPr>
        <p:spPr>
          <a:xfrm>
            <a:off x="96442" y="1414462"/>
            <a:ext cx="8936831" cy="5307014"/>
          </a:xfrm>
        </p:spPr>
        <p:txBody>
          <a:bodyPr>
            <a:normAutofit lnSpcReduction="10000"/>
          </a:bodyPr>
          <a:lstStyle/>
          <a:p>
            <a:pPr algn="just"/>
            <a:r>
              <a:rPr lang="en-GB" sz="1500" dirty="0">
                <a:latin typeface="Garamond" panose="02020404030301010803" pitchFamily="18" charset="0"/>
              </a:rPr>
              <a:t>Because the arbitral tribunal has the competence to rule on its own </a:t>
            </a:r>
            <a:r>
              <a:rPr lang="en-GB" sz="1500" dirty="0" smtClean="0">
                <a:latin typeface="Garamond" panose="02020404030301010803" pitchFamily="18" charset="0"/>
              </a:rPr>
              <a:t>jurisdiction, a </a:t>
            </a:r>
            <a:r>
              <a:rPr lang="en-GB" sz="1500" dirty="0">
                <a:latin typeface="Garamond" panose="02020404030301010803" pitchFamily="18" charset="0"/>
              </a:rPr>
              <a:t>party can challenge that jurisdiction before the tribunal.  </a:t>
            </a:r>
          </a:p>
          <a:p>
            <a:pPr algn="just"/>
            <a:r>
              <a:rPr lang="en-GB" sz="1500" dirty="0">
                <a:latin typeface="Garamond" panose="02020404030301010803" pitchFamily="18" charset="0"/>
              </a:rPr>
              <a:t>The way of doing so is set out in s.31, </a:t>
            </a:r>
            <a:r>
              <a:rPr lang="en-GB" sz="1500" dirty="0" smtClean="0">
                <a:latin typeface="Garamond" panose="02020404030301010803" pitchFamily="18" charset="0"/>
              </a:rPr>
              <a:t>which </a:t>
            </a:r>
            <a:r>
              <a:rPr lang="en-GB" sz="1500" dirty="0">
                <a:latin typeface="Garamond" panose="02020404030301010803" pitchFamily="18" charset="0"/>
              </a:rPr>
              <a:t>is a mandatory provision:  the parties cannot opt out of it.  </a:t>
            </a:r>
          </a:p>
          <a:p>
            <a:pPr algn="just"/>
            <a:r>
              <a:rPr lang="en-GB" sz="1500" dirty="0">
                <a:latin typeface="Garamond" panose="02020404030301010803" pitchFamily="18" charset="0"/>
              </a:rPr>
              <a:t>The jurisdictional challenge has to be made (generally) not later than the time the challenging party “takes the first step in the proceedings to contest the merits of any matter in relation to which he challenges the tribunal’s jurisdiction”:  s.31(1).  </a:t>
            </a:r>
          </a:p>
          <a:p>
            <a:pPr algn="just"/>
            <a:r>
              <a:rPr lang="en-GB" sz="1500" dirty="0">
                <a:latin typeface="Garamond" panose="02020404030301010803" pitchFamily="18" charset="0"/>
              </a:rPr>
              <a:t>Section 31(4) of the Act says that where an objection is take to the tribunal’s substantive jurisdiction and the tribunal has power to rule on its jurisdiction (because the parties have not agreed otherwise), </a:t>
            </a:r>
            <a:r>
              <a:rPr lang="en-GB" sz="1500" dirty="0" smtClean="0">
                <a:latin typeface="Garamond" panose="02020404030301010803" pitchFamily="18" charset="0"/>
              </a:rPr>
              <a:t>then </a:t>
            </a:r>
            <a:r>
              <a:rPr lang="en-GB" sz="1500" dirty="0">
                <a:latin typeface="Garamond" panose="02020404030301010803" pitchFamily="18" charset="0"/>
              </a:rPr>
              <a:t>the tribunal may (a) rule on the matter in an award as to jurisdiction,  or (b) deal with the objection in its award on the merits.  </a:t>
            </a:r>
          </a:p>
          <a:p>
            <a:pPr algn="just"/>
            <a:r>
              <a:rPr lang="en-GB" sz="1500" dirty="0">
                <a:latin typeface="Garamond" panose="02020404030301010803" pitchFamily="18" charset="0"/>
              </a:rPr>
              <a:t>And s.31(4) makes it clear that if the parties agree on a particular procedure</a:t>
            </a:r>
            <a:r>
              <a:rPr lang="en-GB" sz="1500" dirty="0" smtClean="0">
                <a:latin typeface="Garamond" panose="02020404030301010803" pitchFamily="18" charset="0"/>
              </a:rPr>
              <a:t>, </a:t>
            </a:r>
            <a:r>
              <a:rPr lang="en-GB" sz="1500" dirty="0">
                <a:latin typeface="Garamond" panose="02020404030301010803" pitchFamily="18" charset="0"/>
              </a:rPr>
              <a:t>the tribunal has to follow it.   </a:t>
            </a:r>
          </a:p>
          <a:p>
            <a:pPr algn="just"/>
            <a:r>
              <a:rPr lang="en-GB" sz="1500" dirty="0">
                <a:latin typeface="Garamond" panose="02020404030301010803" pitchFamily="18" charset="0"/>
              </a:rPr>
              <a:t>However, </a:t>
            </a:r>
            <a:r>
              <a:rPr lang="en-GB" sz="1500" dirty="0" smtClean="0">
                <a:latin typeface="Garamond" panose="02020404030301010803" pitchFamily="18" charset="0"/>
              </a:rPr>
              <a:t>in </a:t>
            </a:r>
            <a:r>
              <a:rPr lang="en-GB" sz="1500" i="1" dirty="0">
                <a:latin typeface="Garamond" panose="02020404030301010803" pitchFamily="18" charset="0"/>
              </a:rPr>
              <a:t>LG Caltex Ltd v China Petroleum Corp </a:t>
            </a:r>
            <a:r>
              <a:rPr lang="en-GB" sz="1500" dirty="0">
                <a:latin typeface="Garamond" panose="02020404030301010803" pitchFamily="18" charset="0"/>
              </a:rPr>
              <a:t>[2001] 1 WLR,  Lord Phillips MR stated, </a:t>
            </a:r>
            <a:r>
              <a:rPr lang="en-GB" sz="1500" dirty="0" smtClean="0">
                <a:latin typeface="Garamond" panose="02020404030301010803" pitchFamily="18" charset="0"/>
              </a:rPr>
              <a:t>at </a:t>
            </a:r>
            <a:r>
              <a:rPr lang="en-GB" sz="1500" dirty="0">
                <a:latin typeface="Garamond" panose="02020404030301010803" pitchFamily="18" charset="0"/>
              </a:rPr>
              <a:t>[70] and [71], that a tribunal can only deal with the jurisdictional objection in an award on the merits if it concludes that has jurisdiction.   (Pill and Keene LJJ agreed;  Aikens J overruled).   </a:t>
            </a:r>
          </a:p>
          <a:p>
            <a:pPr algn="just"/>
            <a:r>
              <a:rPr lang="en-GB" sz="1500" dirty="0">
                <a:latin typeface="Garamond" panose="02020404030301010803" pitchFamily="18" charset="0"/>
              </a:rPr>
              <a:t>I respectfully ask:  is that right?  Is that how the wording of s.31(4) is to be interpreted?  What if the parties agreed that jurisdictional objections should be dealt with in the award on the merits, </a:t>
            </a:r>
            <a:r>
              <a:rPr lang="en-GB" sz="1500" dirty="0" smtClean="0">
                <a:latin typeface="Garamond" panose="02020404030301010803" pitchFamily="18" charset="0"/>
              </a:rPr>
              <a:t>because </a:t>
            </a:r>
            <a:r>
              <a:rPr lang="en-GB" sz="1500" dirty="0">
                <a:latin typeface="Garamond" panose="02020404030301010803" pitchFamily="18" charset="0"/>
              </a:rPr>
              <a:t>they do not want to divide and possibly incur more costs?  The tribunal has to follow that,  per s.31(4).  </a:t>
            </a:r>
            <a:r>
              <a:rPr lang="en-GB" sz="1500" dirty="0" smtClean="0">
                <a:latin typeface="Garamond" panose="02020404030301010803" pitchFamily="18" charset="0"/>
              </a:rPr>
              <a:t>What </a:t>
            </a:r>
            <a:r>
              <a:rPr lang="en-GB" sz="1500" dirty="0">
                <a:latin typeface="Garamond" panose="02020404030301010803" pitchFamily="18" charset="0"/>
              </a:rPr>
              <a:t>if it then holds that it had no jurisdiction? Is it turned into an award on jurisdiction only? </a:t>
            </a:r>
          </a:p>
          <a:p>
            <a:pPr algn="just"/>
            <a:r>
              <a:rPr lang="en-GB" sz="1500" dirty="0">
                <a:latin typeface="Garamond" panose="02020404030301010803" pitchFamily="18" charset="0"/>
              </a:rPr>
              <a:t>It seems to me that the course adopted by the very experienced arbitrator in </a:t>
            </a:r>
            <a:r>
              <a:rPr lang="en-GB" sz="1500" i="1" dirty="0">
                <a:latin typeface="Garamond" panose="02020404030301010803" pitchFamily="18" charset="0"/>
              </a:rPr>
              <a:t>Caltex,  </a:t>
            </a:r>
            <a:r>
              <a:rPr lang="en-GB" sz="1500" dirty="0">
                <a:latin typeface="Garamond" panose="02020404030301010803" pitchFamily="18" charset="0"/>
              </a:rPr>
              <a:t>which was to have one award,  where he held that the parties had not concluded the contracts, </a:t>
            </a:r>
            <a:r>
              <a:rPr lang="en-GB" sz="1500" dirty="0" smtClean="0">
                <a:latin typeface="Garamond" panose="02020404030301010803" pitchFamily="18" charset="0"/>
              </a:rPr>
              <a:t>there </a:t>
            </a:r>
            <a:r>
              <a:rPr lang="en-GB" sz="1500" dirty="0">
                <a:latin typeface="Garamond" panose="02020404030301010803" pitchFamily="18" charset="0"/>
              </a:rPr>
              <a:t>was no jurisdiction and the claims for breach of contracts therefore failed on the merits</a:t>
            </a:r>
            <a:r>
              <a:rPr lang="en-GB" sz="1500" dirty="0" smtClean="0">
                <a:latin typeface="Garamond" panose="02020404030301010803" pitchFamily="18" charset="0"/>
              </a:rPr>
              <a:t>, </a:t>
            </a:r>
            <a:r>
              <a:rPr lang="en-GB" sz="1500" dirty="0">
                <a:latin typeface="Garamond" panose="02020404030301010803" pitchFamily="18" charset="0"/>
              </a:rPr>
              <a:t>was actually correct and in accordance with the wording of s.31(4).  </a:t>
            </a:r>
            <a:r>
              <a:rPr lang="en-GB" sz="1500" dirty="0" smtClean="0">
                <a:latin typeface="Garamond" panose="02020404030301010803" pitchFamily="18" charset="0"/>
              </a:rPr>
              <a:t>And </a:t>
            </a:r>
            <a:r>
              <a:rPr lang="en-GB" sz="1500" dirty="0">
                <a:latin typeface="Garamond" panose="02020404030301010803" pitchFamily="18" charset="0"/>
              </a:rPr>
              <a:t>is consistent with s.73 (losing the right to challenge). </a:t>
            </a:r>
          </a:p>
          <a:p>
            <a:pPr algn="just"/>
            <a:r>
              <a:rPr lang="en-GB" sz="1500" b="1" dirty="0">
                <a:latin typeface="Garamond" panose="02020404030301010803" pitchFamily="18" charset="0"/>
              </a:rPr>
              <a:t>Is the CA view on the construction of s.31(4) in </a:t>
            </a:r>
            <a:r>
              <a:rPr lang="en-GB" sz="1500" b="1" i="1" dirty="0">
                <a:latin typeface="Garamond" panose="02020404030301010803" pitchFamily="18" charset="0"/>
              </a:rPr>
              <a:t>Caltex</a:t>
            </a:r>
            <a:r>
              <a:rPr lang="en-GB" sz="1500" b="1" dirty="0">
                <a:latin typeface="Garamond" panose="02020404030301010803" pitchFamily="18" charset="0"/>
              </a:rPr>
              <a:t> wrong?  Should it be reversed by statute,  or should the wording of s.31(4) be made clearer?</a:t>
            </a:r>
          </a:p>
          <a:p>
            <a:endParaRPr lang="en-GB" sz="1500" b="1" dirty="0">
              <a:latin typeface="Garamond" panose="02020404030301010803" pitchFamily="18" charset="0"/>
            </a:endParaRPr>
          </a:p>
        </p:txBody>
      </p:sp>
      <p:sp>
        <p:nvSpPr>
          <p:cNvPr id="4" name="Slide Number Placeholder 3">
            <a:extLst>
              <a:ext uri="{FF2B5EF4-FFF2-40B4-BE49-F238E27FC236}">
                <a16:creationId xmlns:a16="http://schemas.microsoft.com/office/drawing/2014/main" id="{A648DAB6-514F-C4E0-8BA2-E4B7FF4B6EC7}"/>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10</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2317542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0BFFF-4424-1174-E522-9D11AC0CE398}"/>
              </a:ext>
            </a:extLst>
          </p:cNvPr>
          <p:cNvSpPr>
            <a:spLocks noGrp="1"/>
          </p:cNvSpPr>
          <p:nvPr>
            <p:ph type="title"/>
          </p:nvPr>
        </p:nvSpPr>
        <p:spPr>
          <a:xfrm>
            <a:off x="357809" y="207819"/>
            <a:ext cx="8497957" cy="777846"/>
          </a:xfrm>
        </p:spPr>
        <p:txBody>
          <a:bodyPr>
            <a:normAutofit fontScale="90000"/>
          </a:bodyPr>
          <a:lstStyle/>
          <a:p>
            <a:pPr algn="ctr"/>
            <a:r>
              <a:rPr lang="en-GB" sz="1800" b="1" dirty="0">
                <a:latin typeface="Garamond" panose="02020404030301010803" pitchFamily="18" charset="0"/>
              </a:rPr>
              <a:t>Fourth situation where a jurisdiction issue can arise:  a party applies to the court under s.32 for the determination of a preliminary point on the “substantive jurisdiction” of the tribunal.</a:t>
            </a:r>
          </a:p>
        </p:txBody>
      </p:sp>
      <p:sp>
        <p:nvSpPr>
          <p:cNvPr id="3" name="Content Placeholder 2">
            <a:extLst>
              <a:ext uri="{FF2B5EF4-FFF2-40B4-BE49-F238E27FC236}">
                <a16:creationId xmlns:a16="http://schemas.microsoft.com/office/drawing/2014/main" id="{20D7A6C8-CB44-4439-B418-E4546E7B6743}"/>
              </a:ext>
            </a:extLst>
          </p:cNvPr>
          <p:cNvSpPr>
            <a:spLocks noGrp="1"/>
          </p:cNvSpPr>
          <p:nvPr>
            <p:ph idx="1"/>
          </p:nvPr>
        </p:nvSpPr>
        <p:spPr>
          <a:xfrm>
            <a:off x="182166" y="1443658"/>
            <a:ext cx="8822687" cy="5277818"/>
          </a:xfrm>
        </p:spPr>
        <p:txBody>
          <a:bodyPr>
            <a:normAutofit lnSpcReduction="10000"/>
          </a:bodyPr>
          <a:lstStyle/>
          <a:p>
            <a:pPr algn="just"/>
            <a:r>
              <a:rPr lang="en-GB" sz="1500" dirty="0">
                <a:latin typeface="Garamond" panose="02020404030301010803" pitchFamily="18" charset="0"/>
              </a:rPr>
              <a:t>This section provides for a determination </a:t>
            </a:r>
            <a:r>
              <a:rPr lang="en-GB" sz="1500" b="1" dirty="0">
                <a:latin typeface="Garamond" panose="02020404030301010803" pitchFamily="18" charset="0"/>
              </a:rPr>
              <a:t>by the court</a:t>
            </a:r>
            <a:r>
              <a:rPr lang="en-GB" sz="1500" dirty="0">
                <a:latin typeface="Garamond" panose="02020404030301010803" pitchFamily="18" charset="0"/>
              </a:rPr>
              <a:t> of a jurisdictional issue relating to a tribunal.</a:t>
            </a:r>
          </a:p>
          <a:p>
            <a:pPr algn="just"/>
            <a:r>
              <a:rPr lang="en-GB" sz="1500" dirty="0">
                <a:latin typeface="Garamond" panose="02020404030301010803" pitchFamily="18" charset="0"/>
              </a:rPr>
              <a:t>BUT the court can only intervene in limited circumstances: </a:t>
            </a:r>
            <a:r>
              <a:rPr lang="en-GB" sz="1500" dirty="0" smtClean="0">
                <a:latin typeface="Garamond" panose="02020404030301010803" pitchFamily="18" charset="0"/>
              </a:rPr>
              <a:t>(</a:t>
            </a:r>
            <a:r>
              <a:rPr lang="en-GB" sz="1500" dirty="0">
                <a:latin typeface="Garamond" panose="02020404030301010803" pitchFamily="18" charset="0"/>
              </a:rPr>
              <a:t>a) if all the parties agree in writing. </a:t>
            </a:r>
            <a:r>
              <a:rPr lang="en-GB" sz="1500" dirty="0" smtClean="0">
                <a:latin typeface="Garamond" panose="02020404030301010803" pitchFamily="18" charset="0"/>
              </a:rPr>
              <a:t>Presumably </a:t>
            </a:r>
            <a:r>
              <a:rPr lang="en-GB" sz="1500" dirty="0">
                <a:latin typeface="Garamond" panose="02020404030301010803" pitchFamily="18" charset="0"/>
              </a:rPr>
              <a:t>they can do so even before an arbitral tribunal is constituted. </a:t>
            </a:r>
            <a:r>
              <a:rPr lang="en-GB" sz="1500" dirty="0" smtClean="0">
                <a:latin typeface="Garamond" panose="02020404030301010803" pitchFamily="18" charset="0"/>
              </a:rPr>
              <a:t>Or </a:t>
            </a:r>
            <a:r>
              <a:rPr lang="en-GB" sz="1500" dirty="0">
                <a:latin typeface="Garamond" panose="02020404030301010803" pitchFamily="18" charset="0"/>
              </a:rPr>
              <a:t>(b) if the arbitration tribunal has been constituted,  and it gives permission for the court to decide an issue on “substantive jurisdiction”  AND the court is satisfied that the determination of the question is likely to produce substantial savings in costs; </a:t>
            </a:r>
            <a:r>
              <a:rPr lang="en-GB" sz="1500" dirty="0" smtClean="0">
                <a:latin typeface="Garamond" panose="02020404030301010803" pitchFamily="18" charset="0"/>
              </a:rPr>
              <a:t>and </a:t>
            </a:r>
            <a:r>
              <a:rPr lang="en-GB" sz="1500" dirty="0">
                <a:latin typeface="Garamond" panose="02020404030301010803" pitchFamily="18" charset="0"/>
              </a:rPr>
              <a:t>that the application was made without delay and that there is good reason why the matter should be decided by the court:  s.32(2).  </a:t>
            </a:r>
          </a:p>
          <a:p>
            <a:pPr algn="just"/>
            <a:r>
              <a:rPr lang="en-GB" sz="1500" dirty="0">
                <a:latin typeface="Garamond" panose="02020404030301010803" pitchFamily="18" charset="0"/>
              </a:rPr>
              <a:t>If the arbitral tribunal has been constituted, </a:t>
            </a:r>
            <a:r>
              <a:rPr lang="en-GB" sz="1500" dirty="0" smtClean="0">
                <a:latin typeface="Garamond" panose="02020404030301010803" pitchFamily="18" charset="0"/>
              </a:rPr>
              <a:t>it </a:t>
            </a:r>
            <a:r>
              <a:rPr lang="en-GB" sz="1500" dirty="0">
                <a:latin typeface="Garamond" panose="02020404030301010803" pitchFamily="18" charset="0"/>
              </a:rPr>
              <a:t>can carry on with the proceedings and make an AWARD whilst an application to the court is pending under s.32:  see s.32(4).    </a:t>
            </a:r>
          </a:p>
          <a:p>
            <a:pPr algn="just"/>
            <a:r>
              <a:rPr lang="en-GB" sz="1500" dirty="0">
                <a:latin typeface="Garamond" panose="02020404030301010803" pitchFamily="18" charset="0"/>
              </a:rPr>
              <a:t>So if the arbitral tribunal was swift, </a:t>
            </a:r>
            <a:r>
              <a:rPr lang="en-GB" sz="1500" dirty="0" smtClean="0">
                <a:latin typeface="Garamond" panose="02020404030301010803" pitchFamily="18" charset="0"/>
              </a:rPr>
              <a:t>presumably </a:t>
            </a:r>
            <a:r>
              <a:rPr lang="en-GB" sz="1500" dirty="0">
                <a:latin typeface="Garamond" panose="02020404030301010803" pitchFamily="18" charset="0"/>
              </a:rPr>
              <a:t>it could make an award on its own jurisdiction in advance or the court doing so?  </a:t>
            </a:r>
          </a:p>
          <a:p>
            <a:pPr algn="just"/>
            <a:r>
              <a:rPr lang="en-GB" sz="1500" dirty="0">
                <a:latin typeface="Garamond" panose="02020404030301010803" pitchFamily="18" charset="0"/>
              </a:rPr>
              <a:t>If it did, </a:t>
            </a:r>
            <a:r>
              <a:rPr lang="en-GB" sz="1500" dirty="0" smtClean="0">
                <a:latin typeface="Garamond" panose="02020404030301010803" pitchFamily="18" charset="0"/>
              </a:rPr>
              <a:t>that </a:t>
            </a:r>
            <a:r>
              <a:rPr lang="en-GB" sz="1500" dirty="0">
                <a:latin typeface="Garamond" panose="02020404030301010803" pitchFamily="18" charset="0"/>
              </a:rPr>
              <a:t>could presumably be challenged under s.67 (or s. 72 if the party that challenged jurisdiction took no part in those arbitral proceedings).  </a:t>
            </a:r>
          </a:p>
          <a:p>
            <a:pPr algn="just"/>
            <a:r>
              <a:rPr lang="en-GB" sz="1500" dirty="0">
                <a:latin typeface="Garamond" panose="02020404030301010803" pitchFamily="18" charset="0"/>
              </a:rPr>
              <a:t>If the court decides the matter under s.32(2) its decision is on a balance or probabilities.  </a:t>
            </a:r>
            <a:r>
              <a:rPr lang="en-GB" sz="1500" dirty="0" smtClean="0">
                <a:latin typeface="Garamond" panose="02020404030301010803" pitchFamily="18" charset="0"/>
              </a:rPr>
              <a:t>It </a:t>
            </a:r>
            <a:r>
              <a:rPr lang="en-GB" sz="1500" dirty="0">
                <a:latin typeface="Garamond" panose="02020404030301010803" pitchFamily="18" charset="0"/>
              </a:rPr>
              <a:t>is “final” in that sense.   </a:t>
            </a:r>
          </a:p>
          <a:p>
            <a:pPr algn="just"/>
            <a:r>
              <a:rPr lang="en-GB" sz="1500" dirty="0">
                <a:latin typeface="Garamond" panose="02020404030301010803" pitchFamily="18" charset="0"/>
              </a:rPr>
              <a:t>No appeal to the CA without the leave of the court at first instance, which has to be satisfied that there is a point of law which is one of general importance:  OR – (general get out clause)- the point is “one which for some other special reason should be considered by the Court of Appeal”:  s.32(6).  </a:t>
            </a:r>
          </a:p>
          <a:p>
            <a:pPr algn="just"/>
            <a:r>
              <a:rPr lang="en-GB" sz="1500" dirty="0">
                <a:latin typeface="Garamond" panose="02020404030301010803" pitchFamily="18" charset="0"/>
              </a:rPr>
              <a:t>Is this provision a good idea?  </a:t>
            </a:r>
            <a:r>
              <a:rPr lang="en-GB" sz="1500" dirty="0" smtClean="0">
                <a:latin typeface="Garamond" panose="02020404030301010803" pitchFamily="18" charset="0"/>
              </a:rPr>
              <a:t>There </a:t>
            </a:r>
            <a:r>
              <a:rPr lang="en-GB" sz="1500" dirty="0">
                <a:latin typeface="Garamond" panose="02020404030301010803" pitchFamily="18" charset="0"/>
              </a:rPr>
              <a:t>is no equivalent in the Model Law.  </a:t>
            </a:r>
            <a:r>
              <a:rPr lang="en-GB" sz="1500" dirty="0" smtClean="0">
                <a:latin typeface="Garamond" panose="02020404030301010803" pitchFamily="18" charset="0"/>
              </a:rPr>
              <a:t>The </a:t>
            </a:r>
            <a:r>
              <a:rPr lang="en-GB" sz="1500" dirty="0">
                <a:latin typeface="Garamond" panose="02020404030301010803" pitchFamily="18" charset="0"/>
              </a:rPr>
              <a:t>DAC thought it should only be rarely invoked. </a:t>
            </a:r>
            <a:r>
              <a:rPr lang="en-GB" sz="1500" dirty="0" smtClean="0">
                <a:latin typeface="Garamond" panose="02020404030301010803" pitchFamily="18" charset="0"/>
              </a:rPr>
              <a:t>AND </a:t>
            </a:r>
            <a:r>
              <a:rPr lang="en-GB" sz="1500" dirty="0">
                <a:latin typeface="Garamond" panose="02020404030301010803" pitchFamily="18" charset="0"/>
              </a:rPr>
              <a:t>there are VERY few reported cases on it.  </a:t>
            </a:r>
          </a:p>
          <a:p>
            <a:pPr algn="just"/>
            <a:r>
              <a:rPr lang="en-GB" sz="1500" dirty="0">
                <a:latin typeface="Garamond" panose="02020404030301010803" pitchFamily="18" charset="0"/>
              </a:rPr>
              <a:t>See: eg </a:t>
            </a:r>
            <a:r>
              <a:rPr lang="en-GB" sz="1500" i="1" dirty="0">
                <a:latin typeface="Garamond" panose="02020404030301010803" pitchFamily="18" charset="0"/>
              </a:rPr>
              <a:t>VTB Commodities Trading DAC v JSC </a:t>
            </a:r>
            <a:r>
              <a:rPr lang="en-GB" sz="1500" i="1" dirty="0" err="1">
                <a:latin typeface="Garamond" panose="02020404030301010803" pitchFamily="18" charset="0"/>
              </a:rPr>
              <a:t>Antipinsky</a:t>
            </a:r>
            <a:r>
              <a:rPr lang="en-GB" sz="1500" i="1" dirty="0">
                <a:latin typeface="Garamond" panose="02020404030301010803" pitchFamily="18" charset="0"/>
              </a:rPr>
              <a:t> Refinery </a:t>
            </a:r>
            <a:r>
              <a:rPr lang="en-GB" sz="1500" dirty="0">
                <a:latin typeface="Garamond" panose="02020404030301010803" pitchFamily="18" charset="0"/>
              </a:rPr>
              <a:t>[2019] EWHC 3292 Comm,  </a:t>
            </a:r>
            <a:r>
              <a:rPr lang="en-GB" sz="1500" dirty="0" err="1">
                <a:latin typeface="Garamond" panose="02020404030301010803" pitchFamily="18" charset="0"/>
              </a:rPr>
              <a:t>Teare</a:t>
            </a:r>
            <a:r>
              <a:rPr lang="en-GB" sz="1500" dirty="0">
                <a:latin typeface="Garamond" panose="02020404030301010803" pitchFamily="18" charset="0"/>
              </a:rPr>
              <a:t> J. </a:t>
            </a:r>
          </a:p>
          <a:p>
            <a:pPr algn="just"/>
            <a:r>
              <a:rPr lang="en-GB" sz="1500" b="1" dirty="0">
                <a:latin typeface="Garamond" panose="02020404030301010803" pitchFamily="18" charset="0"/>
              </a:rPr>
              <a:t>Is s.32 worth keeping?  Is an unnecessary power given to the court,  when primacy should be given to the tribunal to decide jurisdiction.  Should it go?</a:t>
            </a:r>
          </a:p>
        </p:txBody>
      </p:sp>
      <p:sp>
        <p:nvSpPr>
          <p:cNvPr id="4" name="Slide Number Placeholder 3">
            <a:extLst>
              <a:ext uri="{FF2B5EF4-FFF2-40B4-BE49-F238E27FC236}">
                <a16:creationId xmlns:a16="http://schemas.microsoft.com/office/drawing/2014/main" id="{EC6B162A-2E35-AC31-ED6C-323BB3F5E94C}"/>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11</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3659275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4EAF6-8C4D-4E79-5E7D-175E2BA5DB79}"/>
              </a:ext>
            </a:extLst>
          </p:cNvPr>
          <p:cNvSpPr>
            <a:spLocks noGrp="1"/>
          </p:cNvSpPr>
          <p:nvPr>
            <p:ph type="title"/>
          </p:nvPr>
        </p:nvSpPr>
        <p:spPr>
          <a:xfrm>
            <a:off x="664699" y="357448"/>
            <a:ext cx="7850651" cy="1122217"/>
          </a:xfrm>
        </p:spPr>
        <p:txBody>
          <a:bodyPr>
            <a:normAutofit/>
          </a:bodyPr>
          <a:lstStyle/>
          <a:p>
            <a:pPr algn="ctr"/>
            <a:r>
              <a:rPr lang="en-GB" sz="1800" b="1" dirty="0">
                <a:latin typeface="Garamond" panose="02020404030301010803" pitchFamily="18" charset="0"/>
              </a:rPr>
              <a:t>Fourth situation when jurisdiction can be challenged:  following an Award,  if there a challenge to the award on the ground that the tribunal lacked “substantive jurisdiction”:  s.67(1).  </a:t>
            </a:r>
          </a:p>
        </p:txBody>
      </p:sp>
      <p:sp>
        <p:nvSpPr>
          <p:cNvPr id="3" name="Content Placeholder 2">
            <a:extLst>
              <a:ext uri="{FF2B5EF4-FFF2-40B4-BE49-F238E27FC236}">
                <a16:creationId xmlns:a16="http://schemas.microsoft.com/office/drawing/2014/main" id="{A1224F4D-0CFD-D1CA-7196-A7D0E21F1AEF}"/>
              </a:ext>
            </a:extLst>
          </p:cNvPr>
          <p:cNvSpPr>
            <a:spLocks noGrp="1"/>
          </p:cNvSpPr>
          <p:nvPr>
            <p:ph idx="1"/>
          </p:nvPr>
        </p:nvSpPr>
        <p:spPr>
          <a:xfrm>
            <a:off x="284871" y="1817371"/>
            <a:ext cx="8780547" cy="4841124"/>
          </a:xfrm>
        </p:spPr>
        <p:txBody>
          <a:bodyPr>
            <a:normAutofit/>
          </a:bodyPr>
          <a:lstStyle/>
          <a:p>
            <a:pPr algn="just"/>
            <a:r>
              <a:rPr lang="en-GB" sz="1500" dirty="0">
                <a:latin typeface="Garamond" panose="02020404030301010803" pitchFamily="18" charset="0"/>
              </a:rPr>
              <a:t>An application under s.67 can only be made if all pre-existing arbitral means of challenge have been exhausted:  ss.67(1) and 70(2). </a:t>
            </a:r>
          </a:p>
          <a:p>
            <a:pPr algn="just"/>
            <a:r>
              <a:rPr lang="en-GB" sz="1500" dirty="0">
                <a:latin typeface="Garamond" panose="02020404030301010803" pitchFamily="18" charset="0"/>
              </a:rPr>
              <a:t>As already noted, </a:t>
            </a:r>
            <a:r>
              <a:rPr lang="en-GB" sz="1500" dirty="0" smtClean="0">
                <a:latin typeface="Garamond" panose="02020404030301010803" pitchFamily="18" charset="0"/>
              </a:rPr>
              <a:t>(</a:t>
            </a:r>
            <a:r>
              <a:rPr lang="en-GB" sz="1500" dirty="0">
                <a:latin typeface="Garamond" panose="02020404030301010803" pitchFamily="18" charset="0"/>
              </a:rPr>
              <a:t>s.31(4)), </a:t>
            </a:r>
            <a:r>
              <a:rPr lang="en-GB" sz="1500" dirty="0" smtClean="0">
                <a:latin typeface="Garamond" panose="02020404030301010803" pitchFamily="18" charset="0"/>
              </a:rPr>
              <a:t>an </a:t>
            </a:r>
            <a:r>
              <a:rPr lang="en-GB" sz="1500" dirty="0">
                <a:latin typeface="Garamond" panose="02020404030301010803" pitchFamily="18" charset="0"/>
              </a:rPr>
              <a:t>award can be either one as to jurisdiction or on “the merits”. </a:t>
            </a:r>
          </a:p>
          <a:p>
            <a:pPr algn="just"/>
            <a:r>
              <a:rPr lang="en-GB" sz="1500" dirty="0">
                <a:latin typeface="Garamond" panose="02020404030301010803" pitchFamily="18" charset="0"/>
              </a:rPr>
              <a:t>Whether an award is of one or other type can give rise to differing views on the same facts:  </a:t>
            </a:r>
            <a:r>
              <a:rPr lang="en-GB" sz="1500" dirty="0" smtClean="0">
                <a:latin typeface="Garamond" panose="02020404030301010803" pitchFamily="18" charset="0"/>
              </a:rPr>
              <a:t>see </a:t>
            </a:r>
            <a:r>
              <a:rPr lang="en-GB" sz="1500" dirty="0">
                <a:latin typeface="Garamond" panose="02020404030301010803" pitchFamily="18" charset="0"/>
              </a:rPr>
              <a:t>the opposite view of Aikens J (merits) and Lord Phillips MR (jurisdiction only) in </a:t>
            </a:r>
            <a:r>
              <a:rPr lang="en-GB" sz="1500" i="1" dirty="0">
                <a:latin typeface="Garamond" panose="02020404030301010803" pitchFamily="18" charset="0"/>
              </a:rPr>
              <a:t>LG Caltex Gas Co Ltd v China National Petroleum Corp </a:t>
            </a:r>
            <a:r>
              <a:rPr lang="en-GB" sz="1500" dirty="0">
                <a:latin typeface="Garamond" panose="02020404030301010803" pitchFamily="18" charset="0"/>
              </a:rPr>
              <a:t>[2001] 1 WLR 1892 (CA).   </a:t>
            </a:r>
          </a:p>
          <a:p>
            <a:pPr algn="just"/>
            <a:r>
              <a:rPr lang="en-GB" sz="1500" dirty="0">
                <a:latin typeface="Garamond" panose="02020404030301010803" pitchFamily="18" charset="0"/>
              </a:rPr>
              <a:t>There was also an issue of fact in that case on whether the parties had entered into an </a:t>
            </a:r>
            <a:r>
              <a:rPr lang="en-GB" sz="1500" i="1" dirty="0">
                <a:latin typeface="Garamond" panose="02020404030301010803" pitchFamily="18" charset="0"/>
              </a:rPr>
              <a:t>ad hoc </a:t>
            </a:r>
            <a:r>
              <a:rPr lang="en-GB" sz="1500" dirty="0">
                <a:latin typeface="Garamond" panose="02020404030301010803" pitchFamily="18" charset="0"/>
              </a:rPr>
              <a:t> agreement that the sole arbitrator could deal with issues of jurisdiction. </a:t>
            </a:r>
            <a:r>
              <a:rPr lang="en-GB" sz="1500" dirty="0" smtClean="0">
                <a:latin typeface="Garamond" panose="02020404030301010803" pitchFamily="18" charset="0"/>
              </a:rPr>
              <a:t>Aikens </a:t>
            </a:r>
            <a:r>
              <a:rPr lang="en-GB" sz="1500" dirty="0">
                <a:latin typeface="Garamond" panose="02020404030301010803" pitchFamily="18" charset="0"/>
              </a:rPr>
              <a:t>J said they had;   the CA disagreed.  But both courts agreed that if </a:t>
            </a:r>
            <a:r>
              <a:rPr lang="en-GB" sz="1500" dirty="0" smtClean="0">
                <a:latin typeface="Garamond" panose="02020404030301010803" pitchFamily="18" charset="0"/>
              </a:rPr>
              <a:t>the parties </a:t>
            </a:r>
            <a:r>
              <a:rPr lang="en-GB" sz="1500" dirty="0">
                <a:latin typeface="Garamond" panose="02020404030301010803" pitchFamily="18" charset="0"/>
              </a:rPr>
              <a:t>had done so (without reservation) then the tribunal’s decision on jurisdiction was final and any challenge in court under s.67 would fail:  [50] of the CA judgment,  although,  strictly speaking,  the CA statement is </a:t>
            </a:r>
            <a:r>
              <a:rPr lang="en-GB" sz="1500" i="1" dirty="0">
                <a:latin typeface="Garamond" panose="02020404030301010803" pitchFamily="18" charset="0"/>
              </a:rPr>
              <a:t>obiter, </a:t>
            </a:r>
            <a:r>
              <a:rPr lang="en-GB" sz="1500" dirty="0">
                <a:latin typeface="Garamond" panose="02020404030301010803" pitchFamily="18" charset="0"/>
              </a:rPr>
              <a:t>as I had concluded,  on the facts, there was no </a:t>
            </a:r>
            <a:r>
              <a:rPr lang="en-GB" sz="1500" i="1" dirty="0">
                <a:latin typeface="Garamond" panose="02020404030301010803" pitchFamily="18" charset="0"/>
              </a:rPr>
              <a:t>ad hoc </a:t>
            </a:r>
            <a:r>
              <a:rPr lang="en-GB" sz="1500" dirty="0">
                <a:latin typeface="Garamond" panose="02020404030301010803" pitchFamily="18" charset="0"/>
              </a:rPr>
              <a:t> agreement. </a:t>
            </a:r>
          </a:p>
          <a:p>
            <a:pPr algn="just"/>
            <a:r>
              <a:rPr lang="en-GB" sz="1500" dirty="0">
                <a:latin typeface="Garamond" panose="02020404030301010803" pitchFamily="18" charset="0"/>
              </a:rPr>
              <a:t>It is surely correct that an arbitral tribunal’s decision as to its jurisdiction can be challenged in court proceedings.  </a:t>
            </a:r>
          </a:p>
          <a:p>
            <a:pPr algn="just"/>
            <a:r>
              <a:rPr lang="en-GB" sz="1500" dirty="0">
                <a:latin typeface="Garamond" panose="02020404030301010803" pitchFamily="18" charset="0"/>
              </a:rPr>
              <a:t>The </a:t>
            </a:r>
            <a:r>
              <a:rPr lang="en-GB" sz="1500" i="1" dirty="0">
                <a:latin typeface="Garamond" panose="02020404030301010803" pitchFamily="18" charset="0"/>
              </a:rPr>
              <a:t>procedure </a:t>
            </a:r>
            <a:r>
              <a:rPr lang="en-GB" sz="1500" dirty="0">
                <a:latin typeface="Garamond" panose="02020404030301010803" pitchFamily="18" charset="0"/>
              </a:rPr>
              <a:t>(full rehearing or review?) has already been considered.  </a:t>
            </a:r>
            <a:r>
              <a:rPr lang="en-GB" sz="1500" dirty="0" smtClean="0">
                <a:latin typeface="Garamond" panose="02020404030301010803" pitchFamily="18" charset="0"/>
              </a:rPr>
              <a:t>I </a:t>
            </a:r>
            <a:r>
              <a:rPr lang="en-GB" sz="1500" dirty="0">
                <a:latin typeface="Garamond" panose="02020404030301010803" pitchFamily="18" charset="0"/>
              </a:rPr>
              <a:t>add my voice to retaining full rehearing.  </a:t>
            </a:r>
            <a:r>
              <a:rPr lang="en-GB" sz="1500" dirty="0" smtClean="0">
                <a:latin typeface="Garamond" panose="02020404030301010803" pitchFamily="18" charset="0"/>
              </a:rPr>
              <a:t>It </a:t>
            </a:r>
            <a:r>
              <a:rPr lang="en-GB" sz="1500" dirty="0">
                <a:latin typeface="Garamond" panose="02020404030301010803" pitchFamily="18" charset="0"/>
              </a:rPr>
              <a:t>is too easy for self-serving arbitral tribunals to say “yes there is jurisdiction”.   What would be the test if only a review:  would the decision have to be “obviously wrong”?   That could cause injustice.  </a:t>
            </a:r>
          </a:p>
          <a:p>
            <a:pPr algn="just"/>
            <a:r>
              <a:rPr lang="en-GB" sz="1500" b="1" dirty="0">
                <a:latin typeface="Garamond" panose="02020404030301010803" pitchFamily="18" charset="0"/>
              </a:rPr>
              <a:t>So:  keep section 67 as it is.  And confirm (in the LC’s final report?) the </a:t>
            </a:r>
            <a:r>
              <a:rPr lang="en-GB" sz="1500" b="1" i="1" dirty="0">
                <a:latin typeface="Garamond" panose="02020404030301010803" pitchFamily="18" charset="0"/>
              </a:rPr>
              <a:t>obiter </a:t>
            </a:r>
            <a:r>
              <a:rPr lang="en-GB" sz="1500" b="1" dirty="0">
                <a:latin typeface="Garamond" panose="02020404030301010803" pitchFamily="18" charset="0"/>
              </a:rPr>
              <a:t>statement of the CA in </a:t>
            </a:r>
            <a:r>
              <a:rPr lang="en-GB" sz="1500" b="1" i="1" dirty="0">
                <a:latin typeface="Garamond" panose="02020404030301010803" pitchFamily="18" charset="0"/>
              </a:rPr>
              <a:t>Caltex </a:t>
            </a:r>
            <a:r>
              <a:rPr lang="en-GB" sz="1500" b="1" dirty="0">
                <a:latin typeface="Garamond" panose="02020404030301010803" pitchFamily="18" charset="0"/>
              </a:rPr>
              <a:t> on the effect of an </a:t>
            </a:r>
            <a:r>
              <a:rPr lang="en-GB" sz="1500" b="1" i="1" dirty="0">
                <a:latin typeface="Garamond" panose="02020404030301010803" pitchFamily="18" charset="0"/>
              </a:rPr>
              <a:t>ad hoc </a:t>
            </a:r>
            <a:r>
              <a:rPr lang="en-GB" sz="1500" b="1" dirty="0">
                <a:latin typeface="Garamond" panose="02020404030301010803" pitchFamily="18" charset="0"/>
              </a:rPr>
              <a:t>agreement on the tribunal deciding jurisdictional issues. </a:t>
            </a:r>
          </a:p>
        </p:txBody>
      </p:sp>
      <p:sp>
        <p:nvSpPr>
          <p:cNvPr id="4" name="Slide Number Placeholder 3">
            <a:extLst>
              <a:ext uri="{FF2B5EF4-FFF2-40B4-BE49-F238E27FC236}">
                <a16:creationId xmlns:a16="http://schemas.microsoft.com/office/drawing/2014/main" id="{A776582F-9422-2B08-B254-D0C9F7AC6A1A}"/>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12</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777140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20490-646A-1672-8420-E9C4A1C8290E}"/>
              </a:ext>
            </a:extLst>
          </p:cNvPr>
          <p:cNvSpPr>
            <a:spLocks noGrp="1"/>
          </p:cNvSpPr>
          <p:nvPr>
            <p:ph type="title"/>
          </p:nvPr>
        </p:nvSpPr>
        <p:spPr>
          <a:xfrm>
            <a:off x="182166" y="290946"/>
            <a:ext cx="8610770" cy="1404850"/>
          </a:xfrm>
        </p:spPr>
        <p:txBody>
          <a:bodyPr>
            <a:normAutofit/>
          </a:bodyPr>
          <a:lstStyle/>
          <a:p>
            <a:pPr algn="ctr"/>
            <a:r>
              <a:rPr lang="en-GB" sz="1800" b="1" dirty="0">
                <a:latin typeface="Garamond" panose="02020404030301010803" pitchFamily="18" charset="0"/>
              </a:rPr>
              <a:t>Fifth situation where the court can rule on jurisdiction:  where a person has taken no part in the arbitration because it questions whether there is a valid arbitration agreement,  the tribunal has been properly constituted, or the matters have been submitted to arbitration in accordance with the arbitration agreement:  s.72 of the Act. </a:t>
            </a:r>
          </a:p>
        </p:txBody>
      </p:sp>
      <p:sp>
        <p:nvSpPr>
          <p:cNvPr id="3" name="Content Placeholder 2">
            <a:extLst>
              <a:ext uri="{FF2B5EF4-FFF2-40B4-BE49-F238E27FC236}">
                <a16:creationId xmlns:a16="http://schemas.microsoft.com/office/drawing/2014/main" id="{1D65A6C9-0797-660D-D0AD-E92EF65823C5}"/>
              </a:ext>
            </a:extLst>
          </p:cNvPr>
          <p:cNvSpPr>
            <a:spLocks noGrp="1"/>
          </p:cNvSpPr>
          <p:nvPr>
            <p:ph idx="1"/>
          </p:nvPr>
        </p:nvSpPr>
        <p:spPr>
          <a:xfrm>
            <a:off x="182166" y="1845426"/>
            <a:ext cx="8797528" cy="4876050"/>
          </a:xfrm>
        </p:spPr>
        <p:txBody>
          <a:bodyPr>
            <a:normAutofit lnSpcReduction="10000"/>
          </a:bodyPr>
          <a:lstStyle/>
          <a:p>
            <a:pPr algn="just"/>
            <a:r>
              <a:rPr lang="en-GB" sz="1500" dirty="0">
                <a:latin typeface="Garamond" panose="02020404030301010803" pitchFamily="18" charset="0"/>
              </a:rPr>
              <a:t>Although this provision has no equivalent in the Model Law,  the DAC regarded it as “vital”.</a:t>
            </a:r>
          </a:p>
          <a:p>
            <a:pPr algn="just"/>
            <a:r>
              <a:rPr lang="en-GB" sz="1500" dirty="0">
                <a:latin typeface="Garamond" panose="02020404030301010803" pitchFamily="18" charset="0"/>
              </a:rPr>
              <a:t>A person who takes no part in the arbitral proceedings can invoke s.72(1) either before any award (on jurisdiction or the merits) has been made; </a:t>
            </a:r>
            <a:r>
              <a:rPr lang="en-GB" sz="1500" dirty="0" smtClean="0">
                <a:latin typeface="Garamond" panose="02020404030301010803" pitchFamily="18" charset="0"/>
              </a:rPr>
              <a:t>or </a:t>
            </a:r>
            <a:r>
              <a:rPr lang="en-GB" sz="1500" dirty="0">
                <a:latin typeface="Garamond" panose="02020404030301010803" pitchFamily="18" charset="0"/>
              </a:rPr>
              <a:t>by using s. the s.67 procedure after an award has been made.   </a:t>
            </a:r>
          </a:p>
          <a:p>
            <a:pPr algn="just"/>
            <a:r>
              <a:rPr lang="en-GB" sz="1500" dirty="0">
                <a:latin typeface="Garamond" panose="02020404030301010803" pitchFamily="18" charset="0"/>
              </a:rPr>
              <a:t>Section 72 states that it can grant a “declaration,  injunction or other appropriate relief”.  In </a:t>
            </a:r>
            <a:r>
              <a:rPr lang="en-GB" sz="1500" i="1" dirty="0">
                <a:latin typeface="Garamond" panose="02020404030301010803" pitchFamily="18" charset="0"/>
              </a:rPr>
              <a:t>Law Debenture Trust v </a:t>
            </a:r>
            <a:r>
              <a:rPr lang="en-GB" sz="1500" i="1" dirty="0" err="1">
                <a:latin typeface="Garamond" panose="02020404030301010803" pitchFamily="18" charset="0"/>
              </a:rPr>
              <a:t>Elecktrim</a:t>
            </a:r>
            <a:r>
              <a:rPr lang="en-GB" sz="1500" i="1" dirty="0">
                <a:latin typeface="Garamond" panose="02020404030301010803" pitchFamily="18" charset="0"/>
              </a:rPr>
              <a:t> </a:t>
            </a:r>
            <a:r>
              <a:rPr lang="en-GB" sz="1500" dirty="0">
                <a:latin typeface="Garamond" panose="02020404030301010803" pitchFamily="18" charset="0"/>
              </a:rPr>
              <a:t>[2005] 2 Lloyd’s Rep 755, </a:t>
            </a:r>
            <a:r>
              <a:rPr lang="en-GB" sz="1500" dirty="0" smtClean="0">
                <a:latin typeface="Garamond" panose="02020404030301010803" pitchFamily="18" charset="0"/>
              </a:rPr>
              <a:t>Mann </a:t>
            </a:r>
            <a:r>
              <a:rPr lang="en-GB" sz="1500" dirty="0">
                <a:latin typeface="Garamond" panose="02020404030301010803" pitchFamily="18" charset="0"/>
              </a:rPr>
              <a:t>J considered the circumstances in which s.72 could be invoked and reviewed other first instance cases.  </a:t>
            </a:r>
            <a:r>
              <a:rPr lang="en-GB" sz="1500" dirty="0" smtClean="0">
                <a:latin typeface="Garamond" panose="02020404030301010803" pitchFamily="18" charset="0"/>
              </a:rPr>
              <a:t>It </a:t>
            </a:r>
            <a:r>
              <a:rPr lang="en-GB" sz="1500" dirty="0">
                <a:latin typeface="Garamond" panose="02020404030301010803" pitchFamily="18" charset="0"/>
              </a:rPr>
              <a:t>was a rather special case because there was an option on one party to have arbitration or court proceedings.  </a:t>
            </a:r>
          </a:p>
          <a:p>
            <a:pPr algn="just"/>
            <a:r>
              <a:rPr lang="en-GB" sz="1500" dirty="0">
                <a:latin typeface="Garamond" panose="02020404030301010803" pitchFamily="18" charset="0"/>
              </a:rPr>
              <a:t>In </a:t>
            </a:r>
            <a:r>
              <a:rPr lang="en-GB" sz="1500" i="1" dirty="0">
                <a:latin typeface="Garamond" panose="02020404030301010803" pitchFamily="18" charset="0"/>
              </a:rPr>
              <a:t>Fiona Trust, </a:t>
            </a:r>
            <a:r>
              <a:rPr lang="en-GB" sz="1500" dirty="0">
                <a:latin typeface="Garamond" panose="02020404030301010803" pitchFamily="18" charset="0"/>
              </a:rPr>
              <a:t> in the CA, </a:t>
            </a:r>
            <a:r>
              <a:rPr lang="en-GB" sz="1500" dirty="0" err="1" smtClean="0">
                <a:latin typeface="Garamond" panose="02020404030301010803" pitchFamily="18" charset="0"/>
              </a:rPr>
              <a:t>Longmore</a:t>
            </a:r>
            <a:r>
              <a:rPr lang="en-GB" sz="1500" dirty="0" smtClean="0">
                <a:latin typeface="Garamond" panose="02020404030301010803" pitchFamily="18" charset="0"/>
              </a:rPr>
              <a:t> </a:t>
            </a:r>
            <a:r>
              <a:rPr lang="en-GB" sz="1500" dirty="0">
                <a:latin typeface="Garamond" panose="02020404030301010803" pitchFamily="18" charset="0"/>
              </a:rPr>
              <a:t>LJ (giving the judgment of the court) said that,  despite the existence of s.72,  “the court should, </a:t>
            </a:r>
            <a:r>
              <a:rPr lang="en-GB" sz="1500" dirty="0" smtClean="0">
                <a:latin typeface="Garamond" panose="02020404030301010803" pitchFamily="18" charset="0"/>
              </a:rPr>
              <a:t>in </a:t>
            </a:r>
            <a:r>
              <a:rPr lang="en-GB" sz="1500" dirty="0">
                <a:latin typeface="Garamond" panose="02020404030301010803" pitchFamily="18" charset="0"/>
              </a:rPr>
              <a:t>the light of section 1(c) of the 1996 </a:t>
            </a:r>
            <a:r>
              <a:rPr lang="en-GB" sz="1500" dirty="0" smtClean="0">
                <a:latin typeface="Garamond" panose="02020404030301010803" pitchFamily="18" charset="0"/>
              </a:rPr>
              <a:t>Act</a:t>
            </a:r>
            <a:r>
              <a:rPr lang="en-GB" sz="1500" dirty="0">
                <a:latin typeface="Garamond" panose="02020404030301010803" pitchFamily="18" charset="0"/>
              </a:rPr>
              <a:t>, </a:t>
            </a:r>
            <a:r>
              <a:rPr lang="en-GB" sz="1500" dirty="0" smtClean="0">
                <a:latin typeface="Garamond" panose="02020404030301010803" pitchFamily="18" charset="0"/>
              </a:rPr>
              <a:t>be </a:t>
            </a:r>
            <a:r>
              <a:rPr lang="en-GB" sz="1500" dirty="0">
                <a:latin typeface="Garamond" panose="02020404030301010803" pitchFamily="18" charset="0"/>
              </a:rPr>
              <a:t>very cautious about agreeing that its process should be so utilised. </a:t>
            </a:r>
            <a:r>
              <a:rPr lang="en-GB" sz="1500" dirty="0" smtClean="0">
                <a:latin typeface="Garamond" panose="02020404030301010803" pitchFamily="18" charset="0"/>
              </a:rPr>
              <a:t>If </a:t>
            </a:r>
            <a:r>
              <a:rPr lang="en-GB" sz="1500" dirty="0">
                <a:latin typeface="Garamond" panose="02020404030301010803" pitchFamily="18" charset="0"/>
              </a:rPr>
              <a:t>there is a valid arbitration agreement,  proceedings should not be launched under section 72(1)(a) at all”.  </a:t>
            </a:r>
          </a:p>
          <a:p>
            <a:pPr algn="just"/>
            <a:r>
              <a:rPr lang="en-GB" sz="1500" dirty="0">
                <a:latin typeface="Garamond" panose="02020404030301010803" pitchFamily="18" charset="0"/>
              </a:rPr>
              <a:t>This probably means that the court should only be prepared to invoke its powers under s.72 in very clear cases, where no detailed investigation or evidence is needed to demonstrate that there is no arbitration agreement.      </a:t>
            </a:r>
          </a:p>
          <a:p>
            <a:pPr algn="just"/>
            <a:r>
              <a:rPr lang="en-GB" sz="1500" dirty="0">
                <a:latin typeface="Garamond" panose="02020404030301010803" pitchFamily="18" charset="0"/>
              </a:rPr>
              <a:t>If more detailed investigation is needed, </a:t>
            </a:r>
            <a:r>
              <a:rPr lang="en-GB" sz="1500" dirty="0" smtClean="0">
                <a:latin typeface="Garamond" panose="02020404030301010803" pitchFamily="18" charset="0"/>
              </a:rPr>
              <a:t>then</a:t>
            </a:r>
            <a:r>
              <a:rPr lang="en-GB" sz="1500" dirty="0">
                <a:latin typeface="Garamond" panose="02020404030301010803" pitchFamily="18" charset="0"/>
              </a:rPr>
              <a:t>, </a:t>
            </a:r>
            <a:r>
              <a:rPr lang="en-GB" sz="1500" dirty="0" smtClean="0">
                <a:latin typeface="Garamond" panose="02020404030301010803" pitchFamily="18" charset="0"/>
              </a:rPr>
              <a:t>the </a:t>
            </a:r>
            <a:r>
              <a:rPr lang="en-GB" sz="1500" dirty="0">
                <a:latin typeface="Garamond" panose="02020404030301010803" pitchFamily="18" charset="0"/>
              </a:rPr>
              <a:t>matter should be left to the arbitral tribunal to deal with. </a:t>
            </a:r>
            <a:r>
              <a:rPr lang="en-GB" sz="1500" dirty="0" smtClean="0">
                <a:latin typeface="Garamond" panose="02020404030301010803" pitchFamily="18" charset="0"/>
              </a:rPr>
              <a:t>That </a:t>
            </a:r>
            <a:r>
              <a:rPr lang="en-GB" sz="1500" dirty="0">
                <a:latin typeface="Garamond" panose="02020404030301010803" pitchFamily="18" charset="0"/>
              </a:rPr>
              <a:t>upholds the primacy of the tribunal dealing with matters not the court.   </a:t>
            </a:r>
          </a:p>
          <a:p>
            <a:pPr algn="just"/>
            <a:r>
              <a:rPr lang="en-GB" sz="1500" dirty="0">
                <a:latin typeface="Garamond" panose="02020404030301010803" pitchFamily="18" charset="0"/>
              </a:rPr>
              <a:t>If it’s a jurisdictional issue within s.72(1)(a), </a:t>
            </a:r>
            <a:r>
              <a:rPr lang="en-GB" sz="1500" dirty="0" smtClean="0">
                <a:latin typeface="Garamond" panose="02020404030301010803" pitchFamily="18" charset="0"/>
              </a:rPr>
              <a:t>the </a:t>
            </a:r>
            <a:r>
              <a:rPr lang="en-GB" sz="1500" dirty="0">
                <a:latin typeface="Garamond" panose="02020404030301010803" pitchFamily="18" charset="0"/>
              </a:rPr>
              <a:t>party takes no part in the arbitration, </a:t>
            </a:r>
            <a:r>
              <a:rPr lang="en-GB" sz="1500" dirty="0" smtClean="0">
                <a:latin typeface="Garamond" panose="02020404030301010803" pitchFamily="18" charset="0"/>
              </a:rPr>
              <a:t>but </a:t>
            </a:r>
            <a:r>
              <a:rPr lang="en-GB" sz="1500" dirty="0">
                <a:latin typeface="Garamond" panose="02020404030301010803" pitchFamily="18" charset="0"/>
              </a:rPr>
              <a:t>the tribunal rules on jurisdiction,  it can be challenged “in relation to him” under s.67:   s.72(2)(a).</a:t>
            </a:r>
          </a:p>
          <a:p>
            <a:pPr algn="just"/>
            <a:r>
              <a:rPr lang="en-GB" sz="1500" dirty="0">
                <a:latin typeface="Garamond" panose="02020404030301010803" pitchFamily="18" charset="0"/>
              </a:rPr>
              <a:t>In practice, s.72 cases are very rare.  </a:t>
            </a:r>
            <a:r>
              <a:rPr lang="en-GB" sz="1500" dirty="0" smtClean="0">
                <a:latin typeface="Garamond" panose="02020404030301010803" pitchFamily="18" charset="0"/>
              </a:rPr>
              <a:t>Is </a:t>
            </a:r>
            <a:r>
              <a:rPr lang="en-GB" sz="1500" dirty="0">
                <a:latin typeface="Garamond" panose="02020404030301010803" pitchFamily="18" charset="0"/>
              </a:rPr>
              <a:t>it really as “vital” as the DAC thought?  </a:t>
            </a:r>
            <a:r>
              <a:rPr lang="en-GB" sz="1500" dirty="0" smtClean="0">
                <a:latin typeface="Garamond" panose="02020404030301010803" pitchFamily="18" charset="0"/>
              </a:rPr>
              <a:t>Isn’t </a:t>
            </a:r>
            <a:r>
              <a:rPr lang="en-GB" sz="1500" dirty="0">
                <a:latin typeface="Garamond" panose="02020404030301010803" pitchFamily="18" charset="0"/>
              </a:rPr>
              <a:t>Longmore LJ’s statement sound. </a:t>
            </a:r>
          </a:p>
          <a:p>
            <a:pPr algn="just"/>
            <a:r>
              <a:rPr lang="en-GB" sz="1500" b="1" dirty="0">
                <a:latin typeface="Garamond" panose="02020404030301010803" pitchFamily="18" charset="0"/>
              </a:rPr>
              <a:t>Is s.72  consistent with </a:t>
            </a:r>
            <a:r>
              <a:rPr lang="en-GB" sz="1500" b="1" i="1" dirty="0">
                <a:latin typeface="Garamond" panose="02020404030301010803" pitchFamily="18" charset="0"/>
              </a:rPr>
              <a:t>competence-competence.   </a:t>
            </a:r>
            <a:endParaRPr lang="en-GB" sz="1500" i="1" dirty="0">
              <a:latin typeface="Garamond" panose="02020404030301010803" pitchFamily="18" charset="0"/>
            </a:endParaRPr>
          </a:p>
          <a:p>
            <a:pPr algn="just"/>
            <a:r>
              <a:rPr lang="en-GB" sz="1500" b="1" dirty="0">
                <a:latin typeface="Garamond" panose="02020404030301010803" pitchFamily="18" charset="0"/>
              </a:rPr>
              <a:t>Repeal it?</a:t>
            </a:r>
          </a:p>
        </p:txBody>
      </p:sp>
      <p:sp>
        <p:nvSpPr>
          <p:cNvPr id="4" name="Slide Number Placeholder 3">
            <a:extLst>
              <a:ext uri="{FF2B5EF4-FFF2-40B4-BE49-F238E27FC236}">
                <a16:creationId xmlns:a16="http://schemas.microsoft.com/office/drawing/2014/main" id="{756B31EB-1FC0-0319-DA10-8677B8A54A3A}"/>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13</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4025666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2088D-5226-6D19-94B4-9653DF61E87B}"/>
              </a:ext>
            </a:extLst>
          </p:cNvPr>
          <p:cNvSpPr>
            <a:spLocks noGrp="1"/>
          </p:cNvSpPr>
          <p:nvPr>
            <p:ph type="title"/>
          </p:nvPr>
        </p:nvSpPr>
        <p:spPr>
          <a:xfrm>
            <a:off x="654148" y="448887"/>
            <a:ext cx="7861202" cy="646886"/>
          </a:xfrm>
        </p:spPr>
        <p:txBody>
          <a:bodyPr>
            <a:normAutofit/>
          </a:bodyPr>
          <a:lstStyle/>
          <a:p>
            <a:pPr algn="ctr"/>
            <a:r>
              <a:rPr lang="en-GB" sz="2100" b="1" dirty="0">
                <a:latin typeface="Garamond" panose="02020404030301010803" pitchFamily="18" charset="0"/>
              </a:rPr>
              <a:t>Conclusions:  are there any “faults or flaws”?</a:t>
            </a:r>
          </a:p>
        </p:txBody>
      </p:sp>
      <p:sp>
        <p:nvSpPr>
          <p:cNvPr id="3" name="Content Placeholder 2">
            <a:extLst>
              <a:ext uri="{FF2B5EF4-FFF2-40B4-BE49-F238E27FC236}">
                <a16:creationId xmlns:a16="http://schemas.microsoft.com/office/drawing/2014/main" id="{3824AEA1-52FD-253D-8F28-8A4752E9B8E2}"/>
              </a:ext>
            </a:extLst>
          </p:cNvPr>
          <p:cNvSpPr>
            <a:spLocks noGrp="1"/>
          </p:cNvSpPr>
          <p:nvPr>
            <p:ph idx="1"/>
          </p:nvPr>
        </p:nvSpPr>
        <p:spPr>
          <a:xfrm>
            <a:off x="160735" y="1553766"/>
            <a:ext cx="8754665" cy="4988349"/>
          </a:xfrm>
        </p:spPr>
        <p:txBody>
          <a:bodyPr>
            <a:normAutofit/>
          </a:bodyPr>
          <a:lstStyle/>
          <a:p>
            <a:pPr algn="just"/>
            <a:r>
              <a:rPr lang="en-GB" sz="1600" b="1" dirty="0">
                <a:latin typeface="Garamond" panose="02020404030301010803" pitchFamily="18" charset="0"/>
              </a:rPr>
              <a:t>Section 9(1) and(4).  </a:t>
            </a:r>
            <a:r>
              <a:rPr lang="en-GB" sz="1600" b="1" dirty="0" smtClean="0">
                <a:latin typeface="Garamond" panose="02020404030301010803" pitchFamily="18" charset="0"/>
              </a:rPr>
              <a:t>Needs </a:t>
            </a:r>
            <a:r>
              <a:rPr lang="en-GB" sz="1600" b="1" dirty="0">
                <a:latin typeface="Garamond" panose="02020404030301010803" pitchFamily="18" charset="0"/>
              </a:rPr>
              <a:t>clarification so as to avoid having the possibility of costly and lengthy procedures before the court to deal with whether or not any arbitration agreement </a:t>
            </a:r>
            <a:r>
              <a:rPr lang="en-GB" sz="1600" b="1" i="1" dirty="0">
                <a:latin typeface="Garamond" panose="02020404030301010803" pitchFamily="18" charset="0"/>
              </a:rPr>
              <a:t>exists at all.   </a:t>
            </a:r>
          </a:p>
          <a:p>
            <a:pPr algn="just"/>
            <a:r>
              <a:rPr lang="en-GB" sz="1600" dirty="0">
                <a:latin typeface="Garamond" panose="02020404030301010803" pitchFamily="18" charset="0"/>
              </a:rPr>
              <a:t>Suggested wording in the operative section – s.9(4)   “On an application under this section, </a:t>
            </a:r>
            <a:r>
              <a:rPr lang="en-GB" sz="1600" i="1" dirty="0" smtClean="0">
                <a:latin typeface="Garamond" panose="02020404030301010803" pitchFamily="18" charset="0"/>
              </a:rPr>
              <a:t>if </a:t>
            </a:r>
            <a:r>
              <a:rPr lang="en-GB" sz="1600" i="1" dirty="0">
                <a:latin typeface="Garamond" panose="02020404030301010803" pitchFamily="18" charset="0"/>
              </a:rPr>
              <a:t>the applicant contends that an arbitration agreement exists and covers the dispute in question, </a:t>
            </a:r>
            <a:r>
              <a:rPr lang="en-GB" sz="1600" dirty="0" smtClean="0">
                <a:latin typeface="Garamond" panose="02020404030301010803" pitchFamily="18" charset="0"/>
              </a:rPr>
              <a:t>the </a:t>
            </a:r>
            <a:r>
              <a:rPr lang="en-GB" sz="1600" dirty="0">
                <a:latin typeface="Garamond" panose="02020404030301010803" pitchFamily="18" charset="0"/>
              </a:rPr>
              <a:t>court shall grant a stay unless satisfied that the arbitration agreement is null and void,  inoperative or incapable of being performed”.</a:t>
            </a:r>
          </a:p>
          <a:p>
            <a:pPr algn="just"/>
            <a:r>
              <a:rPr lang="en-GB" sz="1600" dirty="0">
                <a:latin typeface="Garamond" panose="02020404030301010803" pitchFamily="18" charset="0"/>
              </a:rPr>
              <a:t>That avoids long court hearings on existence of arbitration agreement AND is consistent with NYC Art. II(3).</a:t>
            </a:r>
          </a:p>
          <a:p>
            <a:pPr algn="just"/>
            <a:r>
              <a:rPr lang="en-GB" sz="1600" b="1" dirty="0">
                <a:latin typeface="Garamond" panose="02020404030301010803" pitchFamily="18" charset="0"/>
              </a:rPr>
              <a:t>Section 18 needs no changes.</a:t>
            </a:r>
          </a:p>
          <a:p>
            <a:pPr algn="just"/>
            <a:r>
              <a:rPr lang="en-GB" sz="1600" b="1" dirty="0">
                <a:latin typeface="Garamond" panose="02020404030301010803" pitchFamily="18" charset="0"/>
              </a:rPr>
              <a:t>Section 31(4): POSSIBLE CLARIFICATION? </a:t>
            </a:r>
            <a:r>
              <a:rPr lang="en-GB" sz="1600" b="1" dirty="0" smtClean="0">
                <a:latin typeface="Garamond" panose="02020404030301010803" pitchFamily="18" charset="0"/>
              </a:rPr>
              <a:t> Either </a:t>
            </a:r>
            <a:r>
              <a:rPr lang="en-GB" sz="1600" b="1" dirty="0">
                <a:latin typeface="Garamond" panose="02020404030301010803" pitchFamily="18" charset="0"/>
              </a:rPr>
              <a:t>(</a:t>
            </a:r>
            <a:r>
              <a:rPr lang="en-GB" sz="1600" b="1" dirty="0" err="1">
                <a:latin typeface="Garamond" panose="02020404030301010803" pitchFamily="18" charset="0"/>
              </a:rPr>
              <a:t>i</a:t>
            </a:r>
            <a:r>
              <a:rPr lang="en-GB" sz="1600" b="1" dirty="0">
                <a:latin typeface="Garamond" panose="02020404030301010803" pitchFamily="18" charset="0"/>
              </a:rPr>
              <a:t>) </a:t>
            </a:r>
            <a:r>
              <a:rPr lang="en-GB" sz="1600" b="1" dirty="0" smtClean="0">
                <a:latin typeface="Garamond" panose="02020404030301010803" pitchFamily="18" charset="0"/>
              </a:rPr>
              <a:t>confirm </a:t>
            </a:r>
            <a:r>
              <a:rPr lang="en-GB" sz="1600" b="1" i="1" dirty="0">
                <a:latin typeface="Garamond" panose="02020404030301010803" pitchFamily="18" charset="0"/>
              </a:rPr>
              <a:t>Caltex </a:t>
            </a:r>
            <a:r>
              <a:rPr lang="en-GB" sz="1600" b="1" dirty="0">
                <a:latin typeface="Garamond" panose="02020404030301010803" pitchFamily="18" charset="0"/>
              </a:rPr>
              <a:t>interpretation by adding,  in s.34(2)(a) “rule </a:t>
            </a:r>
            <a:r>
              <a:rPr lang="en-GB" sz="1600" b="1" i="1" dirty="0">
                <a:latin typeface="Garamond" panose="02020404030301010803" pitchFamily="18" charset="0"/>
              </a:rPr>
              <a:t>against jurisdiction</a:t>
            </a:r>
            <a:r>
              <a:rPr lang="en-GB" sz="1600" b="1" dirty="0">
                <a:latin typeface="Garamond" panose="02020404030301010803" pitchFamily="18" charset="0"/>
              </a:rPr>
              <a:t> in an award as to jurisdiction, or (b) “rule </a:t>
            </a:r>
            <a:r>
              <a:rPr lang="en-GB" sz="1600" b="1" i="1" dirty="0">
                <a:latin typeface="Garamond" panose="02020404030301010803" pitchFamily="18" charset="0"/>
              </a:rPr>
              <a:t>in favour of jurisdiction </a:t>
            </a:r>
            <a:r>
              <a:rPr lang="en-GB" sz="1600" b="1" dirty="0">
                <a:latin typeface="Garamond" panose="02020404030301010803" pitchFamily="18" charset="0"/>
              </a:rPr>
              <a:t>in its award on the merits”;  </a:t>
            </a:r>
            <a:r>
              <a:rPr lang="en-GB" sz="1600" b="1" dirty="0" smtClean="0">
                <a:latin typeface="Garamond" panose="02020404030301010803" pitchFamily="18" charset="0"/>
              </a:rPr>
              <a:t>OR </a:t>
            </a:r>
            <a:r>
              <a:rPr lang="en-GB" sz="1600" b="1" dirty="0">
                <a:latin typeface="Garamond" panose="02020404030301010803" pitchFamily="18" charset="0"/>
              </a:rPr>
              <a:t>reverse </a:t>
            </a:r>
            <a:r>
              <a:rPr lang="en-GB" sz="1600" b="1" i="1" dirty="0">
                <a:latin typeface="Garamond" panose="02020404030301010803" pitchFamily="18" charset="0"/>
              </a:rPr>
              <a:t>Caltex</a:t>
            </a:r>
            <a:r>
              <a:rPr lang="en-GB" sz="1600" b="1" dirty="0">
                <a:latin typeface="Garamond" panose="02020404030301010803" pitchFamily="18" charset="0"/>
              </a:rPr>
              <a:t>,  so </a:t>
            </a:r>
            <a:r>
              <a:rPr lang="en-GB" sz="1600" b="1" dirty="0" smtClean="0">
                <a:latin typeface="Garamond" panose="02020404030301010803" pitchFamily="18" charset="0"/>
              </a:rPr>
              <a:t>(</a:t>
            </a:r>
            <a:r>
              <a:rPr lang="en-GB" sz="1600" b="1" dirty="0">
                <a:latin typeface="Garamond" panose="02020404030301010803" pitchFamily="18" charset="0"/>
              </a:rPr>
              <a:t>ii) amend s.31(4)(b) to read “</a:t>
            </a:r>
            <a:r>
              <a:rPr lang="en-GB" sz="1600" b="1" i="1" dirty="0">
                <a:latin typeface="Garamond" panose="02020404030301010803" pitchFamily="18" charset="0"/>
              </a:rPr>
              <a:t>rule on the matter in its award on the merits”.  </a:t>
            </a:r>
          </a:p>
          <a:p>
            <a:pPr algn="just"/>
            <a:r>
              <a:rPr lang="en-GB" sz="1600" b="1" dirty="0">
                <a:latin typeface="Garamond" panose="02020404030301010803" pitchFamily="18" charset="0"/>
              </a:rPr>
              <a:t>Repeal s.32.  </a:t>
            </a:r>
            <a:r>
              <a:rPr lang="en-GB" sz="1600" b="1" dirty="0" smtClean="0">
                <a:latin typeface="Garamond" panose="02020404030301010803" pitchFamily="18" charset="0"/>
              </a:rPr>
              <a:t> </a:t>
            </a:r>
            <a:r>
              <a:rPr lang="en-GB" sz="1600" b="1" dirty="0">
                <a:latin typeface="Garamond" panose="02020404030301010803" pitchFamily="18" charset="0"/>
              </a:rPr>
              <a:t>No need for it;  not used;  detracts from supremacy of the arbitral tribunal. </a:t>
            </a:r>
          </a:p>
          <a:p>
            <a:pPr algn="just"/>
            <a:r>
              <a:rPr lang="en-GB" sz="1600" b="1" dirty="0">
                <a:latin typeface="Garamond" panose="02020404030301010803" pitchFamily="18" charset="0"/>
              </a:rPr>
              <a:t>S.67.   Keep as it is.   </a:t>
            </a:r>
          </a:p>
          <a:p>
            <a:pPr algn="just"/>
            <a:r>
              <a:rPr lang="en-GB" sz="1600" b="1" dirty="0">
                <a:latin typeface="Garamond" panose="02020404030301010803" pitchFamily="18" charset="0"/>
              </a:rPr>
              <a:t>S. 72.   Retain but confirm agreement (in the LC’s final report?) with Longmore LJ’s statement in </a:t>
            </a:r>
            <a:r>
              <a:rPr lang="en-GB" sz="1600" b="1" i="1" dirty="0">
                <a:latin typeface="Garamond" panose="02020404030301010803" pitchFamily="18" charset="0"/>
              </a:rPr>
              <a:t>Fiona Trust </a:t>
            </a:r>
            <a:r>
              <a:rPr lang="en-GB" sz="1600" b="1" dirty="0">
                <a:latin typeface="Garamond" panose="02020404030301010803" pitchFamily="18" charset="0"/>
              </a:rPr>
              <a:t>about use of s.72 in general,  and s.72(1)(a) in particular.  </a:t>
            </a:r>
          </a:p>
          <a:p>
            <a:endParaRPr lang="en-GB" sz="1500" b="1" dirty="0">
              <a:latin typeface="Garamond" panose="02020404030301010803" pitchFamily="18" charset="0"/>
            </a:endParaRPr>
          </a:p>
          <a:p>
            <a:endParaRPr lang="en-GB" sz="1500" dirty="0">
              <a:latin typeface="Garamond" panose="02020404030301010803" pitchFamily="18" charset="0"/>
            </a:endParaRPr>
          </a:p>
        </p:txBody>
      </p:sp>
      <p:sp>
        <p:nvSpPr>
          <p:cNvPr id="4" name="Slide Number Placeholder 3">
            <a:extLst>
              <a:ext uri="{FF2B5EF4-FFF2-40B4-BE49-F238E27FC236}">
                <a16:creationId xmlns:a16="http://schemas.microsoft.com/office/drawing/2014/main" id="{83094060-8CA7-0510-0497-F25D1F5646F7}"/>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14</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2267318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673331"/>
            <a:ext cx="6858000" cy="1330036"/>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10071" y="2599374"/>
            <a:ext cx="7648245" cy="3175461"/>
          </a:xfrm>
        </p:spPr>
        <p:txBody>
          <a:bodyPr>
            <a:normAutofit/>
          </a:bodyPr>
          <a:lstStyle/>
          <a:p>
            <a:endParaRPr lang="en-GB" sz="4000" dirty="0" smtClean="0"/>
          </a:p>
          <a:p>
            <a:endParaRPr lang="en-GB" sz="2800" dirty="0"/>
          </a:p>
          <a:p>
            <a:endParaRPr lang="en-GB" sz="2800" dirty="0" smtClean="0"/>
          </a:p>
          <a:p>
            <a:r>
              <a:rPr lang="en-GB" sz="2800" dirty="0" smtClean="0"/>
              <a:t>TEA</a:t>
            </a:r>
          </a:p>
          <a:p>
            <a:endParaRPr lang="en-GB" sz="2800" dirty="0" smtClean="0"/>
          </a:p>
          <a:p>
            <a:endParaRPr lang="en-GB" sz="2800" dirty="0"/>
          </a:p>
          <a:p>
            <a:r>
              <a:rPr lang="en-GB" sz="2800" dirty="0" smtClean="0"/>
              <a:t>PLEASE RETURN BY 3.15pm</a:t>
            </a:r>
          </a:p>
          <a:p>
            <a:pPr algn="l"/>
            <a:endParaRPr lang="en-GB" sz="2800" dirty="0"/>
          </a:p>
        </p:txBody>
      </p:sp>
    </p:spTree>
    <p:extLst>
      <p:ext uri="{BB962C8B-B14F-4D97-AF65-F5344CB8AC3E}">
        <p14:creationId xmlns:p14="http://schemas.microsoft.com/office/powerpoint/2010/main" val="3227448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382384"/>
            <a:ext cx="6858000" cy="1604357"/>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211186"/>
            <a:ext cx="7648245" cy="3175461"/>
          </a:xfrm>
        </p:spPr>
        <p:txBody>
          <a:bodyPr>
            <a:normAutofit/>
          </a:bodyPr>
          <a:lstStyle/>
          <a:p>
            <a:pPr algn="l"/>
            <a:r>
              <a:rPr lang="en-GB" sz="2000" u="sng" dirty="0" smtClean="0"/>
              <a:t>Session three</a:t>
            </a:r>
          </a:p>
          <a:p>
            <a:endParaRPr lang="en-GB" sz="2000" dirty="0"/>
          </a:p>
          <a:p>
            <a:pPr algn="l"/>
            <a:r>
              <a:rPr lang="en-US" sz="1500" b="0" dirty="0"/>
              <a:t>Introduction of the panel by the chair, </a:t>
            </a:r>
            <a:r>
              <a:rPr lang="en-US" sz="1500" b="0" dirty="0" smtClean="0"/>
              <a:t>Lord Hoffmann, </a:t>
            </a:r>
            <a:r>
              <a:rPr lang="en-US" sz="1500" b="0" dirty="0"/>
              <a:t>Brick Court Chambers</a:t>
            </a:r>
            <a:endParaRPr lang="en-GB" sz="1500" b="0" dirty="0"/>
          </a:p>
          <a:p>
            <a:pPr algn="l"/>
            <a:r>
              <a:rPr lang="en-US" sz="1500" b="0" dirty="0" smtClean="0"/>
              <a:t>Introduction </a:t>
            </a:r>
            <a:r>
              <a:rPr lang="en-US" sz="1500" b="0" dirty="0"/>
              <a:t>of the topic by </a:t>
            </a:r>
            <a:r>
              <a:rPr lang="en-US" sz="1500" b="0" dirty="0" smtClean="0"/>
              <a:t>Andris Rudzitis, </a:t>
            </a:r>
            <a:r>
              <a:rPr lang="en-US" sz="1500" b="0" dirty="0"/>
              <a:t>Brick Court </a:t>
            </a:r>
            <a:r>
              <a:rPr lang="en-US" sz="1500" b="0" dirty="0" smtClean="0"/>
              <a:t>Chambers</a:t>
            </a:r>
          </a:p>
          <a:p>
            <a:pPr algn="l"/>
            <a:endParaRPr lang="en-GB" sz="1500" dirty="0"/>
          </a:p>
          <a:p>
            <a:pPr algn="l"/>
            <a:r>
              <a:rPr lang="en-US" sz="1500" u="sng" dirty="0" err="1" smtClean="0"/>
              <a:t>Panellists</a:t>
            </a:r>
            <a:endParaRPr lang="en-US" sz="1500" u="sng" dirty="0" smtClean="0"/>
          </a:p>
          <a:p>
            <a:pPr algn="l"/>
            <a:endParaRPr lang="en-GB" sz="1500" u="sng" dirty="0"/>
          </a:p>
          <a:p>
            <a:pPr algn="l"/>
            <a:r>
              <a:rPr lang="en-US" sz="1500" b="0" dirty="0"/>
              <a:t>Salim Moollan KC, Brick Court Chambers</a:t>
            </a:r>
          </a:p>
          <a:p>
            <a:pPr algn="l"/>
            <a:r>
              <a:rPr lang="en-US" sz="1500" b="0" dirty="0" smtClean="0"/>
              <a:t>Professor </a:t>
            </a:r>
            <a:r>
              <a:rPr lang="en-US" sz="1500" b="0" dirty="0"/>
              <a:t>Christophe </a:t>
            </a:r>
            <a:r>
              <a:rPr lang="en-US" sz="1500" b="0" dirty="0" err="1"/>
              <a:t>Seraglini</a:t>
            </a:r>
            <a:r>
              <a:rPr lang="en-US" sz="1500" b="0" dirty="0"/>
              <a:t>, Professor of Law; Partner, </a:t>
            </a:r>
            <a:r>
              <a:rPr lang="en-US" sz="1500" b="0" dirty="0" err="1"/>
              <a:t>Freshfields</a:t>
            </a:r>
            <a:r>
              <a:rPr lang="en-US" sz="1500" b="0" dirty="0"/>
              <a:t> (Paris)</a:t>
            </a:r>
          </a:p>
          <a:p>
            <a:pPr algn="l"/>
            <a:r>
              <a:rPr lang="en-US" sz="1500" b="0" dirty="0" err="1" smtClean="0"/>
              <a:t>Dr</a:t>
            </a:r>
            <a:r>
              <a:rPr lang="en-US" sz="1500" b="0" dirty="0" smtClean="0"/>
              <a:t> </a:t>
            </a:r>
            <a:r>
              <a:rPr lang="en-US" sz="1500" b="0" dirty="0"/>
              <a:t>Michele Potestà, Partner, </a:t>
            </a:r>
            <a:r>
              <a:rPr lang="en-US" sz="1500" b="0" dirty="0" err="1"/>
              <a:t>Lévy</a:t>
            </a:r>
            <a:r>
              <a:rPr lang="en-US" sz="1500" b="0" dirty="0"/>
              <a:t> Kaufmann-Kohler (Geneva)</a:t>
            </a:r>
          </a:p>
          <a:p>
            <a:pPr algn="l"/>
            <a:endParaRPr lang="en-GB" sz="2000" dirty="0"/>
          </a:p>
        </p:txBody>
      </p:sp>
    </p:spTree>
    <p:extLst>
      <p:ext uri="{BB962C8B-B14F-4D97-AF65-F5344CB8AC3E}">
        <p14:creationId xmlns:p14="http://schemas.microsoft.com/office/powerpoint/2010/main" val="4212394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15032"/>
            <a:ext cx="6858000" cy="1521230"/>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1936865"/>
            <a:ext cx="7648245" cy="3591099"/>
          </a:xfrm>
        </p:spPr>
        <p:txBody>
          <a:bodyPr>
            <a:normAutofit/>
          </a:bodyPr>
          <a:lstStyle/>
          <a:p>
            <a:pPr algn="l"/>
            <a:r>
              <a:rPr lang="en-GB" sz="2000" u="sng" dirty="0" smtClean="0"/>
              <a:t>General session</a:t>
            </a:r>
          </a:p>
          <a:p>
            <a:endParaRPr lang="en-GB" sz="2000" dirty="0"/>
          </a:p>
          <a:p>
            <a:pPr algn="l"/>
            <a:r>
              <a:rPr lang="en-US" sz="1500" b="0" dirty="0" smtClean="0"/>
              <a:t>Reports </a:t>
            </a:r>
            <a:r>
              <a:rPr lang="en-US" sz="1500" b="0" dirty="0"/>
              <a:t>from each panel by Kyle Lawson, Zahra Al-</a:t>
            </a:r>
            <a:r>
              <a:rPr lang="en-US" sz="1500" b="0" dirty="0" err="1"/>
              <a:t>Rikabi</a:t>
            </a:r>
            <a:r>
              <a:rPr lang="en-US" sz="1500" b="0" dirty="0"/>
              <a:t> and Emilie Gonin, Brick Court </a:t>
            </a:r>
            <a:r>
              <a:rPr lang="en-US" sz="1500" b="0" dirty="0" smtClean="0"/>
              <a:t>Chambers – and discussion</a:t>
            </a:r>
          </a:p>
          <a:p>
            <a:pPr algn="l"/>
            <a:endParaRPr lang="en-US" sz="1500" b="0" dirty="0"/>
          </a:p>
          <a:p>
            <a:pPr algn="l"/>
            <a:r>
              <a:rPr lang="en-US" sz="1500" b="0" dirty="0"/>
              <a:t>Closing remarks by Professor Sarah Green, Law </a:t>
            </a:r>
            <a:r>
              <a:rPr lang="en-US" sz="1500" b="0" dirty="0" smtClean="0"/>
              <a:t>Commission</a:t>
            </a:r>
          </a:p>
          <a:p>
            <a:pPr algn="l"/>
            <a:endParaRPr lang="en-US" sz="1500" b="0" dirty="0"/>
          </a:p>
          <a:p>
            <a:pPr algn="l"/>
            <a:r>
              <a:rPr lang="en-US" sz="1500" b="0" dirty="0"/>
              <a:t>Closing remarks by Mark Howard KC, Joint Head of Brick Court </a:t>
            </a:r>
            <a:r>
              <a:rPr lang="en-US" sz="1500" b="0" dirty="0" smtClean="0"/>
              <a:t>Chambers</a:t>
            </a:r>
          </a:p>
          <a:p>
            <a:pPr algn="l"/>
            <a:endParaRPr lang="en-US" sz="1500" b="0" dirty="0" smtClean="0"/>
          </a:p>
          <a:p>
            <a:pPr algn="l"/>
            <a:endParaRPr lang="en-US" sz="1500" b="0" dirty="0" smtClean="0"/>
          </a:p>
          <a:p>
            <a:pPr algn="l"/>
            <a:r>
              <a:rPr lang="en-US" sz="1500" dirty="0" smtClean="0"/>
              <a:t>IF YOU WISH TO COMMENT ON OR RESPOND TO THE LAW COMMISSION’S CONSULTATION PLEASE EMAIL:</a:t>
            </a:r>
          </a:p>
          <a:p>
            <a:pPr algn="l"/>
            <a:r>
              <a:rPr lang="en-US" sz="1500" b="0" dirty="0" smtClean="0"/>
              <a:t> </a:t>
            </a:r>
          </a:p>
          <a:p>
            <a:r>
              <a:rPr lang="en-US" sz="1500" dirty="0" smtClean="0"/>
              <a:t>arbitrationreform@brickcourt.co.uk</a:t>
            </a:r>
          </a:p>
          <a:p>
            <a:pPr algn="l"/>
            <a:endParaRPr lang="en-US" sz="1500" b="0" dirty="0"/>
          </a:p>
          <a:p>
            <a:pPr algn="l"/>
            <a:endParaRPr lang="en-US" sz="1500" b="0" dirty="0"/>
          </a:p>
          <a:p>
            <a:pPr algn="l"/>
            <a:endParaRPr lang="en-GB" sz="2000" dirty="0"/>
          </a:p>
        </p:txBody>
      </p:sp>
    </p:spTree>
    <p:extLst>
      <p:ext uri="{BB962C8B-B14F-4D97-AF65-F5344CB8AC3E}">
        <p14:creationId xmlns:p14="http://schemas.microsoft.com/office/powerpoint/2010/main" val="375501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739833"/>
            <a:ext cx="6858000" cy="1620982"/>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211186"/>
            <a:ext cx="7648245" cy="3175461"/>
          </a:xfrm>
        </p:spPr>
        <p:txBody>
          <a:bodyPr>
            <a:normAutofit/>
          </a:bodyPr>
          <a:lstStyle/>
          <a:p>
            <a:endParaRPr lang="en-GB" sz="2000" dirty="0" smtClean="0"/>
          </a:p>
          <a:p>
            <a:endParaRPr lang="en-GB" sz="2000" dirty="0"/>
          </a:p>
          <a:p>
            <a:endParaRPr lang="en-GB" sz="2000" dirty="0" smtClean="0"/>
          </a:p>
          <a:p>
            <a:endParaRPr lang="en-GB" sz="2000" dirty="0"/>
          </a:p>
          <a:p>
            <a:r>
              <a:rPr lang="en-GB" sz="2400" dirty="0" smtClean="0"/>
              <a:t>DRINKS IN THE BENJAMIN FRANKLIN ROOM</a:t>
            </a:r>
            <a:endParaRPr lang="en-GB" sz="2400" dirty="0"/>
          </a:p>
        </p:txBody>
      </p:sp>
    </p:spTree>
    <p:extLst>
      <p:ext uri="{BB962C8B-B14F-4D97-AF65-F5344CB8AC3E}">
        <p14:creationId xmlns:p14="http://schemas.microsoft.com/office/powerpoint/2010/main" val="3849620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781396"/>
            <a:ext cx="6858000" cy="1330037"/>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971212"/>
            <a:ext cx="7648245" cy="3175461"/>
          </a:xfrm>
        </p:spPr>
        <p:txBody>
          <a:bodyPr>
            <a:normAutofit/>
          </a:bodyPr>
          <a:lstStyle/>
          <a:p>
            <a:endParaRPr lang="en-GB" dirty="0"/>
          </a:p>
          <a:p>
            <a:r>
              <a:rPr lang="en-US" dirty="0"/>
              <a:t>Opening remarks by Vernon Flynn KC, Brick Court </a:t>
            </a:r>
            <a:r>
              <a:rPr lang="en-US" dirty="0" smtClean="0"/>
              <a:t>Chambers</a:t>
            </a:r>
          </a:p>
          <a:p>
            <a:endParaRPr lang="en-US" dirty="0" smtClean="0"/>
          </a:p>
          <a:p>
            <a:r>
              <a:rPr lang="en-US" dirty="0" smtClean="0"/>
              <a:t>Opening </a:t>
            </a:r>
            <a:r>
              <a:rPr lang="en-US" dirty="0"/>
              <a:t>remarks by Sir Nicholas Green, Chairman of the Law Commission</a:t>
            </a:r>
          </a:p>
          <a:p>
            <a:endParaRPr lang="en-GB" sz="1500" dirty="0"/>
          </a:p>
          <a:p>
            <a:endParaRPr lang="en-GB" sz="2000" dirty="0"/>
          </a:p>
        </p:txBody>
      </p:sp>
    </p:spTree>
    <p:extLst>
      <p:ext uri="{BB962C8B-B14F-4D97-AF65-F5344CB8AC3E}">
        <p14:creationId xmlns:p14="http://schemas.microsoft.com/office/powerpoint/2010/main" val="2293388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423948"/>
            <a:ext cx="6858000" cy="1471353"/>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211186"/>
            <a:ext cx="7648245" cy="3175461"/>
          </a:xfrm>
        </p:spPr>
        <p:txBody>
          <a:bodyPr>
            <a:normAutofit/>
          </a:bodyPr>
          <a:lstStyle/>
          <a:p>
            <a:pPr algn="l"/>
            <a:r>
              <a:rPr lang="en-GB" sz="2000" u="sng" dirty="0" smtClean="0"/>
              <a:t>Session one</a:t>
            </a:r>
          </a:p>
          <a:p>
            <a:endParaRPr lang="en-GB" sz="2000" dirty="0"/>
          </a:p>
          <a:p>
            <a:pPr algn="l"/>
            <a:r>
              <a:rPr lang="en-US" sz="1500" b="0" dirty="0"/>
              <a:t>Introduction of the panel by the chair, Sir Christopher Clarke, Brick Court Chambers</a:t>
            </a:r>
            <a:endParaRPr lang="en-GB" sz="1500" b="0" dirty="0"/>
          </a:p>
          <a:p>
            <a:pPr algn="l"/>
            <a:r>
              <a:rPr lang="en-US" sz="1500" b="0" dirty="0" smtClean="0"/>
              <a:t>Introduction </a:t>
            </a:r>
            <a:r>
              <a:rPr lang="en-US" sz="1500" b="0" dirty="0"/>
              <a:t>of the topic by Allan Cerim, Brick Court </a:t>
            </a:r>
            <a:r>
              <a:rPr lang="en-US" sz="1500" b="0" dirty="0" smtClean="0"/>
              <a:t>Chambers</a:t>
            </a:r>
          </a:p>
          <a:p>
            <a:pPr algn="l"/>
            <a:endParaRPr lang="en-GB" sz="1500" dirty="0"/>
          </a:p>
          <a:p>
            <a:pPr algn="l"/>
            <a:r>
              <a:rPr lang="en-US" sz="1500" u="sng" dirty="0" err="1" smtClean="0"/>
              <a:t>Panellists</a:t>
            </a:r>
            <a:endParaRPr lang="en-US" sz="1500" u="sng" dirty="0"/>
          </a:p>
          <a:p>
            <a:pPr algn="l"/>
            <a:endParaRPr lang="en-GB" sz="1500" dirty="0"/>
          </a:p>
          <a:p>
            <a:pPr algn="l"/>
            <a:r>
              <a:rPr lang="en-US" sz="1500" b="0" dirty="0" smtClean="0"/>
              <a:t>Hilary </a:t>
            </a:r>
            <a:r>
              <a:rPr lang="en-US" sz="1500" b="0" dirty="0" err="1"/>
              <a:t>Heilbron</a:t>
            </a:r>
            <a:r>
              <a:rPr lang="en-US" sz="1500" b="0" dirty="0"/>
              <a:t> KC, Brick Court Chambers</a:t>
            </a:r>
            <a:endParaRPr lang="en-GB" sz="1500" b="0" dirty="0"/>
          </a:p>
          <a:p>
            <a:pPr algn="l"/>
            <a:r>
              <a:rPr lang="en-US" sz="1500" b="0" dirty="0" smtClean="0"/>
              <a:t>Justice </a:t>
            </a:r>
            <a:r>
              <a:rPr lang="en-US" sz="1500" b="0" dirty="0"/>
              <a:t>Judith Prakash, Justice of the Court of Appeal, Supreme Court, Singapore</a:t>
            </a:r>
            <a:endParaRPr lang="en-GB" sz="1500" b="0" dirty="0"/>
          </a:p>
          <a:p>
            <a:pPr algn="l"/>
            <a:r>
              <a:rPr lang="en-US" sz="1500" b="0" dirty="0"/>
              <a:t>Professor George Bermann, Professor, Colombia Law School, Director of Center for International Commercial and Investment Arbitration</a:t>
            </a:r>
            <a:endParaRPr lang="en-GB" sz="1500" b="0" dirty="0"/>
          </a:p>
          <a:p>
            <a:pPr algn="l"/>
            <a:endParaRPr lang="en-GB" sz="2000" dirty="0"/>
          </a:p>
        </p:txBody>
      </p:sp>
    </p:spTree>
    <p:extLst>
      <p:ext uri="{BB962C8B-B14F-4D97-AF65-F5344CB8AC3E}">
        <p14:creationId xmlns:p14="http://schemas.microsoft.com/office/powerpoint/2010/main" val="1761175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Session one</a:t>
            </a:r>
            <a:endParaRPr lang="en-US" dirty="0"/>
          </a:p>
        </p:txBody>
      </p:sp>
      <p:sp>
        <p:nvSpPr>
          <p:cNvPr id="5" name="Content Placeholder 4"/>
          <p:cNvSpPr>
            <a:spLocks noGrp="1"/>
          </p:cNvSpPr>
          <p:nvPr>
            <p:ph sz="quarter" idx="11"/>
          </p:nvPr>
        </p:nvSpPr>
        <p:spPr>
          <a:xfrm>
            <a:off x="94891" y="1276710"/>
            <a:ext cx="9049109" cy="4295954"/>
          </a:xfrm>
        </p:spPr>
        <p:txBody>
          <a:bodyPr>
            <a:normAutofit fontScale="25000" lnSpcReduction="20000"/>
          </a:bodyPr>
          <a:lstStyle/>
          <a:p>
            <a:pPr marL="0" indent="0" algn="just">
              <a:lnSpc>
                <a:spcPct val="107000"/>
              </a:lnSpc>
              <a:spcAft>
                <a:spcPts val="800"/>
              </a:spcAft>
              <a:buNone/>
            </a:pPr>
            <a:endParaRPr lang="en-GB" sz="1700" b="1" u="sng" dirty="0" smtClean="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4800" b="1" u="sng" dirty="0" smtClean="0">
                <a:ea typeface="Calibri" panose="020F0502020204030204" pitchFamily="34" charset="0"/>
                <a:cs typeface="Times New Roman" panose="02020603050405020304" pitchFamily="18" charset="0"/>
              </a:rPr>
              <a:t>Section </a:t>
            </a:r>
            <a:r>
              <a:rPr lang="en-GB" sz="4800" b="1" u="sng" dirty="0">
                <a:ea typeface="Calibri" panose="020F0502020204030204" pitchFamily="34" charset="0"/>
                <a:cs typeface="Times New Roman" panose="02020603050405020304" pitchFamily="18" charset="0"/>
              </a:rPr>
              <a:t>67</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“A party to arbitral proceedings may (upon notice to the other parties and to the tribunal) apply to the court –</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(a) challenging any award of the arbitral tribunal as to its substantive jurisdiction; or</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(b) for an order declaring an award made by the tribunal on the merits to be of no effect, in whole or in part, because the tribunal did not have substantive jurisdiction.</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A party may lose the right to object (see section 73) [participating without objection] and the right to apply is subject to the restrictions in section 70(2) and (3) [exhausting other routes and 28 day time limit </a:t>
            </a:r>
            <a:r>
              <a:rPr lang="en-GB" sz="5600" dirty="0" smtClean="0">
                <a:ea typeface="Calibri" panose="020F0502020204030204" pitchFamily="34" charset="0"/>
                <a:cs typeface="Times New Roman" panose="02020603050405020304" pitchFamily="18" charset="0"/>
              </a:rPr>
              <a:t>etc.]”</a:t>
            </a:r>
            <a:endParaRPr lang="en-GB" sz="5600" dirty="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4400" b="1" dirty="0">
                <a:ea typeface="Calibri" panose="020F0502020204030204" pitchFamily="34" charset="0"/>
                <a:cs typeface="Times New Roman" panose="02020603050405020304" pitchFamily="18" charset="0"/>
              </a:rPr>
              <a:t> </a:t>
            </a:r>
          </a:p>
          <a:p>
            <a:pPr marL="0" indent="0" algn="just">
              <a:lnSpc>
                <a:spcPct val="107000"/>
              </a:lnSpc>
              <a:spcAft>
                <a:spcPts val="800"/>
              </a:spcAft>
              <a:buNone/>
            </a:pPr>
            <a:r>
              <a:rPr lang="en-GB" sz="4800" b="1" u="sng" dirty="0">
                <a:ea typeface="Calibri" panose="020F0502020204030204" pitchFamily="34" charset="0"/>
                <a:cs typeface="Times New Roman" panose="02020603050405020304" pitchFamily="18" charset="0"/>
              </a:rPr>
              <a:t>The Law Commission proposal</a:t>
            </a:r>
            <a:r>
              <a:rPr lang="en-GB" sz="4800" b="1" dirty="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“(1) where a party has participated in arbitral proceedings, and has objected to the jurisdiction of the arbitral tribunal; and</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(2) the tribunal has ruled on its own jurisdiction in an award,</a:t>
            </a:r>
          </a:p>
          <a:p>
            <a:pPr marL="0" indent="0" algn="just">
              <a:lnSpc>
                <a:spcPct val="107000"/>
              </a:lnSpc>
              <a:spcAft>
                <a:spcPts val="800"/>
              </a:spcAft>
              <a:buNone/>
            </a:pPr>
            <a:r>
              <a:rPr lang="en-GB" sz="5600" dirty="0">
                <a:ea typeface="Calibri" panose="020F0502020204030204" pitchFamily="34" charset="0"/>
                <a:cs typeface="Times New Roman" panose="02020603050405020304" pitchFamily="18" charset="0"/>
              </a:rPr>
              <a:t>Then any subsequent challenge under section 67 should be by way of an appeal and not a rehearing.”</a:t>
            </a:r>
          </a:p>
          <a:p>
            <a:pPr marL="0" indent="0">
              <a:buNone/>
            </a:pPr>
            <a:r>
              <a:rPr lang="en-US" sz="1000" dirty="0"/>
              <a:t/>
            </a:r>
            <a:br>
              <a:rPr lang="en-US" sz="1000" dirty="0"/>
            </a:br>
            <a:endParaRPr lang="en-US" dirty="0"/>
          </a:p>
        </p:txBody>
      </p:sp>
    </p:spTree>
    <p:extLst>
      <p:ext uri="{BB962C8B-B14F-4D97-AF65-F5344CB8AC3E}">
        <p14:creationId xmlns:p14="http://schemas.microsoft.com/office/powerpoint/2010/main" val="3943821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normAutofit/>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523702"/>
            <a:ext cx="6858000" cy="1463040"/>
          </a:xfrm>
        </p:spPr>
        <p:txBody>
          <a:bodyPr>
            <a:normAutofit/>
          </a:bodyPr>
          <a:lstStyle/>
          <a:p>
            <a:r>
              <a:rPr lang="en-GB" b="1" dirty="0"/>
              <a:t>ANNUAL COMMERCIAL </a:t>
            </a:r>
            <a:r>
              <a:rPr lang="en-GB" b="1" dirty="0" smtClean="0"/>
              <a:t>CONFERENCE 2022</a:t>
            </a:r>
            <a:endParaRPr lang="en-GB" dirty="0"/>
          </a:p>
          <a:p>
            <a:r>
              <a:rPr lang="en-GB" b="1" i="1" dirty="0"/>
              <a:t>The Arbitration Act 1996: no kind of fault or </a:t>
            </a:r>
            <a:r>
              <a:rPr lang="en-GB" b="1" i="1" dirty="0" smtClean="0"/>
              <a:t>flaw</a:t>
            </a:r>
            <a:r>
              <a:rPr lang="en-GB" b="1" i="1" dirty="0"/>
              <a:t>?</a:t>
            </a:r>
            <a:endParaRPr lang="en-GB" dirty="0"/>
          </a:p>
          <a:p>
            <a:r>
              <a:rPr lang="en-GB" sz="1400" b="1" i="1" dirty="0"/>
              <a:t>Three problems on jurisdiction and the applicable law of the </a:t>
            </a:r>
            <a:r>
              <a:rPr lang="en-GB" sz="1400" b="1" i="1" dirty="0" smtClean="0"/>
              <a:t>arbitration</a:t>
            </a:r>
            <a:endParaRPr lang="en-GB" sz="1400" dirty="0"/>
          </a:p>
          <a:p>
            <a:r>
              <a:rPr lang="en-GB" sz="1300" dirty="0"/>
              <a:t>with the participation of the Law Commission of England and Wales</a:t>
            </a:r>
          </a:p>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211186"/>
            <a:ext cx="7648245" cy="3175461"/>
          </a:xfrm>
        </p:spPr>
        <p:txBody>
          <a:bodyPr>
            <a:normAutofit/>
          </a:bodyPr>
          <a:lstStyle/>
          <a:p>
            <a:pPr algn="l"/>
            <a:r>
              <a:rPr lang="en-GB" sz="2000" u="sng" dirty="0" smtClean="0"/>
              <a:t>Session two</a:t>
            </a:r>
          </a:p>
          <a:p>
            <a:endParaRPr lang="en-GB" sz="2000" dirty="0"/>
          </a:p>
          <a:p>
            <a:pPr algn="l"/>
            <a:r>
              <a:rPr lang="en-US" sz="1500" b="0" dirty="0"/>
              <a:t>Introduction of the panel by the chair, </a:t>
            </a:r>
            <a:r>
              <a:rPr lang="en-US" sz="1500" b="0" dirty="0" smtClean="0"/>
              <a:t>Lord Phillips, </a:t>
            </a:r>
            <a:r>
              <a:rPr lang="en-US" sz="1500" b="0" dirty="0"/>
              <a:t>Brick Court Chambers</a:t>
            </a:r>
            <a:endParaRPr lang="en-GB" sz="1500" b="0" dirty="0"/>
          </a:p>
          <a:p>
            <a:pPr algn="l"/>
            <a:r>
              <a:rPr lang="en-US" sz="1500" b="0" dirty="0" smtClean="0"/>
              <a:t>Introduction </a:t>
            </a:r>
            <a:r>
              <a:rPr lang="en-US" sz="1500" b="0" dirty="0"/>
              <a:t>of the topic by </a:t>
            </a:r>
            <a:r>
              <a:rPr lang="en-US" sz="1500" b="0" dirty="0" smtClean="0"/>
              <a:t>Jessie </a:t>
            </a:r>
            <a:r>
              <a:rPr lang="en-US" sz="1500" b="0" dirty="0" smtClean="0"/>
              <a:t>Ingle</a:t>
            </a:r>
            <a:r>
              <a:rPr lang="en-US" sz="1500" b="0" dirty="0" smtClean="0"/>
              <a:t>, </a:t>
            </a:r>
            <a:r>
              <a:rPr lang="en-US" sz="1500" b="0" dirty="0"/>
              <a:t>Brick Court </a:t>
            </a:r>
            <a:r>
              <a:rPr lang="en-US" sz="1500" b="0" dirty="0" smtClean="0"/>
              <a:t>Chambers</a:t>
            </a:r>
          </a:p>
          <a:p>
            <a:pPr algn="l"/>
            <a:endParaRPr lang="en-GB" sz="1500" dirty="0"/>
          </a:p>
          <a:p>
            <a:pPr algn="l"/>
            <a:r>
              <a:rPr lang="en-US" sz="1500" u="sng" dirty="0" err="1" smtClean="0"/>
              <a:t>Panellists</a:t>
            </a:r>
            <a:endParaRPr lang="en-US" sz="1500" u="sng" dirty="0" smtClean="0"/>
          </a:p>
          <a:p>
            <a:pPr algn="l"/>
            <a:endParaRPr lang="en-GB" sz="1500" u="sng" dirty="0"/>
          </a:p>
          <a:p>
            <a:pPr algn="l"/>
            <a:r>
              <a:rPr lang="en-US" sz="1500" b="0" dirty="0" smtClean="0"/>
              <a:t>Sir Richard Aikens, </a:t>
            </a:r>
            <a:r>
              <a:rPr lang="en-US" sz="1500" b="0" dirty="0"/>
              <a:t>Brick Court Chambers</a:t>
            </a:r>
            <a:endParaRPr lang="en-GB" sz="1500" b="0" dirty="0"/>
          </a:p>
          <a:p>
            <a:pPr algn="l"/>
            <a:r>
              <a:rPr lang="en-US" b="0" dirty="0"/>
              <a:t>Anne-</a:t>
            </a:r>
            <a:r>
              <a:rPr lang="en-US" b="0" dirty="0" err="1"/>
              <a:t>Véronique</a:t>
            </a:r>
            <a:r>
              <a:rPr lang="en-US" b="0" dirty="0"/>
              <a:t> </a:t>
            </a:r>
            <a:r>
              <a:rPr lang="en-US" b="0" dirty="0" err="1"/>
              <a:t>Schlaepfer</a:t>
            </a:r>
            <a:r>
              <a:rPr lang="en-US" b="0" dirty="0"/>
              <a:t>, Partner, White &amp; Case (Geneva)</a:t>
            </a:r>
            <a:endParaRPr lang="en-GB" b="0" dirty="0"/>
          </a:p>
          <a:p>
            <a:pPr algn="l"/>
            <a:r>
              <a:rPr lang="en-US" b="0" dirty="0" smtClean="0"/>
              <a:t>Professor </a:t>
            </a:r>
            <a:r>
              <a:rPr lang="en-US" b="0" dirty="0"/>
              <a:t>Pierre Mayer, Professor of Law; Partner, Mayer Greenberg </a:t>
            </a:r>
            <a:r>
              <a:rPr lang="en-US" b="0" dirty="0" err="1"/>
              <a:t>Avocats</a:t>
            </a:r>
            <a:r>
              <a:rPr lang="en-US" b="0" dirty="0"/>
              <a:t> (Paris)</a:t>
            </a:r>
            <a:endParaRPr lang="en-GB" b="0" dirty="0"/>
          </a:p>
          <a:p>
            <a:pPr algn="l"/>
            <a:endParaRPr lang="en-GB" sz="2000" dirty="0"/>
          </a:p>
        </p:txBody>
      </p:sp>
    </p:spTree>
    <p:extLst>
      <p:ext uri="{BB962C8B-B14F-4D97-AF65-F5344CB8AC3E}">
        <p14:creationId xmlns:p14="http://schemas.microsoft.com/office/powerpoint/2010/main" val="194671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r>
              <a:rPr lang="en-US" dirty="0" smtClean="0"/>
              <a:t>Session two</a:t>
            </a:r>
            <a:endParaRPr lang="en-US" dirty="0"/>
          </a:p>
        </p:txBody>
      </p:sp>
      <p:sp>
        <p:nvSpPr>
          <p:cNvPr id="5" name="Content Placeholder 4"/>
          <p:cNvSpPr>
            <a:spLocks noGrp="1"/>
          </p:cNvSpPr>
          <p:nvPr>
            <p:ph sz="quarter" idx="11"/>
          </p:nvPr>
        </p:nvSpPr>
        <p:spPr>
          <a:xfrm>
            <a:off x="825097" y="1226602"/>
            <a:ext cx="7454900" cy="4545875"/>
          </a:xfrm>
        </p:spPr>
        <p:txBody>
          <a:bodyPr/>
          <a:lstStyle/>
          <a:p>
            <a:pPr marL="0" indent="0" algn="just">
              <a:buNone/>
            </a:pPr>
            <a:r>
              <a:rPr lang="en-GB" dirty="0"/>
              <a:t>It is 25 years since the 1996 Act came into force and </a:t>
            </a:r>
            <a:r>
              <a:rPr lang="en-GB" dirty="0" smtClean="0"/>
              <a:t>it’s </a:t>
            </a:r>
            <a:r>
              <a:rPr lang="en-GB" dirty="0"/>
              <a:t>time to review it. </a:t>
            </a:r>
          </a:p>
          <a:p>
            <a:pPr marL="0" indent="0" algn="just">
              <a:buNone/>
            </a:pPr>
            <a:r>
              <a:rPr lang="en-GB" dirty="0"/>
              <a:t>The issue of the arbitral tribunal’s jurisdiction is central to all commercial arbitrations.  </a:t>
            </a:r>
          </a:p>
          <a:p>
            <a:pPr marL="0" indent="0" algn="just">
              <a:buNone/>
            </a:pPr>
            <a:r>
              <a:rPr lang="en-GB" dirty="0"/>
              <a:t>For the first time in English arbitration law,  the 1996 Act introduced the doctrine of </a:t>
            </a:r>
            <a:r>
              <a:rPr lang="en-GB" i="1" dirty="0" smtClean="0"/>
              <a:t>competence-competence, </a:t>
            </a:r>
            <a:r>
              <a:rPr lang="en-GB" dirty="0" smtClean="0"/>
              <a:t>permitting </a:t>
            </a:r>
            <a:r>
              <a:rPr lang="en-GB" dirty="0"/>
              <a:t>the arbitral tribunal to decide, </a:t>
            </a:r>
            <a:r>
              <a:rPr lang="en-GB" dirty="0" smtClean="0"/>
              <a:t>definitively</a:t>
            </a:r>
            <a:r>
              <a:rPr lang="en-GB" dirty="0"/>
              <a:t>,  its own “substantive jurisdiction”, </a:t>
            </a:r>
            <a:r>
              <a:rPr lang="en-GB" dirty="0" smtClean="0"/>
              <a:t>although </a:t>
            </a:r>
            <a:r>
              <a:rPr lang="en-GB" dirty="0"/>
              <a:t>the decision is  open to challenge in court.   </a:t>
            </a:r>
          </a:p>
          <a:p>
            <a:pPr marL="0" indent="0" algn="just">
              <a:buNone/>
            </a:pPr>
            <a:r>
              <a:rPr lang="en-GB" dirty="0"/>
              <a:t>The two issues that my short talk consider are:</a:t>
            </a:r>
          </a:p>
          <a:p>
            <a:pPr marL="0" indent="0" algn="just">
              <a:buNone/>
            </a:pPr>
            <a:r>
              <a:rPr lang="en-GB" dirty="0"/>
              <a:t>(1) whether there too many ways in which jurisdiction of the arbitral tribunal can be challenged in court as well as before the tribunal under the Act? </a:t>
            </a:r>
          </a:p>
          <a:p>
            <a:pPr marL="0" indent="0" algn="just">
              <a:buNone/>
            </a:pPr>
            <a:r>
              <a:rPr lang="en-GB" dirty="0"/>
              <a:t>(2) Is too much emphasis given to the court making decisions on jurisdiction rather than the arbitral tribunal?</a:t>
            </a:r>
          </a:p>
          <a:p>
            <a:pPr marL="0" indent="0" algn="just">
              <a:buNone/>
            </a:pPr>
            <a:r>
              <a:rPr lang="en-GB" dirty="0"/>
              <a:t>This leads to the question: does the current statutory framework need simplification or clarification?   </a:t>
            </a:r>
          </a:p>
          <a:p>
            <a:pPr marL="0" indent="0" algn="ctr">
              <a:buNone/>
            </a:pPr>
            <a:r>
              <a:rPr lang="en-GB" dirty="0"/>
              <a:t>A personal view:  Sir Richard Aikens</a:t>
            </a:r>
          </a:p>
          <a:p>
            <a:pPr marL="0" indent="0">
              <a:buNone/>
            </a:pPr>
            <a:endParaRPr lang="en-US" dirty="0"/>
          </a:p>
        </p:txBody>
      </p:sp>
    </p:spTree>
    <p:extLst>
      <p:ext uri="{BB962C8B-B14F-4D97-AF65-F5344CB8AC3E}">
        <p14:creationId xmlns:p14="http://schemas.microsoft.com/office/powerpoint/2010/main" val="1217835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BD100-819A-059C-E281-21810B31CD6A}"/>
              </a:ext>
            </a:extLst>
          </p:cNvPr>
          <p:cNvSpPr>
            <a:spLocks noGrp="1"/>
          </p:cNvSpPr>
          <p:nvPr>
            <p:ph type="title"/>
          </p:nvPr>
        </p:nvSpPr>
        <p:spPr>
          <a:xfrm>
            <a:off x="218661" y="490452"/>
            <a:ext cx="8776252" cy="781395"/>
          </a:xfrm>
        </p:spPr>
        <p:txBody>
          <a:bodyPr>
            <a:normAutofit fontScale="90000"/>
          </a:bodyPr>
          <a:lstStyle/>
          <a:p>
            <a:pPr algn="ctr"/>
            <a:r>
              <a:rPr lang="en-GB" sz="1800" b="1" dirty="0">
                <a:latin typeface="Garamond" panose="02020404030301010803" pitchFamily="18" charset="0"/>
              </a:rPr>
              <a:t>When can jurisdiction be challenged? At least EIGHT ways in which “substantive jurisdiction” can be brought into question under Pt </a:t>
            </a:r>
            <a:r>
              <a:rPr lang="en-GB" sz="1800" b="1" dirty="0" smtClean="0">
                <a:latin typeface="Garamond" panose="02020404030301010803" pitchFamily="18" charset="0"/>
              </a:rPr>
              <a:t>1 of </a:t>
            </a:r>
            <a:r>
              <a:rPr lang="en-GB" sz="1800" b="1" dirty="0">
                <a:latin typeface="Garamond" panose="02020404030301010803" pitchFamily="18" charset="0"/>
              </a:rPr>
              <a:t>the Act.</a:t>
            </a:r>
            <a:br>
              <a:rPr lang="en-GB" sz="1800" b="1" dirty="0">
                <a:latin typeface="Garamond" panose="02020404030301010803" pitchFamily="18" charset="0"/>
              </a:rPr>
            </a:br>
            <a:endParaRPr lang="en-GB" sz="1800" b="1" dirty="0">
              <a:latin typeface="Garamond" panose="02020404030301010803" pitchFamily="18" charset="0"/>
            </a:endParaRPr>
          </a:p>
        </p:txBody>
      </p:sp>
      <p:sp>
        <p:nvSpPr>
          <p:cNvPr id="3" name="Content Placeholder 2">
            <a:extLst>
              <a:ext uri="{FF2B5EF4-FFF2-40B4-BE49-F238E27FC236}">
                <a16:creationId xmlns:a16="http://schemas.microsoft.com/office/drawing/2014/main" id="{5FC2F642-F67D-E94C-788C-9ADF0C11E9B1}"/>
              </a:ext>
            </a:extLst>
          </p:cNvPr>
          <p:cNvSpPr>
            <a:spLocks noGrp="1"/>
          </p:cNvSpPr>
          <p:nvPr>
            <p:ph idx="1"/>
          </p:nvPr>
        </p:nvSpPr>
        <p:spPr>
          <a:xfrm>
            <a:off x="149088" y="1564481"/>
            <a:ext cx="8776251" cy="4333875"/>
          </a:xfrm>
        </p:spPr>
        <p:txBody>
          <a:bodyPr>
            <a:normAutofit lnSpcReduction="10000"/>
          </a:bodyPr>
          <a:lstStyle/>
          <a:p>
            <a:pPr algn="just"/>
            <a:r>
              <a:rPr lang="en-GB" sz="1800" dirty="0">
                <a:latin typeface="Garamond" panose="02020404030301010803" pitchFamily="18" charset="0"/>
              </a:rPr>
              <a:t>The general principle,  unless the parties agree otherwise, </a:t>
            </a:r>
            <a:r>
              <a:rPr lang="en-GB" sz="1800" dirty="0" smtClean="0">
                <a:latin typeface="Garamond" panose="02020404030301010803" pitchFamily="18" charset="0"/>
              </a:rPr>
              <a:t>is </a:t>
            </a:r>
            <a:r>
              <a:rPr lang="en-GB" sz="1800" dirty="0">
                <a:latin typeface="Garamond" panose="02020404030301010803" pitchFamily="18" charset="0"/>
              </a:rPr>
              <a:t>that the arbitral tribunal  may rule on its own “substantive jurisdiction”:  </a:t>
            </a:r>
            <a:r>
              <a:rPr lang="en-GB" sz="1800" dirty="0" smtClean="0">
                <a:latin typeface="Garamond" panose="02020404030301010803" pitchFamily="18" charset="0"/>
              </a:rPr>
              <a:t>s.30(1</a:t>
            </a:r>
            <a:r>
              <a:rPr lang="en-GB" sz="1800" dirty="0">
                <a:latin typeface="Garamond" panose="02020404030301010803" pitchFamily="18" charset="0"/>
              </a:rPr>
              <a:t>) of the Act.  </a:t>
            </a:r>
            <a:r>
              <a:rPr lang="en-GB" sz="1800" dirty="0" smtClean="0">
                <a:latin typeface="Garamond" panose="02020404030301010803" pitchFamily="18" charset="0"/>
              </a:rPr>
              <a:t>This </a:t>
            </a:r>
            <a:r>
              <a:rPr lang="en-GB" sz="1800" dirty="0">
                <a:latin typeface="Garamond" panose="02020404030301010803" pitchFamily="18" charset="0"/>
              </a:rPr>
              <a:t>principle of </a:t>
            </a:r>
            <a:r>
              <a:rPr lang="en-GB" sz="1800" i="1" dirty="0">
                <a:latin typeface="Garamond" panose="02020404030301010803" pitchFamily="18" charset="0"/>
              </a:rPr>
              <a:t>competence-competence </a:t>
            </a:r>
            <a:r>
              <a:rPr lang="en-GB" sz="1800" dirty="0">
                <a:latin typeface="Garamond" panose="02020404030301010803" pitchFamily="18" charset="0"/>
              </a:rPr>
              <a:t>was thus adopted in English arbitration law for the first time.</a:t>
            </a:r>
          </a:p>
          <a:p>
            <a:pPr algn="just"/>
            <a:r>
              <a:rPr lang="en-GB" sz="1800" dirty="0">
                <a:latin typeface="Garamond" panose="02020404030301010803" pitchFamily="18" charset="0"/>
              </a:rPr>
              <a:t>In </a:t>
            </a:r>
            <a:r>
              <a:rPr lang="en-GB" sz="1800" i="1" dirty="0">
                <a:latin typeface="Garamond" panose="02020404030301010803" pitchFamily="18" charset="0"/>
              </a:rPr>
              <a:t>Fiona Trust and Holding Corp v </a:t>
            </a:r>
            <a:r>
              <a:rPr lang="en-GB" sz="1800" i="1" dirty="0" err="1">
                <a:latin typeface="Garamond" panose="02020404030301010803" pitchFamily="18" charset="0"/>
              </a:rPr>
              <a:t>Privalov</a:t>
            </a:r>
            <a:r>
              <a:rPr lang="en-GB" sz="1800" i="1" dirty="0">
                <a:latin typeface="Garamond" panose="02020404030301010803" pitchFamily="18" charset="0"/>
              </a:rPr>
              <a:t> </a:t>
            </a:r>
            <a:r>
              <a:rPr lang="en-GB" sz="1800" dirty="0">
                <a:latin typeface="Garamond" panose="02020404030301010803" pitchFamily="18" charset="0"/>
              </a:rPr>
              <a:t>in the CA, [2007] Bus LR 686 at [34],  </a:t>
            </a:r>
            <a:r>
              <a:rPr lang="en-GB" sz="1800" dirty="0" err="1" smtClean="0">
                <a:latin typeface="Garamond" panose="02020404030301010803" pitchFamily="18" charset="0"/>
              </a:rPr>
              <a:t>Longmore</a:t>
            </a:r>
            <a:r>
              <a:rPr lang="en-GB" sz="1800" dirty="0" smtClean="0">
                <a:latin typeface="Garamond" panose="02020404030301010803" pitchFamily="18" charset="0"/>
              </a:rPr>
              <a:t> </a:t>
            </a:r>
            <a:r>
              <a:rPr lang="en-GB" sz="1800" dirty="0">
                <a:latin typeface="Garamond" panose="02020404030301010803" pitchFamily="18" charset="0"/>
              </a:rPr>
              <a:t>LJ in commenting on s.9 and s.72 of the Act, </a:t>
            </a:r>
            <a:r>
              <a:rPr lang="en-GB" sz="1800" dirty="0" smtClean="0">
                <a:latin typeface="Garamond" panose="02020404030301010803" pitchFamily="18" charset="0"/>
              </a:rPr>
              <a:t>said </a:t>
            </a:r>
            <a:r>
              <a:rPr lang="en-GB" sz="1800" dirty="0">
                <a:latin typeface="Garamond" panose="02020404030301010803" pitchFamily="18" charset="0"/>
              </a:rPr>
              <a:t>that “it will, </a:t>
            </a:r>
            <a:r>
              <a:rPr lang="en-GB" sz="1800" dirty="0" smtClean="0">
                <a:latin typeface="Garamond" panose="02020404030301010803" pitchFamily="18" charset="0"/>
              </a:rPr>
              <a:t>in </a:t>
            </a:r>
            <a:r>
              <a:rPr lang="en-GB" sz="1800" dirty="0">
                <a:latin typeface="Garamond" panose="02020404030301010803" pitchFamily="18" charset="0"/>
              </a:rPr>
              <a:t>general, </a:t>
            </a:r>
            <a:r>
              <a:rPr lang="en-GB" sz="1800" dirty="0" smtClean="0">
                <a:latin typeface="Garamond" panose="02020404030301010803" pitchFamily="18" charset="0"/>
              </a:rPr>
              <a:t>be </a:t>
            </a:r>
            <a:r>
              <a:rPr lang="en-GB" sz="1800" dirty="0">
                <a:latin typeface="Garamond" panose="02020404030301010803" pitchFamily="18" charset="0"/>
              </a:rPr>
              <a:t>right for the arbitrators to be the first tribunal to consider whether they have jurisdiction to determine the dispute”.   The HL did not dispute that proposition.  </a:t>
            </a:r>
          </a:p>
          <a:p>
            <a:pPr algn="just"/>
            <a:r>
              <a:rPr lang="en-GB" sz="1800" dirty="0">
                <a:latin typeface="Garamond" panose="02020404030301010803" pitchFamily="18" charset="0"/>
              </a:rPr>
              <a:t>Does the scheme of the Act give the arbitral tribunal primacy in deciding whether it has jurisdiction to decide the dispute in question?</a:t>
            </a:r>
          </a:p>
          <a:p>
            <a:pPr algn="just"/>
            <a:r>
              <a:rPr lang="en-GB" sz="1800" dirty="0">
                <a:latin typeface="Garamond" panose="02020404030301010803" pitchFamily="18" charset="0"/>
              </a:rPr>
              <a:t>As </a:t>
            </a:r>
            <a:r>
              <a:rPr lang="en-GB" sz="1800" i="1" dirty="0">
                <a:latin typeface="Garamond" panose="02020404030301010803" pitchFamily="18" charset="0"/>
              </a:rPr>
              <a:t>Merkin &amp; Flannery </a:t>
            </a:r>
            <a:r>
              <a:rPr lang="en-GB" sz="1800" dirty="0">
                <a:latin typeface="Garamond" panose="02020404030301010803" pitchFamily="18" charset="0"/>
              </a:rPr>
              <a:t> point out in </a:t>
            </a:r>
            <a:r>
              <a:rPr lang="en-GB" sz="1800" i="1" dirty="0">
                <a:latin typeface="Garamond" panose="02020404030301010803" pitchFamily="18" charset="0"/>
              </a:rPr>
              <a:t>The Arbitration Act 1996 </a:t>
            </a:r>
            <a:r>
              <a:rPr lang="en-GB" sz="1800" dirty="0">
                <a:latin typeface="Garamond" panose="02020404030301010803" pitchFamily="18" charset="0"/>
              </a:rPr>
              <a:t>at p323, </a:t>
            </a:r>
            <a:r>
              <a:rPr lang="en-GB" sz="1800" dirty="0" smtClean="0">
                <a:latin typeface="Garamond" panose="02020404030301010803" pitchFamily="18" charset="0"/>
              </a:rPr>
              <a:t>there </a:t>
            </a:r>
            <a:r>
              <a:rPr lang="en-GB" sz="1800" dirty="0">
                <a:latin typeface="Garamond" panose="02020404030301010803" pitchFamily="18" charset="0"/>
              </a:rPr>
              <a:t>are at least eight ways in which an arbitral panel’s “substantive jurisdiction” </a:t>
            </a:r>
            <a:r>
              <a:rPr lang="en-GB" sz="1800" dirty="0" smtClean="0">
                <a:latin typeface="Garamond" panose="02020404030301010803" pitchFamily="18" charset="0"/>
              </a:rPr>
              <a:t>(</a:t>
            </a:r>
            <a:r>
              <a:rPr lang="en-GB" sz="1800" dirty="0">
                <a:latin typeface="Garamond" panose="02020404030301010803" pitchFamily="18" charset="0"/>
              </a:rPr>
              <a:t>the phrase used in s.30(1)) can be brought into question under the Act.  </a:t>
            </a:r>
          </a:p>
          <a:p>
            <a:pPr algn="just"/>
            <a:r>
              <a:rPr lang="en-GB" sz="1800" dirty="0">
                <a:latin typeface="Garamond" panose="02020404030301010803" pitchFamily="18" charset="0"/>
              </a:rPr>
              <a:t>I am not going to consider two of them: </a:t>
            </a:r>
            <a:r>
              <a:rPr lang="en-GB" sz="1800" dirty="0" smtClean="0">
                <a:latin typeface="Garamond" panose="02020404030301010803" pitchFamily="18" charset="0"/>
              </a:rPr>
              <a:t>(</a:t>
            </a:r>
            <a:r>
              <a:rPr lang="en-GB" sz="1800" dirty="0">
                <a:latin typeface="Garamond" panose="02020404030301010803" pitchFamily="18" charset="0"/>
              </a:rPr>
              <a:t>1) when an application is made to court under s.44 of the Act for interim measures or an injunction,  (when,  obviously, </a:t>
            </a:r>
            <a:r>
              <a:rPr lang="en-GB" sz="1800" dirty="0" smtClean="0">
                <a:latin typeface="Garamond" panose="02020404030301010803" pitchFamily="18" charset="0"/>
              </a:rPr>
              <a:t>an </a:t>
            </a:r>
            <a:r>
              <a:rPr lang="en-GB" sz="1800" dirty="0">
                <a:latin typeface="Garamond" panose="02020404030301010803" pitchFamily="18" charset="0"/>
              </a:rPr>
              <a:t>application could be challenged on the basis that the arbitral tribunal did not have jurisdiction); </a:t>
            </a:r>
            <a:r>
              <a:rPr lang="en-GB" sz="1800" dirty="0" smtClean="0">
                <a:latin typeface="Garamond" panose="02020404030301010803" pitchFamily="18" charset="0"/>
              </a:rPr>
              <a:t>and </a:t>
            </a:r>
            <a:r>
              <a:rPr lang="en-GB" sz="1800" dirty="0">
                <a:latin typeface="Garamond" panose="02020404030301010803" pitchFamily="18" charset="0"/>
              </a:rPr>
              <a:t>(2) when there is a challenge to an application for leave to enforce an arbitration award as a judgment:  s.66(3);  again clear that could be challenged on the ground of no jurisdiction to make an award.   </a:t>
            </a:r>
          </a:p>
          <a:p>
            <a:endParaRPr lang="en-GB" sz="1500" dirty="0">
              <a:latin typeface="Garamond" panose="02020404030301010803" pitchFamily="18" charset="0"/>
            </a:endParaRPr>
          </a:p>
        </p:txBody>
      </p:sp>
      <p:sp>
        <p:nvSpPr>
          <p:cNvPr id="4" name="Slide Number Placeholder 3">
            <a:extLst>
              <a:ext uri="{FF2B5EF4-FFF2-40B4-BE49-F238E27FC236}">
                <a16:creationId xmlns:a16="http://schemas.microsoft.com/office/drawing/2014/main" id="{F3741955-8E51-CF4F-F7AF-FE7F0FEBDB36}"/>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7</a:t>
            </a:fld>
            <a:endParaRPr lang="en-GB"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2263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45A74-A537-2CE0-9644-F81251900B45}"/>
              </a:ext>
            </a:extLst>
          </p:cNvPr>
          <p:cNvSpPr>
            <a:spLocks noGrp="1"/>
          </p:cNvSpPr>
          <p:nvPr>
            <p:ph type="title"/>
          </p:nvPr>
        </p:nvSpPr>
        <p:spPr>
          <a:xfrm>
            <a:off x="105508" y="399011"/>
            <a:ext cx="8958124" cy="839585"/>
          </a:xfrm>
        </p:spPr>
        <p:txBody>
          <a:bodyPr>
            <a:normAutofit/>
          </a:bodyPr>
          <a:lstStyle/>
          <a:p>
            <a:pPr algn="ctr"/>
            <a:r>
              <a:rPr lang="en-GB" sz="2100" b="1" dirty="0">
                <a:latin typeface="Garamond" panose="02020404030301010803" pitchFamily="18" charset="0"/>
              </a:rPr>
              <a:t>First way of challenging the jurisdiction of the arbitration tribunal:  in the course of an application for a stay of proceedings:  s.9(1) and (4) of the Act</a:t>
            </a:r>
            <a:endParaRPr lang="en-GB" sz="2100" dirty="0"/>
          </a:p>
        </p:txBody>
      </p:sp>
      <p:sp>
        <p:nvSpPr>
          <p:cNvPr id="3" name="Content Placeholder 2">
            <a:extLst>
              <a:ext uri="{FF2B5EF4-FFF2-40B4-BE49-F238E27FC236}">
                <a16:creationId xmlns:a16="http://schemas.microsoft.com/office/drawing/2014/main" id="{BC6C595D-2C96-C13E-5231-23B03BA52974}"/>
              </a:ext>
            </a:extLst>
          </p:cNvPr>
          <p:cNvSpPr>
            <a:spLocks noGrp="1"/>
          </p:cNvSpPr>
          <p:nvPr>
            <p:ph idx="1"/>
          </p:nvPr>
        </p:nvSpPr>
        <p:spPr>
          <a:xfrm>
            <a:off x="105508" y="1479745"/>
            <a:ext cx="8958124" cy="5029119"/>
          </a:xfrm>
        </p:spPr>
        <p:txBody>
          <a:bodyPr>
            <a:normAutofit fontScale="62500" lnSpcReduction="20000"/>
          </a:bodyPr>
          <a:lstStyle/>
          <a:p>
            <a:pPr algn="just"/>
            <a:r>
              <a:rPr lang="en-GB" sz="2200" b="1" dirty="0">
                <a:latin typeface="Garamond" panose="02020404030301010803" pitchFamily="18" charset="0"/>
              </a:rPr>
              <a:t>Section 9(1).   </a:t>
            </a:r>
            <a:r>
              <a:rPr lang="en-GB" sz="2200" dirty="0">
                <a:latin typeface="Garamond" panose="02020404030301010803" pitchFamily="18" charset="0"/>
              </a:rPr>
              <a:t>Application </a:t>
            </a:r>
            <a:r>
              <a:rPr lang="en-GB" sz="2200" b="1" dirty="0">
                <a:latin typeface="Garamond" panose="02020404030301010803" pitchFamily="18" charset="0"/>
              </a:rPr>
              <a:t>to the court </a:t>
            </a:r>
            <a:r>
              <a:rPr lang="en-GB" sz="2200" dirty="0">
                <a:latin typeface="Garamond" panose="02020404030301010803" pitchFamily="18" charset="0"/>
              </a:rPr>
              <a:t>to stay court proceedings; one party alleges an arbitration agreement between them which covers the dispute between them.  </a:t>
            </a:r>
            <a:r>
              <a:rPr lang="en-GB" sz="2200" dirty="0" smtClean="0">
                <a:latin typeface="Garamond" panose="02020404030301010803" pitchFamily="18" charset="0"/>
              </a:rPr>
              <a:t>(</a:t>
            </a:r>
            <a:r>
              <a:rPr lang="en-GB" sz="2200" dirty="0">
                <a:latin typeface="Garamond" panose="02020404030301010803" pitchFamily="18" charset="0"/>
              </a:rPr>
              <a:t>In </a:t>
            </a:r>
            <a:r>
              <a:rPr lang="en-GB" sz="2200" i="1" dirty="0">
                <a:latin typeface="Garamond" panose="02020404030301010803" pitchFamily="18" charset="0"/>
              </a:rPr>
              <a:t>Fiona Trust </a:t>
            </a:r>
            <a:r>
              <a:rPr lang="en-GB" sz="2200" dirty="0">
                <a:latin typeface="Garamond" panose="02020404030301010803" pitchFamily="18" charset="0"/>
              </a:rPr>
              <a:t> the charterers had applied for a stay of the court proceedings under s.9.  That was resisted on the ground that the arbitration agreement had been vitiated because contracts obtained by bribes).  </a:t>
            </a:r>
          </a:p>
          <a:p>
            <a:pPr algn="just"/>
            <a:r>
              <a:rPr lang="en-GB" sz="2200" dirty="0" smtClean="0">
                <a:latin typeface="Garamond" panose="02020404030301010803" pitchFamily="18" charset="0"/>
              </a:rPr>
              <a:t>Under </a:t>
            </a:r>
            <a:r>
              <a:rPr lang="en-GB" sz="2200" dirty="0">
                <a:latin typeface="Garamond" panose="02020404030301010803" pitchFamily="18" charset="0"/>
              </a:rPr>
              <a:t>s.9(1) the court has first to decide (a) whether there is a valid arbitration agreement between the parties and (b) whether it covers the dispute in question.   </a:t>
            </a:r>
          </a:p>
          <a:p>
            <a:pPr algn="just"/>
            <a:r>
              <a:rPr lang="en-GB" sz="2200" dirty="0">
                <a:latin typeface="Garamond" panose="02020404030301010803" pitchFamily="18" charset="0"/>
              </a:rPr>
              <a:t>The standard of proof issue is difficult.   (See discussion by Aikens LJ in </a:t>
            </a:r>
            <a:r>
              <a:rPr lang="en-GB" sz="2200" i="1" dirty="0">
                <a:latin typeface="Garamond" panose="02020404030301010803" pitchFamily="18" charset="0"/>
              </a:rPr>
              <a:t>JSC </a:t>
            </a:r>
            <a:r>
              <a:rPr lang="en-GB" sz="2200" i="1" dirty="0" err="1">
                <a:latin typeface="Garamond" panose="02020404030301010803" pitchFamily="18" charset="0"/>
              </a:rPr>
              <a:t>Aerofloat</a:t>
            </a:r>
            <a:r>
              <a:rPr lang="en-GB" sz="2200" i="1" dirty="0">
                <a:latin typeface="Garamond" panose="02020404030301010803" pitchFamily="18" charset="0"/>
              </a:rPr>
              <a:t> Russian Airlines v </a:t>
            </a:r>
            <a:r>
              <a:rPr lang="en-GB" sz="2200" i="1" dirty="0" err="1">
                <a:latin typeface="Garamond" panose="02020404030301010803" pitchFamily="18" charset="0"/>
              </a:rPr>
              <a:t>Beresovsky</a:t>
            </a:r>
            <a:r>
              <a:rPr lang="en-GB" sz="2200" i="1" dirty="0">
                <a:latin typeface="Garamond" panose="02020404030301010803" pitchFamily="18" charset="0"/>
              </a:rPr>
              <a:t> </a:t>
            </a:r>
            <a:r>
              <a:rPr lang="en-GB" sz="2200" dirty="0">
                <a:latin typeface="Garamond" panose="02020404030301010803" pitchFamily="18" charset="0"/>
              </a:rPr>
              <a:t>[2013] 2 Lloyd’s Rep 242 at [73]-[80]). </a:t>
            </a:r>
          </a:p>
          <a:p>
            <a:pPr algn="just"/>
            <a:r>
              <a:rPr lang="en-GB" sz="2200" dirty="0">
                <a:latin typeface="Garamond" panose="02020404030301010803" pitchFamily="18" charset="0"/>
              </a:rPr>
              <a:t>Basic position is that party wanting a stay has to prove on a balance of probabilities (on the available materials) that there is an arbitration agreement and it covers the disputes in question.  This appears to be final?</a:t>
            </a:r>
          </a:p>
          <a:p>
            <a:pPr algn="just"/>
            <a:r>
              <a:rPr lang="en-GB" sz="2200" dirty="0">
                <a:latin typeface="Garamond" panose="02020404030301010803" pitchFamily="18" charset="0"/>
              </a:rPr>
              <a:t>BUT should the court’s decision be final? Nothing left for the arbitral tribunal to do?</a:t>
            </a:r>
          </a:p>
          <a:p>
            <a:pPr algn="just"/>
            <a:r>
              <a:rPr lang="en-GB" sz="2200" dirty="0">
                <a:latin typeface="Garamond" panose="02020404030301010803" pitchFamily="18" charset="0"/>
              </a:rPr>
              <a:t>If the applicant gets over the s.9(1) hurdles, the  respondent to the stay application under </a:t>
            </a:r>
            <a:r>
              <a:rPr lang="en-GB" sz="2200" dirty="0" smtClean="0">
                <a:latin typeface="Garamond" panose="02020404030301010803" pitchFamily="18" charset="0"/>
              </a:rPr>
              <a:t>s.9 </a:t>
            </a:r>
            <a:r>
              <a:rPr lang="en-GB" sz="2200" dirty="0">
                <a:latin typeface="Garamond" panose="02020404030301010803" pitchFamily="18" charset="0"/>
              </a:rPr>
              <a:t>can assert that the arbitration agreement is ”null and void” or “inoperative” or “incapable of being performed”,  and, if so, the court will refuse a stay: s.9 (4).  S.9(4) is based on the NYC Art II(3), </a:t>
            </a:r>
            <a:r>
              <a:rPr lang="en-GB" sz="2200" dirty="0" smtClean="0">
                <a:latin typeface="Garamond" panose="02020404030301010803" pitchFamily="18" charset="0"/>
              </a:rPr>
              <a:t>which </a:t>
            </a:r>
            <a:r>
              <a:rPr lang="en-GB" sz="2200" dirty="0">
                <a:latin typeface="Garamond" panose="02020404030301010803" pitchFamily="18" charset="0"/>
              </a:rPr>
              <a:t>says that there must be a stay ”unless [the court] </a:t>
            </a:r>
            <a:r>
              <a:rPr lang="en-GB" sz="2200" i="1" dirty="0">
                <a:latin typeface="Garamond" panose="02020404030301010803" pitchFamily="18" charset="0"/>
              </a:rPr>
              <a:t>finds </a:t>
            </a:r>
            <a:r>
              <a:rPr lang="en-GB" sz="2200" dirty="0">
                <a:latin typeface="Garamond" panose="02020404030301010803" pitchFamily="18" charset="0"/>
              </a:rPr>
              <a:t>that the said agreement is null and void,  inoperative or incapable of being performed”.  </a:t>
            </a:r>
          </a:p>
          <a:p>
            <a:pPr algn="just"/>
            <a:r>
              <a:rPr lang="en-GB" sz="2200" dirty="0">
                <a:latin typeface="Garamond" panose="02020404030301010803" pitchFamily="18" charset="0"/>
              </a:rPr>
              <a:t>The standard of proof under s.9(4) is also “balance of probabilities”.  So, if proved, the finding of the court under s.9(4) will be final. It will be the end of the arbitration.   </a:t>
            </a:r>
          </a:p>
          <a:p>
            <a:pPr algn="just"/>
            <a:r>
              <a:rPr lang="en-GB" sz="2200" b="1" dirty="0">
                <a:latin typeface="Garamond" panose="02020404030301010803" pitchFamily="18" charset="0"/>
              </a:rPr>
              <a:t>After </a:t>
            </a:r>
            <a:r>
              <a:rPr lang="en-GB" sz="2200" b="1" i="1" dirty="0">
                <a:latin typeface="Garamond" panose="02020404030301010803" pitchFamily="18" charset="0"/>
              </a:rPr>
              <a:t>Fiona Trust, </a:t>
            </a:r>
            <a:r>
              <a:rPr lang="en-GB" sz="2200" b="1" dirty="0" smtClean="0">
                <a:latin typeface="Garamond" panose="02020404030301010803" pitchFamily="18" charset="0"/>
              </a:rPr>
              <a:t>the </a:t>
            </a:r>
            <a:r>
              <a:rPr lang="en-GB" sz="2200" b="1" dirty="0">
                <a:latin typeface="Garamond" panose="02020404030301010803" pitchFamily="18" charset="0"/>
              </a:rPr>
              <a:t>circumstances in which a stay will not be granted are likely to be confined to a small number of situations where (</a:t>
            </a:r>
            <a:r>
              <a:rPr lang="en-GB" sz="2200" b="1" dirty="0" err="1">
                <a:latin typeface="Garamond" panose="02020404030301010803" pitchFamily="18" charset="0"/>
              </a:rPr>
              <a:t>i</a:t>
            </a:r>
            <a:r>
              <a:rPr lang="en-GB" sz="2200" b="1" dirty="0">
                <a:latin typeface="Garamond" panose="02020404030301010803" pitchFamily="18" charset="0"/>
              </a:rPr>
              <a:t>) not proved a valid arbitration agreement exists;  or  (ii) one of circumstances under s.9(4) proved.  </a:t>
            </a:r>
          </a:p>
          <a:p>
            <a:pPr algn="just"/>
            <a:r>
              <a:rPr lang="en-GB" sz="2200" b="1" dirty="0">
                <a:latin typeface="Garamond" panose="02020404030301010803" pitchFamily="18" charset="0"/>
              </a:rPr>
              <a:t>Section 9(1) and (4) have to remain, </a:t>
            </a:r>
            <a:r>
              <a:rPr lang="en-GB" sz="2200" b="1" dirty="0" smtClean="0">
                <a:latin typeface="Garamond" panose="02020404030301010803" pitchFamily="18" charset="0"/>
              </a:rPr>
              <a:t>to </a:t>
            </a:r>
            <a:r>
              <a:rPr lang="en-GB" sz="2200" b="1" dirty="0">
                <a:latin typeface="Garamond" panose="02020404030301010803" pitchFamily="18" charset="0"/>
              </a:rPr>
              <a:t>fulfil Art II(3) NYC.  </a:t>
            </a:r>
            <a:r>
              <a:rPr lang="en-GB" sz="2200" b="1" dirty="0" smtClean="0">
                <a:latin typeface="Garamond" panose="02020404030301010803" pitchFamily="18" charset="0"/>
              </a:rPr>
              <a:t>BUT </a:t>
            </a:r>
            <a:r>
              <a:rPr lang="en-GB" sz="2200" b="1" dirty="0">
                <a:latin typeface="Garamond" panose="02020404030301010803" pitchFamily="18" charset="0"/>
              </a:rPr>
              <a:t>should the court be more ready to send disputed issues off to the arbitral tribunal to sort out?  </a:t>
            </a:r>
          </a:p>
          <a:p>
            <a:pPr algn="just"/>
            <a:r>
              <a:rPr lang="en-GB" sz="2200" dirty="0">
                <a:latin typeface="Garamond" panose="02020404030301010803" pitchFamily="18" charset="0"/>
              </a:rPr>
              <a:t>That is the position under s.5 of the Mauritius International Arbitration Act 2008 (as amended in 2013).  </a:t>
            </a:r>
            <a:r>
              <a:rPr lang="en-GB" sz="2200" dirty="0" smtClean="0">
                <a:latin typeface="Garamond" panose="02020404030301010803" pitchFamily="18" charset="0"/>
              </a:rPr>
              <a:t>Where </a:t>
            </a:r>
            <a:r>
              <a:rPr lang="en-GB" sz="2200" dirty="0">
                <a:latin typeface="Garamond" panose="02020404030301010803" pitchFamily="18" charset="0"/>
              </a:rPr>
              <a:t>a party </a:t>
            </a:r>
            <a:r>
              <a:rPr lang="en-GB" sz="2200" i="1" dirty="0">
                <a:latin typeface="Garamond" panose="02020404030301010803" pitchFamily="18" charset="0"/>
              </a:rPr>
              <a:t>contends </a:t>
            </a:r>
            <a:r>
              <a:rPr lang="en-GB" sz="2200" dirty="0">
                <a:latin typeface="Garamond" panose="02020404030301010803" pitchFamily="18" charset="0"/>
              </a:rPr>
              <a:t>there is an arbitration agreement,  the court </a:t>
            </a:r>
            <a:r>
              <a:rPr lang="en-GB" sz="2200" i="1" dirty="0">
                <a:latin typeface="Garamond" panose="02020404030301010803" pitchFamily="18" charset="0"/>
              </a:rPr>
              <a:t>will </a:t>
            </a:r>
            <a:r>
              <a:rPr lang="en-GB" sz="2200" dirty="0">
                <a:latin typeface="Garamond" panose="02020404030301010803" pitchFamily="18" charset="0"/>
              </a:rPr>
              <a:t> transfer the matter to arbitration,  unless the other side shows,  on a </a:t>
            </a:r>
            <a:r>
              <a:rPr lang="en-GB" sz="2200" i="1" dirty="0">
                <a:latin typeface="Garamond" panose="02020404030301010803" pitchFamily="18" charset="0"/>
              </a:rPr>
              <a:t>prima facie </a:t>
            </a:r>
            <a:r>
              <a:rPr lang="en-GB" sz="2200" dirty="0">
                <a:latin typeface="Garamond" panose="02020404030301010803" pitchFamily="18" charset="0"/>
              </a:rPr>
              <a:t>basis,  that a very strong probability that the arbitration agreement is null and void,  inoperative incapable of being performed.   </a:t>
            </a:r>
          </a:p>
          <a:p>
            <a:endParaRPr lang="en-GB" dirty="0"/>
          </a:p>
        </p:txBody>
      </p:sp>
      <p:sp>
        <p:nvSpPr>
          <p:cNvPr id="4" name="Slide Number Placeholder 3">
            <a:extLst>
              <a:ext uri="{FF2B5EF4-FFF2-40B4-BE49-F238E27FC236}">
                <a16:creationId xmlns:a16="http://schemas.microsoft.com/office/drawing/2014/main" id="{FAE21F0D-DBD0-A3CA-47FB-8B3408286BE8}"/>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8</a:t>
            </a:fld>
            <a:endParaRPr lang="en-GB" dirty="0">
              <a:solidFill>
                <a:prstClr val="black">
                  <a:tint val="75000"/>
                </a:prstClr>
              </a:solidFill>
              <a:latin typeface="Calibri" panose="020F0502020204030204"/>
            </a:endParaRPr>
          </a:p>
        </p:txBody>
      </p:sp>
    </p:spTree>
    <p:extLst>
      <p:ext uri="{BB962C8B-B14F-4D97-AF65-F5344CB8AC3E}">
        <p14:creationId xmlns:p14="http://schemas.microsoft.com/office/powerpoint/2010/main" val="2880062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62C60-9860-D186-5E96-26441F37FE0A}"/>
              </a:ext>
            </a:extLst>
          </p:cNvPr>
          <p:cNvSpPr>
            <a:spLocks noGrp="1"/>
          </p:cNvSpPr>
          <p:nvPr>
            <p:ph type="title"/>
          </p:nvPr>
        </p:nvSpPr>
        <p:spPr>
          <a:xfrm>
            <a:off x="675085" y="374074"/>
            <a:ext cx="7840265" cy="925295"/>
          </a:xfrm>
        </p:spPr>
        <p:txBody>
          <a:bodyPr>
            <a:normAutofit/>
          </a:bodyPr>
          <a:lstStyle/>
          <a:p>
            <a:pPr algn="ctr"/>
            <a:r>
              <a:rPr lang="en-GB" sz="1800" b="1" dirty="0">
                <a:latin typeface="Garamond" panose="02020404030301010803" pitchFamily="18" charset="0"/>
              </a:rPr>
              <a:t>Second situation when jurisdiction issues may arise:  when there is an application to the court to appoint an arbitrator under s.18 of the Act.</a:t>
            </a:r>
          </a:p>
        </p:txBody>
      </p:sp>
      <p:sp>
        <p:nvSpPr>
          <p:cNvPr id="3" name="Content Placeholder 2">
            <a:extLst>
              <a:ext uri="{FF2B5EF4-FFF2-40B4-BE49-F238E27FC236}">
                <a16:creationId xmlns:a16="http://schemas.microsoft.com/office/drawing/2014/main" id="{FC60E871-6C20-D493-C206-90F39A53E8C1}"/>
              </a:ext>
            </a:extLst>
          </p:cNvPr>
          <p:cNvSpPr>
            <a:spLocks noGrp="1"/>
          </p:cNvSpPr>
          <p:nvPr>
            <p:ph idx="1"/>
          </p:nvPr>
        </p:nvSpPr>
        <p:spPr>
          <a:xfrm>
            <a:off x="450056" y="1757363"/>
            <a:ext cx="8593931" cy="4718252"/>
          </a:xfrm>
        </p:spPr>
        <p:txBody>
          <a:bodyPr>
            <a:normAutofit/>
          </a:bodyPr>
          <a:lstStyle/>
          <a:p>
            <a:pPr algn="just"/>
            <a:r>
              <a:rPr lang="en-GB" sz="1600" dirty="0">
                <a:latin typeface="Garamond" panose="02020404030301010803" pitchFamily="18" charset="0"/>
              </a:rPr>
              <a:t>If the parties have not agreed a procedure to deal with circumstances where one or other fails to appoint a tribunal, </a:t>
            </a:r>
            <a:r>
              <a:rPr lang="en-GB" sz="1600" dirty="0" smtClean="0">
                <a:latin typeface="Garamond" panose="02020404030301010803" pitchFamily="18" charset="0"/>
              </a:rPr>
              <a:t>then </a:t>
            </a:r>
            <a:r>
              <a:rPr lang="en-GB" sz="1600" dirty="0">
                <a:latin typeface="Garamond" panose="02020404030301010803" pitchFamily="18" charset="0"/>
              </a:rPr>
              <a:t>a party can apply to the court to exercise powers dealing with the appointment of the tribunal:  s.18(1) and (2) of the Act.</a:t>
            </a:r>
          </a:p>
          <a:p>
            <a:pPr algn="just"/>
            <a:r>
              <a:rPr lang="en-GB" sz="1600" dirty="0">
                <a:latin typeface="Garamond" panose="02020404030301010803" pitchFamily="18" charset="0"/>
              </a:rPr>
              <a:t>The court would have to be satisfied, </a:t>
            </a:r>
            <a:r>
              <a:rPr lang="en-GB" sz="1600" dirty="0" smtClean="0">
                <a:latin typeface="Garamond" panose="02020404030301010803" pitchFamily="18" charset="0"/>
              </a:rPr>
              <a:t>at </a:t>
            </a:r>
            <a:r>
              <a:rPr lang="en-GB" sz="1600" dirty="0">
                <a:latin typeface="Garamond" panose="02020404030301010803" pitchFamily="18" charset="0"/>
              </a:rPr>
              <a:t>least on a </a:t>
            </a:r>
            <a:r>
              <a:rPr lang="en-GB" sz="1600" i="1" dirty="0">
                <a:latin typeface="Garamond" panose="02020404030301010803" pitchFamily="18" charset="0"/>
              </a:rPr>
              <a:t>“good arguable case” </a:t>
            </a:r>
            <a:r>
              <a:rPr lang="en-GB" sz="1600" dirty="0">
                <a:latin typeface="Garamond" panose="02020404030301010803" pitchFamily="18" charset="0"/>
              </a:rPr>
              <a:t> basis, </a:t>
            </a:r>
            <a:r>
              <a:rPr lang="en-GB" sz="1600" dirty="0" smtClean="0">
                <a:latin typeface="Garamond" panose="02020404030301010803" pitchFamily="18" charset="0"/>
              </a:rPr>
              <a:t>that </a:t>
            </a:r>
            <a:r>
              <a:rPr lang="en-GB" sz="1600" dirty="0">
                <a:latin typeface="Garamond" panose="02020404030301010803" pitchFamily="18" charset="0"/>
              </a:rPr>
              <a:t>there is a valid arbitration agreement between the parties covering the dispute in question before it could exercise powers under this section.  </a:t>
            </a:r>
          </a:p>
          <a:p>
            <a:pPr algn="just"/>
            <a:r>
              <a:rPr lang="en-GB" sz="1600" dirty="0">
                <a:latin typeface="Garamond" panose="02020404030301010803" pitchFamily="18" charset="0"/>
              </a:rPr>
              <a:t> The party opposing the appointment of a tribunal under s.18 might allege positively that there was no valid arbitration agreement.    </a:t>
            </a:r>
          </a:p>
          <a:p>
            <a:pPr algn="just"/>
            <a:r>
              <a:rPr lang="en-GB" sz="1600" dirty="0">
                <a:latin typeface="Garamond" panose="02020404030301010803" pitchFamily="18" charset="0"/>
              </a:rPr>
              <a:t>If the court concluded definitively that there was no valid arbitration agreement, </a:t>
            </a:r>
            <a:r>
              <a:rPr lang="en-GB" sz="1600" dirty="0" smtClean="0">
                <a:latin typeface="Garamond" panose="02020404030301010803" pitchFamily="18" charset="0"/>
              </a:rPr>
              <a:t>that, </a:t>
            </a:r>
            <a:r>
              <a:rPr lang="en-GB" sz="1600" dirty="0">
                <a:latin typeface="Garamond" panose="02020404030301010803" pitchFamily="18" charset="0"/>
              </a:rPr>
              <a:t>presumably would be the end of the arbitration.  </a:t>
            </a:r>
          </a:p>
          <a:p>
            <a:pPr algn="just"/>
            <a:r>
              <a:rPr lang="en-GB" sz="1600" dirty="0">
                <a:latin typeface="Garamond" panose="02020404030301010803" pitchFamily="18" charset="0"/>
              </a:rPr>
              <a:t>If the court was satisfied to the </a:t>
            </a:r>
            <a:r>
              <a:rPr lang="en-GB" sz="1600" i="1" dirty="0">
                <a:latin typeface="Garamond" panose="02020404030301010803" pitchFamily="18" charset="0"/>
              </a:rPr>
              <a:t>“good arguable case</a:t>
            </a:r>
            <a:r>
              <a:rPr lang="en-GB" sz="1600" dirty="0">
                <a:latin typeface="Garamond" panose="02020404030301010803" pitchFamily="18" charset="0"/>
              </a:rPr>
              <a:t>” level</a:t>
            </a:r>
            <a:r>
              <a:rPr lang="en-GB" sz="1600" i="1" dirty="0">
                <a:latin typeface="Garamond" panose="02020404030301010803" pitchFamily="18" charset="0"/>
              </a:rPr>
              <a:t>,</a:t>
            </a:r>
            <a:r>
              <a:rPr lang="en-GB" sz="1600" dirty="0">
                <a:latin typeface="Garamond" panose="02020404030301010803" pitchFamily="18" charset="0"/>
              </a:rPr>
              <a:t> that an arbitration agreement existed, </a:t>
            </a:r>
            <a:r>
              <a:rPr lang="en-GB" sz="1600" dirty="0" smtClean="0">
                <a:latin typeface="Garamond" panose="02020404030301010803" pitchFamily="18" charset="0"/>
              </a:rPr>
              <a:t>then </a:t>
            </a:r>
            <a:r>
              <a:rPr lang="en-GB" sz="1600" dirty="0">
                <a:latin typeface="Garamond" panose="02020404030301010803" pitchFamily="18" charset="0"/>
              </a:rPr>
              <a:t>made an appointment under s.18(3), then, </a:t>
            </a:r>
            <a:r>
              <a:rPr lang="en-GB" sz="1600" dirty="0" smtClean="0">
                <a:latin typeface="Garamond" panose="02020404030301010803" pitchFamily="18" charset="0"/>
              </a:rPr>
              <a:t>presumably</a:t>
            </a:r>
            <a:r>
              <a:rPr lang="en-GB" sz="1600" dirty="0">
                <a:latin typeface="Garamond" panose="02020404030301010803" pitchFamily="18" charset="0"/>
              </a:rPr>
              <a:t>, a party asserting that there was no valid arbitration agreement could still challenge it before the arbitral tribunal.   </a:t>
            </a:r>
          </a:p>
          <a:p>
            <a:pPr algn="just"/>
            <a:r>
              <a:rPr lang="en-GB" sz="1600" dirty="0">
                <a:latin typeface="Garamond" panose="02020404030301010803" pitchFamily="18" charset="0"/>
              </a:rPr>
              <a:t>And that decision could, itself, </a:t>
            </a:r>
            <a:r>
              <a:rPr lang="en-GB" sz="1600" dirty="0" smtClean="0">
                <a:latin typeface="Garamond" panose="02020404030301010803" pitchFamily="18" charset="0"/>
              </a:rPr>
              <a:t>be </a:t>
            </a:r>
            <a:r>
              <a:rPr lang="en-GB" sz="1600" dirty="0">
                <a:latin typeface="Garamond" panose="02020404030301010803" pitchFamily="18" charset="0"/>
              </a:rPr>
              <a:t>challenged in s.67 proceedings.    </a:t>
            </a:r>
          </a:p>
          <a:p>
            <a:pPr algn="just"/>
            <a:r>
              <a:rPr lang="en-GB" sz="1600" dirty="0">
                <a:latin typeface="Garamond" panose="02020404030301010803" pitchFamily="18" charset="0"/>
              </a:rPr>
              <a:t>Or the challenging party could take no part in the arbitration and then challenge any award on the ground of no “substantive jurisdiction”, using s.67 – as that right is preserved under s.72(2)(a). </a:t>
            </a:r>
          </a:p>
          <a:p>
            <a:pPr algn="just"/>
            <a:r>
              <a:rPr lang="en-GB" sz="1600" b="1" dirty="0">
                <a:latin typeface="Garamond" panose="02020404030301010803" pitchFamily="18" charset="0"/>
              </a:rPr>
              <a:t>This retains the primacy of the arbitral tribunal.   So, </a:t>
            </a:r>
            <a:r>
              <a:rPr lang="en-GB" sz="1600" b="1" dirty="0" smtClean="0">
                <a:latin typeface="Garamond" panose="02020404030301010803" pitchFamily="18" charset="0"/>
              </a:rPr>
              <a:t>suggest </a:t>
            </a:r>
            <a:r>
              <a:rPr lang="en-GB" sz="1600" b="1" dirty="0">
                <a:latin typeface="Garamond" panose="02020404030301010803" pitchFamily="18" charset="0"/>
              </a:rPr>
              <a:t>no change to s.18.</a:t>
            </a:r>
          </a:p>
          <a:p>
            <a:endParaRPr lang="en-GB" sz="1500" dirty="0">
              <a:latin typeface="Garamond" panose="02020404030301010803" pitchFamily="18" charset="0"/>
            </a:endParaRPr>
          </a:p>
        </p:txBody>
      </p:sp>
      <p:sp>
        <p:nvSpPr>
          <p:cNvPr id="4" name="Slide Number Placeholder 3">
            <a:extLst>
              <a:ext uri="{FF2B5EF4-FFF2-40B4-BE49-F238E27FC236}">
                <a16:creationId xmlns:a16="http://schemas.microsoft.com/office/drawing/2014/main" id="{A70E0A3D-6124-665B-C6DA-A2B4034FC17D}"/>
              </a:ext>
            </a:extLst>
          </p:cNvPr>
          <p:cNvSpPr>
            <a:spLocks noGrp="1"/>
          </p:cNvSpPr>
          <p:nvPr>
            <p:ph type="sldNum" sz="quarter" idx="12"/>
          </p:nvPr>
        </p:nvSpPr>
        <p:spPr/>
        <p:txBody>
          <a:bodyPr/>
          <a:lstStyle/>
          <a:p>
            <a:pPr defTabSz="685800"/>
            <a:fld id="{078910C9-FBEC-B34F-9CD3-FBCC111A5DEF}" type="slidenum">
              <a:rPr lang="en-GB">
                <a:solidFill>
                  <a:prstClr val="black">
                    <a:tint val="75000"/>
                  </a:prstClr>
                </a:solidFill>
                <a:latin typeface="Calibri" panose="020F0502020204030204"/>
              </a:rPr>
              <a:pPr defTabSz="685800"/>
              <a:t>9</a:t>
            </a:fld>
            <a:endParaRPr lang="en-GB">
              <a:solidFill>
                <a:prstClr val="black">
                  <a:tint val="75000"/>
                </a:prstClr>
              </a:solidFill>
              <a:latin typeface="Calibri" panose="020F0502020204030204"/>
            </a:endParaRPr>
          </a:p>
        </p:txBody>
      </p:sp>
    </p:spTree>
    <p:extLst>
      <p:ext uri="{BB962C8B-B14F-4D97-AF65-F5344CB8AC3E}">
        <p14:creationId xmlns:p14="http://schemas.microsoft.com/office/powerpoint/2010/main" val="28298088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commcon22" id="{79130191-0727-4D97-B9FA-78EDF12996AE}" vid="{0686E378-48E1-4755-930B-60A42FF4ED44}"/>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mmcon22" id="{79130191-0727-4D97-B9FA-78EDF12996AE}" vid="{DFDDB512-C2CC-4C0D-9145-91357BC8399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commcon22</Template>
  <TotalTime>15</TotalTime>
  <Words>4007</Words>
  <Application>Microsoft Office PowerPoint</Application>
  <PresentationFormat>On-screen Show (4:3)</PresentationFormat>
  <Paragraphs>227</Paragraphs>
  <Slides>18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Arial</vt:lpstr>
      <vt:lpstr>Calibri</vt:lpstr>
      <vt:lpstr>Calibri Light</vt:lpstr>
      <vt:lpstr>Garamond</vt:lpstr>
      <vt:lpstr>Times New Roman</vt:lpstr>
      <vt:lpstr>Office Theme</vt:lpstr>
      <vt:lpstr>1_Office Theme</vt:lpstr>
      <vt:lpstr> </vt:lpstr>
      <vt:lpstr> </vt:lpstr>
      <vt:lpstr> </vt:lpstr>
      <vt:lpstr>Session one</vt:lpstr>
      <vt:lpstr> </vt:lpstr>
      <vt:lpstr>Session two</vt:lpstr>
      <vt:lpstr>When can jurisdiction be challenged? At least EIGHT ways in which “substantive jurisdiction” can be brought into question under Pt 1 of the Act. </vt:lpstr>
      <vt:lpstr>First way of challenging the jurisdiction of the arbitration tribunal:  in the course of an application for a stay of proceedings:  s.9(1) and (4) of the Act</vt:lpstr>
      <vt:lpstr>Second situation when jurisdiction issues may arise:  when there is an application to the court to appoint an arbitrator under s.18 of the Act.</vt:lpstr>
      <vt:lpstr>Third situation where the “substantive jurisdiction” of the arbitral tribunal may be challenged: before the tribunal itself: s.31 of the Act.  </vt:lpstr>
      <vt:lpstr>Fourth situation where a jurisdiction issue can arise:  a party applies to the court under s.32 for the determination of a preliminary point on the “substantive jurisdiction” of the tribunal.</vt:lpstr>
      <vt:lpstr>Fourth situation when jurisdiction can be challenged:  following an Award,  if there a challenge to the award on the ground that the tribunal lacked “substantive jurisdiction”:  s.67(1).  </vt:lpstr>
      <vt:lpstr>Fifth situation where the court can rule on jurisdiction:  where a person has taken no part in the arbitration because it questions whether there is a valid arbitration agreement,  the tribunal has been properly constituted, or the matters have been submitted to arbitration in accordance with the arbitration agreement:  s.72 of the Act. </vt:lpstr>
      <vt:lpstr>Conclusions:  are there any “faults or flaws”?</vt:lpstr>
      <vt:lpstr> </vt:lpstr>
      <vt:lpstr> </vt:lpstr>
      <vt:lpstr> </vt:lpstr>
      <vt:lpstr> </vt:lpstr>
    </vt:vector>
  </TitlesOfParts>
  <Manager/>
  <Company>HP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Pamela Ismalaj</dc:creator>
  <cp:keywords/>
  <dc:description/>
  <cp:lastModifiedBy>Pamela Ismalaj</cp:lastModifiedBy>
  <cp:revision>2</cp:revision>
  <dcterms:created xsi:type="dcterms:W3CDTF">2022-10-13T08:33:11Z</dcterms:created>
  <dcterms:modified xsi:type="dcterms:W3CDTF">2022-10-13T08:49:10Z</dcterms:modified>
  <cp:category/>
</cp:coreProperties>
</file>